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1" r:id="rId4"/>
    <p:sldId id="412" r:id="rId5"/>
    <p:sldId id="413" r:id="rId6"/>
    <p:sldId id="41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zh-CN"/>
              <a:t>1477. 找两个和为目标值且不重叠的子数组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内容占位符 20"/>
          <p:cNvSpPr>
            <a:spLocks noGrp="1"/>
          </p:cNvSpPr>
          <p:nvPr>
            <p:ph idx="1"/>
          </p:nvPr>
        </p:nvSpPr>
        <p:spPr>
          <a:xfrm>
            <a:off x="1149985" y="824865"/>
            <a:ext cx="9892030" cy="475932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altLang="zh-CN">
                <a:cs typeface="Arial" panose="020B0604020202020204" pitchFamily="34" charset="0"/>
                <a:sym typeface="+mn-ea"/>
              </a:rPr>
              <a:t>本题要解决两个问题：</a:t>
            </a:r>
            <a:endParaRPr altLang="zh-CN"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cs typeface="Arial" panose="020B0604020202020204" pitchFamily="34" charset="0"/>
                <a:sym typeface="+mn-ea"/>
              </a:rPr>
              <a:t>1</a:t>
            </a:r>
            <a:r>
              <a:rPr>
                <a:cs typeface="Arial" panose="020B0604020202020204" pitchFamily="34" charset="0"/>
                <a:sym typeface="+mn-ea"/>
              </a:rPr>
              <a:t>、寻找和为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target</a:t>
            </a:r>
            <a:r>
              <a:rPr>
                <a:cs typeface="Arial" panose="020B0604020202020204" pitchFamily="34" charset="0"/>
                <a:sym typeface="+mn-ea"/>
              </a:rPr>
              <a:t>的子数组</a:t>
            </a:r>
            <a:endParaRPr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cs typeface="Arial" panose="020B0604020202020204" pitchFamily="34" charset="0"/>
                <a:sym typeface="+mn-ea"/>
              </a:rPr>
              <a:t>2</a:t>
            </a:r>
            <a:r>
              <a:rPr>
                <a:cs typeface="Arial" panose="020B0604020202020204" pitchFamily="34" charset="0"/>
                <a:sym typeface="+mn-ea"/>
              </a:rPr>
              <a:t>、这样的子数组要找两个，且不重叠</a:t>
            </a:r>
            <a:endParaRPr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>
                <a:cs typeface="Arial" panose="020B0604020202020204" pitchFamily="34" charset="0"/>
                <a:sym typeface="+mn-ea"/>
              </a:rPr>
              <a:t>先看第一个问题，如何寻找和为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target</a:t>
            </a:r>
            <a:r>
              <a:rPr>
                <a:cs typeface="Arial" panose="020B0604020202020204" pitchFamily="34" charset="0"/>
                <a:sym typeface="+mn-ea"/>
              </a:rPr>
              <a:t>的子数组。比较容易想到的方法就是前缀和。一般的，如果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arr[0,i]</a:t>
            </a:r>
            <a:r>
              <a:rPr>
                <a:cs typeface="Arial" panose="020B0604020202020204" pitchFamily="34" charset="0"/>
                <a:sym typeface="+mn-ea"/>
              </a:rPr>
              <a:t>的前缀和为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presum</a:t>
            </a:r>
            <a:r>
              <a:rPr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arr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[0,j]</a:t>
            </a:r>
            <a:r>
              <a:rPr>
                <a:cs typeface="Arial" panose="020B0604020202020204" pitchFamily="34" charset="0"/>
                <a:sym typeface="+mn-ea"/>
              </a:rPr>
              <a:t>的前缀和也为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presum</a:t>
            </a:r>
            <a:r>
              <a:rPr>
                <a:cs typeface="Arial" panose="020B0604020202020204" pitchFamily="34" charset="0"/>
                <a:sym typeface="+mn-ea"/>
              </a:rPr>
              <a:t>，那么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arr[i+1,j]</a:t>
            </a:r>
            <a:r>
              <a:rPr>
                <a:cs typeface="Arial" panose="020B0604020202020204" pitchFamily="34" charset="0"/>
                <a:sym typeface="+mn-ea"/>
              </a:rPr>
              <a:t>的和就等于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0</a:t>
            </a:r>
            <a:r>
              <a:rPr>
                <a:cs typeface="Arial" panose="020B0604020202020204" pitchFamily="34" charset="0"/>
                <a:sym typeface="+mn-ea"/>
              </a:rPr>
              <a:t>。更进一步，如果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arr[0,j]</a:t>
            </a:r>
            <a:r>
              <a:rPr>
                <a:cs typeface="Arial" panose="020B0604020202020204" pitchFamily="34" charset="0"/>
                <a:sym typeface="+mn-ea"/>
              </a:rPr>
              <a:t>的前缀和为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presum+target</a:t>
            </a:r>
            <a:r>
              <a:rPr>
                <a:cs typeface="Arial" panose="020B0604020202020204" pitchFamily="34" charset="0"/>
                <a:sym typeface="+mn-ea"/>
              </a:rPr>
              <a:t>，那么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arr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[i+1,j]</a:t>
            </a:r>
            <a:r>
              <a:rPr>
                <a:cs typeface="Arial" panose="020B0604020202020204" pitchFamily="34" charset="0"/>
                <a:sym typeface="+mn-ea"/>
              </a:rPr>
              <a:t>的和就等于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target</a:t>
            </a:r>
            <a:r>
              <a:rPr>
                <a:cs typeface="Arial" panose="020B0604020202020204" pitchFamily="34" charset="0"/>
                <a:sym typeface="+mn-ea"/>
              </a:rPr>
              <a:t>。所以我们只需要遍历一次数组，计算每一个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presum</a:t>
            </a:r>
            <a:r>
              <a:rPr>
                <a:cs typeface="Arial" panose="020B0604020202020204" pitchFamily="34" charset="0"/>
                <a:sym typeface="+mn-ea"/>
              </a:rPr>
              <a:t>，同时判断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presum-target</a:t>
            </a:r>
            <a:r>
              <a:rPr>
                <a:cs typeface="Arial" panose="020B0604020202020204" pitchFamily="34" charset="0"/>
                <a:sym typeface="+mn-ea"/>
              </a:rPr>
              <a:t>在之前是否已经存在了（使用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hash</a:t>
            </a:r>
            <a:r>
              <a:rPr>
                <a:cs typeface="Arial" panose="020B0604020202020204" pitchFamily="34" charset="0"/>
                <a:sym typeface="+mn-ea"/>
              </a:rPr>
              <a:t>表记录下已经存在的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presum</a:t>
            </a:r>
            <a:r>
              <a:rPr>
                <a:cs typeface="Arial" panose="020B0604020202020204" pitchFamily="34" charset="0"/>
                <a:sym typeface="+mn-ea"/>
              </a:rPr>
              <a:t>），如果存在就说明找到一个满足条件的子数组。遍历完成就能找出所有满足条件的子数组。</a:t>
            </a:r>
            <a:endParaRPr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>
                <a:cs typeface="Arial" panose="020B0604020202020204" pitchFamily="34" charset="0"/>
                <a:sym typeface="+mn-ea"/>
              </a:rPr>
              <a:t>本题由于限定了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arr[i]</a:t>
            </a:r>
            <a:r>
              <a:rPr>
                <a:cs typeface="Arial" panose="020B0604020202020204" pitchFamily="34" charset="0"/>
                <a:sym typeface="+mn-ea"/>
              </a:rPr>
              <a:t>是正整数，所以有更快的方法找到和为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target</a:t>
            </a:r>
            <a:r>
              <a:rPr>
                <a:cs typeface="Arial" panose="020B0604020202020204" pitchFamily="34" charset="0"/>
                <a:sym typeface="+mn-ea"/>
              </a:rPr>
              <a:t>的子数组，那就是双指针。我们用两个指针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left</a:t>
            </a:r>
            <a:r>
              <a:rPr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right</a:t>
            </a:r>
            <a:r>
              <a:rPr>
                <a:cs typeface="Arial" panose="020B0604020202020204" pitchFamily="34" charset="0"/>
                <a:sym typeface="+mn-ea"/>
              </a:rPr>
              <a:t>分别指向子数组的首尾部，然后计算该子数组的和，如果大于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target</a:t>
            </a:r>
            <a:r>
              <a:rPr>
                <a:cs typeface="Arial" panose="020B0604020202020204" pitchFamily="34" charset="0"/>
                <a:sym typeface="+mn-ea"/>
              </a:rPr>
              <a:t>，说明数多了，我们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++left</a:t>
            </a:r>
            <a:r>
              <a:rPr>
                <a:cs typeface="Arial" panose="020B0604020202020204" pitchFamily="34" charset="0"/>
                <a:sym typeface="+mn-ea"/>
              </a:rPr>
              <a:t>收缩数组大小；如果小于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target</a:t>
            </a:r>
            <a:r>
              <a:rPr>
                <a:cs typeface="Arial" panose="020B0604020202020204" pitchFamily="34" charset="0"/>
                <a:sym typeface="+mn-ea"/>
              </a:rPr>
              <a:t>，说明数少了，我们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++right</a:t>
            </a:r>
            <a:r>
              <a:rPr>
                <a:cs typeface="Arial" panose="020B0604020202020204" pitchFamily="34" charset="0"/>
                <a:sym typeface="+mn-ea"/>
              </a:rPr>
              <a:t>扩大数组大小。当子数组的和刚好等于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target</a:t>
            </a:r>
            <a:r>
              <a:rPr>
                <a:cs typeface="Arial" panose="020B0604020202020204" pitchFamily="34" charset="0"/>
                <a:sym typeface="+mn-ea"/>
              </a:rPr>
              <a:t>时，我们找到一个满足条件的子数组。注意如果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arr[i]</a:t>
            </a:r>
            <a:r>
              <a:rPr>
                <a:cs typeface="Arial" panose="020B0604020202020204" pitchFamily="34" charset="0"/>
                <a:sym typeface="+mn-ea"/>
              </a:rPr>
              <a:t>可以取负数，那么此方法就不成立了，因为当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arr[i]</a:t>
            </a:r>
            <a:r>
              <a:rPr>
                <a:cs typeface="Arial" panose="020B0604020202020204" pitchFamily="34" charset="0"/>
                <a:sym typeface="+mn-ea"/>
              </a:rPr>
              <a:t>可以取负数时，扩大数组大小也能使和变小，这样就不具备单调性了。</a:t>
            </a:r>
            <a:endParaRPr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>
                <a:cs typeface="Arial" panose="020B0604020202020204" pitchFamily="34" charset="0"/>
                <a:sym typeface="+mn-ea"/>
              </a:rPr>
              <a:t>实测在数据量较大的情况下，双指针会明显比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hash</a:t>
            </a:r>
            <a:r>
              <a:rPr>
                <a:cs typeface="Arial" panose="020B0604020202020204" pitchFamily="34" charset="0"/>
                <a:sym typeface="+mn-ea"/>
              </a:rPr>
              <a:t>表更快：</a:t>
            </a:r>
            <a:endParaRPr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内容占位符 20"/>
          <p:cNvSpPr>
            <a:spLocks noGrp="1"/>
          </p:cNvSpPr>
          <p:nvPr>
            <p:ph idx="1"/>
          </p:nvPr>
        </p:nvSpPr>
        <p:spPr>
          <a:xfrm>
            <a:off x="1149985" y="824865"/>
            <a:ext cx="9892030" cy="4759325"/>
          </a:xfrm>
        </p:spPr>
        <p:txBody>
          <a:bodyPr>
            <a:normAutofit/>
          </a:bodyPr>
          <a:p>
            <a:pPr marL="0" indent="0">
              <a:buNone/>
            </a:pPr>
            <a:r>
              <a:rPr>
                <a:cs typeface="Arial" panose="020B0604020202020204" pitchFamily="34" charset="0"/>
                <a:sym typeface="+mn-ea"/>
              </a:rPr>
              <a:t>再看第二个问题，要如何找到两个最短的并且不重叠的子数组。最朴素的想法就是找到所有满足条件的子数组后，按照长度排序，然后贪心选择两个最短的。如果这两个子数组不重叠，那么我们就找到了最终答案。如果有重叠发生，就尝试换另外一个短的子数组。该思路理论上可行，不过要同时控制两个因素：两个子数组的长度和最短、两个子数组不重叠，实现起来比较繁琐。这里，我们重点考虑不重叠的问题，采用动态规划的思路，遍历所有可能的子数组和，找出里面和最小的。</a:t>
            </a:r>
            <a:endParaRPr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zh-CN"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内容占位符 20"/>
          <p:cNvSpPr>
            <a:spLocks noGrp="1"/>
          </p:cNvSpPr>
          <p:nvPr>
            <p:ph idx="1"/>
          </p:nvPr>
        </p:nvSpPr>
        <p:spPr>
          <a:xfrm>
            <a:off x="1149985" y="824865"/>
            <a:ext cx="9892030" cy="475932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>
                <a:cs typeface="Arial" panose="020B0604020202020204" pitchFamily="34" charset="0"/>
                <a:sym typeface="+mn-ea"/>
              </a:rPr>
              <a:t>由于要确保子数组不重叠，我们很自然的想到将数组分为前后两部分，每一次当我们找到一个满足条件的子数组时，假设这个子数组处于后半部分，如果能够知道这个子数组前面最短的子数组是多少，那么这两个长度相加就构成了一个可选的答案。当遍历完所有的后半部分的子数组时，可选答案中和最小的就是最终的答案。来看一个例子，考察数组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arr=[4,1,1,1,4,2,1,4,3,4]</a:t>
            </a:r>
            <a:r>
              <a:rPr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target=3</a:t>
            </a:r>
            <a:r>
              <a:rPr>
                <a:cs typeface="Arial" panose="020B0604020202020204" pitchFamily="34" charset="0"/>
                <a:sym typeface="+mn-ea"/>
              </a:rPr>
              <a:t>，令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dp[i]</a:t>
            </a:r>
            <a:r>
              <a:rPr>
                <a:cs typeface="Arial" panose="020B0604020202020204" pitchFamily="34" charset="0"/>
                <a:sym typeface="+mn-ea"/>
              </a:rPr>
              <a:t>表示子数组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arr[0,i)</a:t>
            </a:r>
            <a:r>
              <a:rPr>
                <a:cs typeface="Arial" panose="020B0604020202020204" pitchFamily="34" charset="0"/>
                <a:sym typeface="+mn-ea"/>
              </a:rPr>
              <a:t>里面满足条件的子数组的最短长度：</a:t>
            </a:r>
            <a:endParaRPr lang="en-US" altLang="zh-CN"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cs typeface="Arial" panose="020B0604020202020204" pitchFamily="34" charset="0"/>
                <a:sym typeface="+mn-ea"/>
              </a:rPr>
              <a:t>1</a:t>
            </a:r>
            <a:r>
              <a:rPr>
                <a:cs typeface="Arial" panose="020B0604020202020204" pitchFamily="34" charset="0"/>
                <a:sym typeface="+mn-ea"/>
              </a:rPr>
              <a:t>、为方便边界处理，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dp</a:t>
            </a:r>
            <a:r>
              <a:rPr>
                <a:cs typeface="Arial" panose="020B0604020202020204" pitchFamily="34" charset="0"/>
                <a:sym typeface="+mn-ea"/>
              </a:rPr>
              <a:t>比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arr</a:t>
            </a:r>
            <a:r>
              <a:rPr>
                <a:cs typeface="Arial" panose="020B0604020202020204" pitchFamily="34" charset="0"/>
                <a:sym typeface="+mn-ea"/>
              </a:rPr>
              <a:t>长一个，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dp[i+1]</a:t>
            </a:r>
            <a:r>
              <a:rPr>
                <a:cs typeface="Arial" panose="020B0604020202020204" pitchFamily="34" charset="0"/>
                <a:sym typeface="+mn-ea"/>
              </a:rPr>
              <a:t>对应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arr[i]</a:t>
            </a:r>
            <a:r>
              <a:rPr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dp[0]</a:t>
            </a:r>
            <a:r>
              <a:rPr>
                <a:cs typeface="Arial" panose="020B0604020202020204" pitchFamily="34" charset="0"/>
                <a:sym typeface="+mn-ea"/>
              </a:rPr>
              <a:t>初始化为一个比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arr</a:t>
            </a:r>
            <a:r>
              <a:rPr>
                <a:cs typeface="Arial" panose="020B0604020202020204" pitchFamily="34" charset="0"/>
                <a:sym typeface="+mn-ea"/>
              </a:rPr>
              <a:t>长度大的值，表示没有满足条件的子数组。在搜索过程中，如果没有找到一个满足条件的子数组，那么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dp[i]</a:t>
            </a:r>
            <a:r>
              <a:rPr>
                <a:cs typeface="Arial" panose="020B0604020202020204" pitchFamily="34" charset="0"/>
                <a:sym typeface="+mn-ea"/>
              </a:rPr>
              <a:t>保持不变，即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dp[i]=dp[i-1]</a:t>
            </a:r>
            <a:endParaRPr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cs typeface="Arial" panose="020B0604020202020204" pitchFamily="34" charset="0"/>
                <a:sym typeface="+mn-ea"/>
              </a:rPr>
              <a:t>2</a:t>
            </a:r>
            <a:r>
              <a:rPr>
                <a:cs typeface="Arial" panose="020B0604020202020204" pitchFamily="34" charset="0"/>
                <a:sym typeface="+mn-ea"/>
              </a:rPr>
              <a:t>、首先找到子数组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[1,1,1]</a:t>
            </a:r>
            <a:r>
              <a:rPr>
                <a:cs typeface="Arial" panose="020B0604020202020204" pitchFamily="34" charset="0"/>
                <a:sym typeface="+mn-ea"/>
              </a:rPr>
              <a:t>，长度为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3</a:t>
            </a:r>
            <a:r>
              <a:rPr>
                <a:cs typeface="Arial" panose="020B0604020202020204" pitchFamily="34" charset="0"/>
                <a:sym typeface="+mn-ea"/>
              </a:rPr>
              <a:t>。该子数组右边界为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index3</a:t>
            </a:r>
            <a:r>
              <a:rPr>
                <a:cs typeface="Arial" panose="020B0604020202020204" pitchFamily="34" charset="0"/>
                <a:sym typeface="+mn-ea"/>
              </a:rPr>
              <a:t>，这意味着所有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i</a:t>
            </a:r>
            <a:r>
              <a:rPr>
                <a:cs typeface="Arial" panose="020B0604020202020204" pitchFamily="34" charset="0"/>
                <a:sym typeface="+mn-ea"/>
              </a:rPr>
              <a:t>大于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3</a:t>
            </a:r>
            <a:r>
              <a:rPr>
                <a:cs typeface="Arial" panose="020B0604020202020204" pitchFamily="34" charset="0"/>
                <a:sym typeface="+mn-ea"/>
              </a:rPr>
              <a:t>的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dp[i]</a:t>
            </a:r>
            <a:r>
              <a:rPr>
                <a:cs typeface="Arial" panose="020B0604020202020204" pitchFamily="34" charset="0"/>
                <a:sym typeface="+mn-ea"/>
              </a:rPr>
              <a:t>最大只能是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3</a:t>
            </a:r>
            <a:r>
              <a:rPr>
                <a:cs typeface="Arial" panose="020B0604020202020204" pitchFamily="34" charset="0"/>
                <a:sym typeface="+mn-ea"/>
              </a:rPr>
              <a:t>。即所有包含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[1,1,1]</a:t>
            </a:r>
            <a:r>
              <a:rPr>
                <a:cs typeface="Arial" panose="020B0604020202020204" pitchFamily="34" charset="0"/>
                <a:sym typeface="+mn-ea"/>
              </a:rPr>
              <a:t>的子数组，它的最短长度最大只能是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3</a:t>
            </a:r>
            <a:r>
              <a:rPr>
                <a:cs typeface="Arial" panose="020B0604020202020204" pitchFamily="34" charset="0"/>
                <a:sym typeface="+mn-ea"/>
              </a:rPr>
              <a:t>。另外，没有必要立即更新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dp[4]~dp[10]</a:t>
            </a:r>
            <a:r>
              <a:rPr>
                <a:cs typeface="Arial" panose="020B0604020202020204" pitchFamily="34" charset="0"/>
                <a:sym typeface="+mn-ea"/>
              </a:rPr>
              <a:t>，只需要更新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dp[4]</a:t>
            </a:r>
            <a:r>
              <a:rPr>
                <a:cs typeface="Arial" panose="020B0604020202020204" pitchFamily="34" charset="0"/>
                <a:sym typeface="+mn-ea"/>
              </a:rPr>
              <a:t>，并记录下这个最小值就可以了。于此同时，因为</a:t>
            </a:r>
            <a:r>
              <a:rPr lang="en-US" altLang="zh-CN">
                <a:sym typeface="+mn-ea"/>
              </a:rPr>
              <a:t>[1,1,1]</a:t>
            </a:r>
            <a:r>
              <a:rPr>
                <a:sym typeface="+mn-ea"/>
              </a:rPr>
              <a:t>的左边界为</a:t>
            </a:r>
            <a:r>
              <a:rPr lang="en-US" altLang="zh-CN">
                <a:sym typeface="+mn-ea"/>
              </a:rPr>
              <a:t>index1</a:t>
            </a:r>
            <a:r>
              <a:rPr>
                <a:sym typeface="+mn-ea"/>
              </a:rPr>
              <a:t>，</a:t>
            </a:r>
            <a:r>
              <a:rPr>
                <a:cs typeface="Arial" panose="020B0604020202020204" pitchFamily="34" charset="0"/>
                <a:sym typeface="+mn-ea"/>
              </a:rPr>
              <a:t>我们得到了一个候选答案</a:t>
            </a:r>
            <a:r>
              <a:rPr lang="en-US" altLang="zh-CN">
                <a:sym typeface="+mn-ea"/>
              </a:rPr>
              <a:t>3+dp[1]=14</a:t>
            </a:r>
            <a:r>
              <a:rPr>
                <a:sym typeface="+mn-ea"/>
              </a:rPr>
              <a:t>。</a:t>
            </a:r>
            <a:endParaRPr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cs typeface="Arial" panose="020B0604020202020204" pitchFamily="34" charset="0"/>
                <a:sym typeface="+mn-ea"/>
              </a:rPr>
              <a:t>3</a:t>
            </a:r>
            <a:r>
              <a:rPr>
                <a:cs typeface="Arial" panose="020B0604020202020204" pitchFamily="34" charset="0"/>
                <a:sym typeface="+mn-ea"/>
              </a:rPr>
              <a:t>、然后找到子数组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[2,1]</a:t>
            </a:r>
            <a:r>
              <a:rPr>
                <a:cs typeface="Arial" panose="020B0604020202020204" pitchFamily="34" charset="0"/>
                <a:sym typeface="+mn-ea"/>
              </a:rPr>
              <a:t>，长度为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2</a:t>
            </a:r>
            <a:r>
              <a:rPr>
                <a:cs typeface="Arial" panose="020B0604020202020204" pitchFamily="34" charset="0"/>
                <a:sym typeface="+mn-ea"/>
              </a:rPr>
              <a:t>，比前一个子数组更短。该子数组右边界为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index6</a:t>
            </a:r>
            <a:r>
              <a:rPr>
                <a:cs typeface="Arial" panose="020B0604020202020204" pitchFamily="34" charset="0"/>
                <a:sym typeface="+mn-ea"/>
              </a:rPr>
              <a:t>，这意味着所有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i</a:t>
            </a:r>
            <a:r>
              <a:rPr>
                <a:cs typeface="Arial" panose="020B0604020202020204" pitchFamily="34" charset="0"/>
                <a:sym typeface="+mn-ea"/>
              </a:rPr>
              <a:t>大于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6</a:t>
            </a:r>
            <a:r>
              <a:rPr>
                <a:cs typeface="Arial" panose="020B0604020202020204" pitchFamily="34" charset="0"/>
                <a:sym typeface="+mn-ea"/>
              </a:rPr>
              <a:t>的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dp[i]</a:t>
            </a:r>
            <a:r>
              <a:rPr>
                <a:cs typeface="Arial" panose="020B0604020202020204" pitchFamily="34" charset="0"/>
                <a:sym typeface="+mn-ea"/>
              </a:rPr>
              <a:t>最大只能是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2</a:t>
            </a:r>
            <a:r>
              <a:rPr>
                <a:cs typeface="Arial" panose="020B0604020202020204" pitchFamily="34" charset="0"/>
                <a:sym typeface="+mn-ea"/>
              </a:rPr>
              <a:t>。因为</a:t>
            </a:r>
            <a:r>
              <a:rPr lang="en-US" altLang="zh-CN">
                <a:sym typeface="+mn-ea"/>
              </a:rPr>
              <a:t>[2,1]</a:t>
            </a:r>
            <a:r>
              <a:rPr>
                <a:sym typeface="+mn-ea"/>
              </a:rPr>
              <a:t>的左边界为</a:t>
            </a:r>
            <a:r>
              <a:rPr lang="en-US" altLang="zh-CN">
                <a:sym typeface="+mn-ea"/>
              </a:rPr>
              <a:t>index5</a:t>
            </a:r>
            <a:r>
              <a:rPr>
                <a:sym typeface="+mn-ea"/>
              </a:rPr>
              <a:t>，</a:t>
            </a:r>
            <a:r>
              <a:rPr>
                <a:cs typeface="Arial" panose="020B0604020202020204" pitchFamily="34" charset="0"/>
                <a:sym typeface="+mn-ea"/>
              </a:rPr>
              <a:t>我们得到了一个候选答案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2</a:t>
            </a:r>
            <a:r>
              <a:rPr lang="en-US" altLang="zh-CN">
                <a:sym typeface="+mn-ea"/>
              </a:rPr>
              <a:t>+dp[5]=5</a:t>
            </a:r>
            <a:r>
              <a:rPr>
                <a:sym typeface="+mn-ea"/>
              </a:rPr>
              <a:t>。</a:t>
            </a:r>
            <a:endParaRPr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cs typeface="Arial" panose="020B0604020202020204" pitchFamily="34" charset="0"/>
                <a:sym typeface="+mn-ea"/>
              </a:rPr>
              <a:t>4</a:t>
            </a:r>
            <a:r>
              <a:rPr>
                <a:cs typeface="Arial" panose="020B0604020202020204" pitchFamily="34" charset="0"/>
                <a:sym typeface="+mn-ea"/>
              </a:rPr>
              <a:t>、最后找到子数组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[3]</a:t>
            </a:r>
            <a:r>
              <a:rPr>
                <a:cs typeface="Arial" panose="020B0604020202020204" pitchFamily="34" charset="0"/>
                <a:sym typeface="+mn-ea"/>
              </a:rPr>
              <a:t>，长度为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1</a:t>
            </a:r>
            <a:r>
              <a:rPr>
                <a:cs typeface="Arial" panose="020B0604020202020204" pitchFamily="34" charset="0"/>
                <a:sym typeface="+mn-ea"/>
              </a:rPr>
              <a:t>。该子数组右边界为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index8</a:t>
            </a:r>
            <a:r>
              <a:rPr>
                <a:cs typeface="Arial" panose="020B0604020202020204" pitchFamily="34" charset="0"/>
                <a:sym typeface="+mn-ea"/>
              </a:rPr>
              <a:t>，这意味着所有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i</a:t>
            </a:r>
            <a:r>
              <a:rPr>
                <a:cs typeface="Arial" panose="020B0604020202020204" pitchFamily="34" charset="0"/>
                <a:sym typeface="+mn-ea"/>
              </a:rPr>
              <a:t>大于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8</a:t>
            </a:r>
            <a:r>
              <a:rPr>
                <a:cs typeface="Arial" panose="020B0604020202020204" pitchFamily="34" charset="0"/>
                <a:sym typeface="+mn-ea"/>
              </a:rPr>
              <a:t>的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dp[i]</a:t>
            </a:r>
            <a:r>
              <a:rPr>
                <a:cs typeface="Arial" panose="020B0604020202020204" pitchFamily="34" charset="0"/>
                <a:sym typeface="+mn-ea"/>
              </a:rPr>
              <a:t>最大只能是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1</a:t>
            </a:r>
            <a:r>
              <a:rPr>
                <a:cs typeface="Arial" panose="020B0604020202020204" pitchFamily="34" charset="0"/>
                <a:sym typeface="+mn-ea"/>
              </a:rPr>
              <a:t>。因为</a:t>
            </a:r>
            <a:r>
              <a:rPr lang="en-US" altLang="zh-CN">
                <a:sym typeface="+mn-ea"/>
              </a:rPr>
              <a:t>[3]</a:t>
            </a:r>
            <a:r>
              <a:rPr>
                <a:sym typeface="+mn-ea"/>
              </a:rPr>
              <a:t>的左边界为</a:t>
            </a:r>
            <a:r>
              <a:rPr lang="en-US" altLang="zh-CN">
                <a:sym typeface="+mn-ea"/>
              </a:rPr>
              <a:t>index8</a:t>
            </a:r>
            <a:r>
              <a:rPr>
                <a:sym typeface="+mn-ea"/>
              </a:rPr>
              <a:t>，</a:t>
            </a:r>
            <a:r>
              <a:rPr>
                <a:cs typeface="Arial" panose="020B0604020202020204" pitchFamily="34" charset="0"/>
                <a:sym typeface="+mn-ea"/>
              </a:rPr>
              <a:t>我们得到了一个候选答案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1</a:t>
            </a:r>
            <a:r>
              <a:rPr lang="en-US" altLang="zh-CN">
                <a:sym typeface="+mn-ea"/>
              </a:rPr>
              <a:t>+dp[8]=3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cs typeface="Arial" panose="020B0604020202020204" pitchFamily="34" charset="0"/>
                <a:sym typeface="+mn-ea"/>
              </a:rPr>
              <a:t>5</a:t>
            </a:r>
            <a:r>
              <a:rPr>
                <a:cs typeface="Arial" panose="020B0604020202020204" pitchFamily="34" charset="0"/>
                <a:sym typeface="+mn-ea"/>
              </a:rPr>
              <a:t>、最终的答案在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{14,5,3}</a:t>
            </a:r>
            <a:r>
              <a:rPr>
                <a:cs typeface="Arial" panose="020B0604020202020204" pitchFamily="34" charset="0"/>
                <a:sym typeface="+mn-ea"/>
              </a:rPr>
              <a:t>之中产生，很明显应该选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3</a:t>
            </a:r>
            <a:r>
              <a:rPr>
                <a:cs typeface="Arial" panose="020B0604020202020204" pitchFamily="34" charset="0"/>
                <a:sym typeface="+mn-ea"/>
              </a:rPr>
              <a:t>。如果所有候选答案都大于数组的长度，说明没有找到两个不重合的子数组，那就应该返回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-1</a:t>
            </a:r>
            <a:r>
              <a:rPr>
                <a:cs typeface="Arial" panose="020B0604020202020204" pitchFamily="34" charset="0"/>
                <a:sym typeface="+mn-ea"/>
              </a:rPr>
              <a:t>。</a:t>
            </a:r>
            <a:endParaRPr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44500" y="334645"/>
          <a:ext cx="699198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990"/>
                <a:gridCol w="607695"/>
                <a:gridCol w="569595"/>
                <a:gridCol w="579755"/>
                <a:gridCol w="635635"/>
                <a:gridCol w="635635"/>
                <a:gridCol w="524510"/>
                <a:gridCol w="669290"/>
                <a:gridCol w="624205"/>
                <a:gridCol w="558165"/>
                <a:gridCol w="52451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arr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index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352425" y="1630045"/>
          <a:ext cx="708469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530"/>
                <a:gridCol w="589915"/>
                <a:gridCol w="586105"/>
                <a:gridCol w="617855"/>
                <a:gridCol w="561975"/>
                <a:gridCol w="638175"/>
                <a:gridCol w="594360"/>
                <a:gridCol w="581660"/>
                <a:gridCol w="618490"/>
                <a:gridCol w="601345"/>
                <a:gridCol w="590550"/>
                <a:gridCol w="54673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dp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743190" y="1497965"/>
            <a:ext cx="3658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DP[0]</a:t>
            </a:r>
            <a:r>
              <a:rPr lang="zh-CN" altLang="en-US"/>
              <a:t>设置为</a:t>
            </a:r>
            <a:r>
              <a:rPr lang="en-US" altLang="zh-CN"/>
              <a:t>arr</a:t>
            </a:r>
            <a:r>
              <a:rPr lang="zh-CN" altLang="en-US"/>
              <a:t>长度加</a:t>
            </a:r>
            <a:r>
              <a:rPr lang="en-US" altLang="zh-CN"/>
              <a:t>1</a:t>
            </a:r>
            <a:r>
              <a:rPr lang="zh-CN" altLang="en-US"/>
              <a:t>，表示没有满足条件的子数组</a:t>
            </a:r>
            <a:endParaRPr lang="zh-CN" altLang="en-US"/>
          </a:p>
        </p:txBody>
      </p:sp>
      <p:graphicFrame>
        <p:nvGraphicFramePr>
          <p:cNvPr id="10" name="表格 9"/>
          <p:cNvGraphicFramePr/>
          <p:nvPr/>
        </p:nvGraphicFramePr>
        <p:xfrm>
          <a:off x="352425" y="2767965"/>
          <a:ext cx="708469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530"/>
                <a:gridCol w="589915"/>
                <a:gridCol w="586105"/>
                <a:gridCol w="617855"/>
                <a:gridCol w="561975"/>
                <a:gridCol w="638175"/>
                <a:gridCol w="594360"/>
                <a:gridCol w="581660"/>
                <a:gridCol w="618490"/>
                <a:gridCol w="601345"/>
                <a:gridCol w="590550"/>
                <a:gridCol w="54673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dp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743190" y="2497455"/>
            <a:ext cx="41573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找到</a:t>
            </a:r>
            <a:r>
              <a:rPr lang="en-US" altLang="zh-CN"/>
              <a:t>[1,1,1]</a:t>
            </a:r>
            <a:r>
              <a:rPr lang="zh-CN" altLang="en-US"/>
              <a:t>满足条件，长度为</a:t>
            </a:r>
            <a:r>
              <a:rPr lang="en-US" altLang="zh-CN"/>
              <a:t>3</a:t>
            </a:r>
            <a:r>
              <a:rPr lang="zh-CN" altLang="en-US"/>
              <a:t>。</a:t>
            </a:r>
            <a:r>
              <a:rPr lang="en-US" altLang="zh-CN">
                <a:sym typeface="+mn-ea"/>
              </a:rPr>
              <a:t>[1,1,1]</a:t>
            </a:r>
            <a:r>
              <a:rPr lang="zh-CN" altLang="en-US">
                <a:sym typeface="+mn-ea"/>
              </a:rPr>
              <a:t>的左边界索引为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，所以候选答案为</a:t>
            </a:r>
            <a:r>
              <a:rPr lang="en-US" altLang="zh-CN">
                <a:sym typeface="+mn-ea"/>
              </a:rPr>
              <a:t>3+dp[1]=14</a:t>
            </a:r>
            <a:endParaRPr lang="en-US" altLang="zh-CN">
              <a:sym typeface="+mn-ea"/>
            </a:endParaRPr>
          </a:p>
        </p:txBody>
      </p:sp>
      <p:graphicFrame>
        <p:nvGraphicFramePr>
          <p:cNvPr id="12" name="表格 11"/>
          <p:cNvGraphicFramePr/>
          <p:nvPr/>
        </p:nvGraphicFramePr>
        <p:xfrm>
          <a:off x="352425" y="3874770"/>
          <a:ext cx="708469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530"/>
                <a:gridCol w="589915"/>
                <a:gridCol w="586105"/>
                <a:gridCol w="617855"/>
                <a:gridCol w="561975"/>
                <a:gridCol w="638175"/>
                <a:gridCol w="594360"/>
                <a:gridCol w="581660"/>
                <a:gridCol w="618490"/>
                <a:gridCol w="601345"/>
                <a:gridCol w="590550"/>
                <a:gridCol w="54673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dp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7743190" y="3604260"/>
            <a:ext cx="3658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找到</a:t>
            </a:r>
            <a:r>
              <a:rPr lang="en-US" altLang="zh-CN"/>
              <a:t>[2,1]</a:t>
            </a:r>
            <a:r>
              <a:rPr lang="zh-CN" altLang="en-US"/>
              <a:t>满足条件，长度为</a:t>
            </a:r>
            <a:r>
              <a:rPr lang="en-US" altLang="zh-CN"/>
              <a:t>2</a:t>
            </a:r>
            <a:r>
              <a:rPr lang="zh-CN" altLang="en-US"/>
              <a:t>。</a:t>
            </a:r>
            <a:r>
              <a:rPr lang="en-US" altLang="zh-CN">
                <a:sym typeface="+mn-ea"/>
              </a:rPr>
              <a:t>[2,1]</a:t>
            </a:r>
            <a:r>
              <a:rPr lang="zh-CN" altLang="en-US">
                <a:sym typeface="+mn-ea"/>
              </a:rPr>
              <a:t>的左边界索引为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，所以候选答案为</a:t>
            </a:r>
            <a:r>
              <a:rPr lang="en-US" altLang="zh-CN">
                <a:sym typeface="+mn-ea"/>
              </a:rPr>
              <a:t>2+dp[5]=5</a:t>
            </a:r>
            <a:endParaRPr lang="en-US" altLang="zh-CN">
              <a:sym typeface="+mn-ea"/>
            </a:endParaRPr>
          </a:p>
        </p:txBody>
      </p:sp>
      <p:graphicFrame>
        <p:nvGraphicFramePr>
          <p:cNvPr id="16" name="表格 15"/>
          <p:cNvGraphicFramePr/>
          <p:nvPr/>
        </p:nvGraphicFramePr>
        <p:xfrm>
          <a:off x="352425" y="5122545"/>
          <a:ext cx="708469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530"/>
                <a:gridCol w="589915"/>
                <a:gridCol w="586105"/>
                <a:gridCol w="617855"/>
                <a:gridCol w="561975"/>
                <a:gridCol w="638175"/>
                <a:gridCol w="594360"/>
                <a:gridCol w="581660"/>
                <a:gridCol w="618490"/>
                <a:gridCol w="601345"/>
                <a:gridCol w="590550"/>
                <a:gridCol w="54673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dp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7743190" y="4852035"/>
            <a:ext cx="3658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找到</a:t>
            </a:r>
            <a:r>
              <a:rPr lang="en-US" altLang="zh-CN"/>
              <a:t>[3]</a:t>
            </a:r>
            <a:r>
              <a:rPr lang="zh-CN" altLang="en-US"/>
              <a:t>满足条件，长度为</a:t>
            </a:r>
            <a:r>
              <a:rPr lang="en-US" altLang="zh-CN"/>
              <a:t>1</a:t>
            </a:r>
            <a:r>
              <a:rPr lang="zh-CN" altLang="en-US"/>
              <a:t>。</a:t>
            </a:r>
            <a:r>
              <a:rPr lang="en-US" altLang="zh-CN">
                <a:sym typeface="+mn-ea"/>
              </a:rPr>
              <a:t>[3]</a:t>
            </a:r>
            <a:r>
              <a:rPr lang="zh-CN" altLang="en-US">
                <a:sym typeface="+mn-ea"/>
              </a:rPr>
              <a:t>的左边界索引为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，所以候选答案为</a:t>
            </a:r>
            <a:r>
              <a:rPr lang="en-US" altLang="zh-CN">
                <a:sym typeface="+mn-ea"/>
              </a:rPr>
              <a:t>1+dp[8]=3</a:t>
            </a:r>
            <a:endParaRPr lang="en-US" altLang="zh-CN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004310" y="5965190"/>
            <a:ext cx="3924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最终，</a:t>
            </a:r>
            <a:r>
              <a:rPr lang="en-US" altLang="zh-CN">
                <a:sym typeface="+mn-ea"/>
              </a:rPr>
              <a:t>ans=min(14, 5, 3)=3</a:t>
            </a:r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UNIT_TABLE_BEAUTIFY" val="smartTable{eb8002e1-04ba-41fd-b489-5ba07543453a}"/>
  <p:tag name="TABLE_ENDDRAG_ORIGIN_RECT" val="550*80"/>
  <p:tag name="TABLE_ENDDRAG_RECT" val="35*26*550*80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1919</Words>
  <Application>WPS 演示</Application>
  <PresentationFormat>宽屏</PresentationFormat>
  <Paragraphs>153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1415. 长度为 n 的开心字符串中字典序第 k 小的字符串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178</cp:revision>
  <dcterms:created xsi:type="dcterms:W3CDTF">2019-06-19T02:08:00Z</dcterms:created>
  <dcterms:modified xsi:type="dcterms:W3CDTF">2020-12-29T13:43:46Z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