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1" r:id="rId5"/>
    <p:sldId id="41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1712. 将数组分成三个子数组的方案数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altLang="zh-CN">
                <a:sym typeface="+mn-ea"/>
              </a:rPr>
              <a:t>因为要分为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个子数组，很自然的想法就是遍历每一个可能的</a:t>
            </a:r>
            <a:r>
              <a:rPr lang="en-US" altLang="zh-CN">
                <a:sym typeface="+mn-ea"/>
              </a:rPr>
              <a:t>left</a:t>
            </a:r>
            <a:r>
              <a:rPr>
                <a:sym typeface="+mn-ea"/>
              </a:rPr>
              <a:t>，然后在</a:t>
            </a:r>
            <a:r>
              <a:rPr lang="en-US" altLang="zh-CN">
                <a:sym typeface="+mn-ea"/>
              </a:rPr>
              <a:t>left</a:t>
            </a:r>
            <a:r>
              <a:rPr>
                <a:sym typeface="+mn-ea"/>
              </a:rPr>
              <a:t>固定的情况下，遍历所有可能的</a:t>
            </a:r>
            <a:r>
              <a:rPr lang="en-US" altLang="zh-CN">
                <a:sym typeface="+mn-ea"/>
              </a:rPr>
              <a:t>mid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right</a:t>
            </a:r>
            <a:r>
              <a:rPr>
                <a:sym typeface="+mn-ea"/>
              </a:rPr>
              <a:t>，统计出所有可能的划分方案。但是这样做的时间复杂度是</a:t>
            </a:r>
            <a:r>
              <a:rPr lang="en-US" altLang="zh-CN">
                <a:sym typeface="+mn-ea"/>
              </a:rPr>
              <a:t>n²</a:t>
            </a:r>
            <a:r>
              <a:rPr>
                <a:sym typeface="+mn-ea"/>
              </a:rPr>
              <a:t>，在数组长度10</a:t>
            </a:r>
            <a:r>
              <a:rPr lang="en-US" altLang="zh-CN" baseline="300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5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的情况下肯定超时。然后我们再仔细想一想，由于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nums[i]&gt;=0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，所以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left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在遍历过程中具有单调性，其和只能递增，对应的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mid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也会跟着递增。所以利用三指针，我们不用每次更新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left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以后，就从头开始遍历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mid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right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，只需要在前一个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left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的基础上更新就可以了。具体的：</a:t>
            </a:r>
            <a:endParaRPr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0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、记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left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数组为</a:t>
            </a:r>
            <a:r>
              <a:rPr lang="en-US" altLang="zh-CN">
                <a:sym typeface="+mn-ea"/>
              </a:rPr>
              <a:t>nums[0,leftEnd]</a:t>
            </a:r>
            <a:r>
              <a:rPr>
                <a:sym typeface="+mn-ea"/>
              </a:rPr>
              <a:t>，和为</a:t>
            </a:r>
            <a:r>
              <a:rPr lang="en-US" altLang="zh-CN">
                <a:sym typeface="+mn-ea"/>
              </a:rPr>
              <a:t>leftSum</a:t>
            </a:r>
            <a:r>
              <a:rPr>
                <a:sym typeface="+mn-ea"/>
              </a:rPr>
              <a:t>；第一个</a:t>
            </a:r>
            <a:r>
              <a:rPr lang="en-US" altLang="zh-CN">
                <a:sym typeface="+mn-ea"/>
              </a:rPr>
              <a:t>mid</a:t>
            </a:r>
            <a:r>
              <a:rPr>
                <a:sym typeface="+mn-ea"/>
              </a:rPr>
              <a:t>数组为</a:t>
            </a:r>
            <a:r>
              <a:rPr lang="en-US" altLang="zh-CN">
                <a:sym typeface="+mn-ea"/>
              </a:rPr>
              <a:t>nums[leftEnd+1,midEnd]</a:t>
            </a:r>
            <a:r>
              <a:rPr>
                <a:sym typeface="+mn-ea"/>
              </a:rPr>
              <a:t>，和为</a:t>
            </a:r>
            <a:r>
              <a:rPr lang="en-US" altLang="zh-CN">
                <a:sym typeface="+mn-ea"/>
              </a:rPr>
              <a:t>midSum</a:t>
            </a:r>
            <a:r>
              <a:rPr>
                <a:sym typeface="+mn-ea"/>
              </a:rPr>
              <a:t>；那么第一个</a:t>
            </a:r>
            <a:r>
              <a:rPr lang="en-US" altLang="zh-CN">
                <a:sym typeface="+mn-ea"/>
              </a:rPr>
              <a:t>right</a:t>
            </a:r>
            <a:r>
              <a:rPr>
                <a:sym typeface="+mn-ea"/>
              </a:rPr>
              <a:t>数组为</a:t>
            </a:r>
            <a:r>
              <a:rPr lang="en-US" altLang="zh-CN">
                <a:sym typeface="+mn-ea"/>
              </a:rPr>
              <a:t>nums[midEnd+1,size-1]</a:t>
            </a:r>
            <a:r>
              <a:rPr>
                <a:sym typeface="+mn-ea"/>
              </a:rPr>
              <a:t>，最后一个</a:t>
            </a:r>
            <a:r>
              <a:rPr lang="en-US" altLang="zh-CN">
                <a:sym typeface="+mn-ea"/>
              </a:rPr>
              <a:t>right</a:t>
            </a:r>
            <a:r>
              <a:rPr>
                <a:sym typeface="+mn-ea"/>
              </a:rPr>
              <a:t>数组为</a:t>
            </a:r>
            <a:r>
              <a:rPr lang="en-US" altLang="zh-CN">
                <a:sym typeface="+mn-ea"/>
              </a:rPr>
              <a:t>nums[rightStartLast,size-1]</a:t>
            </a:r>
            <a:r>
              <a:rPr>
                <a:sym typeface="+mn-ea"/>
              </a:rPr>
              <a:t>，和记作</a:t>
            </a:r>
            <a:r>
              <a:rPr lang="en-US" altLang="zh-CN">
                <a:sym typeface="+mn-ea"/>
              </a:rPr>
              <a:t>rightSum</a:t>
            </a:r>
            <a:r>
              <a:rPr>
                <a:sym typeface="+mn-ea"/>
              </a:rPr>
              <a:t>；整个数组的和记作totalSum。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1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、从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0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size-3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遍历</a:t>
            </a:r>
            <a:r>
              <a:rPr lang="en-US" altLang="zh-CN">
                <a:sym typeface="+mn-ea"/>
              </a:rPr>
              <a:t>leftEnd</a:t>
            </a:r>
            <a:r>
              <a:rPr>
                <a:sym typeface="+mn-ea"/>
              </a:rPr>
              <a:t>，因为至少要给</a:t>
            </a:r>
            <a:r>
              <a:rPr lang="en-US" altLang="zh-CN">
                <a:sym typeface="+mn-ea"/>
              </a:rPr>
              <a:t>mid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right</a:t>
            </a:r>
            <a:r>
              <a:rPr>
                <a:sym typeface="+mn-ea"/>
              </a:rPr>
              <a:t>各留一个数。当</a:t>
            </a:r>
            <a:r>
              <a:rPr lang="en-US" altLang="zh-CN">
                <a:sym typeface="+mn-ea"/>
              </a:rPr>
              <a:t>leftSum&gt;</a:t>
            </a:r>
            <a:r>
              <a:rPr>
                <a:sym typeface="+mn-ea"/>
              </a:rPr>
              <a:t>totalSum</a:t>
            </a:r>
            <a:r>
              <a:rPr lang="en-US" altLang="zh-CN">
                <a:sym typeface="+mn-ea"/>
              </a:rPr>
              <a:t>/3</a:t>
            </a:r>
            <a:r>
              <a:rPr>
                <a:sym typeface="+mn-ea"/>
              </a:rPr>
              <a:t>时就可以退出了。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2</a:t>
            </a:r>
            <a:r>
              <a:rPr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、每次</a:t>
            </a:r>
            <a:r>
              <a:rPr lang="en-US" altLang="zh-CN">
                <a:sym typeface="+mn-ea"/>
              </a:rPr>
              <a:t>leftEnd</a:t>
            </a:r>
            <a:r>
              <a:rPr>
                <a:sym typeface="+mn-ea"/>
              </a:rPr>
              <a:t>加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，那么</a:t>
            </a:r>
            <a:r>
              <a:rPr lang="en-US" altLang="zh-CN">
                <a:sym typeface="+mn-ea"/>
              </a:rPr>
              <a:t>midSum</a:t>
            </a:r>
            <a:r>
              <a:rPr>
                <a:sym typeface="+mn-ea"/>
              </a:rPr>
              <a:t>需要减掉</a:t>
            </a:r>
            <a:r>
              <a:rPr lang="en-US" altLang="zh-CN">
                <a:sym typeface="+mn-ea"/>
              </a:rPr>
              <a:t>nums[leftEnd]</a:t>
            </a:r>
            <a:r>
              <a:rPr>
                <a:sym typeface="+mn-ea"/>
              </a:rPr>
              <a:t>，然后继续往右移动</a:t>
            </a:r>
            <a:r>
              <a:rPr lang="en-US" altLang="zh-CN">
                <a:sym typeface="+mn-ea"/>
              </a:rPr>
              <a:t>midEnd</a:t>
            </a:r>
            <a:r>
              <a:rPr>
                <a:sym typeface="+mn-ea"/>
              </a:rPr>
              <a:t>直到</a:t>
            </a:r>
            <a:r>
              <a:rPr lang="en-US" altLang="zh-CN">
                <a:sym typeface="+mn-ea"/>
              </a:rPr>
              <a:t>midSum&gt;=leftSum</a:t>
            </a:r>
            <a:r>
              <a:rPr>
                <a:sym typeface="+mn-ea"/>
              </a:rPr>
              <a:t>，此时我们找到了第一个</a:t>
            </a:r>
            <a:r>
              <a:rPr lang="en-US" altLang="zh-CN">
                <a:sym typeface="+mn-ea"/>
              </a:rPr>
              <a:t>mid</a:t>
            </a:r>
            <a:r>
              <a:rPr>
                <a:sym typeface="+mn-ea"/>
              </a:rPr>
              <a:t>数组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、每次</a:t>
            </a:r>
            <a:r>
              <a:rPr lang="en-US" altLang="zh-CN">
                <a:sym typeface="+mn-ea"/>
              </a:rPr>
              <a:t>leftEnd</a:t>
            </a:r>
            <a:r>
              <a:rPr>
                <a:sym typeface="+mn-ea"/>
              </a:rPr>
              <a:t>加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rightStartLast</a:t>
            </a:r>
            <a:r>
              <a:rPr>
                <a:sym typeface="+mn-ea"/>
              </a:rPr>
              <a:t>也会往右移动，即满足条件的最后一个</a:t>
            </a:r>
            <a:r>
              <a:rPr lang="en-US" altLang="zh-CN">
                <a:sym typeface="+mn-ea"/>
              </a:rPr>
              <a:t>right</a:t>
            </a:r>
            <a:r>
              <a:rPr>
                <a:sym typeface="+mn-ea"/>
              </a:rPr>
              <a:t>数组会变小。理解这一点是此题的关键。因为要满足</a:t>
            </a:r>
            <a:r>
              <a:rPr lang="en-US" altLang="zh-CN">
                <a:sym typeface="+mn-ea"/>
              </a:rPr>
              <a:t>midSum&lt;=rightSum</a:t>
            </a:r>
            <a:r>
              <a:rPr>
                <a:sym typeface="+mn-ea"/>
              </a:rPr>
              <a:t>，而</a:t>
            </a:r>
            <a:r>
              <a:rPr lang="en-US" altLang="zh-CN">
                <a:sym typeface="+mn-ea"/>
              </a:rPr>
              <a:t>midSum=</a:t>
            </a:r>
            <a:r>
              <a:rPr>
                <a:sym typeface="+mn-ea"/>
              </a:rPr>
              <a:t>totalSum</a:t>
            </a:r>
            <a:r>
              <a:rPr lang="en-US" altLang="zh-CN">
                <a:sym typeface="+mn-ea"/>
              </a:rPr>
              <a:t>-leftSum-rightSum</a:t>
            </a:r>
            <a:r>
              <a:rPr>
                <a:sym typeface="+mn-ea"/>
              </a:rPr>
              <a:t>，即totalSum</a:t>
            </a:r>
            <a:r>
              <a:rPr lang="en-US" altLang="zh-CN">
                <a:sym typeface="+mn-ea"/>
              </a:rPr>
              <a:t>-leftSum-rightSum&lt;=rightSum</a:t>
            </a:r>
            <a:r>
              <a:rPr>
                <a:sym typeface="+mn-ea"/>
              </a:rPr>
              <a:t>，totalSum</a:t>
            </a:r>
            <a:r>
              <a:rPr lang="en-US" altLang="zh-CN">
                <a:sym typeface="+mn-ea"/>
              </a:rPr>
              <a:t>-leftSum&lt;=2*rightSum</a:t>
            </a:r>
            <a:r>
              <a:rPr>
                <a:sym typeface="+mn-ea"/>
              </a:rPr>
              <a:t>，可以看到随着</a:t>
            </a:r>
            <a:r>
              <a:rPr lang="en-US" altLang="zh-CN">
                <a:sym typeface="+mn-ea"/>
              </a:rPr>
              <a:t>leftSum</a:t>
            </a:r>
            <a:r>
              <a:rPr>
                <a:sym typeface="+mn-ea"/>
              </a:rPr>
              <a:t>增大，最小的一个</a:t>
            </a:r>
            <a:r>
              <a:rPr lang="en-US" altLang="zh-CN">
                <a:sym typeface="+mn-ea"/>
              </a:rPr>
              <a:t>rightSum</a:t>
            </a:r>
            <a:r>
              <a:rPr>
                <a:sym typeface="+mn-ea"/>
              </a:rPr>
              <a:t>是会变小的，即</a:t>
            </a:r>
            <a:r>
              <a:rPr lang="en-US" altLang="zh-CN">
                <a:sym typeface="+mn-ea"/>
              </a:rPr>
              <a:t>rightStartLast</a:t>
            </a:r>
            <a:r>
              <a:rPr>
                <a:sym typeface="+mn-ea"/>
              </a:rPr>
              <a:t>也是线性右移。所以我们只需要右移</a:t>
            </a:r>
            <a:r>
              <a:rPr lang="en-US" altLang="zh-CN">
                <a:sym typeface="+mn-ea"/>
              </a:rPr>
              <a:t>rightStartLast</a:t>
            </a:r>
            <a:r>
              <a:rPr>
                <a:sym typeface="+mn-ea"/>
              </a:rPr>
              <a:t>找到最后一个</a:t>
            </a:r>
            <a:r>
              <a:rPr lang="en-US" altLang="zh-CN">
                <a:sym typeface="+mn-ea"/>
              </a:rPr>
              <a:t>right</a:t>
            </a:r>
            <a:r>
              <a:rPr>
                <a:sym typeface="+mn-ea"/>
              </a:rPr>
              <a:t>数组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、如果</a:t>
            </a:r>
            <a:r>
              <a:rPr lang="en-US" altLang="zh-CN">
                <a:sym typeface="+mn-ea"/>
              </a:rPr>
              <a:t>rightStartLast&gt;midSum</a:t>
            </a:r>
            <a:r>
              <a:rPr>
                <a:sym typeface="+mn-ea"/>
              </a:rPr>
              <a:t>，那么</a:t>
            </a:r>
            <a:r>
              <a:rPr lang="en-US" altLang="zh-CN">
                <a:sym typeface="+mn-ea"/>
              </a:rPr>
              <a:t>rightStartLast-midSum</a:t>
            </a:r>
            <a:r>
              <a:rPr>
                <a:sym typeface="+mn-ea"/>
              </a:rPr>
              <a:t>就是当前</a:t>
            </a:r>
            <a:r>
              <a:rPr lang="en-US" altLang="zh-CN">
                <a:sym typeface="+mn-ea"/>
              </a:rPr>
              <a:t>left</a:t>
            </a:r>
            <a:r>
              <a:rPr>
                <a:sym typeface="+mn-ea"/>
              </a:rPr>
              <a:t>解的个数。这里有一个大坑，如果在某个</a:t>
            </a:r>
            <a:r>
              <a:rPr lang="en-US" altLang="zh-CN">
                <a:sym typeface="+mn-ea"/>
              </a:rPr>
              <a:t>left</a:t>
            </a:r>
            <a:r>
              <a:rPr>
                <a:sym typeface="+mn-ea"/>
              </a:rPr>
              <a:t>时，</a:t>
            </a:r>
            <a:r>
              <a:rPr lang="en-US" altLang="zh-CN">
                <a:sym typeface="+mn-ea"/>
              </a:rPr>
              <a:t>rightStartLast&lt;=midSum</a:t>
            </a:r>
            <a:r>
              <a:rPr>
                <a:sym typeface="+mn-ea"/>
              </a:rPr>
              <a:t>，我们很容易认为不会再有新的解了。其实并不是这样，因为当</a:t>
            </a:r>
            <a:r>
              <a:rPr lang="en-US" altLang="zh-CN">
                <a:sym typeface="+mn-ea"/>
              </a:rPr>
              <a:t>left</a:t>
            </a:r>
            <a:r>
              <a:rPr>
                <a:sym typeface="+mn-ea"/>
              </a:rPr>
              <a:t>再次变大时，这时是从</a:t>
            </a:r>
            <a:r>
              <a:rPr lang="en-US" altLang="zh-CN">
                <a:sym typeface="+mn-ea"/>
              </a:rPr>
              <a:t>mid</a:t>
            </a:r>
            <a:r>
              <a:rPr>
                <a:sym typeface="+mn-ea"/>
              </a:rPr>
              <a:t>挪了一个数到</a:t>
            </a:r>
            <a:r>
              <a:rPr lang="en-US" altLang="zh-CN">
                <a:sym typeface="+mn-ea"/>
              </a:rPr>
              <a:t>left</a:t>
            </a:r>
            <a:r>
              <a:rPr>
                <a:sym typeface="+mn-ea"/>
              </a:rPr>
              <a:t>，可能又有了新的解。比如用例</a:t>
            </a:r>
            <a:r>
              <a:rPr lang="en-US" altLang="zh-CN">
                <a:sym typeface="+mn-ea"/>
              </a:rPr>
              <a:t>[97250,3792,102166,104495]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left=[</a:t>
            </a:r>
            <a:r>
              <a:rPr lang="en-US" altLang="zh-CN">
                <a:sym typeface="+mn-ea"/>
              </a:rPr>
              <a:t>97250</a:t>
            </a:r>
            <a:r>
              <a:rPr lang="en-US" altLang="zh-CN">
                <a:sym typeface="+mn-ea"/>
              </a:rPr>
              <a:t>]</a:t>
            </a:r>
            <a:r>
              <a:rPr>
                <a:sym typeface="+mn-ea"/>
              </a:rPr>
              <a:t>时无解，反而</a:t>
            </a:r>
            <a:r>
              <a:rPr lang="en-US" altLang="zh-CN">
                <a:sym typeface="+mn-ea"/>
              </a:rPr>
              <a:t>left=[97250,3792]</a:t>
            </a:r>
            <a:r>
              <a:rPr>
                <a:sym typeface="+mn-ea"/>
              </a:rPr>
              <a:t>时有一个解。还有一个8892打头的用例，如果直接结束就会得到</a:t>
            </a:r>
            <a:r>
              <a:rPr lang="en-US" altLang="zh-CN">
                <a:sym typeface="+mn-ea"/>
              </a:rPr>
              <a:t>226</a:t>
            </a:r>
            <a:r>
              <a:rPr>
                <a:sym typeface="+mn-ea"/>
              </a:rPr>
              <a:t>，而正确结果是</a:t>
            </a:r>
            <a:r>
              <a:rPr lang="en-US" altLang="zh-CN">
                <a:sym typeface="+mn-ea"/>
              </a:rPr>
              <a:t>227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时间复杂度：求totalSum需要遍历一次数组，然后三指针求解过程中最多访问</a:t>
            </a:r>
            <a:r>
              <a:rPr lang="en-US" altLang="zh-CN">
                <a:sym typeface="+mn-ea"/>
              </a:rPr>
              <a:t>nums[i]2</a:t>
            </a:r>
            <a:r>
              <a:rPr>
                <a:sym typeface="+mn-ea"/>
              </a:rPr>
              <a:t>到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次，所以是线性时间复杂度</a:t>
            </a:r>
            <a:r>
              <a:rPr lang="en-US" altLang="zh-CN">
                <a:sym typeface="+mn-ea"/>
              </a:rPr>
              <a:t>O(n)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空间复杂度：只需要有限的几个变量记录</a:t>
            </a:r>
            <a:r>
              <a:rPr lang="en-US" altLang="zh-CN">
                <a:sym typeface="+mn-ea"/>
              </a:rPr>
              <a:t>index</a:t>
            </a:r>
            <a:r>
              <a:rPr>
                <a:sym typeface="+mn-ea"/>
              </a:rPr>
              <a:t>的位置和</a:t>
            </a:r>
            <a:r>
              <a:rPr lang="en-US" altLang="zh-CN">
                <a:sym typeface="+mn-ea"/>
              </a:rPr>
              <a:t>sum</a:t>
            </a:r>
            <a:r>
              <a:rPr>
                <a:sym typeface="+mn-ea"/>
              </a:rPr>
              <a:t>，所以是</a:t>
            </a:r>
            <a:r>
              <a:rPr lang="en-US" altLang="zh-CN">
                <a:sym typeface="+mn-ea"/>
              </a:rPr>
              <a:t>O(1)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15720" y="964565"/>
          <a:ext cx="8637905" cy="45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00"/>
                <a:gridCol w="835200"/>
                <a:gridCol w="835200"/>
                <a:gridCol w="835200"/>
                <a:gridCol w="835200"/>
                <a:gridCol w="835200"/>
                <a:gridCol w="835200"/>
                <a:gridCol w="835200"/>
                <a:gridCol w="835200"/>
                <a:gridCol w="835200"/>
                <a:gridCol w="835200"/>
              </a:tblGrid>
              <a:tr h="4597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8892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2631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7212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1188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6580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1690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5950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7425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8787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4361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9849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22555" y="1640840"/>
          <a:ext cx="11574145" cy="457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33475"/>
                <a:gridCol w="676800"/>
                <a:gridCol w="676800"/>
                <a:gridCol w="676800"/>
                <a:gridCol w="676800"/>
                <a:gridCol w="676800"/>
                <a:gridCol w="676800"/>
                <a:gridCol w="676800"/>
                <a:gridCol w="676800"/>
                <a:gridCol w="676800"/>
                <a:gridCol w="676800"/>
                <a:gridCol w="676800"/>
                <a:gridCol w="676800"/>
                <a:gridCol w="676800"/>
                <a:gridCol w="844550"/>
                <a:gridCol w="7975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ways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rightFirst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8892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2631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7212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1188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6580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1690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5950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7425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8787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4361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9849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rightLast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8892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2631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7212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1188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6580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1690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5950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7425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8787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4361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9849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rightFirst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8892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2631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7212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1188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6580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1690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5950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7425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8787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4361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9849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rightLast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8892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2631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7212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1188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6580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1690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5950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7425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8787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4361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9849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rightFirst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8892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2631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7212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1188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6580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1690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5950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7425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8787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4361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9849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rightLast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8892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2631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7212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1188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6580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1690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5950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7425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8787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4361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9849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rightFirst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8892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2631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7212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1188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6580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1690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5950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7425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8787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4361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9849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rightLast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8892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2631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7212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1188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6580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1690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5950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7425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marL="12700" marR="12700" marT="1270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8787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4361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</a:rPr>
                        <a:t>9849</a:t>
                      </a:r>
                      <a:endParaRPr lang="en-US" altLang="en-US" b="1">
                        <a:solidFill>
                          <a:schemeClr val="tx1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UNIT_TABLE_BEAUTIFY" val="smartTable{563e8979-739d-4f1d-a759-a20c350235c1}"/>
</p:tagLst>
</file>

<file path=ppt/tags/tag68.xml><?xml version="1.0" encoding="utf-8"?>
<p:tagLst xmlns:p="http://schemas.openxmlformats.org/presentationml/2006/main">
  <p:tag name="KSO_WM_UNIT_TABLE_BEAUTIFY" val="smartTable{305cf61b-e9d9-4501-8121-08107c883f69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1738</Words>
  <Application>WPS 演示</Application>
  <PresentationFormat>宽屏</PresentationFormat>
  <Paragraphs>237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LCP 23. 魔术排列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176</cp:revision>
  <dcterms:created xsi:type="dcterms:W3CDTF">2019-06-19T02:08:00Z</dcterms:created>
  <dcterms:modified xsi:type="dcterms:W3CDTF">2021-02-02T14:12:13Z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