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/>
        </p:nvGraphicFramePr>
        <p:xfrm>
          <a:off x="9439823" y="83175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pSp>
        <p:nvGrpSpPr>
          <p:cNvPr id="137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135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0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6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8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9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Summarise Cases</a:t>
            </a:r>
          </a:p>
        </p:txBody>
      </p:sp>
      <p:sp>
        <p:nvSpPr>
          <p:cNvPr id="142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43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5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46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47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8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9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150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52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53" name="These apply summary functions to columns to create a new table of summary statistics. Summary functions take vectors as input and return one value (see back)."/>
          <p:cNvSpPr txBox="1"/>
          <p:nvPr/>
        </p:nvSpPr>
        <p:spPr>
          <a:xfrm>
            <a:off x="323328" y="35291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 of summary statistics. Summary functions take vectors as input and return one value (see back).</a:t>
            </a:r>
          </a:p>
        </p:txBody>
      </p:sp>
      <p:sp>
        <p:nvSpPr>
          <p:cNvPr id="154" name="VARIATIONS…"/>
          <p:cNvSpPr txBox="1"/>
          <p:nvPr/>
        </p:nvSpPr>
        <p:spPr>
          <a:xfrm>
            <a:off x="323328" y="59362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55" name="Table"/>
          <p:cNvGraphicFramePr/>
          <p:nvPr/>
        </p:nvGraphicFramePr>
        <p:xfrm>
          <a:off x="323328" y="45305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6" name="Table"/>
          <p:cNvGraphicFramePr/>
          <p:nvPr/>
        </p:nvGraphicFramePr>
        <p:xfrm>
          <a:off x="881133" y="45297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7" name="Line"/>
          <p:cNvSpPr/>
          <p:nvPr/>
        </p:nvSpPr>
        <p:spPr>
          <a:xfrm>
            <a:off x="709542" y="46472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58" name="Table"/>
          <p:cNvGraphicFramePr/>
          <p:nvPr/>
        </p:nvGraphicFramePr>
        <p:xfrm>
          <a:off x="323328" y="52946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9" name="Table"/>
          <p:cNvGraphicFramePr/>
          <p:nvPr/>
        </p:nvGraphicFramePr>
        <p:xfrm>
          <a:off x="882128" y="52970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60" name="Line"/>
          <p:cNvSpPr/>
          <p:nvPr/>
        </p:nvSpPr>
        <p:spPr>
          <a:xfrm>
            <a:off x="709542" y="54113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1" name="summarise(.data, …) Compute table of summaries.  summarise(mtcars, avg = mean(mpg))…"/>
          <p:cNvSpPr txBox="1"/>
          <p:nvPr/>
        </p:nvSpPr>
        <p:spPr>
          <a:xfrm>
            <a:off x="1388325" y="44669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62" name="RStudio® is a trademark of RStudio, Inc.  •  CC BY SA RStudio •  info@rstudio.com  •  844-448-1212 • rstudio.com •  Learn more with browseVignettes(package = c(&quot;dplyr&quot;, &quot;tibble&quot;))  •  dplyr  0.7.0 •  tibble  1.2.0  •  Updated: 2019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2019-08</a:t>
            </a:r>
          </a:p>
        </p:txBody>
      </p:sp>
      <p:sp>
        <p:nvSpPr>
          <p:cNvPr id="163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64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65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66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67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68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1" name="filter(.data, …) Extract rows that meet logical criteria. filter(iris, Sepal.Length &gt; 7)…"/>
          <p:cNvSpPr txBox="1"/>
          <p:nvPr/>
        </p:nvSpPr>
        <p:spPr>
          <a:xfrm>
            <a:off x="5889308" y="27562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72" name="Row functions return a subset of rows as a new tabl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</a:t>
            </a:r>
          </a:p>
        </p:txBody>
      </p:sp>
      <p:sp>
        <p:nvSpPr>
          <p:cNvPr id="173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0831">
              <a:lnSpc>
                <a:spcPct val="80000"/>
              </a:lnSpc>
              <a:spcBef>
                <a:spcPts val="0"/>
              </a:spcBef>
              <a:defRPr b="0" sz="1152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74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5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 </a:t>
            </a:r>
            <a:r>
              <a:t>Order rows by values of a column or columns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77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78" name="Group Cases"/>
          <p:cNvSpPr txBox="1"/>
          <p:nvPr/>
        </p:nvSpPr>
        <p:spPr>
          <a:xfrm>
            <a:off x="323328" y="68705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Group Cases</a:t>
            </a:r>
          </a:p>
        </p:txBody>
      </p:sp>
      <p:sp>
        <p:nvSpPr>
          <p:cNvPr id="179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Manipulate Cases</a:t>
            </a:r>
          </a:p>
        </p:txBody>
      </p:sp>
      <p:sp>
        <p:nvSpPr>
          <p:cNvPr id="180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81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82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83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84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5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Column functions return a set of columns as a new vector or table."/>
          <p:cNvSpPr txBox="1"/>
          <p:nvPr/>
        </p:nvSpPr>
        <p:spPr>
          <a:xfrm>
            <a:off x="9424832" y="2320095"/>
            <a:ext cx="424862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vector or table.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9424832" y="4478227"/>
            <a:ext cx="4046310" cy="636581"/>
            <a:chOff x="0" y="0"/>
            <a:chExt cx="4046308" cy="636580"/>
          </a:xfrm>
        </p:grpSpPr>
        <p:sp>
          <p:nvSpPr>
            <p:cNvPr id="188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89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90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92" name="pull(.data,  var = -1) Extract column values as a vector.  Choose by name or index.…"/>
          <p:cNvSpPr txBox="1"/>
          <p:nvPr/>
        </p:nvSpPr>
        <p:spPr>
          <a:xfrm>
            <a:off x="10467445" y="26911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pull(</a:t>
            </a:r>
            <a:r>
              <a:t>.data,  var = -1</a:t>
            </a:r>
            <a:r>
              <a:rPr b="1"/>
              <a:t>) </a:t>
            </a:r>
            <a:r>
              <a:t>Extract column values as a vector.  Choose by name or index.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pull(iris, Sepal.Length)</a:t>
            </a:r>
          </a:p>
        </p:txBody>
      </p:sp>
      <p:sp>
        <p:nvSpPr>
          <p:cNvPr id="193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Manipulate Variables</a:t>
            </a:r>
          </a:p>
        </p:txBody>
      </p:sp>
      <p:sp>
        <p:nvSpPr>
          <p:cNvPr id="194" name="Use these helpers with select (),…"/>
          <p:cNvSpPr txBox="1"/>
          <p:nvPr/>
        </p:nvSpPr>
        <p:spPr>
          <a:xfrm>
            <a:off x="9424832" y="4061965"/>
            <a:ext cx="226070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95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4732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96" name="mutate(.data, …)  Compute new column(s).…"/>
          <p:cNvSpPr txBox="1"/>
          <p:nvPr/>
        </p:nvSpPr>
        <p:spPr>
          <a:xfrm>
            <a:off x="10467445" y="6279492"/>
            <a:ext cx="2912301" cy="37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Also </a:t>
            </a:r>
            <a:r>
              <a:rPr b="1"/>
              <a:t>mutate_if()</a:t>
            </a:r>
            <a:r>
              <a:t>.</a:t>
            </a:r>
            <a:br/>
            <a:r>
              <a:rPr i="1"/>
              <a:t>mutate_all(faithful, funs(log(.), log2(.)))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Also </a:t>
            </a:r>
            <a:r>
              <a:rPr b="1"/>
              <a:t>add_count()</a:t>
            </a:r>
            <a:r>
              <a:t>, </a:t>
            </a:r>
            <a:r>
              <a:rPr b="1"/>
              <a:t>add_tally()</a:t>
            </a:r>
            <a:r>
              <a:t>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97" name="MAKE NEW VARIABLES"/>
          <p:cNvSpPr txBox="1"/>
          <p:nvPr/>
        </p:nvSpPr>
        <p:spPr>
          <a:xfrm>
            <a:off x="9426688" y="51761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98" name="Line"/>
          <p:cNvSpPr/>
          <p:nvPr/>
        </p:nvSpPr>
        <p:spPr>
          <a:xfrm>
            <a:off x="9435669" y="51574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9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200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01" name="Table"/>
          <p:cNvGraphicFramePr/>
          <p:nvPr/>
        </p:nvGraphicFramePr>
        <p:xfrm>
          <a:off x="4829373" y="27136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5388173" y="27159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4829373" y="33781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Table"/>
          <p:cNvGraphicFramePr/>
          <p:nvPr/>
        </p:nvGraphicFramePr>
        <p:xfrm>
          <a:off x="5388173" y="33805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205" name="Line"/>
          <p:cNvSpPr/>
          <p:nvPr/>
        </p:nvSpPr>
        <p:spPr>
          <a:xfrm>
            <a:off x="5215587" y="34948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6" name="Table"/>
          <p:cNvGraphicFramePr/>
          <p:nvPr/>
        </p:nvGraphicFramePr>
        <p:xfrm>
          <a:off x="4829373" y="40987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Table"/>
          <p:cNvGraphicFramePr/>
          <p:nvPr/>
        </p:nvGraphicFramePr>
        <p:xfrm>
          <a:off x="5388173" y="4101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8" name="Line"/>
          <p:cNvSpPr/>
          <p:nvPr/>
        </p:nvSpPr>
        <p:spPr>
          <a:xfrm>
            <a:off x="5215587" y="42154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9" name="Table"/>
          <p:cNvGraphicFramePr/>
          <p:nvPr/>
        </p:nvGraphicFramePr>
        <p:xfrm>
          <a:off x="4829373" y="53611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5388173" y="53635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1" name="Line"/>
          <p:cNvSpPr/>
          <p:nvPr/>
        </p:nvSpPr>
        <p:spPr>
          <a:xfrm>
            <a:off x="5215587" y="54778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2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214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5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6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7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8" name="Table"/>
          <p:cNvGraphicFramePr/>
          <p:nvPr/>
        </p:nvGraphicFramePr>
        <p:xfrm>
          <a:off x="9427123" y="27397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9" name="Table"/>
          <p:cNvGraphicFramePr/>
          <p:nvPr/>
        </p:nvGraphicFramePr>
        <p:xfrm>
          <a:off x="9985923" y="27420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1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2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23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4" name="Table"/>
          <p:cNvGraphicFramePr/>
          <p:nvPr/>
        </p:nvGraphicFramePr>
        <p:xfrm>
          <a:off x="94271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5" name="Table"/>
          <p:cNvGraphicFramePr/>
          <p:nvPr/>
        </p:nvGraphicFramePr>
        <p:xfrm>
          <a:off x="9960523" y="63307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6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7" name="Table"/>
          <p:cNvGraphicFramePr/>
          <p:nvPr/>
        </p:nvGraphicFramePr>
        <p:xfrm>
          <a:off x="9427123" y="6951105"/>
          <a:ext cx="357982" cy="4627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8" name="Table"/>
          <p:cNvGraphicFramePr/>
          <p:nvPr/>
        </p:nvGraphicFramePr>
        <p:xfrm>
          <a:off x="9960523" y="6953456"/>
          <a:ext cx="122238" cy="4714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9" name="Line"/>
          <p:cNvSpPr/>
          <p:nvPr/>
        </p:nvSpPr>
        <p:spPr>
          <a:xfrm>
            <a:off x="9800637" y="70677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30" name="Table"/>
          <p:cNvGraphicFramePr/>
          <p:nvPr/>
        </p:nvGraphicFramePr>
        <p:xfrm>
          <a:off x="9427123" y="75490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1" name="Table"/>
          <p:cNvGraphicFramePr/>
          <p:nvPr/>
        </p:nvGraphicFramePr>
        <p:xfrm>
          <a:off x="9858923" y="75514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Table"/>
          <p:cNvGraphicFramePr/>
          <p:nvPr/>
        </p:nvGraphicFramePr>
        <p:xfrm>
          <a:off x="9947823" y="83198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33" name="Line"/>
          <p:cNvSpPr/>
          <p:nvPr/>
        </p:nvSpPr>
        <p:spPr>
          <a:xfrm>
            <a:off x="9800637" y="84341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34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5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36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7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9" name="Line"/>
          <p:cNvSpPr/>
          <p:nvPr/>
        </p:nvSpPr>
        <p:spPr>
          <a:xfrm>
            <a:off x="323328" y="69112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0589" y="41051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ummary function"/>
          <p:cNvSpPr txBox="1"/>
          <p:nvPr/>
        </p:nvSpPr>
        <p:spPr>
          <a:xfrm>
            <a:off x="1769801" y="41421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87961" y="59151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vectorized function"/>
          <p:cNvSpPr txBox="1"/>
          <p:nvPr/>
        </p:nvSpPr>
        <p:spPr>
          <a:xfrm>
            <a:off x="11214924" y="59453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44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45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6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50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1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55" name="Line"/>
          <p:cNvSpPr/>
          <p:nvPr/>
        </p:nvSpPr>
        <p:spPr>
          <a:xfrm>
            <a:off x="5215587" y="28563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9686337" y="77136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7" name="select(.data, …)…"/>
          <p:cNvSpPr txBox="1"/>
          <p:nvPr/>
        </p:nvSpPr>
        <p:spPr>
          <a:xfrm>
            <a:off x="10465155" y="3311057"/>
            <a:ext cx="2912300" cy="60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as a table. Also </a:t>
            </a:r>
            <a:r>
              <a:rPr b="1"/>
              <a:t>select_if()</a:t>
            </a:r>
            <a:r>
              <a:t>.</a:t>
            </a:r>
            <a:r>
              <a:rPr b="1"/>
              <a:t> </a:t>
            </a:r>
            <a:r>
              <a:rPr i="1"/>
              <a:t>select(iris, Sepal.Length, Species)</a:t>
            </a:r>
          </a:p>
        </p:txBody>
      </p:sp>
      <p:graphicFrame>
        <p:nvGraphicFramePr>
          <p:cNvPr id="258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9" name="Table"/>
          <p:cNvGraphicFramePr/>
          <p:nvPr/>
        </p:nvGraphicFramePr>
        <p:xfrm>
          <a:off x="9983632" y="3361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60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FFSETS…"/>
          <p:cNvSpPr txBox="1"/>
          <p:nvPr/>
        </p:nvSpPr>
        <p:spPr>
          <a:xfrm>
            <a:off x="311298" y="2715787"/>
            <a:ext cx="3055254" cy="803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near()</a:t>
            </a:r>
            <a:r>
              <a:t> - safe == for floating point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iris %&gt;% mutate(Species = </a:t>
            </a:r>
            <a:r>
              <a:rPr b="1"/>
              <a:t>case_when(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                         Species == "versicolor" ~ "versi",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                         Species == "virginica"   ~ "virgi",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                                                             TRUE ~ Species</a:t>
            </a:r>
            <a:r>
              <a:rPr b="1"/>
              <a:t>)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280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5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6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81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286" name="Vector Functions"/>
          <p:cNvSpPr txBox="1"/>
          <p:nvPr/>
        </p:nvSpPr>
        <p:spPr>
          <a:xfrm>
            <a:off x="320788" y="691629"/>
            <a:ext cx="22485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Vector Functions</a:t>
            </a:r>
          </a:p>
        </p:txBody>
      </p:sp>
      <p:sp>
        <p:nvSpPr>
          <p:cNvPr id="287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288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90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Summary Functions</a:t>
            </a:r>
          </a:p>
        </p:txBody>
      </p:sp>
      <p:sp>
        <p:nvSpPr>
          <p:cNvPr id="291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2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293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294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last()</a:t>
            </a:r>
            <a:r>
              <a:t>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nth()</a:t>
            </a:r>
            <a:r>
              <a:t>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quantile()</a:t>
            </a:r>
            <a:r>
              <a:t>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min() </a:t>
            </a:r>
            <a:r>
              <a:t>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max()</a:t>
            </a:r>
            <a:r>
              <a:t>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IQR()</a:t>
            </a:r>
            <a:r>
              <a:t>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mad()</a:t>
            </a:r>
            <a:r>
              <a:t> - median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sd()</a:t>
            </a:r>
            <a:r>
              <a:t>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var()</a:t>
            </a:r>
            <a:r>
              <a:t> - variance</a:t>
            </a:r>
          </a:p>
        </p:txBody>
      </p:sp>
      <p:sp>
        <p:nvSpPr>
          <p:cNvPr id="295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rPr>
                <a:solidFill>
                  <a:srgbClr val="D6A841"/>
                </a:solidFill>
              </a:rPr>
              <a:t>Row</a:t>
            </a:r>
            <a:r>
              <a:t> Names</a:t>
            </a:r>
          </a:p>
        </p:txBody>
      </p:sp>
      <p:sp>
        <p:nvSpPr>
          <p:cNvPr id="296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7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298" name="RStudio® is a trademark of RStudio, Inc.  •  CC BY SA  RStudio •  info@rstudio.com  •  844-448-1212 • rstudio.com •  Learn more with browseVignettes(package = c(&quot;dplyr&quot;, &quot;tibble&quot;))  •  dplyr  0.7.0 •  tibble  1.2.0  •  Updated: 2019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2019-08</a:t>
            </a:r>
          </a:p>
        </p:txBody>
      </p:sp>
      <p:sp>
        <p:nvSpPr>
          <p:cNvPr id="29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0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sp>
        <p:nvSpPr>
          <p:cNvPr id="301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302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3" name="Also has_rownames(), remove_rownames()"/>
          <p:cNvSpPr txBox="1"/>
          <p:nvPr/>
        </p:nvSpPr>
        <p:spPr>
          <a:xfrm>
            <a:off x="3734004" y="9988072"/>
            <a:ext cx="289687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</a:t>
            </a:r>
            <a:r>
              <a:rPr b="1"/>
              <a:t>has_rownames()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304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Combine Tables</a:t>
            </a:r>
          </a:p>
        </p:txBody>
      </p:sp>
      <p:sp>
        <p:nvSpPr>
          <p:cNvPr id="305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6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307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308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309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310" name="Use by = c(&quot;col1&quot;, &quot;col2&quot;, …)  to specify one or more common columns to match on.…"/>
          <p:cNvSpPr txBox="1"/>
          <p:nvPr/>
        </p:nvSpPr>
        <p:spPr>
          <a:xfrm>
            <a:off x="7899607" y="7370905"/>
            <a:ext cx="2321241" cy="2734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"col2", …)</a:t>
            </a:r>
            <a:r>
              <a:t>  to specify one or more common columns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that have different names in each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the suffix to give to unmatched columns that have the same name in both tables.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311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2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3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314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y. </a:t>
            </a:r>
            <a:br/>
            <a:r>
              <a:t>(Duplicates removed). union_all() retains duplicates.</a:t>
            </a:r>
          </a:p>
        </p:txBody>
      </p:sp>
      <p:sp>
        <p:nvSpPr>
          <p:cNvPr id="315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316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317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318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9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0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321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2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3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4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25" name="1.pdf" descr="1.pdf"/>
          <p:cNvPicPr>
            <a:picLocks noChangeAspect="1"/>
          </p:cNvPicPr>
          <p:nvPr/>
        </p:nvPicPr>
        <p:blipFill>
          <a:blip r:embed="rId7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9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326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327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28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30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32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41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333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4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35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6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7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38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339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42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43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5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Table"/>
          <p:cNvGraphicFramePr/>
          <p:nvPr/>
        </p:nvGraphicFramePr>
        <p:xfrm>
          <a:off x="7178788" y="74050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Table"/>
          <p:cNvGraphicFramePr/>
          <p:nvPr/>
        </p:nvGraphicFramePr>
        <p:xfrm>
          <a:off x="7127988" y="81553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Table"/>
          <p:cNvGraphicFramePr/>
          <p:nvPr/>
        </p:nvGraphicFramePr>
        <p:xfrm>
          <a:off x="7127988" y="89452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55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349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0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51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52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53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56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7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6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64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365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67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68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69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0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71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72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"/>
          <p:cNvGraphicFramePr/>
          <p:nvPr/>
        </p:nvGraphicFramePr>
        <p:xfrm>
          <a:off x="10052281" y="528132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6" name="Table"/>
          <p:cNvGraphicFramePr/>
          <p:nvPr/>
        </p:nvGraphicFramePr>
        <p:xfrm>
          <a:off x="10006402" y="732537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Table"/>
          <p:cNvGraphicFramePr/>
          <p:nvPr/>
        </p:nvGraphicFramePr>
        <p:xfrm>
          <a:off x="9335365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8" name="Table"/>
          <p:cNvGraphicFramePr/>
          <p:nvPr/>
        </p:nvGraphicFramePr>
        <p:xfrm>
          <a:off x="5870773" y="218392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Table"/>
          <p:cNvGraphicFramePr/>
          <p:nvPr/>
        </p:nvGraphicFramePr>
        <p:xfrm>
          <a:off x="6429573" y="218626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</a:tbl>
          </a:graphicData>
        </a:graphic>
      </p:graphicFrame>
      <p:sp>
        <p:nvSpPr>
          <p:cNvPr id="380" name="Line"/>
          <p:cNvSpPr/>
          <p:nvPr/>
        </p:nvSpPr>
        <p:spPr>
          <a:xfrm>
            <a:off x="6256987" y="230056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81" name="Table"/>
          <p:cNvGraphicFramePr/>
          <p:nvPr/>
        </p:nvGraphicFramePr>
        <p:xfrm>
          <a:off x="9987615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82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83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4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85" name="Table"/>
          <p:cNvGraphicFramePr/>
          <p:nvPr/>
        </p:nvGraphicFramePr>
        <p:xfrm>
          <a:off x="99605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86" name="Line"/>
          <p:cNvSpPr/>
          <p:nvPr/>
        </p:nvSpPr>
        <p:spPr>
          <a:xfrm>
            <a:off x="9846516" y="7442021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87" name="Table"/>
          <p:cNvGraphicFramePr/>
          <p:nvPr/>
        </p:nvGraphicFramePr>
        <p:xfrm>
          <a:off x="9479353" y="732537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8DCA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Table"/>
          <p:cNvGraphicFramePr/>
          <p:nvPr/>
        </p:nvGraphicFramePr>
        <p:xfrm>
          <a:off x="9427123" y="528132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89" name="Line"/>
          <p:cNvSpPr/>
          <p:nvPr/>
        </p:nvSpPr>
        <p:spPr>
          <a:xfrm>
            <a:off x="9892396" y="539797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90" name="Table"/>
          <p:cNvGraphicFramePr/>
          <p:nvPr/>
        </p:nvGraphicFramePr>
        <p:xfrm>
          <a:off x="7172098" y="160451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1" name="Table"/>
          <p:cNvGraphicFramePr/>
          <p:nvPr/>
        </p:nvGraphicFramePr>
        <p:xfrm>
          <a:off x="7863174" y="160451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92" name="+"/>
          <p:cNvSpPr txBox="1"/>
          <p:nvPr/>
        </p:nvSpPr>
        <p:spPr>
          <a:xfrm>
            <a:off x="7600440" y="163626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93" name="="/>
          <p:cNvSpPr txBox="1"/>
          <p:nvPr/>
        </p:nvSpPr>
        <p:spPr>
          <a:xfrm>
            <a:off x="8290764" y="163626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94" name="Table"/>
          <p:cNvGraphicFramePr/>
          <p:nvPr/>
        </p:nvGraphicFramePr>
        <p:xfrm>
          <a:off x="8536481" y="160451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Table"/>
          <p:cNvGraphicFramePr/>
          <p:nvPr/>
        </p:nvGraphicFramePr>
        <p:xfrm>
          <a:off x="8544038" y="160217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Table"/>
          <p:cNvGraphicFramePr/>
          <p:nvPr/>
        </p:nvGraphicFramePr>
        <p:xfrm>
          <a:off x="7184798" y="23982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Table"/>
          <p:cNvGraphicFramePr/>
          <p:nvPr/>
        </p:nvGraphicFramePr>
        <p:xfrm>
          <a:off x="7875874" y="23982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98" name="+"/>
          <p:cNvSpPr txBox="1"/>
          <p:nvPr/>
        </p:nvSpPr>
        <p:spPr>
          <a:xfrm>
            <a:off x="7613140" y="24300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99" name="="/>
          <p:cNvSpPr txBox="1"/>
          <p:nvPr/>
        </p:nvSpPr>
        <p:spPr>
          <a:xfrm>
            <a:off x="8303464" y="24300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00" name="Table"/>
          <p:cNvGraphicFramePr/>
          <p:nvPr/>
        </p:nvGraphicFramePr>
        <p:xfrm>
          <a:off x="8549181" y="23982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1" name="Table"/>
          <p:cNvGraphicFramePr/>
          <p:nvPr/>
        </p:nvGraphicFramePr>
        <p:xfrm>
          <a:off x="8556738" y="23959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2" name="Table"/>
          <p:cNvGraphicFramePr/>
          <p:nvPr/>
        </p:nvGraphicFramePr>
        <p:xfrm>
          <a:off x="7184798" y="322610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3" name="Table"/>
          <p:cNvGraphicFramePr/>
          <p:nvPr/>
        </p:nvGraphicFramePr>
        <p:xfrm>
          <a:off x="7875874" y="322610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04" name="+"/>
          <p:cNvSpPr txBox="1"/>
          <p:nvPr/>
        </p:nvSpPr>
        <p:spPr>
          <a:xfrm>
            <a:off x="7613140" y="325785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05" name="="/>
          <p:cNvSpPr txBox="1"/>
          <p:nvPr/>
        </p:nvSpPr>
        <p:spPr>
          <a:xfrm>
            <a:off x="8303464" y="325785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06" name="Table"/>
          <p:cNvGraphicFramePr/>
          <p:nvPr/>
        </p:nvGraphicFramePr>
        <p:xfrm>
          <a:off x="8549181" y="322610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8556738" y="322376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FFFFFF"/>
                          </a:solidFill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olidFill>
                            <a:srgbClr val="FFFFFF"/>
                          </a:solidFill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FFFFFF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7191148" y="42143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Table"/>
          <p:cNvGraphicFramePr/>
          <p:nvPr/>
        </p:nvGraphicFramePr>
        <p:xfrm>
          <a:off x="7882224" y="42143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10" name="+"/>
          <p:cNvSpPr txBox="1"/>
          <p:nvPr/>
        </p:nvSpPr>
        <p:spPr>
          <a:xfrm>
            <a:off x="7619490" y="42461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11" name="="/>
          <p:cNvSpPr txBox="1"/>
          <p:nvPr/>
        </p:nvSpPr>
        <p:spPr>
          <a:xfrm>
            <a:off x="8309814" y="42461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12" name="Table"/>
          <p:cNvGraphicFramePr/>
          <p:nvPr/>
        </p:nvGraphicFramePr>
        <p:xfrm>
          <a:off x="8555531" y="42143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Table"/>
          <p:cNvGraphicFramePr/>
          <p:nvPr/>
        </p:nvGraphicFramePr>
        <p:xfrm>
          <a:off x="8563088" y="42120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4" name="Table"/>
          <p:cNvGraphicFramePr/>
          <p:nvPr/>
        </p:nvGraphicFramePr>
        <p:xfrm>
          <a:off x="7132754" y="70916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Table"/>
          <p:cNvGraphicFramePr/>
          <p:nvPr/>
        </p:nvGraphicFramePr>
        <p:xfrm>
          <a:off x="7823830" y="70916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16" name="+"/>
          <p:cNvSpPr txBox="1"/>
          <p:nvPr/>
        </p:nvSpPr>
        <p:spPr>
          <a:xfrm>
            <a:off x="7561096" y="7409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17" name="="/>
          <p:cNvSpPr txBox="1"/>
          <p:nvPr/>
        </p:nvSpPr>
        <p:spPr>
          <a:xfrm>
            <a:off x="8251420" y="7409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18" name="Table"/>
          <p:cNvGraphicFramePr/>
          <p:nvPr/>
        </p:nvGraphicFramePr>
        <p:xfrm>
          <a:off x="8504694" y="7068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" name="Table"/>
          <p:cNvGraphicFramePr/>
          <p:nvPr/>
        </p:nvGraphicFramePr>
        <p:xfrm>
          <a:off x="9760410" y="710337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" name="Table"/>
          <p:cNvGraphicFramePr/>
          <p:nvPr/>
        </p:nvGraphicFramePr>
        <p:xfrm>
          <a:off x="10451486" y="710337"/>
          <a:ext cx="5729883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21" name="+"/>
          <p:cNvSpPr txBox="1"/>
          <p:nvPr/>
        </p:nvSpPr>
        <p:spPr>
          <a:xfrm>
            <a:off x="10188752" y="742087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22" name="="/>
          <p:cNvSpPr txBox="1"/>
          <p:nvPr/>
        </p:nvSpPr>
        <p:spPr>
          <a:xfrm>
            <a:off x="10879076" y="742087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23" name="Table"/>
          <p:cNvGraphicFramePr/>
          <p:nvPr/>
        </p:nvGraphicFramePr>
        <p:xfrm>
          <a:off x="11132349" y="7079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Table"/>
          <p:cNvGraphicFramePr/>
          <p:nvPr/>
        </p:nvGraphicFramePr>
        <p:xfrm>
          <a:off x="9894513" y="16056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5" name="Table"/>
          <p:cNvGraphicFramePr/>
          <p:nvPr/>
        </p:nvGraphicFramePr>
        <p:xfrm>
          <a:off x="10585589" y="16056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26" name="+"/>
          <p:cNvSpPr txBox="1"/>
          <p:nvPr/>
        </p:nvSpPr>
        <p:spPr>
          <a:xfrm>
            <a:off x="10322855" y="1637437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27" name="="/>
          <p:cNvSpPr txBox="1"/>
          <p:nvPr/>
        </p:nvSpPr>
        <p:spPr>
          <a:xfrm>
            <a:off x="11013179" y="1637437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28" name="Table"/>
          <p:cNvGraphicFramePr/>
          <p:nvPr/>
        </p:nvGraphicFramePr>
        <p:xfrm>
          <a:off x="11266453" y="160334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9" name="Table"/>
          <p:cNvGraphicFramePr/>
          <p:nvPr/>
        </p:nvGraphicFramePr>
        <p:xfrm>
          <a:off x="10038966" y="2483802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" name="Table"/>
          <p:cNvGraphicFramePr/>
          <p:nvPr/>
        </p:nvGraphicFramePr>
        <p:xfrm>
          <a:off x="10730041" y="2483802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31" name="+"/>
          <p:cNvSpPr txBox="1"/>
          <p:nvPr/>
        </p:nvSpPr>
        <p:spPr>
          <a:xfrm>
            <a:off x="10467308" y="2515552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32" name="="/>
          <p:cNvSpPr txBox="1"/>
          <p:nvPr/>
        </p:nvSpPr>
        <p:spPr>
          <a:xfrm>
            <a:off x="11157632" y="2515552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33" name="Table"/>
          <p:cNvGraphicFramePr/>
          <p:nvPr/>
        </p:nvGraphicFramePr>
        <p:xfrm>
          <a:off x="11410905" y="24814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34" name="OFFSETS…"/>
          <p:cNvSpPr txBox="1"/>
          <p:nvPr/>
        </p:nvSpPr>
        <p:spPr>
          <a:xfrm>
            <a:off x="323998" y="2728487"/>
            <a:ext cx="3055254" cy="803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near()</a:t>
            </a:r>
            <a:r>
              <a:t> - safe == for floating point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iris %&gt;% mutate(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Species = case_when(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                         Species == "versicolor" ~ "versi",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                         Species == "virginica"   ~ "virgi",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                                                             TRUE ~ Species))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