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38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7861299" y="6094524"/>
            <a:ext cx="777248" cy="448747"/>
            <a:chOff x="0" y="0"/>
            <a:chExt cx="777246" cy="448746"/>
          </a:xfrm>
        </p:grpSpPr>
        <p:grpSp>
          <p:nvGrpSpPr>
            <p:cNvPr id="142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6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7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3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4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7861299" y="6660779"/>
            <a:ext cx="777248" cy="448747"/>
            <a:chOff x="0" y="0"/>
            <a:chExt cx="777246" cy="448746"/>
          </a:xfrm>
        </p:grpSpPr>
        <p:grpSp>
          <p:nvGrpSpPr>
            <p:cNvPr id="159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60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9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0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1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7861299" y="7217746"/>
            <a:ext cx="777248" cy="524947"/>
            <a:chOff x="0" y="0"/>
            <a:chExt cx="777246" cy="524946"/>
          </a:xfrm>
        </p:grpSpPr>
        <p:grpSp>
          <p:nvGrpSpPr>
            <p:cNvPr id="176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80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1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88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82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9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91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93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94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205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95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2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7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8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10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22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21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1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4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1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7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2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0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33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2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2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2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3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34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36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37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1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52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3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76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64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5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1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6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75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6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3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4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98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86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7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0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1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8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8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20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308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9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0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0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0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19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1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1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21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22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23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24" name="RStudio® is a trademark of RStudio, Inc.  •  CC BY SA  RStudio •  info@rstudio.com  •  844-448-1212 • rstudio.com •  Learn more at purrr.tidyverse.org •  purrr  0.2.3 •   Updated: 2019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2019-08</a:t>
            </a:r>
          </a:p>
        </p:txBody>
      </p:sp>
      <p:sp>
        <p:nvSpPr>
          <p:cNvPr id="32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6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Reduce Lists</a:t>
            </a:r>
          </a:p>
        </p:txBody>
      </p:sp>
      <p:sp>
        <p:nvSpPr>
          <p:cNvPr id="327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Work with Lists</a:t>
            </a:r>
          </a:p>
        </p:txBody>
      </p:sp>
      <p:sp>
        <p:nvSpPr>
          <p:cNvPr id="328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0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1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Modify function behavior</a:t>
            </a:r>
          </a:p>
        </p:txBody>
      </p:sp>
      <p:sp>
        <p:nvSpPr>
          <p:cNvPr id="332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47" name="Group"/>
          <p:cNvGrpSpPr/>
          <p:nvPr/>
        </p:nvGrpSpPr>
        <p:grpSpPr>
          <a:xfrm>
            <a:off x="4796404" y="2218393"/>
            <a:ext cx="745752" cy="576102"/>
            <a:chOff x="0" y="0"/>
            <a:chExt cx="745750" cy="576100"/>
          </a:xfrm>
        </p:grpSpPr>
        <p:grpSp>
          <p:nvGrpSpPr>
            <p:cNvPr id="342" name="Group"/>
            <p:cNvGrpSpPr/>
            <p:nvPr/>
          </p:nvGrpSpPr>
          <p:grpSpPr>
            <a:xfrm>
              <a:off x="0" y="0"/>
              <a:ext cx="279939" cy="576101"/>
              <a:chOff x="0" y="0"/>
              <a:chExt cx="279938" cy="576100"/>
            </a:xfrm>
          </p:grpSpPr>
          <p:sp>
            <p:nvSpPr>
              <p:cNvPr id="33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4" name="Table"/>
              <p:cNvGraphicFramePr/>
              <p:nvPr/>
            </p:nvGraphicFramePr>
            <p:xfrm>
              <a:off x="95519" y="7893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5" name="a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95519" y="135650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7" name="b"/>
              <p:cNvSpPr/>
              <p:nvPr/>
            </p:nvSpPr>
            <p:spPr>
              <a:xfrm>
                <a:off x="269" y="218200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38" name="Table"/>
              <p:cNvGraphicFramePr/>
              <p:nvPr/>
            </p:nvGraphicFramePr>
            <p:xfrm>
              <a:off x="95519" y="263406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9" name="c"/>
              <p:cNvSpPr/>
              <p:nvPr/>
            </p:nvSpPr>
            <p:spPr>
              <a:xfrm>
                <a:off x="269" y="345956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40" name="Table"/>
              <p:cNvGraphicFramePr/>
              <p:nvPr/>
            </p:nvGraphicFramePr>
            <p:xfrm>
              <a:off x="95519" y="39358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1" name="d"/>
              <p:cNvSpPr/>
              <p:nvPr/>
            </p:nvSpPr>
            <p:spPr>
              <a:xfrm>
                <a:off x="269" y="47613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43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46" name="Group"/>
            <p:cNvGrpSpPr/>
            <p:nvPr/>
          </p:nvGrpSpPr>
          <p:grpSpPr>
            <a:xfrm>
              <a:off x="485400" y="8849"/>
              <a:ext cx="260351" cy="165101"/>
              <a:chOff x="0" y="0"/>
              <a:chExt cx="260350" cy="165100"/>
            </a:xfrm>
          </p:grpSpPr>
          <p:graphicFrame>
            <p:nvGraphicFramePr>
              <p:cNvPr id="344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5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368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58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4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5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5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5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67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60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6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6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6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6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6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6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87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6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0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73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7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7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86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77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8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8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8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8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88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89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407" name="Group"/>
          <p:cNvGrpSpPr/>
          <p:nvPr/>
        </p:nvGrpSpPr>
        <p:grpSpPr>
          <a:xfrm>
            <a:off x="4796404" y="4229124"/>
            <a:ext cx="771859" cy="770651"/>
            <a:chOff x="0" y="0"/>
            <a:chExt cx="771857" cy="770650"/>
          </a:xfrm>
        </p:grpSpPr>
        <p:grpSp>
          <p:nvGrpSpPr>
            <p:cNvPr id="400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9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3" name="Group"/>
              <p:cNvGrpSpPr/>
              <p:nvPr/>
            </p:nvGrpSpPr>
            <p:grpSpPr>
              <a:xfrm>
                <a:off x="269" y="90443"/>
                <a:ext cx="241301" cy="1"/>
                <a:chOff x="0" y="69849"/>
                <a:chExt cx="241300" cy="0"/>
              </a:xfrm>
            </p:grpSpPr>
            <p:sp>
              <p:nvSpPr>
                <p:cNvPr id="391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92" name="a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9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9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9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99" name="Group"/>
              <p:cNvGrpSpPr/>
              <p:nvPr/>
            </p:nvGrpSpPr>
            <p:grpSpPr>
              <a:xfrm>
                <a:off x="269" y="345956"/>
                <a:ext cx="241301" cy="1"/>
                <a:chOff x="0" y="69849"/>
                <a:chExt cx="241300" cy="0"/>
              </a:xfrm>
            </p:grpSpPr>
            <p:sp>
              <p:nvSpPr>
                <p:cNvPr id="397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98" name="c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40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06" name="Group"/>
            <p:cNvGrpSpPr/>
            <p:nvPr/>
          </p:nvGrpSpPr>
          <p:grpSpPr>
            <a:xfrm>
              <a:off x="482600" y="0"/>
              <a:ext cx="279939" cy="182401"/>
              <a:chOff x="0" y="0"/>
              <a:chExt cx="279938" cy="182400"/>
            </a:xfrm>
          </p:grpSpPr>
          <p:sp>
            <p:nvSpPr>
              <p:cNvPr id="402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05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403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404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408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409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410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2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3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414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17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8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9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21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22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3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39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26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9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0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1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32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33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5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62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41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2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3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4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45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48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46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9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53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50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4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61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55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4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81" name="Group"/>
            <p:cNvGrpSpPr/>
            <p:nvPr/>
          </p:nvGrpSpPr>
          <p:grpSpPr>
            <a:xfrm>
              <a:off x="0" y="-1"/>
              <a:ext cx="445039" cy="532527"/>
              <a:chOff x="0" y="0"/>
              <a:chExt cx="445038" cy="532525"/>
            </a:xfrm>
          </p:grpSpPr>
          <p:sp>
            <p:nvSpPr>
              <p:cNvPr id="463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5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66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69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67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8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0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74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71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2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3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5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6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77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78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82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3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7861300" y="2238158"/>
            <a:ext cx="802441" cy="436402"/>
            <a:chOff x="0" y="0"/>
            <a:chExt cx="802440" cy="436400"/>
          </a:xfrm>
        </p:grpSpPr>
        <p:sp>
          <p:nvSpPr>
            <p:cNvPr id="48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88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486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7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91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489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0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492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3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FALS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7861300" y="3374557"/>
            <a:ext cx="802441" cy="436402"/>
            <a:chOff x="0" y="0"/>
            <a:chExt cx="802440" cy="436400"/>
          </a:xfrm>
        </p:grpSpPr>
        <p:sp>
          <p:nvSpPr>
            <p:cNvPr id="49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01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499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0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4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502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3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7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505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6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0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9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7861300" y="2808117"/>
            <a:ext cx="802441" cy="436402"/>
            <a:chOff x="0" y="0"/>
            <a:chExt cx="802440" cy="436400"/>
          </a:xfrm>
        </p:grpSpPr>
        <p:sp>
          <p:nvSpPr>
            <p:cNvPr id="511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14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512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3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17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515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6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20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518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9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2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2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24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42" name="Group"/>
          <p:cNvGrpSpPr/>
          <p:nvPr/>
        </p:nvGrpSpPr>
        <p:grpSpPr>
          <a:xfrm>
            <a:off x="7861300" y="3946919"/>
            <a:ext cx="771858" cy="898408"/>
            <a:chOff x="0" y="0"/>
            <a:chExt cx="771857" cy="898406"/>
          </a:xfrm>
        </p:grpSpPr>
        <p:grpSp>
          <p:nvGrpSpPr>
            <p:cNvPr id="535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2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3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3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3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482600" y="0"/>
              <a:ext cx="279939" cy="182401"/>
              <a:chOff x="0" y="0"/>
              <a:chExt cx="279938" cy="182400"/>
            </a:xfrm>
          </p:grpSpPr>
          <p:sp>
            <p:nvSpPr>
              <p:cNvPr id="537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40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538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9" name="c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55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43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46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4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45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49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4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48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52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5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1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5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54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56" name="every(.x, .p, …) Do all elements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elements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57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Apply Functions</a:t>
            </a:r>
          </a:p>
        </p:txBody>
      </p:sp>
      <p:sp>
        <p:nvSpPr>
          <p:cNvPr id="558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9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60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61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62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63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64" name="reduce(.x, .f, ..., .init, .dir = c(&quot;forward&quot;, &quot;backward&quot;)) Apply function recursively to each element of a list or vector. Also reduce2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.init, .dir = c("forward", "backward")) Apply function recursively to each element of a list or vector. Also </a:t>
            </a:r>
            <a:r>
              <a:rPr b="1"/>
              <a:t>reduce2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65" name="accumulate(.x, .f, ..., .init) Reduce, but also return intermediate results. Also accumulate2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accumulate2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66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67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68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69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70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603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71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2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5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77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9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81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2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83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4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5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6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7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8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0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1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93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94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04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43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605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6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9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11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13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15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26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17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2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23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24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5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27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28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7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9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1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62" name="Group"/>
          <p:cNvGrpSpPr/>
          <p:nvPr/>
        </p:nvGrpSpPr>
        <p:grpSpPr>
          <a:xfrm>
            <a:off x="253398" y="2180898"/>
            <a:ext cx="3100216" cy="1012757"/>
            <a:chOff x="0" y="0"/>
            <a:chExt cx="3100214" cy="1012756"/>
          </a:xfrm>
        </p:grpSpPr>
        <p:grpSp>
          <p:nvGrpSpPr>
            <p:cNvPr id="648" name="Group"/>
            <p:cNvGrpSpPr/>
            <p:nvPr/>
          </p:nvGrpSpPr>
          <p:grpSpPr>
            <a:xfrm>
              <a:off x="1456722" y="0"/>
              <a:ext cx="988253" cy="659964"/>
              <a:chOff x="0" y="0"/>
              <a:chExt cx="988251" cy="659963"/>
            </a:xfrm>
          </p:grpSpPr>
          <p:sp>
            <p:nvSpPr>
              <p:cNvPr id="644" name="fun(     ,…)…"/>
              <p:cNvSpPr txBox="1"/>
              <p:nvPr/>
            </p:nvSpPr>
            <p:spPr>
              <a:xfrm>
                <a:off x="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45" name="Table"/>
              <p:cNvGraphicFramePr/>
              <p:nvPr/>
            </p:nvGraphicFramePr>
            <p:xfrm>
              <a:off x="2732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6" name="Table"/>
              <p:cNvGraphicFramePr/>
              <p:nvPr/>
            </p:nvGraphicFramePr>
            <p:xfrm>
              <a:off x="2732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7" name="Table"/>
              <p:cNvGraphicFramePr/>
              <p:nvPr/>
            </p:nvGraphicFramePr>
            <p:xfrm>
              <a:off x="2732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9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54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5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59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5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60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252303" y="2999013"/>
            <a:ext cx="3101311" cy="1013105"/>
            <a:chOff x="0" y="0"/>
            <a:chExt cx="3101309" cy="1013103"/>
          </a:xfrm>
        </p:grpSpPr>
        <p:grpSp>
          <p:nvGrpSpPr>
            <p:cNvPr id="670" name="Group"/>
            <p:cNvGrpSpPr/>
            <p:nvPr/>
          </p:nvGrpSpPr>
          <p:grpSpPr>
            <a:xfrm>
              <a:off x="1457817" y="0"/>
              <a:ext cx="988252" cy="659964"/>
              <a:chOff x="0" y="0"/>
              <a:chExt cx="988251" cy="659963"/>
            </a:xfrm>
          </p:grpSpPr>
          <p:sp>
            <p:nvSpPr>
              <p:cNvPr id="663" name="fun(     ,      ,…)…"/>
              <p:cNvSpPr txBox="1"/>
              <p:nvPr/>
            </p:nvSpPr>
            <p:spPr>
              <a:xfrm>
                <a:off x="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64" name="Table"/>
              <p:cNvGraphicFramePr/>
              <p:nvPr/>
            </p:nvGraphicFramePr>
            <p:xfrm>
              <a:off x="2732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5" name="Table"/>
              <p:cNvGraphicFramePr/>
              <p:nvPr/>
            </p:nvGraphicFramePr>
            <p:xfrm>
              <a:off x="2732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6" name="Table"/>
              <p:cNvGraphicFramePr/>
              <p:nvPr/>
            </p:nvGraphicFramePr>
            <p:xfrm>
              <a:off x="2732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7" name="Table"/>
              <p:cNvGraphicFramePr/>
              <p:nvPr/>
            </p:nvGraphicFramePr>
            <p:xfrm>
              <a:off x="4256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8" name="Table"/>
              <p:cNvGraphicFramePr/>
              <p:nvPr/>
            </p:nvGraphicFramePr>
            <p:xfrm>
              <a:off x="4256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9" name="Table"/>
              <p:cNvGraphicFramePr/>
              <p:nvPr/>
            </p:nvGraphicFramePr>
            <p:xfrm>
              <a:off x="4256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5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71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72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3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4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87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76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81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77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78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9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0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86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8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88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7" name="Group"/>
          <p:cNvGrpSpPr/>
          <p:nvPr/>
        </p:nvGrpSpPr>
        <p:grpSpPr>
          <a:xfrm>
            <a:off x="253398" y="3824273"/>
            <a:ext cx="3100216" cy="1010189"/>
            <a:chOff x="0" y="0"/>
            <a:chExt cx="3100214" cy="1010188"/>
          </a:xfrm>
        </p:grpSpPr>
        <p:grpSp>
          <p:nvGrpSpPr>
            <p:cNvPr id="701" name="Group"/>
            <p:cNvGrpSpPr/>
            <p:nvPr/>
          </p:nvGrpSpPr>
          <p:grpSpPr>
            <a:xfrm>
              <a:off x="1456722" y="0"/>
              <a:ext cx="988253" cy="659964"/>
              <a:chOff x="0" y="0"/>
              <a:chExt cx="988251" cy="659963"/>
            </a:xfrm>
          </p:grpSpPr>
          <p:graphicFrame>
            <p:nvGraphicFramePr>
              <p:cNvPr id="691" name="Table"/>
              <p:cNvGraphicFramePr/>
              <p:nvPr/>
            </p:nvGraphicFramePr>
            <p:xfrm>
              <a:off x="2605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2" name="Table"/>
              <p:cNvGraphicFramePr/>
              <p:nvPr/>
            </p:nvGraphicFramePr>
            <p:xfrm>
              <a:off x="2605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3" name="Table"/>
              <p:cNvGraphicFramePr/>
              <p:nvPr/>
            </p:nvGraphicFramePr>
            <p:xfrm>
              <a:off x="2605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4" name="Table"/>
              <p:cNvGraphicFramePr/>
              <p:nvPr/>
            </p:nvGraphicFramePr>
            <p:xfrm>
              <a:off x="4002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5" name="Table"/>
              <p:cNvGraphicFramePr/>
              <p:nvPr/>
            </p:nvGraphicFramePr>
            <p:xfrm>
              <a:off x="4002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6" name="Table"/>
              <p:cNvGraphicFramePr/>
              <p:nvPr/>
            </p:nvGraphicFramePr>
            <p:xfrm>
              <a:off x="4002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7" name="Table"/>
              <p:cNvGraphicFramePr/>
              <p:nvPr/>
            </p:nvGraphicFramePr>
            <p:xfrm>
              <a:off x="5399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8" name="Table"/>
              <p:cNvGraphicFramePr/>
              <p:nvPr/>
            </p:nvGraphicFramePr>
            <p:xfrm>
              <a:off x="5399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9" name="Table"/>
              <p:cNvGraphicFramePr/>
              <p:nvPr/>
            </p:nvGraphicFramePr>
            <p:xfrm>
              <a:off x="5399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00" name="fun(    ,     ,     ,…)…"/>
              <p:cNvSpPr txBox="1"/>
              <p:nvPr/>
            </p:nvSpPr>
            <p:spPr>
              <a:xfrm>
                <a:off x="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702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19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707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708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13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18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1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24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2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2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25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1882586" y="4750158"/>
            <a:ext cx="694903" cy="1024011"/>
            <a:chOff x="0" y="0"/>
            <a:chExt cx="694902" cy="1024009"/>
          </a:xfrm>
        </p:grpSpPr>
        <p:graphicFrame>
          <p:nvGraphicFramePr>
            <p:cNvPr id="728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9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0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31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32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33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38" name="Group"/>
            <p:cNvGrpSpPr/>
            <p:nvPr/>
          </p:nvGrpSpPr>
          <p:grpSpPr>
            <a:xfrm>
              <a:off x="196382" y="0"/>
              <a:ext cx="498521" cy="659964"/>
              <a:chOff x="0" y="0"/>
              <a:chExt cx="498519" cy="659963"/>
            </a:xfrm>
          </p:grpSpPr>
          <p:graphicFrame>
            <p:nvGraphicFramePr>
              <p:cNvPr id="734" name="Table"/>
              <p:cNvGraphicFramePr/>
              <p:nvPr/>
            </p:nvGraphicFramePr>
            <p:xfrm>
              <a:off x="700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5" name="Table"/>
              <p:cNvGraphicFramePr/>
              <p:nvPr/>
            </p:nvGraphicFramePr>
            <p:xfrm>
              <a:off x="700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6" name="Table"/>
              <p:cNvGraphicFramePr/>
              <p:nvPr/>
            </p:nvGraphicFramePr>
            <p:xfrm>
              <a:off x="700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37" name="(     ,…)…"/>
              <p:cNvSpPr txBox="1"/>
              <p:nvPr/>
            </p:nvSpPr>
            <p:spPr>
              <a:xfrm>
                <a:off x="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44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40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1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2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3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45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50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46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7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8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9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51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2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60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53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4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5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56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57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58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59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61" name="~ .x becomes function(x) x, e.g. map(l, ~ 2 +.x) becomes map(l, function(x) 2 + x )"/>
          <p:cNvSpPr txBox="1"/>
          <p:nvPr/>
        </p:nvSpPr>
        <p:spPr>
          <a:xfrm>
            <a:off x="336637" y="9441272"/>
            <a:ext cx="17018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+.x)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62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63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64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5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66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7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68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69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70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88" name="Group"/>
          <p:cNvGrpSpPr/>
          <p:nvPr/>
        </p:nvGrpSpPr>
        <p:grpSpPr>
          <a:xfrm>
            <a:off x="4796404" y="3644413"/>
            <a:ext cx="771859" cy="898408"/>
            <a:chOff x="0" y="0"/>
            <a:chExt cx="771857" cy="898406"/>
          </a:xfrm>
        </p:grpSpPr>
        <p:grpSp>
          <p:nvGrpSpPr>
            <p:cNvPr id="781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71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4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3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77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80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9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87" name="Group"/>
            <p:cNvGrpSpPr/>
            <p:nvPr/>
          </p:nvGrpSpPr>
          <p:grpSpPr>
            <a:xfrm>
              <a:off x="482600" y="5803"/>
              <a:ext cx="279939" cy="182401"/>
              <a:chOff x="0" y="0"/>
              <a:chExt cx="279938" cy="182400"/>
            </a:xfrm>
          </p:grpSpPr>
          <p:sp>
            <p:nvSpPr>
              <p:cNvPr id="783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86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784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85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pic>
        <p:nvPicPr>
          <p:cNvPr id="7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0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fun(     ,…)…"/>
          <p:cNvSpPr txBox="1"/>
          <p:nvPr/>
        </p:nvSpPr>
        <p:spPr>
          <a:xfrm>
            <a:off x="1710121" y="2180898"/>
            <a:ext cx="988252" cy="65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424242"/>
                </a:solidFill>
              </a:defRPr>
            </a:pPr>
            <a:r>
              <a:rPr sz="1100"/>
              <a:t>fun</a:t>
            </a:r>
            <a:r>
              <a:t>(     </a:t>
            </a:r>
            <a:r>
              <a:rPr sz="900"/>
              <a:t>,…</a:t>
            </a:r>
            <a:r>
              <a:t>)</a:t>
            </a:r>
          </a:p>
          <a:p>
            <a:pPr marL="114300" indent="-11430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424242"/>
                </a:solidFill>
              </a:defRPr>
            </a:pPr>
            <a:r>
              <a:rPr sz="1100"/>
              <a:t>fun</a:t>
            </a:r>
            <a:r>
              <a:t>(     </a:t>
            </a:r>
            <a:r>
              <a:rPr sz="900"/>
              <a:t>,…</a:t>
            </a:r>
            <a:r>
              <a:t>)</a:t>
            </a:r>
          </a:p>
          <a:p>
            <a:pPr marL="114300" indent="-11430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424242"/>
                </a:solidFill>
              </a:defRPr>
            </a:pPr>
            <a:r>
              <a:rPr sz="1100"/>
              <a:t>fun</a:t>
            </a:r>
            <a:r>
              <a:t>(     </a:t>
            </a:r>
            <a:r>
              <a:rPr sz="900"/>
              <a:t>,…</a:t>
            </a:r>
            <a:r>
              <a:t>)</a:t>
            </a:r>
          </a:p>
        </p:txBody>
      </p:sp>
      <p:graphicFrame>
        <p:nvGraphicFramePr>
          <p:cNvPr id="793" name="Table"/>
          <p:cNvGraphicFramePr/>
          <p:nvPr/>
        </p:nvGraphicFramePr>
        <p:xfrm>
          <a:off x="2008762" y="233867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4" name="Table"/>
          <p:cNvGraphicFramePr/>
          <p:nvPr/>
        </p:nvGraphicFramePr>
        <p:xfrm>
          <a:off x="2008762" y="24664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5" name="Table"/>
          <p:cNvGraphicFramePr/>
          <p:nvPr/>
        </p:nvGraphicFramePr>
        <p:xfrm>
          <a:off x="2008762" y="2594186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6" name="+  fun(…)"/>
          <p:cNvSpPr txBox="1"/>
          <p:nvPr/>
        </p:nvSpPr>
        <p:spPr>
          <a:xfrm>
            <a:off x="851067" y="2358815"/>
            <a:ext cx="559033" cy="30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+  fun(…)</a:t>
            </a:r>
          </a:p>
        </p:txBody>
      </p:sp>
      <p:sp>
        <p:nvSpPr>
          <p:cNvPr id="797" name="Rounded Rectangle"/>
          <p:cNvSpPr/>
          <p:nvPr/>
        </p:nvSpPr>
        <p:spPr>
          <a:xfrm>
            <a:off x="1718155" y="2279979"/>
            <a:ext cx="632313" cy="461802"/>
          </a:xfrm>
          <a:prstGeom prst="roundRect">
            <a:avLst>
              <a:gd name="adj" fmla="val 15209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8" name="Rounded Rectangle"/>
          <p:cNvSpPr/>
          <p:nvPr/>
        </p:nvSpPr>
        <p:spPr>
          <a:xfrm>
            <a:off x="625955" y="2282547"/>
            <a:ext cx="152940" cy="461802"/>
          </a:xfrm>
          <a:prstGeom prst="roundRect">
            <a:avLst>
              <a:gd name="adj" fmla="val 4592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799" name="Table"/>
          <p:cNvGraphicFramePr/>
          <p:nvPr/>
        </p:nvGraphicFramePr>
        <p:xfrm>
          <a:off x="645274" y="2328541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0" name="Table"/>
          <p:cNvGraphicFramePr/>
          <p:nvPr/>
        </p:nvGraphicFramePr>
        <p:xfrm>
          <a:off x="645274" y="245629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1" name="Table"/>
          <p:cNvGraphicFramePr/>
          <p:nvPr/>
        </p:nvGraphicFramePr>
        <p:xfrm>
          <a:off x="645274" y="2584054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2" name="Line"/>
          <p:cNvSpPr/>
          <p:nvPr/>
        </p:nvSpPr>
        <p:spPr>
          <a:xfrm>
            <a:off x="1457915" y="2523579"/>
            <a:ext cx="162464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803" name="Table"/>
          <p:cNvGraphicFramePr/>
          <p:nvPr/>
        </p:nvGraphicFramePr>
        <p:xfrm>
          <a:off x="1530327" y="5406687"/>
          <a:ext cx="3025511" cy="571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7127"/>
                <a:gridCol w="186010"/>
                <a:gridCol w="186010"/>
                <a:gridCol w="186010"/>
                <a:gridCol w="186010"/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08" name="Group"/>
          <p:cNvGrpSpPr/>
          <p:nvPr/>
        </p:nvGrpSpPr>
        <p:grpSpPr>
          <a:xfrm>
            <a:off x="3123570" y="5381287"/>
            <a:ext cx="1117601" cy="2692401"/>
            <a:chOff x="0" y="0"/>
            <a:chExt cx="1117600" cy="2692400"/>
          </a:xfrm>
        </p:grpSpPr>
        <p:graphicFrame>
          <p:nvGraphicFramePr>
            <p:cNvPr id="804" name="Table"/>
            <p:cNvGraphicFramePr/>
            <p:nvPr/>
          </p:nvGraphicFramePr>
          <p:xfrm>
            <a:off x="0" y="0"/>
            <a:ext cx="1117600" cy="2692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86010"/>
                  <a:gridCol w="186010"/>
                  <a:gridCol w="186010"/>
                  <a:gridCol w="186010"/>
                </a:tblGrid>
                <a:tr h="1651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 gridSpan="4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Measurements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  <a:tr h="165100">
                  <a:tc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 gridSpan="4"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 rowSpan="5" hMerge="1">
                    <a:tcPr/>
                  </a:tc>
                  <a:tc rowSpan="5" hMerge="1">
                    <a:tcPr/>
                  </a:tc>
                  <a:tc rowSpan="5" h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 gridSpan="4"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 rowSpan="5" hMerge="1">
                    <a:tcPr/>
                  </a:tc>
                  <a:tc rowSpan="5" hMerge="1">
                    <a:tcPr/>
                  </a:tc>
                  <a:tc rowSpan="5" h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 gridSpan="4"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 rowSpan="5" hMerge="1">
                    <a:tcPr/>
                  </a:tc>
                  <a:tc rowSpan="5" hMerge="1">
                    <a:tcPr/>
                  </a:tc>
                  <a:tc rowSpan="5" h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</a:tbl>
            </a:graphicData>
          </a:graphic>
        </p:graphicFrame>
        <p:graphicFrame>
          <p:nvGraphicFramePr>
            <p:cNvPr id="805" name="Table"/>
            <p:cNvGraphicFramePr/>
            <p:nvPr/>
          </p:nvGraphicFramePr>
          <p:xfrm>
            <a:off x="400737" y="223930"/>
            <a:ext cx="6477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06" name="Table"/>
            <p:cNvGraphicFramePr/>
            <p:nvPr/>
          </p:nvGraphicFramePr>
          <p:xfrm>
            <a:off x="400737" y="1055139"/>
            <a:ext cx="6477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07" name="Table"/>
            <p:cNvGraphicFramePr/>
            <p:nvPr/>
          </p:nvGraphicFramePr>
          <p:xfrm>
            <a:off x="400737" y="1881586"/>
            <a:ext cx="6477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09" name="Line"/>
          <p:cNvSpPr/>
          <p:nvPr/>
        </p:nvSpPr>
        <p:spPr>
          <a:xfrm>
            <a:off x="2749329" y="6752887"/>
            <a:ext cx="23117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810" name="Table"/>
          <p:cNvGraphicFramePr/>
          <p:nvPr/>
        </p:nvGraphicFramePr>
        <p:xfrm>
          <a:off x="4969952" y="6397287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37675"/>
                <a:gridCol w="654446"/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Measurements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&lt;tibble [50</a:t>
                      </a:r>
                      <a:r>
                        <a:rPr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x</a:t>
                      </a:r>
                      <a:r>
                        <a:t>4]&gt;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&lt;tibble [50</a:t>
                      </a:r>
                      <a:r>
                        <a:rPr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x</a:t>
                      </a:r>
                      <a:r>
                        <a:t>4]&gt;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&lt;tibble [50</a:t>
                      </a:r>
                      <a:r>
                        <a:rPr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x</a:t>
                      </a:r>
                      <a:r>
                        <a:t>4]&gt;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11" name="i.e.,"/>
          <p:cNvSpPr txBox="1"/>
          <p:nvPr/>
        </p:nvSpPr>
        <p:spPr>
          <a:xfrm>
            <a:off x="4384240" y="6577666"/>
            <a:ext cx="442643" cy="35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solidFill>
                  <a:srgbClr val="54585F"/>
                </a:solidFill>
              </a:defRPr>
            </a:lvl1pPr>
          </a:lstStyle>
          <a:p>
            <a:pPr/>
            <a:r>
              <a:t>i.e.,</a:t>
            </a:r>
          </a:p>
        </p:txBody>
      </p:sp>
      <p:graphicFrame>
        <p:nvGraphicFramePr>
          <p:cNvPr id="812" name="Table"/>
          <p:cNvGraphicFramePr/>
          <p:nvPr/>
        </p:nvGraphicFramePr>
        <p:xfrm>
          <a:off x="5815970" y="2516166"/>
          <a:ext cx="3025511" cy="571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7127"/>
                <a:gridCol w="186010"/>
                <a:gridCol w="186010"/>
                <a:gridCol w="186010"/>
                <a:gridCol w="186010"/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 gridSpan="4"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Measurements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100">
                <a:tc rowSpan="5"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 gridSpan="4" rowSpan="5"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 rowSpan="5" hMerge="1">
                  <a:tcPr/>
                </a:tc>
                <a:tc rowSpan="5" hMerge="1">
                  <a:tcPr/>
                </a:tc>
                <a:tc rowSpan="5" h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rowSpan="5"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 gridSpan="4" rowSpan="5"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  <a:tc rowSpan="5" hMerge="1">
                  <a:tcPr/>
                </a:tc>
                <a:tc rowSpan="5" hMerge="1">
                  <a:tcPr/>
                </a:tc>
                <a:tc rowSpan="5" h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rowSpan="5"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 gridSpan="4" rowSpan="5"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  <a:tc rowSpan="5" hMerge="1">
                  <a:tcPr/>
                </a:tc>
                <a:tc rowSpan="5" hMerge="1">
                  <a:tcPr/>
                </a:tc>
                <a:tc rowSpan="5" h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5100">
                <a:tc vMerge="1">
                  <a:tcPr/>
                </a:tc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813" name="Table"/>
          <p:cNvGraphicFramePr/>
          <p:nvPr/>
        </p:nvGraphicFramePr>
        <p:xfrm>
          <a:off x="6216708" y="3571306"/>
          <a:ext cx="3025511" cy="571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52512"/>
                <a:gridCol w="152512"/>
                <a:gridCol w="139812"/>
                <a:gridCol w="15251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4" name="Table"/>
          <p:cNvGraphicFramePr/>
          <p:nvPr/>
        </p:nvGraphicFramePr>
        <p:xfrm>
          <a:off x="6216708" y="4397753"/>
          <a:ext cx="3025511" cy="571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52512"/>
                <a:gridCol w="152512"/>
                <a:gridCol w="139812"/>
                <a:gridCol w="15251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15" name="Line"/>
          <p:cNvSpPr/>
          <p:nvPr/>
        </p:nvSpPr>
        <p:spPr>
          <a:xfrm>
            <a:off x="6783385" y="3064807"/>
            <a:ext cx="55903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816" name="Table"/>
          <p:cNvGraphicFramePr/>
          <p:nvPr/>
        </p:nvGraphicFramePr>
        <p:xfrm>
          <a:off x="7537136" y="2569507"/>
          <a:ext cx="3025512" cy="571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7127"/>
                <a:gridCol w="186010"/>
                <a:gridCol w="186010"/>
                <a:gridCol w="186010"/>
                <a:gridCol w="186010"/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7" name="Table"/>
          <p:cNvGraphicFramePr/>
          <p:nvPr/>
        </p:nvGraphicFramePr>
        <p:xfrm>
          <a:off x="6216708" y="2740097"/>
          <a:ext cx="3025511" cy="571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52512"/>
                <a:gridCol w="152512"/>
                <a:gridCol w="139812"/>
                <a:gridCol w="15251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8" name="Table"/>
          <p:cNvGraphicFramePr/>
          <p:nvPr/>
        </p:nvGraphicFramePr>
        <p:xfrm>
          <a:off x="9290123" y="7819687"/>
          <a:ext cx="3025511" cy="571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7127"/>
                <a:gridCol w="186010"/>
                <a:gridCol w="186010"/>
                <a:gridCol w="186010"/>
                <a:gridCol w="186010"/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P.L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P.W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5.6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23" name="Group"/>
          <p:cNvGrpSpPr/>
          <p:nvPr/>
        </p:nvGrpSpPr>
        <p:grpSpPr>
          <a:xfrm>
            <a:off x="7450091" y="7794287"/>
            <a:ext cx="1117601" cy="2692401"/>
            <a:chOff x="0" y="0"/>
            <a:chExt cx="1117600" cy="2692400"/>
          </a:xfrm>
        </p:grpSpPr>
        <p:graphicFrame>
          <p:nvGraphicFramePr>
            <p:cNvPr id="819" name="Table"/>
            <p:cNvGraphicFramePr/>
            <p:nvPr/>
          </p:nvGraphicFramePr>
          <p:xfrm>
            <a:off x="0" y="0"/>
            <a:ext cx="1117600" cy="2692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86010"/>
                  <a:gridCol w="186010"/>
                  <a:gridCol w="186010"/>
                  <a:gridCol w="186010"/>
                </a:tblGrid>
                <a:tr h="1651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 gridSpan="4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Measurements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  <a:tr h="165100">
                  <a:tc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 gridSpan="4"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 rowSpan="5" hMerge="1">
                    <a:tcPr/>
                  </a:tc>
                  <a:tc rowSpan="5" hMerge="1">
                    <a:tcPr/>
                  </a:tc>
                  <a:tc rowSpan="5" h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 gridSpan="4"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 rowSpan="5" hMerge="1">
                    <a:tcPr/>
                  </a:tc>
                  <a:tc rowSpan="5" hMerge="1">
                    <a:tcPr/>
                  </a:tc>
                  <a:tc rowSpan="5" h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 gridSpan="4" rowSpan="5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 rowSpan="5" hMerge="1">
                    <a:tcPr/>
                  </a:tc>
                  <a:tc rowSpan="5" hMerge="1">
                    <a:tcPr/>
                  </a:tc>
                  <a:tc rowSpan="5" h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  <a:tr h="165100">
                  <a:tc vMerge="1">
                    <a:tcPr/>
                  </a:tc>
                  <a:tc gridSpan="4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  <a:tc hMerge="1" vMerge="1">
                    <a:tcPr/>
                  </a:tc>
                </a:tr>
              </a:tbl>
            </a:graphicData>
          </a:graphic>
        </p:graphicFrame>
        <p:graphicFrame>
          <p:nvGraphicFramePr>
            <p:cNvPr id="820" name="Table"/>
            <p:cNvGraphicFramePr/>
            <p:nvPr/>
          </p:nvGraphicFramePr>
          <p:xfrm>
            <a:off x="400737" y="223930"/>
            <a:ext cx="6477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1" name="Table"/>
            <p:cNvGraphicFramePr/>
            <p:nvPr/>
          </p:nvGraphicFramePr>
          <p:xfrm>
            <a:off x="400737" y="1055139"/>
            <a:ext cx="6477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2" name="Table"/>
            <p:cNvGraphicFramePr/>
            <p:nvPr/>
          </p:nvGraphicFramePr>
          <p:xfrm>
            <a:off x="400737" y="1881586"/>
            <a:ext cx="6477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24" name="Line"/>
          <p:cNvSpPr/>
          <p:nvPr/>
        </p:nvSpPr>
        <p:spPr>
          <a:xfrm>
            <a:off x="8805384" y="9165887"/>
            <a:ext cx="24228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5" name="i.e.,"/>
          <p:cNvSpPr txBox="1"/>
          <p:nvPr/>
        </p:nvSpPr>
        <p:spPr>
          <a:xfrm>
            <a:off x="6973289" y="8965266"/>
            <a:ext cx="442644" cy="35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solidFill>
                  <a:srgbClr val="54585F"/>
                </a:solidFill>
              </a:defRPr>
            </a:lvl1pPr>
          </a:lstStyle>
          <a:p>
            <a:pPr/>
            <a:r>
              <a:t>i.e.,</a:t>
            </a:r>
          </a:p>
        </p:txBody>
      </p:sp>
      <p:graphicFrame>
        <p:nvGraphicFramePr>
          <p:cNvPr id="826" name="Table"/>
          <p:cNvGraphicFramePr/>
          <p:nvPr/>
        </p:nvGraphicFramePr>
        <p:xfrm>
          <a:off x="5889858" y="883568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37675"/>
                <a:gridCol w="654446"/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Measurements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&lt;tibble [50</a:t>
                      </a:r>
                      <a:r>
                        <a:rPr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x</a:t>
                      </a:r>
                      <a:r>
                        <a:t>4]&gt;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&lt;tibble [50</a:t>
                      </a:r>
                      <a:r>
                        <a:rPr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x</a:t>
                      </a:r>
                      <a:r>
                        <a:t>4]&gt;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&lt;tibble [50</a:t>
                      </a:r>
                      <a:r>
                        <a:rPr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x</a:t>
                      </a:r>
                      <a:r>
                        <a:t>4]&gt;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8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8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46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847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48" name="RStudio® is a trademark of RStudio, Inc.  •  CC BY SA  RStudio •  info@rstudio.com  •  844-448-1212 • rstudio.com •  Learn more at purrr.tidyverse.org •  purrr  0.2.3 •   Updated: 2019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2019-08</a:t>
            </a:r>
          </a:p>
        </p:txBody>
      </p:sp>
      <p:sp>
        <p:nvSpPr>
          <p:cNvPr id="84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0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851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852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864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853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54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55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57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58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59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60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61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62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65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797979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66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867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71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68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69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70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72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73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74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75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76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77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78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79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80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81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82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92" name="Group"/>
          <p:cNvGrpSpPr/>
          <p:nvPr/>
        </p:nvGrpSpPr>
        <p:grpSpPr>
          <a:xfrm>
            <a:off x="4952426" y="1480863"/>
            <a:ext cx="2962289" cy="1912754"/>
            <a:chOff x="0" y="0"/>
            <a:chExt cx="2962287" cy="1912752"/>
          </a:xfrm>
        </p:grpSpPr>
        <p:sp>
          <p:nvSpPr>
            <p:cNvPr id="883" name="Line"/>
            <p:cNvSpPr/>
            <p:nvPr/>
          </p:nvSpPr>
          <p:spPr>
            <a:xfrm flipV="1">
              <a:off x="2170147" y="3332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84" name="Table"/>
            <p:cNvGraphicFramePr/>
            <p:nvPr/>
          </p:nvGraphicFramePr>
          <p:xfrm>
            <a:off x="0" y="132463"/>
            <a:ext cx="977900" cy="15494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85" name="Line"/>
            <p:cNvSpPr/>
            <p:nvPr/>
          </p:nvSpPr>
          <p:spPr>
            <a:xfrm>
              <a:off x="2167803" y="10882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2166773" y="960964"/>
              <a:ext cx="348901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87" name="Table"/>
            <p:cNvGraphicFramePr/>
            <p:nvPr/>
          </p:nvGraphicFramePr>
          <p:xfrm>
            <a:off x="1152025" y="652369"/>
            <a:ext cx="1028701" cy="508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88" name="Table"/>
            <p:cNvGraphicFramePr/>
            <p:nvPr/>
          </p:nvGraphicFramePr>
          <p:xfrm>
            <a:off x="2314587" y="0"/>
            <a:ext cx="647701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89" name="Table"/>
            <p:cNvGraphicFramePr/>
            <p:nvPr/>
          </p:nvGraphicFramePr>
          <p:xfrm>
            <a:off x="2314587" y="651576"/>
            <a:ext cx="647701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90" name="Table"/>
            <p:cNvGraphicFramePr/>
            <p:nvPr/>
          </p:nvGraphicFramePr>
          <p:xfrm>
            <a:off x="2314587" y="1303152"/>
            <a:ext cx="647701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1" name="Line"/>
            <p:cNvSpPr/>
            <p:nvPr/>
          </p:nvSpPr>
          <p:spPr>
            <a:xfrm flipV="1">
              <a:off x="972358" y="9063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93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907" name="Group"/>
          <p:cNvGrpSpPr/>
          <p:nvPr/>
        </p:nvGrpSpPr>
        <p:grpSpPr>
          <a:xfrm>
            <a:off x="657556" y="820540"/>
            <a:ext cx="5042487" cy="3757503"/>
            <a:chOff x="25400" y="0"/>
            <a:chExt cx="5042485" cy="3757501"/>
          </a:xfrm>
        </p:grpSpPr>
        <p:graphicFrame>
          <p:nvGraphicFramePr>
            <p:cNvPr id="894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5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96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7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8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99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900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01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902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903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904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905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906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797979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8443380" y="1512398"/>
            <a:ext cx="2418014" cy="2220243"/>
            <a:chOff x="25400" y="0"/>
            <a:chExt cx="2418012" cy="2220241"/>
          </a:xfrm>
        </p:grpSpPr>
        <p:graphicFrame>
          <p:nvGraphicFramePr>
            <p:cNvPr id="908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918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909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0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1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12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3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14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15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916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917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920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1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22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923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797979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797979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797979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924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797979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797979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797979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797979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925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797979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926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797979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797979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797979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797979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927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928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797979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797979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942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933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929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30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31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932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38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934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935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36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37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939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40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954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943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947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944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945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46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51" name="Group"/>
            <p:cNvGrpSpPr/>
            <p:nvPr/>
          </p:nvGrpSpPr>
          <p:grpSpPr>
            <a:xfrm>
              <a:off x="2828673" y="0"/>
              <a:ext cx="1842059" cy="659964"/>
              <a:chOff x="0" y="0"/>
              <a:chExt cx="1842058" cy="659963"/>
            </a:xfrm>
          </p:grpSpPr>
          <p:sp>
            <p:nvSpPr>
              <p:cNvPr id="948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949" name="Table"/>
              <p:cNvGraphicFramePr/>
              <p:nvPr/>
            </p:nvGraphicFramePr>
            <p:xfrm>
              <a:off x="302679" y="60245"/>
              <a:ext cx="698501" cy="508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50" name="Table"/>
              <p:cNvGraphicFramePr/>
              <p:nvPr/>
            </p:nvGraphicFramePr>
            <p:xfrm>
              <a:off x="1019131" y="58000"/>
              <a:ext cx="482601" cy="508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952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964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957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955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956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60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958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959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961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62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965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797979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797979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966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967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797979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68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Nested Data</a:t>
            </a:r>
          </a:p>
        </p:txBody>
      </p:sp>
      <p:sp>
        <p:nvSpPr>
          <p:cNvPr id="969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0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List Column Workflow</a:t>
            </a:r>
          </a:p>
        </p:txBody>
      </p:sp>
      <p:sp>
        <p:nvSpPr>
          <p:cNvPr id="971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2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3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74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75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6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77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8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79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98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1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