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Source Sans Pro"/>
        <a:ea typeface="Source Sans Pro"/>
        <a:cs typeface="Source Sans Pro"/>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Source Sans Pro"/>
        <a:ea typeface="Source Sans Pro"/>
        <a:cs typeface="Source Sans Pro"/>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Source Sans Pro"/>
        <a:ea typeface="Source Sans Pro"/>
        <a:cs typeface="Source Sans Pro"/>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Source Sans Pro"/>
        <a:ea typeface="Source Sans Pro"/>
        <a:cs typeface="Source Sans Pro"/>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Source Sans Pro"/>
        <a:ea typeface="Source Sans Pro"/>
        <a:cs typeface="Source Sans Pro"/>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Source Sans Pro"/>
        <a:ea typeface="Source Sans Pro"/>
        <a:cs typeface="Source Sans Pro"/>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Source Sans Pro"/>
        <a:ea typeface="Source Sans Pro"/>
        <a:cs typeface="Source Sans Pro"/>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Source Sans Pro"/>
        <a:ea typeface="Source Sans Pro"/>
        <a:cs typeface="Source Sans Pro"/>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Source Sans Pro"/>
        <a:ea typeface="Source Sans Pro"/>
        <a:cs typeface="Source Sans Pro"/>
        <a:sym typeface="Source Sans Pr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Source Sans Pro"/>
          <a:ea typeface="Source Sans Pro"/>
          <a:cs typeface="Source Sans Pro"/>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Source Sans Pro"/>
          <a:ea typeface="Source Sans Pro"/>
          <a:cs typeface="Source Sans Pro"/>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Source Sans Pro"/>
          <a:ea typeface="Source Sans Pro"/>
          <a:cs typeface="Source Sans Pro"/>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Source Sans Pro"/>
          <a:ea typeface="Source Sans Pro"/>
          <a:cs typeface="Source Sans Pro"/>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5" name="Shape 125"/>
          <p:cNvSpPr/>
          <p:nvPr>
            <p:ph type="sldImg"/>
          </p:nvPr>
        </p:nvSpPr>
        <p:spPr>
          <a:xfrm>
            <a:off x="1143000" y="685800"/>
            <a:ext cx="4572000" cy="3429000"/>
          </a:xfrm>
          <a:prstGeom prst="rect">
            <a:avLst/>
          </a:prstGeom>
        </p:spPr>
        <p:txBody>
          <a:bodyPr/>
          <a:lstStyle/>
          <a:p>
            <a:pPr/>
          </a:p>
        </p:txBody>
      </p:sp>
      <p:sp>
        <p:nvSpPr>
          <p:cNvPr id="126" name="Shape 12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Avenir Roman"/>
        <a:ea typeface="Avenir Roman"/>
        <a:cs typeface="Avenir Roman"/>
        <a:sym typeface="Avenir Roman"/>
      </a:defRPr>
    </a:lvl1pPr>
    <a:lvl2pPr indent="228600" defTabSz="457200" latinLnBrk="0">
      <a:lnSpc>
        <a:spcPct val="125000"/>
      </a:lnSpc>
      <a:defRPr sz="2600">
        <a:latin typeface="Avenir Roman"/>
        <a:ea typeface="Avenir Roman"/>
        <a:cs typeface="Avenir Roman"/>
        <a:sym typeface="Avenir Roman"/>
      </a:defRPr>
    </a:lvl2pPr>
    <a:lvl3pPr indent="457200" defTabSz="457200" latinLnBrk="0">
      <a:lnSpc>
        <a:spcPct val="125000"/>
      </a:lnSpc>
      <a:defRPr sz="2600">
        <a:latin typeface="Avenir Roman"/>
        <a:ea typeface="Avenir Roman"/>
        <a:cs typeface="Avenir Roman"/>
        <a:sym typeface="Avenir Roman"/>
      </a:defRPr>
    </a:lvl3pPr>
    <a:lvl4pPr indent="685800" defTabSz="457200" latinLnBrk="0">
      <a:lnSpc>
        <a:spcPct val="125000"/>
      </a:lnSpc>
      <a:defRPr sz="2600">
        <a:latin typeface="Avenir Roman"/>
        <a:ea typeface="Avenir Roman"/>
        <a:cs typeface="Avenir Roman"/>
        <a:sym typeface="Avenir Roman"/>
      </a:defRPr>
    </a:lvl4pPr>
    <a:lvl5pPr indent="914400" defTabSz="457200" latinLnBrk="0">
      <a:lnSpc>
        <a:spcPct val="125000"/>
      </a:lnSpc>
      <a:defRPr sz="2600">
        <a:latin typeface="Avenir Roman"/>
        <a:ea typeface="Avenir Roman"/>
        <a:cs typeface="Avenir Roman"/>
        <a:sym typeface="Avenir Roman"/>
      </a:defRPr>
    </a:lvl5pPr>
    <a:lvl6pPr indent="1143000" defTabSz="457200" latinLnBrk="0">
      <a:lnSpc>
        <a:spcPct val="125000"/>
      </a:lnSpc>
      <a:defRPr sz="2600">
        <a:latin typeface="Avenir Roman"/>
        <a:ea typeface="Avenir Roman"/>
        <a:cs typeface="Avenir Roman"/>
        <a:sym typeface="Avenir Roman"/>
      </a:defRPr>
    </a:lvl6pPr>
    <a:lvl7pPr indent="1371600" defTabSz="457200" latinLnBrk="0">
      <a:lnSpc>
        <a:spcPct val="125000"/>
      </a:lnSpc>
      <a:defRPr sz="2600">
        <a:latin typeface="Avenir Roman"/>
        <a:ea typeface="Avenir Roman"/>
        <a:cs typeface="Avenir Roman"/>
        <a:sym typeface="Avenir Roman"/>
      </a:defRPr>
    </a:lvl7pPr>
    <a:lvl8pPr indent="1600200" defTabSz="457200" latinLnBrk="0">
      <a:lnSpc>
        <a:spcPct val="125000"/>
      </a:lnSpc>
      <a:defRPr sz="2600">
        <a:latin typeface="Avenir Roman"/>
        <a:ea typeface="Avenir Roman"/>
        <a:cs typeface="Avenir Roman"/>
        <a:sym typeface="Avenir Roman"/>
      </a:defRPr>
    </a:lvl8pPr>
    <a:lvl9pPr indent="1828800" defTabSz="457200" latinLnBrk="0">
      <a:lnSpc>
        <a:spcPct val="125000"/>
      </a:lnSpc>
      <a:defRPr sz="2600">
        <a:latin typeface="Avenir Roman"/>
        <a:ea typeface="Avenir Roman"/>
        <a:cs typeface="Avenir Roman"/>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364257" y="1918642"/>
            <a:ext cx="11241486" cy="3547071"/>
          </a:xfrm>
          <a:prstGeom prst="rect">
            <a:avLst/>
          </a:prstGeom>
        </p:spPr>
        <p:txBody>
          <a:bodyPr anchor="b"/>
          <a:lstStyle/>
          <a:p>
            <a:pPr/>
            <a:r>
              <a:t>Title Text</a:t>
            </a:r>
          </a:p>
        </p:txBody>
      </p:sp>
      <p:sp>
        <p:nvSpPr>
          <p:cNvPr id="12" name="Body Level One…"/>
          <p:cNvSpPr txBox="1"/>
          <p:nvPr>
            <p:ph type="body" sz="quarter" idx="1"/>
          </p:nvPr>
        </p:nvSpPr>
        <p:spPr>
          <a:xfrm>
            <a:off x="1364257" y="5561210"/>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p:nvPr>
            <p:ph type="body" sz="quarter" idx="13"/>
          </p:nvPr>
        </p:nvSpPr>
        <p:spPr>
          <a:xfrm>
            <a:off x="1364257" y="6993681"/>
            <a:ext cx="11241486" cy="508001"/>
          </a:xfrm>
          <a:prstGeom prst="rect">
            <a:avLst/>
          </a:prstGeom>
        </p:spPr>
        <p:txBody>
          <a:bodyPr anchor="t">
            <a:spAutoFit/>
          </a:bodyPr>
          <a:lstStyle>
            <a:lvl1pPr marL="0" indent="0" algn="r">
              <a:lnSpc>
                <a:spcPct val="90000"/>
              </a:lnSpc>
              <a:buSzTx/>
              <a:buNone/>
              <a:defRPr sz="900"/>
            </a:lvl1pPr>
          </a:lstStyle>
          <a:p>
            <a:pPr/>
            <a:r>
              <a:t>–Johnny Appleseed</a:t>
            </a:r>
          </a:p>
        </p:txBody>
      </p:sp>
      <p:sp>
        <p:nvSpPr>
          <p:cNvPr id="94" name="“Type a quote here.”"/>
          <p:cNvSpPr/>
          <p:nvPr>
            <p:ph type="body" sz="quarter" idx="14"/>
          </p:nvPr>
        </p:nvSpPr>
        <p:spPr>
          <a:xfrm>
            <a:off x="1364257" y="4742656"/>
            <a:ext cx="11241486" cy="736700"/>
          </a:xfrm>
          <a:prstGeom prst="rect">
            <a:avLst/>
          </a:prstGeom>
        </p:spPr>
        <p:txBody>
          <a:bodyPr>
            <a:spAutoFit/>
          </a:bodyPr>
          <a:lstStyle>
            <a:lvl1pPr marL="0" indent="0">
              <a:buSzTx/>
              <a:buNone/>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873125" y="158750"/>
            <a:ext cx="15708068" cy="104775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17" name="Title Text"/>
          <p:cNvSpPr txBox="1"/>
          <p:nvPr>
            <p:ph type="title"/>
          </p:nvPr>
        </p:nvSpPr>
        <p:spPr>
          <a:prstGeom prst="rect">
            <a:avLst/>
          </a:prstGeom>
        </p:spPr>
        <p:txBody>
          <a:bodyPr/>
          <a:lstStyle/>
          <a:p>
            <a:pPr/>
            <a:r>
              <a:t>Title Text</a:t>
            </a:r>
          </a:p>
        </p:txBody>
      </p:sp>
      <p:sp>
        <p:nvSpPr>
          <p:cNvPr id="118" name="Body Level One…"/>
          <p:cNvSpPr txBox="1"/>
          <p:nvPr>
            <p:ph type="body" idx="1"/>
          </p:nvPr>
        </p:nvSpPr>
        <p:spPr>
          <a:prstGeom prst="rect">
            <a:avLst/>
          </a:prstGeom>
        </p:spPr>
        <p:txBody>
          <a:bodyPr/>
          <a:lstStyle>
            <a:lvl1pPr marL="148166" indent="-148166">
              <a:defRPr sz="1200"/>
            </a:lvl1pPr>
            <a:lvl2pPr marL="592666" indent="-148166">
              <a:defRPr sz="1200"/>
            </a:lvl2pPr>
            <a:lvl3pPr marL="1037166" indent="-148166">
              <a:defRPr sz="1200"/>
            </a:lvl3pPr>
            <a:lvl4pPr marL="1481666" indent="-148166">
              <a:defRPr sz="1200"/>
            </a:lvl4pPr>
            <a:lvl5pPr marL="1926166" indent="-148166">
              <a:defRPr sz="1200"/>
            </a:lvl5pPr>
          </a:lstStyle>
          <a:p>
            <a:pPr/>
            <a:r>
              <a:t>Body Level One</a:t>
            </a:r>
          </a:p>
          <a:p>
            <a:pPr lvl="1"/>
            <a:r>
              <a:t>Body Level Two</a:t>
            </a:r>
          </a:p>
          <a:p>
            <a:pPr lvl="2"/>
            <a:r>
              <a:t>Body Level Three</a:t>
            </a:r>
          </a:p>
          <a:p>
            <a:pPr lvl="3"/>
            <a:r>
              <a:t>Body Level Four</a:t>
            </a:r>
          </a:p>
          <a:p>
            <a:pPr lvl="4"/>
            <a:r>
              <a:t>Body Level Five</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725786" y="840878"/>
            <a:ext cx="10504786" cy="7006839"/>
          </a:xfrm>
          <a:prstGeom prst="rect">
            <a:avLst/>
          </a:prstGeom>
        </p:spPr>
        <p:txBody>
          <a:bodyPr lIns="91439" tIns="45719" rIns="91439" bIns="45719" anchor="t">
            <a:noAutofit/>
          </a:bodyPr>
          <a:lstStyle/>
          <a:p>
            <a:pPr/>
          </a:p>
        </p:txBody>
      </p:sp>
      <p:sp>
        <p:nvSpPr>
          <p:cNvPr id="21" name="Title Text"/>
          <p:cNvSpPr txBox="1"/>
          <p:nvPr>
            <p:ph type="title"/>
          </p:nvPr>
        </p:nvSpPr>
        <p:spPr>
          <a:xfrm>
            <a:off x="1364257" y="7375673"/>
            <a:ext cx="11241486" cy="1527970"/>
          </a:xfrm>
          <a:prstGeom prst="rect">
            <a:avLst/>
          </a:prstGeom>
        </p:spPr>
        <p:txBody>
          <a:bodyPr anchor="b"/>
          <a:lstStyle/>
          <a:p>
            <a:pPr/>
            <a:r>
              <a:t>Title Text</a:t>
            </a:r>
          </a:p>
        </p:txBody>
      </p:sp>
      <p:sp>
        <p:nvSpPr>
          <p:cNvPr id="22" name="Body Level One…"/>
          <p:cNvSpPr txBox="1"/>
          <p:nvPr>
            <p:ph type="body" sz="quarter" idx="1"/>
          </p:nvPr>
        </p:nvSpPr>
        <p:spPr>
          <a:xfrm>
            <a:off x="1364257" y="8958212"/>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xfrm>
            <a:off x="6790156" y="10090546"/>
            <a:ext cx="376045" cy="388542"/>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364257" y="3623964"/>
            <a:ext cx="11241486" cy="3547072"/>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13"/>
          </p:nvPr>
        </p:nvSpPr>
        <p:spPr>
          <a:xfrm>
            <a:off x="2919511" y="840878"/>
            <a:ext cx="13274230" cy="8849488"/>
          </a:xfrm>
          <a:prstGeom prst="rect">
            <a:avLst/>
          </a:prstGeom>
        </p:spPr>
        <p:txBody>
          <a:bodyPr lIns="91439" tIns="45719" rIns="91439" bIns="45719" anchor="t">
            <a:noAutofit/>
          </a:bodyPr>
          <a:lstStyle/>
          <a:p>
            <a:pPr/>
          </a:p>
        </p:txBody>
      </p:sp>
      <p:sp>
        <p:nvSpPr>
          <p:cNvPr id="39" name="Title Text"/>
          <p:cNvSpPr txBox="1"/>
          <p:nvPr>
            <p:ph type="title"/>
          </p:nvPr>
        </p:nvSpPr>
        <p:spPr>
          <a:xfrm>
            <a:off x="1023193" y="840878"/>
            <a:ext cx="5729884" cy="4283771"/>
          </a:xfrm>
          <a:prstGeom prst="rect">
            <a:avLst/>
          </a:prstGeom>
        </p:spPr>
        <p:txBody>
          <a:bodyPr anchor="b"/>
          <a:lstStyle>
            <a:lvl1pPr>
              <a:defRPr sz="3300">
                <a:latin typeface="Source Sans Pro Semibold"/>
                <a:ea typeface="Source Sans Pro Semibold"/>
                <a:cs typeface="Source Sans Pro Semibold"/>
                <a:sym typeface="Source Sans Pro Semibold"/>
              </a:defRPr>
            </a:lvl1pPr>
          </a:lstStyle>
          <a:p>
            <a:pPr/>
            <a:r>
              <a:t>Title Text</a:t>
            </a:r>
          </a:p>
        </p:txBody>
      </p:sp>
      <p:sp>
        <p:nvSpPr>
          <p:cNvPr id="40" name="Body Level One…"/>
          <p:cNvSpPr txBox="1"/>
          <p:nvPr>
            <p:ph type="body" sz="quarter" idx="1"/>
          </p:nvPr>
        </p:nvSpPr>
        <p:spPr>
          <a:xfrm>
            <a:off x="1023193" y="5274716"/>
            <a:ext cx="5729884" cy="4406554"/>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idx="13"/>
          </p:nvPr>
        </p:nvSpPr>
        <p:spPr>
          <a:xfrm>
            <a:off x="4870400" y="2955478"/>
            <a:ext cx="10129615" cy="6753077"/>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023193" y="2955478"/>
            <a:ext cx="5729884" cy="6753077"/>
          </a:xfrm>
          <a:prstGeom prst="rect">
            <a:avLst/>
          </a:prstGeom>
        </p:spPr>
        <p:txBody>
          <a:bodyPr/>
          <a:lstStyle>
            <a:lvl1pPr marL="146957" indent="-146957">
              <a:defRPr b="1" sz="1200"/>
            </a:lvl1pPr>
            <a:lvl2pPr marL="489857" indent="-146957">
              <a:defRPr b="1" sz="1200"/>
            </a:lvl2pPr>
            <a:lvl3pPr marL="832757" indent="-146957">
              <a:defRPr b="1" sz="1200"/>
            </a:lvl3pPr>
            <a:lvl4pPr marL="1175657" indent="-146957">
              <a:defRPr b="1" sz="1200"/>
            </a:lvl4pPr>
            <a:lvl5pPr marL="1518557" indent="-146957">
              <a:defRPr b="1" sz="12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023193" y="1523007"/>
            <a:ext cx="11923614" cy="774898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idx="13"/>
          </p:nvPr>
        </p:nvSpPr>
        <p:spPr>
          <a:xfrm>
            <a:off x="-2551163" y="1113730"/>
            <a:ext cx="12864953" cy="8576636"/>
          </a:xfrm>
          <a:prstGeom prst="rect">
            <a:avLst/>
          </a:prstGeom>
        </p:spPr>
        <p:txBody>
          <a:bodyPr lIns="91439" tIns="45719" rIns="91439" bIns="45719" anchor="t">
            <a:noAutofit/>
          </a:bodyPr>
          <a:lstStyle/>
          <a:p>
            <a:pPr/>
          </a:p>
        </p:txBody>
      </p:sp>
      <p:sp>
        <p:nvSpPr>
          <p:cNvPr id="84" name="Image"/>
          <p:cNvSpPr/>
          <p:nvPr>
            <p:ph type="pic" sz="quarter" idx="14"/>
          </p:nvPr>
        </p:nvSpPr>
        <p:spPr>
          <a:xfrm>
            <a:off x="7175996" y="5558791"/>
            <a:ext cx="6507511" cy="4340601"/>
          </a:xfrm>
          <a:prstGeom prst="rect">
            <a:avLst/>
          </a:prstGeom>
        </p:spPr>
        <p:txBody>
          <a:bodyPr lIns="91439" tIns="45719" rIns="91439" bIns="45719" anchor="t">
            <a:noAutofit/>
          </a:bodyPr>
          <a:lstStyle/>
          <a:p>
            <a:pPr/>
          </a:p>
        </p:txBody>
      </p:sp>
      <p:sp>
        <p:nvSpPr>
          <p:cNvPr id="85" name="Image"/>
          <p:cNvSpPr/>
          <p:nvPr>
            <p:ph type="pic" sz="quarter" idx="15"/>
          </p:nvPr>
        </p:nvSpPr>
        <p:spPr>
          <a:xfrm>
            <a:off x="6985000" y="1111310"/>
            <a:ext cx="6302872" cy="4201915"/>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023193" y="636240"/>
            <a:ext cx="11923614" cy="2319239"/>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normAutofit fontScale="100000" lnSpcReduction="0"/>
          </a:bodyPr>
          <a:lstStyle/>
          <a:p>
            <a:pPr/>
            <a:r>
              <a:t>Title Text</a:t>
            </a:r>
          </a:p>
        </p:txBody>
      </p:sp>
      <p:sp>
        <p:nvSpPr>
          <p:cNvPr id="3" name="Body Level One…"/>
          <p:cNvSpPr txBox="1"/>
          <p:nvPr>
            <p:ph type="body" idx="1"/>
          </p:nvPr>
        </p:nvSpPr>
        <p:spPr>
          <a:xfrm>
            <a:off x="1023193" y="2955478"/>
            <a:ext cx="11923614" cy="6753077"/>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790156" y="10097368"/>
            <a:ext cx="376045" cy="388541"/>
          </a:xfrm>
          <a:prstGeom prst="rect">
            <a:avLst/>
          </a:prstGeom>
          <a:ln w="12700">
            <a:miter lim="400000"/>
          </a:ln>
        </p:spPr>
        <p:txBody>
          <a:bodyPr wrap="none" lIns="54570" tIns="54570" rIns="54570" bIns="54570">
            <a:spAutoFit/>
          </a:bodyPr>
          <a:lstStyle>
            <a:lvl1pPr algn="ctr">
              <a:spcBef>
                <a:spcPts val="0"/>
              </a:spcBef>
              <a:defRPr b="0" sz="1800">
                <a:solidFill>
                  <a:srgbClr val="000000"/>
                </a:solidFill>
                <a:latin typeface="Helvetica Light"/>
                <a:ea typeface="Helvetica Light"/>
                <a:cs typeface="Helvetica Light"/>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Light"/>
        </a:defRPr>
      </a:lvl1pPr>
      <a:lvl2pPr marL="0" marR="0" indent="22860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Light"/>
        </a:defRPr>
      </a:lvl2pPr>
      <a:lvl3pPr marL="0" marR="0" indent="45720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Light"/>
        </a:defRPr>
      </a:lvl3pPr>
      <a:lvl4pPr marL="0" marR="0" indent="68580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Light"/>
        </a:defRPr>
      </a:lvl4pPr>
      <a:lvl5pPr marL="0" marR="0" indent="91440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Light"/>
        </a:defRPr>
      </a:lvl5pPr>
      <a:lvl6pPr marL="0" marR="0" indent="114300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Light"/>
        </a:defRPr>
      </a:lvl6pPr>
      <a:lvl7pPr marL="0" marR="0" indent="137160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Light"/>
        </a:defRPr>
      </a:lvl7pPr>
      <a:lvl8pPr marL="0" marR="0" indent="160020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Light"/>
        </a:defRPr>
      </a:lvl8pPr>
      <a:lvl9pPr marL="0" marR="0" indent="182880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Light"/>
        </a:defRPr>
      </a:lvl9pPr>
    </p:titleStyle>
    <p:bodyStyle>
      <a:lvl1pPr marL="123472" marR="0" indent="-123472" algn="l" defTabSz="584200" rtl="0" latinLnBrk="0">
        <a:lnSpc>
          <a:spcPct val="80000"/>
        </a:lnSpc>
        <a:spcBef>
          <a:spcPts val="0"/>
        </a:spcBef>
        <a:spcAft>
          <a:spcPts val="0"/>
        </a:spcAft>
        <a:buClrTx/>
        <a:buSzPct val="75000"/>
        <a:buFontTx/>
        <a:buChar char="•"/>
        <a:tabLst/>
        <a:defRPr b="0" baseline="0" cap="none" i="0" spc="0" strike="noStrike" sz="1000" u="none">
          <a:solidFill>
            <a:srgbClr val="000000"/>
          </a:solidFill>
          <a:uFillTx/>
          <a:latin typeface="Source Sans Pro"/>
          <a:ea typeface="Source Sans Pro"/>
          <a:cs typeface="Source Sans Pro"/>
          <a:sym typeface="Source Sans Pro"/>
        </a:defRPr>
      </a:lvl1pPr>
      <a:lvl2pPr marL="567972" marR="0" indent="-123472" algn="l" defTabSz="584200" rtl="0" latinLnBrk="0">
        <a:lnSpc>
          <a:spcPct val="80000"/>
        </a:lnSpc>
        <a:spcBef>
          <a:spcPts val="0"/>
        </a:spcBef>
        <a:spcAft>
          <a:spcPts val="0"/>
        </a:spcAft>
        <a:buClrTx/>
        <a:buSzPct val="75000"/>
        <a:buFontTx/>
        <a:buChar char="•"/>
        <a:tabLst/>
        <a:defRPr b="0" baseline="0" cap="none" i="0" spc="0" strike="noStrike" sz="1000" u="none">
          <a:solidFill>
            <a:srgbClr val="000000"/>
          </a:solidFill>
          <a:uFillTx/>
          <a:latin typeface="Source Sans Pro"/>
          <a:ea typeface="Source Sans Pro"/>
          <a:cs typeface="Source Sans Pro"/>
          <a:sym typeface="Source Sans Pro"/>
        </a:defRPr>
      </a:lvl2pPr>
      <a:lvl3pPr marL="1012472" marR="0" indent="-123472" algn="l" defTabSz="584200" rtl="0" latinLnBrk="0">
        <a:lnSpc>
          <a:spcPct val="80000"/>
        </a:lnSpc>
        <a:spcBef>
          <a:spcPts val="0"/>
        </a:spcBef>
        <a:spcAft>
          <a:spcPts val="0"/>
        </a:spcAft>
        <a:buClrTx/>
        <a:buSzPct val="75000"/>
        <a:buFontTx/>
        <a:buChar char="•"/>
        <a:tabLst/>
        <a:defRPr b="0" baseline="0" cap="none" i="0" spc="0" strike="noStrike" sz="1000" u="none">
          <a:solidFill>
            <a:srgbClr val="000000"/>
          </a:solidFill>
          <a:uFillTx/>
          <a:latin typeface="Source Sans Pro"/>
          <a:ea typeface="Source Sans Pro"/>
          <a:cs typeface="Source Sans Pro"/>
          <a:sym typeface="Source Sans Pro"/>
        </a:defRPr>
      </a:lvl3pPr>
      <a:lvl4pPr marL="1456972" marR="0" indent="-123472" algn="l" defTabSz="584200" rtl="0" latinLnBrk="0">
        <a:lnSpc>
          <a:spcPct val="80000"/>
        </a:lnSpc>
        <a:spcBef>
          <a:spcPts val="0"/>
        </a:spcBef>
        <a:spcAft>
          <a:spcPts val="0"/>
        </a:spcAft>
        <a:buClrTx/>
        <a:buSzPct val="75000"/>
        <a:buFontTx/>
        <a:buChar char="•"/>
        <a:tabLst/>
        <a:defRPr b="0" baseline="0" cap="none" i="0" spc="0" strike="noStrike" sz="1000" u="none">
          <a:solidFill>
            <a:srgbClr val="000000"/>
          </a:solidFill>
          <a:uFillTx/>
          <a:latin typeface="Source Sans Pro"/>
          <a:ea typeface="Source Sans Pro"/>
          <a:cs typeface="Source Sans Pro"/>
          <a:sym typeface="Source Sans Pro"/>
        </a:defRPr>
      </a:lvl4pPr>
      <a:lvl5pPr marL="1901472" marR="0" indent="-123472" algn="l" defTabSz="584200" rtl="0" latinLnBrk="0">
        <a:lnSpc>
          <a:spcPct val="80000"/>
        </a:lnSpc>
        <a:spcBef>
          <a:spcPts val="0"/>
        </a:spcBef>
        <a:spcAft>
          <a:spcPts val="0"/>
        </a:spcAft>
        <a:buClrTx/>
        <a:buSzPct val="75000"/>
        <a:buFontTx/>
        <a:buChar char="•"/>
        <a:tabLst/>
        <a:defRPr b="0" baseline="0" cap="none" i="0" spc="0" strike="noStrike" sz="1000" u="none">
          <a:solidFill>
            <a:srgbClr val="000000"/>
          </a:solidFill>
          <a:uFillTx/>
          <a:latin typeface="Source Sans Pro"/>
          <a:ea typeface="Source Sans Pro"/>
          <a:cs typeface="Source Sans Pro"/>
          <a:sym typeface="Source Sans Pro"/>
        </a:defRPr>
      </a:lvl5pPr>
      <a:lvl6pPr marL="2345972" marR="0" indent="-123472" algn="l" defTabSz="584200" rtl="0" latinLnBrk="0">
        <a:lnSpc>
          <a:spcPct val="80000"/>
        </a:lnSpc>
        <a:spcBef>
          <a:spcPts val="0"/>
        </a:spcBef>
        <a:spcAft>
          <a:spcPts val="0"/>
        </a:spcAft>
        <a:buClrTx/>
        <a:buSzPct val="75000"/>
        <a:buFontTx/>
        <a:buChar char="•"/>
        <a:tabLst/>
        <a:defRPr b="0" baseline="0" cap="none" i="0" spc="0" strike="noStrike" sz="1000" u="none">
          <a:solidFill>
            <a:srgbClr val="000000"/>
          </a:solidFill>
          <a:uFillTx/>
          <a:latin typeface="Source Sans Pro"/>
          <a:ea typeface="Source Sans Pro"/>
          <a:cs typeface="Source Sans Pro"/>
          <a:sym typeface="Source Sans Pro"/>
        </a:defRPr>
      </a:lvl6pPr>
      <a:lvl7pPr marL="2790472" marR="0" indent="-123472" algn="l" defTabSz="584200" rtl="0" latinLnBrk="0">
        <a:lnSpc>
          <a:spcPct val="80000"/>
        </a:lnSpc>
        <a:spcBef>
          <a:spcPts val="0"/>
        </a:spcBef>
        <a:spcAft>
          <a:spcPts val="0"/>
        </a:spcAft>
        <a:buClrTx/>
        <a:buSzPct val="75000"/>
        <a:buFontTx/>
        <a:buChar char="•"/>
        <a:tabLst/>
        <a:defRPr b="0" baseline="0" cap="none" i="0" spc="0" strike="noStrike" sz="1000" u="none">
          <a:solidFill>
            <a:srgbClr val="000000"/>
          </a:solidFill>
          <a:uFillTx/>
          <a:latin typeface="Source Sans Pro"/>
          <a:ea typeface="Source Sans Pro"/>
          <a:cs typeface="Source Sans Pro"/>
          <a:sym typeface="Source Sans Pro"/>
        </a:defRPr>
      </a:lvl7pPr>
      <a:lvl8pPr marL="3234972" marR="0" indent="-123472" algn="l" defTabSz="584200" rtl="0" latinLnBrk="0">
        <a:lnSpc>
          <a:spcPct val="80000"/>
        </a:lnSpc>
        <a:spcBef>
          <a:spcPts val="0"/>
        </a:spcBef>
        <a:spcAft>
          <a:spcPts val="0"/>
        </a:spcAft>
        <a:buClrTx/>
        <a:buSzPct val="75000"/>
        <a:buFontTx/>
        <a:buChar char="•"/>
        <a:tabLst/>
        <a:defRPr b="0" baseline="0" cap="none" i="0" spc="0" strike="noStrike" sz="1000" u="none">
          <a:solidFill>
            <a:srgbClr val="000000"/>
          </a:solidFill>
          <a:uFillTx/>
          <a:latin typeface="Source Sans Pro"/>
          <a:ea typeface="Source Sans Pro"/>
          <a:cs typeface="Source Sans Pro"/>
          <a:sym typeface="Source Sans Pro"/>
        </a:defRPr>
      </a:lvl8pPr>
      <a:lvl9pPr marL="3679472" marR="0" indent="-123472" algn="l" defTabSz="584200" rtl="0" latinLnBrk="0">
        <a:lnSpc>
          <a:spcPct val="80000"/>
        </a:lnSpc>
        <a:spcBef>
          <a:spcPts val="0"/>
        </a:spcBef>
        <a:spcAft>
          <a:spcPts val="0"/>
        </a:spcAft>
        <a:buClrTx/>
        <a:buSzPct val="75000"/>
        <a:buFontTx/>
        <a:buChar char="•"/>
        <a:tabLst/>
        <a:defRPr b="0" baseline="0" cap="none" i="0" spc="0" strike="noStrike" sz="1000" u="none">
          <a:solidFill>
            <a:srgbClr val="000000"/>
          </a:solidFill>
          <a:uFillTx/>
          <a:latin typeface="Source Sans Pro"/>
          <a:ea typeface="Source Sans Pro"/>
          <a:cs typeface="Source Sans Pro"/>
          <a:sym typeface="Source Sans Pro"/>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hyperlink" Target="https://creativecommons.org/licenses/by-sa/4.0/" TargetMode="External"/><Relationship Id="rId7" Type="http://schemas.openxmlformats.org/officeDocument/2006/relationships/hyperlink" Target="mailto:info@rstudio.com" TargetMode="External"/><Relationship Id="rId8" Type="http://schemas.openxmlformats.org/officeDocument/2006/relationships/hyperlink" Target="http://rstudio.com" TargetMode="External"/><Relationship Id="rId9" Type="http://schemas.openxmlformats.org/officeDocument/2006/relationships/hyperlink" Target="https://rstudio.github.io/reticulate/" TargetMode="External"/><Relationship Id="rId10" Type="http://schemas.openxmlformats.org/officeDocument/2006/relationships/image" Target="../media/image7.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 Id="rId3" Type="http://schemas.openxmlformats.org/officeDocument/2006/relationships/image" Target="../media/image4.png"/><Relationship Id="rId4" Type="http://schemas.openxmlformats.org/officeDocument/2006/relationships/hyperlink" Target="https://creativecommons.org/licenses/by-sa/4.0/" TargetMode="External"/><Relationship Id="rId5" Type="http://schemas.openxmlformats.org/officeDocument/2006/relationships/hyperlink" Target="mailto:info@rstudio.com" TargetMode="External"/><Relationship Id="rId6" Type="http://schemas.openxmlformats.org/officeDocument/2006/relationships/hyperlink" Target="http://rstudio.com" TargetMode="External"/><Relationship Id="rId7" Type="http://schemas.openxmlformats.org/officeDocument/2006/relationships/hyperlink" Target="https://rstudio.github.io/reticulate/" TargetMode="External"/><Relationship Id="rId8" Type="http://schemas.openxmlformats.org/officeDocument/2006/relationships/image" Target="../media/image6.png"/><Relationship Id="rId9" Type="http://schemas.openxmlformats.org/officeDocument/2006/relationships/image" Target="../media/image9.png"/><Relationship Id="rId10" Type="http://schemas.openxmlformats.org/officeDocument/2006/relationships/image" Target="../media/image10.png"/><Relationship Id="rId11" Type="http://schemas.openxmlformats.org/officeDocument/2006/relationships/image" Target="../media/image11.png"/><Relationship Id="rId1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8" name="Screen Shot 2019-04-26 at 2.51.49 PM.png" descr="Screen Shot 2019-04-26 at 2.51.49 PM.png"/>
          <p:cNvPicPr>
            <a:picLocks noChangeAspect="1"/>
          </p:cNvPicPr>
          <p:nvPr/>
        </p:nvPicPr>
        <p:blipFill>
          <a:blip r:embed="rId2">
            <a:extLst/>
          </a:blip>
          <a:stretch>
            <a:fillRect/>
          </a:stretch>
        </p:blipFill>
        <p:spPr>
          <a:xfrm>
            <a:off x="3319319" y="1533525"/>
            <a:ext cx="3548647" cy="4572000"/>
          </a:xfrm>
          <a:prstGeom prst="rect">
            <a:avLst/>
          </a:prstGeom>
          <a:ln w="19050">
            <a:solidFill>
              <a:srgbClr val="000000"/>
            </a:solidFill>
            <a:miter lim="400000"/>
          </a:ln>
          <a:effectLst>
            <a:outerShdw sx="100000" sy="100000" kx="0" ky="0" algn="b" rotWithShape="0" blurRad="76200" dist="63500" dir="5400000">
              <a:srgbClr val="000000">
                <a:alpha val="50000"/>
              </a:srgbClr>
            </a:outerShdw>
          </a:effectLst>
        </p:spPr>
      </p:pic>
      <p:pic>
        <p:nvPicPr>
          <p:cNvPr id="129" name="Screen Shot 2019-04-18 at 10.00.31 AM.png" descr="Screen Shot 2019-04-18 at 10.00.31 AM.png"/>
          <p:cNvPicPr>
            <a:picLocks noChangeAspect="1"/>
          </p:cNvPicPr>
          <p:nvPr/>
        </p:nvPicPr>
        <p:blipFill>
          <a:blip r:embed="rId3">
            <a:extLst/>
          </a:blip>
          <a:stretch>
            <a:fillRect/>
          </a:stretch>
        </p:blipFill>
        <p:spPr>
          <a:xfrm>
            <a:off x="8230826" y="-12245"/>
            <a:ext cx="5855262" cy="1845911"/>
          </a:xfrm>
          <a:prstGeom prst="rect">
            <a:avLst/>
          </a:prstGeom>
          <a:ln w="12700">
            <a:miter lim="400000"/>
          </a:ln>
        </p:spPr>
      </p:pic>
      <p:pic>
        <p:nvPicPr>
          <p:cNvPr id="130" name="Screen Shot 2019-04-25 at 2.53.13 PM.png" descr="Screen Shot 2019-04-25 at 2.53.13 PM.png"/>
          <p:cNvPicPr>
            <a:picLocks noChangeAspect="1"/>
          </p:cNvPicPr>
          <p:nvPr/>
        </p:nvPicPr>
        <p:blipFill>
          <a:blip r:embed="rId4">
            <a:extLst/>
          </a:blip>
          <a:stretch>
            <a:fillRect/>
          </a:stretch>
        </p:blipFill>
        <p:spPr>
          <a:xfrm>
            <a:off x="7072642" y="1533525"/>
            <a:ext cx="3570759" cy="4572000"/>
          </a:xfrm>
          <a:prstGeom prst="rect">
            <a:avLst/>
          </a:prstGeom>
          <a:ln w="19050">
            <a:solidFill>
              <a:srgbClr val="000000"/>
            </a:solidFill>
            <a:miter lim="400000"/>
          </a:ln>
          <a:effectLst>
            <a:outerShdw sx="100000" sy="100000" kx="0" ky="0" algn="b" rotWithShape="0" blurRad="76200" dist="63500" dir="5400000">
              <a:srgbClr val="000000">
                <a:alpha val="50000"/>
              </a:srgbClr>
            </a:outerShdw>
          </a:effectLst>
        </p:spPr>
      </p:pic>
      <p:sp>
        <p:nvSpPr>
          <p:cNvPr id="131" name="Group"/>
          <p:cNvSpPr/>
          <p:nvPr/>
        </p:nvSpPr>
        <p:spPr>
          <a:xfrm>
            <a:off x="322014" y="6295987"/>
            <a:ext cx="6545660" cy="4035177"/>
          </a:xfrm>
          <a:prstGeom prst="rect">
            <a:avLst/>
          </a:prstGeom>
          <a:solidFill>
            <a:srgbClr val="C1922C">
              <a:alpha val="14629"/>
            </a:srgbClr>
          </a:soli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132" name="Group"/>
          <p:cNvSpPr/>
          <p:nvPr/>
        </p:nvSpPr>
        <p:spPr>
          <a:xfrm>
            <a:off x="7069455" y="6302166"/>
            <a:ext cx="3447759" cy="4035177"/>
          </a:xfrm>
          <a:prstGeom prst="rect">
            <a:avLst/>
          </a:prstGeom>
          <a:solidFill>
            <a:srgbClr val="C1922C">
              <a:alpha val="14629"/>
            </a:srgbClr>
          </a:soli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133" name="Use Python with R with reticulate : : CHEAT SHEET"/>
          <p:cNvSpPr txBox="1"/>
          <p:nvPr>
            <p:ph type="title"/>
          </p:nvPr>
        </p:nvSpPr>
        <p:spPr>
          <a:xfrm>
            <a:off x="275721" y="361177"/>
            <a:ext cx="11901557" cy="803346"/>
          </a:xfrm>
          <a:prstGeom prst="rect">
            <a:avLst/>
          </a:prstGeom>
        </p:spPr>
        <p:txBody>
          <a:bodyPr lIns="0" tIns="0" rIns="0" bIns="0" anchor="t"/>
          <a:lstStyle/>
          <a:p>
            <a:pPr/>
            <a:r>
              <a:t>Use Python with R with reticulate : : </a:t>
            </a:r>
            <a:r>
              <a:rPr sz="3300">
                <a:latin typeface="Source Sans Pro Semibold"/>
                <a:ea typeface="Source Sans Pro Semibold"/>
                <a:cs typeface="Source Sans Pro Semibold"/>
                <a:sym typeface="Source Sans Pro Semibold"/>
              </a:rPr>
              <a:t>CHEAT SHEET</a:t>
            </a:r>
            <a:r>
              <a:t> </a:t>
            </a:r>
          </a:p>
        </p:txBody>
      </p:sp>
      <p:sp>
        <p:nvSpPr>
          <p:cNvPr id="134" name="Line"/>
          <p:cNvSpPr/>
          <p:nvPr/>
        </p:nvSpPr>
        <p:spPr>
          <a:xfrm>
            <a:off x="3721100" y="1534708"/>
            <a:ext cx="3111501" cy="1"/>
          </a:xfrm>
          <a:prstGeom prst="line">
            <a:avLst/>
          </a:prstGeom>
          <a:ln w="6350">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135" name="Line"/>
          <p:cNvSpPr/>
          <p:nvPr/>
        </p:nvSpPr>
        <p:spPr>
          <a:xfrm>
            <a:off x="2354308" y="10337513"/>
            <a:ext cx="113211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p>
        </p:txBody>
      </p:sp>
      <p:pic>
        <p:nvPicPr>
          <p:cNvPr id="136" name="Image" descr="Image"/>
          <p:cNvPicPr>
            <a:picLocks noChangeAspect="1"/>
          </p:cNvPicPr>
          <p:nvPr/>
        </p:nvPicPr>
        <p:blipFill>
          <a:blip r:embed="rId5">
            <a:extLst/>
          </a:blip>
          <a:stretch>
            <a:fillRect/>
          </a:stretch>
        </p:blipFill>
        <p:spPr>
          <a:xfrm>
            <a:off x="238823" y="9978474"/>
            <a:ext cx="1754521" cy="616478"/>
          </a:xfrm>
          <a:prstGeom prst="rect">
            <a:avLst/>
          </a:prstGeom>
          <a:ln w="12700">
            <a:miter lim="400000"/>
          </a:ln>
        </p:spPr>
      </p:pic>
      <p:sp>
        <p:nvSpPr>
          <p:cNvPr id="137" name="Python in R Markdown"/>
          <p:cNvSpPr txBox="1"/>
          <p:nvPr/>
        </p:nvSpPr>
        <p:spPr>
          <a:xfrm>
            <a:off x="282565" y="1523999"/>
            <a:ext cx="2977833"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54F25"/>
                </a:solidFill>
              </a:defRPr>
            </a:pPr>
            <a:r>
              <a:t>Pytho</a:t>
            </a:r>
            <a:r>
              <a:rPr spc="-50"/>
              <a:t>n in R</a:t>
            </a:r>
            <a:r>
              <a:t> Markdown</a:t>
            </a:r>
          </a:p>
        </p:txBody>
      </p:sp>
      <p:sp>
        <p:nvSpPr>
          <p:cNvPr id="138" name="RStudio® is a trademark of RStudio, Inc.  •  CC BY SA  RStudio •  info@rstudio.com  •  844-448-1212 • rstudio.com •  Learn more at rstudio.github.io/reticulate/ • reticulate  1.12.0 •   Updated: 2019-04"/>
          <p:cNvSpPr txBox="1"/>
          <p:nvPr/>
        </p:nvSpPr>
        <p:spPr>
          <a:xfrm>
            <a:off x="2353572" y="10340910"/>
            <a:ext cx="11322666" cy="2488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r">
              <a:lnSpc>
                <a:spcPct val="90000"/>
              </a:lnSpc>
              <a:spcBef>
                <a:spcPts val="0"/>
              </a:spcBef>
              <a:defRPr b="0" sz="900">
                <a:solidFill>
                  <a:srgbClr val="000000"/>
                </a:solidFill>
              </a:defRPr>
            </a:pPr>
            <a:r>
              <a:t>RStudio® is a trademark of RStudio, Inc.  •  </a:t>
            </a:r>
            <a:r>
              <a:rPr>
                <a:hlinkClick r:id="rId6" invalidUrl="" action="" tgtFrame="" tooltip="" history="1" highlightClick="0" endSnd="0"/>
              </a:rPr>
              <a:t>CC BY SA</a:t>
            </a:r>
            <a:r>
              <a:t>  RStudio •  </a:t>
            </a:r>
            <a:r>
              <a:rPr>
                <a:hlinkClick r:id="rId7" invalidUrl="" action="" tgtFrame="" tooltip="" history="1" highlightClick="0" endSnd="0"/>
              </a:rPr>
              <a:t>info@rstudio.com</a:t>
            </a:r>
            <a:r>
              <a:t>  •  844-448-1212 • </a:t>
            </a:r>
            <a:r>
              <a:rPr>
                <a:hlinkClick r:id="rId8" invalidUrl="" action="" tgtFrame="" tooltip="" history="1" highlightClick="0" endSnd="0"/>
              </a:rPr>
              <a:t>rstudio.com</a:t>
            </a:r>
            <a:r>
              <a:t> •  Learn more at </a:t>
            </a:r>
            <a:r>
              <a:rPr b="1" u="sng">
                <a:solidFill>
                  <a:srgbClr val="7A4300"/>
                </a:solidFill>
                <a:hlinkClick r:id="rId9" invalidUrl="" action="" tgtFrame="" tooltip="" history="1" highlightClick="0" endSnd="0"/>
              </a:rPr>
              <a:t>rstudio.github.io/reticulate/</a:t>
            </a:r>
            <a:r>
              <a:rPr>
                <a:solidFill>
                  <a:srgbClr val="7A4300"/>
                </a:solidFill>
              </a:rPr>
              <a:t> </a:t>
            </a:r>
            <a:r>
              <a:t>• reticulate  1.12.0 •   Updated: 2019-04</a:t>
            </a:r>
          </a:p>
        </p:txBody>
      </p:sp>
      <p:sp>
        <p:nvSpPr>
          <p:cNvPr id="139" name="Line"/>
          <p:cNvSpPr/>
          <p:nvPr/>
        </p:nvSpPr>
        <p:spPr>
          <a:xfrm>
            <a:off x="10755174" y="1534270"/>
            <a:ext cx="1260523" cy="1"/>
          </a:xfrm>
          <a:prstGeom prst="line">
            <a:avLst/>
          </a:prstGeom>
          <a:ln w="6350">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140" name="Python in R"/>
          <p:cNvSpPr txBox="1"/>
          <p:nvPr/>
        </p:nvSpPr>
        <p:spPr>
          <a:xfrm>
            <a:off x="10710398" y="1523999"/>
            <a:ext cx="1551306"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54F25"/>
                </a:solidFill>
              </a:defRPr>
            </a:pPr>
            <a:r>
              <a:t>Python in R</a:t>
            </a:r>
          </a:p>
        </p:txBody>
      </p:sp>
      <p:sp>
        <p:nvSpPr>
          <p:cNvPr id="141" name="Call Python from R code in three ways:"/>
          <p:cNvSpPr txBox="1"/>
          <p:nvPr/>
        </p:nvSpPr>
        <p:spPr>
          <a:xfrm>
            <a:off x="10746586" y="1941095"/>
            <a:ext cx="2526775" cy="24884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80000"/>
              </a:lnSpc>
              <a:spcBef>
                <a:spcPts val="1000"/>
              </a:spcBef>
              <a:defRPr b="0" sz="1100">
                <a:solidFill>
                  <a:srgbClr val="7A4300"/>
                </a:solidFill>
              </a:defRPr>
            </a:lvl1pPr>
          </a:lstStyle>
          <a:p>
            <a:pPr/>
            <a:r>
              <a:t>Call Python from R code in three ways:</a:t>
            </a:r>
          </a:p>
        </p:txBody>
      </p:sp>
      <p:sp>
        <p:nvSpPr>
          <p:cNvPr id="142" name="Use import() to import any Python module. Access the attributes of a module with $.…"/>
          <p:cNvSpPr txBox="1"/>
          <p:nvPr/>
        </p:nvSpPr>
        <p:spPr>
          <a:xfrm>
            <a:off x="10742927" y="2476155"/>
            <a:ext cx="2745182" cy="319698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200"/>
              </a:spcBef>
              <a:defRPr b="0" sz="1100">
                <a:solidFill>
                  <a:srgbClr val="7A4300"/>
                </a:solidFill>
              </a:defRPr>
            </a:pPr>
            <a:r>
              <a:t>Use </a:t>
            </a:r>
            <a:r>
              <a:rPr b="1"/>
              <a:t>import</a:t>
            </a:r>
            <a:r>
              <a:t>() to import any Python module. Access the attributes of a module with </a:t>
            </a:r>
            <a:r>
              <a:rPr b="1"/>
              <a:t>$</a:t>
            </a:r>
            <a:r>
              <a:t>.</a:t>
            </a:r>
          </a:p>
          <a:p>
            <a:pPr marL="381000" indent="-127000">
              <a:lnSpc>
                <a:spcPct val="80000"/>
              </a:lnSpc>
              <a:spcBef>
                <a:spcPts val="0"/>
              </a:spcBef>
              <a:buSzPct val="100000"/>
              <a:buChar char="•"/>
              <a:defRPr b="0" sz="1100">
                <a:solidFill>
                  <a:srgbClr val="000000"/>
                </a:solidFill>
              </a:defRPr>
            </a:pPr>
            <a:r>
              <a:rPr b="1"/>
              <a:t>import</a:t>
            </a:r>
            <a:r>
              <a:t>(module, as = NULL, convert = TRUE, delay_load = FALSE) Import a Python module. If convert = TRUE, Python objects are converted to </a:t>
            </a:r>
          </a:p>
          <a:p>
            <a:pPr indent="254000">
              <a:lnSpc>
                <a:spcPct val="80000"/>
              </a:lnSpc>
              <a:spcBef>
                <a:spcPts val="1000"/>
              </a:spcBef>
              <a:defRPr b="0" sz="1100">
                <a:solidFill>
                  <a:srgbClr val="000000"/>
                </a:solidFill>
              </a:defRPr>
            </a:pPr>
            <a:r>
              <a:t>their equivalent R types. Also </a:t>
            </a:r>
            <a:r>
              <a:rPr b="1"/>
              <a:t>import_from_path</a:t>
            </a:r>
            <a:r>
              <a:t>. </a:t>
            </a:r>
            <a:r>
              <a:rPr i="1"/>
              <a:t>import("pandas")</a:t>
            </a:r>
          </a:p>
          <a:p>
            <a:pPr marL="381000" indent="-127000">
              <a:lnSpc>
                <a:spcPct val="80000"/>
              </a:lnSpc>
              <a:spcBef>
                <a:spcPts val="0"/>
              </a:spcBef>
              <a:buSzPct val="100000"/>
              <a:buChar char="•"/>
              <a:defRPr b="0" sz="1100">
                <a:solidFill>
                  <a:srgbClr val="000000"/>
                </a:solidFill>
              </a:defRPr>
            </a:pPr>
            <a:r>
              <a:rPr b="1"/>
              <a:t>import_main</a:t>
            </a:r>
            <a:r>
              <a:t>(convert = TRUE) </a:t>
            </a:r>
          </a:p>
          <a:p>
            <a:pPr indent="254000">
              <a:lnSpc>
                <a:spcPct val="80000"/>
              </a:lnSpc>
              <a:spcBef>
                <a:spcPts val="1000"/>
              </a:spcBef>
              <a:defRPr b="0" sz="1100">
                <a:solidFill>
                  <a:srgbClr val="000000"/>
                </a:solidFill>
              </a:defRPr>
            </a:pPr>
            <a:r>
              <a:t>Import the main module, where Python executes code by default. </a:t>
            </a:r>
            <a:r>
              <a:rPr i="1"/>
              <a:t>import_main()</a:t>
            </a:r>
            <a:endParaRPr i="1"/>
          </a:p>
          <a:p>
            <a:pPr marL="381000" indent="-127000">
              <a:lnSpc>
                <a:spcPct val="80000"/>
              </a:lnSpc>
              <a:spcBef>
                <a:spcPts val="1200"/>
              </a:spcBef>
              <a:buSzPct val="100000"/>
              <a:buChar char="•"/>
              <a:defRPr b="0" sz="1100">
                <a:solidFill>
                  <a:srgbClr val="000000"/>
                </a:solidFill>
              </a:defRPr>
            </a:pPr>
            <a:r>
              <a:rPr b="1"/>
              <a:t>import_builtins</a:t>
            </a:r>
            <a:r>
              <a:t>(convert = TRUE) Import Python's built-in functions. </a:t>
            </a:r>
            <a:r>
              <a:rPr i="1"/>
              <a:t>import_builtins()</a:t>
            </a:r>
          </a:p>
        </p:txBody>
      </p:sp>
      <p:sp>
        <p:nvSpPr>
          <p:cNvPr id="143" name="IMPORT PYTHON MODULES"/>
          <p:cNvSpPr txBox="1"/>
          <p:nvPr/>
        </p:nvSpPr>
        <p:spPr>
          <a:xfrm>
            <a:off x="10722337" y="2221166"/>
            <a:ext cx="1856843"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defRPr>
                <a:solidFill>
                  <a:srgbClr val="7A4300"/>
                </a:solidFill>
              </a:defRPr>
            </a:pPr>
            <a:r>
              <a:t>IMPORT PYTHON MODULES</a:t>
            </a:r>
          </a:p>
        </p:txBody>
      </p:sp>
      <p:sp>
        <p:nvSpPr>
          <p:cNvPr id="144" name="SOURCE PYTHON FILES"/>
          <p:cNvSpPr txBox="1"/>
          <p:nvPr/>
        </p:nvSpPr>
        <p:spPr>
          <a:xfrm>
            <a:off x="10733886" y="5150270"/>
            <a:ext cx="1587552"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defRPr>
                <a:solidFill>
                  <a:srgbClr val="7A4300"/>
                </a:solidFill>
              </a:defRPr>
            </a:pPr>
            <a:r>
              <a:t>SOURCE PYTHON FILES</a:t>
            </a:r>
          </a:p>
        </p:txBody>
      </p:sp>
      <p:sp>
        <p:nvSpPr>
          <p:cNvPr id="145" name="Use source_python() to source a Python script and make the Python functions and objects it creates available in the calling R environment.…"/>
          <p:cNvSpPr txBox="1"/>
          <p:nvPr/>
        </p:nvSpPr>
        <p:spPr>
          <a:xfrm>
            <a:off x="10745168" y="5402487"/>
            <a:ext cx="2936923" cy="149581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200"/>
              </a:spcBef>
              <a:defRPr b="0" sz="1100">
                <a:solidFill>
                  <a:srgbClr val="7A4300"/>
                </a:solidFill>
              </a:defRPr>
            </a:pPr>
            <a:r>
              <a:t>Use </a:t>
            </a:r>
            <a:r>
              <a:rPr b="1"/>
              <a:t>source_python</a:t>
            </a:r>
            <a:r>
              <a:t>() to source a Python script and make the Python functions and objects it creates available in the calling R environment.</a:t>
            </a:r>
          </a:p>
          <a:p>
            <a:pPr marL="381000" indent="-127000">
              <a:lnSpc>
                <a:spcPct val="80000"/>
              </a:lnSpc>
              <a:spcBef>
                <a:spcPts val="1000"/>
              </a:spcBef>
              <a:buSzPct val="100000"/>
              <a:buChar char="•"/>
              <a:defRPr b="0" sz="1100">
                <a:solidFill>
                  <a:srgbClr val="000000"/>
                </a:solidFill>
              </a:defRPr>
            </a:pPr>
            <a:r>
              <a:rPr b="1"/>
              <a:t>source_python</a:t>
            </a:r>
            <a:r>
              <a:t>(file, envir = parent.frame(), convert = TRUE) Run a Python script, assigning objects to a specified R environment. </a:t>
            </a:r>
            <a:r>
              <a:rPr i="1"/>
              <a:t>source_python("file.py")</a:t>
            </a:r>
          </a:p>
        </p:txBody>
      </p:sp>
      <p:sp>
        <p:nvSpPr>
          <p:cNvPr id="146" name="RUN PYTHON CODE"/>
          <p:cNvSpPr txBox="1"/>
          <p:nvPr/>
        </p:nvSpPr>
        <p:spPr>
          <a:xfrm>
            <a:off x="10743627" y="6832371"/>
            <a:ext cx="1322375"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defRPr>
                <a:solidFill>
                  <a:srgbClr val="7A4300"/>
                </a:solidFill>
              </a:defRPr>
            </a:pPr>
            <a:r>
              <a:t>RUN PYTHON CODE</a:t>
            </a:r>
          </a:p>
        </p:txBody>
      </p:sp>
      <p:sp>
        <p:nvSpPr>
          <p:cNvPr id="147" name="Execute Python code into the main Python module with py_run_file() or py_run_string().…"/>
          <p:cNvSpPr txBox="1"/>
          <p:nvPr/>
        </p:nvSpPr>
        <p:spPr>
          <a:xfrm>
            <a:off x="10747039" y="7088533"/>
            <a:ext cx="2795981" cy="317402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200"/>
              </a:spcBef>
              <a:defRPr b="0" sz="1100">
                <a:solidFill>
                  <a:srgbClr val="7A4300"/>
                </a:solidFill>
              </a:defRPr>
            </a:pPr>
            <a:r>
              <a:t>Execute Python code into the </a:t>
            </a:r>
            <a:r>
              <a:rPr b="1"/>
              <a:t>main</a:t>
            </a:r>
            <a:r>
              <a:t> Python module with </a:t>
            </a:r>
            <a:r>
              <a:rPr b="1"/>
              <a:t>py_run_file</a:t>
            </a:r>
            <a:r>
              <a:t>() or </a:t>
            </a:r>
            <a:r>
              <a:rPr b="1"/>
              <a:t>py_run_string</a:t>
            </a:r>
            <a:r>
              <a:t>().</a:t>
            </a:r>
          </a:p>
          <a:p>
            <a:pPr marL="381000" indent="-127000">
              <a:lnSpc>
                <a:spcPct val="80000"/>
              </a:lnSpc>
              <a:spcBef>
                <a:spcPts val="0"/>
              </a:spcBef>
              <a:buSzPct val="100000"/>
              <a:buChar char="•"/>
              <a:defRPr b="0" sz="1100">
                <a:solidFill>
                  <a:srgbClr val="000000"/>
                </a:solidFill>
              </a:defRPr>
            </a:pPr>
            <a:r>
              <a:rPr b="1"/>
              <a:t>py_run_string</a:t>
            </a:r>
            <a:r>
              <a:t>(code, local = FALSE, convert = TRUE) Run Python code (passed as a string) in the main </a:t>
            </a:r>
          </a:p>
          <a:p>
            <a:pPr indent="254000">
              <a:lnSpc>
                <a:spcPct val="80000"/>
              </a:lnSpc>
              <a:spcBef>
                <a:spcPts val="1000"/>
              </a:spcBef>
              <a:defRPr b="0" sz="1100">
                <a:solidFill>
                  <a:srgbClr val="000000"/>
                </a:solidFill>
              </a:defRPr>
            </a:pPr>
            <a:r>
              <a:t>module. </a:t>
            </a:r>
            <a:r>
              <a:rPr i="1"/>
              <a:t>py_run_string("x = 10"); py$x</a:t>
            </a:r>
            <a:endParaRPr i="1"/>
          </a:p>
          <a:p>
            <a:pPr marL="381000" indent="-127000">
              <a:lnSpc>
                <a:spcPct val="80000"/>
              </a:lnSpc>
              <a:spcBef>
                <a:spcPts val="1000"/>
              </a:spcBef>
              <a:buSzPct val="100000"/>
              <a:buChar char="•"/>
              <a:defRPr b="0" sz="1100">
                <a:solidFill>
                  <a:srgbClr val="000000"/>
                </a:solidFill>
              </a:defRPr>
            </a:pPr>
            <a:r>
              <a:rPr b="1"/>
              <a:t>py_run_file</a:t>
            </a:r>
            <a:r>
              <a:t>(file, local = FALSE, convert = TRUE) Run Python file in the main module. </a:t>
            </a:r>
            <a:r>
              <a:rPr i="1"/>
              <a:t>py_run_file("script.py")</a:t>
            </a:r>
            <a:endParaRPr i="1"/>
          </a:p>
          <a:p>
            <a:pPr marL="381000" indent="-127000">
              <a:lnSpc>
                <a:spcPct val="80000"/>
              </a:lnSpc>
              <a:spcBef>
                <a:spcPts val="0"/>
              </a:spcBef>
              <a:buSzPct val="100000"/>
              <a:buChar char="•"/>
              <a:defRPr b="0" sz="1100">
                <a:solidFill>
                  <a:srgbClr val="000000"/>
                </a:solidFill>
              </a:defRPr>
            </a:pPr>
            <a:r>
              <a:rPr b="1"/>
              <a:t>py_eval</a:t>
            </a:r>
            <a:r>
              <a:t>(code, convert = TRUE) Run </a:t>
            </a:r>
          </a:p>
          <a:p>
            <a:pPr indent="254000">
              <a:lnSpc>
                <a:spcPct val="80000"/>
              </a:lnSpc>
              <a:spcBef>
                <a:spcPts val="0"/>
              </a:spcBef>
              <a:defRPr b="0" sz="1100">
                <a:solidFill>
                  <a:srgbClr val="000000"/>
                </a:solidFill>
              </a:defRPr>
            </a:pPr>
            <a:r>
              <a:t>a Python expression, return the result.</a:t>
            </a:r>
          </a:p>
          <a:p>
            <a:pPr indent="254000">
              <a:lnSpc>
                <a:spcPct val="80000"/>
              </a:lnSpc>
              <a:spcBef>
                <a:spcPts val="1200"/>
              </a:spcBef>
              <a:defRPr b="0" sz="1100">
                <a:solidFill>
                  <a:srgbClr val="000000"/>
                </a:solidFill>
              </a:defRPr>
            </a:pPr>
            <a:r>
              <a:t>Also </a:t>
            </a:r>
            <a:r>
              <a:rPr b="1"/>
              <a:t>py_call</a:t>
            </a:r>
            <a:r>
              <a:t>. </a:t>
            </a:r>
            <a:r>
              <a:rPr i="1"/>
              <a:t>py_eval("1 + 1")</a:t>
            </a:r>
            <a:endParaRPr i="1"/>
          </a:p>
          <a:p>
            <a:pPr>
              <a:lnSpc>
                <a:spcPct val="80000"/>
              </a:lnSpc>
              <a:spcBef>
                <a:spcPts val="1200"/>
              </a:spcBef>
              <a:defRPr b="0" sz="1100">
                <a:solidFill>
                  <a:srgbClr val="7A4300"/>
                </a:solidFill>
              </a:defRPr>
            </a:pPr>
            <a:r>
              <a:t>Access the results, and anything else in Python's </a:t>
            </a:r>
            <a:r>
              <a:rPr b="1"/>
              <a:t>main</a:t>
            </a:r>
            <a:r>
              <a:t> module, with </a:t>
            </a:r>
            <a:r>
              <a:rPr b="1"/>
              <a:t>py</a:t>
            </a:r>
            <a:r>
              <a:t>.</a:t>
            </a:r>
          </a:p>
          <a:p>
            <a:pPr marL="381000" indent="-127000">
              <a:lnSpc>
                <a:spcPct val="80000"/>
              </a:lnSpc>
              <a:spcBef>
                <a:spcPts val="0"/>
              </a:spcBef>
              <a:buSzPct val="100000"/>
              <a:buChar char="•"/>
              <a:defRPr b="0" sz="1100">
                <a:solidFill>
                  <a:srgbClr val="000000"/>
                </a:solidFill>
              </a:defRPr>
            </a:pPr>
            <a:r>
              <a:rPr b="1"/>
              <a:t>py </a:t>
            </a:r>
            <a:r>
              <a:t>An R object that contains </a:t>
            </a:r>
          </a:p>
          <a:p>
            <a:pPr indent="254000">
              <a:lnSpc>
                <a:spcPct val="80000"/>
              </a:lnSpc>
              <a:spcBef>
                <a:spcPts val="0"/>
              </a:spcBef>
              <a:defRPr b="0" sz="1100">
                <a:solidFill>
                  <a:srgbClr val="000000"/>
                </a:solidFill>
              </a:defRPr>
            </a:pPr>
            <a:r>
              <a:t>the Python main module and </a:t>
            </a:r>
          </a:p>
          <a:p>
            <a:pPr indent="254000">
              <a:lnSpc>
                <a:spcPct val="80000"/>
              </a:lnSpc>
              <a:spcBef>
                <a:spcPts val="0"/>
              </a:spcBef>
              <a:defRPr b="0" sz="1100">
                <a:solidFill>
                  <a:srgbClr val="000000"/>
                </a:solidFill>
              </a:defRPr>
            </a:pPr>
            <a:r>
              <a:t>the results stored there. </a:t>
            </a:r>
            <a:r>
              <a:rPr i="1"/>
              <a:t>py$x</a:t>
            </a:r>
          </a:p>
        </p:txBody>
      </p:sp>
      <p:sp>
        <p:nvSpPr>
          <p:cNvPr id="148" name="The reticulate package lets you use Python and R together seamlessly in R code, in R Markdown documents, and in the RStudio IDE."/>
          <p:cNvSpPr txBox="1"/>
          <p:nvPr/>
        </p:nvSpPr>
        <p:spPr>
          <a:xfrm>
            <a:off x="326071" y="1240811"/>
            <a:ext cx="9021811" cy="31151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250">
                <a:solidFill>
                  <a:srgbClr val="000000"/>
                </a:solidFill>
              </a:defRPr>
            </a:pPr>
            <a:r>
              <a:t>The </a:t>
            </a:r>
            <a:r>
              <a:rPr>
                <a:latin typeface="Source Sans Pro Semibold"/>
                <a:ea typeface="Source Sans Pro Semibold"/>
                <a:cs typeface="Source Sans Pro Semibold"/>
                <a:sym typeface="Source Sans Pro Semibold"/>
              </a:rPr>
              <a:t>reticulate</a:t>
            </a:r>
            <a:r>
              <a:t> package lets you use Python and R together seamlessly in R code, in R Markdown documents, and in the RStudio IDE.</a:t>
            </a:r>
          </a:p>
        </p:txBody>
      </p:sp>
      <p:sp>
        <p:nvSpPr>
          <p:cNvPr id="149" name="py_capture_output(expr, type = c(&quot;stdout&quot;, &quot;stderr&quot;)) Capture and return Python output. Also py_suppress_warnings. py_capture_output(&quot;x&quot;)…"/>
          <p:cNvSpPr txBox="1"/>
          <p:nvPr/>
        </p:nvSpPr>
        <p:spPr>
          <a:xfrm>
            <a:off x="7225560" y="6837791"/>
            <a:ext cx="3191504" cy="418478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300"/>
              </a:spcBef>
              <a:defRPr b="0" sz="1100">
                <a:solidFill>
                  <a:srgbClr val="000000"/>
                </a:solidFill>
              </a:defRPr>
            </a:pPr>
            <a:r>
              <a:rPr b="1"/>
              <a:t>py_capture_output</a:t>
            </a:r>
            <a:r>
              <a:t>(expr, type = c("stdout", "stderr")) Capture and return Python output. Also </a:t>
            </a:r>
            <a:r>
              <a:rPr b="1"/>
              <a:t>py_suppress_warnings</a:t>
            </a:r>
            <a:r>
              <a:t>. </a:t>
            </a:r>
            <a:r>
              <a:rPr i="1"/>
              <a:t>py_capture_output("x")</a:t>
            </a:r>
            <a:endParaRPr i="1"/>
          </a:p>
          <a:p>
            <a:pPr>
              <a:lnSpc>
                <a:spcPct val="80000"/>
              </a:lnSpc>
              <a:spcBef>
                <a:spcPts val="1300"/>
              </a:spcBef>
              <a:defRPr b="0" sz="1100">
                <a:solidFill>
                  <a:srgbClr val="000000"/>
                </a:solidFill>
              </a:defRPr>
            </a:pPr>
            <a:r>
              <a:rPr b="1"/>
              <a:t>py_get_attr</a:t>
            </a:r>
            <a:r>
              <a:t>(x, name, silent = FALSE) Get an attribute of a Python object. Also </a:t>
            </a:r>
            <a:r>
              <a:rPr b="1"/>
              <a:t>py_set_attr</a:t>
            </a:r>
            <a:r>
              <a:t>, </a:t>
            </a:r>
            <a:r>
              <a:rPr b="1"/>
              <a:t>py_has_attr</a:t>
            </a:r>
            <a:r>
              <a:t>, and  </a:t>
            </a:r>
            <a:r>
              <a:rPr b="1"/>
              <a:t>py_list_attributes</a:t>
            </a:r>
            <a:r>
              <a:t>. </a:t>
            </a:r>
            <a:r>
              <a:rPr i="1"/>
              <a:t>py_get_attr(x)</a:t>
            </a:r>
            <a:endParaRPr i="1"/>
          </a:p>
          <a:p>
            <a:pPr>
              <a:lnSpc>
                <a:spcPct val="80000"/>
              </a:lnSpc>
              <a:spcBef>
                <a:spcPts val="0"/>
              </a:spcBef>
              <a:defRPr b="0" sz="1100">
                <a:solidFill>
                  <a:srgbClr val="000000"/>
                </a:solidFill>
              </a:defRPr>
            </a:pPr>
            <a:r>
              <a:rPr b="1"/>
              <a:t>py_help</a:t>
            </a:r>
            <a:r>
              <a:t>(object) Open the documentation </a:t>
            </a:r>
          </a:p>
          <a:p>
            <a:pPr>
              <a:lnSpc>
                <a:spcPct val="80000"/>
              </a:lnSpc>
              <a:spcBef>
                <a:spcPts val="1300"/>
              </a:spcBef>
              <a:defRPr b="0" sz="1100">
                <a:solidFill>
                  <a:srgbClr val="000000"/>
                </a:solidFill>
              </a:defRPr>
            </a:pPr>
            <a:r>
              <a:t>page for a Python object. </a:t>
            </a:r>
            <a:r>
              <a:rPr i="1"/>
              <a:t>py_help(sns)</a:t>
            </a:r>
            <a:endParaRPr i="1"/>
          </a:p>
          <a:p>
            <a:pPr>
              <a:lnSpc>
                <a:spcPct val="80000"/>
              </a:lnSpc>
              <a:spcBef>
                <a:spcPts val="0"/>
              </a:spcBef>
              <a:defRPr b="0" sz="1100">
                <a:solidFill>
                  <a:srgbClr val="000000"/>
                </a:solidFill>
              </a:defRPr>
            </a:pPr>
            <a:r>
              <a:rPr b="1"/>
              <a:t>py_last_error</a:t>
            </a:r>
            <a:r>
              <a:t>() Get the last Python </a:t>
            </a:r>
          </a:p>
          <a:p>
            <a:pPr>
              <a:lnSpc>
                <a:spcPct val="80000"/>
              </a:lnSpc>
              <a:spcBef>
                <a:spcPts val="0"/>
              </a:spcBef>
              <a:defRPr b="0" sz="1100">
                <a:solidFill>
                  <a:srgbClr val="000000"/>
                </a:solidFill>
              </a:defRPr>
            </a:pPr>
            <a:r>
              <a:t>error encountered. Also </a:t>
            </a:r>
            <a:r>
              <a:rPr b="1"/>
              <a:t>py_clear_last_error </a:t>
            </a:r>
            <a:endParaRPr b="1"/>
          </a:p>
          <a:p>
            <a:pPr>
              <a:lnSpc>
                <a:spcPct val="80000"/>
              </a:lnSpc>
              <a:spcBef>
                <a:spcPts val="1300"/>
              </a:spcBef>
              <a:defRPr b="0" sz="1100">
                <a:solidFill>
                  <a:srgbClr val="000000"/>
                </a:solidFill>
              </a:defRPr>
            </a:pPr>
            <a:r>
              <a:t>to clear the last error. </a:t>
            </a:r>
            <a:r>
              <a:rPr i="1"/>
              <a:t>py_last_error()</a:t>
            </a:r>
            <a:endParaRPr i="1"/>
          </a:p>
          <a:p>
            <a:pPr>
              <a:lnSpc>
                <a:spcPct val="80000"/>
              </a:lnSpc>
              <a:spcBef>
                <a:spcPts val="1300"/>
              </a:spcBef>
              <a:defRPr b="0" sz="1100">
                <a:solidFill>
                  <a:srgbClr val="000000"/>
                </a:solidFill>
              </a:defRPr>
            </a:pPr>
            <a:r>
              <a:rPr b="1"/>
              <a:t>py_save_object</a:t>
            </a:r>
            <a:r>
              <a:t>(object, filename, pickle = "pickle") Save and load Python objects with pickle. Also </a:t>
            </a:r>
            <a:r>
              <a:rPr b="1"/>
              <a:t>py_load_object</a:t>
            </a:r>
            <a:r>
              <a:t>. </a:t>
            </a:r>
            <a:r>
              <a:rPr i="1"/>
              <a:t>py_save_object(x, "x.pickle")</a:t>
            </a:r>
            <a:endParaRPr i="1"/>
          </a:p>
          <a:p>
            <a:pPr>
              <a:lnSpc>
                <a:spcPct val="80000"/>
              </a:lnSpc>
              <a:spcBef>
                <a:spcPts val="0"/>
              </a:spcBef>
              <a:defRPr b="0" sz="1100">
                <a:solidFill>
                  <a:srgbClr val="000000"/>
                </a:solidFill>
              </a:defRPr>
            </a:pPr>
            <a:r>
              <a:rPr b="1"/>
              <a:t>with</a:t>
            </a:r>
            <a:r>
              <a:t>(data, expr, as = NULL, ...) Evaluate an expression within a Python context manager. </a:t>
            </a:r>
          </a:p>
          <a:p>
            <a:pPr>
              <a:lnSpc>
                <a:spcPct val="80000"/>
              </a:lnSpc>
              <a:spcBef>
                <a:spcPts val="1000"/>
              </a:spcBef>
              <a:defRPr b="0" sz="1100">
                <a:solidFill>
                  <a:srgbClr val="000000"/>
                </a:solidFill>
              </a:defRPr>
            </a:pPr>
            <a:r>
              <a:rPr i="1"/>
              <a:t>py &lt;- import_builtins(); with(py$open("output.txt", "w") %as% file, { file$write("Hello, there!")})</a:t>
            </a:r>
          </a:p>
        </p:txBody>
      </p:sp>
      <p:graphicFrame>
        <p:nvGraphicFramePr>
          <p:cNvPr id="150" name="Table"/>
          <p:cNvGraphicFramePr/>
          <p:nvPr/>
        </p:nvGraphicFramePr>
        <p:xfrm>
          <a:off x="714420" y="7262712"/>
          <a:ext cx="3117851" cy="1573298"/>
        </p:xfrm>
        <a:graphic xmlns:a="http://schemas.openxmlformats.org/drawingml/2006/main">
          <a:graphicData uri="http://schemas.openxmlformats.org/drawingml/2006/table">
            <a:tbl>
              <a:tblPr firstCol="0" firstRow="1" lastCol="0" lastRow="0" bandCol="0" bandRow="0" rtl="0">
                <a:tableStyleId>{C7B018BB-80A7-4F77-B60F-C8B233D01FF8}</a:tableStyleId>
              </a:tblPr>
              <a:tblGrid>
                <a:gridCol w="1350930"/>
                <a:gridCol w="1127760"/>
              </a:tblGrid>
              <a:tr h="174105">
                <a:tc>
                  <a:txBody>
                    <a:bodyPr/>
                    <a:lstStyle/>
                    <a:p>
                      <a:pPr indent="444500" algn="l" defTabSz="914400">
                        <a:defRPr b="0">
                          <a:solidFill>
                            <a:srgbClr val="000000"/>
                          </a:solidFill>
                        </a:defRPr>
                      </a:pPr>
                      <a:r>
                        <a:rPr b="1" sz="1100">
                          <a:solidFill>
                            <a:srgbClr val="7A4300"/>
                          </a:solidFill>
                          <a:latin typeface="Source Sans Pro"/>
                          <a:ea typeface="Source Sans Pro"/>
                          <a:cs typeface="Source Sans Pro"/>
                          <a:sym typeface="Source Sans Pro"/>
                        </a:rPr>
                        <a:t>R</a:t>
                      </a:r>
                    </a:p>
                  </a:txBody>
                  <a:tcPr marL="0" marR="0" marT="0" marB="0" anchor="t"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FFFFFF"/>
                    </a:solidFill>
                  </a:tcPr>
                </a:tc>
                <a:tc>
                  <a:txBody>
                    <a:bodyPr/>
                    <a:lstStyle/>
                    <a:p>
                      <a:pPr indent="444500" algn="l" defTabSz="914400">
                        <a:defRPr b="0">
                          <a:solidFill>
                            <a:srgbClr val="000000"/>
                          </a:solidFill>
                        </a:defRPr>
                      </a:pPr>
                      <a:r>
                        <a:rPr b="1" sz="1100">
                          <a:solidFill>
                            <a:srgbClr val="7A4300"/>
                          </a:solidFill>
                          <a:latin typeface="Source Sans Pro"/>
                          <a:ea typeface="Source Sans Pro"/>
                          <a:cs typeface="Source Sans Pro"/>
                          <a:sym typeface="Source Sans Pro"/>
                        </a:rPr>
                        <a:t>Python</a:t>
                      </a:r>
                    </a:p>
                  </a:txBody>
                  <a:tcPr marL="0" marR="0" marT="0" marB="0" anchor="t"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FFFFFF"/>
                    </a:solidFill>
                  </a:tcPr>
                </a:tc>
              </a:tr>
              <a:tr h="174105">
                <a:tc>
                  <a:txBody>
                    <a:bodyPr/>
                    <a:lstStyle/>
                    <a:p>
                      <a:pPr indent="50800" algn="l" defTabSz="914400"/>
                      <a:r>
                        <a:rPr sz="900">
                          <a:latin typeface="Source Sans Pro Semibold"/>
                          <a:ea typeface="Source Sans Pro Semibold"/>
                          <a:cs typeface="Source Sans Pro Semibold"/>
                          <a:sym typeface="Source Sans Pro Semibold"/>
                        </a:rPr>
                        <a:t>Single-element vector</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326"/>
                      </a:srgbClr>
                    </a:solidFill>
                  </a:tcPr>
                </a:tc>
                <a:tc>
                  <a:txBody>
                    <a:bodyPr/>
                    <a:lstStyle/>
                    <a:p>
                      <a:pPr indent="63500" algn="l" defTabSz="914400"/>
                      <a:r>
                        <a:rPr sz="900">
                          <a:latin typeface="Source Sans Pro Semibold"/>
                          <a:ea typeface="Source Sans Pro Semibold"/>
                          <a:cs typeface="Source Sans Pro Semibold"/>
                          <a:sym typeface="Source Sans Pro Semibold"/>
                        </a:rPr>
                        <a:t>Scalar</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326"/>
                      </a:srgbClr>
                    </a:solidFill>
                  </a:tcPr>
                </a:tc>
              </a:tr>
              <a:tr h="174105">
                <a:tc>
                  <a:txBody>
                    <a:bodyPr/>
                    <a:lstStyle/>
                    <a:p>
                      <a:pPr indent="50800" algn="l" defTabSz="914400"/>
                      <a:r>
                        <a:rPr sz="900">
                          <a:latin typeface="Source Sans Pro Semibold"/>
                          <a:ea typeface="Source Sans Pro Semibold"/>
                          <a:cs typeface="Source Sans Pro Semibold"/>
                          <a:sym typeface="Source Sans Pro Semibold"/>
                        </a:rPr>
                        <a:t>Multi-element vector</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FFFFFF"/>
                    </a:solidFill>
                  </a:tcPr>
                </a:tc>
                <a:tc>
                  <a:txBody>
                    <a:bodyPr/>
                    <a:lstStyle/>
                    <a:p>
                      <a:pPr indent="63500" algn="l" defTabSz="914400"/>
                      <a:r>
                        <a:rPr sz="900">
                          <a:latin typeface="Source Sans Pro Semibold"/>
                          <a:ea typeface="Source Sans Pro Semibold"/>
                          <a:cs typeface="Source Sans Pro Semibold"/>
                          <a:sym typeface="Source Sans Pro Semibold"/>
                        </a:rPr>
                        <a:t>List</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FFFFFF"/>
                    </a:solidFill>
                  </a:tcPr>
                </a:tc>
              </a:tr>
              <a:tr h="174105">
                <a:tc>
                  <a:txBody>
                    <a:bodyPr/>
                    <a:lstStyle/>
                    <a:p>
                      <a:pPr indent="50800" algn="l" defTabSz="914400"/>
                      <a:r>
                        <a:rPr sz="900">
                          <a:latin typeface="Source Sans Pro Semibold"/>
                          <a:ea typeface="Source Sans Pro Semibold"/>
                          <a:cs typeface="Source Sans Pro Semibold"/>
                          <a:sym typeface="Source Sans Pro Semibold"/>
                        </a:rPr>
                        <a:t>List of multiple types</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117"/>
                      </a:srgbClr>
                    </a:solidFill>
                  </a:tcPr>
                </a:tc>
                <a:tc>
                  <a:txBody>
                    <a:bodyPr/>
                    <a:lstStyle/>
                    <a:p>
                      <a:pPr indent="63500" algn="l" defTabSz="914400"/>
                      <a:r>
                        <a:rPr sz="900">
                          <a:latin typeface="Source Sans Pro Semibold"/>
                          <a:ea typeface="Source Sans Pro Semibold"/>
                          <a:cs typeface="Source Sans Pro Semibold"/>
                          <a:sym typeface="Source Sans Pro Semibold"/>
                        </a:rPr>
                        <a:t>Tuple</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117"/>
                      </a:srgbClr>
                    </a:solidFill>
                  </a:tcPr>
                </a:tc>
              </a:tr>
              <a:tr h="174105">
                <a:tc>
                  <a:txBody>
                    <a:bodyPr/>
                    <a:lstStyle/>
                    <a:p>
                      <a:pPr indent="50800" algn="l" defTabSz="914400"/>
                      <a:r>
                        <a:rPr sz="900">
                          <a:latin typeface="Source Sans Pro Semibold"/>
                          <a:ea typeface="Source Sans Pro Semibold"/>
                          <a:cs typeface="Source Sans Pro Semibold"/>
                          <a:sym typeface="Source Sans Pro Semibold"/>
                        </a:rPr>
                        <a:t>Named list</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FFFFFF"/>
                    </a:solidFill>
                  </a:tcPr>
                </a:tc>
                <a:tc>
                  <a:txBody>
                    <a:bodyPr/>
                    <a:lstStyle/>
                    <a:p>
                      <a:pPr indent="63500" algn="l" defTabSz="914400"/>
                      <a:r>
                        <a:rPr sz="900">
                          <a:latin typeface="Source Sans Pro Semibold"/>
                          <a:ea typeface="Source Sans Pro Semibold"/>
                          <a:cs typeface="Source Sans Pro Semibold"/>
                          <a:sym typeface="Source Sans Pro Semibold"/>
                        </a:rPr>
                        <a:t>Dict</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FFFFFF"/>
                    </a:solidFill>
                  </a:tcPr>
                </a:tc>
              </a:tr>
              <a:tr h="174105">
                <a:tc>
                  <a:txBody>
                    <a:bodyPr/>
                    <a:lstStyle/>
                    <a:p>
                      <a:pPr indent="50800" algn="l" defTabSz="914400"/>
                      <a:r>
                        <a:rPr sz="900">
                          <a:latin typeface="Source Sans Pro Semibold"/>
                          <a:ea typeface="Source Sans Pro Semibold"/>
                          <a:cs typeface="Source Sans Pro Semibold"/>
                          <a:sym typeface="Source Sans Pro Semibold"/>
                        </a:rPr>
                        <a:t>Matrix/Array</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117"/>
                      </a:srgbClr>
                    </a:solidFill>
                  </a:tcPr>
                </a:tc>
                <a:tc>
                  <a:txBody>
                    <a:bodyPr/>
                    <a:lstStyle/>
                    <a:p>
                      <a:pPr indent="63500" algn="l" defTabSz="914400"/>
                      <a:r>
                        <a:rPr sz="900">
                          <a:latin typeface="Source Sans Pro Semibold"/>
                          <a:ea typeface="Source Sans Pro Semibold"/>
                          <a:cs typeface="Source Sans Pro Semibold"/>
                          <a:sym typeface="Source Sans Pro Semibold"/>
                        </a:rPr>
                        <a:t>NumPy ndarray</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117"/>
                      </a:srgbClr>
                    </a:solidFill>
                  </a:tcPr>
                </a:tc>
              </a:tr>
              <a:tr h="174105">
                <a:tc>
                  <a:txBody>
                    <a:bodyPr/>
                    <a:lstStyle/>
                    <a:p>
                      <a:pPr indent="50800" algn="l" defTabSz="914400"/>
                      <a:r>
                        <a:rPr sz="900">
                          <a:latin typeface="Source Sans Pro Semibold"/>
                          <a:ea typeface="Source Sans Pro Semibold"/>
                          <a:cs typeface="Source Sans Pro Semibold"/>
                          <a:sym typeface="Source Sans Pro Semibold"/>
                        </a:rPr>
                        <a:t>Data Frame</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FFFFFF"/>
                    </a:solidFill>
                  </a:tcPr>
                </a:tc>
                <a:tc>
                  <a:txBody>
                    <a:bodyPr/>
                    <a:lstStyle/>
                    <a:p>
                      <a:pPr indent="63500" algn="l" defTabSz="914400"/>
                      <a:r>
                        <a:rPr sz="900">
                          <a:latin typeface="Source Sans Pro Semibold"/>
                          <a:ea typeface="Source Sans Pro Semibold"/>
                          <a:cs typeface="Source Sans Pro Semibold"/>
                          <a:sym typeface="Source Sans Pro Semibold"/>
                        </a:rPr>
                        <a:t>Pandas DataFrame</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FFFFFF"/>
                    </a:solidFill>
                  </a:tcPr>
                </a:tc>
              </a:tr>
              <a:tr h="174105">
                <a:tc>
                  <a:txBody>
                    <a:bodyPr/>
                    <a:lstStyle/>
                    <a:p>
                      <a:pPr indent="50800" algn="l" defTabSz="914400"/>
                      <a:r>
                        <a:rPr sz="900">
                          <a:latin typeface="Source Sans Pro Semibold"/>
                          <a:ea typeface="Source Sans Pro Semibold"/>
                          <a:cs typeface="Source Sans Pro Semibold"/>
                          <a:sym typeface="Source Sans Pro Semibold"/>
                        </a:rPr>
                        <a:t>Function</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117"/>
                      </a:srgbClr>
                    </a:solidFill>
                  </a:tcPr>
                </a:tc>
                <a:tc>
                  <a:txBody>
                    <a:bodyPr/>
                    <a:lstStyle/>
                    <a:p>
                      <a:pPr indent="63500" algn="l" defTabSz="914400"/>
                      <a:r>
                        <a:rPr sz="900">
                          <a:latin typeface="Source Sans Pro Semibold"/>
                          <a:ea typeface="Source Sans Pro Semibold"/>
                          <a:cs typeface="Source Sans Pro Semibold"/>
                          <a:sym typeface="Source Sans Pro Semibold"/>
                        </a:rPr>
                        <a:t>Python function</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117"/>
                      </a:srgbClr>
                    </a:solidFill>
                  </a:tcPr>
                </a:tc>
              </a:tr>
              <a:tr h="174105">
                <a:tc>
                  <a:txBody>
                    <a:bodyPr/>
                    <a:lstStyle/>
                    <a:p>
                      <a:pPr indent="50800" algn="l" defTabSz="914400"/>
                      <a:r>
                        <a:rPr spc="-18" sz="900">
                          <a:latin typeface="Source Sans Pro Semibold"/>
                          <a:ea typeface="Source Sans Pro Semibold"/>
                          <a:cs typeface="Source Sans Pro Semibold"/>
                          <a:sym typeface="Source Sans Pro Semibold"/>
                        </a:rPr>
                        <a:t>NULL, TRUE, FALSE</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FFFFFF"/>
                    </a:solidFill>
                  </a:tcPr>
                </a:tc>
                <a:tc>
                  <a:txBody>
                    <a:bodyPr/>
                    <a:lstStyle/>
                    <a:p>
                      <a:pPr indent="63500" algn="l" defTabSz="914400"/>
                      <a:r>
                        <a:rPr sz="900">
                          <a:latin typeface="Source Sans Pro Semibold"/>
                          <a:ea typeface="Source Sans Pro Semibold"/>
                          <a:cs typeface="Source Sans Pro Semibold"/>
                          <a:sym typeface="Source Sans Pro Semibold"/>
                        </a:rPr>
                        <a:t>None, True, False</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FFFFFF"/>
                    </a:solidFill>
                  </a:tcPr>
                </a:tc>
              </a:tr>
            </a:tbl>
          </a:graphicData>
        </a:graphic>
      </p:graphicFrame>
      <p:sp>
        <p:nvSpPr>
          <p:cNvPr id="151" name="Line"/>
          <p:cNvSpPr/>
          <p:nvPr/>
        </p:nvSpPr>
        <p:spPr>
          <a:xfrm>
            <a:off x="320204" y="1534708"/>
            <a:ext cx="2898824" cy="1"/>
          </a:xfrm>
          <a:prstGeom prst="line">
            <a:avLst/>
          </a:prstGeom>
          <a:ln w="6350">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152" name="py_to_r(x) Convert a Python object to an R object. Also r_to_py.  py_to_r(x)…"/>
          <p:cNvSpPr txBox="1"/>
          <p:nvPr/>
        </p:nvSpPr>
        <p:spPr>
          <a:xfrm>
            <a:off x="768525" y="9089127"/>
            <a:ext cx="2370482" cy="80334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000"/>
              </a:spcBef>
              <a:defRPr b="0" sz="1100">
                <a:solidFill>
                  <a:srgbClr val="000000"/>
                </a:solidFill>
              </a:defRPr>
            </a:pPr>
            <a:r>
              <a:rPr b="1"/>
              <a:t>py_to_r</a:t>
            </a:r>
            <a:r>
              <a:t>(x) Convert a Python object to an R object. Also </a:t>
            </a:r>
            <a:r>
              <a:rPr b="1"/>
              <a:t>r_to_py</a:t>
            </a:r>
            <a:r>
              <a:t>.  </a:t>
            </a:r>
            <a:r>
              <a:rPr i="1"/>
              <a:t>py_to_r(x)</a:t>
            </a:r>
          </a:p>
          <a:p>
            <a:pPr>
              <a:lnSpc>
                <a:spcPct val="80000"/>
              </a:lnSpc>
              <a:spcBef>
                <a:spcPts val="1000"/>
              </a:spcBef>
              <a:defRPr b="0" sz="1100">
                <a:solidFill>
                  <a:srgbClr val="000000"/>
                </a:solidFill>
              </a:defRPr>
            </a:pPr>
            <a:r>
              <a:rPr b="1"/>
              <a:t>tuple</a:t>
            </a:r>
            <a:r>
              <a:t>(..., convert = FALSE) Create a Python tuple. </a:t>
            </a:r>
            <a:r>
              <a:rPr i="1"/>
              <a:t>tuple("a", "b", "c")</a:t>
            </a:r>
          </a:p>
        </p:txBody>
      </p:sp>
      <p:sp>
        <p:nvSpPr>
          <p:cNvPr id="153" name="Helpers"/>
          <p:cNvSpPr txBox="1"/>
          <p:nvPr/>
        </p:nvSpPr>
        <p:spPr>
          <a:xfrm>
            <a:off x="7193650" y="6303095"/>
            <a:ext cx="1059181"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54F25"/>
                </a:solidFill>
              </a:defRPr>
            </a:pPr>
            <a:r>
              <a:t>Helpers</a:t>
            </a:r>
          </a:p>
        </p:txBody>
      </p:sp>
      <p:sp>
        <p:nvSpPr>
          <p:cNvPr id="154" name="Object Conversion"/>
          <p:cNvSpPr txBox="1"/>
          <p:nvPr/>
        </p:nvSpPr>
        <p:spPr>
          <a:xfrm>
            <a:off x="397095" y="6311993"/>
            <a:ext cx="2470151"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54F25"/>
                </a:solidFill>
              </a:defRPr>
            </a:pPr>
            <a:r>
              <a:t>Object Conversion</a:t>
            </a:r>
          </a:p>
        </p:txBody>
      </p:sp>
      <p:sp>
        <p:nvSpPr>
          <p:cNvPr id="155" name="dict(..., convert = FALSE) Create a Python dictionary object. Also py_dict to make a dictionary that uses Python objects as keys. dict(foo = &quot;bar&quot;, index = 42L)…"/>
          <p:cNvSpPr txBox="1"/>
          <p:nvPr/>
        </p:nvSpPr>
        <p:spPr>
          <a:xfrm>
            <a:off x="3601793" y="6858988"/>
            <a:ext cx="3037281" cy="350303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000"/>
              </a:spcBef>
              <a:defRPr b="0" sz="1100">
                <a:solidFill>
                  <a:srgbClr val="000000"/>
                </a:solidFill>
              </a:defRPr>
            </a:pPr>
            <a:r>
              <a:rPr b="1"/>
              <a:t>dict</a:t>
            </a:r>
            <a:r>
              <a:t>(..., convert = FALSE) Create a Python dictionary object. Also </a:t>
            </a:r>
            <a:r>
              <a:rPr b="1"/>
              <a:t>py_dict </a:t>
            </a:r>
            <a:r>
              <a:t>to make a dictionary that uses Python objects as keys. </a:t>
            </a:r>
            <a:r>
              <a:rPr i="1"/>
              <a:t>dict(foo = "bar", index = 42L)</a:t>
            </a:r>
            <a:endParaRPr i="1"/>
          </a:p>
          <a:p>
            <a:pPr>
              <a:lnSpc>
                <a:spcPct val="80000"/>
              </a:lnSpc>
              <a:spcBef>
                <a:spcPts val="1000"/>
              </a:spcBef>
              <a:defRPr b="0" sz="1100">
                <a:solidFill>
                  <a:srgbClr val="000000"/>
                </a:solidFill>
              </a:defRPr>
            </a:pPr>
            <a:r>
              <a:rPr b="1"/>
              <a:t>np_array</a:t>
            </a:r>
            <a:r>
              <a:t>(data, dtype = NULL, order = "C") Create NumPy arrays. </a:t>
            </a:r>
            <a:r>
              <a:rPr i="1"/>
              <a:t>np_array(c(1:8), dtype = "float16")</a:t>
            </a:r>
            <a:endParaRPr i="1"/>
          </a:p>
          <a:p>
            <a:pPr>
              <a:lnSpc>
                <a:spcPct val="80000"/>
              </a:lnSpc>
              <a:spcBef>
                <a:spcPts val="1000"/>
              </a:spcBef>
              <a:defRPr b="0" sz="1100">
                <a:solidFill>
                  <a:srgbClr val="000000"/>
                </a:solidFill>
              </a:defRPr>
            </a:pPr>
            <a:r>
              <a:rPr b="1"/>
              <a:t>array_reshape</a:t>
            </a:r>
            <a:r>
              <a:t>(x, dim, order = c("C", "F")) Reshape a Python array. </a:t>
            </a:r>
            <a:r>
              <a:rPr i="1"/>
              <a:t>x &lt;- 1:4; array_reshape(x, c(2, 2))</a:t>
            </a:r>
            <a:endParaRPr i="1"/>
          </a:p>
          <a:p>
            <a:pPr>
              <a:lnSpc>
                <a:spcPct val="80000"/>
              </a:lnSpc>
              <a:spcBef>
                <a:spcPts val="1000"/>
              </a:spcBef>
              <a:defRPr b="0" sz="1100">
                <a:solidFill>
                  <a:srgbClr val="000000"/>
                </a:solidFill>
              </a:defRPr>
            </a:pPr>
            <a:r>
              <a:rPr b="1"/>
              <a:t>py_func</a:t>
            </a:r>
            <a:r>
              <a:t>(object) Wrap an R function in a Python function with the same signature. </a:t>
            </a:r>
            <a:r>
              <a:rPr i="1"/>
              <a:t>py_func(xor)</a:t>
            </a:r>
            <a:endParaRPr i="1"/>
          </a:p>
          <a:p>
            <a:pPr>
              <a:lnSpc>
                <a:spcPct val="80000"/>
              </a:lnSpc>
              <a:spcBef>
                <a:spcPts val="1000"/>
              </a:spcBef>
              <a:defRPr b="0" sz="1100">
                <a:solidFill>
                  <a:srgbClr val="000000"/>
                </a:solidFill>
              </a:defRPr>
            </a:pPr>
            <a:r>
              <a:rPr b="1"/>
              <a:t>py_main_thread_func</a:t>
            </a:r>
            <a:r>
              <a:t>(object) Create a function that will always be called on the main thread.</a:t>
            </a:r>
            <a:r>
              <a:rPr i="1"/>
              <a:t> </a:t>
            </a:r>
            <a:endParaRPr i="1"/>
          </a:p>
          <a:p>
            <a:pPr>
              <a:lnSpc>
                <a:spcPct val="80000"/>
              </a:lnSpc>
              <a:spcBef>
                <a:spcPts val="1000"/>
              </a:spcBef>
              <a:defRPr b="0" sz="1100">
                <a:solidFill>
                  <a:srgbClr val="000000"/>
                </a:solidFill>
              </a:defRPr>
            </a:pPr>
            <a:r>
              <a:rPr b="1"/>
              <a:t>iterate</a:t>
            </a:r>
            <a:r>
              <a:t>(..., convert = FALSE) Apply an R function to each value of a Python iterator or return the values as an R vector, draining the iterator as you go. Also </a:t>
            </a:r>
            <a:r>
              <a:rPr b="1"/>
              <a:t>iter_next </a:t>
            </a:r>
            <a:r>
              <a:t>and </a:t>
            </a:r>
            <a:r>
              <a:rPr b="1"/>
              <a:t>as_iterator</a:t>
            </a:r>
            <a:r>
              <a:t>. </a:t>
            </a:r>
            <a:r>
              <a:rPr i="1"/>
              <a:t>iterate(iter, print)</a:t>
            </a:r>
            <a:endParaRPr i="1"/>
          </a:p>
          <a:p>
            <a:pPr>
              <a:lnSpc>
                <a:spcPct val="80000"/>
              </a:lnSpc>
              <a:spcBef>
                <a:spcPts val="1000"/>
              </a:spcBef>
              <a:defRPr b="0" sz="1100">
                <a:solidFill>
                  <a:srgbClr val="000000"/>
                </a:solidFill>
              </a:defRPr>
            </a:pPr>
            <a:r>
              <a:rPr b="1"/>
              <a:t>py_iterator</a:t>
            </a:r>
            <a:r>
              <a:t>(fn, completed = NULL) Create a Python iterator from an R function. </a:t>
            </a:r>
            <a:r>
              <a:rPr i="1"/>
              <a:t>seq_gen &lt;- function(x){n &lt;- x; function() {n &lt;&lt;- n + 1; n}};py_iterator(seq_gen(9))</a:t>
            </a:r>
          </a:p>
        </p:txBody>
      </p:sp>
      <p:sp>
        <p:nvSpPr>
          <p:cNvPr id="156" name="Reticulate provides automatic built-in conversion between Python and R for many Python types."/>
          <p:cNvSpPr txBox="1"/>
          <p:nvPr/>
        </p:nvSpPr>
        <p:spPr>
          <a:xfrm>
            <a:off x="535829" y="6858175"/>
            <a:ext cx="2936923" cy="36807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000"/>
              </a:spcBef>
              <a:defRPr b="0" sz="1100">
                <a:solidFill>
                  <a:srgbClr val="7A4300"/>
                </a:solidFill>
              </a:defRPr>
            </a:pPr>
            <a:r>
              <a:t>Reticulate provides </a:t>
            </a:r>
            <a:r>
              <a:rPr>
                <a:latin typeface="Source Sans Pro Semibold"/>
                <a:ea typeface="Source Sans Pro Semibold"/>
                <a:cs typeface="Source Sans Pro Semibold"/>
                <a:sym typeface="Source Sans Pro Semibold"/>
              </a:rPr>
              <a:t>automatic</a:t>
            </a:r>
            <a:r>
              <a:t> built-in conversion between Python and R for many Python types.</a:t>
            </a:r>
          </a:p>
        </p:txBody>
      </p:sp>
      <p:sp>
        <p:nvSpPr>
          <p:cNvPr id="157" name="Double Arrow"/>
          <p:cNvSpPr/>
          <p:nvPr/>
        </p:nvSpPr>
        <p:spPr>
          <a:xfrm>
            <a:off x="1757567" y="7270476"/>
            <a:ext cx="392399" cy="168527"/>
          </a:xfrm>
          <a:prstGeom prst="leftRightArrow">
            <a:avLst>
              <a:gd name="adj1" fmla="val 41302"/>
              <a:gd name="adj2" fmla="val 74247"/>
            </a:avLst>
          </a:prstGeom>
          <a:solidFill>
            <a:srgbClr val="7A4300"/>
          </a:solidFill>
          <a:ln w="12700">
            <a:miter lim="400000"/>
          </a:ln>
        </p:spPr>
        <p:txBody>
          <a:bodyPr lIns="54570" tIns="54570" rIns="54570" bIns="54570" anchor="ctr"/>
          <a:lstStyle/>
          <a:p>
            <a:pPr>
              <a:lnSpc>
                <a:spcPct val="80000"/>
              </a:lnSpc>
              <a:spcBef>
                <a:spcPts val="0"/>
              </a:spcBef>
              <a:defRPr b="0" sz="1000">
                <a:solidFill>
                  <a:srgbClr val="000000"/>
                </a:solidFill>
              </a:defRPr>
            </a:pPr>
          </a:p>
        </p:txBody>
      </p:sp>
      <p:sp>
        <p:nvSpPr>
          <p:cNvPr id="158" name="Tip: To index Python objects begin at 0, use integers, e.g. 0L"/>
          <p:cNvSpPr txBox="1"/>
          <p:nvPr/>
        </p:nvSpPr>
        <p:spPr>
          <a:xfrm>
            <a:off x="3083411" y="6504644"/>
            <a:ext cx="3630179" cy="24884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80000"/>
              </a:lnSpc>
              <a:spcBef>
                <a:spcPts val="0"/>
              </a:spcBef>
              <a:defRPr b="0" sz="1100">
                <a:solidFill>
                  <a:srgbClr val="7A4300"/>
                </a:solidFill>
                <a:latin typeface="Source Sans Pro Semibold"/>
                <a:ea typeface="Source Sans Pro Semibold"/>
                <a:cs typeface="Source Sans Pro Semibold"/>
                <a:sym typeface="Source Sans Pro Semibold"/>
              </a:defRPr>
            </a:lvl1pPr>
          </a:lstStyle>
          <a:p>
            <a:pPr/>
            <a:r>
              <a:t>Tip: To index Python objects begin at 0, use integers, e.g. 0L</a:t>
            </a:r>
          </a:p>
        </p:txBody>
      </p:sp>
      <p:sp>
        <p:nvSpPr>
          <p:cNvPr id="159" name="Or, if you like, you can convert manually with"/>
          <p:cNvSpPr txBox="1"/>
          <p:nvPr/>
        </p:nvSpPr>
        <p:spPr>
          <a:xfrm>
            <a:off x="528223" y="8886554"/>
            <a:ext cx="2745181"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80000"/>
              </a:lnSpc>
              <a:spcBef>
                <a:spcPts val="1000"/>
              </a:spcBef>
              <a:defRPr b="0" sz="1100">
                <a:solidFill>
                  <a:srgbClr val="7A4300"/>
                </a:solidFill>
              </a:defRPr>
            </a:lvl1pPr>
          </a:lstStyle>
          <a:p>
            <a:pPr/>
            <a:r>
              <a:t>Or, if you like, you can convert manually with</a:t>
            </a:r>
          </a:p>
        </p:txBody>
      </p:sp>
      <p:sp>
        <p:nvSpPr>
          <p:cNvPr id="160" name="(Optional) Build Python env to use.…"/>
          <p:cNvSpPr txBox="1"/>
          <p:nvPr/>
        </p:nvSpPr>
        <p:spPr>
          <a:xfrm>
            <a:off x="322691" y="2035555"/>
            <a:ext cx="2516581" cy="435295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500"/>
              </a:spcBef>
              <a:defRPr b="0" sz="1100">
                <a:solidFill>
                  <a:srgbClr val="000000"/>
                </a:solidFill>
              </a:defRPr>
            </a:pPr>
            <a:r>
              <a:t>(Optional) Build Python env to use.</a:t>
            </a:r>
          </a:p>
          <a:p>
            <a:pPr>
              <a:lnSpc>
                <a:spcPct val="80000"/>
              </a:lnSpc>
              <a:spcBef>
                <a:spcPts val="1500"/>
              </a:spcBef>
              <a:defRPr b="0" sz="1100">
                <a:solidFill>
                  <a:srgbClr val="000000"/>
                </a:solidFill>
              </a:defRPr>
            </a:pPr>
            <a:r>
              <a:t>Add </a:t>
            </a:r>
            <a:r>
              <a:rPr>
                <a:latin typeface="Source Sans Pro Semibold"/>
                <a:ea typeface="Source Sans Pro Semibold"/>
                <a:cs typeface="Source Sans Pro Semibold"/>
                <a:sym typeface="Source Sans Pro Semibold"/>
              </a:rPr>
              <a:t>knitr::knit_engines$set(python = reticulate::eng_python) </a:t>
            </a:r>
            <a:r>
              <a:t>to the setup chunk to set up the reticulate Python engine (not required for knitr &gt;= 1.18).</a:t>
            </a:r>
          </a:p>
          <a:p>
            <a:pPr>
              <a:lnSpc>
                <a:spcPct val="80000"/>
              </a:lnSpc>
              <a:spcBef>
                <a:spcPts val="0"/>
              </a:spcBef>
              <a:defRPr b="0" sz="1100">
                <a:solidFill>
                  <a:srgbClr val="000000"/>
                </a:solidFill>
              </a:defRPr>
            </a:pPr>
            <a:r>
              <a:t>Suggest the Python environment </a:t>
            </a:r>
          </a:p>
          <a:p>
            <a:pPr>
              <a:lnSpc>
                <a:spcPct val="80000"/>
              </a:lnSpc>
              <a:spcBef>
                <a:spcPts val="1500"/>
              </a:spcBef>
              <a:defRPr b="0" sz="1100">
                <a:solidFill>
                  <a:srgbClr val="000000"/>
                </a:solidFill>
              </a:defRPr>
            </a:pPr>
            <a:r>
              <a:t>to use, in your setup chunk.</a:t>
            </a:r>
          </a:p>
          <a:p>
            <a:pPr>
              <a:lnSpc>
                <a:spcPct val="80000"/>
              </a:lnSpc>
              <a:spcBef>
                <a:spcPts val="1500"/>
              </a:spcBef>
              <a:defRPr b="0" sz="1100">
                <a:solidFill>
                  <a:srgbClr val="000000"/>
                </a:solidFill>
              </a:defRPr>
            </a:pPr>
            <a:r>
              <a:t>Begin Python chunks with </a:t>
            </a:r>
            <a:r>
              <a:rPr b="1"/>
              <a:t>```{python}</a:t>
            </a:r>
            <a:r>
              <a:t>. Chunk options like </a:t>
            </a:r>
            <a:r>
              <a:rPr b="1"/>
              <a:t>echo</a:t>
            </a:r>
            <a:r>
              <a:t>, </a:t>
            </a:r>
            <a:r>
              <a:rPr b="1"/>
              <a:t>include</a:t>
            </a:r>
            <a:r>
              <a:t>, etc. all work as expected. </a:t>
            </a:r>
          </a:p>
          <a:p>
            <a:pPr>
              <a:lnSpc>
                <a:spcPct val="80000"/>
              </a:lnSpc>
              <a:spcBef>
                <a:spcPts val="1500"/>
              </a:spcBef>
              <a:defRPr b="0" sz="1100">
                <a:solidFill>
                  <a:srgbClr val="000000"/>
                </a:solidFill>
              </a:defRPr>
            </a:pPr>
            <a:r>
              <a:t>Use the </a:t>
            </a:r>
            <a:r>
              <a:rPr b="1"/>
              <a:t>py</a:t>
            </a:r>
            <a:r>
              <a:t> object to access objects created in Python chunks from R chunks.</a:t>
            </a:r>
          </a:p>
          <a:p>
            <a:pPr>
              <a:lnSpc>
                <a:spcPct val="80000"/>
              </a:lnSpc>
              <a:spcBef>
                <a:spcPts val="0"/>
              </a:spcBef>
              <a:defRPr b="0" sz="1100">
                <a:solidFill>
                  <a:srgbClr val="000000"/>
                </a:solidFill>
              </a:defRPr>
            </a:pPr>
            <a:r>
              <a:t>Python chunks all execute within a </a:t>
            </a:r>
          </a:p>
          <a:p>
            <a:pPr>
              <a:lnSpc>
                <a:spcPct val="80000"/>
              </a:lnSpc>
              <a:spcBef>
                <a:spcPts val="0"/>
              </a:spcBef>
              <a:defRPr b="0" sz="1100">
                <a:solidFill>
                  <a:srgbClr val="000000"/>
                </a:solidFill>
              </a:defRPr>
            </a:pPr>
            <a:r>
              <a:rPr b="1"/>
              <a:t>single</a:t>
            </a:r>
            <a:r>
              <a:t> Python session so you have access </a:t>
            </a:r>
          </a:p>
          <a:p>
            <a:pPr>
              <a:lnSpc>
                <a:spcPct val="80000"/>
              </a:lnSpc>
              <a:spcBef>
                <a:spcPts val="1500"/>
              </a:spcBef>
              <a:defRPr b="0" sz="1100">
                <a:solidFill>
                  <a:srgbClr val="000000"/>
                </a:solidFill>
              </a:defRPr>
            </a:pPr>
            <a:r>
              <a:t>to all objects created in previous chunks.</a:t>
            </a:r>
          </a:p>
          <a:p>
            <a:pPr>
              <a:lnSpc>
                <a:spcPct val="80000"/>
              </a:lnSpc>
              <a:spcBef>
                <a:spcPts val="1000"/>
              </a:spcBef>
              <a:defRPr b="0" sz="1100">
                <a:solidFill>
                  <a:srgbClr val="000000"/>
                </a:solidFill>
              </a:defRPr>
            </a:pPr>
            <a:r>
              <a:t>Use the </a:t>
            </a:r>
            <a:r>
              <a:rPr b="1"/>
              <a:t>r</a:t>
            </a:r>
            <a:r>
              <a:t> object to access objects created in R chunks from Python chunks.</a:t>
            </a:r>
          </a:p>
          <a:p>
            <a:pPr>
              <a:lnSpc>
                <a:spcPct val="80000"/>
              </a:lnSpc>
              <a:spcBef>
                <a:spcPts val="0"/>
              </a:spcBef>
              <a:defRPr b="0" sz="1100">
                <a:solidFill>
                  <a:srgbClr val="000000"/>
                </a:solidFill>
              </a:defRPr>
            </a:pPr>
            <a:r>
              <a:t>Output displays below chunk, </a:t>
            </a:r>
          </a:p>
          <a:p>
            <a:pPr>
              <a:lnSpc>
                <a:spcPct val="80000"/>
              </a:lnSpc>
              <a:spcBef>
                <a:spcPts val="1500"/>
              </a:spcBef>
              <a:defRPr b="0" sz="1100">
                <a:solidFill>
                  <a:srgbClr val="000000"/>
                </a:solidFill>
              </a:defRPr>
            </a:pPr>
            <a:r>
              <a:t>including matplotlib plots.</a:t>
            </a:r>
          </a:p>
        </p:txBody>
      </p:sp>
      <p:sp>
        <p:nvSpPr>
          <p:cNvPr id="161" name="Line"/>
          <p:cNvSpPr/>
          <p:nvPr/>
        </p:nvSpPr>
        <p:spPr>
          <a:xfrm flipH="1">
            <a:off x="2342486" y="2647556"/>
            <a:ext cx="1347006" cy="526807"/>
          </a:xfrm>
          <a:prstGeom prst="line">
            <a:avLst/>
          </a:prstGeom>
          <a:ln>
            <a:solidFill>
              <a:srgbClr val="000000"/>
            </a:solidFill>
            <a:custDash>
              <a:ds d="100000" sp="200000"/>
            </a:custDash>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162" name="Line"/>
          <p:cNvSpPr/>
          <p:nvPr/>
        </p:nvSpPr>
        <p:spPr>
          <a:xfrm flipH="1" flipV="1">
            <a:off x="2439783" y="2120808"/>
            <a:ext cx="1279412" cy="243957"/>
          </a:xfrm>
          <a:prstGeom prst="line">
            <a:avLst/>
          </a:prstGeom>
          <a:ln>
            <a:solidFill>
              <a:srgbClr val="000000"/>
            </a:solidFill>
            <a:custDash>
              <a:ds d="100000" sp="200000"/>
            </a:custDash>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163" name="Line"/>
          <p:cNvSpPr/>
          <p:nvPr/>
        </p:nvSpPr>
        <p:spPr>
          <a:xfrm flipH="1">
            <a:off x="2782403" y="3164092"/>
            <a:ext cx="1197745" cy="521889"/>
          </a:xfrm>
          <a:prstGeom prst="line">
            <a:avLst/>
          </a:prstGeom>
          <a:ln>
            <a:solidFill>
              <a:srgbClr val="000000"/>
            </a:solidFill>
            <a:custDash>
              <a:ds d="100000" sp="200000"/>
            </a:custDash>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164" name="Oval"/>
          <p:cNvSpPr/>
          <p:nvPr/>
        </p:nvSpPr>
        <p:spPr>
          <a:xfrm>
            <a:off x="3919969" y="2941884"/>
            <a:ext cx="544081" cy="286112"/>
          </a:xfrm>
          <a:prstGeom prst="ellipse">
            <a:avLst/>
          </a:prstGeom>
          <a:ln>
            <a:solidFill>
              <a:srgbClr val="000000"/>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165" name="Line"/>
          <p:cNvSpPr/>
          <p:nvPr/>
        </p:nvSpPr>
        <p:spPr>
          <a:xfrm flipH="1">
            <a:off x="2892283" y="4108435"/>
            <a:ext cx="1664852" cy="197271"/>
          </a:xfrm>
          <a:prstGeom prst="line">
            <a:avLst/>
          </a:prstGeom>
          <a:ln>
            <a:solidFill>
              <a:srgbClr val="000000"/>
            </a:solidFill>
            <a:custDash>
              <a:ds d="100000" sp="200000"/>
            </a:custDash>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166" name="Oval"/>
          <p:cNvSpPr/>
          <p:nvPr/>
        </p:nvSpPr>
        <p:spPr>
          <a:xfrm>
            <a:off x="4542269" y="3908846"/>
            <a:ext cx="589416" cy="286111"/>
          </a:xfrm>
          <a:prstGeom prst="ellipse">
            <a:avLst/>
          </a:prstGeom>
          <a:ln>
            <a:solidFill>
              <a:srgbClr val="000000"/>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167" name="Line"/>
          <p:cNvSpPr/>
          <p:nvPr/>
        </p:nvSpPr>
        <p:spPr>
          <a:xfrm flipH="1">
            <a:off x="2802106" y="4925831"/>
            <a:ext cx="3459688" cy="486729"/>
          </a:xfrm>
          <a:prstGeom prst="line">
            <a:avLst/>
          </a:prstGeom>
          <a:ln>
            <a:solidFill>
              <a:srgbClr val="000000"/>
            </a:solidFill>
            <a:custDash>
              <a:ds d="100000" sp="200000"/>
            </a:custDash>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168" name="Oval"/>
          <p:cNvSpPr/>
          <p:nvPr/>
        </p:nvSpPr>
        <p:spPr>
          <a:xfrm>
            <a:off x="6228036" y="4703583"/>
            <a:ext cx="460862" cy="286112"/>
          </a:xfrm>
          <a:prstGeom prst="ellipse">
            <a:avLst/>
          </a:prstGeom>
          <a:ln>
            <a:solidFill>
              <a:srgbClr val="000000"/>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169" name="Line"/>
          <p:cNvSpPr/>
          <p:nvPr/>
        </p:nvSpPr>
        <p:spPr>
          <a:xfrm flipH="1">
            <a:off x="2167106" y="5697278"/>
            <a:ext cx="2663513" cy="155057"/>
          </a:xfrm>
          <a:prstGeom prst="line">
            <a:avLst/>
          </a:prstGeom>
          <a:ln>
            <a:solidFill>
              <a:srgbClr val="000000"/>
            </a:solidFill>
            <a:custDash>
              <a:ds d="100000" sp="200000"/>
            </a:custDash>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170" name="Line"/>
          <p:cNvSpPr/>
          <p:nvPr/>
        </p:nvSpPr>
        <p:spPr>
          <a:xfrm flipH="1">
            <a:off x="9487505" y="2568353"/>
            <a:ext cx="1247052" cy="155058"/>
          </a:xfrm>
          <a:prstGeom prst="line">
            <a:avLst/>
          </a:prstGeom>
          <a:ln>
            <a:solidFill>
              <a:srgbClr val="000000"/>
            </a:solidFill>
            <a:custDash>
              <a:ds d="100000" sp="200000"/>
            </a:custDash>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171" name="Oval"/>
          <p:cNvSpPr/>
          <p:nvPr/>
        </p:nvSpPr>
        <p:spPr>
          <a:xfrm>
            <a:off x="8066020" y="2997019"/>
            <a:ext cx="460862" cy="239317"/>
          </a:xfrm>
          <a:prstGeom prst="ellipse">
            <a:avLst/>
          </a:prstGeom>
          <a:ln>
            <a:solidFill>
              <a:srgbClr val="000000"/>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172" name="Line"/>
          <p:cNvSpPr/>
          <p:nvPr/>
        </p:nvSpPr>
        <p:spPr>
          <a:xfrm flipH="1">
            <a:off x="8462592" y="2737105"/>
            <a:ext cx="2245226" cy="282166"/>
          </a:xfrm>
          <a:prstGeom prst="line">
            <a:avLst/>
          </a:prstGeom>
          <a:ln>
            <a:solidFill>
              <a:srgbClr val="000000"/>
            </a:solidFill>
            <a:custDash>
              <a:ds d="100000" sp="200000"/>
            </a:custDash>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173" name="Line"/>
          <p:cNvSpPr/>
          <p:nvPr/>
        </p:nvSpPr>
        <p:spPr>
          <a:xfrm flipH="1" flipV="1">
            <a:off x="8860426" y="3996558"/>
            <a:ext cx="1855177" cy="1456946"/>
          </a:xfrm>
          <a:prstGeom prst="line">
            <a:avLst/>
          </a:prstGeom>
          <a:ln>
            <a:solidFill>
              <a:srgbClr val="000000"/>
            </a:solidFill>
            <a:custDash>
              <a:ds d="100000" sp="200000"/>
            </a:custDash>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174" name="Line"/>
          <p:cNvSpPr/>
          <p:nvPr/>
        </p:nvSpPr>
        <p:spPr>
          <a:xfrm flipH="1" flipV="1">
            <a:off x="8558969" y="4742540"/>
            <a:ext cx="2156635" cy="2393714"/>
          </a:xfrm>
          <a:prstGeom prst="line">
            <a:avLst/>
          </a:prstGeom>
          <a:ln>
            <a:solidFill>
              <a:srgbClr val="000000"/>
            </a:solidFill>
            <a:custDash>
              <a:ds d="100000" sp="200000"/>
            </a:custDash>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175" name="Oval"/>
          <p:cNvSpPr/>
          <p:nvPr/>
        </p:nvSpPr>
        <p:spPr>
          <a:xfrm>
            <a:off x="7719186" y="4714101"/>
            <a:ext cx="460862" cy="286111"/>
          </a:xfrm>
          <a:prstGeom prst="ellipse">
            <a:avLst/>
          </a:prstGeom>
          <a:ln>
            <a:solidFill>
              <a:srgbClr val="000000"/>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176" name="Line"/>
          <p:cNvSpPr/>
          <p:nvPr/>
        </p:nvSpPr>
        <p:spPr>
          <a:xfrm flipH="1" flipV="1">
            <a:off x="8095093" y="4989331"/>
            <a:ext cx="2513304" cy="4426578"/>
          </a:xfrm>
          <a:prstGeom prst="line">
            <a:avLst/>
          </a:prstGeom>
          <a:ln>
            <a:solidFill>
              <a:srgbClr val="000000"/>
            </a:solidFill>
            <a:custDash>
              <a:ds d="100000" sp="200000"/>
            </a:custDash>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177" name="Line"/>
          <p:cNvSpPr/>
          <p:nvPr/>
        </p:nvSpPr>
        <p:spPr>
          <a:xfrm flipH="1" flipV="1">
            <a:off x="3715615" y="2250513"/>
            <a:ext cx="1" cy="271507"/>
          </a:xfrm>
          <a:prstGeom prst="line">
            <a:avLst/>
          </a:prstGeom>
          <a:ln>
            <a:solidFill>
              <a:srgbClr val="000000"/>
            </a:solidFill>
            <a:custDash>
              <a:ds d="100000" sp="200000"/>
            </a:custDash>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178" name="Oval"/>
          <p:cNvSpPr/>
          <p:nvPr/>
        </p:nvSpPr>
        <p:spPr>
          <a:xfrm>
            <a:off x="3704004" y="4748719"/>
            <a:ext cx="287959" cy="216875"/>
          </a:xfrm>
          <a:prstGeom prst="ellipse">
            <a:avLst/>
          </a:prstGeom>
          <a:ln>
            <a:solidFill>
              <a:srgbClr val="000000"/>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179" name="Line"/>
          <p:cNvSpPr/>
          <p:nvPr/>
        </p:nvSpPr>
        <p:spPr>
          <a:xfrm flipH="1">
            <a:off x="2866883" y="4862020"/>
            <a:ext cx="838241" cy="101601"/>
          </a:xfrm>
          <a:prstGeom prst="line">
            <a:avLst/>
          </a:prstGeom>
          <a:ln>
            <a:solidFill>
              <a:srgbClr val="000000"/>
            </a:solidFill>
            <a:custDash>
              <a:ds d="100000" sp="200000"/>
            </a:custDash>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pic>
        <p:nvPicPr>
          <p:cNvPr id="180" name="reticulate.png" descr="reticulate.png"/>
          <p:cNvPicPr>
            <a:picLocks noChangeAspect="1"/>
          </p:cNvPicPr>
          <p:nvPr/>
        </p:nvPicPr>
        <p:blipFill>
          <a:blip r:embed="rId10">
            <a:extLst/>
          </a:blip>
          <a:stretch>
            <a:fillRect/>
          </a:stretch>
        </p:blipFill>
        <p:spPr>
          <a:xfrm>
            <a:off x="12287758" y="217925"/>
            <a:ext cx="1358901" cy="1575216"/>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2" name="Screen Shot 2019-04-24 at 3.02.04 PM.png" descr="Screen Shot 2019-04-24 at 3.02.04 PM.png"/>
          <p:cNvPicPr>
            <a:picLocks noChangeAspect="1"/>
          </p:cNvPicPr>
          <p:nvPr/>
        </p:nvPicPr>
        <p:blipFill>
          <a:blip r:embed="rId2">
            <a:extLst/>
          </a:blip>
          <a:stretch>
            <a:fillRect/>
          </a:stretch>
        </p:blipFill>
        <p:spPr>
          <a:xfrm>
            <a:off x="311894" y="1950448"/>
            <a:ext cx="6502401" cy="4330030"/>
          </a:xfrm>
          <a:prstGeom prst="rect">
            <a:avLst/>
          </a:prstGeom>
          <a:ln w="19050">
            <a:solidFill>
              <a:srgbClr val="000000"/>
            </a:solidFill>
            <a:miter lim="400000"/>
          </a:ln>
          <a:effectLst>
            <a:outerShdw sx="100000" sy="100000" kx="0" ky="0" algn="b" rotWithShape="0" blurRad="76200" dist="63500" dir="5400000">
              <a:srgbClr val="000000">
                <a:alpha val="50000"/>
              </a:srgbClr>
            </a:outerShdw>
          </a:effectLst>
        </p:spPr>
      </p:pic>
      <p:sp>
        <p:nvSpPr>
          <p:cNvPr id="183" name="Group"/>
          <p:cNvSpPr/>
          <p:nvPr/>
        </p:nvSpPr>
        <p:spPr>
          <a:xfrm>
            <a:off x="7107555" y="5249719"/>
            <a:ext cx="3206459" cy="5087624"/>
          </a:xfrm>
          <a:prstGeom prst="rect">
            <a:avLst/>
          </a:prstGeom>
          <a:solidFill>
            <a:srgbClr val="C1922C">
              <a:alpha val="14629"/>
            </a:srgbClr>
          </a:soli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184" name="Group"/>
          <p:cNvSpPr/>
          <p:nvPr/>
        </p:nvSpPr>
        <p:spPr>
          <a:xfrm>
            <a:off x="7114066" y="3515407"/>
            <a:ext cx="3206459" cy="1603762"/>
          </a:xfrm>
          <a:prstGeom prst="rect">
            <a:avLst/>
          </a:prstGeom>
          <a:solidFill>
            <a:srgbClr val="C1922C">
              <a:alpha val="14629"/>
            </a:srgbClr>
          </a:soli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185" name="Group"/>
          <p:cNvSpPr/>
          <p:nvPr/>
        </p:nvSpPr>
        <p:spPr>
          <a:xfrm>
            <a:off x="10457573" y="3516558"/>
            <a:ext cx="3193759" cy="6814825"/>
          </a:xfrm>
          <a:prstGeom prst="rect">
            <a:avLst/>
          </a:prstGeom>
          <a:solidFill>
            <a:srgbClr val="C1922C">
              <a:alpha val="14629"/>
            </a:srgbClr>
          </a:solidFill>
          <a:ln w="12700">
            <a:miter lim="400000"/>
          </a:ln>
        </p:spPr>
        <p:txBody>
          <a:bodyPr lIns="54570" tIns="54570" rIns="54570" bIns="54570" anchor="ctr"/>
          <a:lstStyle/>
          <a:p>
            <a:pPr>
              <a:lnSpc>
                <a:spcPct val="80000"/>
              </a:lnSpc>
              <a:spcBef>
                <a:spcPts val="0"/>
              </a:spcBef>
              <a:defRPr b="0">
                <a:solidFill>
                  <a:srgbClr val="000000"/>
                </a:solidFill>
              </a:defRPr>
            </a:pPr>
          </a:p>
        </p:txBody>
      </p:sp>
      <p:pic>
        <p:nvPicPr>
          <p:cNvPr id="186" name="Screen Shot 2019-04-18 at 10.00.31 AM.png" descr="Screen Shot 2019-04-18 at 10.00.31 AM.png"/>
          <p:cNvPicPr>
            <a:picLocks noChangeAspect="1"/>
          </p:cNvPicPr>
          <p:nvPr/>
        </p:nvPicPr>
        <p:blipFill>
          <a:blip r:embed="rId3">
            <a:extLst/>
          </a:blip>
          <a:stretch>
            <a:fillRect/>
          </a:stretch>
        </p:blipFill>
        <p:spPr>
          <a:xfrm>
            <a:off x="8230826" y="-12245"/>
            <a:ext cx="5855262" cy="1845911"/>
          </a:xfrm>
          <a:prstGeom prst="rect">
            <a:avLst/>
          </a:prstGeom>
          <a:ln w="12700">
            <a:miter lim="400000"/>
          </a:ln>
        </p:spPr>
      </p:pic>
      <p:sp>
        <p:nvSpPr>
          <p:cNvPr id="187" name="Rectangle"/>
          <p:cNvSpPr/>
          <p:nvPr/>
        </p:nvSpPr>
        <p:spPr>
          <a:xfrm>
            <a:off x="7117388" y="1735287"/>
            <a:ext cx="6533858" cy="1674971"/>
          </a:xfrm>
          <a:prstGeom prst="rect">
            <a:avLst/>
          </a:prstGeom>
          <a:solidFill>
            <a:srgbClr val="C1922C">
              <a:alpha val="14629"/>
            </a:srgbClr>
          </a:soli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188" name="virtualenv_list() List all available virtualenvs.…"/>
          <p:cNvSpPr txBox="1"/>
          <p:nvPr/>
        </p:nvSpPr>
        <p:spPr>
          <a:xfrm>
            <a:off x="10458005" y="2141605"/>
            <a:ext cx="3091295" cy="105694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381000" indent="-127000">
              <a:lnSpc>
                <a:spcPct val="80000"/>
              </a:lnSpc>
              <a:spcBef>
                <a:spcPts val="0"/>
              </a:spcBef>
              <a:buSzPct val="100000"/>
              <a:buChar char="•"/>
              <a:defRPr b="0" sz="1100">
                <a:solidFill>
                  <a:srgbClr val="000000"/>
                </a:solidFill>
              </a:defRPr>
            </a:pPr>
            <a:r>
              <a:rPr b="1"/>
              <a:t>virtualenv_list</a:t>
            </a:r>
            <a:r>
              <a:t>() List all available virtualenvs. </a:t>
            </a:r>
          </a:p>
          <a:p>
            <a:pPr indent="254000">
              <a:lnSpc>
                <a:spcPct val="80000"/>
              </a:lnSpc>
              <a:spcBef>
                <a:spcPts val="1000"/>
              </a:spcBef>
              <a:defRPr b="0" sz="1100">
                <a:solidFill>
                  <a:srgbClr val="000000"/>
                </a:solidFill>
              </a:defRPr>
            </a:pPr>
            <a:r>
              <a:t>Also </a:t>
            </a:r>
            <a:r>
              <a:rPr b="1"/>
              <a:t>virtualenv_root</a:t>
            </a:r>
            <a:r>
              <a:t>(). </a:t>
            </a:r>
            <a:r>
              <a:rPr i="1"/>
              <a:t>virtualenv_list()</a:t>
            </a:r>
            <a:endParaRPr i="1"/>
          </a:p>
          <a:p>
            <a:pPr marL="381000" indent="-127000">
              <a:lnSpc>
                <a:spcPct val="80000"/>
              </a:lnSpc>
              <a:spcBef>
                <a:spcPts val="0"/>
              </a:spcBef>
              <a:buSzPct val="100000"/>
              <a:buChar char="•"/>
              <a:defRPr b="0" sz="1100">
                <a:solidFill>
                  <a:srgbClr val="000000"/>
                </a:solidFill>
              </a:defRPr>
            </a:pPr>
            <a:r>
              <a:rPr b="1"/>
              <a:t>conda_list</a:t>
            </a:r>
            <a:r>
              <a:t>(conda = "auto") List all </a:t>
            </a:r>
          </a:p>
          <a:p>
            <a:pPr indent="254000">
              <a:lnSpc>
                <a:spcPct val="80000"/>
              </a:lnSpc>
              <a:spcBef>
                <a:spcPts val="1000"/>
              </a:spcBef>
              <a:defRPr b="0" sz="1100">
                <a:solidFill>
                  <a:srgbClr val="000000"/>
                </a:solidFill>
              </a:defRPr>
            </a:pPr>
            <a:r>
              <a:t>available conda envs. Also </a:t>
            </a:r>
            <a:r>
              <a:rPr b="1"/>
              <a:t>conda_binary</a:t>
            </a:r>
            <a:r>
              <a:t>() and </a:t>
            </a:r>
            <a:r>
              <a:rPr b="1"/>
              <a:t>conda_version</a:t>
            </a:r>
            <a:r>
              <a:t>(). </a:t>
            </a:r>
            <a:r>
              <a:rPr i="1"/>
              <a:t>conda_list()</a:t>
            </a:r>
          </a:p>
        </p:txBody>
      </p:sp>
      <p:sp>
        <p:nvSpPr>
          <p:cNvPr id="189" name="Line"/>
          <p:cNvSpPr/>
          <p:nvPr/>
        </p:nvSpPr>
        <p:spPr>
          <a:xfrm>
            <a:off x="319232" y="723900"/>
            <a:ext cx="6505623" cy="0"/>
          </a:xfrm>
          <a:prstGeom prst="line">
            <a:avLst/>
          </a:prstGeom>
          <a:ln w="6350">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190" name="Reticulate binds to a local instance of Python when you first call import() directly or implicitly from an R session. To control the process, find or build your desired Python instance. Then suggest your instance to reticulate. Restart R to unbind."/>
          <p:cNvSpPr txBox="1"/>
          <p:nvPr/>
        </p:nvSpPr>
        <p:spPr>
          <a:xfrm>
            <a:off x="7131122" y="1174939"/>
            <a:ext cx="4742765" cy="69250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100">
                <a:solidFill>
                  <a:srgbClr val="B07E2C"/>
                </a:solidFill>
              </a:defRPr>
            </a:pPr>
            <a:r>
              <a:t>Reticulate binds to a local instance of Python when you first call </a:t>
            </a:r>
            <a:r>
              <a:rPr b="1"/>
              <a:t>import</a:t>
            </a:r>
            <a:r>
              <a:t>() directly or implicitly from an R session. To control the process, find or build your desired Python instance. Then suggest your instance to reticulate. </a:t>
            </a:r>
            <a:r>
              <a:rPr b="1"/>
              <a:t>Restart R to unbind.</a:t>
            </a:r>
          </a:p>
        </p:txBody>
      </p:sp>
      <p:sp>
        <p:nvSpPr>
          <p:cNvPr id="191" name="RStudio® is a trademark of RStudio, Inc.  •  CC BY SA  RStudio •  info@rstudio.com  •  844-448-1212 • rstudio.com •  Learn more at rstudio.github.io/reticulate/ • reticulate  1.12.0 •   Updated: 2019-04"/>
          <p:cNvSpPr txBox="1"/>
          <p:nvPr/>
        </p:nvSpPr>
        <p:spPr>
          <a:xfrm>
            <a:off x="2353572" y="10340910"/>
            <a:ext cx="11322666" cy="2488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r">
              <a:lnSpc>
                <a:spcPct val="90000"/>
              </a:lnSpc>
              <a:spcBef>
                <a:spcPts val="0"/>
              </a:spcBef>
              <a:defRPr b="0" sz="900">
                <a:solidFill>
                  <a:srgbClr val="000000"/>
                </a:solidFill>
              </a:defRPr>
            </a:pPr>
            <a:r>
              <a:t>RStudio® is a trademark of RStudio, Inc.  •  </a:t>
            </a:r>
            <a:r>
              <a:rPr>
                <a:hlinkClick r:id="rId4" invalidUrl="" action="" tgtFrame="" tooltip="" history="1" highlightClick="0" endSnd="0"/>
              </a:rPr>
              <a:t>CC BY SA</a:t>
            </a:r>
            <a:r>
              <a:t>  RStudio •  </a:t>
            </a:r>
            <a:r>
              <a:rPr>
                <a:hlinkClick r:id="rId5" invalidUrl="" action="" tgtFrame="" tooltip="" history="1" highlightClick="0" endSnd="0"/>
              </a:rPr>
              <a:t>info@rstudio.com</a:t>
            </a:r>
            <a:r>
              <a:t>  •  844-448-1212 • </a:t>
            </a:r>
            <a:r>
              <a:rPr>
                <a:hlinkClick r:id="rId6" invalidUrl="" action="" tgtFrame="" tooltip="" history="1" highlightClick="0" endSnd="0"/>
              </a:rPr>
              <a:t>rstudio.com</a:t>
            </a:r>
            <a:r>
              <a:t> •  Learn more at </a:t>
            </a:r>
            <a:r>
              <a:rPr b="1" u="sng">
                <a:solidFill>
                  <a:srgbClr val="7A4300"/>
                </a:solidFill>
                <a:hlinkClick r:id="rId7" invalidUrl="" action="" tgtFrame="" tooltip="" history="1" highlightClick="0" endSnd="0"/>
              </a:rPr>
              <a:t>rstudio.github.io/reticulate/</a:t>
            </a:r>
            <a:r>
              <a:t> • reticulate  1.12.0 •   Updated: 2019-04</a:t>
            </a:r>
          </a:p>
        </p:txBody>
      </p:sp>
      <p:sp>
        <p:nvSpPr>
          <p:cNvPr id="192" name="Suggest an env to use"/>
          <p:cNvSpPr txBox="1"/>
          <p:nvPr/>
        </p:nvSpPr>
        <p:spPr>
          <a:xfrm>
            <a:off x="10551042" y="3524873"/>
            <a:ext cx="2892743"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54F25"/>
                </a:solidFill>
              </a:defRPr>
            </a:pPr>
            <a:r>
              <a:t>Suggest an env to use</a:t>
            </a:r>
          </a:p>
        </p:txBody>
      </p:sp>
      <p:sp>
        <p:nvSpPr>
          <p:cNvPr id="193" name="Find Python"/>
          <p:cNvSpPr txBox="1"/>
          <p:nvPr/>
        </p:nvSpPr>
        <p:spPr>
          <a:xfrm>
            <a:off x="7210070" y="1708773"/>
            <a:ext cx="1640206"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54F25"/>
                </a:solidFill>
              </a:defRPr>
            </a:pPr>
            <a:r>
              <a:t>Find Python</a:t>
            </a:r>
          </a:p>
        </p:txBody>
      </p:sp>
      <p:sp>
        <p:nvSpPr>
          <p:cNvPr id="194" name="Configure Python"/>
          <p:cNvSpPr txBox="1"/>
          <p:nvPr/>
        </p:nvSpPr>
        <p:spPr>
          <a:xfrm>
            <a:off x="7120933" y="743319"/>
            <a:ext cx="2414695" cy="431801"/>
          </a:xfrm>
          <a:prstGeom prst="rect">
            <a:avLst/>
          </a:prstGeom>
          <a:ln w="12700">
            <a:miter lim="400000"/>
          </a:ln>
          <a:extLst>
            <a:ext uri="{C572A759-6A51-4108-AA02-DFA0A04FC94B}">
              <ma14:wrappingTextBoxFlag xmlns:ma14="http://schemas.microsoft.com/office/mac/drawingml/2011/main" val="1"/>
            </a:ext>
          </a:extLst>
        </p:spPr>
        <p:txBody>
          <a:bodyPr lIns="12700" tIns="12700" rIns="12700" bIns="12700" anchor="ctr">
            <a:spAutoFit/>
          </a:bodyPr>
          <a:lstStyle/>
          <a:p>
            <a:pPr lvl="1" indent="0">
              <a:lnSpc>
                <a:spcPct val="80000"/>
              </a:lnSpc>
              <a:spcBef>
                <a:spcPts val="0"/>
              </a:spcBef>
              <a:defRPr b="0" sz="2500">
                <a:solidFill>
                  <a:srgbClr val="654F25"/>
                </a:solidFill>
              </a:defRPr>
            </a:pPr>
            <a:r>
              <a:t>Configure Python</a:t>
            </a:r>
          </a:p>
        </p:txBody>
      </p:sp>
      <p:sp>
        <p:nvSpPr>
          <p:cNvPr id="195" name="To choose an instance of Python to bind to, reticulate scans the instances on your computer in the following order, stopping at the first instance that contains the module called by import()."/>
          <p:cNvSpPr txBox="1"/>
          <p:nvPr/>
        </p:nvSpPr>
        <p:spPr>
          <a:xfrm>
            <a:off x="10568066" y="3953466"/>
            <a:ext cx="2968669" cy="94849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100">
                <a:solidFill>
                  <a:srgbClr val="000000"/>
                </a:solidFill>
              </a:defRPr>
            </a:pPr>
            <a:r>
              <a:t>To choose an instance of Python to bind to, reticulate scans the instances on your computer in the following order, </a:t>
            </a:r>
            <a:r>
              <a:rPr b="1"/>
              <a:t>stopping at the first instance that contains the module called by import()</a:t>
            </a:r>
            <a:r>
              <a:t>.</a:t>
            </a:r>
          </a:p>
        </p:txBody>
      </p:sp>
      <p:sp>
        <p:nvSpPr>
          <p:cNvPr id="196" name="virtualenv_create(envname) Create a new virtualenv. virtualenv_create(&quot;r-pandas&quot;)…"/>
          <p:cNvSpPr txBox="1"/>
          <p:nvPr/>
        </p:nvSpPr>
        <p:spPr>
          <a:xfrm>
            <a:off x="7167388" y="3953561"/>
            <a:ext cx="3006515" cy="105694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381000" indent="-127000">
              <a:lnSpc>
                <a:spcPct val="80000"/>
              </a:lnSpc>
              <a:spcBef>
                <a:spcPts val="1000"/>
              </a:spcBef>
              <a:buSzPct val="100000"/>
              <a:buChar char="•"/>
              <a:defRPr b="0" sz="1100">
                <a:solidFill>
                  <a:srgbClr val="000000"/>
                </a:solidFill>
              </a:defRPr>
            </a:pPr>
            <a:r>
              <a:rPr b="1"/>
              <a:t>virtualenv_create</a:t>
            </a:r>
            <a:r>
              <a:t>(envname) Create a new virtualenv. </a:t>
            </a:r>
            <a:r>
              <a:rPr i="1"/>
              <a:t>virtualenv_create("r-pandas")</a:t>
            </a:r>
            <a:endParaRPr i="1"/>
          </a:p>
          <a:p>
            <a:pPr marL="381000" indent="-127000">
              <a:lnSpc>
                <a:spcPct val="80000"/>
              </a:lnSpc>
              <a:spcBef>
                <a:spcPts val="1000"/>
              </a:spcBef>
              <a:buSzPct val="100000"/>
              <a:buChar char="•"/>
              <a:defRPr b="0" sz="1100">
                <a:solidFill>
                  <a:srgbClr val="000000"/>
                </a:solidFill>
              </a:defRPr>
            </a:pPr>
            <a:r>
              <a:rPr b="1"/>
              <a:t>conda_create</a:t>
            </a:r>
            <a:r>
              <a:t>(envname, packages = NULL, conda = "auto") Create a new Conda env. </a:t>
            </a:r>
            <a:r>
              <a:rPr i="1"/>
              <a:t>conda_create("r-pandas", packages = "pandas")</a:t>
            </a:r>
          </a:p>
        </p:txBody>
      </p:sp>
      <p:sp>
        <p:nvSpPr>
          <p:cNvPr id="197" name="py_install(packages, envname = &quot;r-reticulate&quot;, method = c(&quot;auto&quot;, &quot;virtualenv&quot;, &quot;conda&quot;), conda = &quot;auto&quot;, ...) Installs Python packages into a Python env named…"/>
          <p:cNvSpPr txBox="1"/>
          <p:nvPr/>
        </p:nvSpPr>
        <p:spPr>
          <a:xfrm>
            <a:off x="7171055" y="6385215"/>
            <a:ext cx="2999181" cy="395583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381000" indent="-127000">
              <a:lnSpc>
                <a:spcPct val="80000"/>
              </a:lnSpc>
              <a:spcBef>
                <a:spcPts val="0"/>
              </a:spcBef>
              <a:buSzPct val="100000"/>
              <a:buChar char="•"/>
              <a:defRPr b="0" sz="1100">
                <a:solidFill>
                  <a:srgbClr val="000000"/>
                </a:solidFill>
              </a:defRPr>
            </a:pPr>
            <a:r>
              <a:rPr b="1"/>
              <a:t>py_install</a:t>
            </a:r>
            <a:r>
              <a:t>(packages, envname = "r-reticulate", method = c("auto", "virtualenv", "conda"), conda = "auto", ...) Installs Python packages into a Python env named </a:t>
            </a:r>
          </a:p>
          <a:p>
            <a:pPr indent="254000">
              <a:lnSpc>
                <a:spcPct val="80000"/>
              </a:lnSpc>
              <a:spcBef>
                <a:spcPts val="1000"/>
              </a:spcBef>
              <a:defRPr b="0" sz="1100">
                <a:solidFill>
                  <a:srgbClr val="000000"/>
                </a:solidFill>
              </a:defRPr>
            </a:pPr>
            <a:r>
              <a:t>"r-reticulate". </a:t>
            </a:r>
            <a:r>
              <a:rPr i="1"/>
              <a:t>py_install("pandas")</a:t>
            </a:r>
            <a:endParaRPr i="1"/>
          </a:p>
          <a:p>
            <a:pPr marL="381000" indent="-127000">
              <a:lnSpc>
                <a:spcPct val="80000"/>
              </a:lnSpc>
              <a:spcBef>
                <a:spcPts val="0"/>
              </a:spcBef>
              <a:buSzPct val="100000"/>
              <a:buChar char="•"/>
              <a:defRPr b="0" sz="1100">
                <a:solidFill>
                  <a:srgbClr val="000000"/>
                </a:solidFill>
              </a:defRPr>
            </a:pPr>
            <a:r>
              <a:rPr b="1"/>
              <a:t>virtualenv_install</a:t>
            </a:r>
            <a:r>
              <a:t>(envname, packages, ignore_installed = FALSE) Install a package within a virtualenv. </a:t>
            </a:r>
            <a:r>
              <a:rPr i="1"/>
              <a:t>virtualenv_install(</a:t>
            </a:r>
            <a:endParaRPr i="1"/>
          </a:p>
          <a:p>
            <a:pPr indent="254000">
              <a:lnSpc>
                <a:spcPct val="80000"/>
              </a:lnSpc>
              <a:spcBef>
                <a:spcPts val="1000"/>
              </a:spcBef>
              <a:defRPr b="0" sz="1100">
                <a:solidFill>
                  <a:srgbClr val="000000"/>
                </a:solidFill>
              </a:defRPr>
            </a:pPr>
            <a:r>
              <a:rPr i="1"/>
              <a:t>"r-pandas", packages = "pandas")</a:t>
            </a:r>
            <a:endParaRPr i="1"/>
          </a:p>
          <a:p>
            <a:pPr marL="381000" indent="-127000">
              <a:lnSpc>
                <a:spcPct val="80000"/>
              </a:lnSpc>
              <a:spcBef>
                <a:spcPts val="1000"/>
              </a:spcBef>
              <a:buSzPct val="100000"/>
              <a:buChar char="•"/>
              <a:defRPr b="0" sz="1100">
                <a:solidFill>
                  <a:srgbClr val="000000"/>
                </a:solidFill>
              </a:defRPr>
            </a:pPr>
            <a:r>
              <a:rPr b="1"/>
              <a:t>virtualenv_remove</a:t>
            </a:r>
            <a:r>
              <a:t>(envname, packages = NULL, confirm = interactive()) Remove individual packages or an entire virtualenv. </a:t>
            </a:r>
            <a:r>
              <a:rPr i="1"/>
              <a:t>virtualenv_remove("r-pandas", packages = "pandas")</a:t>
            </a:r>
            <a:endParaRPr i="1"/>
          </a:p>
          <a:p>
            <a:pPr marL="381000" indent="-127000">
              <a:lnSpc>
                <a:spcPct val="80000"/>
              </a:lnSpc>
              <a:spcBef>
                <a:spcPts val="0"/>
              </a:spcBef>
              <a:buSzPct val="100000"/>
              <a:buChar char="•"/>
              <a:defRPr b="0" sz="1100">
                <a:solidFill>
                  <a:srgbClr val="000000"/>
                </a:solidFill>
              </a:defRPr>
            </a:pPr>
            <a:r>
              <a:rPr b="1"/>
              <a:t>conda_install</a:t>
            </a:r>
            <a:r>
              <a:t>(envname, packages, forge = TRUE, pip = FALSE, pip_ignore_installed = TRUE, conda = "auto") Install a package within a Conda env. </a:t>
            </a:r>
            <a:r>
              <a:rPr i="1"/>
              <a:t>conda_install(</a:t>
            </a:r>
            <a:endParaRPr i="1"/>
          </a:p>
          <a:p>
            <a:pPr indent="254000">
              <a:lnSpc>
                <a:spcPct val="80000"/>
              </a:lnSpc>
              <a:spcBef>
                <a:spcPts val="1000"/>
              </a:spcBef>
              <a:defRPr b="0" sz="1100">
                <a:solidFill>
                  <a:srgbClr val="000000"/>
                </a:solidFill>
              </a:defRPr>
            </a:pPr>
            <a:r>
              <a:rPr i="1"/>
              <a:t>"r-pandas", packages = "plotly")</a:t>
            </a:r>
            <a:endParaRPr i="1"/>
          </a:p>
          <a:p>
            <a:pPr marL="381000" indent="-127000">
              <a:lnSpc>
                <a:spcPct val="80000"/>
              </a:lnSpc>
              <a:spcBef>
                <a:spcPts val="0"/>
              </a:spcBef>
              <a:buSzPct val="100000"/>
              <a:buChar char="•"/>
              <a:defRPr b="0" sz="1100">
                <a:solidFill>
                  <a:srgbClr val="000000"/>
                </a:solidFill>
              </a:defRPr>
            </a:pPr>
            <a:r>
              <a:rPr b="1"/>
              <a:t>conda_remove</a:t>
            </a:r>
            <a:r>
              <a:t>(envname, packages = NULL, conda = "auto") Remove individual packages or an entire Conda env. </a:t>
            </a:r>
            <a:r>
              <a:rPr i="1"/>
              <a:t>conda_remove(</a:t>
            </a:r>
            <a:endParaRPr i="1"/>
          </a:p>
          <a:p>
            <a:pPr indent="254000">
              <a:lnSpc>
                <a:spcPct val="80000"/>
              </a:lnSpc>
              <a:spcBef>
                <a:spcPts val="1000"/>
              </a:spcBef>
              <a:defRPr b="0" sz="1100">
                <a:solidFill>
                  <a:srgbClr val="000000"/>
                </a:solidFill>
              </a:defRPr>
            </a:pPr>
            <a:r>
              <a:rPr i="1"/>
              <a:t>"r-pandas", packages = "plotly")</a:t>
            </a:r>
          </a:p>
        </p:txBody>
      </p:sp>
      <p:sp>
        <p:nvSpPr>
          <p:cNvPr id="198" name="Create a Python env"/>
          <p:cNvSpPr txBox="1"/>
          <p:nvPr/>
        </p:nvSpPr>
        <p:spPr>
          <a:xfrm>
            <a:off x="7203881" y="3524873"/>
            <a:ext cx="2679066"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54F25"/>
                </a:solidFill>
              </a:defRPr>
            </a:pPr>
            <a:r>
              <a:t>Create a Python env</a:t>
            </a:r>
          </a:p>
        </p:txBody>
      </p:sp>
      <p:sp>
        <p:nvSpPr>
          <p:cNvPr id="199" name="Install Python packages with R (below) or the shell:…"/>
          <p:cNvSpPr txBox="1"/>
          <p:nvPr/>
        </p:nvSpPr>
        <p:spPr>
          <a:xfrm>
            <a:off x="7235631" y="5733787"/>
            <a:ext cx="2950306" cy="69250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400"/>
              </a:spcBef>
              <a:defRPr b="0" sz="1100">
                <a:solidFill>
                  <a:srgbClr val="7A4300"/>
                </a:solidFill>
              </a:defRPr>
            </a:pPr>
            <a:r>
              <a:t>Install Python packages with R (below) or the shell:</a:t>
            </a:r>
          </a:p>
          <a:p>
            <a:pPr>
              <a:lnSpc>
                <a:spcPct val="80000"/>
              </a:lnSpc>
              <a:spcBef>
                <a:spcPts val="0"/>
              </a:spcBef>
              <a:defRPr sz="1100">
                <a:solidFill>
                  <a:srgbClr val="7A4300"/>
                </a:solidFill>
              </a:defRPr>
            </a:pPr>
            <a:r>
              <a:t>pip install SciPy</a:t>
            </a:r>
          </a:p>
          <a:p>
            <a:pPr>
              <a:lnSpc>
                <a:spcPct val="80000"/>
              </a:lnSpc>
              <a:spcBef>
                <a:spcPts val="0"/>
              </a:spcBef>
              <a:defRPr sz="1100">
                <a:solidFill>
                  <a:srgbClr val="7A4300"/>
                </a:solidFill>
              </a:defRPr>
            </a:pPr>
            <a:r>
              <a:t>conda install SciPy</a:t>
            </a:r>
          </a:p>
        </p:txBody>
      </p:sp>
      <p:pic>
        <p:nvPicPr>
          <p:cNvPr id="200" name="Image" descr="Image"/>
          <p:cNvPicPr>
            <a:picLocks noChangeAspect="1"/>
          </p:cNvPicPr>
          <p:nvPr/>
        </p:nvPicPr>
        <p:blipFill>
          <a:blip r:embed="rId8">
            <a:extLst/>
          </a:blip>
          <a:stretch>
            <a:fillRect/>
          </a:stretch>
        </p:blipFill>
        <p:spPr>
          <a:xfrm>
            <a:off x="238823" y="9978474"/>
            <a:ext cx="1754521" cy="616478"/>
          </a:xfrm>
          <a:prstGeom prst="rect">
            <a:avLst/>
          </a:prstGeom>
          <a:ln w="12700">
            <a:miter lim="400000"/>
          </a:ln>
        </p:spPr>
      </p:pic>
      <p:sp>
        <p:nvSpPr>
          <p:cNvPr id="201" name="Line"/>
          <p:cNvSpPr/>
          <p:nvPr/>
        </p:nvSpPr>
        <p:spPr>
          <a:xfrm>
            <a:off x="2354308" y="10337513"/>
            <a:ext cx="113211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202" name="Python in the IDE"/>
          <p:cNvSpPr txBox="1"/>
          <p:nvPr/>
        </p:nvSpPr>
        <p:spPr>
          <a:xfrm>
            <a:off x="316389" y="723899"/>
            <a:ext cx="2317751"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54F25"/>
                </a:solidFill>
              </a:defRPr>
            </a:pPr>
            <a:r>
              <a:t>Python in the IDE</a:t>
            </a:r>
          </a:p>
        </p:txBody>
      </p:sp>
      <p:sp>
        <p:nvSpPr>
          <p:cNvPr id="203" name="Requires reticulate plus RStudio v1.2 or higher."/>
          <p:cNvSpPr txBox="1"/>
          <p:nvPr/>
        </p:nvSpPr>
        <p:spPr>
          <a:xfrm>
            <a:off x="2706170" y="927715"/>
            <a:ext cx="3311341" cy="23557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80000"/>
              </a:lnSpc>
              <a:spcBef>
                <a:spcPts val="1000"/>
              </a:spcBef>
              <a:defRPr b="0" sz="1100">
                <a:solidFill>
                  <a:srgbClr val="000000"/>
                </a:solidFill>
              </a:defRPr>
            </a:lvl1pPr>
          </a:lstStyle>
          <a:p>
            <a:pPr/>
            <a:r>
              <a:t>Requires reticulate plus RStudio v1.2 or higher.</a:t>
            </a:r>
          </a:p>
        </p:txBody>
      </p:sp>
      <p:sp>
        <p:nvSpPr>
          <p:cNvPr id="204" name="matplotlib plots display in plots pane."/>
          <p:cNvSpPr txBox="1"/>
          <p:nvPr/>
        </p:nvSpPr>
        <p:spPr>
          <a:xfrm>
            <a:off x="6048999" y="1174839"/>
            <a:ext cx="847877" cy="61647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80000"/>
              </a:lnSpc>
              <a:spcBef>
                <a:spcPts val="1000"/>
              </a:spcBef>
              <a:defRPr b="0" sz="1100">
                <a:solidFill>
                  <a:srgbClr val="000000"/>
                </a:solidFill>
              </a:defRPr>
            </a:lvl1pPr>
          </a:lstStyle>
          <a:p>
            <a:pPr/>
            <a:r>
              <a:t>matplotlib plots display in plots pane.</a:t>
            </a:r>
          </a:p>
        </p:txBody>
      </p:sp>
      <p:sp>
        <p:nvSpPr>
          <p:cNvPr id="205" name="Execute Python code line by line with Cmd +  Enter (Ctrl + Enter)"/>
          <p:cNvSpPr txBox="1"/>
          <p:nvPr/>
        </p:nvSpPr>
        <p:spPr>
          <a:xfrm>
            <a:off x="3772902" y="1163873"/>
            <a:ext cx="1104512" cy="61647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000"/>
              </a:spcBef>
              <a:defRPr b="0" sz="1100">
                <a:solidFill>
                  <a:srgbClr val="000000"/>
                </a:solidFill>
              </a:defRPr>
            </a:pPr>
            <a:r>
              <a:t>Execute Python code line by line with </a:t>
            </a:r>
            <a:r>
              <a:rPr>
                <a:latin typeface="Source Sans Pro Semibold"/>
                <a:ea typeface="Source Sans Pro Semibold"/>
                <a:cs typeface="Source Sans Pro Semibold"/>
                <a:sym typeface="Source Sans Pro Semibold"/>
              </a:rPr>
              <a:t>Cmd +  Enter</a:t>
            </a:r>
            <a:r>
              <a:t> (</a:t>
            </a:r>
            <a:r>
              <a:rPr>
                <a:latin typeface="Source Sans Pro Semibold"/>
                <a:ea typeface="Source Sans Pro Semibold"/>
                <a:cs typeface="Source Sans Pro Semibold"/>
                <a:sym typeface="Source Sans Pro Semibold"/>
              </a:rPr>
              <a:t>Ctrl + Enter</a:t>
            </a:r>
            <a:r>
              <a:t>)</a:t>
            </a:r>
          </a:p>
        </p:txBody>
      </p:sp>
      <p:sp>
        <p:nvSpPr>
          <p:cNvPr id="206" name="Source Python scripts."/>
          <p:cNvSpPr txBox="1"/>
          <p:nvPr/>
        </p:nvSpPr>
        <p:spPr>
          <a:xfrm>
            <a:off x="3151066" y="1174839"/>
            <a:ext cx="506588" cy="57309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80000"/>
              </a:lnSpc>
              <a:spcBef>
                <a:spcPts val="1000"/>
              </a:spcBef>
              <a:defRPr b="0" sz="1100">
                <a:solidFill>
                  <a:srgbClr val="000000"/>
                </a:solidFill>
              </a:defRPr>
            </a:lvl1pPr>
          </a:lstStyle>
          <a:p>
            <a:pPr/>
            <a:r>
              <a:t>Source Python scripts.</a:t>
            </a:r>
          </a:p>
        </p:txBody>
      </p:sp>
      <p:sp>
        <p:nvSpPr>
          <p:cNvPr id="207" name="Syntax highlighting for Python scripts and chunks"/>
          <p:cNvSpPr txBox="1"/>
          <p:nvPr/>
        </p:nvSpPr>
        <p:spPr>
          <a:xfrm>
            <a:off x="313325" y="1177399"/>
            <a:ext cx="1016404" cy="61482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80000"/>
              </a:lnSpc>
              <a:spcBef>
                <a:spcPts val="1000"/>
              </a:spcBef>
              <a:defRPr b="0" sz="1100">
                <a:solidFill>
                  <a:srgbClr val="000000"/>
                </a:solidFill>
              </a:defRPr>
            </a:lvl1pPr>
          </a:lstStyle>
          <a:p>
            <a:pPr/>
            <a:r>
              <a:t>Syntax highlighting for Python scripts and chunks</a:t>
            </a:r>
          </a:p>
        </p:txBody>
      </p:sp>
      <p:sp>
        <p:nvSpPr>
          <p:cNvPr id="208" name="Press F1 over a Python symbol to display the help topic for that symbol."/>
          <p:cNvSpPr txBox="1"/>
          <p:nvPr/>
        </p:nvSpPr>
        <p:spPr>
          <a:xfrm>
            <a:off x="4999567" y="1174839"/>
            <a:ext cx="990779" cy="86042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000"/>
              </a:spcBef>
              <a:defRPr b="0" sz="1100">
                <a:solidFill>
                  <a:srgbClr val="000000"/>
                </a:solidFill>
              </a:defRPr>
            </a:pPr>
            <a:r>
              <a:t>Press </a:t>
            </a:r>
            <a:r>
              <a:rPr>
                <a:latin typeface="Source Sans Pro Semibold"/>
                <a:ea typeface="Source Sans Pro Semibold"/>
                <a:cs typeface="Source Sans Pro Semibold"/>
                <a:sym typeface="Source Sans Pro Semibold"/>
              </a:rPr>
              <a:t>F1</a:t>
            </a:r>
            <a:r>
              <a:t> over a Python symbol to display the help topic for that symbol.</a:t>
            </a:r>
          </a:p>
        </p:txBody>
      </p:sp>
      <p:sp>
        <p:nvSpPr>
          <p:cNvPr id="209" name="Tab completion for Python functions and objects (and Python modules imported in R scripts)"/>
          <p:cNvSpPr txBox="1"/>
          <p:nvPr/>
        </p:nvSpPr>
        <p:spPr>
          <a:xfrm>
            <a:off x="1382076" y="1174839"/>
            <a:ext cx="1564022" cy="61647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80000"/>
              </a:lnSpc>
              <a:spcBef>
                <a:spcPts val="1000"/>
              </a:spcBef>
              <a:defRPr b="0" sz="1100">
                <a:solidFill>
                  <a:srgbClr val="000000"/>
                </a:solidFill>
              </a:defRPr>
            </a:lvl1pPr>
          </a:lstStyle>
          <a:p>
            <a:pPr/>
            <a:r>
              <a:t>Tab completion for Python functions and objects (and Python modules imported in R scripts)</a:t>
            </a:r>
          </a:p>
        </p:txBody>
      </p:sp>
      <p:sp>
        <p:nvSpPr>
          <p:cNvPr id="210" name="Line"/>
          <p:cNvSpPr/>
          <p:nvPr/>
        </p:nvSpPr>
        <p:spPr>
          <a:xfrm>
            <a:off x="7115337" y="723900"/>
            <a:ext cx="4239786" cy="0"/>
          </a:xfrm>
          <a:prstGeom prst="line">
            <a:avLst/>
          </a:prstGeom>
          <a:ln w="6350">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211" name="Line"/>
          <p:cNvSpPr/>
          <p:nvPr/>
        </p:nvSpPr>
        <p:spPr>
          <a:xfrm>
            <a:off x="320653" y="6836788"/>
            <a:ext cx="2670138" cy="1"/>
          </a:xfrm>
          <a:prstGeom prst="line">
            <a:avLst/>
          </a:prstGeom>
          <a:ln w="6350">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212" name="Python REPL"/>
          <p:cNvSpPr txBox="1"/>
          <p:nvPr/>
        </p:nvSpPr>
        <p:spPr>
          <a:xfrm>
            <a:off x="317810" y="6824088"/>
            <a:ext cx="1737361"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54F25"/>
                </a:solidFill>
              </a:defRPr>
            </a:pPr>
            <a:r>
              <a:t>Python REPL</a:t>
            </a:r>
          </a:p>
        </p:txBody>
      </p:sp>
      <p:sp>
        <p:nvSpPr>
          <p:cNvPr id="213" name="Install Packages"/>
          <p:cNvSpPr txBox="1"/>
          <p:nvPr/>
        </p:nvSpPr>
        <p:spPr>
          <a:xfrm>
            <a:off x="7207322" y="5256577"/>
            <a:ext cx="2138999"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54F25"/>
                </a:solidFill>
              </a:defRPr>
            </a:pPr>
            <a:r>
              <a:t>Install Packages</a:t>
            </a:r>
          </a:p>
        </p:txBody>
      </p:sp>
      <p:sp>
        <p:nvSpPr>
          <p:cNvPr id="214" name="py_discover_config() Return all detected versions of Python. Use py_config to check which version has been loaded. py_config()…"/>
          <p:cNvSpPr txBox="1"/>
          <p:nvPr/>
        </p:nvSpPr>
        <p:spPr>
          <a:xfrm>
            <a:off x="7178505" y="2140720"/>
            <a:ext cx="3247891" cy="127179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381000" indent="-127000">
              <a:lnSpc>
                <a:spcPct val="80000"/>
              </a:lnSpc>
              <a:spcBef>
                <a:spcPts val="1000"/>
              </a:spcBef>
              <a:buSzPct val="100000"/>
              <a:buChar char="•"/>
              <a:defRPr b="0" sz="1100">
                <a:solidFill>
                  <a:srgbClr val="000000"/>
                </a:solidFill>
              </a:defRPr>
            </a:pPr>
            <a:r>
              <a:rPr b="1"/>
              <a:t>py_discover_config</a:t>
            </a:r>
            <a:r>
              <a:t>() Return all detected versions of Python. Use </a:t>
            </a:r>
            <a:r>
              <a:rPr b="1"/>
              <a:t>py_config</a:t>
            </a:r>
            <a:r>
              <a:t> to check which version has been loaded. </a:t>
            </a:r>
            <a:r>
              <a:rPr i="1"/>
              <a:t>py_config()</a:t>
            </a:r>
            <a:endParaRPr i="1"/>
          </a:p>
          <a:p>
            <a:pPr marL="381000" indent="-127000">
              <a:lnSpc>
                <a:spcPct val="80000"/>
              </a:lnSpc>
              <a:spcBef>
                <a:spcPts val="0"/>
              </a:spcBef>
              <a:buSzPct val="100000"/>
              <a:buChar char="•"/>
              <a:defRPr b="0" sz="1100">
                <a:solidFill>
                  <a:srgbClr val="000000"/>
                </a:solidFill>
              </a:defRPr>
            </a:pPr>
            <a:r>
              <a:rPr b="1"/>
              <a:t>py_available</a:t>
            </a:r>
            <a:r>
              <a:t>(initialize = FALSE) Check if </a:t>
            </a:r>
          </a:p>
          <a:p>
            <a:pPr indent="254000">
              <a:lnSpc>
                <a:spcPct val="80000"/>
              </a:lnSpc>
              <a:spcBef>
                <a:spcPts val="1000"/>
              </a:spcBef>
              <a:defRPr b="0" sz="1100">
                <a:solidFill>
                  <a:srgbClr val="000000"/>
                </a:solidFill>
              </a:defRPr>
            </a:pPr>
            <a:r>
              <a:t>Python is available on your system. Also </a:t>
            </a:r>
            <a:r>
              <a:rPr b="1"/>
              <a:t>py_module_available</a:t>
            </a:r>
            <a:r>
              <a:t>, </a:t>
            </a:r>
            <a:r>
              <a:rPr b="1"/>
              <a:t>py_numpy_module.</a:t>
            </a:r>
            <a:r>
              <a:t> </a:t>
            </a:r>
            <a:r>
              <a:rPr i="1"/>
              <a:t>py_available()</a:t>
            </a:r>
          </a:p>
        </p:txBody>
      </p:sp>
      <p:sp>
        <p:nvSpPr>
          <p:cNvPr id="215" name="Line"/>
          <p:cNvSpPr/>
          <p:nvPr/>
        </p:nvSpPr>
        <p:spPr>
          <a:xfrm flipV="1">
            <a:off x="5540380" y="1688817"/>
            <a:ext cx="977308" cy="3193698"/>
          </a:xfrm>
          <a:prstGeom prst="line">
            <a:avLst/>
          </a:prstGeom>
          <a:ln>
            <a:solidFill>
              <a:srgbClr val="000000"/>
            </a:solidFill>
            <a:custDash>
              <a:ds d="100000" sp="200000"/>
            </a:custDash>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pic>
        <p:nvPicPr>
          <p:cNvPr id="216" name="Screen Shot 2019-04-24 at 3.07.57 PM.png" descr="Screen Shot 2019-04-24 at 3.07.57 PM.png"/>
          <p:cNvPicPr>
            <a:picLocks noChangeAspect="1"/>
          </p:cNvPicPr>
          <p:nvPr/>
        </p:nvPicPr>
        <p:blipFill>
          <a:blip r:embed="rId9">
            <a:extLst/>
          </a:blip>
          <a:stretch>
            <a:fillRect/>
          </a:stretch>
        </p:blipFill>
        <p:spPr>
          <a:xfrm>
            <a:off x="2721593" y="3149581"/>
            <a:ext cx="129671" cy="160971"/>
          </a:xfrm>
          <a:prstGeom prst="rect">
            <a:avLst/>
          </a:prstGeom>
          <a:ln w="12700">
            <a:miter lim="400000"/>
          </a:ln>
        </p:spPr>
      </p:pic>
      <p:pic>
        <p:nvPicPr>
          <p:cNvPr id="217" name="Screen Shot 2019-04-24 at 3.06.42 PM.png" descr="Screen Shot 2019-04-24 at 3.06.42 PM.png"/>
          <p:cNvPicPr>
            <a:picLocks noChangeAspect="1"/>
          </p:cNvPicPr>
          <p:nvPr/>
        </p:nvPicPr>
        <p:blipFill>
          <a:blip r:embed="rId10">
            <a:extLst/>
          </a:blip>
          <a:srcRect l="473" t="1694" r="473" b="1694"/>
          <a:stretch>
            <a:fillRect/>
          </a:stretch>
        </p:blipFill>
        <p:spPr>
          <a:xfrm>
            <a:off x="2784441" y="3304951"/>
            <a:ext cx="833557" cy="454668"/>
          </a:xfrm>
          <a:prstGeom prst="rect">
            <a:avLst/>
          </a:prstGeom>
          <a:ln w="12700">
            <a:miter lim="400000"/>
          </a:ln>
        </p:spPr>
      </p:pic>
      <p:sp>
        <p:nvSpPr>
          <p:cNvPr id="218" name="Line"/>
          <p:cNvSpPr/>
          <p:nvPr/>
        </p:nvSpPr>
        <p:spPr>
          <a:xfrm flipH="1" flipV="1">
            <a:off x="752719" y="1815817"/>
            <a:ext cx="556540" cy="719955"/>
          </a:xfrm>
          <a:prstGeom prst="line">
            <a:avLst/>
          </a:prstGeom>
          <a:ln>
            <a:solidFill>
              <a:srgbClr val="000000"/>
            </a:solidFill>
            <a:custDash>
              <a:ds d="100000" sp="200000"/>
            </a:custDash>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219" name="Line"/>
          <p:cNvSpPr/>
          <p:nvPr/>
        </p:nvSpPr>
        <p:spPr>
          <a:xfrm flipH="1" flipV="1">
            <a:off x="2269104" y="1834556"/>
            <a:ext cx="685209" cy="1467847"/>
          </a:xfrm>
          <a:prstGeom prst="line">
            <a:avLst/>
          </a:prstGeom>
          <a:ln>
            <a:solidFill>
              <a:srgbClr val="000000"/>
            </a:solidFill>
            <a:custDash>
              <a:ds d="100000" sp="200000"/>
            </a:custDash>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220" name="Line"/>
          <p:cNvSpPr/>
          <p:nvPr/>
        </p:nvSpPr>
        <p:spPr>
          <a:xfrm flipH="1" flipV="1">
            <a:off x="3261817" y="1688817"/>
            <a:ext cx="107287" cy="679037"/>
          </a:xfrm>
          <a:prstGeom prst="line">
            <a:avLst/>
          </a:prstGeom>
          <a:ln>
            <a:solidFill>
              <a:srgbClr val="000000"/>
            </a:solidFill>
            <a:custDash>
              <a:ds d="100000" sp="200000"/>
            </a:custDash>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221" name="Line"/>
          <p:cNvSpPr/>
          <p:nvPr/>
        </p:nvSpPr>
        <p:spPr>
          <a:xfrm flipV="1">
            <a:off x="5144595" y="1909512"/>
            <a:ext cx="118919" cy="846956"/>
          </a:xfrm>
          <a:prstGeom prst="line">
            <a:avLst/>
          </a:prstGeom>
          <a:ln>
            <a:solidFill>
              <a:srgbClr val="000000"/>
            </a:solidFill>
            <a:custDash>
              <a:ds d="100000" sp="200000"/>
            </a:custDash>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222" name="A REPL (Read, Eval, Print Loop) is a command line where you can run Python code and view the results.…"/>
          <p:cNvSpPr txBox="1"/>
          <p:nvPr/>
        </p:nvSpPr>
        <p:spPr>
          <a:xfrm>
            <a:off x="316189" y="7262130"/>
            <a:ext cx="2679066" cy="328643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000"/>
              </a:spcBef>
              <a:defRPr b="0" sz="1100">
                <a:solidFill>
                  <a:srgbClr val="7A4300"/>
                </a:solidFill>
              </a:defRPr>
            </a:pPr>
            <a:r>
              <a:t>A REPL (Read, Eval, Print Loop) is a command line where you can run Python code and view the results.</a:t>
            </a:r>
          </a:p>
          <a:p>
            <a:pPr marL="190500" indent="-190500">
              <a:lnSpc>
                <a:spcPct val="80000"/>
              </a:lnSpc>
              <a:spcBef>
                <a:spcPts val="1000"/>
              </a:spcBef>
              <a:buSzPct val="100000"/>
              <a:buAutoNum type="arabicPeriod" startAt="1"/>
              <a:defRPr b="0" sz="1100">
                <a:solidFill>
                  <a:srgbClr val="7A4300"/>
                </a:solidFill>
              </a:defRPr>
            </a:pPr>
            <a:r>
              <a:t>Open in the console with </a:t>
            </a:r>
            <a:r>
              <a:rPr b="1"/>
              <a:t>repl_python</a:t>
            </a:r>
            <a:r>
              <a:t>(), or by running code in a Python script with </a:t>
            </a:r>
            <a:r>
              <a:rPr b="1"/>
              <a:t>Cmd + Enter</a:t>
            </a:r>
            <a:r>
              <a:t> (</a:t>
            </a:r>
            <a:r>
              <a:rPr b="1"/>
              <a:t>Ctrl + Enter</a:t>
            </a:r>
            <a:r>
              <a:t>) .</a:t>
            </a:r>
          </a:p>
          <a:p>
            <a:pPr marL="381000" indent="-127000">
              <a:lnSpc>
                <a:spcPct val="80000"/>
              </a:lnSpc>
              <a:spcBef>
                <a:spcPts val="1000"/>
              </a:spcBef>
              <a:buSzPct val="100000"/>
              <a:buChar char="•"/>
              <a:defRPr b="0" sz="1100">
                <a:solidFill>
                  <a:srgbClr val="000000"/>
                </a:solidFill>
              </a:defRPr>
            </a:pPr>
            <a:r>
              <a:rPr b="1"/>
              <a:t>repl_python</a:t>
            </a:r>
            <a:r>
              <a:t>(module = NULL, quiet = getOption("reticulate.repl.quiet", default = FALSE)) Launch a Python REPL. Run </a:t>
            </a:r>
            <a:r>
              <a:rPr b="1"/>
              <a:t>exit</a:t>
            </a:r>
            <a:r>
              <a:t> to close. </a:t>
            </a:r>
            <a:r>
              <a:rPr i="1"/>
              <a:t>repl_python() </a:t>
            </a:r>
          </a:p>
          <a:p>
            <a:pPr marL="228600" indent="-228600">
              <a:lnSpc>
                <a:spcPct val="80000"/>
              </a:lnSpc>
              <a:spcBef>
                <a:spcPts val="1000"/>
              </a:spcBef>
              <a:buSzPct val="100000"/>
              <a:buAutoNum type="arabicPeriod" startAt="2"/>
              <a:defRPr b="0" sz="1100">
                <a:solidFill>
                  <a:srgbClr val="7A4300"/>
                </a:solidFill>
              </a:defRPr>
            </a:pPr>
            <a:r>
              <a:t>Type commands at </a:t>
            </a:r>
            <a:r>
              <a:rPr>
                <a:latin typeface="Source Sans Pro Semibold"/>
                <a:ea typeface="Source Sans Pro Semibold"/>
                <a:cs typeface="Source Sans Pro Semibold"/>
                <a:sym typeface="Source Sans Pro Semibold"/>
              </a:rPr>
              <a:t>&gt;&gt;&gt;</a:t>
            </a:r>
            <a:r>
              <a:t> prompt</a:t>
            </a:r>
          </a:p>
          <a:p>
            <a:pPr marL="228600" indent="-228600">
              <a:lnSpc>
                <a:spcPct val="80000"/>
              </a:lnSpc>
              <a:spcBef>
                <a:spcPts val="1000"/>
              </a:spcBef>
              <a:buSzPct val="100000"/>
              <a:buAutoNum type="arabicPeriod" startAt="2"/>
              <a:defRPr b="0" sz="1100">
                <a:solidFill>
                  <a:srgbClr val="7A4300"/>
                </a:solidFill>
              </a:defRPr>
            </a:pPr>
            <a:r>
              <a:t>Press </a:t>
            </a:r>
            <a:r>
              <a:rPr>
                <a:latin typeface="Source Sans Pro Semibold"/>
                <a:ea typeface="Source Sans Pro Semibold"/>
                <a:cs typeface="Source Sans Pro Semibold"/>
                <a:sym typeface="Source Sans Pro Semibold"/>
              </a:rPr>
              <a:t>Enter</a:t>
            </a:r>
            <a:r>
              <a:t> to run code</a:t>
            </a:r>
          </a:p>
          <a:p>
            <a:pPr marL="228600" indent="-228600">
              <a:lnSpc>
                <a:spcPct val="80000"/>
              </a:lnSpc>
              <a:spcBef>
                <a:spcPts val="1000"/>
              </a:spcBef>
              <a:buSzPct val="100000"/>
              <a:buAutoNum type="arabicPeriod" startAt="2"/>
              <a:defRPr b="0" sz="1100">
                <a:solidFill>
                  <a:srgbClr val="7A4300"/>
                </a:solidFill>
              </a:defRPr>
            </a:pPr>
            <a:r>
              <a:t>Type </a:t>
            </a:r>
            <a:r>
              <a:rPr>
                <a:latin typeface="Source Sans Pro Semibold"/>
                <a:ea typeface="Source Sans Pro Semibold"/>
                <a:cs typeface="Source Sans Pro Semibold"/>
                <a:sym typeface="Source Sans Pro Semibold"/>
              </a:rPr>
              <a:t>exit </a:t>
            </a:r>
            <a:r>
              <a:t>to close and return to R console</a:t>
            </a:r>
          </a:p>
        </p:txBody>
      </p:sp>
      <p:pic>
        <p:nvPicPr>
          <p:cNvPr id="223" name="Screen Shot 2019-04-24 at 3.35.32 PM.png" descr="Screen Shot 2019-04-24 at 3.35.32 PM.png"/>
          <p:cNvPicPr>
            <a:picLocks noChangeAspect="1"/>
          </p:cNvPicPr>
          <p:nvPr/>
        </p:nvPicPr>
        <p:blipFill>
          <a:blip r:embed="rId11">
            <a:extLst/>
          </a:blip>
          <a:stretch>
            <a:fillRect/>
          </a:stretch>
        </p:blipFill>
        <p:spPr>
          <a:xfrm>
            <a:off x="3145021" y="6830041"/>
            <a:ext cx="3669274" cy="3359657"/>
          </a:xfrm>
          <a:prstGeom prst="rect">
            <a:avLst/>
          </a:prstGeom>
          <a:ln w="19050">
            <a:solidFill>
              <a:srgbClr val="000000"/>
            </a:solidFill>
            <a:miter lim="400000"/>
          </a:ln>
          <a:effectLst>
            <a:outerShdw sx="100000" sy="100000" kx="0" ky="0" algn="b" rotWithShape="0" blurRad="76200" dist="63500" dir="5400000">
              <a:srgbClr val="000000">
                <a:alpha val="50000"/>
              </a:srgbClr>
            </a:outerShdw>
          </a:effectLst>
        </p:spPr>
      </p:pic>
      <p:sp>
        <p:nvSpPr>
          <p:cNvPr id="224" name="Line"/>
          <p:cNvSpPr/>
          <p:nvPr/>
        </p:nvSpPr>
        <p:spPr>
          <a:xfrm flipV="1">
            <a:off x="850756" y="5964965"/>
            <a:ext cx="239669" cy="479450"/>
          </a:xfrm>
          <a:prstGeom prst="line">
            <a:avLst/>
          </a:prstGeom>
          <a:ln>
            <a:solidFill>
              <a:srgbClr val="000000"/>
            </a:solidFill>
            <a:custDash>
              <a:ds d="100000" sp="200000"/>
            </a:custDash>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225" name="A Python REPL opens in the console when you run Python code with a keyboard shortcut. Type exit to close."/>
          <p:cNvSpPr txBox="1"/>
          <p:nvPr/>
        </p:nvSpPr>
        <p:spPr>
          <a:xfrm>
            <a:off x="473457" y="6350346"/>
            <a:ext cx="6318017" cy="454820"/>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normAutofit fontScale="100000" lnSpcReduction="0"/>
          </a:bodyPr>
          <a:lstStyle/>
          <a:p>
            <a:pPr>
              <a:lnSpc>
                <a:spcPct val="80000"/>
              </a:lnSpc>
              <a:spcBef>
                <a:spcPts val="1000"/>
              </a:spcBef>
              <a:defRPr b="0" sz="1100">
                <a:solidFill>
                  <a:srgbClr val="000000"/>
                </a:solidFill>
              </a:defRPr>
            </a:pPr>
            <a:r>
              <a:t>A Python REPL opens in the console when you run Python code with a keyboard shortcut. Type </a:t>
            </a:r>
            <a:r>
              <a:rPr b="1"/>
              <a:t>exit</a:t>
            </a:r>
            <a:r>
              <a:t> to close.</a:t>
            </a:r>
          </a:p>
        </p:txBody>
      </p:sp>
      <p:sp>
        <p:nvSpPr>
          <p:cNvPr id="226" name="The instance referenced by the environment…"/>
          <p:cNvSpPr txBox="1"/>
          <p:nvPr/>
        </p:nvSpPr>
        <p:spPr>
          <a:xfrm>
            <a:off x="10570550" y="4625783"/>
            <a:ext cx="2840113" cy="633549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190500" indent="-190500">
              <a:lnSpc>
                <a:spcPct val="80000"/>
              </a:lnSpc>
              <a:spcBef>
                <a:spcPts val="0"/>
              </a:spcBef>
              <a:buSzPct val="100000"/>
              <a:buAutoNum type="arabicPeriod" startAt="1"/>
              <a:defRPr b="0" sz="1100">
                <a:solidFill>
                  <a:srgbClr val="7A4300"/>
                </a:solidFill>
              </a:defRPr>
            </a:pPr>
            <a:r>
              <a:t>The instance referenced by the environment </a:t>
            </a:r>
          </a:p>
          <a:p>
            <a:pPr>
              <a:lnSpc>
                <a:spcPct val="80000"/>
              </a:lnSpc>
              <a:spcBef>
                <a:spcPts val="0"/>
              </a:spcBef>
              <a:defRPr b="0" sz="1100">
                <a:solidFill>
                  <a:srgbClr val="7A4300"/>
                </a:solidFill>
              </a:defRPr>
            </a:pPr>
            <a:r>
              <a:t>variable </a:t>
            </a:r>
            <a:r>
              <a:rPr>
                <a:latin typeface="Source Sans Pro Semibold"/>
                <a:ea typeface="Source Sans Pro Semibold"/>
                <a:cs typeface="Source Sans Pro Semibold"/>
                <a:sym typeface="Source Sans Pro Semibold"/>
              </a:rPr>
              <a:t>RETICULATE_PYTHON </a:t>
            </a:r>
            <a:r>
              <a:t>(if specified). </a:t>
            </a:r>
          </a:p>
          <a:p>
            <a:pPr>
              <a:lnSpc>
                <a:spcPct val="80000"/>
              </a:lnSpc>
              <a:spcBef>
                <a:spcPts val="1000"/>
              </a:spcBef>
              <a:defRPr b="0" sz="1100">
                <a:solidFill>
                  <a:srgbClr val="7A4300"/>
                </a:solidFill>
                <a:latin typeface="Source Sans Pro Semibold"/>
                <a:ea typeface="Source Sans Pro Semibold"/>
                <a:cs typeface="Source Sans Pro Semibold"/>
                <a:sym typeface="Source Sans Pro Semibold"/>
              </a:defRPr>
            </a:pPr>
            <a:r>
              <a:t>Tip: set in .Renviron file.</a:t>
            </a:r>
          </a:p>
          <a:p>
            <a:pPr marL="381000" indent="-127000">
              <a:lnSpc>
                <a:spcPct val="80000"/>
              </a:lnSpc>
              <a:spcBef>
                <a:spcPts val="0"/>
              </a:spcBef>
              <a:buSzPct val="100000"/>
              <a:buChar char="•"/>
              <a:defRPr b="0" sz="1100">
                <a:solidFill>
                  <a:srgbClr val="000000"/>
                </a:solidFill>
              </a:defRPr>
            </a:pPr>
            <a:r>
              <a:rPr b="1"/>
              <a:t>Sys.setenv</a:t>
            </a:r>
            <a:r>
              <a:t>(RETICULATE_PYTHON = PATH) </a:t>
            </a:r>
          </a:p>
          <a:p>
            <a:pPr indent="254000">
              <a:lnSpc>
                <a:spcPct val="80000"/>
              </a:lnSpc>
              <a:spcBef>
                <a:spcPts val="0"/>
              </a:spcBef>
              <a:defRPr b="0" sz="1100">
                <a:solidFill>
                  <a:srgbClr val="000000"/>
                </a:solidFill>
              </a:defRPr>
            </a:pPr>
            <a:r>
              <a:t>Set default Python binary. Persists across sessions! Undo with </a:t>
            </a:r>
            <a:r>
              <a:rPr b="1"/>
              <a:t>Sys.unsetenv</a:t>
            </a:r>
            <a:r>
              <a:t>.</a:t>
            </a:r>
            <a:r>
              <a:rPr b="1"/>
              <a:t> </a:t>
            </a:r>
            <a:r>
              <a:rPr i="1"/>
              <a:t>Sys.setenv(RETICULATE_PYTHON = </a:t>
            </a:r>
            <a:endParaRPr i="1"/>
          </a:p>
          <a:p>
            <a:pPr indent="254000">
              <a:lnSpc>
                <a:spcPct val="80000"/>
              </a:lnSpc>
              <a:spcBef>
                <a:spcPts val="1400"/>
              </a:spcBef>
              <a:defRPr b="0" sz="1100">
                <a:solidFill>
                  <a:srgbClr val="000000"/>
                </a:solidFill>
              </a:defRPr>
            </a:pPr>
            <a:r>
              <a:rPr i="1"/>
              <a:t>"/usr/local/bin/python")</a:t>
            </a:r>
          </a:p>
          <a:p>
            <a:pPr marL="190500" indent="-190500">
              <a:lnSpc>
                <a:spcPct val="80000"/>
              </a:lnSpc>
              <a:spcBef>
                <a:spcPts val="0"/>
              </a:spcBef>
              <a:buSzPct val="100000"/>
              <a:buAutoNum type="arabicPeriod" startAt="2"/>
              <a:defRPr b="0" sz="1100">
                <a:solidFill>
                  <a:srgbClr val="7A4300"/>
                </a:solidFill>
              </a:defRPr>
            </a:pPr>
            <a:r>
              <a:t>The instances referenced by </a:t>
            </a:r>
            <a:r>
              <a:rPr>
                <a:latin typeface="Source Sans Pro Semibold"/>
                <a:ea typeface="Source Sans Pro Semibold"/>
                <a:cs typeface="Source Sans Pro Semibold"/>
                <a:sym typeface="Source Sans Pro Semibold"/>
              </a:rPr>
              <a:t>use_ </a:t>
            </a:r>
            <a:r>
              <a:t>functions</a:t>
            </a:r>
            <a:r>
              <a:rPr>
                <a:latin typeface="Source Sans Pro Semibold"/>
                <a:ea typeface="Source Sans Pro Semibold"/>
                <a:cs typeface="Source Sans Pro Semibold"/>
                <a:sym typeface="Source Sans Pro Semibold"/>
              </a:rPr>
              <a:t> </a:t>
            </a:r>
            <a:endParaRPr>
              <a:latin typeface="Source Sans Pro Semibold"/>
              <a:ea typeface="Source Sans Pro Semibold"/>
              <a:cs typeface="Source Sans Pro Semibold"/>
              <a:sym typeface="Source Sans Pro Semibold"/>
            </a:endParaRPr>
          </a:p>
          <a:p>
            <a:pPr>
              <a:lnSpc>
                <a:spcPct val="80000"/>
              </a:lnSpc>
              <a:spcBef>
                <a:spcPts val="1400"/>
              </a:spcBef>
              <a:defRPr b="0" sz="1100">
                <a:solidFill>
                  <a:srgbClr val="7A4300"/>
                </a:solidFill>
              </a:defRPr>
            </a:pPr>
            <a:r>
              <a:t>if called before import(). Will fail silently if called after import unless </a:t>
            </a:r>
            <a:r>
              <a:rPr>
                <a:latin typeface="Source Sans Pro Semibold"/>
                <a:ea typeface="Source Sans Pro Semibold"/>
                <a:cs typeface="Source Sans Pro Semibold"/>
                <a:sym typeface="Source Sans Pro Semibold"/>
              </a:rPr>
              <a:t>required = TRUE</a:t>
            </a:r>
            <a:r>
              <a:t>.</a:t>
            </a:r>
          </a:p>
          <a:p>
            <a:pPr marL="381000" indent="-127000">
              <a:lnSpc>
                <a:spcPct val="80000"/>
              </a:lnSpc>
              <a:spcBef>
                <a:spcPts val="0"/>
              </a:spcBef>
              <a:buSzPct val="100000"/>
              <a:buChar char="•"/>
              <a:defRPr b="0" sz="1100">
                <a:solidFill>
                  <a:srgbClr val="000000"/>
                </a:solidFill>
              </a:defRPr>
            </a:pPr>
            <a:r>
              <a:rPr b="1"/>
              <a:t>use_python</a:t>
            </a:r>
            <a:r>
              <a:t>(python, required = FALSE) </a:t>
            </a:r>
          </a:p>
          <a:p>
            <a:pPr indent="254000">
              <a:lnSpc>
                <a:spcPct val="80000"/>
              </a:lnSpc>
              <a:spcBef>
                <a:spcPts val="0"/>
              </a:spcBef>
              <a:defRPr b="0" sz="1100">
                <a:solidFill>
                  <a:srgbClr val="000000"/>
                </a:solidFill>
              </a:defRPr>
            </a:pPr>
            <a:r>
              <a:t>Suggest a Python binary to use by path. </a:t>
            </a:r>
          </a:p>
          <a:p>
            <a:pPr indent="254000">
              <a:lnSpc>
                <a:spcPct val="80000"/>
              </a:lnSpc>
              <a:spcBef>
                <a:spcPts val="1000"/>
              </a:spcBef>
              <a:defRPr b="0" sz="1100">
                <a:solidFill>
                  <a:srgbClr val="000000"/>
                </a:solidFill>
              </a:defRPr>
            </a:pPr>
            <a:r>
              <a:rPr i="1"/>
              <a:t>use_python("/usr/local/bin/python")</a:t>
            </a:r>
            <a:endParaRPr i="1"/>
          </a:p>
          <a:p>
            <a:pPr marL="381000" indent="-127000">
              <a:lnSpc>
                <a:spcPct val="80000"/>
              </a:lnSpc>
              <a:spcBef>
                <a:spcPts val="0"/>
              </a:spcBef>
              <a:buSzPct val="100000"/>
              <a:buChar char="•"/>
              <a:defRPr b="0" sz="1100">
                <a:solidFill>
                  <a:srgbClr val="000000"/>
                </a:solidFill>
              </a:defRPr>
            </a:pPr>
            <a:r>
              <a:rPr b="1"/>
              <a:t>use_virtualenv</a:t>
            </a:r>
            <a:r>
              <a:t>(virtualenv = NULL, required = FALSE) Suggest a Python </a:t>
            </a:r>
          </a:p>
          <a:p>
            <a:pPr indent="254000">
              <a:lnSpc>
                <a:spcPct val="80000"/>
              </a:lnSpc>
              <a:spcBef>
                <a:spcPts val="1000"/>
              </a:spcBef>
              <a:defRPr b="0" sz="1100">
                <a:solidFill>
                  <a:srgbClr val="000000"/>
                </a:solidFill>
              </a:defRPr>
            </a:pPr>
            <a:r>
              <a:t>virtualenv. </a:t>
            </a:r>
            <a:r>
              <a:rPr i="1"/>
              <a:t>use_virtualenv("~/myenv")</a:t>
            </a:r>
            <a:endParaRPr i="1"/>
          </a:p>
          <a:p>
            <a:pPr marL="381000" indent="-127000">
              <a:lnSpc>
                <a:spcPct val="80000"/>
              </a:lnSpc>
              <a:spcBef>
                <a:spcPts val="0"/>
              </a:spcBef>
              <a:buSzPct val="100000"/>
              <a:buChar char="•"/>
              <a:defRPr b="0" sz="1100">
                <a:solidFill>
                  <a:srgbClr val="000000"/>
                </a:solidFill>
              </a:defRPr>
            </a:pPr>
            <a:r>
              <a:rPr b="1"/>
              <a:t>use_condaenv</a:t>
            </a:r>
            <a:r>
              <a:t>(condaenv = NULL, </a:t>
            </a:r>
          </a:p>
          <a:p>
            <a:pPr indent="254000">
              <a:lnSpc>
                <a:spcPct val="80000"/>
              </a:lnSpc>
              <a:spcBef>
                <a:spcPts val="0"/>
              </a:spcBef>
              <a:defRPr b="0" sz="1100">
                <a:solidFill>
                  <a:srgbClr val="000000"/>
                </a:solidFill>
              </a:defRPr>
            </a:pPr>
            <a:r>
              <a:t>conda = "auto", required = FALSE) </a:t>
            </a:r>
          </a:p>
          <a:p>
            <a:pPr indent="254000">
              <a:lnSpc>
                <a:spcPct val="80000"/>
              </a:lnSpc>
              <a:spcBef>
                <a:spcPts val="0"/>
              </a:spcBef>
              <a:defRPr b="0" sz="1100">
                <a:solidFill>
                  <a:srgbClr val="000000"/>
                </a:solidFill>
              </a:defRPr>
            </a:pPr>
            <a:r>
              <a:t>Suggest a Conda env to use. </a:t>
            </a:r>
            <a:r>
              <a:rPr i="1"/>
              <a:t>use_condaenv(condaenv = "r-nlp", </a:t>
            </a:r>
            <a:endParaRPr i="1"/>
          </a:p>
          <a:p>
            <a:pPr indent="254000">
              <a:lnSpc>
                <a:spcPct val="80000"/>
              </a:lnSpc>
              <a:spcBef>
                <a:spcPts val="1400"/>
              </a:spcBef>
              <a:defRPr b="0" sz="1100">
                <a:solidFill>
                  <a:srgbClr val="000000"/>
                </a:solidFill>
              </a:defRPr>
            </a:pPr>
            <a:r>
              <a:rPr i="1"/>
              <a:t>conda = "/opt/anaconda3/bin/conda")</a:t>
            </a:r>
          </a:p>
          <a:p>
            <a:pPr marL="190500" indent="-190500">
              <a:lnSpc>
                <a:spcPct val="80000"/>
              </a:lnSpc>
              <a:spcBef>
                <a:spcPts val="0"/>
              </a:spcBef>
              <a:buSzPct val="100000"/>
              <a:buAutoNum type="arabicPeriod" startAt="3"/>
              <a:defRPr b="0" sz="1100">
                <a:solidFill>
                  <a:srgbClr val="7A4300"/>
                </a:solidFill>
              </a:defRPr>
            </a:pPr>
            <a:r>
              <a:t>Within virtualenvs and conda envs that carry </a:t>
            </a:r>
          </a:p>
          <a:p>
            <a:pPr>
              <a:lnSpc>
                <a:spcPct val="80000"/>
              </a:lnSpc>
              <a:spcBef>
                <a:spcPts val="0"/>
              </a:spcBef>
              <a:defRPr b="0" sz="1100">
                <a:solidFill>
                  <a:srgbClr val="7A4300"/>
                </a:solidFill>
              </a:defRPr>
            </a:pPr>
            <a:r>
              <a:t>the same name as the imported module. </a:t>
            </a:r>
          </a:p>
          <a:p>
            <a:pPr>
              <a:lnSpc>
                <a:spcPct val="80000"/>
              </a:lnSpc>
              <a:spcBef>
                <a:spcPts val="1400"/>
              </a:spcBef>
              <a:defRPr b="0" sz="1100">
                <a:solidFill>
                  <a:srgbClr val="7A4300"/>
                </a:solidFill>
              </a:defRPr>
            </a:pPr>
            <a:r>
              <a:t>e.g. </a:t>
            </a:r>
            <a:r>
              <a:rPr i="1"/>
              <a:t>~/anaconda/envs/nltk </a:t>
            </a:r>
            <a:r>
              <a:t>for </a:t>
            </a:r>
            <a:r>
              <a:rPr i="1"/>
              <a:t>import("nltk")</a:t>
            </a:r>
          </a:p>
          <a:p>
            <a:pPr marL="190500" indent="-190500">
              <a:lnSpc>
                <a:spcPct val="80000"/>
              </a:lnSpc>
              <a:spcBef>
                <a:spcPts val="1400"/>
              </a:spcBef>
              <a:buSzPct val="100000"/>
              <a:buAutoNum type="arabicPeriod" startAt="4"/>
              <a:defRPr b="0" sz="1100">
                <a:solidFill>
                  <a:srgbClr val="7A4300"/>
                </a:solidFill>
              </a:defRPr>
            </a:pPr>
            <a:r>
              <a:t>At the location of the Python binary discovered on the system PATH (i.e. </a:t>
            </a:r>
            <a:r>
              <a:rPr>
                <a:latin typeface="Source Sans Pro Semibold"/>
                <a:ea typeface="Source Sans Pro Semibold"/>
                <a:cs typeface="Source Sans Pro Semibold"/>
                <a:sym typeface="Source Sans Pro Semibold"/>
              </a:rPr>
              <a:t>Sys.which("python")</a:t>
            </a:r>
            <a:r>
              <a:t>)</a:t>
            </a:r>
          </a:p>
          <a:p>
            <a:pPr marL="177800" indent="-177800">
              <a:lnSpc>
                <a:spcPct val="80000"/>
              </a:lnSpc>
              <a:spcBef>
                <a:spcPts val="0"/>
              </a:spcBef>
              <a:buSzPct val="100000"/>
              <a:buAutoNum type="arabicPeriod" startAt="4"/>
              <a:defRPr b="0" sz="1100">
                <a:solidFill>
                  <a:srgbClr val="7A4300"/>
                </a:solidFill>
              </a:defRPr>
            </a:pPr>
            <a:r>
              <a:t>At customary locations for Python, e.g.</a:t>
            </a:r>
            <a:r>
              <a:rPr>
                <a:latin typeface="Source Sans Pro Semibold"/>
                <a:ea typeface="Source Sans Pro Semibold"/>
                <a:cs typeface="Source Sans Pro Semibold"/>
                <a:sym typeface="Source Sans Pro Semibold"/>
              </a:rPr>
              <a:t>/usr/local/bin/python</a:t>
            </a:r>
            <a:r>
              <a:t>, </a:t>
            </a:r>
            <a:r>
              <a:rPr>
                <a:latin typeface="Source Sans Pro Semibold"/>
                <a:ea typeface="Source Sans Pro Semibold"/>
                <a:cs typeface="Source Sans Pro Semibold"/>
                <a:sym typeface="Source Sans Pro Semibold"/>
              </a:rPr>
              <a:t>/opt/local/bin/python..</a:t>
            </a:r>
            <a:r>
              <a:t>.</a:t>
            </a:r>
          </a:p>
        </p:txBody>
      </p:sp>
      <p:pic>
        <p:nvPicPr>
          <p:cNvPr id="227" name="reticulate.png" descr="reticulate.png"/>
          <p:cNvPicPr>
            <a:picLocks noChangeAspect="1"/>
          </p:cNvPicPr>
          <p:nvPr/>
        </p:nvPicPr>
        <p:blipFill>
          <a:blip r:embed="rId12">
            <a:extLst/>
          </a:blip>
          <a:stretch>
            <a:fillRect/>
          </a:stretch>
        </p:blipFill>
        <p:spPr>
          <a:xfrm>
            <a:off x="12287758" y="217925"/>
            <a:ext cx="1358901" cy="1575216"/>
          </a:xfrm>
          <a:prstGeom prst="rect">
            <a:avLst/>
          </a:prstGeom>
          <a:ln w="12700">
            <a:miter lim="400000"/>
          </a:ln>
        </p:spPr>
      </p:pic>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1.png"/></Relationships>

</file>

<file path=ppt/theme/_rels/theme2.xml.rels><?xml version="1.0" encoding="UTF-8"?>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White">
  <a:themeElements>
    <a:clrScheme name="White">
      <a:dk1>
        <a:srgbClr val="4C4C4C"/>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4570" tIns="54570" rIns="54570" bIns="54570" numCol="1" spcCol="38100" rtlCol="0" anchor="ctr" upright="0">
        <a:spAutoFit/>
      </a:bodyPr>
      <a:lstStyle>
        <a:defPPr marL="0" marR="0" indent="0" algn="l" defTabSz="584200" rtl="0" fontAlgn="auto" latinLnBrk="0" hangingPunct="0">
          <a:lnSpc>
            <a:spcPct val="80000"/>
          </a:lnSpc>
          <a:spcBef>
            <a:spcPts val="0"/>
          </a:spcBef>
          <a:spcAft>
            <a:spcPts val="0"/>
          </a:spcAft>
          <a:buClrTx/>
          <a:buSzTx/>
          <a:buFontTx/>
          <a:buNone/>
          <a:tabLst/>
          <a:defRPr b="0" baseline="0" cap="none" i="0" spc="0" strike="noStrike" sz="1000" u="none" kumimoji="0" normalizeH="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upright="0">
        <a:spAutoFit/>
      </a:bodyPr>
      <a:lstStyle>
        <a:defPPr marL="0" marR="0" indent="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4570" tIns="54570" rIns="54570" bIns="54570" numCol="1" spcCol="38100" rtlCol="0" anchor="ctr" upright="0">
        <a:spAutoFit/>
      </a:bodyPr>
      <a:lstStyle>
        <a:defPPr marL="0" marR="0" indent="0" algn="l" defTabSz="584200" rtl="0" fontAlgn="auto" latinLnBrk="0" hangingPunct="0">
          <a:lnSpc>
            <a:spcPct val="80000"/>
          </a:lnSpc>
          <a:spcBef>
            <a:spcPts val="0"/>
          </a:spcBef>
          <a:spcAft>
            <a:spcPts val="0"/>
          </a:spcAft>
          <a:buClrTx/>
          <a:buSzTx/>
          <a:buFontTx/>
          <a:buNone/>
          <a:tabLst/>
          <a:defRPr b="0" baseline="0" cap="none" i="0" spc="0" strike="noStrike" sz="1000" u="none" kumimoji="0" normalizeH="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upright="0">
        <a:spAutoFit/>
      </a:bodyPr>
      <a:lstStyle>
        <a:defPPr marL="0" marR="0" indent="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