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873125" y="158750"/>
            <a:ext cx="1570806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725786" y="840878"/>
            <a:ext cx="10504786" cy="70068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2919511" y="840878"/>
            <a:ext cx="13274230" cy="88494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13"/>
          </p:nvPr>
        </p:nvSpPr>
        <p:spPr>
          <a:xfrm>
            <a:off x="4870400" y="2955478"/>
            <a:ext cx="10129615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idx="13"/>
          </p:nvPr>
        </p:nvSpPr>
        <p:spPr>
          <a:xfrm>
            <a:off x="-2551163" y="1113730"/>
            <a:ext cx="12864953" cy="85766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7175996" y="5558791"/>
            <a:ext cx="6507511" cy="4340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6985000" y="1111310"/>
            <a:ext cx="6302872" cy="420191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b="0" sz="1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rstudio.com/products/connect/" TargetMode="Externa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hyperlink" Target="https://creativecommons.org/licenses/by-sa/4.0/" TargetMode="External"/><Relationship Id="rId7" Type="http://schemas.openxmlformats.org/officeDocument/2006/relationships/hyperlink" Target="mailto:info@rstudio.com" TargetMode="External"/><Relationship Id="rId8" Type="http://schemas.openxmlformats.org/officeDocument/2006/relationships/hyperlink" Target="http://rstudio.com" TargetMode="External"/><Relationship Id="rId9" Type="http://schemas.openxmlformats.org/officeDocument/2006/relationships/image" Target="../media/image6.png"/><Relationship Id="rId10" Type="http://schemas.openxmlformats.org/officeDocument/2006/relationships/image" Target="../media/image7.png"/><Relationship Id="rId11" Type="http://schemas.openxmlformats.org/officeDocument/2006/relationships/image" Target="../media/image8.png"/><Relationship Id="rId12" Type="http://schemas.openxmlformats.org/officeDocument/2006/relationships/image" Target="../media/image9.png"/><Relationship Id="rId13" Type="http://schemas.openxmlformats.org/officeDocument/2006/relationships/image" Target="../media/image10.png"/><Relationship Id="rId14" Type="http://schemas.openxmlformats.org/officeDocument/2006/relationships/image" Target="../media/image11.png"/><Relationship Id="rId15" Type="http://schemas.openxmlformats.org/officeDocument/2006/relationships/image" Target="../media/image12.png"/><Relationship Id="rId16" Type="http://schemas.openxmlformats.org/officeDocument/2006/relationships/image" Target="../media/image13.png"/><Relationship Id="rId17" Type="http://schemas.openxmlformats.org/officeDocument/2006/relationships/image" Target="../media/image14.png"/><Relationship Id="rId18" Type="http://schemas.openxmlformats.org/officeDocument/2006/relationships/image" Target="../media/image15.png"/><Relationship Id="rId19" Type="http://schemas.openxmlformats.org/officeDocument/2006/relationships/image" Target="../media/image16.png"/><Relationship Id="rId20" Type="http://schemas.openxmlformats.org/officeDocument/2006/relationships/image" Target="../media/image17.png"/><Relationship Id="rId21" Type="http://schemas.openxmlformats.org/officeDocument/2006/relationships/image" Target="../media/image18.png"/><Relationship Id="rId22" Type="http://schemas.openxmlformats.org/officeDocument/2006/relationships/image" Target="../media/image19.png"/><Relationship Id="rId23" Type="http://schemas.openxmlformats.org/officeDocument/2006/relationships/image" Target="../media/image20.png"/><Relationship Id="rId24" Type="http://schemas.openxmlformats.org/officeDocument/2006/relationships/hyperlink" Target="http://rpubs.com" TargetMode="External"/><Relationship Id="rId25" Type="http://schemas.openxmlformats.org/officeDocument/2006/relationships/hyperlink" Target="http://shinyapps.io" TargetMode="External"/><Relationship Id="rId26" Type="http://schemas.openxmlformats.org/officeDocument/2006/relationships/image" Target="../media/image21.png"/><Relationship Id="rId27" Type="http://schemas.openxmlformats.org/officeDocument/2006/relationships/image" Target="../media/image22.png"/><Relationship Id="rId28" Type="http://schemas.openxmlformats.org/officeDocument/2006/relationships/image" Target="../media/image23.png"/><Relationship Id="rId29" Type="http://schemas.openxmlformats.org/officeDocument/2006/relationships/image" Target="../media/image24.png"/><Relationship Id="rId30" Type="http://schemas.openxmlformats.org/officeDocument/2006/relationships/image" Target="../media/image25.png"/><Relationship Id="rId31" Type="http://schemas.openxmlformats.org/officeDocument/2006/relationships/image" Target="../media/image26.png"/><Relationship Id="rId32" Type="http://schemas.openxmlformats.org/officeDocument/2006/relationships/image" Target="../media/image27.png"/><Relationship Id="rId33" Type="http://schemas.openxmlformats.org/officeDocument/2006/relationships/image" Target="../media/image28.png"/><Relationship Id="rId34" Type="http://schemas.openxmlformats.org/officeDocument/2006/relationships/image" Target="../media/image29.png"/><Relationship Id="rId35" Type="http://schemas.openxmlformats.org/officeDocument/2006/relationships/image" Target="../media/image30.png"/><Relationship Id="rId36" Type="http://schemas.openxmlformats.org/officeDocument/2006/relationships/image" Target="../media/image31.png"/><Relationship Id="rId37" Type="http://schemas.openxmlformats.org/officeDocument/2006/relationships/image" Target="../media/image32.png"/><Relationship Id="rId38" Type="http://schemas.openxmlformats.org/officeDocument/2006/relationships/image" Target="../media/image33.png"/><Relationship Id="rId39" Type="http://schemas.openxmlformats.org/officeDocument/2006/relationships/image" Target="../media/image34.png"/><Relationship Id="rId40" Type="http://schemas.openxmlformats.org/officeDocument/2006/relationships/image" Target="../media/image35.png"/><Relationship Id="rId41" Type="http://schemas.openxmlformats.org/officeDocument/2006/relationships/image" Target="../media/image1.jpeg"/><Relationship Id="rId42" Type="http://schemas.openxmlformats.org/officeDocument/2006/relationships/image" Target="../media/image36.png"/><Relationship Id="rId43" Type="http://schemas.openxmlformats.org/officeDocument/2006/relationships/image" Target="../media/image37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8.png"/><Relationship Id="rId3" Type="http://schemas.openxmlformats.org/officeDocument/2006/relationships/hyperlink" Target="https://creativecommons.org/licenses/by-sa/4.0/" TargetMode="External"/><Relationship Id="rId4" Type="http://schemas.openxmlformats.org/officeDocument/2006/relationships/hyperlink" Target="mailto:info@rstudio.com" TargetMode="External"/><Relationship Id="rId5" Type="http://schemas.openxmlformats.org/officeDocument/2006/relationships/hyperlink" Target="http://rstudio.com" TargetMode="External"/><Relationship Id="rId6" Type="http://schemas.openxmlformats.org/officeDocument/2006/relationships/image" Target="../media/image39.png"/><Relationship Id="rId7" Type="http://schemas.openxmlformats.org/officeDocument/2006/relationships/image" Target="../media/image40.png"/><Relationship Id="rId8" Type="http://schemas.openxmlformats.org/officeDocument/2006/relationships/image" Target="../media/image41.png"/><Relationship Id="rId9" Type="http://schemas.openxmlformats.org/officeDocument/2006/relationships/image" Target="../media/image42.png"/><Relationship Id="rId10" Type="http://schemas.openxmlformats.org/officeDocument/2006/relationships/image" Target="../media/image43.png"/><Relationship Id="rId11" Type="http://schemas.openxmlformats.org/officeDocument/2006/relationships/image" Target="../media/image23.png"/><Relationship Id="rId12" Type="http://schemas.openxmlformats.org/officeDocument/2006/relationships/image" Target="../media/image24.png"/><Relationship Id="rId13" Type="http://schemas.openxmlformats.org/officeDocument/2006/relationships/image" Target="../media/image44.png"/><Relationship Id="rId14" Type="http://schemas.openxmlformats.org/officeDocument/2006/relationships/image" Target="../media/image4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"/>
          <p:cNvSpPr/>
          <p:nvPr/>
        </p:nvSpPr>
        <p:spPr>
          <a:xfrm>
            <a:off x="10444243" y="9444098"/>
            <a:ext cx="3265234" cy="916941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F7E79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20" name="Publish on  RStudio Connect, to share R Markdown documents securely, schedule automatic updates, and interact with parameters in real time. www.rstudio.com/products/connect/"/>
          <p:cNvSpPr txBox="1"/>
          <p:nvPr/>
        </p:nvSpPr>
        <p:spPr>
          <a:xfrm>
            <a:off x="10547481" y="9495069"/>
            <a:ext cx="3131718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buClr>
                <a:srgbClr val="000000"/>
              </a:buClr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rgbClr val="C85349"/>
                </a:solidFill>
              </a:rPr>
              <a:t>Publish on  RStudio Connect</a:t>
            </a:r>
            <a:r>
              <a:rPr sz="1100">
                <a:solidFill>
                  <a:srgbClr val="C85349"/>
                </a:solidFill>
              </a:rPr>
              <a:t>,</a:t>
            </a:r>
            <a:r>
              <a:rPr sz="1100"/>
              <a:t> to share R Markdown documents securely, schedule automatic updates, and interact with parameters in real time. </a:t>
            </a:r>
            <a:r>
              <a:rPr sz="1100" u="sng">
                <a:hlinkClick r:id="rId2" invalidUrl="" action="" tgtFrame="" tooltip="" history="1" highlightClick="0" endSnd="0"/>
              </a:rPr>
              <a:t>www.rstudio.com/products/connect/</a:t>
            </a:r>
          </a:p>
        </p:txBody>
      </p:sp>
      <p:sp>
        <p:nvSpPr>
          <p:cNvPr id="121" name="Line"/>
          <p:cNvSpPr/>
          <p:nvPr/>
        </p:nvSpPr>
        <p:spPr>
          <a:xfrm>
            <a:off x="363682" y="1102908"/>
            <a:ext cx="8179568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122" name="Screen Shot 2015-12-28 at 12.05.41 PM.png" descr="Screen Shot 2015-12-28 at 12.05.41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52620" y="1272493"/>
            <a:ext cx="6672401" cy="4374966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76200" dist="63500" dir="5400000">
              <a:srgbClr val="000000">
                <a:alpha val="50000"/>
              </a:srgbClr>
            </a:outerShdw>
          </a:effectLst>
        </p:spPr>
      </p:pic>
      <p:pic>
        <p:nvPicPr>
          <p:cNvPr id="123" name="Screen Shot 2016-02-26 at 3.47.41 PM.png" descr="Screen Shot 2016-02-26 at 3.47.41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287905" y="1600960"/>
            <a:ext cx="6618032" cy="4021431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Group"/>
          <p:cNvSpPr txBox="1"/>
          <p:nvPr/>
        </p:nvSpPr>
        <p:spPr>
          <a:xfrm>
            <a:off x="3705736" y="7488458"/>
            <a:ext cx="3131717" cy="2507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  <a:r>
              <a:t>One or more lines surrounded with </a:t>
            </a:r>
            <a:r>
              <a:rPr b="1"/>
              <a:t>```{r}</a:t>
            </a:r>
            <a:r>
              <a:t> and </a:t>
            </a:r>
            <a:r>
              <a:rPr b="1"/>
              <a:t>```</a:t>
            </a:r>
            <a:r>
              <a:t>. Place chunk options within curly braces, after </a:t>
            </a:r>
            <a:r>
              <a:rPr b="1"/>
              <a:t>r</a:t>
            </a:r>
            <a:r>
              <a:t>. Insert with</a:t>
            </a:r>
          </a:p>
        </p:txBody>
      </p:sp>
      <p:grpSp>
        <p:nvGrpSpPr>
          <p:cNvPr id="142" name="Group"/>
          <p:cNvGrpSpPr/>
          <p:nvPr/>
        </p:nvGrpSpPr>
        <p:grpSpPr>
          <a:xfrm>
            <a:off x="8383487" y="-1013161"/>
            <a:ext cx="6157893" cy="3553962"/>
            <a:chOff x="0" y="51032"/>
            <a:chExt cx="6157891" cy="3553961"/>
          </a:xfrm>
        </p:grpSpPr>
        <p:grpSp>
          <p:nvGrpSpPr>
            <p:cNvPr id="140" name="Group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125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D84942"/>
              </a:solidFill>
              <a:ln w="3175" cap="flat">
                <a:solidFill>
                  <a:srgbClr val="C8534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6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FF7E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7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D84942">
                  <a:alpha val="50458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8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FF7E79"/>
              </a:solidFill>
              <a:ln w="6350" cap="flat">
                <a:solidFill>
                  <a:srgbClr val="EF857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9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D84942"/>
              </a:solidFill>
              <a:ln w="6350" cap="flat">
                <a:solidFill>
                  <a:srgbClr val="C8534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0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D849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1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FF7E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2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D84942"/>
              </a:solidFill>
              <a:ln w="6350" cap="flat">
                <a:solidFill>
                  <a:srgbClr val="C8534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3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FF7E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4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FF7E79"/>
              </a:solidFill>
              <a:ln w="6350" cap="flat">
                <a:solidFill>
                  <a:srgbClr val="EF857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5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D849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6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D84942"/>
              </a:solidFill>
              <a:ln w="6350" cap="flat">
                <a:solidFill>
                  <a:srgbClr val="C8534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7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FF7E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8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FF7E79"/>
              </a:solidFill>
              <a:ln w="6350" cap="flat">
                <a:solidFill>
                  <a:srgbClr val="EF857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9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D849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41" name="Rectangle"/>
            <p:cNvSpPr/>
            <p:nvPr/>
          </p:nvSpPr>
          <p:spPr>
            <a:xfrm>
              <a:off x="0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52462" t="-2372" r="47537" b="102372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pic>
        <p:nvPicPr>
          <p:cNvPr id="143" name="Screen Shot 2016-02-26 at 3.38.51 PM.png" descr="Screen Shot 2016-02-26 at 3.38.51 PM.png"/>
          <p:cNvPicPr>
            <a:picLocks noChangeAspect="1"/>
          </p:cNvPicPr>
          <p:nvPr/>
        </p:nvPicPr>
        <p:blipFill>
          <a:blip r:embed="rId5">
            <a:extLst/>
          </a:blip>
          <a:srcRect l="9980" t="5056" r="9980" b="12139"/>
          <a:stretch>
            <a:fillRect/>
          </a:stretch>
        </p:blipFill>
        <p:spPr>
          <a:xfrm>
            <a:off x="6838576" y="881837"/>
            <a:ext cx="3258207" cy="3987398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76200" dist="63500" dir="5400000">
              <a:srgbClr val="000000">
                <a:alpha val="50000"/>
              </a:srgbClr>
            </a:outerShdw>
          </a:effectLst>
        </p:spPr>
      </p:pic>
      <p:sp>
        <p:nvSpPr>
          <p:cNvPr id="144" name="YAML Header  Optional section of render (e.g. pandoc)…"/>
          <p:cNvSpPr txBox="1"/>
          <p:nvPr/>
        </p:nvSpPr>
        <p:spPr>
          <a:xfrm>
            <a:off x="10471281" y="1474501"/>
            <a:ext cx="3159788" cy="2229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YAML Header </a:t>
            </a:r>
            <a:br>
              <a:rPr b="1"/>
            </a:br>
            <a:r>
              <a:t>Optional section of render (e.g. pandoc) 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options written as key:value pairs (YAML).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At start of file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Between lines of  - - - 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>
                <a:solidFill>
                  <a:srgbClr val="000000"/>
                </a:solidFill>
              </a:defRPr>
            </a:pPr>
            <a:r>
              <a:t>Text</a:t>
            </a:r>
            <a:br/>
            <a:r>
              <a:rPr b="0"/>
              <a:t>Narration formatted with markdown, mixed with:</a:t>
            </a:r>
            <a:endParaRPr b="0"/>
          </a:p>
          <a:p>
            <a:pPr>
              <a:lnSpc>
                <a:spcPct val="80000"/>
              </a:lnSpc>
              <a:spcBef>
                <a:spcPts val="400"/>
              </a:spcBef>
              <a:defRPr sz="900">
                <a:solidFill>
                  <a:srgbClr val="000000"/>
                </a:solidFill>
              </a:defRPr>
            </a:pPr>
            <a:r>
              <a:t>Code Chunks</a:t>
            </a:r>
            <a:br/>
            <a:r>
              <a:rPr b="0"/>
              <a:t>Chunks of embedded code. Each chunk: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Begins with </a:t>
            </a:r>
            <a:r>
              <a:rPr b="1"/>
              <a:t>```{r}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ends with </a:t>
            </a:r>
            <a:r>
              <a:rPr b="1"/>
              <a:t>```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R Markdown will run the code and append the results to the doc.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It will use the location of the .Rmd file  as the </a:t>
            </a:r>
            <a:r>
              <a:rPr b="1"/>
              <a:t>working directory</a:t>
            </a:r>
          </a:p>
        </p:txBody>
      </p:sp>
      <p:sp>
        <p:nvSpPr>
          <p:cNvPr id="145" name="Line"/>
          <p:cNvSpPr/>
          <p:nvPr/>
        </p:nvSpPr>
        <p:spPr>
          <a:xfrm>
            <a:off x="10382209" y="5867883"/>
            <a:ext cx="3333792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6" name="Interactive Documents"/>
          <p:cNvSpPr txBox="1"/>
          <p:nvPr/>
        </p:nvSpPr>
        <p:spPr>
          <a:xfrm>
            <a:off x="10466209" y="5867399"/>
            <a:ext cx="3221302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60000"/>
              </a:lnSpc>
              <a:spcBef>
                <a:spcPts val="0"/>
              </a:spcBef>
              <a:defRPr b="0" sz="2500">
                <a:solidFill>
                  <a:srgbClr val="D84942"/>
                </a:solidFill>
              </a:defRPr>
            </a:pPr>
            <a:r>
              <a:t>Interactive Documents</a:t>
            </a:r>
          </a:p>
        </p:txBody>
      </p:sp>
      <p:sp>
        <p:nvSpPr>
          <p:cNvPr id="147" name="Turn your report into an interactive Shiny document in 4 steps…"/>
          <p:cNvSpPr txBox="1"/>
          <p:nvPr/>
        </p:nvSpPr>
        <p:spPr>
          <a:xfrm>
            <a:off x="10466209" y="6338881"/>
            <a:ext cx="3182632" cy="789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4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  <a:r>
              <a:t>Turn your report into an interactive Shiny document in 4 steps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1. Add runtime: shiny to the YAML header.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2. Call Shiny input functions to embed input objects.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3. Call Shiny render functions to embed reactive output.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4. Render w rmarkdown::run  or click Run Document in RStudio IDE</a:t>
            </a:r>
          </a:p>
        </p:txBody>
      </p:sp>
      <p:sp>
        <p:nvSpPr>
          <p:cNvPr id="148" name="---…"/>
          <p:cNvSpPr/>
          <p:nvPr/>
        </p:nvSpPr>
        <p:spPr>
          <a:xfrm>
            <a:off x="10470972" y="7246396"/>
            <a:ext cx="1400082" cy="1782463"/>
          </a:xfrm>
          <a:prstGeom prst="rect">
            <a:avLst/>
          </a:prstGeom>
          <a:solidFill>
            <a:srgbClr val="FFFFFF"/>
          </a:solidFill>
          <a:ln w="3175">
            <a:solidFill>
              <a:srgbClr val="79ABD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8900" tIns="88900" rIns="88900" bIns="88900"/>
          <a:lstStyle/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---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output: html_document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runtime: shiny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---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```{r, echo = FALSE}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numericInput("n",  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  "How many cars?", 5)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renderTable({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  head(cars, input$n)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})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```</a:t>
            </a:r>
          </a:p>
        </p:txBody>
      </p:sp>
      <p:sp>
        <p:nvSpPr>
          <p:cNvPr id="149" name="Arrow"/>
          <p:cNvSpPr/>
          <p:nvPr/>
        </p:nvSpPr>
        <p:spPr>
          <a:xfrm>
            <a:off x="11953227" y="8023792"/>
            <a:ext cx="195895" cy="214946"/>
          </a:xfrm>
          <a:prstGeom prst="rightArrow">
            <a:avLst>
              <a:gd name="adj1" fmla="val 41106"/>
              <a:gd name="adj2" fmla="val 61101"/>
            </a:avLst>
          </a:prstGeom>
          <a:solidFill>
            <a:srgbClr val="FF7E79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0" name="Embed a complete app into your document with shiny::shinyAppDir()"/>
          <p:cNvSpPr txBox="1"/>
          <p:nvPr/>
        </p:nvSpPr>
        <p:spPr>
          <a:xfrm>
            <a:off x="10466209" y="9111529"/>
            <a:ext cx="3182632" cy="2514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4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  <a:r>
              <a:t>Embed a complete app into your document with shiny::</a:t>
            </a:r>
            <a:r>
              <a:rPr b="1"/>
              <a:t>shinyAppDir()</a:t>
            </a:r>
          </a:p>
        </p:txBody>
      </p:sp>
      <p:sp>
        <p:nvSpPr>
          <p:cNvPr id="151" name="RStudio® is a trademark of RStudio, Inc.  •  CC BY SA  RStudio •  info@rstudio.com  •  844-448-1212 • rstudio.com •  Learn more at rmarkdown.rstudio.com  •  rmarkdown  1.6  •  Updated: 2016-02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6" invalidUrl="" action="" tgtFrame="" tooltip="" history="1" highlightClick="0" endSnd="0"/>
              </a:rPr>
              <a:t>CC BY SA</a:t>
            </a:r>
            <a:r>
              <a:t>  RStudio •  </a:t>
            </a:r>
            <a:r>
              <a:rPr>
                <a:hlinkClick r:id="rId7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8" invalidUrl="" action="" tgtFrame="" tooltip="" history="1" highlightClick="0" endSnd="0"/>
              </a:rPr>
              <a:t>rstudio.com</a:t>
            </a:r>
            <a:r>
              <a:t> •  Learn more at </a:t>
            </a:r>
            <a:r>
              <a:rPr b="1"/>
              <a:t>rmarkdown.rstudio.com</a:t>
            </a:r>
            <a:r>
              <a:t>  •  rmarkdown  1.6  •  Updated: 2016-02</a:t>
            </a:r>
          </a:p>
        </p:txBody>
      </p:sp>
      <p:sp>
        <p:nvSpPr>
          <p:cNvPr id="152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3" name="R Markdown : : CHEAT SHEET"/>
          <p:cNvSpPr txBox="1"/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pPr/>
            <a:r>
              <a:t>R Markdown : : </a:t>
            </a:r>
            <a:r>
              <a:rPr sz="3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t> </a:t>
            </a:r>
          </a:p>
        </p:txBody>
      </p:sp>
      <p:sp>
        <p:nvSpPr>
          <p:cNvPr id="154" name="Open a new .Rmd file at File ▶︎ New File ▶︎  R Markdown. Use the wizard that opens  to pre-populate the file with a template…"/>
          <p:cNvSpPr txBox="1"/>
          <p:nvPr/>
        </p:nvSpPr>
        <p:spPr>
          <a:xfrm>
            <a:off x="447272" y="5212199"/>
            <a:ext cx="2456829" cy="1766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6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Open a new .Rmd file</a:t>
            </a:r>
            <a:r>
              <a:t> at File ▶︎ New File ▶︎ </a:t>
            </a:r>
            <a:br/>
            <a:r>
              <a:t>R Markdown. Use the wizard that opens  to pre-populate the file with a template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Write document</a:t>
            </a:r>
            <a:r>
              <a:t> by editing template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Knit document to create report</a:t>
            </a:r>
            <a:r>
              <a:t>; use knit button or </a:t>
            </a:r>
            <a:r>
              <a:rPr b="1"/>
              <a:t>render()</a:t>
            </a:r>
            <a:r>
              <a:t> to knit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Preview Output</a:t>
            </a:r>
            <a:r>
              <a:t> in IDE window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Publish</a:t>
            </a:r>
            <a:r>
              <a:t> (optional) to web server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Examine build log</a:t>
            </a:r>
            <a:r>
              <a:t> in R Markdown console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Use output file</a:t>
            </a:r>
            <a:r>
              <a:t> that is saved along side .Rmd</a:t>
            </a:r>
          </a:p>
        </p:txBody>
      </p:sp>
      <p:sp>
        <p:nvSpPr>
          <p:cNvPr id="155" name="Circle"/>
          <p:cNvSpPr/>
          <p:nvPr/>
        </p:nvSpPr>
        <p:spPr>
          <a:xfrm>
            <a:off x="295703" y="5228174"/>
            <a:ext cx="119873" cy="119873"/>
          </a:xfrm>
          <a:prstGeom prst="ellipse">
            <a:avLst/>
          </a:prstGeom>
          <a:blipFill>
            <a:blip r:embed="rId9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6" name="1"/>
          <p:cNvSpPr txBox="1"/>
          <p:nvPr/>
        </p:nvSpPr>
        <p:spPr>
          <a:xfrm>
            <a:off x="321103" y="5192610"/>
            <a:ext cx="119873" cy="16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FFFFFF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57" name="Circle"/>
          <p:cNvSpPr/>
          <p:nvPr/>
        </p:nvSpPr>
        <p:spPr>
          <a:xfrm>
            <a:off x="295703" y="5621873"/>
            <a:ext cx="119873" cy="119874"/>
          </a:xfrm>
          <a:prstGeom prst="ellipse">
            <a:avLst/>
          </a:prstGeom>
          <a:blipFill>
            <a:blip r:embed="rId10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8" name="2"/>
          <p:cNvSpPr txBox="1"/>
          <p:nvPr/>
        </p:nvSpPr>
        <p:spPr>
          <a:xfrm>
            <a:off x="321103" y="5586309"/>
            <a:ext cx="119873" cy="16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FFFFFF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59" name="Circle"/>
          <p:cNvSpPr/>
          <p:nvPr/>
        </p:nvSpPr>
        <p:spPr>
          <a:xfrm>
            <a:off x="295703" y="5805153"/>
            <a:ext cx="119873" cy="119873"/>
          </a:xfrm>
          <a:prstGeom prst="ellipse">
            <a:avLst/>
          </a:prstGeom>
          <a:blipFill>
            <a:blip r:embed="rId11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60" name="3"/>
          <p:cNvSpPr txBox="1"/>
          <p:nvPr/>
        </p:nvSpPr>
        <p:spPr>
          <a:xfrm>
            <a:off x="321103" y="5769588"/>
            <a:ext cx="119873" cy="16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FFFFFF"/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61" name="Circle"/>
          <p:cNvSpPr/>
          <p:nvPr/>
        </p:nvSpPr>
        <p:spPr>
          <a:xfrm>
            <a:off x="295703" y="6105113"/>
            <a:ext cx="119873" cy="119873"/>
          </a:xfrm>
          <a:prstGeom prst="ellipse">
            <a:avLst/>
          </a:prstGeom>
          <a:blipFill>
            <a:blip r:embed="rId12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62" name="4"/>
          <p:cNvSpPr txBox="1"/>
          <p:nvPr/>
        </p:nvSpPr>
        <p:spPr>
          <a:xfrm>
            <a:off x="321103" y="6069549"/>
            <a:ext cx="119873" cy="16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FFFFFF"/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63" name="Circle"/>
          <p:cNvSpPr/>
          <p:nvPr/>
        </p:nvSpPr>
        <p:spPr>
          <a:xfrm>
            <a:off x="295703" y="6292322"/>
            <a:ext cx="119873" cy="119874"/>
          </a:xfrm>
          <a:prstGeom prst="ellipse">
            <a:avLst/>
          </a:prstGeom>
          <a:blipFill>
            <a:blip r:embed="rId13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64" name="5"/>
          <p:cNvSpPr txBox="1"/>
          <p:nvPr/>
        </p:nvSpPr>
        <p:spPr>
          <a:xfrm>
            <a:off x="321103" y="6256758"/>
            <a:ext cx="119873" cy="16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FFFFFF"/>
                </a:solidFill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65" name="Circle"/>
          <p:cNvSpPr/>
          <p:nvPr/>
        </p:nvSpPr>
        <p:spPr>
          <a:xfrm>
            <a:off x="295703" y="6492232"/>
            <a:ext cx="119873" cy="119873"/>
          </a:xfrm>
          <a:prstGeom prst="ellipse">
            <a:avLst/>
          </a:prstGeom>
          <a:blipFill>
            <a:blip r:embed="rId14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66" name="6"/>
          <p:cNvSpPr txBox="1"/>
          <p:nvPr/>
        </p:nvSpPr>
        <p:spPr>
          <a:xfrm>
            <a:off x="321103" y="6456667"/>
            <a:ext cx="119873" cy="16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FFFFFF"/>
                </a:solidFill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67" name="Circle"/>
          <p:cNvSpPr/>
          <p:nvPr/>
        </p:nvSpPr>
        <p:spPr>
          <a:xfrm>
            <a:off x="295703" y="6666741"/>
            <a:ext cx="119873" cy="119874"/>
          </a:xfrm>
          <a:prstGeom prst="ellipse">
            <a:avLst/>
          </a:prstGeom>
          <a:blipFill>
            <a:blip r:embed="rId15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68" name="7"/>
          <p:cNvSpPr txBox="1"/>
          <p:nvPr/>
        </p:nvSpPr>
        <p:spPr>
          <a:xfrm>
            <a:off x="321103" y="6643876"/>
            <a:ext cx="119873" cy="16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FFFFFF"/>
                </a:solidFill>
              </a:defRPr>
            </a:lvl1pPr>
          </a:lstStyle>
          <a:p>
            <a:pPr/>
            <a:r>
              <a:t>7</a:t>
            </a:r>
          </a:p>
        </p:txBody>
      </p:sp>
      <p:pic>
        <p:nvPicPr>
          <p:cNvPr id="169" name="Screen Shot 2014-07-28 at 5.02.25 PM.png" descr="Screen Shot 2014-07-28 at 5.02.25 PM.png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431268" y="4201588"/>
            <a:ext cx="1231414" cy="961327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modify chunk options"/>
          <p:cNvSpPr txBox="1"/>
          <p:nvPr/>
        </p:nvSpPr>
        <p:spPr>
          <a:xfrm>
            <a:off x="5488723" y="3632913"/>
            <a:ext cx="530989" cy="335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D84942"/>
                </a:solidFill>
              </a:defRPr>
            </a:lvl1pPr>
          </a:lstStyle>
          <a:p>
            <a:pPr/>
            <a:r>
              <a:t>modify chunk options</a:t>
            </a:r>
          </a:p>
        </p:txBody>
      </p:sp>
      <p:sp>
        <p:nvSpPr>
          <p:cNvPr id="171" name="run all previous chunks"/>
          <p:cNvSpPr txBox="1"/>
          <p:nvPr/>
        </p:nvSpPr>
        <p:spPr>
          <a:xfrm>
            <a:off x="5785826" y="3292428"/>
            <a:ext cx="604100" cy="335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D84942"/>
                </a:solidFill>
              </a:defRPr>
            </a:lvl1pPr>
          </a:lstStyle>
          <a:p>
            <a:pPr/>
            <a:r>
              <a:t>run all previous chunks</a:t>
            </a:r>
          </a:p>
        </p:txBody>
      </p:sp>
      <p:sp>
        <p:nvSpPr>
          <p:cNvPr id="172" name="run current chunk"/>
          <p:cNvSpPr txBox="1"/>
          <p:nvPr/>
        </p:nvSpPr>
        <p:spPr>
          <a:xfrm>
            <a:off x="6418170" y="3619810"/>
            <a:ext cx="501247" cy="335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D84942"/>
                </a:solidFill>
              </a:defRPr>
            </a:lvl1pPr>
          </a:lstStyle>
          <a:p>
            <a:pPr/>
            <a:r>
              <a:t>run current chunk</a:t>
            </a:r>
          </a:p>
        </p:txBody>
      </p:sp>
      <p:sp>
        <p:nvSpPr>
          <p:cNvPr id="173" name="Line"/>
          <p:cNvSpPr/>
          <p:nvPr/>
        </p:nvSpPr>
        <p:spPr>
          <a:xfrm flipV="1">
            <a:off x="6305649" y="3929708"/>
            <a:ext cx="131802" cy="131803"/>
          </a:xfrm>
          <a:prstGeom prst="line">
            <a:avLst/>
          </a:prstGeom>
          <a:ln>
            <a:solidFill>
              <a:srgbClr val="D84942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74" name="Line"/>
          <p:cNvSpPr/>
          <p:nvPr/>
        </p:nvSpPr>
        <p:spPr>
          <a:xfrm flipH="1" flipV="1">
            <a:off x="6030725" y="3647565"/>
            <a:ext cx="114301" cy="414107"/>
          </a:xfrm>
          <a:prstGeom prst="line">
            <a:avLst/>
          </a:prstGeom>
          <a:ln>
            <a:solidFill>
              <a:srgbClr val="D84942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75" name="Line"/>
          <p:cNvSpPr/>
          <p:nvPr/>
        </p:nvSpPr>
        <p:spPr>
          <a:xfrm flipH="1" flipV="1">
            <a:off x="5861264" y="3965199"/>
            <a:ext cx="131803" cy="131803"/>
          </a:xfrm>
          <a:prstGeom prst="line">
            <a:avLst/>
          </a:prstGeom>
          <a:ln>
            <a:solidFill>
              <a:srgbClr val="D84942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76" name="insert code chunk"/>
          <p:cNvSpPr txBox="1"/>
          <p:nvPr/>
        </p:nvSpPr>
        <p:spPr>
          <a:xfrm>
            <a:off x="5233551" y="1960918"/>
            <a:ext cx="331950" cy="335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D84942"/>
                </a:solidFill>
              </a:defRPr>
            </a:lvl1pPr>
          </a:lstStyle>
          <a:p>
            <a:pPr/>
            <a:r>
              <a:t>insert code chunk</a:t>
            </a:r>
          </a:p>
        </p:txBody>
      </p:sp>
      <p:sp>
        <p:nvSpPr>
          <p:cNvPr id="177" name="go to code chunk"/>
          <p:cNvSpPr txBox="1"/>
          <p:nvPr/>
        </p:nvSpPr>
        <p:spPr>
          <a:xfrm>
            <a:off x="5644059" y="2144713"/>
            <a:ext cx="469834" cy="335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D84942"/>
                </a:solidFill>
              </a:defRPr>
            </a:lvl1pPr>
          </a:lstStyle>
          <a:p>
            <a:pPr/>
            <a:r>
              <a:t>go to code chunk</a:t>
            </a:r>
          </a:p>
        </p:txBody>
      </p:sp>
      <p:sp>
        <p:nvSpPr>
          <p:cNvPr id="178" name="run code chunk(s)"/>
          <p:cNvSpPr txBox="1"/>
          <p:nvPr/>
        </p:nvSpPr>
        <p:spPr>
          <a:xfrm>
            <a:off x="5918401" y="1946313"/>
            <a:ext cx="577018" cy="237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D84942"/>
                </a:solidFill>
              </a:defRPr>
            </a:lvl1pPr>
          </a:lstStyle>
          <a:p>
            <a:pPr/>
            <a:r>
              <a:t>run code chunk(s)</a:t>
            </a:r>
          </a:p>
        </p:txBody>
      </p:sp>
      <p:sp>
        <p:nvSpPr>
          <p:cNvPr id="179" name="Line"/>
          <p:cNvSpPr/>
          <p:nvPr/>
        </p:nvSpPr>
        <p:spPr>
          <a:xfrm flipH="1">
            <a:off x="5745783" y="1882797"/>
            <a:ext cx="16870" cy="283570"/>
          </a:xfrm>
          <a:prstGeom prst="line">
            <a:avLst/>
          </a:prstGeom>
          <a:ln>
            <a:solidFill>
              <a:srgbClr val="D84942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80" name="Line"/>
          <p:cNvSpPr/>
          <p:nvPr/>
        </p:nvSpPr>
        <p:spPr>
          <a:xfrm flipH="1">
            <a:off x="5749045" y="1879272"/>
            <a:ext cx="143871" cy="283571"/>
          </a:xfrm>
          <a:prstGeom prst="line">
            <a:avLst/>
          </a:prstGeom>
          <a:ln>
            <a:solidFill>
              <a:srgbClr val="D84942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81" name="Line"/>
          <p:cNvSpPr/>
          <p:nvPr/>
        </p:nvSpPr>
        <p:spPr>
          <a:xfrm flipH="1">
            <a:off x="6541793" y="1885257"/>
            <a:ext cx="1" cy="486604"/>
          </a:xfrm>
          <a:prstGeom prst="line">
            <a:avLst/>
          </a:prstGeom>
          <a:ln>
            <a:solidFill>
              <a:srgbClr val="D84942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82" name="Line"/>
          <p:cNvSpPr/>
          <p:nvPr/>
        </p:nvSpPr>
        <p:spPr>
          <a:xfrm flipH="1">
            <a:off x="4901138" y="1872388"/>
            <a:ext cx="152131" cy="152131"/>
          </a:xfrm>
          <a:prstGeom prst="line">
            <a:avLst/>
          </a:prstGeom>
          <a:ln>
            <a:solidFill>
              <a:srgbClr val="D84942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83" name="Circle"/>
          <p:cNvSpPr/>
          <p:nvPr/>
        </p:nvSpPr>
        <p:spPr>
          <a:xfrm>
            <a:off x="3645313" y="1207663"/>
            <a:ext cx="119873" cy="119874"/>
          </a:xfrm>
          <a:prstGeom prst="ellipse">
            <a:avLst/>
          </a:prstGeom>
          <a:blipFill>
            <a:blip r:embed="rId17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84" name="1"/>
          <p:cNvSpPr txBox="1"/>
          <p:nvPr/>
        </p:nvSpPr>
        <p:spPr>
          <a:xfrm>
            <a:off x="3670713" y="1172099"/>
            <a:ext cx="119873" cy="16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FFFFFF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85" name="Circle"/>
          <p:cNvSpPr/>
          <p:nvPr/>
        </p:nvSpPr>
        <p:spPr>
          <a:xfrm>
            <a:off x="4084250" y="2239830"/>
            <a:ext cx="119873" cy="119873"/>
          </a:xfrm>
          <a:prstGeom prst="ellipse">
            <a:avLst/>
          </a:prstGeom>
          <a:blipFill>
            <a:blip r:embed="rId18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86" name="2"/>
          <p:cNvSpPr txBox="1"/>
          <p:nvPr/>
        </p:nvSpPr>
        <p:spPr>
          <a:xfrm>
            <a:off x="4109650" y="2204266"/>
            <a:ext cx="119873" cy="16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FFFFFF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87" name="Circle"/>
          <p:cNvSpPr/>
          <p:nvPr/>
        </p:nvSpPr>
        <p:spPr>
          <a:xfrm>
            <a:off x="4560500" y="1652803"/>
            <a:ext cx="119873" cy="119873"/>
          </a:xfrm>
          <a:prstGeom prst="ellipse">
            <a:avLst/>
          </a:prstGeom>
          <a:blipFill>
            <a:blip r:embed="rId19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88" name="3"/>
          <p:cNvSpPr txBox="1"/>
          <p:nvPr/>
        </p:nvSpPr>
        <p:spPr>
          <a:xfrm>
            <a:off x="4585900" y="1617238"/>
            <a:ext cx="119873" cy="16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FFFFFF"/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89" name="Circle"/>
          <p:cNvSpPr/>
          <p:nvPr/>
        </p:nvSpPr>
        <p:spPr>
          <a:xfrm>
            <a:off x="8463963" y="1632706"/>
            <a:ext cx="119874" cy="119873"/>
          </a:xfrm>
          <a:prstGeom prst="ellipse">
            <a:avLst/>
          </a:prstGeom>
          <a:blipFill>
            <a:blip r:embed="rId20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90" name="4"/>
          <p:cNvSpPr txBox="1"/>
          <p:nvPr/>
        </p:nvSpPr>
        <p:spPr>
          <a:xfrm>
            <a:off x="8489363" y="1597142"/>
            <a:ext cx="119874" cy="16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FFFFFF"/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91" name="Circle"/>
          <p:cNvSpPr/>
          <p:nvPr/>
        </p:nvSpPr>
        <p:spPr>
          <a:xfrm>
            <a:off x="9576999" y="932426"/>
            <a:ext cx="119874" cy="119873"/>
          </a:xfrm>
          <a:prstGeom prst="ellipse">
            <a:avLst/>
          </a:prstGeom>
          <a:blipFill>
            <a:blip r:embed="rId21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92" name="5"/>
          <p:cNvSpPr txBox="1"/>
          <p:nvPr/>
        </p:nvSpPr>
        <p:spPr>
          <a:xfrm>
            <a:off x="9602399" y="896861"/>
            <a:ext cx="119874" cy="16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FFFFFF"/>
                </a:solidFill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93" name="Circle"/>
          <p:cNvSpPr/>
          <p:nvPr/>
        </p:nvSpPr>
        <p:spPr>
          <a:xfrm>
            <a:off x="3541186" y="4948222"/>
            <a:ext cx="119873" cy="119873"/>
          </a:xfrm>
          <a:prstGeom prst="ellipse">
            <a:avLst/>
          </a:prstGeom>
          <a:blipFill>
            <a:blip r:embed="rId22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94" name="6"/>
          <p:cNvSpPr txBox="1"/>
          <p:nvPr/>
        </p:nvSpPr>
        <p:spPr>
          <a:xfrm>
            <a:off x="3566586" y="4912657"/>
            <a:ext cx="119873" cy="16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FFFFFF"/>
                </a:solidFill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95" name="Circle"/>
          <p:cNvSpPr/>
          <p:nvPr/>
        </p:nvSpPr>
        <p:spPr>
          <a:xfrm>
            <a:off x="7652949" y="5458830"/>
            <a:ext cx="119874" cy="119873"/>
          </a:xfrm>
          <a:prstGeom prst="ellipse">
            <a:avLst/>
          </a:prstGeom>
          <a:blipFill>
            <a:blip r:embed="rId23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96" name="7"/>
          <p:cNvSpPr txBox="1"/>
          <p:nvPr/>
        </p:nvSpPr>
        <p:spPr>
          <a:xfrm>
            <a:off x="7678349" y="5435966"/>
            <a:ext cx="119874" cy="16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FFFFFF"/>
                </a:solidFill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97" name="Line"/>
          <p:cNvSpPr/>
          <p:nvPr/>
        </p:nvSpPr>
        <p:spPr>
          <a:xfrm flipH="1">
            <a:off x="5409621" y="1872388"/>
            <a:ext cx="117694" cy="117694"/>
          </a:xfrm>
          <a:prstGeom prst="line">
            <a:avLst/>
          </a:prstGeom>
          <a:ln>
            <a:solidFill>
              <a:srgbClr val="D84942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98" name="publish"/>
          <p:cNvSpPr txBox="1"/>
          <p:nvPr/>
        </p:nvSpPr>
        <p:spPr>
          <a:xfrm>
            <a:off x="6278684" y="2339125"/>
            <a:ext cx="577018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D84942"/>
                </a:solidFill>
              </a:defRPr>
            </a:lvl1pPr>
          </a:lstStyle>
          <a:p>
            <a:pPr/>
            <a:r>
              <a:t>publish</a:t>
            </a:r>
          </a:p>
        </p:txBody>
      </p:sp>
      <p:sp>
        <p:nvSpPr>
          <p:cNvPr id="199" name="show outline"/>
          <p:cNvSpPr txBox="1"/>
          <p:nvPr/>
        </p:nvSpPr>
        <p:spPr>
          <a:xfrm>
            <a:off x="6489351" y="2544201"/>
            <a:ext cx="577017" cy="237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D84942"/>
                </a:solidFill>
              </a:defRPr>
            </a:lvl1pPr>
          </a:lstStyle>
          <a:p>
            <a:pPr/>
            <a:r>
              <a:t>show outline</a:t>
            </a:r>
          </a:p>
        </p:txBody>
      </p:sp>
      <p:sp>
        <p:nvSpPr>
          <p:cNvPr id="200" name="Line"/>
          <p:cNvSpPr/>
          <p:nvPr/>
        </p:nvSpPr>
        <p:spPr>
          <a:xfrm flipH="1">
            <a:off x="6777859" y="1885257"/>
            <a:ext cx="1" cy="803621"/>
          </a:xfrm>
          <a:prstGeom prst="line">
            <a:avLst/>
          </a:prstGeom>
          <a:ln>
            <a:solidFill>
              <a:srgbClr val="D84942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01" name="synch publish button to accounts at…"/>
          <p:cNvSpPr txBox="1"/>
          <p:nvPr/>
        </p:nvSpPr>
        <p:spPr>
          <a:xfrm>
            <a:off x="9219307" y="1242248"/>
            <a:ext cx="860659" cy="91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70000"/>
              </a:lnSpc>
              <a:spcBef>
                <a:spcPts val="5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D84942"/>
                </a:solidFill>
              </a:defRPr>
            </a:pPr>
            <a:r>
              <a:t>synch publish button to accounts at</a:t>
            </a:r>
          </a:p>
          <a:p>
            <a:pPr>
              <a:lnSpc>
                <a:spcPct val="70000"/>
              </a:lnSpc>
              <a:spcBef>
                <a:spcPts val="5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D84942"/>
                </a:solidFill>
              </a:defRPr>
            </a:pPr>
            <a:r>
              <a:rPr u="sng">
                <a:hlinkClick r:id="rId24" invalidUrl="" action="" tgtFrame="" tooltip="" history="1" highlightClick="0" endSnd="0"/>
              </a:rPr>
              <a:t>rpubs.com</a:t>
            </a:r>
            <a:r>
              <a:t>,</a:t>
            </a:r>
          </a:p>
          <a:p>
            <a:pPr>
              <a:lnSpc>
                <a:spcPct val="70000"/>
              </a:lnSpc>
              <a:spcBef>
                <a:spcPts val="5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D84942"/>
                </a:solidFill>
              </a:defRPr>
            </a:pPr>
            <a:r>
              <a:rPr u="sng">
                <a:hlinkClick r:id="rId25" invalidUrl="" action="" tgtFrame="" tooltip="" history="1" highlightClick="0" endSnd="0"/>
              </a:rPr>
              <a:t>shinyapps.io</a:t>
            </a:r>
            <a:r>
              <a:t> </a:t>
            </a:r>
          </a:p>
          <a:p>
            <a:pPr>
              <a:lnSpc>
                <a:spcPct val="70000"/>
              </a:lnSpc>
              <a:spcBef>
                <a:spcPts val="5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D84942"/>
                </a:solidFill>
              </a:defRPr>
            </a:pPr>
            <a:r>
              <a:t>RStudio </a:t>
            </a:r>
            <a:br/>
            <a:r>
              <a:t>Connect</a:t>
            </a:r>
          </a:p>
        </p:txBody>
      </p:sp>
      <p:sp>
        <p:nvSpPr>
          <p:cNvPr id="202" name="Reload document"/>
          <p:cNvSpPr txBox="1"/>
          <p:nvPr/>
        </p:nvSpPr>
        <p:spPr>
          <a:xfrm>
            <a:off x="9219307" y="2249672"/>
            <a:ext cx="860659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D84942"/>
                </a:solidFill>
              </a:defRPr>
            </a:lvl1pPr>
          </a:lstStyle>
          <a:p>
            <a:pPr/>
            <a:r>
              <a:t>Reload document</a:t>
            </a:r>
          </a:p>
        </p:txBody>
      </p:sp>
      <p:sp>
        <p:nvSpPr>
          <p:cNvPr id="203" name="Find in document"/>
          <p:cNvSpPr txBox="1"/>
          <p:nvPr/>
        </p:nvSpPr>
        <p:spPr>
          <a:xfrm>
            <a:off x="8122314" y="1217544"/>
            <a:ext cx="1222563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D84942"/>
                </a:solidFill>
              </a:defRPr>
            </a:lvl1pPr>
          </a:lstStyle>
          <a:p>
            <a:pPr/>
            <a:r>
              <a:t>Find in document</a:t>
            </a:r>
          </a:p>
        </p:txBody>
      </p:sp>
      <p:sp>
        <p:nvSpPr>
          <p:cNvPr id="204" name="File path to output document"/>
          <p:cNvSpPr txBox="1"/>
          <p:nvPr/>
        </p:nvSpPr>
        <p:spPr>
          <a:xfrm>
            <a:off x="7548429" y="735925"/>
            <a:ext cx="1976341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D84942"/>
                </a:solidFill>
              </a:defRPr>
            </a:lvl1pPr>
          </a:lstStyle>
          <a:p>
            <a:pPr/>
            <a:r>
              <a:t>File path to output document</a:t>
            </a:r>
          </a:p>
        </p:txBody>
      </p:sp>
      <p:sp>
        <p:nvSpPr>
          <p:cNvPr id="205" name="Line"/>
          <p:cNvSpPr/>
          <p:nvPr/>
        </p:nvSpPr>
        <p:spPr>
          <a:xfrm flipH="1">
            <a:off x="9841735" y="1145416"/>
            <a:ext cx="1" cy="115195"/>
          </a:xfrm>
          <a:prstGeom prst="line">
            <a:avLst/>
          </a:prstGeom>
          <a:ln>
            <a:solidFill>
              <a:srgbClr val="D84942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06" name="Line"/>
          <p:cNvSpPr/>
          <p:nvPr/>
        </p:nvSpPr>
        <p:spPr>
          <a:xfrm flipH="1">
            <a:off x="10029059" y="1145416"/>
            <a:ext cx="1" cy="1110606"/>
          </a:xfrm>
          <a:prstGeom prst="line">
            <a:avLst/>
          </a:prstGeom>
          <a:ln>
            <a:solidFill>
              <a:srgbClr val="D84942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07" name="Line"/>
          <p:cNvSpPr/>
          <p:nvPr/>
        </p:nvSpPr>
        <p:spPr>
          <a:xfrm flipH="1">
            <a:off x="7427751" y="804136"/>
            <a:ext cx="1" cy="115195"/>
          </a:xfrm>
          <a:prstGeom prst="line">
            <a:avLst/>
          </a:prstGeom>
          <a:ln>
            <a:solidFill>
              <a:srgbClr val="D84942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08" name="Line"/>
          <p:cNvSpPr/>
          <p:nvPr/>
        </p:nvSpPr>
        <p:spPr>
          <a:xfrm flipH="1" flipV="1">
            <a:off x="7407074" y="805775"/>
            <a:ext cx="131803" cy="1"/>
          </a:xfrm>
          <a:prstGeom prst="line">
            <a:avLst/>
          </a:prstGeom>
          <a:ln>
            <a:solidFill>
              <a:srgbClr val="D84942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09" name="set preview location"/>
          <p:cNvSpPr txBox="1"/>
          <p:nvPr/>
        </p:nvSpPr>
        <p:spPr>
          <a:xfrm>
            <a:off x="4761626" y="1960918"/>
            <a:ext cx="399402" cy="335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D84942"/>
                </a:solidFill>
              </a:defRPr>
            </a:lvl1pPr>
          </a:lstStyle>
          <a:p>
            <a:pPr/>
            <a:r>
              <a:t>set preview location</a:t>
            </a:r>
          </a:p>
        </p:txBody>
      </p:sp>
      <p:sp>
        <p:nvSpPr>
          <p:cNvPr id="210" name="Line"/>
          <p:cNvSpPr/>
          <p:nvPr/>
        </p:nvSpPr>
        <p:spPr>
          <a:xfrm flipH="1">
            <a:off x="6079274" y="1885257"/>
            <a:ext cx="1" cy="91956"/>
          </a:xfrm>
          <a:prstGeom prst="line">
            <a:avLst/>
          </a:prstGeom>
          <a:ln>
            <a:solidFill>
              <a:srgbClr val="D84942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11" name="What is R Markdown?"/>
          <p:cNvSpPr txBox="1"/>
          <p:nvPr/>
        </p:nvSpPr>
        <p:spPr>
          <a:xfrm>
            <a:off x="306210" y="1092199"/>
            <a:ext cx="271875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pc="-50" sz="2500">
                <a:solidFill>
                  <a:srgbClr val="D84942"/>
                </a:solidFill>
              </a:defRPr>
            </a:pPr>
            <a:r>
              <a:t>What is R Markdown?</a:t>
            </a:r>
          </a:p>
        </p:txBody>
      </p:sp>
      <p:sp>
        <p:nvSpPr>
          <p:cNvPr id="212" name="Insert with `r &lt;code&gt;`. Results appear as text without code."/>
          <p:cNvSpPr txBox="1"/>
          <p:nvPr/>
        </p:nvSpPr>
        <p:spPr>
          <a:xfrm>
            <a:off x="318624" y="7488459"/>
            <a:ext cx="3221301" cy="16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7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t>Insert with </a:t>
            </a:r>
            <a:r>
              <a:rPr b="1"/>
              <a:t>`r &lt;code&gt;`</a:t>
            </a:r>
            <a:r>
              <a:t>. Results appear as text without code.</a:t>
            </a:r>
          </a:p>
        </p:txBody>
      </p:sp>
      <p:sp>
        <p:nvSpPr>
          <p:cNvPr id="213" name="Options not listed above: R.options, aniopts, autodep, background, cache.comments, cache.lazy, cache.rebuild, cache.vars, dev, dev.args, dpi, engine.opts, engine.path, fig.asp, fig.env, fig.ext, fig.keep, fig.lp, fig.path, fig.pos, fig.process, fig.retina, fig.scap, fig.show, fig.showtext, fig.subcap, interval, out.extra, out.height, out.width, prompt, purl, ref.label, render, size, split, tidy.opts"/>
          <p:cNvSpPr txBox="1"/>
          <p:nvPr/>
        </p:nvSpPr>
        <p:spPr>
          <a:xfrm>
            <a:off x="2866296" y="9787169"/>
            <a:ext cx="730520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D84942"/>
                </a:solidFill>
              </a:defRPr>
            </a:lvl1pPr>
          </a:lstStyle>
          <a:p>
            <a:pPr/>
            <a:r>
              <a:t>Options not listed above: R.options, aniopts, autodep, background, cache.comments, cache.lazy, cache.rebuild, cache.vars, dev, dev.args, dpi, engine.opts, engine.path, fig.asp, fig.env, fig.ext, fig.keep, fig.lp, fig.path, fig.pos, fig.process, fig.retina, fig.scap, fig.show, fig.showtext, fig.subcap, interval, out.extra, out.height, out.width, prompt, purl, ref.label, render, size, split, tidy.opts</a:t>
            </a:r>
          </a:p>
        </p:txBody>
      </p:sp>
      <p:sp>
        <p:nvSpPr>
          <p:cNvPr id="214" name="Embed code with knitr syntax"/>
          <p:cNvSpPr txBox="1"/>
          <p:nvPr/>
        </p:nvSpPr>
        <p:spPr>
          <a:xfrm>
            <a:off x="306210" y="6962140"/>
            <a:ext cx="3920173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D84942"/>
                </a:solidFill>
              </a:defRPr>
            </a:pPr>
            <a:r>
              <a:t>Embed code with knitr syntax</a:t>
            </a:r>
          </a:p>
        </p:txBody>
      </p:sp>
      <p:sp>
        <p:nvSpPr>
          <p:cNvPr id="215" name="Arrow"/>
          <p:cNvSpPr/>
          <p:nvPr/>
        </p:nvSpPr>
        <p:spPr>
          <a:xfrm>
            <a:off x="1697716" y="7635974"/>
            <a:ext cx="195895" cy="214946"/>
          </a:xfrm>
          <a:prstGeom prst="rightArrow">
            <a:avLst>
              <a:gd name="adj1" fmla="val 41106"/>
              <a:gd name="adj2" fmla="val 61101"/>
            </a:avLst>
          </a:prstGeom>
          <a:solidFill>
            <a:srgbClr val="FF7E79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16" name="Built with `r getRversion()`                Built with 3.2.3"/>
          <p:cNvSpPr txBox="1"/>
          <p:nvPr/>
        </p:nvSpPr>
        <p:spPr>
          <a:xfrm>
            <a:off x="319070" y="7648196"/>
            <a:ext cx="3221301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70000"/>
              </a:lnSpc>
              <a:spcBef>
                <a:spcPts val="300"/>
              </a:spcBef>
              <a:defRPr b="0" sz="900">
                <a:solidFill>
                  <a:srgbClr val="D84942"/>
                </a:solidFill>
              </a:defRPr>
            </a:lvl1pPr>
          </a:lstStyle>
          <a:p>
            <a:pPr/>
            <a:r>
              <a:t>Built with `r getRversion()`                Built with 3.2.3</a:t>
            </a:r>
          </a:p>
        </p:txBody>
      </p:sp>
      <p:sp>
        <p:nvSpPr>
          <p:cNvPr id="217" name="INLINE CODE"/>
          <p:cNvSpPr txBox="1"/>
          <p:nvPr/>
        </p:nvSpPr>
        <p:spPr>
          <a:xfrm>
            <a:off x="308947" y="7343511"/>
            <a:ext cx="1109412" cy="3002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buClr>
                <a:schemeClr val="accent4">
                  <a:hueOff val="384618"/>
                  <a:satOff val="3869"/>
                  <a:lumOff val="5802"/>
                </a:schemeClr>
              </a:buClr>
            </a:lvl1pPr>
          </a:lstStyle>
          <a:p>
            <a:pPr/>
            <a:r>
              <a:t>INLINE CODE</a:t>
            </a:r>
          </a:p>
        </p:txBody>
      </p:sp>
      <p:sp>
        <p:nvSpPr>
          <p:cNvPr id="218" name="CODE CHUNKS"/>
          <p:cNvSpPr txBox="1"/>
          <p:nvPr/>
        </p:nvSpPr>
        <p:spPr>
          <a:xfrm>
            <a:off x="3703022" y="7343510"/>
            <a:ext cx="1109412" cy="3002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buClr>
                <a:schemeClr val="accent4">
                  <a:hueOff val="384618"/>
                  <a:satOff val="3869"/>
                  <a:lumOff val="5802"/>
                </a:schemeClr>
              </a:buClr>
            </a:lvl1pPr>
          </a:lstStyle>
          <a:p>
            <a:pPr/>
            <a:r>
              <a:t>CODE CHUNKS</a:t>
            </a:r>
          </a:p>
        </p:txBody>
      </p:sp>
      <p:sp>
        <p:nvSpPr>
          <p:cNvPr id="219" name="Arrow"/>
          <p:cNvSpPr/>
          <p:nvPr/>
        </p:nvSpPr>
        <p:spPr>
          <a:xfrm>
            <a:off x="4976724" y="7737574"/>
            <a:ext cx="195895" cy="214946"/>
          </a:xfrm>
          <a:prstGeom prst="rightArrow">
            <a:avLst>
              <a:gd name="adj1" fmla="val 41106"/>
              <a:gd name="adj2" fmla="val 61101"/>
            </a:avLst>
          </a:prstGeom>
          <a:solidFill>
            <a:srgbClr val="FF7E79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20" name="```{r echo=TRUE}…"/>
          <p:cNvSpPr txBox="1"/>
          <p:nvPr/>
        </p:nvSpPr>
        <p:spPr>
          <a:xfrm>
            <a:off x="3674607" y="7744338"/>
            <a:ext cx="1403257" cy="411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70000"/>
              </a:lnSpc>
              <a:spcBef>
                <a:spcPts val="300"/>
              </a:spcBef>
              <a:defRPr b="0" sz="900">
                <a:solidFill>
                  <a:srgbClr val="D84942"/>
                </a:solidFill>
              </a:defRPr>
            </a:pPr>
            <a:r>
              <a:t>```{r echo=TRUE} 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b="0" sz="900">
                <a:solidFill>
                  <a:srgbClr val="D84942"/>
                </a:solidFill>
              </a:defRPr>
            </a:pPr>
            <a:r>
              <a:t>getRversion()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b="0" sz="900">
                <a:solidFill>
                  <a:srgbClr val="D84942"/>
                </a:solidFill>
              </a:defRPr>
            </a:pPr>
            <a:r>
              <a:t>```</a:t>
            </a:r>
          </a:p>
        </p:txBody>
      </p:sp>
      <p:sp>
        <p:nvSpPr>
          <p:cNvPr id="221" name="Set with knitr::opts_chunk$set(), e.g."/>
          <p:cNvSpPr txBox="1"/>
          <p:nvPr/>
        </p:nvSpPr>
        <p:spPr>
          <a:xfrm>
            <a:off x="7102525" y="7488458"/>
            <a:ext cx="3131717" cy="155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  <a:r>
              <a:t>Set with knitr::</a:t>
            </a:r>
            <a:r>
              <a:rPr b="1"/>
              <a:t>opts_chunk$set()</a:t>
            </a:r>
            <a:r>
              <a:t>, e.g.</a:t>
            </a:r>
          </a:p>
        </p:txBody>
      </p:sp>
      <p:sp>
        <p:nvSpPr>
          <p:cNvPr id="222" name="GLOBAL OPTIONS"/>
          <p:cNvSpPr txBox="1"/>
          <p:nvPr/>
        </p:nvSpPr>
        <p:spPr>
          <a:xfrm>
            <a:off x="7099811" y="7343510"/>
            <a:ext cx="1299529" cy="177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buClr>
                <a:schemeClr val="accent4">
                  <a:hueOff val="384618"/>
                  <a:satOff val="3869"/>
                  <a:lumOff val="5802"/>
                </a:schemeClr>
              </a:buClr>
            </a:lvl1pPr>
          </a:lstStyle>
          <a:p>
            <a:pPr/>
            <a:r>
              <a:t>GLOBAL OPTIONS</a:t>
            </a:r>
          </a:p>
        </p:txBody>
      </p:sp>
      <p:sp>
        <p:nvSpPr>
          <p:cNvPr id="223" name="```{r include=FALSE}…"/>
          <p:cNvSpPr txBox="1"/>
          <p:nvPr/>
        </p:nvSpPr>
        <p:spPr>
          <a:xfrm>
            <a:off x="7107219" y="7648196"/>
            <a:ext cx="2911553" cy="411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70000"/>
              </a:lnSpc>
              <a:spcBef>
                <a:spcPts val="300"/>
              </a:spcBef>
              <a:defRPr b="0" sz="900">
                <a:solidFill>
                  <a:srgbClr val="D84942"/>
                </a:solidFill>
              </a:defRPr>
            </a:pPr>
            <a:r>
              <a:t>```{r include=FALSE} 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b="0" sz="900">
                <a:solidFill>
                  <a:srgbClr val="D84942"/>
                </a:solidFill>
              </a:defRPr>
            </a:pPr>
            <a:r>
              <a:t>knitr::opts_chunk$set(echo = TRUE)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b="0" sz="900">
                <a:solidFill>
                  <a:srgbClr val="D84942"/>
                </a:solidFill>
              </a:defRPr>
            </a:pPr>
            <a:r>
              <a:t>```</a:t>
            </a:r>
          </a:p>
        </p:txBody>
      </p:sp>
      <p:sp>
        <p:nvSpPr>
          <p:cNvPr id="224" name="Use rmarkdown::render() to render/knit at cmd line. Important args:"/>
          <p:cNvSpPr txBox="1"/>
          <p:nvPr/>
        </p:nvSpPr>
        <p:spPr>
          <a:xfrm>
            <a:off x="3330565" y="6253565"/>
            <a:ext cx="3357368" cy="16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4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  <a:r>
              <a:t>Use rmarkdown::r</a:t>
            </a:r>
            <a:r>
              <a:rPr b="1"/>
              <a:t>ender() </a:t>
            </a:r>
            <a:r>
              <a:t>to render/knit at cmd line. Important args:</a:t>
            </a:r>
          </a:p>
        </p:txBody>
      </p:sp>
      <p:sp>
        <p:nvSpPr>
          <p:cNvPr id="225" name="Workflow"/>
          <p:cNvSpPr txBox="1"/>
          <p:nvPr/>
        </p:nvSpPr>
        <p:spPr>
          <a:xfrm>
            <a:off x="306210" y="3769629"/>
            <a:ext cx="129952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D84942"/>
                </a:solidFill>
              </a:defRPr>
            </a:pPr>
            <a:r>
              <a:t>Workflow</a:t>
            </a:r>
          </a:p>
        </p:txBody>
      </p:sp>
      <p:sp>
        <p:nvSpPr>
          <p:cNvPr id="226" name="input - file to render…"/>
          <p:cNvSpPr txBox="1"/>
          <p:nvPr/>
        </p:nvSpPr>
        <p:spPr>
          <a:xfrm>
            <a:off x="3330565" y="6431103"/>
            <a:ext cx="1084879" cy="370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3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input </a:t>
            </a:r>
            <a:r>
              <a:t>- file to render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sz="900">
                <a:solidFill>
                  <a:srgbClr val="000000"/>
                </a:solidFill>
              </a:defRPr>
            </a:pPr>
            <a:r>
              <a:t>output_format</a:t>
            </a:r>
          </a:p>
        </p:txBody>
      </p:sp>
      <p:sp>
        <p:nvSpPr>
          <p:cNvPr id="227" name="render"/>
          <p:cNvSpPr txBox="1"/>
          <p:nvPr/>
        </p:nvSpPr>
        <p:spPr>
          <a:xfrm>
            <a:off x="3330565" y="5852519"/>
            <a:ext cx="92011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D84942"/>
                </a:solidFill>
              </a:defRPr>
            </a:pPr>
            <a:r>
              <a:t>render</a:t>
            </a:r>
          </a:p>
        </p:txBody>
      </p:sp>
      <p:sp>
        <p:nvSpPr>
          <p:cNvPr id="228" name="Parameters"/>
          <p:cNvSpPr txBox="1"/>
          <p:nvPr/>
        </p:nvSpPr>
        <p:spPr>
          <a:xfrm>
            <a:off x="10466209" y="3486766"/>
            <a:ext cx="154654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D84942"/>
                </a:solidFill>
              </a:defRPr>
            </a:pPr>
            <a:r>
              <a:t>Parameters</a:t>
            </a:r>
          </a:p>
        </p:txBody>
      </p:sp>
      <p:sp>
        <p:nvSpPr>
          <p:cNvPr id="229" name="Parameterize your documents to reuse with new inputs (e.g., data, values, etc.)"/>
          <p:cNvSpPr txBox="1"/>
          <p:nvPr/>
        </p:nvSpPr>
        <p:spPr>
          <a:xfrm>
            <a:off x="10466209" y="3922136"/>
            <a:ext cx="2068138" cy="2514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80000"/>
              </a:lnSpc>
              <a:spcBef>
                <a:spcPts val="4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lvl1pPr>
          </a:lstStyle>
          <a:p>
            <a:pPr/>
            <a:r>
              <a:t>Parameterize your documents to reuse with new inputs (e.g., data, values, etc.)</a:t>
            </a:r>
          </a:p>
        </p:txBody>
      </p:sp>
      <p:sp>
        <p:nvSpPr>
          <p:cNvPr id="230" name="---…"/>
          <p:cNvSpPr/>
          <p:nvPr/>
        </p:nvSpPr>
        <p:spPr>
          <a:xfrm>
            <a:off x="12360444" y="3694157"/>
            <a:ext cx="1254805" cy="705452"/>
          </a:xfrm>
          <a:prstGeom prst="rect">
            <a:avLst/>
          </a:prstGeom>
          <a:solidFill>
            <a:srgbClr val="FFFFFF"/>
          </a:solidFill>
          <a:ln w="3175">
            <a:solidFill>
              <a:srgbClr val="79ABD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/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---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params: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  n: 100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  d: !r Sys.Date()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---</a:t>
            </a:r>
          </a:p>
        </p:txBody>
      </p:sp>
      <p:sp>
        <p:nvSpPr>
          <p:cNvPr id="231" name="Today’s date…"/>
          <p:cNvSpPr/>
          <p:nvPr/>
        </p:nvSpPr>
        <p:spPr>
          <a:xfrm>
            <a:off x="12360444" y="4458744"/>
            <a:ext cx="1254805" cy="367305"/>
          </a:xfrm>
          <a:prstGeom prst="rect">
            <a:avLst/>
          </a:prstGeom>
          <a:solidFill>
            <a:srgbClr val="FFFFFF"/>
          </a:solidFill>
          <a:ln w="3175">
            <a:solidFill>
              <a:srgbClr val="79ABD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/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Today’s date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is `r params$d`</a:t>
            </a:r>
          </a:p>
        </p:txBody>
      </p:sp>
      <p:sp>
        <p:nvSpPr>
          <p:cNvPr id="232" name="1. Add parameters · Create and set parameters in the header as sub-values of params…"/>
          <p:cNvSpPr txBox="1"/>
          <p:nvPr/>
        </p:nvSpPr>
        <p:spPr>
          <a:xfrm>
            <a:off x="10466209" y="4279112"/>
            <a:ext cx="1830697" cy="1595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1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  <a:r>
              <a:t>1. </a:t>
            </a:r>
            <a:r>
              <a:rPr b="1"/>
              <a:t>Add parameters · </a:t>
            </a:r>
            <a:r>
              <a:t>Create and set parameters in the header as sub-values of params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  <a:r>
              <a:t>2. </a:t>
            </a:r>
            <a:r>
              <a:rPr b="1"/>
              <a:t>Call parameters ·</a:t>
            </a:r>
            <a:r>
              <a:t> Call parameter values in code as params$&lt;name&gt;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4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  <a:r>
              <a:t>3. </a:t>
            </a:r>
            <a:r>
              <a:rPr b="1"/>
              <a:t>Set parameters · </a:t>
            </a:r>
            <a:r>
              <a:t>Set values wth Knit with parameters or the params argument of render():</a:t>
            </a:r>
          </a:p>
          <a:p>
            <a:pPr>
              <a:lnSpc>
                <a:spcPct val="80000"/>
              </a:lnSpc>
              <a:spcBef>
                <a:spcPts val="4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  <a:r>
              <a:t>render("doc.Rmd", params = list(n = 1, d = as.Date("2015-01-01"))</a:t>
            </a:r>
          </a:p>
        </p:txBody>
      </p:sp>
      <p:sp>
        <p:nvSpPr>
          <p:cNvPr id="233" name="output_options -  List of render  options (as in YAML)"/>
          <p:cNvSpPr txBox="1"/>
          <p:nvPr/>
        </p:nvSpPr>
        <p:spPr>
          <a:xfrm>
            <a:off x="4489418" y="6431103"/>
            <a:ext cx="1084880" cy="370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3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output_options</a:t>
            </a:r>
            <a:r>
              <a:t> - </a:t>
            </a:r>
            <a:br/>
            <a:r>
              <a:t>List of render </a:t>
            </a:r>
            <a:br/>
            <a:r>
              <a:t>options (as in YAML)</a:t>
            </a:r>
          </a:p>
        </p:txBody>
      </p:sp>
      <p:sp>
        <p:nvSpPr>
          <p:cNvPr id="234" name="output_file…"/>
          <p:cNvSpPr txBox="1"/>
          <p:nvPr/>
        </p:nvSpPr>
        <p:spPr>
          <a:xfrm>
            <a:off x="5648271" y="6431103"/>
            <a:ext cx="1084880" cy="370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300"/>
              </a:spcBef>
              <a:defRPr sz="900">
                <a:solidFill>
                  <a:srgbClr val="000000"/>
                </a:solidFill>
              </a:defRPr>
            </a:pPr>
            <a:r>
              <a:t>output_file 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sz="900">
                <a:solidFill>
                  <a:srgbClr val="000000"/>
                </a:solidFill>
              </a:defRPr>
            </a:pPr>
            <a:r>
              <a:t>output_dir </a:t>
            </a:r>
          </a:p>
        </p:txBody>
      </p:sp>
      <p:sp>
        <p:nvSpPr>
          <p:cNvPr id="235" name="params - list of params to use"/>
          <p:cNvSpPr txBox="1"/>
          <p:nvPr/>
        </p:nvSpPr>
        <p:spPr>
          <a:xfrm>
            <a:off x="6807124" y="6431103"/>
            <a:ext cx="1084880" cy="370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300"/>
              </a:spcBef>
              <a:defRPr sz="900">
                <a:solidFill>
                  <a:srgbClr val="000000"/>
                </a:solidFill>
              </a:defRPr>
            </a:pPr>
            <a:r>
              <a:t>params </a:t>
            </a:r>
            <a:r>
              <a:rPr b="0"/>
              <a:t>- list of params to use</a:t>
            </a:r>
          </a:p>
        </p:txBody>
      </p:sp>
      <p:sp>
        <p:nvSpPr>
          <p:cNvPr id="236" name="envir - environment  to evaluate code chunks in"/>
          <p:cNvSpPr txBox="1"/>
          <p:nvPr/>
        </p:nvSpPr>
        <p:spPr>
          <a:xfrm>
            <a:off x="7965977" y="6431103"/>
            <a:ext cx="1084879" cy="370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300"/>
              </a:spcBef>
              <a:defRPr sz="900">
                <a:solidFill>
                  <a:srgbClr val="000000"/>
                </a:solidFill>
              </a:defRPr>
            </a:pPr>
            <a:r>
              <a:t>envir </a:t>
            </a:r>
            <a:r>
              <a:rPr b="0"/>
              <a:t>- environment </a:t>
            </a:r>
            <a:br>
              <a:rPr b="0"/>
            </a:br>
            <a:r>
              <a:rPr b="0"/>
              <a:t>to evaluate code chunks in</a:t>
            </a:r>
          </a:p>
        </p:txBody>
      </p:sp>
      <p:sp>
        <p:nvSpPr>
          <p:cNvPr id="237" name="encoding - of input file"/>
          <p:cNvSpPr txBox="1"/>
          <p:nvPr/>
        </p:nvSpPr>
        <p:spPr>
          <a:xfrm>
            <a:off x="9124830" y="6431103"/>
            <a:ext cx="1084880" cy="370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300"/>
              </a:spcBef>
              <a:defRPr sz="900">
                <a:solidFill>
                  <a:srgbClr val="000000"/>
                </a:solidFill>
              </a:defRPr>
            </a:pPr>
            <a:r>
              <a:t>encoding </a:t>
            </a:r>
            <a:r>
              <a:rPr b="0"/>
              <a:t>- of input file</a:t>
            </a:r>
          </a:p>
        </p:txBody>
      </p:sp>
      <p:sp>
        <p:nvSpPr>
          <p:cNvPr id="238" name="Line"/>
          <p:cNvSpPr/>
          <p:nvPr/>
        </p:nvSpPr>
        <p:spPr>
          <a:xfrm flipV="1">
            <a:off x="4453465" y="6430462"/>
            <a:ext cx="1" cy="371763"/>
          </a:xfrm>
          <a:prstGeom prst="line">
            <a:avLst/>
          </a:prstGeom>
          <a:ln w="3175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39" name="Line"/>
          <p:cNvSpPr/>
          <p:nvPr/>
        </p:nvSpPr>
        <p:spPr>
          <a:xfrm flipV="1">
            <a:off x="3292308" y="6430462"/>
            <a:ext cx="1" cy="371763"/>
          </a:xfrm>
          <a:prstGeom prst="line">
            <a:avLst/>
          </a:prstGeom>
          <a:ln w="3175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40" name="Line"/>
          <p:cNvSpPr/>
          <p:nvPr/>
        </p:nvSpPr>
        <p:spPr>
          <a:xfrm flipV="1">
            <a:off x="5614623" y="6430462"/>
            <a:ext cx="1" cy="371763"/>
          </a:xfrm>
          <a:prstGeom prst="line">
            <a:avLst/>
          </a:prstGeom>
          <a:ln w="3175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41" name="Line"/>
          <p:cNvSpPr/>
          <p:nvPr/>
        </p:nvSpPr>
        <p:spPr>
          <a:xfrm flipV="1">
            <a:off x="6775780" y="6430462"/>
            <a:ext cx="1" cy="371763"/>
          </a:xfrm>
          <a:prstGeom prst="line">
            <a:avLst/>
          </a:prstGeom>
          <a:ln w="3175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42" name="Line"/>
          <p:cNvSpPr/>
          <p:nvPr/>
        </p:nvSpPr>
        <p:spPr>
          <a:xfrm flipV="1">
            <a:off x="7936938" y="6430462"/>
            <a:ext cx="1" cy="371763"/>
          </a:xfrm>
          <a:prstGeom prst="line">
            <a:avLst/>
          </a:prstGeom>
          <a:ln w="3175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43" name="Line"/>
          <p:cNvSpPr/>
          <p:nvPr/>
        </p:nvSpPr>
        <p:spPr>
          <a:xfrm flipV="1">
            <a:off x="9098095" y="6430462"/>
            <a:ext cx="1" cy="371763"/>
          </a:xfrm>
          <a:prstGeom prst="line">
            <a:avLst/>
          </a:prstGeom>
          <a:ln w="3175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44" name="Line"/>
          <p:cNvSpPr/>
          <p:nvPr/>
        </p:nvSpPr>
        <p:spPr>
          <a:xfrm>
            <a:off x="255732" y="3799590"/>
            <a:ext cx="2744855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45" name="Line"/>
          <p:cNvSpPr/>
          <p:nvPr/>
        </p:nvSpPr>
        <p:spPr>
          <a:xfrm>
            <a:off x="255732" y="6967846"/>
            <a:ext cx="10031726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46" name="Line"/>
          <p:cNvSpPr/>
          <p:nvPr/>
        </p:nvSpPr>
        <p:spPr>
          <a:xfrm>
            <a:off x="3295655" y="5870314"/>
            <a:ext cx="6964409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47" name="Line"/>
          <p:cNvSpPr/>
          <p:nvPr/>
        </p:nvSpPr>
        <p:spPr>
          <a:xfrm>
            <a:off x="10382208" y="3498372"/>
            <a:ext cx="3337933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48" name=".rmd Structure"/>
          <p:cNvSpPr txBox="1"/>
          <p:nvPr/>
        </p:nvSpPr>
        <p:spPr>
          <a:xfrm>
            <a:off x="10442229" y="1089185"/>
            <a:ext cx="181406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300">
                <a:solidFill>
                  <a:srgbClr val="D84942"/>
                </a:solidFill>
              </a:defRPr>
            </a:pPr>
            <a:r>
              <a:t>.rmd Structure</a:t>
            </a:r>
          </a:p>
        </p:txBody>
      </p:sp>
      <p:sp>
        <p:nvSpPr>
          <p:cNvPr id="249" name="Line"/>
          <p:cNvSpPr/>
          <p:nvPr/>
        </p:nvSpPr>
        <p:spPr>
          <a:xfrm>
            <a:off x="10382208" y="1112897"/>
            <a:ext cx="1830697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50" name=".Rmd files · An R Markdown…"/>
          <p:cNvSpPr txBox="1"/>
          <p:nvPr/>
        </p:nvSpPr>
        <p:spPr>
          <a:xfrm>
            <a:off x="993718" y="1577740"/>
            <a:ext cx="1995992" cy="208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50">
                <a:solidFill>
                  <a:srgbClr val="000000"/>
                </a:solidFill>
              </a:defRPr>
            </a:pPr>
            <a:r>
              <a:rPr b="1"/>
              <a:t>.Rmd files ·</a:t>
            </a:r>
            <a:r>
              <a:t> An R Markdown 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50">
                <a:solidFill>
                  <a:srgbClr val="000000"/>
                </a:solidFill>
              </a:defRPr>
            </a:pPr>
            <a:r>
              <a:t>(.Rmd) file is a record of your </a:t>
            </a:r>
          </a:p>
          <a:p>
            <a:pPr>
              <a:lnSpc>
                <a:spcPct val="80000"/>
              </a:lnSpc>
              <a:spcBef>
                <a:spcPts val="4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50">
                <a:solidFill>
                  <a:srgbClr val="000000"/>
                </a:solidFill>
              </a:defRPr>
            </a:pPr>
            <a:r>
              <a:t>research. It contains the code that a scientist needs to reproduce your work along with the narration that a reader needs to understand your work.</a:t>
            </a:r>
          </a:p>
          <a:p>
            <a:pPr>
              <a:lnSpc>
                <a:spcPct val="80000"/>
              </a:lnSpc>
              <a:spcBef>
                <a:spcPts val="4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pc="-19" sz="950">
                <a:solidFill>
                  <a:srgbClr val="000000"/>
                </a:solidFill>
              </a:defRPr>
            </a:pPr>
            <a:r>
              <a:rPr b="1"/>
              <a:t>Reproducible Research ·</a:t>
            </a:r>
            <a:r>
              <a:t> At the click of a button, or the type of a command, you can rerun the code in an R Markdown file to reproduce your work and export the results as a finished report.</a:t>
            </a:r>
          </a:p>
          <a:p>
            <a:pPr>
              <a:lnSpc>
                <a:spcPct val="80000"/>
              </a:lnSpc>
              <a:spcBef>
                <a:spcPts val="4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50">
                <a:solidFill>
                  <a:srgbClr val="000000"/>
                </a:solidFill>
              </a:defRPr>
            </a:pPr>
            <a:r>
              <a:rPr b="1"/>
              <a:t>Dynamic Documents ·</a:t>
            </a:r>
            <a:r>
              <a:t> You can choose to export the finished report in a variety of formats, including html, pdf, MS Word, or RTF documents; html or pdf based slides, Notebooks, and more.</a:t>
            </a:r>
          </a:p>
        </p:txBody>
      </p:sp>
      <p:sp>
        <p:nvSpPr>
          <p:cNvPr id="251" name="cache - cache results for future knits (default = FALSE)…"/>
          <p:cNvSpPr txBox="1"/>
          <p:nvPr/>
        </p:nvSpPr>
        <p:spPr>
          <a:xfrm>
            <a:off x="306369" y="8458868"/>
            <a:ext cx="2456829" cy="13676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cache</a:t>
            </a:r>
            <a:r>
              <a:t> - cache results for future knits (default = FALSE)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cache.path</a:t>
            </a:r>
            <a:r>
              <a:t> - directory to save cached results in (default = "cache/")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child</a:t>
            </a:r>
            <a:r>
              <a:t> - file(s) to knit and then include (default = NULL)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collapse</a:t>
            </a:r>
            <a:r>
              <a:t> - collapse all output into single block (default = FALSE)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pc="-26" sz="900">
                <a:solidFill>
                  <a:srgbClr val="000000"/>
                </a:solidFill>
              </a:defRPr>
            </a:pPr>
            <a:r>
              <a:rPr b="1"/>
              <a:t>comment</a:t>
            </a:r>
            <a:r>
              <a:t> - prefix for each line of results (default = '##')</a:t>
            </a:r>
          </a:p>
        </p:txBody>
      </p:sp>
      <p:sp>
        <p:nvSpPr>
          <p:cNvPr id="252" name="dependson - chunk dependencies for caching (default = NULL)…"/>
          <p:cNvSpPr txBox="1"/>
          <p:nvPr/>
        </p:nvSpPr>
        <p:spPr>
          <a:xfrm>
            <a:off x="2866296" y="8458868"/>
            <a:ext cx="2456829" cy="14635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dependson</a:t>
            </a:r>
            <a:r>
              <a:t> - chunk dependencies for caching (default = NULL)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echo</a:t>
            </a:r>
            <a:r>
              <a:t> - Display code in output document (default = TRUE)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engine</a:t>
            </a:r>
            <a:r>
              <a:t> - code language used in chunk (default = 'R')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error</a:t>
            </a:r>
            <a:r>
              <a:t> - Display error messages in doc (TRUE) or stop render when errors occur (FALSE) (default = FALSE)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eval</a:t>
            </a:r>
            <a:r>
              <a:t> - Run code in chunk (default = TRUE)</a:t>
            </a:r>
          </a:p>
        </p:txBody>
      </p:sp>
      <p:sp>
        <p:nvSpPr>
          <p:cNvPr id="253" name="message - display code messages in  document (default = TRUE)…"/>
          <p:cNvSpPr txBox="1"/>
          <p:nvPr/>
        </p:nvSpPr>
        <p:spPr>
          <a:xfrm>
            <a:off x="7986149" y="8458868"/>
            <a:ext cx="2456829" cy="12775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message</a:t>
            </a:r>
            <a:r>
              <a:t> - display code messages in </a:t>
            </a:r>
            <a:br/>
            <a:r>
              <a:t>document (default = TRUE)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results</a:t>
            </a:r>
            <a:r>
              <a:t>  (default = 'markup')</a:t>
            </a:r>
            <a:br/>
            <a:r>
              <a:t>'asis' - passthrough results</a:t>
            </a:r>
            <a:br/>
            <a:r>
              <a:t>'hide' - do not display results</a:t>
            </a:r>
            <a:br/>
            <a:r>
              <a:t>'hold' - put all results below all code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tidy</a:t>
            </a:r>
            <a:r>
              <a:t> - tidy code for display (default = FALSE)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warning</a:t>
            </a:r>
            <a:r>
              <a:t> - display code warnings in document (default = TRUE)</a:t>
            </a:r>
          </a:p>
        </p:txBody>
      </p:sp>
      <p:sp>
        <p:nvSpPr>
          <p:cNvPr id="254" name="fig.align - 'left', 'right', or 'center' (default = 'default')…"/>
          <p:cNvSpPr txBox="1"/>
          <p:nvPr/>
        </p:nvSpPr>
        <p:spPr>
          <a:xfrm>
            <a:off x="5426223" y="8458868"/>
            <a:ext cx="2456828" cy="13676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fig.align</a:t>
            </a:r>
            <a:r>
              <a:t> - 'left', 'right', or 'center' (default = 'default')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fig.cap</a:t>
            </a:r>
            <a:r>
              <a:t> - figure caption as character string (default = NULL)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fig.height, fig.width</a:t>
            </a:r>
            <a:r>
              <a:t> - Dimensions of plots in inches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highlight</a:t>
            </a:r>
            <a:r>
              <a:t> - highlight source code (default = TRUE)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include</a:t>
            </a:r>
            <a:r>
              <a:t> - Include chunk in doc after running (default = TRUE)</a:t>
            </a:r>
          </a:p>
        </p:txBody>
      </p:sp>
      <p:sp>
        <p:nvSpPr>
          <p:cNvPr id="255" name="Line"/>
          <p:cNvSpPr/>
          <p:nvPr/>
        </p:nvSpPr>
        <p:spPr>
          <a:xfrm flipV="1">
            <a:off x="256190" y="8250448"/>
            <a:ext cx="10030810" cy="1"/>
          </a:xfrm>
          <a:prstGeom prst="line">
            <a:avLst/>
          </a:prstGeom>
          <a:ln w="3175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56" name="IMPORTANT CHUNK OPTIONS"/>
          <p:cNvSpPr txBox="1"/>
          <p:nvPr/>
        </p:nvSpPr>
        <p:spPr>
          <a:xfrm>
            <a:off x="308947" y="8245685"/>
            <a:ext cx="2120879" cy="16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buClr>
                <a:schemeClr val="accent4">
                  <a:hueOff val="384618"/>
                  <a:satOff val="3869"/>
                  <a:lumOff val="5802"/>
                </a:schemeClr>
              </a:buClr>
            </a:lvl1pPr>
          </a:lstStyle>
          <a:p>
            <a:pPr/>
            <a:r>
              <a:t>IMPORTANT CHUNK OPTIONS</a:t>
            </a:r>
          </a:p>
        </p:txBody>
      </p:sp>
      <p:pic>
        <p:nvPicPr>
          <p:cNvPr id="257" name="Screen Shot 2016-02-29 at 1.39.23 PM.png" descr="Screen Shot 2016-02-29 at 1.39.23 PM.png"/>
          <p:cNvPicPr>
            <a:picLocks noChangeAspect="1"/>
          </p:cNvPicPr>
          <p:nvPr/>
        </p:nvPicPr>
        <p:blipFill>
          <a:blip r:embed="rId26">
            <a:extLst/>
          </a:blip>
          <a:stretch>
            <a:fillRect/>
          </a:stretch>
        </p:blipFill>
        <p:spPr>
          <a:xfrm>
            <a:off x="12239392" y="7246396"/>
            <a:ext cx="921054" cy="1769739"/>
          </a:xfrm>
          <a:prstGeom prst="rect">
            <a:avLst/>
          </a:prstGeom>
          <a:ln w="3175">
            <a:solidFill>
              <a:srgbClr val="79ABDB"/>
            </a:solidFill>
            <a:miter lim="400000"/>
          </a:ln>
        </p:spPr>
      </p:pic>
      <p:pic>
        <p:nvPicPr>
          <p:cNvPr id="258" name="shiny-hexbin-sticker-from-rstudio.png" descr="shiny-hexbin-sticker-from-rstudio.png"/>
          <p:cNvPicPr>
            <a:picLocks noChangeAspect="1"/>
          </p:cNvPicPr>
          <p:nvPr/>
        </p:nvPicPr>
        <p:blipFill>
          <a:blip r:embed="rId27">
            <a:extLst/>
          </a:blip>
          <a:stretch>
            <a:fillRect/>
          </a:stretch>
        </p:blipFill>
        <p:spPr>
          <a:xfrm>
            <a:off x="11587637" y="8504240"/>
            <a:ext cx="577671" cy="646367"/>
          </a:xfrm>
          <a:prstGeom prst="rect">
            <a:avLst/>
          </a:prstGeom>
          <a:ln w="12700">
            <a:miter lim="400000"/>
          </a:ln>
        </p:spPr>
      </p:pic>
      <p:pic>
        <p:nvPicPr>
          <p:cNvPr id="259" name="Image" descr="Image"/>
          <p:cNvPicPr>
            <a:picLocks noChangeAspect="1"/>
          </p:cNvPicPr>
          <p:nvPr/>
        </p:nvPicPr>
        <p:blipFill>
          <a:blip r:embed="rId28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pic>
        <p:nvPicPr>
          <p:cNvPr id="260" name="Screen Shot 2014-07-28 at 5.02.25 PM.png" descr="Screen Shot 2014-07-28 at 5.02.25 PM.png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431268" y="4201588"/>
            <a:ext cx="1231414" cy="961327"/>
          </a:xfrm>
          <a:prstGeom prst="rect">
            <a:avLst/>
          </a:prstGeom>
          <a:ln w="12700">
            <a:miter lim="400000"/>
          </a:ln>
        </p:spPr>
      </p:pic>
      <p:pic>
        <p:nvPicPr>
          <p:cNvPr id="261" name="Image" descr="Image"/>
          <p:cNvPicPr>
            <a:picLocks noChangeAspect="1"/>
          </p:cNvPicPr>
          <p:nvPr/>
        </p:nvPicPr>
        <p:blipFill>
          <a:blip r:embed="rId29">
            <a:extLst/>
          </a:blip>
          <a:stretch>
            <a:fillRect/>
          </a:stretch>
        </p:blipFill>
        <p:spPr>
          <a:xfrm>
            <a:off x="12174266" y="-22277"/>
            <a:ext cx="1639861" cy="1867747"/>
          </a:xfrm>
          <a:prstGeom prst="rect">
            <a:avLst/>
          </a:prstGeom>
          <a:ln w="12700">
            <a:miter lim="400000"/>
          </a:ln>
        </p:spPr>
      </p:pic>
      <p:pic>
        <p:nvPicPr>
          <p:cNvPr id="262" name="Screen Shot 2016-02-29 at 4.53.30 PM.png" descr="Screen Shot 2016-02-29 at 4.53.30 PM.png"/>
          <p:cNvPicPr>
            <a:picLocks noChangeAspect="1"/>
          </p:cNvPicPr>
          <p:nvPr/>
        </p:nvPicPr>
        <p:blipFill>
          <a:blip r:embed="rId30">
            <a:extLst/>
          </a:blip>
          <a:stretch>
            <a:fillRect/>
          </a:stretch>
        </p:blipFill>
        <p:spPr>
          <a:xfrm>
            <a:off x="12358857" y="4891218"/>
            <a:ext cx="1257301" cy="873825"/>
          </a:xfrm>
          <a:prstGeom prst="rect">
            <a:avLst/>
          </a:prstGeom>
          <a:ln w="3175">
            <a:solidFill>
              <a:srgbClr val="79ABDB"/>
            </a:solidFill>
            <a:miter lim="400000"/>
          </a:ln>
        </p:spPr>
      </p:pic>
      <p:pic>
        <p:nvPicPr>
          <p:cNvPr id="263" name="Screen Shot 2016-02-29 at 3.03.57 PM.png" descr="Screen Shot 2016-02-29 at 3.03.57 PM.png"/>
          <p:cNvPicPr>
            <a:picLocks noChangeAspect="1"/>
          </p:cNvPicPr>
          <p:nvPr/>
        </p:nvPicPr>
        <p:blipFill>
          <a:blip r:embed="rId31">
            <a:extLst/>
          </a:blip>
          <a:stretch>
            <a:fillRect/>
          </a:stretch>
        </p:blipFill>
        <p:spPr>
          <a:xfrm>
            <a:off x="5568045" y="7743446"/>
            <a:ext cx="667492" cy="47060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86" name="Group"/>
          <p:cNvGrpSpPr/>
          <p:nvPr/>
        </p:nvGrpSpPr>
        <p:grpSpPr>
          <a:xfrm>
            <a:off x="370244" y="1595507"/>
            <a:ext cx="477679" cy="1802445"/>
            <a:chOff x="0" y="0"/>
            <a:chExt cx="477678" cy="1802444"/>
          </a:xfrm>
        </p:grpSpPr>
        <p:grpSp>
          <p:nvGrpSpPr>
            <p:cNvPr id="267" name="Group"/>
            <p:cNvGrpSpPr/>
            <p:nvPr/>
          </p:nvGrpSpPr>
          <p:grpSpPr>
            <a:xfrm>
              <a:off x="63734" y="849605"/>
              <a:ext cx="378731" cy="353385"/>
              <a:chOff x="0" y="0"/>
              <a:chExt cx="378730" cy="353383"/>
            </a:xfrm>
          </p:grpSpPr>
          <p:pic>
            <p:nvPicPr>
              <p:cNvPr id="264" name="Screen Shot 2016-02-26 at 1.08.10 PM.png" descr="Screen Shot 2016-02-26 at 1.08.10 PM.png"/>
              <p:cNvPicPr>
                <a:picLocks noChangeAspect="1"/>
              </p:cNvPicPr>
              <p:nvPr/>
            </p:nvPicPr>
            <p:blipFill>
              <a:blip r:embed="rId32">
                <a:extLst/>
              </a:blip>
              <a:srcRect l="9521" t="0" r="0" b="0"/>
              <a:stretch>
                <a:fillRect/>
              </a:stretch>
            </p:blipFill>
            <p:spPr>
              <a:xfrm>
                <a:off x="0" y="0"/>
                <a:ext cx="276208" cy="179546"/>
              </a:xfrm>
              <a:prstGeom prst="rect">
                <a:avLst/>
              </a:prstGeom>
              <a:ln w="635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25400" dist="25400" dir="5400000">
                  <a:srgbClr val="000000">
                    <a:alpha val="50000"/>
                  </a:srgbClr>
                </a:outerShdw>
              </a:effectLst>
            </p:spPr>
          </p:pic>
          <p:pic>
            <p:nvPicPr>
              <p:cNvPr id="265" name="Screen Shot 2016-02-26 at 1.07.00 PM.png" descr="Screen Shot 2016-02-26 at 1.07.00 PM.png"/>
              <p:cNvPicPr>
                <a:picLocks noChangeAspect="1"/>
              </p:cNvPicPr>
              <p:nvPr/>
            </p:nvPicPr>
            <p:blipFill>
              <a:blip r:embed="rId33">
                <a:extLst/>
              </a:blip>
              <a:stretch>
                <a:fillRect/>
              </a:stretch>
            </p:blipFill>
            <p:spPr>
              <a:xfrm>
                <a:off x="50194" y="220444"/>
                <a:ext cx="242983" cy="132940"/>
              </a:xfrm>
              <a:prstGeom prst="rect">
                <a:avLst/>
              </a:prstGeom>
              <a:ln w="635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25400" dist="25400" dir="5400000">
                  <a:srgbClr val="000000">
                    <a:alpha val="50000"/>
                  </a:srgbClr>
                </a:outerShdw>
              </a:effectLst>
            </p:spPr>
          </p:pic>
          <p:pic>
            <p:nvPicPr>
              <p:cNvPr id="266" name="Screen Shot 2016-02-26 at 1.07.33 PM.png" descr="Screen Shot 2016-02-26 at 1.07.33 PM.png"/>
              <p:cNvPicPr>
                <a:picLocks noChangeAspect="1"/>
              </p:cNvPicPr>
              <p:nvPr/>
            </p:nvPicPr>
            <p:blipFill>
              <a:blip r:embed="rId34">
                <a:extLst/>
              </a:blip>
              <a:stretch>
                <a:fillRect/>
              </a:stretch>
            </p:blipFill>
            <p:spPr>
              <a:xfrm>
                <a:off x="117534" y="118621"/>
                <a:ext cx="261197" cy="155632"/>
              </a:xfrm>
              <a:prstGeom prst="rect">
                <a:avLst/>
              </a:prstGeom>
              <a:ln w="635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25400" dist="25400" dir="5400000">
                  <a:srgbClr val="000000">
                    <a:alpha val="50000"/>
                  </a:srgbClr>
                </a:outerShdw>
              </a:effectLst>
            </p:spPr>
          </p:pic>
        </p:grpSp>
        <p:grpSp>
          <p:nvGrpSpPr>
            <p:cNvPr id="276" name="Group"/>
            <p:cNvGrpSpPr/>
            <p:nvPr/>
          </p:nvGrpSpPr>
          <p:grpSpPr>
            <a:xfrm>
              <a:off x="64719" y="1395721"/>
              <a:ext cx="376763" cy="406724"/>
              <a:chOff x="0" y="0"/>
              <a:chExt cx="376762" cy="406722"/>
            </a:xfrm>
          </p:grpSpPr>
          <p:pic>
            <p:nvPicPr>
              <p:cNvPr id="268" name="Image" descr="Image"/>
              <p:cNvPicPr>
                <a:picLocks noChangeAspect="1"/>
              </p:cNvPicPr>
              <p:nvPr/>
            </p:nvPicPr>
            <p:blipFill>
              <a:blip r:embed="rId35">
                <a:extLst/>
              </a:blip>
              <a:stretch>
                <a:fillRect/>
              </a:stretch>
            </p:blipFill>
            <p:spPr>
              <a:xfrm>
                <a:off x="197018" y="0"/>
                <a:ext cx="174229" cy="1742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grpSp>
            <p:nvGrpSpPr>
              <p:cNvPr id="273" name="Group"/>
              <p:cNvGrpSpPr/>
              <p:nvPr/>
            </p:nvGrpSpPr>
            <p:grpSpPr>
              <a:xfrm>
                <a:off x="3281" y="0"/>
                <a:ext cx="180703" cy="174229"/>
                <a:chOff x="0" y="0"/>
                <a:chExt cx="180701" cy="174228"/>
              </a:xfrm>
            </p:grpSpPr>
            <p:pic>
              <p:nvPicPr>
                <p:cNvPr id="269" name="text-x-tex.png" descr="text-x-tex.png"/>
                <p:cNvPicPr>
                  <a:picLocks noChangeAspect="1"/>
                </p:cNvPicPr>
                <p:nvPr/>
              </p:nvPicPr>
              <p:blipFill>
                <a:blip r:embed="rId36">
                  <a:extLst/>
                </a:blip>
                <a:stretch>
                  <a:fillRect/>
                </a:stretch>
              </p:blipFill>
              <p:spPr>
                <a:xfrm>
                  <a:off x="6473" y="0"/>
                  <a:ext cx="174229" cy="174229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sp>
              <p:nvSpPr>
                <p:cNvPr id="270" name="Rectangle"/>
                <p:cNvSpPr/>
                <p:nvPr/>
              </p:nvSpPr>
              <p:spPr>
                <a:xfrm>
                  <a:off x="36814" y="57594"/>
                  <a:ext cx="122884" cy="103576"/>
                </a:xfrm>
                <a:prstGeom prst="rect">
                  <a:avLst/>
                </a:prstGeom>
                <a:gradFill flip="none" rotWithShape="1">
                  <a:gsLst>
                    <a:gs pos="9907">
                      <a:srgbClr val="C0C0C0"/>
                    </a:gs>
                    <a:gs pos="9907">
                      <a:srgbClr val="E0E0E0"/>
                    </a:gs>
                    <a:gs pos="43939">
                      <a:srgbClr val="FFFFFF"/>
                    </a:gs>
                  </a:gsLst>
                  <a:path path="shape">
                    <a:fillToRect l="56956" t="-15443" r="43043" b="115443"/>
                  </a:path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29104" tIns="29104" rIns="29104" bIns="29104" numCol="1" anchor="ctr">
                  <a:noAutofit/>
                </a:bodyPr>
                <a:lstStyle/>
                <a:p>
                  <a:pPr defTabSz="459787">
                    <a:lnSpc>
                      <a:spcPct val="80000"/>
                    </a:lnSpc>
                    <a:spcBef>
                      <a:spcPts val="0"/>
                    </a:spcBef>
                    <a:defRPr b="0" sz="30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pic>
              <p:nvPicPr>
                <p:cNvPr id="271" name="Image" descr="Image"/>
                <p:cNvPicPr>
                  <a:picLocks noChangeAspect="1"/>
                </p:cNvPicPr>
                <p:nvPr/>
              </p:nvPicPr>
              <p:blipFill>
                <a:blip r:embed="rId37">
                  <a:extLst/>
                </a:blip>
                <a:srcRect l="0" t="0" r="0" b="0"/>
                <a:stretch>
                  <a:fillRect/>
                </a:stretch>
              </p:blipFill>
              <p:spPr>
                <a:xfrm>
                  <a:off x="77841" y="131538"/>
                  <a:ext cx="74216" cy="28202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272" name="Image" descr="Image"/>
                <p:cNvPicPr>
                  <a:picLocks noChangeAspect="1"/>
                </p:cNvPicPr>
                <p:nvPr/>
              </p:nvPicPr>
              <p:blipFill>
                <a:blip r:embed="rId38">
                  <a:extLst/>
                </a:blip>
                <a:srcRect l="0" t="6115" r="31672" b="68786"/>
                <a:stretch>
                  <a:fillRect/>
                </a:stretch>
              </p:blipFill>
              <p:spPr>
                <a:xfrm>
                  <a:off x="0" y="19583"/>
                  <a:ext cx="119046" cy="43729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  <p:pic>
            <p:nvPicPr>
              <p:cNvPr id="274" name="Group" descr="Group"/>
              <p:cNvPicPr>
                <a:picLocks noChangeAspect="1"/>
              </p:cNvPicPr>
              <p:nvPr/>
            </p:nvPicPr>
            <p:blipFill>
              <a:blip r:embed="rId39">
                <a:extLst/>
              </a:blip>
              <a:stretch>
                <a:fillRect/>
              </a:stretch>
            </p:blipFill>
            <p:spPr>
              <a:xfrm>
                <a:off x="191503" y="214408"/>
                <a:ext cx="185260" cy="18526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75" name="Group" descr="Group"/>
              <p:cNvPicPr>
                <a:picLocks noChangeAspect="1"/>
              </p:cNvPicPr>
              <p:nvPr/>
            </p:nvPicPr>
            <p:blipFill>
              <a:blip r:embed="rId40">
                <a:extLst/>
              </a:blip>
              <a:stretch>
                <a:fillRect/>
              </a:stretch>
            </p:blipFill>
            <p:spPr>
              <a:xfrm>
                <a:off x="0" y="219457"/>
                <a:ext cx="187266" cy="18726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277" name="rmarkdown-cheatsheet-2.0.001.jpeg" descr="rmarkdown-cheatsheet-2.0.001.jpeg"/>
            <p:cNvPicPr>
              <a:picLocks noChangeAspect="1"/>
            </p:cNvPicPr>
            <p:nvPr/>
          </p:nvPicPr>
          <p:blipFill>
            <a:blip r:embed="rId41">
              <a:extLst/>
            </a:blip>
            <a:srcRect l="1054" t="2482" r="1054" b="64750"/>
            <a:stretch>
              <a:fillRect/>
            </a:stretch>
          </p:blipFill>
          <p:spPr>
            <a:xfrm>
              <a:off x="0" y="0"/>
              <a:ext cx="477679" cy="27172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81" name="Group"/>
            <p:cNvGrpSpPr/>
            <p:nvPr/>
          </p:nvGrpSpPr>
          <p:grpSpPr>
            <a:xfrm>
              <a:off x="62226" y="389670"/>
              <a:ext cx="353385" cy="353384"/>
              <a:chOff x="0" y="0"/>
              <a:chExt cx="353383" cy="353383"/>
            </a:xfrm>
          </p:grpSpPr>
          <p:pic>
            <p:nvPicPr>
              <p:cNvPr id="278" name="RSource.png" descr="RSource.png"/>
              <p:cNvPicPr>
                <a:picLocks noChangeAspect="1"/>
              </p:cNvPicPr>
              <p:nvPr/>
            </p:nvPicPr>
            <p:blipFill>
              <a:blip r:embed="rId42">
                <a:extLst/>
              </a:blip>
              <a:stretch>
                <a:fillRect/>
              </a:stretch>
            </p:blipFill>
            <p:spPr>
              <a:xfrm>
                <a:off x="0" y="0"/>
                <a:ext cx="353384" cy="35338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79" name="Circle"/>
              <p:cNvSpPr/>
              <p:nvPr/>
            </p:nvSpPr>
            <p:spPr>
              <a:xfrm>
                <a:off x="89105" y="84847"/>
                <a:ext cx="179432" cy="179432"/>
              </a:xfrm>
              <a:prstGeom prst="ellipse">
                <a:avLst/>
              </a:prstGeom>
              <a:gradFill flip="none" rotWithShape="1">
                <a:gsLst>
                  <a:gs pos="0">
                    <a:srgbClr val="BA86EC"/>
                  </a:gs>
                  <a:gs pos="100000">
                    <a:srgbClr val="531B93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12700" dist="0" dir="5400000">
                  <a:srgbClr val="000000">
                    <a:alpha val="40000"/>
                  </a:srgbClr>
                </a:outerShdw>
              </a:effectLst>
            </p:spPr>
            <p:txBody>
              <a:bodyPr wrap="square" lIns="31264" tIns="31264" rIns="31264" bIns="31264" numCol="1" anchor="ctr">
                <a:noAutofit/>
              </a:bodyPr>
              <a:lstStyle/>
              <a:p>
                <a:pPr defTabSz="459787">
                  <a:lnSpc>
                    <a:spcPct val="80000"/>
                  </a:lnSpc>
                  <a:spcBef>
                    <a:spcPts val="0"/>
                  </a:spcBef>
                  <a:defRPr b="0" sz="2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80" name="Rmd"/>
              <p:cNvSpPr txBox="1"/>
              <p:nvPr/>
            </p:nvSpPr>
            <p:spPr>
              <a:xfrm>
                <a:off x="62517" y="88435"/>
                <a:ext cx="228349" cy="15771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0927" tIns="40927" rIns="40927" bIns="40927" numCol="1" anchor="ctr">
                <a:noAutofit/>
              </a:bodyPr>
              <a:lstStyle>
                <a:lvl1pPr algn="ctr" defTabSz="459787">
                  <a:spcBef>
                    <a:spcPts val="0"/>
                  </a:spcBef>
                  <a:defRPr b="0" sz="600">
                    <a:solidFill>
                      <a:srgbClr val="FFFFFF"/>
                    </a:solidFill>
                    <a:latin typeface="Courier"/>
                    <a:ea typeface="Courier"/>
                    <a:cs typeface="Courier"/>
                    <a:sym typeface="Courier"/>
                  </a:defRPr>
                </a:lvl1pPr>
              </a:lstStyle>
              <a:p>
                <a:pPr/>
                <a:r>
                  <a:t>Rmd</a:t>
                </a:r>
              </a:p>
            </p:txBody>
          </p:sp>
        </p:grpSp>
        <p:sp>
          <p:nvSpPr>
            <p:cNvPr id="282" name="Arrow"/>
            <p:cNvSpPr/>
            <p:nvPr/>
          </p:nvSpPr>
          <p:spPr>
            <a:xfrm rot="3584138">
              <a:off x="104977" y="307426"/>
              <a:ext cx="93407" cy="41536"/>
            </a:xfrm>
            <a:prstGeom prst="rightArrow">
              <a:avLst>
                <a:gd name="adj1" fmla="val 32563"/>
                <a:gd name="adj2" fmla="val 99959"/>
              </a:avLst>
            </a:prstGeom>
            <a:solidFill>
              <a:srgbClr val="A6AAA9"/>
            </a:solidFill>
            <a:ln w="12700" cap="flat">
              <a:noFill/>
              <a:miter lim="400000"/>
            </a:ln>
            <a:effectLst/>
          </p:spPr>
          <p:txBody>
            <a:bodyPr wrap="square" lIns="40927" tIns="40927" rIns="40927" bIns="40927" numCol="1" anchor="ctr">
              <a:noAutofit/>
            </a:bodyPr>
            <a:lstStyle/>
            <a:p>
              <a:pPr defTabSz="459787">
                <a:lnSpc>
                  <a:spcPct val="80000"/>
                </a:lnSpc>
                <a:spcBef>
                  <a:spcPts val="0"/>
                </a:spcBef>
                <a:defRPr b="0" sz="44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83" name="Arrow"/>
            <p:cNvSpPr/>
            <p:nvPr/>
          </p:nvSpPr>
          <p:spPr>
            <a:xfrm rot="5400000">
              <a:off x="198565" y="761633"/>
              <a:ext cx="80707" cy="41535"/>
            </a:xfrm>
            <a:prstGeom prst="rightArrow">
              <a:avLst>
                <a:gd name="adj1" fmla="val 32563"/>
                <a:gd name="adj2" fmla="val 99959"/>
              </a:avLst>
            </a:prstGeom>
            <a:solidFill>
              <a:srgbClr val="A6AAA9"/>
            </a:solidFill>
            <a:ln w="12700" cap="flat">
              <a:noFill/>
              <a:miter lim="400000"/>
            </a:ln>
            <a:effectLst/>
          </p:spPr>
          <p:txBody>
            <a:bodyPr wrap="square" lIns="40927" tIns="40927" rIns="40927" bIns="40927" numCol="1" anchor="ctr">
              <a:noAutofit/>
            </a:bodyPr>
            <a:lstStyle/>
            <a:p>
              <a:pPr defTabSz="459787">
                <a:lnSpc>
                  <a:spcPct val="80000"/>
                </a:lnSpc>
                <a:spcBef>
                  <a:spcPts val="0"/>
                </a:spcBef>
                <a:defRPr b="0" sz="44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84" name="Arrow"/>
            <p:cNvSpPr/>
            <p:nvPr/>
          </p:nvSpPr>
          <p:spPr>
            <a:xfrm flipH="1" rot="17957999">
              <a:off x="267352" y="307377"/>
              <a:ext cx="93407" cy="41536"/>
            </a:xfrm>
            <a:prstGeom prst="rightArrow">
              <a:avLst>
                <a:gd name="adj1" fmla="val 32563"/>
                <a:gd name="adj2" fmla="val 99959"/>
              </a:avLst>
            </a:prstGeom>
            <a:solidFill>
              <a:srgbClr val="A6AAA9"/>
            </a:solidFill>
            <a:ln w="12700" cap="flat">
              <a:noFill/>
              <a:miter lim="400000"/>
            </a:ln>
            <a:effectLst/>
          </p:spPr>
          <p:txBody>
            <a:bodyPr wrap="square" lIns="40927" tIns="40927" rIns="40927" bIns="40927" numCol="1" anchor="ctr">
              <a:noAutofit/>
            </a:bodyPr>
            <a:lstStyle/>
            <a:p>
              <a:pPr defTabSz="459787">
                <a:lnSpc>
                  <a:spcPct val="80000"/>
                </a:lnSpc>
                <a:spcBef>
                  <a:spcPts val="0"/>
                </a:spcBef>
                <a:defRPr b="0" sz="44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85" name="Arrow"/>
            <p:cNvSpPr/>
            <p:nvPr/>
          </p:nvSpPr>
          <p:spPr>
            <a:xfrm rot="5400000">
              <a:off x="173165" y="1293157"/>
              <a:ext cx="131507" cy="41535"/>
            </a:xfrm>
            <a:prstGeom prst="rightArrow">
              <a:avLst>
                <a:gd name="adj1" fmla="val 32563"/>
                <a:gd name="adj2" fmla="val 99959"/>
              </a:avLst>
            </a:prstGeom>
            <a:solidFill>
              <a:srgbClr val="A6AAA9"/>
            </a:solidFill>
            <a:ln w="12700" cap="flat">
              <a:noFill/>
              <a:miter lim="400000"/>
            </a:ln>
            <a:effectLst/>
          </p:spPr>
          <p:txBody>
            <a:bodyPr wrap="square" lIns="40927" tIns="40927" rIns="40927" bIns="40927" numCol="1" anchor="ctr">
              <a:noAutofit/>
            </a:bodyPr>
            <a:lstStyle/>
            <a:p>
              <a:pPr defTabSz="459787">
                <a:lnSpc>
                  <a:spcPct val="80000"/>
                </a:lnSpc>
                <a:spcBef>
                  <a:spcPts val="0"/>
                </a:spcBef>
                <a:defRPr b="0" sz="44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pic>
        <p:nvPicPr>
          <p:cNvPr id="287" name="Screen Shot 2016-02-29 at 3.05.17 PM.png" descr="Screen Shot 2016-02-29 at 3.05.17 PM.png"/>
          <p:cNvPicPr>
            <a:picLocks noChangeAspect="1"/>
          </p:cNvPicPr>
          <p:nvPr/>
        </p:nvPicPr>
        <p:blipFill>
          <a:blip r:embed="rId43">
            <a:extLst/>
          </a:blip>
          <a:srcRect l="24757" t="25000" r="13269" b="10757"/>
          <a:stretch>
            <a:fillRect/>
          </a:stretch>
        </p:blipFill>
        <p:spPr>
          <a:xfrm>
            <a:off x="5923820" y="7615916"/>
            <a:ext cx="176962" cy="1222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6" h="21417" fill="norm" stroke="1" extrusionOk="0">
                <a:moveTo>
                  <a:pt x="7043" y="0"/>
                </a:moveTo>
                <a:cubicBezTo>
                  <a:pt x="409" y="0"/>
                  <a:pt x="203" y="307"/>
                  <a:pt x="43" y="11260"/>
                </a:cubicBezTo>
                <a:cubicBezTo>
                  <a:pt x="-74" y="19273"/>
                  <a:pt x="-37" y="19598"/>
                  <a:pt x="1298" y="20643"/>
                </a:cubicBezTo>
                <a:cubicBezTo>
                  <a:pt x="2352" y="21468"/>
                  <a:pt x="4722" y="21600"/>
                  <a:pt x="11098" y="21199"/>
                </a:cubicBezTo>
                <a:cubicBezTo>
                  <a:pt x="15715" y="20908"/>
                  <a:pt x="19727" y="20369"/>
                  <a:pt x="20029" y="19948"/>
                </a:cubicBezTo>
                <a:cubicBezTo>
                  <a:pt x="20370" y="19474"/>
                  <a:pt x="20120" y="19183"/>
                  <a:pt x="19354" y="19183"/>
                </a:cubicBezTo>
                <a:cubicBezTo>
                  <a:pt x="17339" y="19183"/>
                  <a:pt x="17369" y="17915"/>
                  <a:pt x="19498" y="14943"/>
                </a:cubicBezTo>
                <a:cubicBezTo>
                  <a:pt x="20600" y="13406"/>
                  <a:pt x="21526" y="11577"/>
                  <a:pt x="21526" y="10843"/>
                </a:cubicBezTo>
                <a:cubicBezTo>
                  <a:pt x="21526" y="8632"/>
                  <a:pt x="17118" y="3042"/>
                  <a:pt x="15781" y="3545"/>
                </a:cubicBezTo>
                <a:cubicBezTo>
                  <a:pt x="15030" y="3828"/>
                  <a:pt x="14162" y="3307"/>
                  <a:pt x="13319" y="2016"/>
                </a:cubicBezTo>
                <a:cubicBezTo>
                  <a:pt x="12144" y="214"/>
                  <a:pt x="11586" y="0"/>
                  <a:pt x="7043" y="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Group"/>
          <p:cNvGrpSpPr/>
          <p:nvPr/>
        </p:nvGrpSpPr>
        <p:grpSpPr>
          <a:xfrm>
            <a:off x="8383487" y="-1013161"/>
            <a:ext cx="6157893" cy="3553962"/>
            <a:chOff x="0" y="51032"/>
            <a:chExt cx="6157891" cy="3553961"/>
          </a:xfrm>
        </p:grpSpPr>
        <p:grpSp>
          <p:nvGrpSpPr>
            <p:cNvPr id="304" name="Group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289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D84942"/>
              </a:solidFill>
              <a:ln w="3175" cap="flat">
                <a:solidFill>
                  <a:srgbClr val="C8534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90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FF7E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91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D84942">
                  <a:alpha val="50458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92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FF7E79"/>
              </a:solidFill>
              <a:ln w="6350" cap="flat">
                <a:solidFill>
                  <a:srgbClr val="EF857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93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D84942"/>
              </a:solidFill>
              <a:ln w="6350" cap="flat">
                <a:solidFill>
                  <a:srgbClr val="C8534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94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D849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95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FF7E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96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D84942"/>
              </a:solidFill>
              <a:ln w="6350" cap="flat">
                <a:solidFill>
                  <a:srgbClr val="C8534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97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FF7E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98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FF7E79"/>
              </a:solidFill>
              <a:ln w="6350" cap="flat">
                <a:solidFill>
                  <a:srgbClr val="EF857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99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D849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0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D84942"/>
              </a:solidFill>
              <a:ln w="6350" cap="flat">
                <a:solidFill>
                  <a:srgbClr val="C8534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1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FF7E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2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FF7E79"/>
              </a:solidFill>
              <a:ln w="6350" cap="flat">
                <a:solidFill>
                  <a:srgbClr val="EF857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3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D849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305" name="Rectangle"/>
            <p:cNvSpPr/>
            <p:nvPr/>
          </p:nvSpPr>
          <p:spPr>
            <a:xfrm>
              <a:off x="0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52462" t="-2372" r="47537" b="102372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307" name="```{r results = 'asis'}…"/>
          <p:cNvSpPr txBox="1"/>
          <p:nvPr/>
        </p:nvSpPr>
        <p:spPr>
          <a:xfrm>
            <a:off x="7104173" y="9007709"/>
            <a:ext cx="2704839" cy="1384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lnSpc>
                <a:spcPct val="80000"/>
              </a:lnSpc>
              <a:spcBef>
                <a:spcPts val="1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FF7E79"/>
                </a:solidFill>
              </a:defRPr>
            </a:pPr>
            <a:r>
              <a:t>```{r results = 'asis'}</a:t>
            </a:r>
          </a:p>
          <a:p>
            <a:pPr>
              <a:lnSpc>
                <a:spcPct val="80000"/>
              </a:lnSpc>
              <a:spcBef>
                <a:spcPts val="1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  <a:r>
              <a:t>knitr::</a:t>
            </a:r>
            <a:r>
              <a:rPr b="1"/>
              <a:t>kable(</a:t>
            </a:r>
            <a:r>
              <a:t>data, caption = "Table with kable”</a:t>
            </a:r>
            <a:r>
              <a:rPr b="1"/>
              <a:t>)</a:t>
            </a:r>
            <a:endParaRPr>
              <a:solidFill>
                <a:srgbClr val="FF7E79"/>
              </a:solidFill>
            </a:endParaRPr>
          </a:p>
          <a:p>
            <a:pPr>
              <a:lnSpc>
                <a:spcPct val="80000"/>
              </a:lnSpc>
              <a:spcBef>
                <a:spcPts val="1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FF7E79"/>
                </a:solidFill>
              </a:defRPr>
            </a:pPr>
            <a:r>
              <a:t>```</a:t>
            </a:r>
          </a:p>
          <a:p>
            <a:pPr>
              <a:lnSpc>
                <a:spcPct val="80000"/>
              </a:lnSpc>
              <a:spcBef>
                <a:spcPts val="1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FF7E79"/>
                </a:solidFill>
              </a:defRPr>
            </a:pPr>
            <a:r>
              <a:t>```{r results = "asis"}</a:t>
            </a:r>
          </a:p>
          <a:p>
            <a:pPr>
              <a:lnSpc>
                <a:spcPct val="80000"/>
              </a:lnSpc>
              <a:spcBef>
                <a:spcPts val="1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  <a:r>
              <a:t>print(xtable::</a:t>
            </a:r>
            <a:r>
              <a:rPr b="1"/>
              <a:t>xtable(</a:t>
            </a:r>
            <a:r>
              <a:t>data, caption = "Table with xtable”</a:t>
            </a:r>
            <a:r>
              <a:rPr b="1"/>
              <a:t>)</a:t>
            </a:r>
            <a:r>
              <a:t>, </a:t>
            </a:r>
          </a:p>
          <a:p>
            <a:pPr>
              <a:lnSpc>
                <a:spcPct val="80000"/>
              </a:lnSpc>
              <a:spcBef>
                <a:spcPts val="1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  <a:r>
              <a:t>            type = "html", html.table.attributes = "border=0"))</a:t>
            </a:r>
            <a:endParaRPr>
              <a:solidFill>
                <a:srgbClr val="FF7E79"/>
              </a:solidFill>
            </a:endParaRPr>
          </a:p>
          <a:p>
            <a:pPr>
              <a:lnSpc>
                <a:spcPct val="80000"/>
              </a:lnSpc>
              <a:spcBef>
                <a:spcPts val="1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FF7E79"/>
                </a:solidFill>
              </a:defRPr>
            </a:pPr>
            <a:r>
              <a:t>```</a:t>
            </a:r>
          </a:p>
          <a:p>
            <a:pPr>
              <a:lnSpc>
                <a:spcPct val="80000"/>
              </a:lnSpc>
              <a:spcBef>
                <a:spcPts val="1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FF7E79"/>
                </a:solidFill>
              </a:defRPr>
            </a:pPr>
            <a:r>
              <a:t>```{r results = "asis"} </a:t>
            </a:r>
          </a:p>
          <a:p>
            <a:pPr>
              <a:lnSpc>
                <a:spcPct val="80000"/>
              </a:lnSpc>
              <a:spcBef>
                <a:spcPts val="1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  <a:r>
              <a:t>stargazer::</a:t>
            </a:r>
            <a:r>
              <a:rPr b="1"/>
              <a:t>stargazer(</a:t>
            </a:r>
            <a:r>
              <a:t>data, type = "html", title = "Table </a:t>
            </a:r>
          </a:p>
          <a:p>
            <a:pPr>
              <a:lnSpc>
                <a:spcPct val="80000"/>
              </a:lnSpc>
              <a:spcBef>
                <a:spcPts val="1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  <a:r>
              <a:t>                                            with stargazer"</a:t>
            </a:r>
            <a:r>
              <a:rPr b="1"/>
              <a:t>)</a:t>
            </a:r>
            <a:endParaRPr>
              <a:solidFill>
                <a:srgbClr val="FF7E79"/>
              </a:solidFill>
            </a:endParaRPr>
          </a:p>
          <a:p>
            <a:pPr>
              <a:lnSpc>
                <a:spcPct val="80000"/>
              </a:lnSpc>
              <a:spcBef>
                <a:spcPts val="1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FF7E79"/>
                </a:solidFill>
              </a:defRPr>
            </a:pPr>
            <a:r>
              <a:t>```</a:t>
            </a:r>
          </a:p>
        </p:txBody>
      </p:sp>
      <p:sp>
        <p:nvSpPr>
          <p:cNvPr id="308" name="Rectangle"/>
          <p:cNvSpPr/>
          <p:nvPr/>
        </p:nvSpPr>
        <p:spPr>
          <a:xfrm>
            <a:off x="3633669" y="1145617"/>
            <a:ext cx="3265234" cy="1209041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F7E79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09" name="Rectangle"/>
          <p:cNvSpPr/>
          <p:nvPr/>
        </p:nvSpPr>
        <p:spPr>
          <a:xfrm>
            <a:off x="3633669" y="2968710"/>
            <a:ext cx="3265234" cy="1209041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F7E79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10" name="Rectangle"/>
          <p:cNvSpPr/>
          <p:nvPr/>
        </p:nvSpPr>
        <p:spPr>
          <a:xfrm>
            <a:off x="3633669" y="5899215"/>
            <a:ext cx="3265234" cy="988115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F7E79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11" name="Line"/>
          <p:cNvSpPr/>
          <p:nvPr/>
        </p:nvSpPr>
        <p:spPr>
          <a:xfrm>
            <a:off x="7112414" y="9848365"/>
            <a:ext cx="3031485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12" name="Plain text…"/>
          <p:cNvSpPr txBox="1"/>
          <p:nvPr/>
        </p:nvSpPr>
        <p:spPr>
          <a:xfrm>
            <a:off x="317648" y="1373444"/>
            <a:ext cx="1754521" cy="87183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Plain text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End a line with two spaces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to start a new paragraph.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*italics* and **bold**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`verbatim code`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sub/superscript^2^~2~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~~strikethrough~~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escaped: \* \_ \\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endash: --, emdash: ---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equation: $A = \pi*r^{2}$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equation block: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$$E = mc^{2}$$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&gt; block quote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# Header1  {#anchor}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## Header 2  {#css_id}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### Header 3  {.css_class}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#### Header 4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##### Header 5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###### Header 6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&lt;!--Text comment--&gt;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\textbf{Tex ignored in HTML}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&lt;em&gt;HTML ignored in pdfs&lt;/em&gt;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&lt;http://www.rstudio.com&gt;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[link](www.rstudio.com)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Jump to [Header 1](#anchor)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image: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![Caption](smallorb.png)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* unordered list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    + sub-item 1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    + sub-item 2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        - sub-sub-item 1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* item 2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    Continued (indent 4 spaces)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  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1. ordered list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2. item 2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    i) sub-item 1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         A.  sub-sub-item 1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(@)  A list whose numbering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continues after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(@)  an interruption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Term 1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:   Definition 1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| Right | Left | Default | Center |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|------:|:-----|---------|:------:|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|   12  |  12  |    12   |    12  |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|  123  |  123 |   123   |   123  |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|    1  |    1 |     1   |     1  |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- slide bullet 1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- slide bullet 2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(&gt;- to have bullets appear on click)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horizontal rule/slide break: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***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A footnote [^1]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[^1]: Here is the footnote.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</p:txBody>
      </p:sp>
      <p:sp>
        <p:nvSpPr>
          <p:cNvPr id="313" name="Write with syntax on the left to create effect on right (after render)"/>
          <p:cNvSpPr txBox="1"/>
          <p:nvPr/>
        </p:nvSpPr>
        <p:spPr>
          <a:xfrm>
            <a:off x="335608" y="1088467"/>
            <a:ext cx="3189128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70000"/>
              </a:lnSpc>
              <a:spcBef>
                <a:spcPts val="300"/>
              </a:spcBef>
              <a:defRPr b="0" sz="900">
                <a:solidFill>
                  <a:srgbClr val="D84942"/>
                </a:solidFill>
              </a:defRPr>
            </a:lvl1pPr>
          </a:lstStyle>
          <a:p>
            <a:pPr/>
            <a:r>
              <a:t>Write with syntax on the left to create effect on right (after render)</a:t>
            </a:r>
          </a:p>
        </p:txBody>
      </p:sp>
      <p:sp>
        <p:nvSpPr>
          <p:cNvPr id="314" name="Pandoc’s Markdown"/>
          <p:cNvSpPr txBox="1"/>
          <p:nvPr/>
        </p:nvSpPr>
        <p:spPr>
          <a:xfrm>
            <a:off x="320788" y="691629"/>
            <a:ext cx="269208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D84942"/>
                </a:solidFill>
              </a:defRPr>
            </a:pPr>
            <a:r>
              <a:t>Pandoc’s Markdown</a:t>
            </a:r>
          </a:p>
        </p:txBody>
      </p:sp>
      <p:sp>
        <p:nvSpPr>
          <p:cNvPr id="315" name="Line"/>
          <p:cNvSpPr/>
          <p:nvPr/>
        </p:nvSpPr>
        <p:spPr>
          <a:xfrm>
            <a:off x="192205" y="729958"/>
            <a:ext cx="3328451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16" name="Set render options with YAML"/>
          <p:cNvSpPr txBox="1"/>
          <p:nvPr/>
        </p:nvSpPr>
        <p:spPr>
          <a:xfrm>
            <a:off x="3724388" y="691629"/>
            <a:ext cx="3903029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D84942"/>
                </a:solidFill>
              </a:defRPr>
            </a:pPr>
            <a:r>
              <a:t>Set render options with YAML</a:t>
            </a:r>
          </a:p>
        </p:txBody>
      </p:sp>
      <p:sp>
        <p:nvSpPr>
          <p:cNvPr id="317" name="Line"/>
          <p:cNvSpPr/>
          <p:nvPr/>
        </p:nvSpPr>
        <p:spPr>
          <a:xfrm>
            <a:off x="3640020" y="729958"/>
            <a:ext cx="8396514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18" name="When you render, R Markdown…"/>
          <p:cNvSpPr txBox="1"/>
          <p:nvPr/>
        </p:nvSpPr>
        <p:spPr>
          <a:xfrm>
            <a:off x="3739208" y="1218604"/>
            <a:ext cx="3054155" cy="8033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4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  <a:r>
              <a:t>When you render, R Markdown </a:t>
            </a:r>
          </a:p>
          <a:p>
            <a:pPr marL="144378" indent="-144378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SzPct val="100000"/>
              <a:buAutoNum type="arabicPeriod" startAt="1"/>
              <a:defRPr b="0" spc="-18" sz="900">
                <a:solidFill>
                  <a:srgbClr val="000000"/>
                </a:solidFill>
              </a:defRPr>
            </a:pPr>
            <a:r>
              <a:t>runs the R code, embeds results and text into .md file with knitr </a:t>
            </a:r>
          </a:p>
          <a:p>
            <a:pPr marL="144378" indent="-144378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SzPct val="100000"/>
              <a:buAutoNum type="arabicPeriod" startAt="1"/>
              <a:defRPr b="0" spc="-18" sz="900">
                <a:solidFill>
                  <a:srgbClr val="000000"/>
                </a:solidFill>
              </a:defRPr>
            </a:pPr>
            <a:r>
              <a:t>then converts the .md file into the finished format with pandoc</a:t>
            </a:r>
          </a:p>
        </p:txBody>
      </p:sp>
      <p:sp>
        <p:nvSpPr>
          <p:cNvPr id="319" name="Create a Reusable Template"/>
          <p:cNvSpPr txBox="1"/>
          <p:nvPr/>
        </p:nvSpPr>
        <p:spPr>
          <a:xfrm>
            <a:off x="3717528" y="7515501"/>
            <a:ext cx="3466857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D84942"/>
                </a:solidFill>
              </a:defRPr>
            </a:pPr>
            <a:r>
              <a:rPr sz="1200"/>
              <a:t>Create a</a:t>
            </a:r>
            <a:r>
              <a:t> Reusable Template</a:t>
            </a:r>
          </a:p>
        </p:txBody>
      </p:sp>
      <p:sp>
        <p:nvSpPr>
          <p:cNvPr id="320" name="1. Create a new package with a inst/rmarkdown/templates directory…"/>
          <p:cNvSpPr txBox="1"/>
          <p:nvPr/>
        </p:nvSpPr>
        <p:spPr>
          <a:xfrm>
            <a:off x="3732348" y="7912313"/>
            <a:ext cx="3054155" cy="1830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1. </a:t>
            </a:r>
            <a:r>
              <a:rPr b="1"/>
              <a:t>Create a new package</a:t>
            </a:r>
            <a:r>
              <a:t> with a inst/rmarkdown/templates directory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2. In the directory, </a:t>
            </a:r>
            <a:r>
              <a:rPr b="1"/>
              <a:t>Place a folder </a:t>
            </a:r>
            <a:r>
              <a:t>that contains:</a:t>
            </a:r>
            <a:br/>
            <a:r>
              <a:rPr b="1"/>
              <a:t>template.yaml </a:t>
            </a:r>
            <a:r>
              <a:t>(see below)</a:t>
            </a:r>
            <a:br/>
            <a:r>
              <a:rPr b="1"/>
              <a:t>skeleton.Rmd</a:t>
            </a:r>
            <a:r>
              <a:t> (contents of the template)</a:t>
            </a:r>
            <a:br/>
            <a:r>
              <a:t>any supporting files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3. </a:t>
            </a:r>
            <a:r>
              <a:rPr b="1"/>
              <a:t>Install the package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4. </a:t>
            </a:r>
            <a:r>
              <a:rPr b="1"/>
              <a:t>Access template</a:t>
            </a:r>
            <a:r>
              <a:t> in wizard at File ▶︎ New File ▶︎ R Markdown </a:t>
            </a:r>
          </a:p>
          <a:p>
            <a:pPr>
              <a:lnSpc>
                <a:spcPct val="80000"/>
              </a:lnSpc>
              <a:spcBef>
                <a:spcPts val="4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  <a:r>
              <a:t>template.yaml</a:t>
            </a:r>
          </a:p>
        </p:txBody>
      </p:sp>
      <p:sp>
        <p:nvSpPr>
          <p:cNvPr id="321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22" name="Line"/>
          <p:cNvSpPr/>
          <p:nvPr/>
        </p:nvSpPr>
        <p:spPr>
          <a:xfrm>
            <a:off x="7112414" y="9358021"/>
            <a:ext cx="3031485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23" name="Line"/>
          <p:cNvSpPr/>
          <p:nvPr/>
        </p:nvSpPr>
        <p:spPr>
          <a:xfrm>
            <a:off x="3736273" y="1183717"/>
            <a:ext cx="3031485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24" name="Line"/>
          <p:cNvSpPr/>
          <p:nvPr/>
        </p:nvSpPr>
        <p:spPr>
          <a:xfrm>
            <a:off x="329533" y="1272055"/>
            <a:ext cx="3031484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25" name="Set a document’s default output format in the YAML header:"/>
          <p:cNvSpPr txBox="1"/>
          <p:nvPr/>
        </p:nvSpPr>
        <p:spPr>
          <a:xfrm>
            <a:off x="3739208" y="2221288"/>
            <a:ext cx="112395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lvl1pPr>
          </a:lstStyle>
          <a:p>
            <a:pPr/>
            <a:r>
              <a:t>Set a document’s default output format in the YAML header:</a:t>
            </a:r>
          </a:p>
        </p:txBody>
      </p:sp>
      <p:sp>
        <p:nvSpPr>
          <p:cNvPr id="326" name="---…"/>
          <p:cNvSpPr/>
          <p:nvPr/>
        </p:nvSpPr>
        <p:spPr>
          <a:xfrm>
            <a:off x="5061555" y="2222875"/>
            <a:ext cx="1600536" cy="693564"/>
          </a:xfrm>
          <a:prstGeom prst="rect">
            <a:avLst/>
          </a:prstGeom>
          <a:ln w="3175">
            <a:solidFill>
              <a:srgbClr val="D8494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/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---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output: html_document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---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# Body</a:t>
            </a:r>
          </a:p>
        </p:txBody>
      </p:sp>
      <p:graphicFrame>
        <p:nvGraphicFramePr>
          <p:cNvPr id="327" name="Table"/>
          <p:cNvGraphicFramePr/>
          <p:nvPr/>
        </p:nvGraphicFramePr>
        <p:xfrm>
          <a:off x="3679035" y="2997337"/>
          <a:ext cx="19120965" cy="22157505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{C7B018BB-80A7-4F77-B60F-C8B233D01FF8}</a:tableStyleId>
              </a:tblPr>
              <a:tblGrid>
                <a:gridCol w="1294309"/>
                <a:gridCol w="1854790"/>
              </a:tblGrid>
              <a:tr h="166212"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D84942"/>
                          </a:solidFill>
                          <a:latin typeface="+mn-lt"/>
                          <a:ea typeface="+mn-ea"/>
                          <a:cs typeface="+mn-cs"/>
                          <a:sym typeface="Source Sans Pro"/>
                        </a:rPr>
                        <a:t>output value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D84942"/>
                          </a:solidFill>
                          <a:latin typeface="+mn-lt"/>
                          <a:ea typeface="+mn-ea"/>
                          <a:cs typeface="+mn-cs"/>
                          <a:sym typeface="Source Sans Pro"/>
                        </a:rPr>
                        <a:t>creates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66212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html_document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0" algn="l" defTabSz="914400"/>
                      <a:r>
                        <a:rPr sz="900">
                          <a:sym typeface="Source Sans Pro"/>
                        </a:rPr>
                        <a:t>html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66212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pdf_document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0" algn="l" defTabSz="914400"/>
                      <a:r>
                        <a:rPr sz="900">
                          <a:sym typeface="Source Sans Pro"/>
                        </a:rPr>
                        <a:t>pdf (requires Tex )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66212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word_document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0" algn="l" defTabSz="914400"/>
                      <a:r>
                        <a:rPr sz="900">
                          <a:sym typeface="Source Sans Pro"/>
                        </a:rPr>
                        <a:t>Microsoft Word (.docx)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66212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odt_document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0" algn="l" defTabSz="914400"/>
                      <a:r>
                        <a:rPr sz="900">
                          <a:sym typeface="Source Sans Pro"/>
                        </a:rPr>
                        <a:t>OpenDocument Text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66212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rtf_document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0" algn="l" defTabSz="914400"/>
                      <a:r>
                        <a:rPr sz="900">
                          <a:sym typeface="Source Sans Pro"/>
                        </a:rPr>
                        <a:t>Rich Text Format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66212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md_document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0" algn="l" defTabSz="914400"/>
                      <a:r>
                        <a:rPr sz="900">
                          <a:sym typeface="Source Sans Pro"/>
                        </a:rPr>
                        <a:t>Markdown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66212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github_document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0" algn="l" defTabSz="914400"/>
                      <a:r>
                        <a:rPr sz="900">
                          <a:sym typeface="Source Sans Pro"/>
                        </a:rPr>
                        <a:t>Github compatible markdown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66212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ioslides_presentation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0" algn="l" defTabSz="914400"/>
                      <a:r>
                        <a:rPr sz="900">
                          <a:sym typeface="Source Sans Pro"/>
                        </a:rPr>
                        <a:t>ioslides HTML slides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66212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slidy_presentation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0" algn="l" defTabSz="914400"/>
                      <a:r>
                        <a:rPr sz="900">
                          <a:sym typeface="Source Sans Pro"/>
                        </a:rPr>
                        <a:t>slidy HTML slides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61595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beamer_presentation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0" algn="l" defTabSz="914400"/>
                      <a:r>
                        <a:rPr sz="900">
                          <a:sym typeface="Source Sans Pro"/>
                        </a:rPr>
                        <a:t>Beamer pdf slides (requires Tex)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28" name="Line"/>
          <p:cNvSpPr/>
          <p:nvPr/>
        </p:nvSpPr>
        <p:spPr>
          <a:xfrm>
            <a:off x="3736273" y="2995573"/>
            <a:ext cx="3031485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29" name="Customize output with sub-options (listed to the right):"/>
          <p:cNvSpPr txBox="1"/>
          <p:nvPr/>
        </p:nvSpPr>
        <p:spPr>
          <a:xfrm>
            <a:off x="3739208" y="5026517"/>
            <a:ext cx="112395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lvl1pPr>
          </a:lstStyle>
          <a:p>
            <a:pPr/>
            <a:r>
              <a:t>Customize output with sub-options (listed to the right):</a:t>
            </a:r>
          </a:p>
        </p:txBody>
      </p:sp>
      <p:sp>
        <p:nvSpPr>
          <p:cNvPr id="330" name="---…"/>
          <p:cNvSpPr/>
          <p:nvPr/>
        </p:nvSpPr>
        <p:spPr>
          <a:xfrm>
            <a:off x="5061555" y="5017706"/>
            <a:ext cx="1600536" cy="843875"/>
          </a:xfrm>
          <a:prstGeom prst="rect">
            <a:avLst/>
          </a:prstGeom>
          <a:ln w="3175">
            <a:solidFill>
              <a:srgbClr val="D8494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/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---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output: html_document: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  code_folding: hide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  toc_float: TRUE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---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# Body</a:t>
            </a:r>
          </a:p>
        </p:txBody>
      </p:sp>
      <p:sp>
        <p:nvSpPr>
          <p:cNvPr id="331" name="Line"/>
          <p:cNvSpPr/>
          <p:nvPr/>
        </p:nvSpPr>
        <p:spPr>
          <a:xfrm>
            <a:off x="3736273" y="4848370"/>
            <a:ext cx="3031485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32" name="Indent 4 spaces"/>
          <p:cNvSpPr/>
          <p:nvPr/>
        </p:nvSpPr>
        <p:spPr>
          <a:xfrm>
            <a:off x="6199111" y="4877343"/>
            <a:ext cx="498873" cy="393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220" y="0"/>
                </a:moveTo>
                <a:cubicBezTo>
                  <a:pt x="547" y="0"/>
                  <a:pt x="0" y="694"/>
                  <a:pt x="0" y="1546"/>
                </a:cubicBezTo>
                <a:lnTo>
                  <a:pt x="0" y="15242"/>
                </a:lnTo>
                <a:cubicBezTo>
                  <a:pt x="0" y="16094"/>
                  <a:pt x="547" y="16766"/>
                  <a:pt x="1220" y="16766"/>
                </a:cubicBezTo>
                <a:lnTo>
                  <a:pt x="5121" y="16766"/>
                </a:lnTo>
                <a:lnTo>
                  <a:pt x="7561" y="21600"/>
                </a:lnTo>
                <a:lnTo>
                  <a:pt x="10001" y="16766"/>
                </a:lnTo>
                <a:lnTo>
                  <a:pt x="20397" y="16766"/>
                </a:lnTo>
                <a:cubicBezTo>
                  <a:pt x="21070" y="16766"/>
                  <a:pt x="21600" y="16094"/>
                  <a:pt x="21600" y="15242"/>
                </a:cubicBezTo>
                <a:lnTo>
                  <a:pt x="21600" y="1546"/>
                </a:lnTo>
                <a:cubicBezTo>
                  <a:pt x="21600" y="694"/>
                  <a:pt x="21070" y="0"/>
                  <a:pt x="20397" y="0"/>
                </a:cubicBezTo>
                <a:lnTo>
                  <a:pt x="1220" y="0"/>
                </a:lnTo>
                <a:close/>
              </a:path>
            </a:pathLst>
          </a:custGeom>
          <a:solidFill>
            <a:srgbClr val="D849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lnSpc>
                <a:spcPct val="70000"/>
              </a:lnSpc>
              <a:spcBef>
                <a:spcPts val="0"/>
              </a:spcBef>
              <a:defRPr b="0" sz="9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Indent 4 spaces</a:t>
            </a:r>
          </a:p>
        </p:txBody>
      </p:sp>
      <p:sp>
        <p:nvSpPr>
          <p:cNvPr id="333" name="Indent 2 spaces"/>
          <p:cNvSpPr/>
          <p:nvPr/>
        </p:nvSpPr>
        <p:spPr>
          <a:xfrm>
            <a:off x="5574605" y="4877343"/>
            <a:ext cx="498873" cy="393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220" y="0"/>
                </a:moveTo>
                <a:cubicBezTo>
                  <a:pt x="547" y="0"/>
                  <a:pt x="0" y="694"/>
                  <a:pt x="0" y="1546"/>
                </a:cubicBezTo>
                <a:lnTo>
                  <a:pt x="0" y="15242"/>
                </a:lnTo>
                <a:cubicBezTo>
                  <a:pt x="0" y="16094"/>
                  <a:pt x="547" y="16766"/>
                  <a:pt x="1220" y="16766"/>
                </a:cubicBezTo>
                <a:lnTo>
                  <a:pt x="5121" y="16766"/>
                </a:lnTo>
                <a:lnTo>
                  <a:pt x="7561" y="21600"/>
                </a:lnTo>
                <a:lnTo>
                  <a:pt x="10001" y="16766"/>
                </a:lnTo>
                <a:lnTo>
                  <a:pt x="20397" y="16766"/>
                </a:lnTo>
                <a:cubicBezTo>
                  <a:pt x="21070" y="16766"/>
                  <a:pt x="21600" y="16094"/>
                  <a:pt x="21600" y="15242"/>
                </a:cubicBezTo>
                <a:lnTo>
                  <a:pt x="21600" y="1546"/>
                </a:lnTo>
                <a:cubicBezTo>
                  <a:pt x="21600" y="694"/>
                  <a:pt x="21070" y="0"/>
                  <a:pt x="20397" y="0"/>
                </a:cubicBezTo>
                <a:lnTo>
                  <a:pt x="1220" y="0"/>
                </a:lnTo>
                <a:close/>
              </a:path>
            </a:pathLst>
          </a:custGeom>
          <a:solidFill>
            <a:srgbClr val="D849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lnSpc>
                <a:spcPct val="70000"/>
              </a:lnSpc>
              <a:spcBef>
                <a:spcPts val="0"/>
              </a:spcBef>
              <a:defRPr b="0" sz="9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Indent 2 spaces</a:t>
            </a:r>
          </a:p>
        </p:txBody>
      </p:sp>
      <p:sp>
        <p:nvSpPr>
          <p:cNvPr id="334" name="html tabsets…"/>
          <p:cNvSpPr txBox="1"/>
          <p:nvPr/>
        </p:nvSpPr>
        <p:spPr>
          <a:xfrm>
            <a:off x="3739208" y="5957449"/>
            <a:ext cx="2919312" cy="3357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D84942"/>
                </a:solidFill>
              </a:defRPr>
            </a:pPr>
            <a:r>
              <a:t>html tabsets</a:t>
            </a: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  <a:r>
              <a:t>Use tablet css class to place sub-headers into tabs</a:t>
            </a:r>
          </a:p>
        </p:txBody>
      </p:sp>
      <p:sp>
        <p:nvSpPr>
          <p:cNvPr id="335" name="# Tabset {.tabset .tabset-fade .tabset-pills}…"/>
          <p:cNvSpPr/>
          <p:nvPr/>
        </p:nvSpPr>
        <p:spPr>
          <a:xfrm>
            <a:off x="3745955" y="6284889"/>
            <a:ext cx="2916136" cy="1056156"/>
          </a:xfrm>
          <a:prstGeom prst="rect">
            <a:avLst/>
          </a:prstGeom>
          <a:solidFill>
            <a:srgbClr val="FFFFFF"/>
          </a:solidFill>
          <a:ln w="3175">
            <a:solidFill>
              <a:srgbClr val="D8494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/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# Tabset {.tabset .tabset-fade .tabset-pills}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## Tab 1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text 1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## Tab 2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text 2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### End tabset</a:t>
            </a:r>
          </a:p>
        </p:txBody>
      </p:sp>
      <p:sp>
        <p:nvSpPr>
          <p:cNvPr id="336" name="Line"/>
          <p:cNvSpPr/>
          <p:nvPr/>
        </p:nvSpPr>
        <p:spPr>
          <a:xfrm>
            <a:off x="3736273" y="5924588"/>
            <a:ext cx="3031485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37" name="Tabset…"/>
          <p:cNvSpPr/>
          <p:nvPr/>
        </p:nvSpPr>
        <p:spPr>
          <a:xfrm>
            <a:off x="5353655" y="6561064"/>
            <a:ext cx="1120776" cy="843875"/>
          </a:xfrm>
          <a:prstGeom prst="rect">
            <a:avLst/>
          </a:prstGeom>
          <a:solidFill>
            <a:srgbClr val="FFFFFF"/>
          </a:solidFill>
          <a:ln w="3175">
            <a:solidFill>
              <a:srgbClr val="D8494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/>
          <a:p>
            <a:pPr>
              <a:lnSpc>
                <a:spcPct val="80000"/>
              </a:lnSpc>
              <a:spcBef>
                <a:spcPts val="0"/>
              </a:spcBef>
              <a:defRPr sz="900">
                <a:solidFill>
                  <a:srgbClr val="000000"/>
                </a:solidFill>
              </a:defRPr>
            </a:pPr>
            <a:r>
              <a:t>Tabset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9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text 1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900">
                <a:solidFill>
                  <a:srgbClr val="000000"/>
                </a:solidFill>
              </a:defRPr>
            </a:pPr>
            <a:r>
              <a:t>End tabset</a:t>
            </a:r>
          </a:p>
        </p:txBody>
      </p:sp>
      <p:sp>
        <p:nvSpPr>
          <p:cNvPr id="338" name="Tab 1"/>
          <p:cNvSpPr/>
          <p:nvPr/>
        </p:nvSpPr>
        <p:spPr>
          <a:xfrm>
            <a:off x="5479936" y="6778714"/>
            <a:ext cx="436155" cy="2489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9159"/>
                </a:moveTo>
                <a:lnTo>
                  <a:pt x="0" y="2441"/>
                </a:lnTo>
                <a:cubicBezTo>
                  <a:pt x="0" y="1093"/>
                  <a:pt x="624" y="0"/>
                  <a:pt x="1393" y="0"/>
                </a:cubicBezTo>
                <a:lnTo>
                  <a:pt x="20207" y="0"/>
                </a:lnTo>
                <a:cubicBezTo>
                  <a:pt x="20976" y="0"/>
                  <a:pt x="21600" y="1093"/>
                  <a:pt x="21600" y="2441"/>
                </a:cubicBezTo>
                <a:lnTo>
                  <a:pt x="21600" y="19159"/>
                </a:lnTo>
                <a:cubicBezTo>
                  <a:pt x="21600" y="20507"/>
                  <a:pt x="20976" y="21600"/>
                  <a:pt x="20207" y="21600"/>
                </a:cubicBezTo>
                <a:lnTo>
                  <a:pt x="1393" y="21600"/>
                </a:lnTo>
                <a:cubicBezTo>
                  <a:pt x="624" y="21600"/>
                  <a:pt x="0" y="20507"/>
                  <a:pt x="0" y="19159"/>
                </a:cubicBezTo>
                <a:close/>
              </a:path>
            </a:pathLst>
          </a:custGeom>
          <a:solidFill>
            <a:srgbClr val="D849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lnSpc>
                <a:spcPct val="70000"/>
              </a:lnSpc>
              <a:spcBef>
                <a:spcPts val="0"/>
              </a:spcBef>
              <a:defRPr b="0" sz="9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  Tab 1</a:t>
            </a:r>
          </a:p>
        </p:txBody>
      </p:sp>
      <p:sp>
        <p:nvSpPr>
          <p:cNvPr id="339" name="Tab 2"/>
          <p:cNvSpPr/>
          <p:nvPr/>
        </p:nvSpPr>
        <p:spPr>
          <a:xfrm>
            <a:off x="5930786" y="6778714"/>
            <a:ext cx="436155" cy="2489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9159"/>
                </a:moveTo>
                <a:lnTo>
                  <a:pt x="0" y="2441"/>
                </a:lnTo>
                <a:cubicBezTo>
                  <a:pt x="0" y="1093"/>
                  <a:pt x="624" y="0"/>
                  <a:pt x="1393" y="0"/>
                </a:cubicBezTo>
                <a:lnTo>
                  <a:pt x="20207" y="0"/>
                </a:lnTo>
                <a:cubicBezTo>
                  <a:pt x="20976" y="0"/>
                  <a:pt x="21600" y="1093"/>
                  <a:pt x="21600" y="2441"/>
                </a:cubicBezTo>
                <a:lnTo>
                  <a:pt x="21600" y="19159"/>
                </a:lnTo>
                <a:cubicBezTo>
                  <a:pt x="21600" y="20507"/>
                  <a:pt x="20976" y="21600"/>
                  <a:pt x="20207" y="21600"/>
                </a:cubicBezTo>
                <a:lnTo>
                  <a:pt x="1393" y="21600"/>
                </a:lnTo>
                <a:cubicBezTo>
                  <a:pt x="624" y="21600"/>
                  <a:pt x="0" y="20507"/>
                  <a:pt x="0" y="19159"/>
                </a:cubicBezTo>
                <a:close/>
              </a:path>
            </a:pathLst>
          </a:custGeom>
          <a:solidFill>
            <a:srgbClr val="FF7E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lnSpc>
                <a:spcPct val="70000"/>
              </a:lnSpc>
              <a:spcBef>
                <a:spcPts val="0"/>
              </a:spcBef>
              <a:defRPr b="0" sz="9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  Tab 2</a:t>
            </a:r>
          </a:p>
        </p:txBody>
      </p:sp>
      <p:sp>
        <p:nvSpPr>
          <p:cNvPr id="340" name="---…"/>
          <p:cNvSpPr/>
          <p:nvPr/>
        </p:nvSpPr>
        <p:spPr>
          <a:xfrm>
            <a:off x="3719116" y="9222005"/>
            <a:ext cx="1362772" cy="473076"/>
          </a:xfrm>
          <a:prstGeom prst="rect">
            <a:avLst/>
          </a:prstGeom>
          <a:ln w="3175">
            <a:solidFill>
              <a:srgbClr val="79ABD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/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---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name: My Template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—</a:t>
            </a:r>
          </a:p>
        </p:txBody>
      </p:sp>
      <p:graphicFrame>
        <p:nvGraphicFramePr>
          <p:cNvPr id="341" name="Table"/>
          <p:cNvGraphicFramePr/>
          <p:nvPr/>
        </p:nvGraphicFramePr>
        <p:xfrm>
          <a:off x="7111734" y="1882026"/>
          <a:ext cx="19120966" cy="2215750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{C7B018BB-80A7-4F77-B60F-C8B233D01FF8}</a:tableStyleId>
              </a:tblPr>
              <a:tblGrid>
                <a:gridCol w="1083247"/>
                <a:gridCol w="3890253"/>
                <a:gridCol w="157055"/>
                <a:gridCol w="157055"/>
                <a:gridCol w="157055"/>
                <a:gridCol w="157055"/>
                <a:gridCol w="157055"/>
                <a:gridCol w="157055"/>
                <a:gridCol w="157055"/>
                <a:gridCol w="157055"/>
                <a:gridCol w="157055"/>
                <a:gridCol w="157055"/>
              </a:tblGrid>
              <a:tr h="165100"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7E79"/>
                          </a:solidFill>
                          <a:latin typeface="+mn-lt"/>
                          <a:ea typeface="+mn-ea"/>
                          <a:cs typeface="+mn-cs"/>
                          <a:sym typeface="Source Sans Pro"/>
                        </a:rPr>
                        <a:t>sub-option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7E79"/>
                          </a:solidFill>
                          <a:latin typeface="+mn-lt"/>
                          <a:ea typeface="+mn-ea"/>
                          <a:cs typeface="+mn-cs"/>
                          <a:sym typeface="Source Sans Pro"/>
                        </a:rPr>
                        <a:t>description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+mn-lt"/>
                          <a:ea typeface="+mn-ea"/>
                          <a:cs typeface="+mn-cs"/>
                          <a:sym typeface="Source Sans Pro"/>
                        </a:defRPr>
                      </a:pP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+mn-lt"/>
                          <a:ea typeface="+mn-ea"/>
                          <a:cs typeface="+mn-cs"/>
                          <a:sym typeface="Source Sans Pro"/>
                        </a:defRPr>
                      </a:pP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+mn-lt"/>
                          <a:ea typeface="+mn-ea"/>
                          <a:cs typeface="+mn-cs"/>
                          <a:sym typeface="Source Sans Pro"/>
                        </a:defRPr>
                      </a:pP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+mn-lt"/>
                          <a:ea typeface="+mn-ea"/>
                          <a:cs typeface="+mn-cs"/>
                          <a:sym typeface="Source Sans Pro"/>
                        </a:defRPr>
                      </a:pP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+mn-lt"/>
                          <a:ea typeface="+mn-ea"/>
                          <a:cs typeface="+mn-cs"/>
                          <a:sym typeface="Source Sans Pro"/>
                        </a:defRPr>
                      </a:pP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+mn-lt"/>
                          <a:ea typeface="+mn-ea"/>
                          <a:cs typeface="+mn-cs"/>
                          <a:sym typeface="Source Sans Pro"/>
                        </a:defRPr>
                      </a:pP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+mn-lt"/>
                          <a:ea typeface="+mn-ea"/>
                          <a:cs typeface="+mn-cs"/>
                          <a:sym typeface="Source Sans Pro"/>
                        </a:defRPr>
                      </a:pP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+mn-lt"/>
                          <a:ea typeface="+mn-ea"/>
                          <a:cs typeface="+mn-cs"/>
                          <a:sym typeface="Source Sans Pro"/>
                        </a:defRPr>
                      </a:pP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+mn-lt"/>
                          <a:ea typeface="+mn-ea"/>
                          <a:cs typeface="+mn-cs"/>
                          <a:sym typeface="Source Sans Pro"/>
                        </a:defRPr>
                      </a:pP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+mn-lt"/>
                          <a:ea typeface="+mn-ea"/>
                          <a:cs typeface="+mn-cs"/>
                          <a:sym typeface="Source Sans Pro"/>
                        </a:defRPr>
                      </a:pP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citation_package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The LaTeX package to process citations, natbib, biblatex or none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code_folding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Let readers to toggle the display of R code, "none", "hide", or "show"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colortheme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Beamer color theme to use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css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CSS file to use to style document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dev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Graphics device to use for figure output (e.g. "png")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duration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Add a countdown timer (in minutes) to footer of slides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fig_caption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Should figures be rendered with captions?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pc="-18"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fig_height, fig_width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Default figure height and width  (in inches) for document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highlight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Syntax highlighting: "tango", "pygments", "kate","zenburn", "textmate"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</a:pPr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includes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File of content to place in document (in_header, before_body, after_body)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incremental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Should bullets appear one at a time (on presenter mouse clicks)?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keep_md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Save a copy of .md file that contains knitr output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keep_tex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Save a copy of .tex file that contains knitr output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latex_engine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Engine to render latex, "pdflatex", "xelatex", or "lualatex"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lib_dir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Directory of dependency files to use (Bootstrap, MathJax, etc.) 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mathjax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Set to local or a URL to use a local/URL version of MathJax to render equations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md_extensions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Markdown extensions to add to default definition or R Markdown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number_sections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Add section numbering to headers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</a:pPr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pandoc_args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Additional arguments to pass to Pandoc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preserve_yaml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Preserve YAML front matter in final document?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reference_docx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docx file whose styles should be copied when producing docx output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self_contained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Embed dependencies into the doc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slide_level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The lowest heading level that defines individual slides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smaller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Use the smaller font size in the presentation?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smart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Convert straight quotes to curly, dashes to em-dashes, … to ellipses, etc.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template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Pandoc template to use when rendering file quarterly_report.html).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theme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Bootswatch or Beamer theme to use for page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</a:pPr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toc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Add a table of contents at start of document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toc_depth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The lowest level of headings to add to table of contents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</a:pPr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toc_float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Float the table of contents to the left of the main content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</a:pPr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352" name="Group"/>
          <p:cNvGrpSpPr/>
          <p:nvPr/>
        </p:nvGrpSpPr>
        <p:grpSpPr>
          <a:xfrm>
            <a:off x="12037437" y="1674753"/>
            <a:ext cx="1635165" cy="407300"/>
            <a:chOff x="0" y="0"/>
            <a:chExt cx="1635163" cy="407298"/>
          </a:xfrm>
        </p:grpSpPr>
        <p:sp>
          <p:nvSpPr>
            <p:cNvPr id="342" name="html"/>
            <p:cNvSpPr txBox="1"/>
            <p:nvPr/>
          </p:nvSpPr>
          <p:spPr>
            <a:xfrm rot="16200000">
              <a:off x="-36589" y="147269"/>
              <a:ext cx="296619" cy="223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t">
              <a:spAutoFit/>
            </a:bodyPr>
            <a:lstStyle>
              <a:lvl1pPr>
                <a:spcBef>
                  <a:spcPts val="0"/>
                </a:spcBef>
                <a:defRPr b="0" sz="700">
                  <a:solidFill>
                    <a:srgbClr val="000000"/>
                  </a:solidFill>
                </a:defRPr>
              </a:lvl1pPr>
            </a:lstStyle>
            <a:p>
              <a:pPr defTabSz="914400"/>
              <a:r>
                <a:t>html</a:t>
              </a:r>
            </a:p>
          </p:txBody>
        </p:sp>
        <p:sp>
          <p:nvSpPr>
            <p:cNvPr id="343" name="pdf"/>
            <p:cNvSpPr txBox="1"/>
            <p:nvPr/>
          </p:nvSpPr>
          <p:spPr>
            <a:xfrm rot="16200000">
              <a:off x="145338" y="172339"/>
              <a:ext cx="246480" cy="223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t">
              <a:spAutoFit/>
            </a:bodyPr>
            <a:lstStyle>
              <a:lvl1pPr>
                <a:spcBef>
                  <a:spcPts val="0"/>
                </a:spcBef>
                <a:defRPr b="0" sz="700">
                  <a:solidFill>
                    <a:srgbClr val="000000"/>
                  </a:solidFill>
                </a:defRPr>
              </a:lvl1pPr>
            </a:lstStyle>
            <a:p>
              <a:pPr defTabSz="914400"/>
              <a:r>
                <a:t>pdf</a:t>
              </a:r>
            </a:p>
          </p:txBody>
        </p:sp>
        <p:sp>
          <p:nvSpPr>
            <p:cNvPr id="344" name="word"/>
            <p:cNvSpPr txBox="1"/>
            <p:nvPr/>
          </p:nvSpPr>
          <p:spPr>
            <a:xfrm rot="16200000">
              <a:off x="269037" y="139179"/>
              <a:ext cx="312799" cy="223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t">
              <a:spAutoFit/>
            </a:bodyPr>
            <a:lstStyle>
              <a:lvl1pPr>
                <a:spcBef>
                  <a:spcPts val="0"/>
                </a:spcBef>
                <a:defRPr b="0" sz="700">
                  <a:solidFill>
                    <a:srgbClr val="000000"/>
                  </a:solidFill>
                </a:defRPr>
              </a:lvl1pPr>
            </a:lstStyle>
            <a:p>
              <a:pPr defTabSz="914400"/>
              <a:r>
                <a:t>word</a:t>
              </a:r>
            </a:p>
          </p:txBody>
        </p:sp>
        <p:sp>
          <p:nvSpPr>
            <p:cNvPr id="345" name="odt"/>
            <p:cNvSpPr txBox="1"/>
            <p:nvPr/>
          </p:nvSpPr>
          <p:spPr>
            <a:xfrm rot="16200000">
              <a:off x="457588" y="170872"/>
              <a:ext cx="249413" cy="223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t">
              <a:spAutoFit/>
            </a:bodyPr>
            <a:lstStyle>
              <a:lvl1pPr>
                <a:spcBef>
                  <a:spcPts val="0"/>
                </a:spcBef>
                <a:defRPr b="0" sz="700">
                  <a:solidFill>
                    <a:srgbClr val="000000"/>
                  </a:solidFill>
                </a:defRPr>
              </a:lvl1pPr>
            </a:lstStyle>
            <a:p>
              <a:pPr defTabSz="914400"/>
              <a:r>
                <a:t>odt</a:t>
              </a:r>
            </a:p>
          </p:txBody>
        </p:sp>
        <p:sp>
          <p:nvSpPr>
            <p:cNvPr id="346" name="rtf"/>
            <p:cNvSpPr txBox="1"/>
            <p:nvPr/>
          </p:nvSpPr>
          <p:spPr>
            <a:xfrm rot="16200000">
              <a:off x="634804" y="191230"/>
              <a:ext cx="208697" cy="223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t">
              <a:spAutoFit/>
            </a:bodyPr>
            <a:lstStyle>
              <a:lvl1pPr>
                <a:spcBef>
                  <a:spcPts val="0"/>
                </a:spcBef>
                <a:defRPr b="0" sz="700">
                  <a:solidFill>
                    <a:srgbClr val="000000"/>
                  </a:solidFill>
                </a:defRPr>
              </a:lvl1pPr>
            </a:lstStyle>
            <a:p>
              <a:pPr defTabSz="914400"/>
              <a:r>
                <a:t>rtf</a:t>
              </a:r>
            </a:p>
          </p:txBody>
        </p:sp>
        <p:sp>
          <p:nvSpPr>
            <p:cNvPr id="347" name="md"/>
            <p:cNvSpPr txBox="1"/>
            <p:nvPr/>
          </p:nvSpPr>
          <p:spPr>
            <a:xfrm rot="16200000">
              <a:off x="773572" y="173139"/>
              <a:ext cx="244879" cy="223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t">
              <a:spAutoFit/>
            </a:bodyPr>
            <a:lstStyle>
              <a:lvl1pPr>
                <a:spcBef>
                  <a:spcPts val="0"/>
                </a:spcBef>
                <a:defRPr b="0" sz="700">
                  <a:solidFill>
                    <a:srgbClr val="000000"/>
                  </a:solidFill>
                </a:defRPr>
              </a:lvl1pPr>
            </a:lstStyle>
            <a:p>
              <a:pPr defTabSz="914400"/>
              <a:r>
                <a:t>md</a:t>
              </a:r>
            </a:p>
          </p:txBody>
        </p:sp>
        <p:sp>
          <p:nvSpPr>
            <p:cNvPr id="348" name="ioslides"/>
            <p:cNvSpPr txBox="1"/>
            <p:nvPr/>
          </p:nvSpPr>
          <p:spPr>
            <a:xfrm rot="16200000">
              <a:off x="1007545" y="93395"/>
              <a:ext cx="404366" cy="2234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t">
              <a:spAutoFit/>
            </a:bodyPr>
            <a:lstStyle>
              <a:lvl1pPr>
                <a:spcBef>
                  <a:spcPts val="0"/>
                </a:spcBef>
                <a:defRPr b="0" sz="700">
                  <a:solidFill>
                    <a:srgbClr val="000000"/>
                  </a:solidFill>
                </a:defRPr>
              </a:lvl1pPr>
            </a:lstStyle>
            <a:p>
              <a:pPr defTabSz="914400"/>
              <a:r>
                <a:t>ioslides</a:t>
              </a:r>
            </a:p>
          </p:txBody>
        </p:sp>
        <p:sp>
          <p:nvSpPr>
            <p:cNvPr id="349" name="slidy"/>
            <p:cNvSpPr txBox="1"/>
            <p:nvPr/>
          </p:nvSpPr>
          <p:spPr>
            <a:xfrm rot="16200000">
              <a:off x="1219342" y="148336"/>
              <a:ext cx="294486" cy="223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t">
              <a:spAutoFit/>
            </a:bodyPr>
            <a:lstStyle>
              <a:lvl1pPr>
                <a:spcBef>
                  <a:spcPts val="0"/>
                </a:spcBef>
                <a:defRPr b="0" sz="700">
                  <a:solidFill>
                    <a:srgbClr val="000000"/>
                  </a:solidFill>
                </a:defRPr>
              </a:lvl1pPr>
            </a:lstStyle>
            <a:p>
              <a:pPr defTabSz="914400"/>
              <a:r>
                <a:t>slidy</a:t>
              </a:r>
            </a:p>
          </p:txBody>
        </p:sp>
        <p:sp>
          <p:nvSpPr>
            <p:cNvPr id="350" name="beamer"/>
            <p:cNvSpPr txBox="1"/>
            <p:nvPr/>
          </p:nvSpPr>
          <p:spPr>
            <a:xfrm rot="16200000">
              <a:off x="1319794" y="91928"/>
              <a:ext cx="407299" cy="2234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t">
              <a:spAutoFit/>
            </a:bodyPr>
            <a:lstStyle>
              <a:lvl1pPr>
                <a:spcBef>
                  <a:spcPts val="0"/>
                </a:spcBef>
                <a:defRPr b="0" sz="700">
                  <a:solidFill>
                    <a:srgbClr val="000000"/>
                  </a:solidFill>
                </a:defRPr>
              </a:lvl1pPr>
            </a:lstStyle>
            <a:p>
              <a:pPr defTabSz="914400"/>
              <a:r>
                <a:t>beamer</a:t>
              </a:r>
            </a:p>
          </p:txBody>
        </p:sp>
        <p:sp>
          <p:nvSpPr>
            <p:cNvPr id="351" name="gituhb"/>
            <p:cNvSpPr txBox="1"/>
            <p:nvPr/>
          </p:nvSpPr>
          <p:spPr>
            <a:xfrm rot="16200000">
              <a:off x="870644" y="113353"/>
              <a:ext cx="364450" cy="2234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t">
              <a:spAutoFit/>
            </a:bodyPr>
            <a:lstStyle>
              <a:lvl1pPr>
                <a:spcBef>
                  <a:spcPts val="0"/>
                </a:spcBef>
                <a:defRPr b="0" sz="700">
                  <a:solidFill>
                    <a:srgbClr val="000000"/>
                  </a:solidFill>
                </a:defRPr>
              </a:lvl1pPr>
            </a:lstStyle>
            <a:p>
              <a:pPr defTabSz="914400"/>
              <a:r>
                <a:t>gituhb</a:t>
              </a:r>
            </a:p>
          </p:txBody>
        </p:sp>
      </p:grpSp>
      <p:sp>
        <p:nvSpPr>
          <p:cNvPr id="353" name="Table Suggestions"/>
          <p:cNvSpPr txBox="1"/>
          <p:nvPr/>
        </p:nvSpPr>
        <p:spPr>
          <a:xfrm>
            <a:off x="7110375" y="7515501"/>
            <a:ext cx="3466857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D84942"/>
                </a:solidFill>
              </a:defRPr>
            </a:pPr>
            <a:r>
              <a:t>Table Suggestions</a:t>
            </a:r>
          </a:p>
        </p:txBody>
      </p:sp>
      <p:sp>
        <p:nvSpPr>
          <p:cNvPr id="354" name="Citations and Bibliographies"/>
          <p:cNvSpPr txBox="1"/>
          <p:nvPr/>
        </p:nvSpPr>
        <p:spPr>
          <a:xfrm>
            <a:off x="10520829" y="7516393"/>
            <a:ext cx="346685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D84942"/>
                </a:solidFill>
              </a:defRPr>
            </a:pPr>
            <a:r>
              <a:t>Citations </a:t>
            </a:r>
            <a:r>
              <a:rPr sz="1200"/>
              <a:t>and Bibliographies</a:t>
            </a:r>
          </a:p>
        </p:txBody>
      </p:sp>
      <p:sp>
        <p:nvSpPr>
          <p:cNvPr id="355" name="Several functions format R data into tables"/>
          <p:cNvSpPr txBox="1"/>
          <p:nvPr/>
        </p:nvSpPr>
        <p:spPr>
          <a:xfrm>
            <a:off x="7105698" y="7912313"/>
            <a:ext cx="3098984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lvl1pPr>
          </a:lstStyle>
          <a:p>
            <a:pPr/>
            <a:r>
              <a:t>Several functions format R data into tables</a:t>
            </a:r>
          </a:p>
        </p:txBody>
      </p:sp>
      <p:sp>
        <p:nvSpPr>
          <p:cNvPr id="356" name="Rounded Rectangle"/>
          <p:cNvSpPr/>
          <p:nvPr/>
        </p:nvSpPr>
        <p:spPr>
          <a:xfrm>
            <a:off x="8128362" y="8050439"/>
            <a:ext cx="876301" cy="749301"/>
          </a:xfrm>
          <a:prstGeom prst="roundRect">
            <a:avLst>
              <a:gd name="adj" fmla="val 5208"/>
            </a:avLst>
          </a:prstGeom>
          <a:ln w="3175">
            <a:solidFill>
              <a:srgbClr val="D84942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spcBef>
                <a:spcPts val="0"/>
              </a:spcBef>
              <a:defRPr b="0" sz="10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357" name="Rounded Rectangle"/>
          <p:cNvSpPr/>
          <p:nvPr/>
        </p:nvSpPr>
        <p:spPr>
          <a:xfrm>
            <a:off x="9146798" y="8054805"/>
            <a:ext cx="876301" cy="749301"/>
          </a:xfrm>
          <a:prstGeom prst="roundRect">
            <a:avLst>
              <a:gd name="adj" fmla="val 5208"/>
            </a:avLst>
          </a:prstGeom>
          <a:ln w="3175">
            <a:solidFill>
              <a:srgbClr val="D84942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spcBef>
                <a:spcPts val="0"/>
              </a:spcBef>
              <a:defRPr b="0" sz="10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358" name="Rounded Rectangle"/>
          <p:cNvSpPr/>
          <p:nvPr/>
        </p:nvSpPr>
        <p:spPr>
          <a:xfrm>
            <a:off x="7107555" y="8050439"/>
            <a:ext cx="881046" cy="749301"/>
          </a:xfrm>
          <a:prstGeom prst="roundRect">
            <a:avLst>
              <a:gd name="adj" fmla="val 5208"/>
            </a:avLst>
          </a:prstGeom>
          <a:ln w="3175">
            <a:solidFill>
              <a:srgbClr val="D84942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spcBef>
                <a:spcPts val="0"/>
              </a:spcBef>
              <a:defRPr b="0" sz="10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359" name="Circle"/>
          <p:cNvSpPr/>
          <p:nvPr/>
        </p:nvSpPr>
        <p:spPr>
          <a:xfrm>
            <a:off x="9823028" y="9658093"/>
            <a:ext cx="747326" cy="747326"/>
          </a:xfrm>
          <a:prstGeom prst="ellipse">
            <a:avLst/>
          </a:prstGeom>
          <a:solidFill>
            <a:srgbClr val="D849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60" name="Learn more in  the stargazer, xtable, and knitr packages."/>
          <p:cNvSpPr txBox="1"/>
          <p:nvPr/>
        </p:nvSpPr>
        <p:spPr>
          <a:xfrm>
            <a:off x="9810383" y="9774582"/>
            <a:ext cx="772617" cy="497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ctr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700">
                <a:solidFill>
                  <a:srgbClr val="FFFFFF"/>
                </a:solidFill>
              </a:defRPr>
            </a:pPr>
            <a:r>
              <a:t>Learn more in </a:t>
            </a:r>
            <a:br/>
            <a:r>
              <a:t>the </a:t>
            </a:r>
            <a:r>
              <a:rPr b="1"/>
              <a:t>stargazer, xtable</a:t>
            </a:r>
            <a:r>
              <a:t>, and </a:t>
            </a:r>
            <a:r>
              <a:rPr b="1"/>
              <a:t>knitr</a:t>
            </a:r>
            <a:r>
              <a:t> packages.</a:t>
            </a:r>
          </a:p>
        </p:txBody>
      </p:sp>
      <p:sp>
        <p:nvSpPr>
          <p:cNvPr id="361" name="Line"/>
          <p:cNvSpPr/>
          <p:nvPr/>
        </p:nvSpPr>
        <p:spPr>
          <a:xfrm>
            <a:off x="7112414" y="8987820"/>
            <a:ext cx="3031485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62" name="Create citations with .bib, .bibtex, .copac, .enl, .json,…"/>
          <p:cNvSpPr txBox="1"/>
          <p:nvPr/>
        </p:nvSpPr>
        <p:spPr>
          <a:xfrm>
            <a:off x="10528215" y="7912313"/>
            <a:ext cx="3079667" cy="1823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  <a:r>
              <a:t>Create citations with .bib, .bibtex, .copac, .enl, .json, </a:t>
            </a: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  <a:r>
              <a:t>.medline, .mods, .ris, .wos, and .xml files</a:t>
            </a: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</a:p>
          <a:p>
            <a:pPr marL="158750" indent="-158750">
              <a:lnSpc>
                <a:spcPct val="80000"/>
              </a:lnSpc>
              <a:spcBef>
                <a:spcPts val="300"/>
              </a:spcBef>
              <a:buSzPct val="100000"/>
              <a:buAutoNum type="arabicPeriod" startAt="1"/>
              <a:defRPr b="0" sz="900">
                <a:solidFill>
                  <a:srgbClr val="000000"/>
                </a:solidFill>
              </a:defRPr>
            </a:pPr>
            <a:r>
              <a:rPr b="1"/>
              <a:t>Set bibliography file</a:t>
            </a:r>
            <a:r>
              <a:t> and CSL 1.0 </a:t>
            </a:r>
            <a:br/>
            <a:r>
              <a:t>Style file (optional) in the YAML header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b="0" sz="900">
                <a:solidFill>
                  <a:srgbClr val="000000"/>
                </a:solidFill>
              </a:defRPr>
            </a:pPr>
            <a:r>
              <a:t>2.  </a:t>
            </a:r>
            <a:r>
              <a:rPr b="1"/>
              <a:t>Use citation keys in text</a:t>
            </a: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  <a:r>
              <a:t>3.  </a:t>
            </a:r>
            <a:r>
              <a:rPr b="1"/>
              <a:t>Render. </a:t>
            </a:r>
            <a:r>
              <a:t>Bibliography will be </a:t>
            </a:r>
            <a:br/>
            <a:r>
              <a:t>added to end of document</a:t>
            </a:r>
          </a:p>
        </p:txBody>
      </p:sp>
      <p:sp>
        <p:nvSpPr>
          <p:cNvPr id="363" name="Smith cited [@smith04].…"/>
          <p:cNvSpPr/>
          <p:nvPr/>
        </p:nvSpPr>
        <p:spPr>
          <a:xfrm>
            <a:off x="11759228" y="8834390"/>
            <a:ext cx="1888680" cy="466692"/>
          </a:xfrm>
          <a:prstGeom prst="rect">
            <a:avLst/>
          </a:prstGeom>
          <a:solidFill>
            <a:srgbClr val="FFFFFF"/>
          </a:solidFill>
          <a:ln w="3175">
            <a:solidFill>
              <a:srgbClr val="79ABD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/>
          <a:p>
            <a:pPr>
              <a:lnSpc>
                <a:spcPct val="80000"/>
              </a:lnSpc>
              <a:defRPr b="0" sz="800">
                <a:solidFill>
                  <a:srgbClr val="000000"/>
                </a:solidFill>
              </a:defRPr>
            </a:pPr>
            <a:r>
              <a:t>Smith cited [@smith04].</a:t>
            </a:r>
          </a:p>
          <a:p>
            <a:pPr>
              <a:lnSpc>
                <a:spcPct val="80000"/>
              </a:lnSpc>
              <a:defRPr b="0" sz="800">
                <a:solidFill>
                  <a:srgbClr val="000000"/>
                </a:solidFill>
              </a:defRPr>
            </a:pPr>
            <a:r>
              <a:t>Smith cited without author [-@smith04].</a:t>
            </a:r>
          </a:p>
          <a:p>
            <a:pPr>
              <a:lnSpc>
                <a:spcPct val="80000"/>
              </a:lnSpc>
              <a:defRPr b="0" sz="800">
                <a:solidFill>
                  <a:srgbClr val="000000"/>
                </a:solidFill>
              </a:defRPr>
            </a:pPr>
            <a:r>
              <a:t>@smith04 cited in line.</a:t>
            </a:r>
          </a:p>
        </p:txBody>
      </p:sp>
      <p:sp>
        <p:nvSpPr>
          <p:cNvPr id="364" name="Rectangle"/>
          <p:cNvSpPr/>
          <p:nvPr/>
        </p:nvSpPr>
        <p:spPr>
          <a:xfrm>
            <a:off x="12604578" y="8224945"/>
            <a:ext cx="1037349" cy="506641"/>
          </a:xfrm>
          <a:prstGeom prst="rect">
            <a:avLst/>
          </a:prstGeom>
          <a:solidFill>
            <a:srgbClr val="FFFFFF"/>
          </a:solidFill>
          <a:ln w="3175">
            <a:solidFill>
              <a:srgbClr val="79ABDB"/>
            </a:solidFill>
            <a:miter lim="400000"/>
          </a:ln>
        </p:spPr>
        <p:txBody>
          <a:bodyPr lIns="38100" tIns="38100" rIns="38100" bIns="38100"/>
          <a:lstStyle/>
          <a:p>
            <a:pPr>
              <a:lnSpc>
                <a:spcPct val="80000"/>
              </a:lnSpc>
              <a:defRPr b="0" sz="800">
                <a:solidFill>
                  <a:srgbClr val="000000"/>
                </a:solidFill>
              </a:defRPr>
            </a:pPr>
          </a:p>
        </p:txBody>
      </p:sp>
      <p:sp>
        <p:nvSpPr>
          <p:cNvPr id="365" name="---…"/>
          <p:cNvSpPr txBox="1"/>
          <p:nvPr/>
        </p:nvSpPr>
        <p:spPr>
          <a:xfrm>
            <a:off x="12590806" y="8160969"/>
            <a:ext cx="1064893" cy="617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lnSpc>
                <a:spcPct val="80000"/>
              </a:lnSpc>
              <a:defRPr b="0" sz="800">
                <a:solidFill>
                  <a:srgbClr val="000000"/>
                </a:solidFill>
              </a:defRPr>
            </a:pPr>
            <a:r>
              <a:t>---</a:t>
            </a:r>
          </a:p>
          <a:p>
            <a:pPr>
              <a:lnSpc>
                <a:spcPct val="80000"/>
              </a:lnSpc>
              <a:defRPr b="0" sz="800">
                <a:solidFill>
                  <a:srgbClr val="000000"/>
                </a:solidFill>
              </a:defRPr>
            </a:pPr>
            <a:r>
              <a:t>bibliography: refs.bib </a:t>
            </a:r>
          </a:p>
          <a:p>
            <a:pPr>
              <a:lnSpc>
                <a:spcPct val="80000"/>
              </a:lnSpc>
              <a:defRPr b="0" sz="800">
                <a:solidFill>
                  <a:srgbClr val="000000"/>
                </a:solidFill>
              </a:defRPr>
            </a:pPr>
            <a:r>
              <a:t>csl: style.csl</a:t>
            </a:r>
          </a:p>
          <a:p>
            <a:pPr>
              <a:lnSpc>
                <a:spcPct val="80000"/>
              </a:lnSpc>
              <a:defRPr b="0" sz="800">
                <a:solidFill>
                  <a:srgbClr val="000000"/>
                </a:solidFill>
              </a:defRPr>
            </a:pPr>
            <a:r>
              <a:t>---</a:t>
            </a:r>
          </a:p>
        </p:txBody>
      </p:sp>
      <p:pic>
        <p:nvPicPr>
          <p:cNvPr id="366" name="Screen Shot 2016-03-01 at 3.55.05 PM.png" descr="Screen Shot 2016-03-01 at 3.55.0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61566" y="9503919"/>
            <a:ext cx="1546414" cy="388144"/>
          </a:xfrm>
          <a:prstGeom prst="rect">
            <a:avLst/>
          </a:prstGeom>
          <a:ln w="12700">
            <a:miter lim="400000"/>
          </a:ln>
        </p:spPr>
      </p:pic>
      <p:sp>
        <p:nvSpPr>
          <p:cNvPr id="367" name="Rectangle"/>
          <p:cNvSpPr/>
          <p:nvPr/>
        </p:nvSpPr>
        <p:spPr>
          <a:xfrm>
            <a:off x="12258258" y="9489990"/>
            <a:ext cx="1389728" cy="407300"/>
          </a:xfrm>
          <a:prstGeom prst="rect">
            <a:avLst/>
          </a:prstGeom>
          <a:ln w="3175">
            <a:solidFill>
              <a:srgbClr val="79ABDB"/>
            </a:solidFill>
            <a:miter lim="400000"/>
          </a:ln>
        </p:spPr>
        <p:txBody>
          <a:bodyPr lIns="38100" tIns="38100" rIns="38100" bIns="38100"/>
          <a:lstStyle/>
          <a:p>
            <a:pPr>
              <a:lnSpc>
                <a:spcPct val="80000"/>
              </a:lnSpc>
              <a:defRPr b="0" sz="800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</p:txBody>
      </p:sp>
      <p:sp>
        <p:nvSpPr>
          <p:cNvPr id="368" name="Arrow"/>
          <p:cNvSpPr/>
          <p:nvPr/>
        </p:nvSpPr>
        <p:spPr>
          <a:xfrm rot="5400000">
            <a:off x="13394676" y="9244871"/>
            <a:ext cx="195896" cy="214946"/>
          </a:xfrm>
          <a:prstGeom prst="rightArrow">
            <a:avLst>
              <a:gd name="adj1" fmla="val 41106"/>
              <a:gd name="adj2" fmla="val 61101"/>
            </a:avLst>
          </a:prstGeom>
          <a:solidFill>
            <a:srgbClr val="FABF53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69" name="Line"/>
          <p:cNvSpPr/>
          <p:nvPr/>
        </p:nvSpPr>
        <p:spPr>
          <a:xfrm>
            <a:off x="3646575" y="7541793"/>
            <a:ext cx="3265234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70" name="Line"/>
          <p:cNvSpPr/>
          <p:nvPr/>
        </p:nvSpPr>
        <p:spPr>
          <a:xfrm>
            <a:off x="7022573" y="7541793"/>
            <a:ext cx="3265234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71" name="Line"/>
          <p:cNvSpPr/>
          <p:nvPr/>
        </p:nvSpPr>
        <p:spPr>
          <a:xfrm>
            <a:off x="10435432" y="7541793"/>
            <a:ext cx="3265233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72" name="data &lt;- faithful[1:4, ]"/>
          <p:cNvSpPr txBox="1"/>
          <p:nvPr/>
        </p:nvSpPr>
        <p:spPr>
          <a:xfrm>
            <a:off x="7107555" y="8834101"/>
            <a:ext cx="1537644" cy="133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FF7E79"/>
                </a:solidFill>
              </a:defRPr>
            </a:lvl1pPr>
          </a:lstStyle>
          <a:p>
            <a:pPr/>
            <a:r>
              <a:t>data &lt;- faithful[1:4, ]</a:t>
            </a:r>
          </a:p>
        </p:txBody>
      </p:sp>
      <p:sp>
        <p:nvSpPr>
          <p:cNvPr id="373" name="RStudio® is a trademark of RStudio, Inc.  •  CC BY SA  RStudio •  info@rstudio.com  •  844-448-1212 • rstudio.com •  Learn more at rmarkdown.rstudio.com  •  rmarkdown  1.6  •  Updated: 2016-02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3" invalidUrl="" action="" tgtFrame="" tooltip="" history="1" highlightClick="0" endSnd="0"/>
              </a:rPr>
              <a:t>CC BY SA</a:t>
            </a:r>
            <a:r>
              <a:t>  RStudio •  </a:t>
            </a:r>
            <a:r>
              <a:rPr>
                <a:hlinkClick r:id="rId4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5" invalidUrl="" action="" tgtFrame="" tooltip="" history="1" highlightClick="0" endSnd="0"/>
              </a:rPr>
              <a:t>rstudio.com</a:t>
            </a:r>
            <a:r>
              <a:t> •  Learn more at </a:t>
            </a:r>
            <a:r>
              <a:rPr b="1"/>
              <a:t>rmarkdown.rstudio.com</a:t>
            </a:r>
            <a:r>
              <a:t>  •  rmarkdown  1.6  •  Updated: 2016-02</a:t>
            </a:r>
          </a:p>
        </p:txBody>
      </p:sp>
      <p:pic>
        <p:nvPicPr>
          <p:cNvPr id="374" name="Screen Shot 2016-03-01 at 3.08.42 PM.png" descr="Screen Shot 2016-03-01 at 3.08.42 PM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218220" y="8084712"/>
            <a:ext cx="696586" cy="68075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78" name="Group"/>
          <p:cNvGrpSpPr/>
          <p:nvPr/>
        </p:nvGrpSpPr>
        <p:grpSpPr>
          <a:xfrm>
            <a:off x="9200275" y="8087419"/>
            <a:ext cx="769347" cy="696739"/>
            <a:chOff x="-62502" y="0"/>
            <a:chExt cx="769346" cy="696738"/>
          </a:xfrm>
        </p:grpSpPr>
        <p:pic>
          <p:nvPicPr>
            <p:cNvPr id="375" name="Screen Shot 2016-03-01 at 2.42.52 PM.png" descr="Screen Shot 2016-03-01 at 2.42.52 PM.png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0" t="28752" r="0" b="0"/>
            <a:stretch>
              <a:fillRect/>
            </a:stretch>
          </p:blipFill>
          <p:spPr>
            <a:xfrm>
              <a:off x="0" y="114927"/>
              <a:ext cx="638630" cy="5818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76" name="Screen Shot 2016-03-01 at 2.42.52 PM.png" descr="Screen Shot 2016-03-01 at 2.42.52 PM.png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0" t="0" r="37986" b="86263"/>
            <a:stretch>
              <a:fillRect/>
            </a:stretch>
          </p:blipFill>
          <p:spPr>
            <a:xfrm>
              <a:off x="-62503" y="0"/>
              <a:ext cx="396040" cy="11217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77" name="Screen Shot 2016-03-01 at 2.42.52 PM.png" descr="Screen Shot 2016-03-01 at 2.42.52 PM.png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0" t="12857" r="37986" b="73406"/>
            <a:stretch>
              <a:fillRect/>
            </a:stretch>
          </p:blipFill>
          <p:spPr>
            <a:xfrm>
              <a:off x="310803" y="0"/>
              <a:ext cx="396041" cy="11217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81" name="Group"/>
          <p:cNvGrpSpPr/>
          <p:nvPr/>
        </p:nvGrpSpPr>
        <p:grpSpPr>
          <a:xfrm>
            <a:off x="7242289" y="8062751"/>
            <a:ext cx="583544" cy="739947"/>
            <a:chOff x="22767" y="0"/>
            <a:chExt cx="583543" cy="739946"/>
          </a:xfrm>
        </p:grpSpPr>
        <p:pic>
          <p:nvPicPr>
            <p:cNvPr id="379" name="Screen Shot 2016-03-01 at 2.42.20 PM.png" descr="Screen Shot 2016-03-01 at 2.42.20 PM.png"/>
            <p:cNvPicPr>
              <a:picLocks noChangeAspect="1"/>
            </p:cNvPicPr>
            <p:nvPr/>
          </p:nvPicPr>
          <p:blipFill>
            <a:blip r:embed="rId8">
              <a:extLst/>
            </a:blip>
            <a:srcRect l="0" t="18613" r="3755" b="0"/>
            <a:stretch>
              <a:fillRect/>
            </a:stretch>
          </p:blipFill>
          <p:spPr>
            <a:xfrm>
              <a:off x="22767" y="91403"/>
              <a:ext cx="583544" cy="6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80" name="Screen Shot 2016-03-01 at 2.42.20 PM.png" descr="Screen Shot 2016-03-01 at 2.42.20 PM.png"/>
            <p:cNvPicPr>
              <a:picLocks noChangeAspect="1"/>
            </p:cNvPicPr>
            <p:nvPr/>
          </p:nvPicPr>
          <p:blipFill>
            <a:blip r:embed="rId8">
              <a:extLst/>
            </a:blip>
            <a:srcRect l="0" t="0" r="3755" b="88585"/>
            <a:stretch>
              <a:fillRect/>
            </a:stretch>
          </p:blipFill>
          <p:spPr>
            <a:xfrm>
              <a:off x="22767" y="0"/>
              <a:ext cx="583544" cy="909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82" name="Screen Shot 2016-03-02 at 9.26.55 AM.png" descr="Screen Shot 2016-03-02 at 9.26.55 AM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2148548" y="1372539"/>
            <a:ext cx="926415" cy="4026744"/>
          </a:xfrm>
          <a:prstGeom prst="rect">
            <a:avLst/>
          </a:prstGeom>
          <a:ln w="12700">
            <a:miter lim="400000"/>
          </a:ln>
        </p:spPr>
      </p:pic>
      <p:pic>
        <p:nvPicPr>
          <p:cNvPr id="383" name="Screen Shot 2016-03-02 at 9.25.27 AM.png" descr="Screen Shot 2016-03-02 at 9.25.27 AM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2067066" y="5544528"/>
            <a:ext cx="1301564" cy="4296866"/>
          </a:xfrm>
          <a:prstGeom prst="rect">
            <a:avLst/>
          </a:prstGeom>
          <a:ln w="12700">
            <a:miter lim="400000"/>
          </a:ln>
        </p:spPr>
      </p:pic>
      <p:pic>
        <p:nvPicPr>
          <p:cNvPr id="384" name="Image" descr="Image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pic>
        <p:nvPicPr>
          <p:cNvPr id="385" name="Image" descr="Image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2174266" y="-22277"/>
            <a:ext cx="1639861" cy="1867747"/>
          </a:xfrm>
          <a:prstGeom prst="rect">
            <a:avLst/>
          </a:prstGeom>
          <a:ln w="12700">
            <a:miter lim="400000"/>
          </a:ln>
        </p:spPr>
      </p:pic>
      <p:pic>
        <p:nvPicPr>
          <p:cNvPr id="386" name="Image" descr="Image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3859462" y="1698548"/>
            <a:ext cx="2813647" cy="476217"/>
          </a:xfrm>
          <a:prstGeom prst="rect">
            <a:avLst/>
          </a:prstGeom>
          <a:ln w="12700">
            <a:miter lim="400000"/>
          </a:ln>
        </p:spPr>
      </p:pic>
      <p:pic>
        <p:nvPicPr>
          <p:cNvPr id="387" name="Image" descr="Image"/>
          <p:cNvPicPr>
            <a:picLocks noChangeAspect="1"/>
          </p:cNvPicPr>
          <p:nvPr/>
        </p:nvPicPr>
        <p:blipFill>
          <a:blip r:embed="rId14">
            <a:extLst/>
          </a:blip>
          <a:srcRect l="2547" t="3815" r="3295" b="4748"/>
          <a:stretch>
            <a:fillRect/>
          </a:stretch>
        </p:blipFill>
        <p:spPr>
          <a:xfrm>
            <a:off x="5226107" y="9073324"/>
            <a:ext cx="1430355" cy="11136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"/>
        <a:ea typeface="Source Sans Pro"/>
        <a:cs typeface="Source Sans Pro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+mn-lt"/>
            <a:ea typeface="+mn-ea"/>
            <a:cs typeface="+mn-cs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"/>
        <a:ea typeface="Source Sans Pro"/>
        <a:cs typeface="Source Sans Pro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+mn-lt"/>
            <a:ea typeface="+mn-ea"/>
            <a:cs typeface="+mn-cs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