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tringr.tidyverse.org/" TargetMode="External"/><Relationship Id="rId6" Type="http://schemas.openxmlformats.org/officeDocument/2006/relationships/hyperlink" Target="https://twitter.com/LVaudor" TargetMode="External"/><Relationship Id="rId7" Type="http://schemas.openxmlformats.org/officeDocument/2006/relationships/hyperlink" Target="http://bit.ly/ISO639-1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tringr.tidyverse.org/" TargetMode="External"/><Relationship Id="rId6" Type="http://schemas.openxmlformats.org/officeDocument/2006/relationships/hyperlink" Target="https://twitter.com/LVaudor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5490034" y="5832791"/>
            <a:ext cx="266701" cy="495301"/>
            <a:chOff x="25400" y="25400"/>
            <a:chExt cx="266700" cy="495300"/>
          </a:xfrm>
        </p:grpSpPr>
        <p:sp>
          <p:nvSpPr>
            <p:cNvPr id="146" name="Rectangle"/>
            <p:cNvSpPr/>
            <p:nvPr/>
          </p:nvSpPr>
          <p:spPr>
            <a:xfrm>
              <a:off x="40792" y="29546"/>
              <a:ext cx="73036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47" name="Rectangle"/>
            <p:cNvSpPr/>
            <p:nvPr/>
          </p:nvSpPr>
          <p:spPr>
            <a:xfrm>
              <a:off x="110256" y="29546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183458" y="29546"/>
              <a:ext cx="730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9" name="Table"/>
            <p:cNvGraphicFramePr/>
            <p:nvPr/>
          </p:nvGraphicFramePr>
          <p:xfrm>
            <a:off x="25400" y="25400"/>
            <a:ext cx="2667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540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155" name="Group"/>
          <p:cNvGrpSpPr/>
          <p:nvPr/>
        </p:nvGrpSpPr>
        <p:grpSpPr>
          <a:xfrm>
            <a:off x="4918093" y="5826149"/>
            <a:ext cx="371465" cy="495301"/>
            <a:chOff x="25400" y="25400"/>
            <a:chExt cx="371463" cy="495300"/>
          </a:xfrm>
        </p:grpSpPr>
        <p:sp>
          <p:nvSpPr>
            <p:cNvPr id="151" name="Rectangle"/>
            <p:cNvSpPr/>
            <p:nvPr/>
          </p:nvSpPr>
          <p:spPr>
            <a:xfrm>
              <a:off x="35300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168264" y="36187"/>
              <a:ext cx="73036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Rectangle"/>
            <p:cNvSpPr/>
            <p:nvPr/>
          </p:nvSpPr>
          <p:spPr>
            <a:xfrm>
              <a:off x="304966" y="36187"/>
              <a:ext cx="73037" cy="4610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4" name="Table"/>
            <p:cNvGraphicFramePr/>
            <p:nvPr/>
          </p:nvGraphicFramePr>
          <p:xfrm>
            <a:off x="25400" y="25400"/>
            <a:ext cx="371464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358763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156" name="Join and Split"/>
          <p:cNvSpPr txBox="1"/>
          <p:nvPr/>
        </p:nvSpPr>
        <p:spPr>
          <a:xfrm>
            <a:off x="4794814" y="5279835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Join and Split</a:t>
            </a:r>
          </a:p>
        </p:txBody>
      </p:sp>
      <p:sp>
        <p:nvSpPr>
          <p:cNvPr id="157" name="str_c(..., sep = &quot;&quot;, collapse = NULL) Join multiple strings into a single string. str_c(letters, LETTERS)…"/>
          <p:cNvSpPr txBox="1"/>
          <p:nvPr/>
        </p:nvSpPr>
        <p:spPr>
          <a:xfrm>
            <a:off x="6201675" y="5794304"/>
            <a:ext cx="2882901" cy="446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collapse = NULL) Join multiple strings into a single string. </a:t>
            </a:r>
            <a:r>
              <a:rPr i="1"/>
              <a:t>str_c(letters, LETTERS)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</a:t>
            </a:r>
            <a:r>
              <a:rPr b="1"/>
              <a:t>collapse = ""</a:t>
            </a:r>
            <a:r>
              <a:t>) Collapse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vector of strings into a single string. </a:t>
            </a:r>
            <a:r>
              <a:rPr i="1"/>
              <a:t>str_c(letters, collapse = "")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str_dup</a:t>
            </a:r>
            <a:r>
              <a:t>(string, times) Repeat strings times times. </a:t>
            </a:r>
            <a:r>
              <a:rPr i="1"/>
              <a:t>str_dup(fruit, times =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str_split_fixed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n) Split a vector of strings into a matrix of substrings (splitting at occurrences of a pattern match). Also </a:t>
            </a:r>
            <a:r>
              <a:rPr b="1"/>
              <a:t>str_split</a:t>
            </a:r>
            <a:r>
              <a:t> to return a list of substrings.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str_split_fixed(fruit, " ", n=2)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</a:t>
            </a:r>
            <a:r>
              <a:t>(…, .sep = "", .envir = parent.frame()) Create a string from strings and {expressions} to evaluate. </a:t>
            </a:r>
            <a:r>
              <a:rPr i="1"/>
              <a:t>str_glue("Pi is {pi}")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str_glue_data</a:t>
            </a:r>
            <a:r>
              <a:t>(.x, ..., .sep = "", .envir = parent.frame(), .na = "NA") Use a data frame, list, or environment to create a string from strings and {expressions} to evaluate. </a:t>
            </a:r>
            <a:r>
              <a:rPr i="1"/>
              <a:t>str_glue_data(mtcars, "{rownames(mtcars)} has {hp} hp")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4926257" y="8397064"/>
            <a:ext cx="860184" cy="496993"/>
            <a:chOff x="0" y="0"/>
            <a:chExt cx="860182" cy="496991"/>
          </a:xfrm>
        </p:grpSpPr>
        <p:sp>
          <p:nvSpPr>
            <p:cNvPr id="158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60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65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6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2" name="Line"/>
          <p:cNvSpPr/>
          <p:nvPr/>
        </p:nvSpPr>
        <p:spPr>
          <a:xfrm>
            <a:off x="5320179" y="60674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80" name="Group"/>
          <p:cNvGrpSpPr/>
          <p:nvPr/>
        </p:nvGrpSpPr>
        <p:grpSpPr>
          <a:xfrm>
            <a:off x="4918093" y="6962799"/>
            <a:ext cx="527878" cy="501943"/>
            <a:chOff x="25400" y="25400"/>
            <a:chExt cx="527876" cy="501941"/>
          </a:xfrm>
        </p:grpSpPr>
        <p:sp>
          <p:nvSpPr>
            <p:cNvPr id="173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74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75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78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</a:p>
            </p:txBody>
          </p:sp>
          <p:graphicFrame>
            <p:nvGraphicFramePr>
              <p:cNvPr id="177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9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4915684" y="7589181"/>
            <a:ext cx="1307359" cy="610730"/>
            <a:chOff x="19050" y="24271"/>
            <a:chExt cx="1307358" cy="610728"/>
          </a:xfrm>
        </p:grpSpPr>
        <p:grpSp>
          <p:nvGrpSpPr>
            <p:cNvPr id="190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8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89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91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02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96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201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97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8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9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200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207" name="Group"/>
          <p:cNvGrpSpPr/>
          <p:nvPr/>
        </p:nvGrpSpPr>
        <p:grpSpPr>
          <a:xfrm>
            <a:off x="454489" y="8467059"/>
            <a:ext cx="552792" cy="205537"/>
            <a:chOff x="0" y="118070"/>
            <a:chExt cx="552790" cy="205535"/>
          </a:xfrm>
        </p:grpSpPr>
        <p:sp>
          <p:nvSpPr>
            <p:cNvPr id="204" name="a string"/>
            <p:cNvSpPr/>
            <p:nvPr/>
          </p:nvSpPr>
          <p:spPr>
            <a:xfrm>
              <a:off x="63151" y="118070"/>
              <a:ext cx="42648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5" name="A STRING"/>
            <p:cNvSpPr/>
            <p:nvPr/>
          </p:nvSpPr>
          <p:spPr>
            <a:xfrm>
              <a:off x="0" y="323605"/>
              <a:ext cx="5527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6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454489" y="7870159"/>
            <a:ext cx="552792" cy="192837"/>
            <a:chOff x="0" y="118070"/>
            <a:chExt cx="552790" cy="192835"/>
          </a:xfrm>
        </p:grpSpPr>
        <p:sp>
          <p:nvSpPr>
            <p:cNvPr id="208" name="A STRING"/>
            <p:cNvSpPr/>
            <p:nvPr/>
          </p:nvSpPr>
          <p:spPr>
            <a:xfrm>
              <a:off x="10845" y="118070"/>
              <a:ext cx="5311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9" name="a string"/>
            <p:cNvSpPr/>
            <p:nvPr/>
          </p:nvSpPr>
          <p:spPr>
            <a:xfrm>
              <a:off x="0" y="310905"/>
              <a:ext cx="5527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10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862528" y="7195744"/>
            <a:ext cx="217085" cy="496430"/>
            <a:chOff x="24216" y="24271"/>
            <a:chExt cx="217083" cy="496428"/>
          </a:xfrm>
        </p:grpSpPr>
        <p:sp>
          <p:nvSpPr>
            <p:cNvPr id="212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3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4" name="Rectangle"/>
            <p:cNvSpPr/>
            <p:nvPr/>
          </p:nvSpPr>
          <p:spPr>
            <a:xfrm>
              <a:off x="24216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5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150025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7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8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31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27" name="Group"/>
          <p:cNvGrpSpPr/>
          <p:nvPr/>
        </p:nvGrpSpPr>
        <p:grpSpPr>
          <a:xfrm>
            <a:off x="404521" y="7178547"/>
            <a:ext cx="279401" cy="533401"/>
            <a:chOff x="0" y="0"/>
            <a:chExt cx="279400" cy="533400"/>
          </a:xfrm>
        </p:grpSpPr>
        <p:sp>
          <p:nvSpPr>
            <p:cNvPr id="220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Rectangle"/>
            <p:cNvSpPr/>
            <p:nvPr/>
          </p:nvSpPr>
          <p:spPr>
            <a:xfrm>
              <a:off x="24216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" name="Rectangle"/>
            <p:cNvSpPr/>
            <p:nvPr/>
          </p:nvSpPr>
          <p:spPr>
            <a:xfrm>
              <a:off x="150025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26" name="Table"/>
            <p:cNvGraphicFramePr/>
            <p:nvPr/>
          </p:nvGraphicFramePr>
          <p:xfrm>
            <a:off x="0" y="0"/>
            <a:ext cx="279400" cy="5334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58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28" name="Line"/>
          <p:cNvSpPr/>
          <p:nvPr/>
        </p:nvSpPr>
        <p:spPr>
          <a:xfrm>
            <a:off x="690723" y="743940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32" name="Group"/>
          <p:cNvGrpSpPr/>
          <p:nvPr/>
        </p:nvGrpSpPr>
        <p:grpSpPr>
          <a:xfrm>
            <a:off x="880079" y="5819764"/>
            <a:ext cx="652123" cy="611513"/>
            <a:chOff x="24216" y="23487"/>
            <a:chExt cx="652122" cy="611512"/>
          </a:xfrm>
        </p:grpSpPr>
        <p:sp>
          <p:nvSpPr>
            <p:cNvPr id="229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3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36" name="Group"/>
          <p:cNvGrpSpPr/>
          <p:nvPr/>
        </p:nvGrpSpPr>
        <p:grpSpPr>
          <a:xfrm>
            <a:off x="428788" y="5821177"/>
            <a:ext cx="652123" cy="611513"/>
            <a:chOff x="24216" y="23487"/>
            <a:chExt cx="652122" cy="611512"/>
          </a:xfrm>
        </p:grpSpPr>
        <p:sp>
          <p:nvSpPr>
            <p:cNvPr id="233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35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37" name="Mutate Strings"/>
          <p:cNvSpPr txBox="1"/>
          <p:nvPr/>
        </p:nvSpPr>
        <p:spPr>
          <a:xfrm>
            <a:off x="303066" y="527558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Mutate Strings</a:t>
            </a:r>
          </a:p>
        </p:txBody>
      </p:sp>
      <p:sp>
        <p:nvSpPr>
          <p:cNvPr id="238" name="str_sub() &lt;- value. Replace substrings by identifying the substrings with str_sub() and assigning into the results.…"/>
          <p:cNvSpPr txBox="1"/>
          <p:nvPr/>
        </p:nvSpPr>
        <p:spPr>
          <a:xfrm>
            <a:off x="1709478" y="5789414"/>
            <a:ext cx="28321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</a:t>
            </a:r>
            <a:r>
              <a:rPr baseline="31999"/>
              <a:t>1</a:t>
            </a:r>
            <a:r>
              <a:t>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</a:t>
            </a:r>
            <a:r>
              <a:rPr baseline="31999"/>
              <a:t>1</a:t>
            </a:r>
            <a:r>
              <a:t>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</a:t>
            </a:r>
            <a:r>
              <a:rPr baseline="31999"/>
              <a:t>1</a:t>
            </a:r>
            <a:r>
              <a:t> Convert strings to title case. </a:t>
            </a:r>
            <a:r>
              <a:rPr i="1"/>
              <a:t>str_to_title(sentences)</a:t>
            </a:r>
          </a:p>
        </p:txBody>
      </p:sp>
      <p:sp>
        <p:nvSpPr>
          <p:cNvPr id="239" name="Line"/>
          <p:cNvSpPr/>
          <p:nvPr/>
        </p:nvSpPr>
        <p:spPr>
          <a:xfrm>
            <a:off x="690723" y="6051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57" name="Group"/>
          <p:cNvGrpSpPr/>
          <p:nvPr/>
        </p:nvGrpSpPr>
        <p:grpSpPr>
          <a:xfrm>
            <a:off x="428737" y="6595464"/>
            <a:ext cx="650876" cy="503504"/>
            <a:chOff x="24216" y="24271"/>
            <a:chExt cx="650874" cy="503502"/>
          </a:xfrm>
        </p:grpSpPr>
        <p:grpSp>
          <p:nvGrpSpPr>
            <p:cNvPr id="247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4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55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4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56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449445" y="9049875"/>
            <a:ext cx="552792" cy="192837"/>
            <a:chOff x="0" y="118070"/>
            <a:chExt cx="552790" cy="192835"/>
          </a:xfrm>
        </p:grpSpPr>
        <p:sp>
          <p:nvSpPr>
            <p:cNvPr id="258" name="a string"/>
            <p:cNvSpPr/>
            <p:nvPr/>
          </p:nvSpPr>
          <p:spPr>
            <a:xfrm>
              <a:off x="63151" y="118070"/>
              <a:ext cx="42648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59" name="A String"/>
            <p:cNvSpPr/>
            <p:nvPr/>
          </p:nvSpPr>
          <p:spPr>
            <a:xfrm>
              <a:off x="0" y="310905"/>
              <a:ext cx="5527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60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400577" y="3899125"/>
            <a:ext cx="254001" cy="520701"/>
            <a:chOff x="0" y="0"/>
            <a:chExt cx="254000" cy="520700"/>
          </a:xfrm>
        </p:grpSpPr>
        <p:graphicFrame>
          <p:nvGraphicFramePr>
            <p:cNvPr id="262" name="Table"/>
            <p:cNvGraphicFramePr/>
            <p:nvPr/>
          </p:nvGraphicFramePr>
          <p:xfrm>
            <a:off x="0" y="0"/>
            <a:ext cx="254000" cy="5207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3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4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401761" y="2631226"/>
            <a:ext cx="254001" cy="520701"/>
            <a:chOff x="0" y="0"/>
            <a:chExt cx="254000" cy="520700"/>
          </a:xfrm>
        </p:grpSpPr>
        <p:graphicFrame>
          <p:nvGraphicFramePr>
            <p:cNvPr id="267" name="Table"/>
            <p:cNvGraphicFramePr/>
            <p:nvPr/>
          </p:nvGraphicFramePr>
          <p:xfrm>
            <a:off x="0" y="0"/>
            <a:ext cx="254000" cy="5207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8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9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0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2" name="str_conv(string, encoding) Override the encoding of a string. str_conv(fruit,&quot;ISO-8859-1&quot;)…"/>
          <p:cNvSpPr txBox="1"/>
          <p:nvPr/>
        </p:nvSpPr>
        <p:spPr>
          <a:xfrm>
            <a:off x="10691930" y="7704380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  <a:r>
              <a:rPr i="1"/>
              <a:t>str_conv(</a:t>
            </a:r>
            <a:r>
              <a:rPr i="1" sz="1150"/>
              <a:t>fruit,"ISO-8859-1"</a:t>
            </a:r>
            <a:r>
              <a:rPr i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sp>
        <p:nvSpPr>
          <p:cNvPr id="273" name="RStudio® is a trademark of RStudio, Inc.  •  CC BY SA 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6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5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String manipulation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String manipulation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77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Detect Matches</a:t>
            </a:r>
          </a:p>
        </p:txBody>
      </p:sp>
      <p:sp>
        <p:nvSpPr>
          <p:cNvPr id="278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9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280" name="Manage Lengths"/>
          <p:cNvSpPr txBox="1"/>
          <p:nvPr/>
        </p:nvSpPr>
        <p:spPr>
          <a:xfrm>
            <a:off x="9430723" y="1492021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Manage Lengths</a:t>
            </a:r>
          </a:p>
        </p:txBody>
      </p:sp>
      <p:sp>
        <p:nvSpPr>
          <p:cNvPr id="281" name="Line"/>
          <p:cNvSpPr/>
          <p:nvPr/>
        </p:nvSpPr>
        <p:spPr>
          <a:xfrm>
            <a:off x="319187" y="53213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2" name="Line"/>
          <p:cNvSpPr/>
          <p:nvPr/>
        </p:nvSpPr>
        <p:spPr>
          <a:xfrm flipV="1">
            <a:off x="9424538" y="7324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83" name="Table"/>
          <p:cNvGraphicFramePr/>
          <p:nvPr/>
        </p:nvGraphicFramePr>
        <p:xfrm>
          <a:off x="882370" y="203519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35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288" name="Group"/>
          <p:cNvGrpSpPr/>
          <p:nvPr/>
        </p:nvGrpSpPr>
        <p:grpSpPr>
          <a:xfrm>
            <a:off x="401761" y="2009799"/>
            <a:ext cx="254001" cy="520701"/>
            <a:chOff x="0" y="0"/>
            <a:chExt cx="254000" cy="520700"/>
          </a:xfrm>
        </p:grpSpPr>
        <p:graphicFrame>
          <p:nvGraphicFramePr>
            <p:cNvPr id="284" name="Table"/>
            <p:cNvGraphicFramePr/>
            <p:nvPr/>
          </p:nvGraphicFramePr>
          <p:xfrm>
            <a:off x="0" y="0"/>
            <a:ext cx="254000" cy="5207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5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9" name="Line"/>
          <p:cNvSpPr/>
          <p:nvPr/>
        </p:nvSpPr>
        <p:spPr>
          <a:xfrm>
            <a:off x="689147" y="22701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90" name="Table"/>
          <p:cNvGraphicFramePr/>
          <p:nvPr/>
        </p:nvGraphicFramePr>
        <p:xfrm>
          <a:off x="900236" y="265662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1" name="Line"/>
          <p:cNvSpPr/>
          <p:nvPr/>
        </p:nvSpPr>
        <p:spPr>
          <a:xfrm>
            <a:off x="689147" y="289157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92" name="Table"/>
          <p:cNvGraphicFramePr/>
          <p:nvPr/>
        </p:nvGraphicFramePr>
        <p:xfrm>
          <a:off x="900236" y="32653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3" name="Line"/>
          <p:cNvSpPr/>
          <p:nvPr/>
        </p:nvSpPr>
        <p:spPr>
          <a:xfrm>
            <a:off x="689147" y="350029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301" name="Group"/>
          <p:cNvGrpSpPr/>
          <p:nvPr/>
        </p:nvGrpSpPr>
        <p:grpSpPr>
          <a:xfrm>
            <a:off x="425977" y="3265347"/>
            <a:ext cx="650940" cy="609601"/>
            <a:chOff x="25400" y="25400"/>
            <a:chExt cx="650938" cy="609600"/>
          </a:xfrm>
        </p:grpSpPr>
        <p:graphicFrame>
          <p:nvGraphicFramePr>
            <p:cNvPr id="29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Rectangle"/>
            <p:cNvSpPr/>
            <p:nvPr/>
          </p:nvSpPr>
          <p:spPr>
            <a:xfrm>
              <a:off x="106766" y="265252"/>
              <a:ext cx="762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6" name="Rectangle"/>
            <p:cNvSpPr/>
            <p:nvPr/>
          </p:nvSpPr>
          <p:spPr>
            <a:xfrm>
              <a:off x="4961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7" name="Rectangle"/>
            <p:cNvSpPr/>
            <p:nvPr/>
          </p:nvSpPr>
          <p:spPr>
            <a:xfrm>
              <a:off x="369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Rectangle"/>
            <p:cNvSpPr/>
            <p:nvPr/>
          </p:nvSpPr>
          <p:spPr>
            <a:xfrm>
              <a:off x="1385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" name="Rectangle"/>
            <p:cNvSpPr/>
            <p:nvPr/>
          </p:nvSpPr>
          <p:spPr>
            <a:xfrm>
              <a:off x="9406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" name="Rectangle"/>
            <p:cNvSpPr/>
            <p:nvPr/>
          </p:nvSpPr>
          <p:spPr>
            <a:xfrm>
              <a:off x="151216" y="152400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02" name="Table"/>
          <p:cNvGraphicFramePr/>
          <p:nvPr/>
        </p:nvGraphicFramePr>
        <p:xfrm>
          <a:off x="874836" y="3822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start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end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303" name="Line"/>
          <p:cNvSpPr/>
          <p:nvPr/>
        </p:nvSpPr>
        <p:spPr>
          <a:xfrm>
            <a:off x="689147" y="415947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4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200089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strings to constant width.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9559382" y="2051529"/>
            <a:ext cx="1085914" cy="610729"/>
            <a:chOff x="25400" y="24271"/>
            <a:chExt cx="1085913" cy="610728"/>
          </a:xfrm>
        </p:grpSpPr>
        <p:graphicFrame>
          <p:nvGraphicFramePr>
            <p:cNvPr id="305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306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11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30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8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26" name="Group"/>
          <p:cNvGrpSpPr/>
          <p:nvPr/>
        </p:nvGrpSpPr>
        <p:grpSpPr>
          <a:xfrm>
            <a:off x="9568606" y="2649050"/>
            <a:ext cx="1077821" cy="613283"/>
            <a:chOff x="25400" y="22110"/>
            <a:chExt cx="1077820" cy="613281"/>
          </a:xfrm>
        </p:grpSpPr>
        <p:grpSp>
          <p:nvGrpSpPr>
            <p:cNvPr id="318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23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1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0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24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9559382" y="3273320"/>
            <a:ext cx="1087045" cy="610729"/>
            <a:chOff x="25400" y="24663"/>
            <a:chExt cx="1087044" cy="610728"/>
          </a:xfrm>
        </p:grpSpPr>
        <p:grpSp>
          <p:nvGrpSpPr>
            <p:cNvPr id="329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27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0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35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3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2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53" name="Group"/>
          <p:cNvGrpSpPr/>
          <p:nvPr/>
        </p:nvGrpSpPr>
        <p:grpSpPr>
          <a:xfrm>
            <a:off x="9548676" y="4029738"/>
            <a:ext cx="1098117" cy="613087"/>
            <a:chOff x="14694" y="21913"/>
            <a:chExt cx="1098115" cy="613086"/>
          </a:xfrm>
        </p:grpSpPr>
        <p:grpSp>
          <p:nvGrpSpPr>
            <p:cNvPr id="343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37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4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50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44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4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51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54" name="Line"/>
          <p:cNvSpPr/>
          <p:nvPr/>
        </p:nvSpPr>
        <p:spPr>
          <a:xfrm>
            <a:off x="4814439" y="5321528"/>
            <a:ext cx="435712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5" name="Helpers"/>
          <p:cNvSpPr txBox="1"/>
          <p:nvPr/>
        </p:nvSpPr>
        <p:spPr>
          <a:xfrm>
            <a:off x="9430723" y="72864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Helpers</a:t>
            </a:r>
          </a:p>
        </p:txBody>
      </p:sp>
      <p:sp>
        <p:nvSpPr>
          <p:cNvPr id="356" name="Line"/>
          <p:cNvSpPr/>
          <p:nvPr/>
        </p:nvSpPr>
        <p:spPr>
          <a:xfrm>
            <a:off x="4818064" y="15335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7" name="str_order(x, decreasing = FALSE, na_last = TRUE, locale = &quot;en&quot;, numeric = FALSE, ...)1 Return the vector of indexes that sorts a character vector. x[str_order(x)]…"/>
          <p:cNvSpPr txBox="1"/>
          <p:nvPr/>
        </p:nvSpPr>
        <p:spPr>
          <a:xfrm>
            <a:off x="10689298" y="5805300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grpSp>
        <p:nvGrpSpPr>
          <p:cNvPr id="361" name="Group"/>
          <p:cNvGrpSpPr/>
          <p:nvPr/>
        </p:nvGrpSpPr>
        <p:grpSpPr>
          <a:xfrm>
            <a:off x="9559382" y="5840647"/>
            <a:ext cx="1085914" cy="609601"/>
            <a:chOff x="25400" y="25400"/>
            <a:chExt cx="1085913" cy="609600"/>
          </a:xfrm>
        </p:grpSpPr>
        <p:graphicFrame>
          <p:nvGraphicFramePr>
            <p:cNvPr id="358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5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0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65" name="Group"/>
          <p:cNvGrpSpPr/>
          <p:nvPr/>
        </p:nvGrpSpPr>
        <p:grpSpPr>
          <a:xfrm>
            <a:off x="9559382" y="6558929"/>
            <a:ext cx="1079564" cy="609601"/>
            <a:chOff x="25400" y="25400"/>
            <a:chExt cx="1079563" cy="609600"/>
          </a:xfrm>
        </p:grpSpPr>
        <p:graphicFrame>
          <p:nvGraphicFramePr>
            <p:cNvPr id="362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6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4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66" name="Line"/>
          <p:cNvSpPr/>
          <p:nvPr/>
        </p:nvSpPr>
        <p:spPr>
          <a:xfrm flipV="1">
            <a:off x="94245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7" name="Order Strings"/>
          <p:cNvSpPr txBox="1"/>
          <p:nvPr/>
        </p:nvSpPr>
        <p:spPr>
          <a:xfrm>
            <a:off x="9430723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Order Strings</a:t>
            </a:r>
          </a:p>
        </p:txBody>
      </p:sp>
      <p:sp>
        <p:nvSpPr>
          <p:cNvPr id="368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4913125" y="4019635"/>
            <a:ext cx="652123" cy="610730"/>
            <a:chOff x="24216" y="24271"/>
            <a:chExt cx="652122" cy="610728"/>
          </a:xfrm>
        </p:grpSpPr>
        <p:sp>
          <p:nvSpPr>
            <p:cNvPr id="369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0" name="Rectangle"/>
            <p:cNvSpPr/>
            <p:nvPr/>
          </p:nvSpPr>
          <p:spPr>
            <a:xfrm>
              <a:off x="103594" y="242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Rectangle"/>
            <p:cNvSpPr/>
            <p:nvPr/>
          </p:nvSpPr>
          <p:spPr>
            <a:xfrm>
              <a:off x="162725" y="242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Rectangle"/>
            <p:cNvSpPr/>
            <p:nvPr/>
          </p:nvSpPr>
          <p:spPr>
            <a:xfrm>
              <a:off x="65494" y="1385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3" name="Rectangle"/>
            <p:cNvSpPr/>
            <p:nvPr/>
          </p:nvSpPr>
          <p:spPr>
            <a:xfrm>
              <a:off x="124625" y="1385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4" name="Rectangle"/>
            <p:cNvSpPr/>
            <p:nvPr/>
          </p:nvSpPr>
          <p:spPr>
            <a:xfrm>
              <a:off x="27394" y="3798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5" name="Rectangle"/>
            <p:cNvSpPr/>
            <p:nvPr/>
          </p:nvSpPr>
          <p:spPr>
            <a:xfrm>
              <a:off x="86525" y="3798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7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385" name="Group"/>
          <p:cNvGrpSpPr/>
          <p:nvPr/>
        </p:nvGrpSpPr>
        <p:grpSpPr>
          <a:xfrm>
            <a:off x="5314515" y="4016450"/>
            <a:ext cx="650940" cy="610730"/>
            <a:chOff x="25400" y="24271"/>
            <a:chExt cx="650938" cy="610728"/>
          </a:xfrm>
        </p:grpSpPr>
        <p:sp>
          <p:nvSpPr>
            <p:cNvPr id="378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Rectangle"/>
            <p:cNvSpPr/>
            <p:nvPr/>
          </p:nvSpPr>
          <p:spPr>
            <a:xfrm>
              <a:off x="162725" y="242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Rectangle"/>
            <p:cNvSpPr/>
            <p:nvPr/>
          </p:nvSpPr>
          <p:spPr>
            <a:xfrm>
              <a:off x="27394" y="1385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1" name="Rectangle"/>
            <p:cNvSpPr/>
            <p:nvPr/>
          </p:nvSpPr>
          <p:spPr>
            <a:xfrm>
              <a:off x="162725" y="1385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2" name="Rectangle"/>
            <p:cNvSpPr/>
            <p:nvPr/>
          </p:nvSpPr>
          <p:spPr>
            <a:xfrm>
              <a:off x="27394" y="3798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3" name="Rectangle"/>
            <p:cNvSpPr/>
            <p:nvPr/>
          </p:nvSpPr>
          <p:spPr>
            <a:xfrm>
              <a:off x="162725" y="379871"/>
              <a:ext cx="698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8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393" name="Group"/>
          <p:cNvGrpSpPr/>
          <p:nvPr/>
        </p:nvGrpSpPr>
        <p:grpSpPr>
          <a:xfrm>
            <a:off x="4913583" y="3270120"/>
            <a:ext cx="652124" cy="610730"/>
            <a:chOff x="24216" y="24271"/>
            <a:chExt cx="652122" cy="610728"/>
          </a:xfrm>
        </p:grpSpPr>
        <p:sp>
          <p:nvSpPr>
            <p:cNvPr id="386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7" name="Rectangle"/>
            <p:cNvSpPr/>
            <p:nvPr/>
          </p:nvSpPr>
          <p:spPr>
            <a:xfrm>
              <a:off x="27394" y="242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8" name="Rectangle"/>
            <p:cNvSpPr/>
            <p:nvPr/>
          </p:nvSpPr>
          <p:spPr>
            <a:xfrm>
              <a:off x="24216" y="258762"/>
              <a:ext cx="95258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9" name="Rectangle"/>
            <p:cNvSpPr/>
            <p:nvPr/>
          </p:nvSpPr>
          <p:spPr>
            <a:xfrm>
              <a:off x="63905" y="382912"/>
              <a:ext cx="539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0" name="Rectangle"/>
            <p:cNvSpPr/>
            <p:nvPr/>
          </p:nvSpPr>
          <p:spPr>
            <a:xfrm>
              <a:off x="175425" y="258762"/>
              <a:ext cx="571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1" name="Rectangle"/>
            <p:cNvSpPr/>
            <p:nvPr/>
          </p:nvSpPr>
          <p:spPr>
            <a:xfrm>
              <a:off x="140105" y="382912"/>
              <a:ext cx="539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92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399" name="Group"/>
          <p:cNvGrpSpPr/>
          <p:nvPr/>
        </p:nvGrpSpPr>
        <p:grpSpPr>
          <a:xfrm>
            <a:off x="5348582" y="2648623"/>
            <a:ext cx="652124" cy="610377"/>
            <a:chOff x="24216" y="24623"/>
            <a:chExt cx="652122" cy="610376"/>
          </a:xfrm>
        </p:grpSpPr>
        <p:sp>
          <p:nvSpPr>
            <p:cNvPr id="394" name="Rectangle"/>
            <p:cNvSpPr/>
            <p:nvPr/>
          </p:nvSpPr>
          <p:spPr>
            <a:xfrm>
              <a:off x="24216" y="27002"/>
              <a:ext cx="190501" cy="35103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5" name="Rectangle"/>
            <p:cNvSpPr/>
            <p:nvPr/>
          </p:nvSpPr>
          <p:spPr>
            <a:xfrm>
              <a:off x="25399" y="24623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6" name="Rectangle"/>
            <p:cNvSpPr/>
            <p:nvPr/>
          </p:nvSpPr>
          <p:spPr>
            <a:xfrm>
              <a:off x="82550" y="145273"/>
              <a:ext cx="76200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7" name="Rectangle"/>
            <p:cNvSpPr/>
            <p:nvPr/>
          </p:nvSpPr>
          <p:spPr>
            <a:xfrm>
              <a:off x="57150" y="262748"/>
              <a:ext cx="50800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398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404" name="Group"/>
          <p:cNvGrpSpPr/>
          <p:nvPr/>
        </p:nvGrpSpPr>
        <p:grpSpPr>
          <a:xfrm>
            <a:off x="4884357" y="2623999"/>
            <a:ext cx="254001" cy="520701"/>
            <a:chOff x="0" y="0"/>
            <a:chExt cx="254000" cy="520700"/>
          </a:xfrm>
        </p:grpSpPr>
        <p:graphicFrame>
          <p:nvGraphicFramePr>
            <p:cNvPr id="400" name="Table"/>
            <p:cNvGraphicFramePr/>
            <p:nvPr/>
          </p:nvGraphicFramePr>
          <p:xfrm>
            <a:off x="0" y="0"/>
            <a:ext cx="254000" cy="5207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01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2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3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5340739" y="2044963"/>
            <a:ext cx="650940" cy="609601"/>
            <a:chOff x="25400" y="25400"/>
            <a:chExt cx="650938" cy="609600"/>
          </a:xfrm>
        </p:grpSpPr>
        <p:sp>
          <p:nvSpPr>
            <p:cNvPr id="405" name="Rectangle"/>
            <p:cNvSpPr/>
            <p:nvPr/>
          </p:nvSpPr>
          <p:spPr>
            <a:xfrm>
              <a:off x="35300" y="27925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0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411" name="Group"/>
          <p:cNvGrpSpPr/>
          <p:nvPr/>
        </p:nvGrpSpPr>
        <p:grpSpPr>
          <a:xfrm>
            <a:off x="4908574" y="2043051"/>
            <a:ext cx="652123" cy="611513"/>
            <a:chOff x="24216" y="23487"/>
            <a:chExt cx="652122" cy="611512"/>
          </a:xfrm>
        </p:grpSpPr>
        <p:sp>
          <p:nvSpPr>
            <p:cNvPr id="408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9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1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412" name="Subset Strings"/>
          <p:cNvSpPr txBox="1"/>
          <p:nvPr/>
        </p:nvSpPr>
        <p:spPr>
          <a:xfrm>
            <a:off x="4797232" y="1490116"/>
            <a:ext cx="19383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Subset Strings</a:t>
            </a:r>
          </a:p>
        </p:txBody>
      </p:sp>
      <p:sp>
        <p:nvSpPr>
          <p:cNvPr id="413" name="str_sub(string, start = 1L, end = -1L) Extract substrings from a character vector.…"/>
          <p:cNvSpPr txBox="1"/>
          <p:nvPr/>
        </p:nvSpPr>
        <p:spPr>
          <a:xfrm>
            <a:off x="6045041" y="1998116"/>
            <a:ext cx="2971801" cy="3706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(string, start = 1L, end = -1L) Extract substrings from a character vector.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Return only the strings that contain a pattern match.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str_subset(fruit, "b")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Return the first pattern match found in each string, as a vector. Also </a:t>
            </a:r>
            <a:r>
              <a:rPr b="1"/>
              <a:t>str_extract_all </a:t>
            </a:r>
            <a:r>
              <a:t>to return every pattern match. </a:t>
            </a:r>
            <a:r>
              <a:rPr i="1"/>
              <a:t>str_extract(fruit, "[aeiou]")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Return the first pattern match found in each string, as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matrix with a column for each ( ) group in pattern. Also </a:t>
            </a:r>
            <a:r>
              <a:rPr b="1"/>
              <a:t>str_match_all</a:t>
            </a:r>
            <a:r>
              <a:t>.</a:t>
            </a:r>
            <a:r>
              <a:rPr b="1"/>
              <a:t> 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str_match(sentences, "(a|the) ([^ ]+)")</a:t>
            </a:r>
          </a:p>
        </p:txBody>
      </p:sp>
      <p:sp>
        <p:nvSpPr>
          <p:cNvPr id="414" name="Line"/>
          <p:cNvSpPr/>
          <p:nvPr/>
        </p:nvSpPr>
        <p:spPr>
          <a:xfrm>
            <a:off x="5171610" y="2271154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5" name="Line"/>
          <p:cNvSpPr/>
          <p:nvPr/>
        </p:nvSpPr>
        <p:spPr>
          <a:xfrm>
            <a:off x="5171610" y="2877223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6" name="Line"/>
          <p:cNvSpPr/>
          <p:nvPr/>
        </p:nvSpPr>
        <p:spPr>
          <a:xfrm>
            <a:off x="5171610" y="3506394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7" name="Line"/>
          <p:cNvSpPr/>
          <p:nvPr/>
        </p:nvSpPr>
        <p:spPr>
          <a:xfrm flipV="1">
            <a:off x="5313138" y="3267763"/>
            <a:ext cx="1" cy="47648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18" name="Line"/>
          <p:cNvSpPr/>
          <p:nvPr/>
        </p:nvSpPr>
        <p:spPr>
          <a:xfrm>
            <a:off x="5171610" y="425590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27" name="Group"/>
          <p:cNvGrpSpPr/>
          <p:nvPr/>
        </p:nvGrpSpPr>
        <p:grpSpPr>
          <a:xfrm>
            <a:off x="5351890" y="3270120"/>
            <a:ext cx="652123" cy="610730"/>
            <a:chOff x="24216" y="24271"/>
            <a:chExt cx="652122" cy="610728"/>
          </a:xfrm>
        </p:grpSpPr>
        <p:sp>
          <p:nvSpPr>
            <p:cNvPr id="419" name="Rectangle"/>
            <p:cNvSpPr/>
            <p:nvPr/>
          </p:nvSpPr>
          <p:spPr>
            <a:xfrm>
              <a:off x="139859" y="24271"/>
              <a:ext cx="381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Rectangle"/>
            <p:cNvSpPr/>
            <p:nvPr/>
          </p:nvSpPr>
          <p:spPr>
            <a:xfrm>
              <a:off x="85881" y="258762"/>
              <a:ext cx="69858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Rectangle"/>
            <p:cNvSpPr/>
            <p:nvPr/>
          </p:nvSpPr>
          <p:spPr>
            <a:xfrm>
              <a:off x="74770" y="382912"/>
              <a:ext cx="104780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Rectangle"/>
            <p:cNvSpPr/>
            <p:nvPr/>
          </p:nvSpPr>
          <p:spPr>
            <a:xfrm>
              <a:off x="148190" y="258762"/>
              <a:ext cx="31758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3" name="Rectangle"/>
            <p:cNvSpPr/>
            <p:nvPr/>
          </p:nvSpPr>
          <p:spPr>
            <a:xfrm>
              <a:off x="27394" y="24271"/>
              <a:ext cx="635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4" name="Square"/>
            <p:cNvSpPr/>
            <p:nvPr/>
          </p:nvSpPr>
          <p:spPr>
            <a:xfrm>
              <a:off x="24216" y="258762"/>
              <a:ext cx="107958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Rectangle"/>
            <p:cNvSpPr/>
            <p:nvPr/>
          </p:nvSpPr>
          <p:spPr>
            <a:xfrm>
              <a:off x="258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2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428" name="1 See bit.ly/ISO639-1 for a complete list of locales."/>
          <p:cNvSpPr txBox="1"/>
          <p:nvPr/>
        </p:nvSpPr>
        <p:spPr>
          <a:xfrm>
            <a:off x="96714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b="0" sz="115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7" invalidUrl="" action="" tgtFrame="" tooltip="" history="1" highlightClick="0" endSnd="0"/>
              </a:rPr>
              <a:t>bit.ly/ISO639-1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for a complete list of locales.</a:t>
            </a:r>
          </a:p>
        </p:txBody>
      </p:sp>
      <p:graphicFrame>
        <p:nvGraphicFramePr>
          <p:cNvPr id="429" name="Table"/>
          <p:cNvGraphicFramePr/>
          <p:nvPr/>
        </p:nvGraphicFramePr>
        <p:xfrm>
          <a:off x="4921265" y="6439627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50032"/>
              </a:tblGrid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satOff val="-35908"/>
                        <a:lumOff val="-1789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507719"/>
                        <a:satOff val="-24110"/>
                        <a:lumOff val="-476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0" name="Line"/>
          <p:cNvSpPr/>
          <p:nvPr/>
        </p:nvSpPr>
        <p:spPr>
          <a:xfrm>
            <a:off x="5132780" y="666793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35" name="Group"/>
          <p:cNvGrpSpPr/>
          <p:nvPr/>
        </p:nvGrpSpPr>
        <p:grpSpPr>
          <a:xfrm>
            <a:off x="5329347" y="6610785"/>
            <a:ext cx="486700" cy="114301"/>
            <a:chOff x="0" y="0"/>
            <a:chExt cx="486699" cy="114300"/>
          </a:xfrm>
        </p:grpSpPr>
        <p:sp>
          <p:nvSpPr>
            <p:cNvPr id="431" name="Rectangle"/>
            <p:cNvSpPr/>
            <p:nvPr/>
          </p:nvSpPr>
          <p:spPr>
            <a:xfrm>
              <a:off x="0" y="0"/>
              <a:ext cx="127000" cy="1143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32" name="Rectangle"/>
            <p:cNvSpPr/>
            <p:nvPr/>
          </p:nvSpPr>
          <p:spPr>
            <a:xfrm>
              <a:off x="120263" y="0"/>
              <a:ext cx="127001" cy="1143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3" name="Rectangle"/>
            <p:cNvSpPr/>
            <p:nvPr/>
          </p:nvSpPr>
          <p:spPr>
            <a:xfrm>
              <a:off x="239811" y="0"/>
              <a:ext cx="127001" cy="114300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4" name="Rectangle"/>
            <p:cNvSpPr/>
            <p:nvPr/>
          </p:nvSpPr>
          <p:spPr>
            <a:xfrm>
              <a:off x="359699" y="0"/>
              <a:ext cx="127001" cy="114300"/>
            </a:xfrm>
            <a:prstGeom prst="rect">
              <a:avLst/>
            </a:prstGeom>
            <a:solidFill>
              <a:schemeClr val="accent5">
                <a:hueOff val="-507719"/>
                <a:satOff val="-24110"/>
                <a:lumOff val="-476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4918614" y="9197975"/>
            <a:ext cx="870788" cy="495300"/>
            <a:chOff x="25400" y="25400"/>
            <a:chExt cx="870786" cy="495300"/>
          </a:xfrm>
        </p:grpSpPr>
        <p:sp>
          <p:nvSpPr>
            <p:cNvPr id="436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37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8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9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40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41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442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444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91669" y="8113945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504369" y="8781506"/>
            <a:ext cx="520701" cy="50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stringr.png" descr="stringr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6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4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5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67" name="Rectangle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68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grpSp>
        <p:nvGrpSpPr>
          <p:cNvPr id="475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469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0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476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83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95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490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484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91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92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93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94" name="n"/>
            <p:cNvSpPr txBox="1"/>
            <p:nvPr/>
          </p:nvSpPr>
          <p:spPr>
            <a:xfrm>
              <a:off x="624440" y="-1"/>
              <a:ext cx="19825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502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496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7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8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9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0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1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03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504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505" name="m"/>
            <p:cNvSpPr txBox="1"/>
            <p:nvPr/>
          </p:nvSpPr>
          <p:spPr>
            <a:xfrm>
              <a:off x="596800" y="-1"/>
              <a:ext cx="23765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507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8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09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1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2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7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8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19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0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1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2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3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4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5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6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7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8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29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0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1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32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536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533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35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37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8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39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0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41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42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3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4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5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6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7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8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9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0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1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552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3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graphicFrame>
        <p:nvGraphicFramePr>
          <p:cNvPr id="554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5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556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7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C85679"/>
                </a:solidFill>
              </a:defRPr>
            </a:pPr>
            <a:r>
              <a:t>Regular Expressions -</a:t>
            </a:r>
          </a:p>
        </p:txBody>
      </p:sp>
      <p:sp>
        <p:nvSpPr>
          <p:cNvPr id="558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59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60" name="RStudio® is a trademark of RStudio, Inc.  •  CC BY SA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6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sp>
        <p:nvSpPr>
          <p:cNvPr id="56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2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563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64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5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6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567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8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69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570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1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72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3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74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575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6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577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578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9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580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581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2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83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4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85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586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87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591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588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90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92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593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C85679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600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59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7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601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608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2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615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623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7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631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5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69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638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9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43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44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645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46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47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648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649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650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1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652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653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4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655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6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657" name="."/>
            <p:cNvSpPr txBox="1"/>
            <p:nvPr/>
          </p:nvSpPr>
          <p:spPr>
            <a:xfrm>
              <a:off x="1068945" y="5320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658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9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0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661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662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3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4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665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666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667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668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70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753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671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2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3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4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5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6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7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8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0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1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2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3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4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5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6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7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8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9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0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1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2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3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4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5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6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7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8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9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0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1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2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3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4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5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6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7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8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9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710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1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2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3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4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9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0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1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2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3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4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5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39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0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1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2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3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4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5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6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7" name="1"/>
            <p:cNvSpPr txBox="1"/>
            <p:nvPr/>
          </p:nvSpPr>
          <p:spPr>
            <a:xfrm>
              <a:off x="1193768" y="342920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8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9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0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1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52" name="1"/>
            <p:cNvSpPr txBox="1"/>
            <p:nvPr/>
          </p:nvSpPr>
          <p:spPr>
            <a:xfrm>
              <a:off x="1181068" y="43278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65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760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754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8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59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61" name="1"/>
            <p:cNvSpPr txBox="1"/>
            <p:nvPr/>
          </p:nvSpPr>
          <p:spPr>
            <a:xfrm>
              <a:off x="0" y="-1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2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63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764" name="n"/>
            <p:cNvSpPr txBox="1"/>
            <p:nvPr/>
          </p:nvSpPr>
          <p:spPr>
            <a:xfrm>
              <a:off x="632091" y="-1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775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66" name="Rectangle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7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8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9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0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1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2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3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74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77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stringr.png" descr="string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