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陶睿" initials="陶睿" lastIdx="1" clrIdx="0">
    <p:extLst>
      <p:ext uri="{19B8F6BF-5375-455C-9EA6-DF929625EA0E}">
        <p15:presenceInfo xmlns:p15="http://schemas.microsoft.com/office/powerpoint/2012/main" userId="731dee81e5d56e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46" autoAdjust="0"/>
  </p:normalViewPr>
  <p:slideViewPr>
    <p:cSldViewPr snapToGrid="0">
      <p:cViewPr varScale="1">
        <p:scale>
          <a:sx n="84" d="100"/>
          <a:sy n="84" d="100"/>
        </p:scale>
        <p:origin x="112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1T23:24:26.65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 b="1"/>
            </a:lvl1pPr>
            <a:lvl2pPr marL="489857" indent="-146957">
              <a:defRPr sz="1200" b="1"/>
            </a:lvl2pPr>
            <a:lvl3pPr marL="832757" indent="-146957">
              <a:defRPr sz="1200" b="1"/>
            </a:lvl3pPr>
            <a:lvl4pPr marL="1175657" indent="-146957">
              <a:defRPr sz="1200" b="1"/>
            </a:lvl4pPr>
            <a:lvl5pPr marL="1518557" indent="-146957">
              <a:defRPr sz="1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creativecommons.org/licenses/by-sa/4.0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://rstudio.com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mailto:info@rstudio.com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hyperlink" Target="http://rstudio.com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41" Type="http://schemas.openxmlformats.org/officeDocument/2006/relationships/hyperlink" Target="mailto:info@rstudio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hyperlink" Target="https://creativecommons.org/licenses/by-sa/4.0/" TargetMode="External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comments" Target="../comments/comment1.xml"/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ggplot</a:t>
            </a:r>
            <a:r>
              <a:rPr dirty="0"/>
              <a:t> (data =  </a:t>
            </a:r>
            <a:r>
              <a:rPr dirty="0">
                <a:solidFill>
                  <a:srgbClr val="FFFFFF"/>
                </a:solidFill>
              </a:rPr>
              <a:t>&lt;DATA&gt; </a:t>
            </a:r>
            <a:r>
              <a:rPr dirty="0"/>
              <a:t>) +</a:t>
            </a:r>
            <a:r>
              <a:rPr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&lt;</a:t>
            </a:r>
            <a:r>
              <a:rPr dirty="0" smtClean="0">
                <a:solidFill>
                  <a:srgbClr val="FFFFFF"/>
                </a:solidFill>
              </a:rPr>
              <a:t>GEOM_FUNCTION</a:t>
            </a:r>
            <a:r>
              <a:rPr dirty="0">
                <a:solidFill>
                  <a:srgbClr val="FFFFFF"/>
                </a:solidFill>
              </a:rPr>
              <a:t>&gt; </a:t>
            </a:r>
            <a:r>
              <a:rPr dirty="0"/>
              <a:t>(mapping = </a:t>
            </a:r>
            <a:r>
              <a:rPr dirty="0" err="1"/>
              <a:t>aes</a:t>
            </a:r>
            <a:r>
              <a:rPr dirty="0"/>
              <a:t>( </a:t>
            </a:r>
            <a:r>
              <a:rPr dirty="0">
                <a:solidFill>
                  <a:srgbClr val="FFFFFF"/>
                </a:solidFill>
              </a:rPr>
              <a:t>&lt;MAPPINGS&gt;</a:t>
            </a:r>
            <a:r>
              <a:rPr dirty="0"/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  stat = </a:t>
            </a:r>
            <a:r>
              <a:rPr b="1" dirty="0"/>
              <a:t>&lt;STAT&gt;</a:t>
            </a:r>
            <a:r>
              <a:rPr dirty="0"/>
              <a:t> , position = </a:t>
            </a:r>
            <a:r>
              <a:rPr b="1" dirty="0">
                <a:solidFill>
                  <a:srgbClr val="FFFFFF"/>
                </a:solidFill>
              </a:rPr>
              <a:t>&lt;POSITION&gt;</a:t>
            </a:r>
            <a:r>
              <a:rPr dirty="0"/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b="1" dirty="0">
                <a:solidFill>
                  <a:srgbClr val="FFFFFF"/>
                </a:solidFill>
              </a:rPr>
              <a:t>&lt;COORDINATE_FUNCTION&gt;</a:t>
            </a:r>
            <a:r>
              <a:rPr dirty="0"/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>
                <a:solidFill>
                  <a:srgbClr val="FFFFFF"/>
                </a:solidFill>
              </a:rPr>
              <a:t>&lt;FACET_FUNCTION&gt;</a:t>
            </a:r>
            <a:r>
              <a:rPr dirty="0"/>
              <a:t>  </a:t>
            </a:r>
            <a:r>
              <a:rPr b="0" dirty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>
                <a:solidFill>
                  <a:srgbClr val="FFFFFF"/>
                </a:solidFill>
              </a:rPr>
              <a:t>&lt;SCALE_FUNCTION&gt;</a:t>
            </a:r>
            <a:r>
              <a:rPr dirty="0"/>
              <a:t>  </a:t>
            </a:r>
            <a:r>
              <a:rPr b="0" dirty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rPr dirty="0"/>
              <a:t>  &lt;THEME_FUNCTION&gt;</a:t>
            </a:r>
          </a:p>
        </p:txBody>
      </p:sp>
      <p:sp>
        <p:nvSpPr>
          <p:cNvPr id="129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5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ggplot2 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基于图形语法，使用相同的组件（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数据集、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和表示数据点的几何对象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）来构建图片。</a:t>
            </a:r>
            <a:endParaRPr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Basics"/>
          <p:cNvSpPr txBox="1"/>
          <p:nvPr/>
        </p:nvSpPr>
        <p:spPr>
          <a:xfrm>
            <a:off x="298720" y="1288614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dirty="0" smtClean="0"/>
              <a:t>基础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7" name="GRAPHICAL PRIMITIVES"/>
          <p:cNvSpPr txBox="1"/>
          <p:nvPr/>
        </p:nvSpPr>
        <p:spPr>
          <a:xfrm>
            <a:off x="3731523" y="1675015"/>
            <a:ext cx="64120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zh-CN" altLang="en-US" dirty="0" smtClean="0"/>
              <a:t>基本图像</a:t>
            </a:r>
            <a:endParaRPr dirty="0"/>
          </a:p>
        </p:txBody>
      </p:sp>
      <p:sp>
        <p:nvSpPr>
          <p:cNvPr id="138" name="a + geom_blank() (Useful for expanding limits)…"/>
          <p:cNvSpPr txBox="1"/>
          <p:nvPr/>
        </p:nvSpPr>
        <p:spPr>
          <a:xfrm>
            <a:off x="4148232" y="2132770"/>
            <a:ext cx="2621679" cy="292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geom_blank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dirty="0"/>
              <a:t>(Useful for expanding </a:t>
            </a:r>
            <a:r>
              <a:rPr dirty="0" smtClean="0"/>
              <a:t>limits)</a:t>
            </a:r>
            <a:endParaRPr lang="en-US" dirty="0" smtClean="0"/>
          </a:p>
          <a:p>
            <a:pPr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b </a:t>
            </a:r>
            <a:r>
              <a:rPr b="1" dirty="0"/>
              <a:t>+ </a:t>
            </a:r>
            <a:r>
              <a:rPr b="1" dirty="0" err="1"/>
              <a:t>geom_curve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yend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 + 1,</a:t>
            </a:r>
            <a:br>
              <a:rPr dirty="0"/>
            </a:br>
            <a:r>
              <a:rPr dirty="0" err="1"/>
              <a:t>xend</a:t>
            </a:r>
            <a:r>
              <a:rPr dirty="0"/>
              <a:t>=long+1,curvature=z)</a:t>
            </a:r>
            <a:r>
              <a:rPr b="1" dirty="0"/>
              <a:t>)</a:t>
            </a:r>
            <a:r>
              <a:rPr dirty="0"/>
              <a:t> - x, </a:t>
            </a:r>
            <a:r>
              <a:rPr dirty="0" err="1"/>
              <a:t>xend</a:t>
            </a:r>
            <a:r>
              <a:rPr dirty="0"/>
              <a:t>, y, </a:t>
            </a:r>
            <a:r>
              <a:rPr dirty="0" err="1"/>
              <a:t>yend</a:t>
            </a:r>
            <a:r>
              <a:rPr dirty="0"/>
              <a:t>, alpha, angle, color, curvature,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geom_path</a:t>
            </a:r>
            <a:r>
              <a:rPr b="1" dirty="0"/>
              <a:t>(</a:t>
            </a:r>
            <a:r>
              <a:rPr dirty="0" err="1"/>
              <a:t>lineend</a:t>
            </a:r>
            <a:r>
              <a:rPr dirty="0"/>
              <a:t>="butt", </a:t>
            </a:r>
            <a:r>
              <a:rPr dirty="0" err="1"/>
              <a:t>linejoin</a:t>
            </a:r>
            <a:r>
              <a:rPr dirty="0"/>
              <a:t>="round", </a:t>
            </a:r>
            <a:r>
              <a:rPr dirty="0" err="1"/>
              <a:t>linemitre</a:t>
            </a:r>
            <a:r>
              <a:rPr dirty="0"/>
              <a:t>=1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>x, y,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geom_polygon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(group = group)</a:t>
            </a:r>
            <a:r>
              <a:rPr b="1" dirty="0"/>
              <a:t>)</a:t>
            </a:r>
            <a:br>
              <a:rPr b="1" dirty="0"/>
            </a:br>
            <a:r>
              <a:rPr dirty="0"/>
              <a:t>x, y,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geom_rect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xmin</a:t>
            </a:r>
            <a:r>
              <a:rPr dirty="0"/>
              <a:t> = long, </a:t>
            </a:r>
            <a:r>
              <a:rPr dirty="0" err="1"/>
              <a:t>ymin</a:t>
            </a:r>
            <a:r>
              <a:rPr dirty="0"/>
              <a:t>=</a:t>
            </a:r>
            <a:r>
              <a:rPr dirty="0" err="1"/>
              <a:t>lat</a:t>
            </a:r>
            <a:r>
              <a:rPr dirty="0"/>
              <a:t>, </a:t>
            </a:r>
            <a:r>
              <a:rPr dirty="0" err="1"/>
              <a:t>xmax</a:t>
            </a:r>
            <a:r>
              <a:rPr dirty="0"/>
              <a:t>= long + 1, </a:t>
            </a:r>
            <a:r>
              <a:rPr dirty="0" err="1"/>
              <a:t>ymax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 + 1)</a:t>
            </a:r>
            <a:r>
              <a:rPr b="1" dirty="0"/>
              <a:t>)</a:t>
            </a:r>
            <a:r>
              <a:rPr dirty="0"/>
              <a:t> - </a:t>
            </a:r>
            <a:r>
              <a:rPr dirty="0" err="1"/>
              <a:t>xmax</a:t>
            </a:r>
            <a:r>
              <a:rPr dirty="0"/>
              <a:t>, </a:t>
            </a:r>
            <a:r>
              <a:rPr dirty="0" err="1"/>
              <a:t>xmin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 sz="11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geom_ribbon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ymin</a:t>
            </a:r>
            <a:r>
              <a:rPr dirty="0"/>
              <a:t>=</a:t>
            </a:r>
            <a:r>
              <a:rPr dirty="0" err="1"/>
              <a:t>unemploy</a:t>
            </a:r>
            <a:r>
              <a:rPr dirty="0"/>
              <a:t> - 900, </a:t>
            </a:r>
            <a:r>
              <a:rPr dirty="0" err="1"/>
              <a:t>ymax</a:t>
            </a:r>
            <a:r>
              <a:rPr dirty="0"/>
              <a:t>=</a:t>
            </a:r>
            <a:r>
              <a:rPr dirty="0" err="1"/>
              <a:t>unemploy</a:t>
            </a:r>
            <a:r>
              <a:rPr dirty="0"/>
              <a:t> + 900)</a:t>
            </a:r>
            <a:r>
              <a:rPr b="1" dirty="0"/>
              <a:t>)</a:t>
            </a:r>
            <a:r>
              <a:rPr dirty="0"/>
              <a:t> - x,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13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1" name="Table"/>
          <p:cNvGraphicFramePr/>
          <p:nvPr/>
        </p:nvGraphicFramePr>
        <p:xfrm>
          <a:off x="1495917" y="2588878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sp>
        <p:nvSpPr>
          <p:cNvPr id="144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altLang="zh-CN" dirty="0" smtClean="0"/>
              <a:t>ggplot2</a:t>
            </a:r>
            <a:r>
              <a:rPr lang="zh-CN" altLang="en-US" dirty="0" smtClean="0"/>
              <a:t>数据可视化</a:t>
            </a:r>
            <a:r>
              <a:rPr dirty="0" smtClean="0"/>
              <a:t> </a:t>
            </a:r>
            <a:r>
              <a:rPr dirty="0"/>
              <a:t>: : </a:t>
            </a:r>
            <a:r>
              <a:rPr lang="zh-CN" altLang="en-US" sz="3300" dirty="0">
                <a:latin typeface="Source Sans Pro Semibold"/>
                <a:ea typeface="Source Sans Pro Semibold"/>
                <a:sym typeface="Source Sans Pro Semibold"/>
              </a:rPr>
              <a:t>速查表</a:t>
            </a:r>
            <a:endParaRPr dirty="0"/>
          </a:p>
        </p:txBody>
      </p:sp>
      <p:sp>
        <p:nvSpPr>
          <p:cNvPr id="145" name="To display values, map variables in the data to visual properties of the geom (aesthetics) like size, color, and x and y locations."/>
          <p:cNvSpPr txBox="1"/>
          <p:nvPr/>
        </p:nvSpPr>
        <p:spPr>
          <a:xfrm>
            <a:off x="357995" y="3467286"/>
            <a:ext cx="3054155" cy="51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zh-CN" altLang="en-US" sz="1100" dirty="0" smtClean="0"/>
              <a:t>为了获取显示</a:t>
            </a:r>
            <a:r>
              <a:rPr lang="zh-CN" altLang="en-US" sz="1100" dirty="0"/>
              <a:t>值</a:t>
            </a:r>
            <a:r>
              <a:rPr lang="zh-CN" altLang="en-US" sz="1100" dirty="0" smtClean="0"/>
              <a:t>，数据</a:t>
            </a:r>
            <a:r>
              <a:rPr lang="zh-CN" altLang="en-US" sz="1100" dirty="0"/>
              <a:t>中的变量映射</a:t>
            </a:r>
            <a:r>
              <a:rPr lang="zh-CN" altLang="en-US" sz="1100" dirty="0" smtClean="0"/>
              <a:t>到</a:t>
            </a:r>
            <a:r>
              <a:rPr lang="zh-CN" altLang="en-US" sz="1100" dirty="0"/>
              <a:t>图形</a:t>
            </a:r>
            <a:r>
              <a:rPr lang="zh-CN" altLang="en-US" sz="1100" dirty="0" smtClean="0"/>
              <a:t>的</a:t>
            </a:r>
            <a:r>
              <a:rPr lang="zh-CN" altLang="en-US" sz="1100" dirty="0"/>
              <a:t>视觉</a:t>
            </a:r>
            <a:r>
              <a:rPr lang="zh-CN" altLang="en-US" sz="1100" dirty="0" smtClean="0"/>
              <a:t>属性，</a:t>
            </a:r>
            <a:r>
              <a:rPr lang="zh-CN" altLang="en-US" sz="1100" dirty="0"/>
              <a:t>如</a:t>
            </a:r>
            <a:r>
              <a:rPr lang="zh-CN" altLang="en-US" sz="1100" dirty="0" smtClean="0"/>
              <a:t>大小、颜色</a:t>
            </a:r>
            <a:r>
              <a:rPr lang="zh-CN" altLang="en-US" sz="1100" dirty="0"/>
              <a:t>以及</a:t>
            </a:r>
            <a:r>
              <a:rPr lang="en-US" altLang="zh-CN" sz="1100" dirty="0"/>
              <a:t>x</a:t>
            </a:r>
            <a:r>
              <a:rPr lang="zh-CN" altLang="en-US" sz="1100" dirty="0"/>
              <a:t>和</a:t>
            </a:r>
            <a:r>
              <a:rPr lang="en-US" altLang="zh-CN" sz="1100" dirty="0"/>
              <a:t>y</a:t>
            </a:r>
            <a:r>
              <a:rPr lang="zh-CN" altLang="en-US" sz="1100" dirty="0"/>
              <a:t>位置</a:t>
            </a:r>
            <a:r>
              <a:rPr lang="zh-CN" altLang="en-US" sz="1100" dirty="0" smtClean="0"/>
              <a:t>。</a:t>
            </a:r>
            <a:endParaRPr lang="en-US" sz="1100" dirty="0" smtClean="0"/>
          </a:p>
        </p:txBody>
      </p:sp>
      <p:grpSp>
        <p:nvGrpSpPr>
          <p:cNvPr id="153" name="Group"/>
          <p:cNvGrpSpPr/>
          <p:nvPr/>
        </p:nvGrpSpPr>
        <p:grpSpPr>
          <a:xfrm>
            <a:off x="2714983" y="2588878"/>
            <a:ext cx="431800" cy="431800"/>
            <a:chOff x="25400" y="25400"/>
            <a:chExt cx="431800" cy="431800"/>
          </a:xfrm>
        </p:grpSpPr>
        <p:graphicFrame>
          <p:nvGraphicFramePr>
            <p:cNvPr id="146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47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154" name="Table"/>
          <p:cNvGraphicFramePr/>
          <p:nvPr/>
        </p:nvGraphicFramePr>
        <p:xfrm>
          <a:off x="1495917" y="4113895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rPr dirty="0" smtClean="0"/>
              <a:t>+</a:t>
            </a:r>
            <a:endParaRPr dirty="0"/>
          </a:p>
        </p:txBody>
      </p:sp>
      <p:sp>
        <p:nvSpPr>
          <p:cNvPr id="156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2714983" y="4113895"/>
            <a:ext cx="431800" cy="431800"/>
            <a:chOff x="25400" y="25400"/>
            <a:chExt cx="431800" cy="431800"/>
          </a:xfrm>
        </p:grpSpPr>
        <p:graphicFrame>
          <p:nvGraphicFramePr>
            <p:cNvPr id="157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5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data"/>
          <p:cNvSpPr txBox="1"/>
          <p:nvPr/>
        </p:nvSpPr>
        <p:spPr>
          <a:xfrm>
            <a:off x="364846" y="3085081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数据</a:t>
            </a:r>
            <a:endParaRPr dirty="0"/>
          </a:p>
        </p:txBody>
      </p:sp>
      <p:sp>
        <p:nvSpPr>
          <p:cNvPr id="161" name="geom…"/>
          <p:cNvSpPr txBox="1"/>
          <p:nvPr/>
        </p:nvSpPr>
        <p:spPr>
          <a:xfrm>
            <a:off x="716345" y="3061959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geom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x = F </a:t>
            </a:r>
            <a:r>
              <a:rPr dirty="0">
                <a:solidFill>
                  <a:srgbClr val="A7AAA9"/>
                </a:solidFill>
              </a:rPr>
              <a:t>·</a:t>
            </a:r>
            <a:r>
              <a:rPr dirty="0"/>
              <a:t> y = A</a:t>
            </a:r>
          </a:p>
        </p:txBody>
      </p:sp>
      <p:sp>
        <p:nvSpPr>
          <p:cNvPr id="162" name="coordinate system"/>
          <p:cNvSpPr txBox="1"/>
          <p:nvPr/>
        </p:nvSpPr>
        <p:spPr>
          <a:xfrm>
            <a:off x="1520299" y="3076571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坐标系</a:t>
            </a:r>
            <a:endParaRPr dirty="0"/>
          </a:p>
        </p:txBody>
      </p:sp>
      <p:sp>
        <p:nvSpPr>
          <p:cNvPr id="163" name="plot"/>
          <p:cNvSpPr txBox="1"/>
          <p:nvPr/>
        </p:nvSpPr>
        <p:spPr>
          <a:xfrm>
            <a:off x="2863058" y="3062713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点</a:t>
            </a:r>
            <a:endParaRPr dirty="0"/>
          </a:p>
        </p:txBody>
      </p:sp>
      <p:sp>
        <p:nvSpPr>
          <p:cNvPr id="164" name="data"/>
          <p:cNvSpPr txBox="1"/>
          <p:nvPr/>
        </p:nvSpPr>
        <p:spPr>
          <a:xfrm>
            <a:off x="351270" y="4615673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数据</a:t>
            </a:r>
            <a:endParaRPr dirty="0"/>
          </a:p>
        </p:txBody>
      </p:sp>
      <p:sp>
        <p:nvSpPr>
          <p:cNvPr id="165" name="geom…"/>
          <p:cNvSpPr txBox="1"/>
          <p:nvPr/>
        </p:nvSpPr>
        <p:spPr>
          <a:xfrm>
            <a:off x="711436" y="4600045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geom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x = F </a:t>
            </a:r>
            <a:r>
              <a:rPr dirty="0">
                <a:solidFill>
                  <a:srgbClr val="A7AAA9"/>
                </a:solidFill>
              </a:rPr>
              <a:t>·</a:t>
            </a:r>
            <a:r>
              <a:rPr dirty="0"/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size = A</a:t>
            </a:r>
          </a:p>
        </p:txBody>
      </p:sp>
      <p:sp>
        <p:nvSpPr>
          <p:cNvPr id="166" name="coordinate system"/>
          <p:cNvSpPr txBox="1"/>
          <p:nvPr/>
        </p:nvSpPr>
        <p:spPr>
          <a:xfrm>
            <a:off x="1525126" y="4615194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坐标系</a:t>
            </a:r>
            <a:endParaRPr dirty="0"/>
          </a:p>
        </p:txBody>
      </p:sp>
      <p:sp>
        <p:nvSpPr>
          <p:cNvPr id="167" name="plot"/>
          <p:cNvSpPr txBox="1"/>
          <p:nvPr/>
        </p:nvSpPr>
        <p:spPr>
          <a:xfrm>
            <a:off x="2825263" y="4621797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点</a:t>
            </a:r>
            <a:endParaRPr dirty="0"/>
          </a:p>
        </p:txBody>
      </p:sp>
      <p:sp>
        <p:nvSpPr>
          <p:cNvPr id="168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zh-CN" altLang="en-US" sz="1100" dirty="0"/>
              <a:t>完成以下</a:t>
            </a:r>
            <a:r>
              <a:rPr lang="zh-CN" altLang="en-US" sz="1100" dirty="0" smtClean="0"/>
              <a:t>模板来构建</a:t>
            </a:r>
            <a:r>
              <a:rPr lang="zh-CN" altLang="en-US" sz="1100" dirty="0"/>
              <a:t>图形</a:t>
            </a:r>
            <a:endParaRPr sz="1100" dirty="0"/>
          </a:p>
        </p:txBody>
      </p:sp>
      <p:sp>
        <p:nvSpPr>
          <p:cNvPr id="169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r>
              <a:rPr lang="zh-CN" altLang="en-US" dirty="0" smtClean="0"/>
              <a:t>必要</a:t>
            </a:r>
            <a:endParaRPr dirty="0"/>
          </a:p>
        </p:txBody>
      </p:sp>
      <p:sp>
        <p:nvSpPr>
          <p:cNvPr id="171" name="ggplot(data = mpg, aes(x = cty, y = hwy)) Begins a plot that you finish by adding layers to. Add one geom function per layer.…"/>
          <p:cNvSpPr txBox="1"/>
          <p:nvPr/>
        </p:nvSpPr>
        <p:spPr>
          <a:xfrm>
            <a:off x="320630" y="7143592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1100" b="1" dirty="0" err="1"/>
              <a:t>ggplot</a:t>
            </a:r>
            <a:r>
              <a:rPr sz="1100" b="1" dirty="0"/>
              <a:t>(</a:t>
            </a:r>
            <a:r>
              <a:rPr sz="1100" dirty="0"/>
              <a:t>data = mpg, </a:t>
            </a:r>
            <a:r>
              <a:rPr sz="1100" b="1" dirty="0" err="1"/>
              <a:t>aes</a:t>
            </a:r>
            <a:r>
              <a:rPr sz="1100" b="1" dirty="0"/>
              <a:t>(</a:t>
            </a:r>
            <a:r>
              <a:rPr sz="1100" dirty="0"/>
              <a:t>x = </a:t>
            </a:r>
            <a:r>
              <a:rPr sz="1100" dirty="0" err="1"/>
              <a:t>cty</a:t>
            </a:r>
            <a:r>
              <a:rPr sz="1100" dirty="0"/>
              <a:t>, y = </a:t>
            </a:r>
            <a:r>
              <a:rPr sz="1100" dirty="0" err="1"/>
              <a:t>hwy</a:t>
            </a:r>
            <a:r>
              <a:rPr sz="1100" b="1" dirty="0" smtClean="0"/>
              <a:t>))</a:t>
            </a:r>
            <a:r>
              <a:rPr lang="en-US" sz="1100" b="0" dirty="0" smtClean="0"/>
              <a:t>  </a:t>
            </a:r>
            <a:r>
              <a:rPr lang="zh-CN" altLang="en-US" sz="1100" dirty="0" smtClean="0"/>
              <a:t>通过</a:t>
            </a:r>
            <a:r>
              <a:rPr lang="zh-CN" altLang="en-US" sz="1100" dirty="0"/>
              <a:t>添加图层来</a:t>
            </a:r>
            <a:r>
              <a:rPr lang="zh-CN" altLang="en-US" sz="1100" dirty="0" smtClean="0"/>
              <a:t>完成图形，每</a:t>
            </a:r>
            <a:r>
              <a:rPr lang="zh-CN" altLang="en-US" sz="1100" dirty="0"/>
              <a:t>层添加一个</a:t>
            </a:r>
            <a:r>
              <a:rPr lang="en-US" altLang="zh-CN" sz="1100" dirty="0" err="1"/>
              <a:t>geom</a:t>
            </a:r>
            <a:r>
              <a:rPr lang="zh-CN" altLang="en-US" sz="1100" dirty="0"/>
              <a:t>函数。</a:t>
            </a:r>
            <a:r>
              <a:rPr sz="1100" dirty="0" smtClean="0"/>
              <a:t> </a:t>
            </a:r>
            <a:endParaRPr sz="1100" dirty="0"/>
          </a:p>
          <a:p>
            <a:pPr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endParaRPr lang="en-US" sz="1100" b="1" dirty="0" smtClean="0"/>
          </a:p>
          <a:p>
            <a:pPr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sz="1100" b="1" dirty="0" err="1" smtClean="0"/>
              <a:t>qplot</a:t>
            </a:r>
            <a:r>
              <a:rPr sz="1100" b="1" dirty="0" smtClean="0"/>
              <a:t>(</a:t>
            </a:r>
            <a:r>
              <a:rPr sz="1100" dirty="0" smtClean="0"/>
              <a:t>x </a:t>
            </a:r>
            <a:r>
              <a:rPr sz="1100" dirty="0"/>
              <a:t>= </a:t>
            </a:r>
            <a:r>
              <a:rPr sz="1100" dirty="0" err="1"/>
              <a:t>cty</a:t>
            </a:r>
            <a:r>
              <a:rPr sz="1100" dirty="0"/>
              <a:t>, y = </a:t>
            </a:r>
            <a:r>
              <a:rPr sz="1100" dirty="0" err="1"/>
              <a:t>hwy</a:t>
            </a:r>
            <a:r>
              <a:rPr sz="1100" dirty="0"/>
              <a:t>, data = mpg, </a:t>
            </a:r>
            <a:r>
              <a:rPr sz="1100" dirty="0" err="1"/>
              <a:t>geom</a:t>
            </a:r>
            <a:r>
              <a:rPr sz="1100" dirty="0"/>
              <a:t> = “point</a:t>
            </a:r>
            <a:r>
              <a:rPr sz="1100" dirty="0" smtClean="0"/>
              <a:t>"</a:t>
            </a:r>
            <a:r>
              <a:rPr sz="1100" b="1" dirty="0" smtClean="0"/>
              <a:t>)</a:t>
            </a:r>
            <a:r>
              <a:rPr lang="en-US" sz="1100" b="1" dirty="0" smtClean="0"/>
              <a:t>  </a:t>
            </a:r>
            <a:r>
              <a:rPr lang="zh-CN" altLang="en-US" sz="1100" dirty="0" smtClean="0"/>
              <a:t>用给定的数据、几何对象和映射创建完整的图片。 绘图函数提供许多有用的默认设置。</a:t>
            </a:r>
            <a:r>
              <a:rPr sz="1100" dirty="0" smtClean="0"/>
              <a:t> </a:t>
            </a:r>
          </a:p>
          <a:p>
            <a:pPr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sz="1100" b="1" dirty="0" err="1" smtClean="0"/>
              <a:t>last_plot</a:t>
            </a:r>
            <a:r>
              <a:rPr sz="1100" b="1" dirty="0" smtClean="0"/>
              <a:t>()</a:t>
            </a:r>
            <a:r>
              <a:rPr lang="en-US" sz="1100" b="1" dirty="0" smtClean="0"/>
              <a:t> </a:t>
            </a:r>
            <a:r>
              <a:rPr lang="zh-CN" altLang="en-US" sz="1100" dirty="0" smtClean="0"/>
              <a:t>返回</a:t>
            </a:r>
            <a:r>
              <a:rPr lang="zh-CN" altLang="en-US" sz="1100" dirty="0"/>
              <a:t>上一</a:t>
            </a:r>
            <a:r>
              <a:rPr lang="zh-CN" altLang="en-US" sz="1100" dirty="0" smtClean="0"/>
              <a:t>个图片</a:t>
            </a:r>
            <a:endParaRPr sz="1100" dirty="0"/>
          </a:p>
          <a:p>
            <a:pPr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sz="1100" b="1" dirty="0" err="1"/>
              <a:t>ggsave</a:t>
            </a:r>
            <a:r>
              <a:rPr sz="1100" b="1" dirty="0"/>
              <a:t>("plot.png", width = 5, height = 5</a:t>
            </a:r>
            <a:r>
              <a:rPr sz="1100" b="1" dirty="0" smtClean="0"/>
              <a:t>)</a:t>
            </a:r>
            <a:r>
              <a:rPr lang="zh-CN" altLang="en-US" sz="1100" dirty="0"/>
              <a:t>将最后一</a:t>
            </a:r>
            <a:r>
              <a:rPr lang="zh-CN" altLang="en-US" sz="1100" dirty="0" smtClean="0"/>
              <a:t>个</a:t>
            </a:r>
            <a:r>
              <a:rPr lang="zh-CN" altLang="en-US" sz="1100" dirty="0"/>
              <a:t>图片</a:t>
            </a:r>
            <a:r>
              <a:rPr lang="zh-CN" altLang="en-US" sz="1100" dirty="0" smtClean="0"/>
              <a:t>保存</a:t>
            </a:r>
            <a:r>
              <a:rPr lang="zh-CN" altLang="en-US" sz="1100" dirty="0"/>
              <a:t>至</a:t>
            </a:r>
            <a:r>
              <a:rPr lang="zh-CN" altLang="en-US" sz="1100" dirty="0" smtClean="0"/>
              <a:t>工作</a:t>
            </a:r>
            <a:r>
              <a:rPr lang="zh-CN" altLang="en-US" sz="1100" dirty="0"/>
              <a:t>目录中名为“</a:t>
            </a:r>
            <a:r>
              <a:rPr lang="en-US" altLang="zh-CN" sz="1100" dirty="0"/>
              <a:t>plot.png”</a:t>
            </a:r>
            <a:r>
              <a:rPr lang="zh-CN" altLang="en-US" sz="1100" dirty="0"/>
              <a:t>的</a:t>
            </a:r>
            <a:r>
              <a:rPr lang="en-US" altLang="zh-CN" sz="1100" dirty="0" smtClean="0"/>
              <a:t>5'x </a:t>
            </a:r>
            <a:r>
              <a:rPr lang="en-US" altLang="zh-CN" sz="1100" dirty="0"/>
              <a:t>5'</a:t>
            </a:r>
            <a:r>
              <a:rPr lang="zh-CN" altLang="en-US" sz="1100" dirty="0"/>
              <a:t>文件。 </a:t>
            </a:r>
            <a:r>
              <a:rPr lang="zh-CN" altLang="en-US" sz="1100" dirty="0" smtClean="0"/>
              <a:t>文件类型</a:t>
            </a:r>
            <a:r>
              <a:rPr lang="zh-CN" altLang="en-US" sz="1100" dirty="0"/>
              <a:t>与文件</a:t>
            </a:r>
            <a:r>
              <a:rPr lang="zh-CN" altLang="en-US" sz="1100" dirty="0" smtClean="0"/>
              <a:t>扩展名相匹配</a:t>
            </a:r>
            <a:r>
              <a:rPr lang="zh-CN" altLang="en-US" sz="1100" dirty="0"/>
              <a:t>。</a:t>
            </a:r>
            <a:endParaRPr sz="1100" dirty="0"/>
          </a:p>
        </p:txBody>
      </p:sp>
      <p:grpSp>
        <p:nvGrpSpPr>
          <p:cNvPr id="190" name="Group"/>
          <p:cNvGrpSpPr/>
          <p:nvPr/>
        </p:nvGrpSpPr>
        <p:grpSpPr>
          <a:xfrm>
            <a:off x="138221" y="2518830"/>
            <a:ext cx="630202" cy="518074"/>
            <a:chOff x="0" y="25400"/>
            <a:chExt cx="630200" cy="518073"/>
          </a:xfrm>
        </p:grpSpPr>
        <p:graphicFrame>
          <p:nvGraphicFramePr>
            <p:cNvPr id="172" name="Table"/>
            <p:cNvGraphicFramePr/>
            <p:nvPr/>
          </p:nvGraphicFramePr>
          <p:xfrm>
            <a:off x="194627" y="25400"/>
            <a:ext cx="342899" cy="51434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73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191" name="Table"/>
          <p:cNvGraphicFramePr/>
          <p:nvPr/>
        </p:nvGraphicFramePr>
        <p:xfrm>
          <a:off x="332849" y="4039282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2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Group"/>
          <p:cNvGrpSpPr/>
          <p:nvPr/>
        </p:nvGrpSpPr>
        <p:grpSpPr>
          <a:xfrm>
            <a:off x="639343" y="7512479"/>
            <a:ext cx="2144948" cy="284921"/>
            <a:chOff x="0" y="0"/>
            <a:chExt cx="2144947" cy="284920"/>
          </a:xfrm>
        </p:grpSpPr>
        <p:sp>
          <p:nvSpPr>
            <p:cNvPr id="210" name="Triangle"/>
            <p:cNvSpPr/>
            <p:nvPr/>
          </p:nvSpPr>
          <p:spPr>
            <a:xfrm rot="10800000" flipH="1">
              <a:off x="1748159" y="181386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9" name="Triangle"/>
            <p:cNvSpPr/>
            <p:nvPr/>
          </p:nvSpPr>
          <p:spPr>
            <a:xfrm rot="10800000" flipH="1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4" name="Triangle"/>
            <p:cNvSpPr/>
            <p:nvPr/>
          </p:nvSpPr>
          <p:spPr>
            <a:xfrm rot="10800000" flipH="1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5" name="Triangle"/>
            <p:cNvSpPr/>
            <p:nvPr/>
          </p:nvSpPr>
          <p:spPr>
            <a:xfrm rot="10800000" flipH="1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6" name="aesthetic mappings"/>
            <p:cNvSpPr/>
            <p:nvPr/>
          </p:nvSpPr>
          <p:spPr>
            <a:xfrm>
              <a:off x="0" y="4404"/>
              <a:ext cx="1172173" cy="268990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 smtClean="0"/>
                <a:t>映射</a:t>
              </a:r>
              <a:endParaRPr dirty="0"/>
            </a:p>
          </p:txBody>
        </p:sp>
        <p:sp>
          <p:nvSpPr>
            <p:cNvPr id="208" name="geom"/>
            <p:cNvSpPr/>
            <p:nvPr/>
          </p:nvSpPr>
          <p:spPr>
            <a:xfrm>
              <a:off x="1654751" y="0"/>
              <a:ext cx="490196" cy="264935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图形</a:t>
              </a:r>
              <a:endParaRPr dirty="0"/>
            </a:p>
          </p:txBody>
        </p:sp>
        <p:sp>
          <p:nvSpPr>
            <p:cNvPr id="207" name="data"/>
            <p:cNvSpPr/>
            <p:nvPr/>
          </p:nvSpPr>
          <p:spPr>
            <a:xfrm>
              <a:off x="1185016" y="12993"/>
              <a:ext cx="438151" cy="230249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数据</a:t>
              </a:r>
              <a:endParaRPr dirty="0"/>
            </a:p>
          </p:txBody>
        </p:sp>
      </p:grpSp>
      <p:sp>
        <p:nvSpPr>
          <p:cNvPr id="212" name="LINE SEGMENTS"/>
          <p:cNvSpPr txBox="1"/>
          <p:nvPr/>
        </p:nvSpPr>
        <p:spPr>
          <a:xfrm>
            <a:off x="3731523" y="4976169"/>
            <a:ext cx="4873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zh-CN" altLang="en-US" dirty="0" smtClean="0"/>
              <a:t>分段线</a:t>
            </a:r>
            <a:endParaRPr dirty="0"/>
          </a:p>
        </p:txBody>
      </p:sp>
      <p:sp>
        <p:nvSpPr>
          <p:cNvPr id="213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geom_abline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(intercept=0, slope=1)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geom_hline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yintercept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)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geom_vline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xintercept</a:t>
            </a:r>
            <a:r>
              <a:rPr dirty="0"/>
              <a:t> = long)</a:t>
            </a:r>
            <a:r>
              <a:rPr b="1" dirty="0"/>
              <a:t>)</a:t>
            </a:r>
          </a:p>
        </p:txBody>
      </p:sp>
      <p:grpSp>
        <p:nvGrpSpPr>
          <p:cNvPr id="218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1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19" name="common aesthetics: x, y, alpha, color, linetype, size"/>
          <p:cNvSpPr txBox="1"/>
          <p:nvPr/>
        </p:nvSpPr>
        <p:spPr>
          <a:xfrm>
            <a:off x="3736217" y="5194789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常用参数</a:t>
            </a:r>
            <a:r>
              <a:rPr dirty="0" smtClean="0"/>
              <a:t>: </a:t>
            </a:r>
            <a:r>
              <a:rPr dirty="0"/>
              <a:t>x, y, alpha, color,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220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21" name="a &lt;- ggplot(economics, aes(date, unemploy))…"/>
          <p:cNvSpPr txBox="1"/>
          <p:nvPr/>
        </p:nvSpPr>
        <p:spPr>
          <a:xfrm>
            <a:off x="3736217" y="18401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a &lt;- </a:t>
            </a:r>
            <a:r>
              <a:rPr dirty="0" err="1"/>
              <a:t>ggplot</a:t>
            </a:r>
            <a:r>
              <a:rPr dirty="0"/>
              <a:t>(economics, </a:t>
            </a:r>
            <a:r>
              <a:rPr dirty="0" err="1"/>
              <a:t>aes</a:t>
            </a:r>
            <a:r>
              <a:rPr dirty="0"/>
              <a:t>(date, </a:t>
            </a:r>
            <a:r>
              <a:rPr dirty="0" err="1"/>
              <a:t>unemploy</a:t>
            </a:r>
            <a:r>
              <a:rPr dirty="0"/>
              <a:t>))</a:t>
            </a:r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b &lt;- </a:t>
            </a:r>
            <a:r>
              <a:rPr dirty="0" err="1"/>
              <a:t>ggplot</a:t>
            </a:r>
            <a:r>
              <a:rPr dirty="0"/>
              <a:t>(seals, </a:t>
            </a:r>
            <a:r>
              <a:rPr dirty="0" err="1"/>
              <a:t>aes</a:t>
            </a:r>
            <a:r>
              <a:rPr dirty="0"/>
              <a:t>(x = long, y = </a:t>
            </a:r>
            <a:r>
              <a:rPr dirty="0" err="1"/>
              <a:t>lat</a:t>
            </a:r>
            <a:r>
              <a:rPr dirty="0"/>
              <a:t>))</a:t>
            </a:r>
          </a:p>
        </p:txBody>
      </p:sp>
      <p:sp>
        <p:nvSpPr>
          <p:cNvPr id="222" name="ONE VARIABLE    continuous"/>
          <p:cNvSpPr txBox="1"/>
          <p:nvPr/>
        </p:nvSpPr>
        <p:spPr>
          <a:xfrm>
            <a:off x="3731523" y="6453607"/>
            <a:ext cx="109805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zh-CN" altLang="en-US" dirty="0" smtClean="0"/>
              <a:t>单一变量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连续</a:t>
            </a:r>
            <a:r>
              <a:rPr lang="en-US" altLang="zh-CN" dirty="0" smtClean="0"/>
              <a:t> </a:t>
            </a:r>
            <a:endParaRPr dirty="0"/>
          </a:p>
        </p:txBody>
      </p:sp>
      <p:sp>
        <p:nvSpPr>
          <p:cNvPr id="223" name="c &lt;- ggplot(mpg, aes(hwy)); c2 &lt;- ggplot(mpg)"/>
          <p:cNvSpPr txBox="1"/>
          <p:nvPr/>
        </p:nvSpPr>
        <p:spPr>
          <a:xfrm>
            <a:off x="3736217" y="667590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dirty="0"/>
              <a:t>c &lt;-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hwy</a:t>
            </a:r>
            <a:r>
              <a:rPr dirty="0"/>
              <a:t>)); c2 &lt;- </a:t>
            </a:r>
            <a:r>
              <a:rPr dirty="0" err="1"/>
              <a:t>ggplot</a:t>
            </a:r>
            <a:r>
              <a:rPr dirty="0"/>
              <a:t>(mpg)</a:t>
            </a:r>
          </a:p>
        </p:txBody>
      </p:sp>
      <p:sp>
        <p:nvSpPr>
          <p:cNvPr id="224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sz="1050" b="1" dirty="0"/>
              <a:t>c + </a:t>
            </a:r>
            <a:r>
              <a:rPr sz="1050" b="1" dirty="0" err="1"/>
              <a:t>geom_area</a:t>
            </a:r>
            <a:r>
              <a:rPr sz="1050" b="1" dirty="0"/>
              <a:t>(stat = "bin")</a:t>
            </a:r>
            <a:r>
              <a:rPr sz="1050" dirty="0"/>
              <a:t/>
            </a:r>
            <a:br>
              <a:rPr sz="1050" dirty="0"/>
            </a:br>
            <a:r>
              <a:rPr sz="1050" dirty="0"/>
              <a:t>x, y, alpha, color, fill,  </a:t>
            </a:r>
            <a:r>
              <a:rPr sz="1050" dirty="0" err="1"/>
              <a:t>linetype</a:t>
            </a:r>
            <a:r>
              <a:rPr sz="1050" dirty="0"/>
              <a:t>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sz="1050" b="1" dirty="0"/>
              <a:t>c + </a:t>
            </a:r>
            <a:r>
              <a:rPr sz="1050" b="1" dirty="0" err="1"/>
              <a:t>geom_density</a:t>
            </a:r>
            <a:r>
              <a:rPr sz="1050" b="1" dirty="0"/>
              <a:t>(</a:t>
            </a:r>
            <a:r>
              <a:rPr sz="1050" dirty="0"/>
              <a:t>kernel = "</a:t>
            </a:r>
            <a:r>
              <a:rPr sz="1050" dirty="0" err="1"/>
              <a:t>gaussian</a:t>
            </a:r>
            <a:r>
              <a:rPr sz="1050" dirty="0"/>
              <a:t>"</a:t>
            </a:r>
            <a:r>
              <a:rPr sz="1050" b="1" dirty="0"/>
              <a:t>)</a:t>
            </a:r>
            <a:r>
              <a:rPr sz="1050" dirty="0"/>
              <a:t/>
            </a:r>
            <a:br>
              <a:rPr sz="1050" dirty="0"/>
            </a:br>
            <a:r>
              <a:rPr sz="1050" dirty="0"/>
              <a:t>x, y, alpha, color, fill, group, </a:t>
            </a:r>
            <a:r>
              <a:rPr sz="1050" dirty="0" err="1"/>
              <a:t>linetype</a:t>
            </a:r>
            <a:r>
              <a:rPr sz="1050" dirty="0"/>
              <a:t>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sz="1050" b="1" dirty="0"/>
              <a:t>c + </a:t>
            </a:r>
            <a:r>
              <a:rPr sz="1050" b="1" dirty="0" err="1"/>
              <a:t>geom_dotplot</a:t>
            </a:r>
            <a:r>
              <a:rPr sz="1050" b="1" dirty="0"/>
              <a:t>()</a:t>
            </a:r>
            <a:r>
              <a:rPr sz="1050" dirty="0"/>
              <a:t> </a:t>
            </a:r>
            <a:br>
              <a:rPr sz="1050" dirty="0"/>
            </a:br>
            <a:r>
              <a:rPr sz="1050" dirty="0"/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sz="1050" b="1" dirty="0"/>
              <a:t>c + </a:t>
            </a:r>
            <a:r>
              <a:rPr sz="1050" b="1" dirty="0" err="1"/>
              <a:t>geom_freqpoly</a:t>
            </a:r>
            <a:r>
              <a:rPr sz="1050" b="1" dirty="0"/>
              <a:t>()</a:t>
            </a:r>
            <a:r>
              <a:rPr sz="1050" dirty="0"/>
              <a:t> x, y, alpha, color, group, </a:t>
            </a:r>
            <a:r>
              <a:rPr sz="1050" dirty="0" err="1"/>
              <a:t>linetype</a:t>
            </a:r>
            <a:r>
              <a:rPr sz="1050" dirty="0"/>
              <a:t>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sz="1050" b="1" dirty="0"/>
              <a:t>c + </a:t>
            </a:r>
            <a:r>
              <a:rPr sz="1050" b="1" dirty="0" err="1"/>
              <a:t>geom_histogram</a:t>
            </a:r>
            <a:r>
              <a:rPr sz="1050" b="1" dirty="0"/>
              <a:t>(</a:t>
            </a:r>
            <a:r>
              <a:rPr sz="1050" dirty="0" err="1"/>
              <a:t>binwidth</a:t>
            </a:r>
            <a:r>
              <a:rPr sz="1050" dirty="0"/>
              <a:t> = 5</a:t>
            </a:r>
            <a:r>
              <a:rPr sz="1050" b="1" dirty="0"/>
              <a:t>)</a:t>
            </a:r>
            <a:r>
              <a:rPr sz="1050" dirty="0"/>
              <a:t> x, y, alpha, color, fill, </a:t>
            </a:r>
            <a:r>
              <a:rPr sz="1050" dirty="0" err="1"/>
              <a:t>linetype</a:t>
            </a:r>
            <a:r>
              <a:rPr sz="1050" dirty="0"/>
              <a:t>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sz="1050" b="1" dirty="0"/>
              <a:t>c2 + </a:t>
            </a:r>
            <a:r>
              <a:rPr sz="1050" b="1" dirty="0" err="1"/>
              <a:t>geom_qq</a:t>
            </a:r>
            <a:r>
              <a:rPr sz="1050" b="1" dirty="0"/>
              <a:t>(</a:t>
            </a:r>
            <a:r>
              <a:rPr sz="1050" dirty="0" err="1"/>
              <a:t>aes</a:t>
            </a:r>
            <a:r>
              <a:rPr sz="1050" dirty="0"/>
              <a:t>(sample = </a:t>
            </a:r>
            <a:r>
              <a:rPr sz="1050" dirty="0" err="1"/>
              <a:t>hwy</a:t>
            </a:r>
            <a:r>
              <a:rPr sz="1050" dirty="0"/>
              <a:t>)</a:t>
            </a:r>
            <a:r>
              <a:rPr sz="1050" b="1" dirty="0"/>
              <a:t>)</a:t>
            </a:r>
            <a:r>
              <a:rPr sz="1050" dirty="0"/>
              <a:t> x, y, alpha, color, fill, </a:t>
            </a:r>
            <a:r>
              <a:rPr sz="1050" dirty="0" err="1"/>
              <a:t>linetype</a:t>
            </a:r>
            <a:r>
              <a:rPr sz="1050" dirty="0"/>
              <a:t>, size, weight</a:t>
            </a:r>
          </a:p>
        </p:txBody>
      </p:sp>
      <p:sp>
        <p:nvSpPr>
          <p:cNvPr id="225" name="discrete"/>
          <p:cNvSpPr txBox="1"/>
          <p:nvPr/>
        </p:nvSpPr>
        <p:spPr>
          <a:xfrm>
            <a:off x="3731523" y="9334745"/>
            <a:ext cx="33342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zh-CN" altLang="en-US" dirty="0"/>
              <a:t>离散</a:t>
            </a:r>
            <a:endParaRPr dirty="0"/>
          </a:p>
        </p:txBody>
      </p:sp>
      <p:sp>
        <p:nvSpPr>
          <p:cNvPr id="226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d &lt;- ggplot(mpg, aes(fl))</a:t>
            </a:r>
          </a:p>
        </p:txBody>
      </p:sp>
      <p:sp>
        <p:nvSpPr>
          <p:cNvPr id="227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d + </a:t>
            </a:r>
            <a:r>
              <a:rPr b="1" dirty="0" err="1"/>
              <a:t>geom_bar</a:t>
            </a:r>
            <a:r>
              <a:rPr b="1" dirty="0"/>
              <a:t>() </a:t>
            </a:r>
            <a:r>
              <a:rPr dirty="0"/>
              <a:t/>
            </a:r>
            <a:br>
              <a:rPr dirty="0"/>
            </a:br>
            <a:r>
              <a:rPr dirty="0"/>
              <a:t>x, alpha, color, fill, </a:t>
            </a:r>
            <a:r>
              <a:rPr dirty="0" err="1"/>
              <a:t>linetype</a:t>
            </a:r>
            <a:r>
              <a:rPr dirty="0"/>
              <a:t>, size, weight</a:t>
            </a:r>
          </a:p>
        </p:txBody>
      </p:sp>
      <p:sp>
        <p:nvSpPr>
          <p:cNvPr id="228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71199" y="2281835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geom_label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(label = </a:t>
            </a:r>
            <a:r>
              <a:rPr dirty="0" err="1"/>
              <a:t>cty</a:t>
            </a:r>
            <a:r>
              <a:rPr dirty="0"/>
              <a:t>), </a:t>
            </a:r>
            <a:r>
              <a:rPr dirty="0" err="1"/>
              <a:t>nudge_x</a:t>
            </a:r>
            <a:r>
              <a:rPr dirty="0"/>
              <a:t> = 1, </a:t>
            </a:r>
            <a:r>
              <a:rPr dirty="0" err="1"/>
              <a:t>nudge_y</a:t>
            </a:r>
            <a:r>
              <a:rPr dirty="0"/>
              <a:t> = 1, </a:t>
            </a:r>
            <a:r>
              <a:rPr dirty="0" err="1"/>
              <a:t>check_overlap</a:t>
            </a:r>
            <a:r>
              <a:rPr dirty="0"/>
              <a:t> = TRUE</a:t>
            </a:r>
            <a:r>
              <a:rPr b="1" dirty="0"/>
              <a:t>)</a:t>
            </a:r>
            <a:r>
              <a:rPr dirty="0"/>
              <a:t> x, y, label, alpha, angle, color, family, </a:t>
            </a:r>
            <a:r>
              <a:rPr dirty="0" err="1"/>
              <a:t>fontface</a:t>
            </a:r>
            <a:r>
              <a:rPr dirty="0"/>
              <a:t>, </a:t>
            </a:r>
            <a:r>
              <a:rPr dirty="0" err="1"/>
              <a:t>hjust</a:t>
            </a:r>
            <a:r>
              <a:rPr dirty="0"/>
              <a:t>, </a:t>
            </a:r>
            <a:r>
              <a:rPr dirty="0" err="1"/>
              <a:t>lineheight</a:t>
            </a:r>
            <a:r>
              <a:rPr dirty="0"/>
              <a:t>, size, </a:t>
            </a:r>
            <a:r>
              <a:rPr dirty="0" err="1"/>
              <a:t>vjust</a:t>
            </a:r>
            <a:endParaRPr dirty="0"/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geom_jitter</a:t>
            </a:r>
            <a:r>
              <a:rPr b="1" dirty="0"/>
              <a:t>(</a:t>
            </a:r>
            <a:r>
              <a:rPr dirty="0"/>
              <a:t>height = 2, width = 2</a:t>
            </a:r>
            <a:r>
              <a:rPr b="1" dirty="0"/>
              <a:t>) </a:t>
            </a:r>
            <a:br>
              <a:rPr b="1" dirty="0"/>
            </a:br>
            <a:r>
              <a:rPr dirty="0"/>
              <a:t>x, y, alpha, color, fill, shape, </a:t>
            </a:r>
            <a:r>
              <a:rPr dirty="0" smtClean="0"/>
              <a:t>size</a:t>
            </a:r>
            <a:endParaRPr dirty="0"/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geom_point</a:t>
            </a:r>
            <a:r>
              <a:rPr b="1" dirty="0"/>
              <a:t>()</a:t>
            </a:r>
            <a:r>
              <a:rPr dirty="0"/>
              <a:t>,</a:t>
            </a:r>
            <a:r>
              <a:rPr b="1" dirty="0"/>
              <a:t> </a:t>
            </a:r>
            <a:r>
              <a:rPr dirty="0"/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geom_quantile</a:t>
            </a:r>
            <a:r>
              <a:rPr b="1" dirty="0"/>
              <a:t>()</a:t>
            </a:r>
            <a:r>
              <a:rPr dirty="0"/>
              <a:t>, x, y, alpha, color, group, </a:t>
            </a:r>
            <a:r>
              <a:rPr dirty="0" err="1"/>
              <a:t>linetype</a:t>
            </a:r>
            <a:r>
              <a:rPr dirty="0"/>
              <a:t>, size, weight</a:t>
            </a:r>
            <a:br>
              <a:rPr dirty="0"/>
            </a:br>
            <a:endParaRPr dirty="0"/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geom_rug</a:t>
            </a:r>
            <a:r>
              <a:rPr b="1" dirty="0"/>
              <a:t>(</a:t>
            </a:r>
            <a:r>
              <a:rPr dirty="0"/>
              <a:t>sides = "</a:t>
            </a:r>
            <a:r>
              <a:rPr dirty="0" err="1"/>
              <a:t>bl</a:t>
            </a:r>
            <a:r>
              <a:rPr dirty="0"/>
              <a:t>"</a:t>
            </a:r>
            <a:r>
              <a:rPr b="1" dirty="0"/>
              <a:t>)</a:t>
            </a:r>
            <a:r>
              <a:rPr dirty="0"/>
              <a:t>, x, y, alpha, color, </a:t>
            </a:r>
            <a:r>
              <a:rPr dirty="0" err="1"/>
              <a:t>linetype</a:t>
            </a:r>
            <a:r>
              <a:rPr dirty="0"/>
              <a:t>, </a:t>
            </a:r>
            <a:r>
              <a:rPr dirty="0" smtClean="0"/>
              <a:t>size</a:t>
            </a:r>
            <a:endParaRPr lang="en-US" dirty="0" smtClean="0"/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geom_smooth</a:t>
            </a:r>
            <a:r>
              <a:rPr b="1" dirty="0"/>
              <a:t>(</a:t>
            </a:r>
            <a:r>
              <a:rPr dirty="0"/>
              <a:t>method = lm</a:t>
            </a:r>
            <a:r>
              <a:rPr b="1" dirty="0"/>
              <a:t>)</a:t>
            </a:r>
            <a:r>
              <a:rPr dirty="0"/>
              <a:t>, x, y, alpha, color, fill, group,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geom_text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(label = </a:t>
            </a:r>
            <a:r>
              <a:rPr dirty="0" err="1"/>
              <a:t>cty</a:t>
            </a:r>
            <a:r>
              <a:rPr dirty="0"/>
              <a:t>), </a:t>
            </a:r>
            <a:r>
              <a:rPr dirty="0" err="1"/>
              <a:t>nudge_x</a:t>
            </a:r>
            <a:r>
              <a:rPr dirty="0"/>
              <a:t> = 1, </a:t>
            </a:r>
            <a:r>
              <a:rPr dirty="0" err="1"/>
              <a:t>nudge_y</a:t>
            </a:r>
            <a:r>
              <a:rPr dirty="0"/>
              <a:t> = 1, </a:t>
            </a:r>
            <a:r>
              <a:rPr dirty="0" err="1"/>
              <a:t>check_overlap</a:t>
            </a:r>
            <a:r>
              <a:rPr dirty="0"/>
              <a:t> = TRUE</a:t>
            </a:r>
            <a:r>
              <a:rPr b="1" dirty="0"/>
              <a:t>)</a:t>
            </a:r>
            <a:r>
              <a:rPr dirty="0"/>
              <a:t>, x, y, label, alpha, angle, color, family, </a:t>
            </a:r>
            <a:r>
              <a:rPr dirty="0" err="1"/>
              <a:t>fontface</a:t>
            </a:r>
            <a:r>
              <a:rPr dirty="0"/>
              <a:t>, </a:t>
            </a:r>
            <a:r>
              <a:rPr dirty="0" err="1"/>
              <a:t>hjust</a:t>
            </a:r>
            <a:r>
              <a:rPr dirty="0"/>
              <a:t>, </a:t>
            </a:r>
            <a:r>
              <a:rPr dirty="0" err="1"/>
              <a:t>lineheight</a:t>
            </a:r>
            <a:r>
              <a:rPr dirty="0"/>
              <a:t>, size, </a:t>
            </a:r>
            <a:r>
              <a:rPr dirty="0" err="1"/>
              <a:t>vjust</a:t>
            </a:r>
            <a:endParaRPr dirty="0"/>
          </a:p>
        </p:txBody>
      </p:sp>
      <p:sp>
        <p:nvSpPr>
          <p:cNvPr id="229" name="discrete x , continuous y…"/>
          <p:cNvSpPr txBox="1"/>
          <p:nvPr/>
        </p:nvSpPr>
        <p:spPr>
          <a:xfrm>
            <a:off x="7134363" y="5548034"/>
            <a:ext cx="3363321" cy="32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zh-CN" altLang="en-US" dirty="0"/>
              <a:t>离散</a:t>
            </a:r>
            <a:r>
              <a:rPr lang="en-US" dirty="0"/>
              <a:t>x，</a:t>
            </a:r>
            <a:r>
              <a:rPr lang="zh-CN" altLang="en-US" dirty="0"/>
              <a:t>连续</a:t>
            </a:r>
            <a:r>
              <a:rPr lang="en-US" dirty="0" smtClean="0"/>
              <a:t>y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dirty="0" smtClean="0"/>
              <a:t>f </a:t>
            </a:r>
            <a:r>
              <a:rPr dirty="0"/>
              <a:t>&lt;-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(class, </a:t>
            </a:r>
            <a:r>
              <a:rPr dirty="0" err="1"/>
              <a:t>hwy</a:t>
            </a:r>
            <a:r>
              <a:rPr dirty="0"/>
              <a:t>))</a:t>
            </a:r>
          </a:p>
        </p:txBody>
      </p:sp>
      <p:sp>
        <p:nvSpPr>
          <p:cNvPr id="230" name="f + geom_col(), x, y, alpha, color, fill, group, linetype, size…"/>
          <p:cNvSpPr txBox="1"/>
          <p:nvPr/>
        </p:nvSpPr>
        <p:spPr>
          <a:xfrm>
            <a:off x="7581573" y="6078046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31" name="discrete x , discrete y…"/>
          <p:cNvSpPr txBox="1"/>
          <p:nvPr/>
        </p:nvSpPr>
        <p:spPr>
          <a:xfrm>
            <a:off x="7134363" y="7921054"/>
            <a:ext cx="3363321" cy="29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zh-CN" altLang="en-US" dirty="0" smtClean="0"/>
              <a:t>离散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，离散</a:t>
            </a:r>
            <a:r>
              <a:rPr lang="en-US" altLang="zh-CN" dirty="0" smtClean="0"/>
              <a:t>y</a:t>
            </a:r>
            <a:endParaRPr dirty="0" smtClean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 smtClean="0"/>
              <a:t>g &lt;- </a:t>
            </a:r>
            <a:r>
              <a:rPr dirty="0" err="1" smtClean="0"/>
              <a:t>ggplot</a:t>
            </a:r>
            <a:r>
              <a:rPr dirty="0" smtClean="0"/>
              <a:t>(diamonds, </a:t>
            </a:r>
            <a:r>
              <a:rPr dirty="0" err="1" smtClean="0"/>
              <a:t>aes</a:t>
            </a:r>
            <a:r>
              <a:rPr dirty="0" smtClean="0"/>
              <a:t>(cut, color))</a:t>
            </a:r>
            <a:endParaRPr dirty="0"/>
          </a:p>
        </p:txBody>
      </p:sp>
      <p:sp>
        <p:nvSpPr>
          <p:cNvPr id="232" name="g + geom_count(), x, y, alpha, color, fill, shape, size, stroke"/>
          <p:cNvSpPr txBox="1"/>
          <p:nvPr/>
        </p:nvSpPr>
        <p:spPr>
          <a:xfrm>
            <a:off x="7592003" y="8406657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g + </a:t>
            </a:r>
            <a:r>
              <a:rPr b="1" dirty="0" err="1"/>
              <a:t>geom_count</a:t>
            </a:r>
            <a:r>
              <a:rPr b="1" dirty="0"/>
              <a:t>()</a:t>
            </a:r>
            <a:r>
              <a:rPr dirty="0"/>
              <a:t>, x, y, alpha, color, fill, shape, size, stroke</a:t>
            </a:r>
          </a:p>
        </p:txBody>
      </p:sp>
      <p:sp>
        <p:nvSpPr>
          <p:cNvPr id="233" name="THREE VARIABLES…"/>
          <p:cNvSpPr txBox="1"/>
          <p:nvPr/>
        </p:nvSpPr>
        <p:spPr>
          <a:xfrm>
            <a:off x="7134363" y="9038069"/>
            <a:ext cx="620714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rPr lang="zh-CN" altLang="en-US" dirty="0" smtClean="0"/>
              <a:t>三变量</a:t>
            </a:r>
            <a:endParaRPr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 err="1"/>
              <a:t>seals$z</a:t>
            </a:r>
            <a:r>
              <a:rPr dirty="0"/>
              <a:t> &lt;- with(seals, </a:t>
            </a:r>
            <a:r>
              <a:rPr dirty="0" err="1"/>
              <a:t>sqrt</a:t>
            </a:r>
            <a:r>
              <a:rPr dirty="0"/>
              <a:t>(delta_long^2 + delta_lat^2))l &lt;- </a:t>
            </a:r>
            <a:r>
              <a:rPr dirty="0" err="1"/>
              <a:t>ggplot</a:t>
            </a:r>
            <a:r>
              <a:rPr dirty="0"/>
              <a:t>(seals, </a:t>
            </a:r>
            <a:r>
              <a:rPr dirty="0" err="1"/>
              <a:t>aes</a:t>
            </a:r>
            <a:r>
              <a:rPr dirty="0"/>
              <a:t>(long, </a:t>
            </a:r>
            <a:r>
              <a:rPr dirty="0" err="1"/>
              <a:t>lat</a:t>
            </a:r>
            <a:r>
              <a:rPr dirty="0"/>
              <a:t>))</a:t>
            </a:r>
          </a:p>
        </p:txBody>
      </p:sp>
      <p:sp>
        <p:nvSpPr>
          <p:cNvPr id="234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</a:t>
            </a:r>
            <a:r>
              <a:rPr b="1" dirty="0" err="1"/>
              <a:t>geom_contour</a:t>
            </a:r>
            <a:r>
              <a:rPr b="1" dirty="0"/>
              <a:t>(</a:t>
            </a:r>
            <a:r>
              <a:rPr b="1" dirty="0" err="1"/>
              <a:t>aes</a:t>
            </a:r>
            <a:r>
              <a:rPr b="1" dirty="0"/>
              <a:t>(z = z))</a:t>
            </a:r>
            <a:r>
              <a:rPr dirty="0"/>
              <a:t/>
            </a:r>
            <a:br>
              <a:rPr dirty="0"/>
            </a:br>
            <a:r>
              <a:rPr dirty="0"/>
              <a:t>x, y, z, alpha, </a:t>
            </a:r>
            <a:r>
              <a:rPr dirty="0" err="1"/>
              <a:t>colour</a:t>
            </a:r>
            <a:r>
              <a:rPr dirty="0"/>
              <a:t>, group, </a:t>
            </a:r>
            <a:r>
              <a:rPr dirty="0" err="1"/>
              <a:t>linetype</a:t>
            </a:r>
            <a:r>
              <a:rPr dirty="0"/>
              <a:t>, </a:t>
            </a:r>
            <a:br>
              <a:rPr dirty="0"/>
            </a:br>
            <a:r>
              <a:rPr dirty="0"/>
              <a:t>size, weight</a:t>
            </a:r>
          </a:p>
        </p:txBody>
      </p:sp>
      <p:sp>
        <p:nvSpPr>
          <p:cNvPr id="235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</a:t>
            </a:r>
            <a:r>
              <a:rPr b="1" dirty="0" err="1"/>
              <a:t>geom_raster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(fill = z</a:t>
            </a:r>
            <a:r>
              <a:rPr b="1" dirty="0"/>
              <a:t>)</a:t>
            </a:r>
            <a:r>
              <a:rPr dirty="0"/>
              <a:t>, </a:t>
            </a:r>
            <a:r>
              <a:rPr dirty="0" err="1"/>
              <a:t>hjust</a:t>
            </a:r>
            <a:r>
              <a:rPr dirty="0"/>
              <a:t>=0.5, </a:t>
            </a:r>
            <a:r>
              <a:rPr dirty="0" err="1"/>
              <a:t>vjust</a:t>
            </a:r>
            <a:r>
              <a:rPr dirty="0"/>
              <a:t>=0.5, interpolate=FALSE)</a:t>
            </a:r>
            <a:br>
              <a:rPr dirty="0"/>
            </a:br>
            <a:r>
              <a:rPr dirty="0"/>
              <a:t>x, y, alpha, fill</a:t>
            </a:r>
          </a:p>
          <a:p>
            <a:pPr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</a:t>
            </a:r>
            <a:r>
              <a:rPr b="1" dirty="0" err="1"/>
              <a:t>geom_tile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(fill = z)), x, y, alpha, color, fill, </a:t>
            </a:r>
            <a:r>
              <a:rPr dirty="0" err="1"/>
              <a:t>linetype</a:t>
            </a:r>
            <a:r>
              <a:rPr dirty="0"/>
              <a:t>, size, width</a:t>
            </a:r>
          </a:p>
        </p:txBody>
      </p:sp>
      <p:sp>
        <p:nvSpPr>
          <p:cNvPr id="236" name="h + geom_bin2d(binwidth = c(0.25, 500)) x, y, alpha, color, fill, linetype, size, weight…"/>
          <p:cNvSpPr txBox="1"/>
          <p:nvPr/>
        </p:nvSpPr>
        <p:spPr>
          <a:xfrm>
            <a:off x="10975636" y="2277158"/>
            <a:ext cx="2621679" cy="2925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h + geom_bin2d(</a:t>
            </a:r>
            <a:r>
              <a:rPr dirty="0" err="1"/>
              <a:t>binwidth</a:t>
            </a:r>
            <a:r>
              <a:rPr dirty="0"/>
              <a:t> = c(0.25, 500)</a:t>
            </a:r>
            <a:r>
              <a:rPr b="1" dirty="0"/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>x, y, alpha, color, fill, </a:t>
            </a:r>
            <a:r>
              <a:rPr dirty="0" err="1"/>
              <a:t>linetype</a:t>
            </a:r>
            <a:r>
              <a:rPr dirty="0"/>
              <a:t>, size, weight</a:t>
            </a:r>
          </a:p>
          <a:p>
            <a:pPr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h + geom_density2d()</a:t>
            </a:r>
            <a:r>
              <a:rPr dirty="0"/>
              <a:t/>
            </a:r>
            <a:br>
              <a:rPr dirty="0"/>
            </a:br>
            <a:r>
              <a:rPr dirty="0"/>
              <a:t>x, y, alpha, </a:t>
            </a:r>
            <a:r>
              <a:rPr dirty="0" err="1"/>
              <a:t>colour</a:t>
            </a:r>
            <a:r>
              <a:rPr dirty="0"/>
              <a:t>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h + </a:t>
            </a:r>
            <a:r>
              <a:rPr b="1" dirty="0" err="1"/>
              <a:t>geom_hex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dirty="0"/>
              <a:t>x, y, alpha, </a:t>
            </a:r>
            <a:r>
              <a:rPr dirty="0" err="1"/>
              <a:t>colour</a:t>
            </a:r>
            <a:r>
              <a:rPr dirty="0"/>
              <a:t>, fill, </a:t>
            </a:r>
            <a:r>
              <a:rPr dirty="0" smtClean="0"/>
              <a:t>size</a:t>
            </a:r>
            <a:endParaRPr lang="en-US" dirty="0" smtClean="0"/>
          </a:p>
          <a:p>
            <a:pPr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+ </a:t>
            </a:r>
            <a:r>
              <a:rPr dirty="0" err="1"/>
              <a:t>geom_area</a:t>
            </a:r>
            <a:r>
              <a:rPr dirty="0"/>
              <a:t>()</a:t>
            </a:r>
            <a:br>
              <a:rPr dirty="0"/>
            </a:br>
            <a:r>
              <a:rPr b="0" dirty="0"/>
              <a:t>x, y, alpha, color, fill, </a:t>
            </a:r>
            <a:r>
              <a:rPr b="0" dirty="0" err="1"/>
              <a:t>linetype</a:t>
            </a:r>
            <a:r>
              <a:rPr b="0" dirty="0"/>
              <a:t>, size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+ </a:t>
            </a:r>
            <a:r>
              <a:rPr dirty="0" err="1"/>
              <a:t>geom_line</a:t>
            </a:r>
            <a:r>
              <a:rPr dirty="0"/>
              <a:t>()</a:t>
            </a:r>
            <a:r>
              <a:rPr b="0" dirty="0"/>
              <a:t/>
            </a:r>
            <a:br>
              <a:rPr b="0" dirty="0"/>
            </a:br>
            <a:r>
              <a:rPr b="0" dirty="0"/>
              <a:t>x, y, alpha, color, group, </a:t>
            </a:r>
            <a:r>
              <a:rPr b="0" dirty="0" err="1"/>
              <a:t>linetype</a:t>
            </a:r>
            <a:r>
              <a:rPr b="0" dirty="0"/>
              <a:t>, size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i</a:t>
            </a:r>
            <a:r>
              <a:rPr dirty="0"/>
              <a:t> + </a:t>
            </a:r>
            <a:r>
              <a:rPr dirty="0" err="1"/>
              <a:t>geom_step</a:t>
            </a:r>
            <a:r>
              <a:rPr dirty="0"/>
              <a:t>(direction = "</a:t>
            </a:r>
            <a:r>
              <a:rPr dirty="0" err="1"/>
              <a:t>hv</a:t>
            </a:r>
            <a:r>
              <a:rPr dirty="0"/>
              <a:t>")</a:t>
            </a:r>
            <a:br>
              <a:rPr dirty="0"/>
            </a:br>
            <a:r>
              <a:rPr b="0" dirty="0"/>
              <a:t>x, y, alpha, color, group, </a:t>
            </a:r>
            <a:r>
              <a:rPr b="0" dirty="0" err="1"/>
              <a:t>linetype</a:t>
            </a:r>
            <a:r>
              <a:rPr b="0" dirty="0"/>
              <a:t>, </a:t>
            </a:r>
            <a:r>
              <a:rPr b="0" dirty="0" smtClean="0"/>
              <a:t>size</a:t>
            </a:r>
            <a:endParaRPr dirty="0"/>
          </a:p>
        </p:txBody>
      </p:sp>
      <p:sp>
        <p:nvSpPr>
          <p:cNvPr id="237" name="continuous function…"/>
          <p:cNvSpPr txBox="1"/>
          <p:nvPr/>
        </p:nvSpPr>
        <p:spPr>
          <a:xfrm>
            <a:off x="10533790" y="3584415"/>
            <a:ext cx="3363320" cy="32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zh-CN" altLang="en-US" dirty="0" smtClean="0"/>
              <a:t>连续函数</a:t>
            </a:r>
            <a:endParaRPr lang="en-US" altLang="zh-CN" dirty="0" smtClean="0"/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dirty="0" err="1" smtClean="0"/>
              <a:t>i</a:t>
            </a:r>
            <a:r>
              <a:rPr dirty="0" smtClean="0"/>
              <a:t> </a:t>
            </a:r>
            <a:r>
              <a:rPr dirty="0"/>
              <a:t>&lt;- </a:t>
            </a:r>
            <a:r>
              <a:rPr dirty="0" err="1"/>
              <a:t>ggplot</a:t>
            </a:r>
            <a:r>
              <a:rPr dirty="0"/>
              <a:t>(economics, </a:t>
            </a:r>
            <a:r>
              <a:rPr dirty="0" err="1"/>
              <a:t>aes</a:t>
            </a:r>
            <a:r>
              <a:rPr dirty="0"/>
              <a:t>(date, </a:t>
            </a:r>
            <a:r>
              <a:rPr dirty="0" err="1"/>
              <a:t>unemploy</a:t>
            </a:r>
            <a:r>
              <a:rPr dirty="0"/>
              <a:t>))</a:t>
            </a:r>
          </a:p>
        </p:txBody>
      </p:sp>
      <p:sp>
        <p:nvSpPr>
          <p:cNvPr id="238" name="visualizing error…"/>
          <p:cNvSpPr txBox="1"/>
          <p:nvPr/>
        </p:nvSpPr>
        <p:spPr>
          <a:xfrm>
            <a:off x="10533790" y="5257660"/>
            <a:ext cx="3363320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spcBef>
                <a:spcPts val="0"/>
              </a:spcBef>
            </a:pPr>
            <a:r>
              <a:rPr lang="zh-CN" altLang="en-US" dirty="0" smtClean="0"/>
              <a:t>误差的呈现方式</a:t>
            </a:r>
            <a:endParaRPr dirty="0" smtClean="0"/>
          </a:p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 err="1" smtClean="0"/>
              <a:t>df</a:t>
            </a:r>
            <a:r>
              <a:rPr dirty="0" smtClean="0"/>
              <a:t> &lt;- </a:t>
            </a:r>
            <a:r>
              <a:rPr dirty="0" err="1" smtClean="0"/>
              <a:t>data.frame</a:t>
            </a:r>
            <a:r>
              <a:rPr dirty="0" smtClean="0"/>
              <a:t>(grp = c("A", "B"), fit = 4:5, se = 1:2)</a:t>
            </a:r>
          </a:p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 smtClean="0"/>
              <a:t>j </a:t>
            </a:r>
            <a:r>
              <a:rPr dirty="0"/>
              <a:t>&lt;- </a:t>
            </a:r>
            <a:r>
              <a:rPr dirty="0" err="1"/>
              <a:t>ggplot</a:t>
            </a:r>
            <a:r>
              <a:rPr dirty="0"/>
              <a:t>(</a:t>
            </a:r>
            <a:r>
              <a:rPr dirty="0" err="1"/>
              <a:t>df</a:t>
            </a:r>
            <a:r>
              <a:rPr dirty="0"/>
              <a:t>, </a:t>
            </a:r>
            <a:r>
              <a:rPr dirty="0" err="1"/>
              <a:t>aes</a:t>
            </a:r>
            <a:r>
              <a:rPr dirty="0"/>
              <a:t>(grp, fit, </a:t>
            </a:r>
            <a:r>
              <a:rPr dirty="0" err="1"/>
              <a:t>ymin</a:t>
            </a:r>
            <a:r>
              <a:rPr dirty="0"/>
              <a:t> = fit-se, </a:t>
            </a:r>
            <a:r>
              <a:rPr dirty="0" err="1"/>
              <a:t>ymax</a:t>
            </a:r>
            <a:r>
              <a:rPr dirty="0"/>
              <a:t> = </a:t>
            </a:r>
            <a:r>
              <a:rPr dirty="0" err="1"/>
              <a:t>fit+se</a:t>
            </a:r>
            <a:r>
              <a:rPr dirty="0"/>
              <a:t>))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4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42582" y="2159125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3731523" y="4461123"/>
            <a:ext cx="357938" cy="358033"/>
            <a:chOff x="0" y="0"/>
            <a:chExt cx="357936" cy="358032"/>
          </a:xfrm>
        </p:grpSpPr>
        <p:pic>
          <p:nvPicPr>
            <p:cNvPr id="25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3731523" y="3948029"/>
            <a:ext cx="357938" cy="358033"/>
            <a:chOff x="0" y="0"/>
            <a:chExt cx="357936" cy="358032"/>
          </a:xfrm>
        </p:grpSpPr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3731523" y="2583847"/>
            <a:ext cx="357938" cy="358033"/>
            <a:chOff x="0" y="0"/>
            <a:chExt cx="357936" cy="358032"/>
          </a:xfrm>
        </p:grpSpPr>
        <p:pic>
          <p:nvPicPr>
            <p:cNvPr id="25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6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6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66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5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4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7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24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29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3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7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1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2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0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6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6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3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5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33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85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6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4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68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2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3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91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38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0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87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25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39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8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93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24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1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2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2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7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28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3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43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49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3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8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42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38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9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40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41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43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4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7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77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5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6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51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5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0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1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88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7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7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81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79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80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82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83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486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84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85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495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48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4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90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45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496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7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8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9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0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1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2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3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4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5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6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7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8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9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0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1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2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3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4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5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6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7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8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9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0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1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2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3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7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8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0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1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2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3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5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7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8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9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0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2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3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4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5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46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7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9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0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2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6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7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9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1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2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3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7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8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9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0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1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2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3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6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7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8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0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1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2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3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4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5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6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8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4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1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9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0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597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8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9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8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02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7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8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9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1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4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3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20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27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2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6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9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33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2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42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3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1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35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6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8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0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52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4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1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44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5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7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50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58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5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7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54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56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67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5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6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60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70" name="Group"/>
          <p:cNvGrpSpPr/>
          <p:nvPr/>
        </p:nvGrpSpPr>
        <p:grpSpPr>
          <a:xfrm>
            <a:off x="10556383" y="8556847"/>
            <a:ext cx="357938" cy="358033"/>
            <a:chOff x="0" y="0"/>
            <a:chExt cx="357936" cy="358032"/>
          </a:xfrm>
        </p:grpSpPr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1" name="maps…"/>
          <p:cNvSpPr txBox="1"/>
          <p:nvPr/>
        </p:nvSpPr>
        <p:spPr>
          <a:xfrm>
            <a:off x="10533790" y="7683541"/>
            <a:ext cx="336332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spcBef>
                <a:spcPts val="0"/>
              </a:spcBef>
            </a:pPr>
            <a:r>
              <a:rPr lang="zh-CN" altLang="en-US" dirty="0" smtClean="0"/>
              <a:t>地图</a:t>
            </a:r>
            <a:endParaRPr dirty="0" smtClean="0"/>
          </a:p>
          <a:p>
            <a:pPr lvl="1" indent="0"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 smtClean="0"/>
              <a:t>data &lt;- </a:t>
            </a:r>
            <a:r>
              <a:rPr dirty="0" err="1" smtClean="0"/>
              <a:t>data.frame</a:t>
            </a:r>
            <a:r>
              <a:rPr dirty="0" smtClean="0"/>
              <a:t>(murder = </a:t>
            </a:r>
            <a:r>
              <a:rPr dirty="0" err="1" smtClean="0"/>
              <a:t>USArrests$Murder</a:t>
            </a:r>
            <a:r>
              <a:rPr dirty="0" smtClean="0"/>
              <a:t>,</a:t>
            </a:r>
            <a:br>
              <a:rPr dirty="0" smtClean="0"/>
            </a:br>
            <a:r>
              <a:rPr dirty="0" smtClean="0"/>
              <a:t>state = </a:t>
            </a:r>
            <a:r>
              <a:rPr dirty="0" err="1" smtClean="0"/>
              <a:t>tolower</a:t>
            </a:r>
            <a:r>
              <a:rPr dirty="0" smtClean="0"/>
              <a:t>(</a:t>
            </a:r>
            <a:r>
              <a:rPr dirty="0" err="1" smtClean="0"/>
              <a:t>rownames</a:t>
            </a:r>
            <a:r>
              <a:rPr dirty="0" smtClean="0"/>
              <a:t>(</a:t>
            </a:r>
            <a:r>
              <a:rPr dirty="0" err="1" smtClean="0"/>
              <a:t>USArrests</a:t>
            </a:r>
            <a:r>
              <a:rPr dirty="0" smtClean="0"/>
              <a:t>)))</a:t>
            </a:r>
            <a:br>
              <a:rPr dirty="0" smtClean="0"/>
            </a:br>
            <a:r>
              <a:rPr dirty="0" smtClean="0"/>
              <a:t>map &lt;- </a:t>
            </a:r>
            <a:r>
              <a:rPr dirty="0" err="1" smtClean="0"/>
              <a:t>map_data</a:t>
            </a:r>
            <a:r>
              <a:rPr dirty="0" smtClean="0"/>
              <a:t>("state")</a:t>
            </a:r>
            <a:br>
              <a:rPr dirty="0" smtClean="0"/>
            </a:br>
            <a:r>
              <a:rPr dirty="0" smtClean="0"/>
              <a:t>k &lt;- </a:t>
            </a:r>
            <a:r>
              <a:rPr dirty="0" err="1" smtClean="0"/>
              <a:t>ggplot</a:t>
            </a:r>
            <a:r>
              <a:rPr dirty="0" smtClean="0"/>
              <a:t>(data, </a:t>
            </a:r>
            <a:r>
              <a:rPr dirty="0" err="1" smtClean="0"/>
              <a:t>aes</a:t>
            </a:r>
            <a:r>
              <a:rPr dirty="0" smtClean="0"/>
              <a:t>(fill = murder))</a:t>
            </a:r>
            <a:endParaRPr dirty="0"/>
          </a:p>
        </p:txBody>
      </p:sp>
      <p:sp>
        <p:nvSpPr>
          <p:cNvPr id="672" name="k + geom_map(aes(map_id = state), map = map) + expand_limits(x = map$long, y = map$lat), map_id, alpha, color, fill, linetype, size"/>
          <p:cNvSpPr txBox="1"/>
          <p:nvPr/>
        </p:nvSpPr>
        <p:spPr>
          <a:xfrm>
            <a:off x="10995529" y="8601716"/>
            <a:ext cx="2621679" cy="419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k + </a:t>
            </a:r>
            <a:r>
              <a:rPr b="1" dirty="0" err="1"/>
              <a:t>geom_map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map_id</a:t>
            </a:r>
            <a:r>
              <a:rPr dirty="0"/>
              <a:t> = state), map = map) </a:t>
            </a:r>
            <a:r>
              <a:rPr b="1" dirty="0"/>
              <a:t>+ </a:t>
            </a:r>
            <a:r>
              <a:rPr b="1" dirty="0" err="1"/>
              <a:t>expand_limits</a:t>
            </a:r>
            <a:r>
              <a:rPr b="1" dirty="0"/>
              <a:t>(</a:t>
            </a:r>
            <a:r>
              <a:rPr dirty="0"/>
              <a:t>x = </a:t>
            </a:r>
            <a:r>
              <a:rPr dirty="0" err="1"/>
              <a:t>map$long</a:t>
            </a:r>
            <a:r>
              <a:rPr dirty="0"/>
              <a:t>, y = </a:t>
            </a:r>
            <a:r>
              <a:rPr dirty="0" err="1"/>
              <a:t>map$lat</a:t>
            </a:r>
            <a:r>
              <a:rPr b="1" dirty="0"/>
              <a:t>)</a:t>
            </a:r>
            <a:r>
              <a:rPr dirty="0"/>
              <a:t>, </a:t>
            </a:r>
            <a:r>
              <a:rPr dirty="0" err="1"/>
              <a:t>map_id</a:t>
            </a:r>
            <a:r>
              <a:rPr dirty="0"/>
              <a:t>, alpha, color, fill,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673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5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900" b="0">
                <a:solidFill>
                  <a:srgbClr val="659FD5"/>
                </a:solidFill>
              </a:defRPr>
            </a:pPr>
            <a:r>
              <a:rPr lang="zh-CN" altLang="en-US" dirty="0" smtClean="0"/>
              <a:t>非必要，有默认值</a:t>
            </a:r>
            <a:endParaRPr dirty="0"/>
          </a:p>
        </p:txBody>
      </p:sp>
      <p:grpSp>
        <p:nvGrpSpPr>
          <p:cNvPr id="678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1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0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2" name="Geoms"/>
          <p:cNvSpPr txBox="1"/>
          <p:nvPr/>
        </p:nvSpPr>
        <p:spPr>
          <a:xfrm>
            <a:off x="3724388" y="1271382"/>
            <a:ext cx="149537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dirty="0" smtClean="0"/>
              <a:t>几何对象</a:t>
            </a:r>
            <a:endParaRPr dirty="0"/>
          </a:p>
        </p:txBody>
      </p:sp>
      <p:sp>
        <p:nvSpPr>
          <p:cNvPr id="683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5199123" y="1334777"/>
            <a:ext cx="6339963" cy="161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5687B8"/>
                </a:solidFill>
              </a:defRPr>
            </a:pPr>
            <a:r>
              <a:rPr lang="zh-CN" altLang="en-US" dirty="0"/>
              <a:t>使用</a:t>
            </a:r>
            <a:r>
              <a:rPr lang="en-US" altLang="zh-CN" dirty="0" err="1"/>
              <a:t>geom</a:t>
            </a:r>
            <a:r>
              <a:rPr lang="zh-CN" altLang="en-US" dirty="0" smtClean="0"/>
              <a:t>函数表示</a:t>
            </a:r>
            <a:r>
              <a:rPr lang="zh-CN" altLang="en-US" dirty="0"/>
              <a:t>数据点，使用</a:t>
            </a:r>
            <a:r>
              <a:rPr lang="en-US" altLang="zh-CN" dirty="0" err="1"/>
              <a:t>geom</a:t>
            </a:r>
            <a:r>
              <a:rPr lang="zh-CN" altLang="en-US" dirty="0" smtClean="0"/>
              <a:t>的属性表示</a:t>
            </a:r>
            <a:r>
              <a:rPr lang="zh-CN" altLang="en-US" dirty="0"/>
              <a:t>变量。 </a:t>
            </a:r>
            <a:r>
              <a:rPr lang="zh-CN" altLang="en-US" dirty="0" smtClean="0"/>
              <a:t>每个函数</a:t>
            </a:r>
            <a:r>
              <a:rPr lang="zh-CN" altLang="en-US" dirty="0"/>
              <a:t>绘制</a:t>
            </a:r>
            <a:r>
              <a:rPr lang="zh-CN" altLang="en-US" dirty="0" smtClean="0"/>
              <a:t>一</a:t>
            </a:r>
            <a:r>
              <a:rPr lang="zh-CN" altLang="en-US" dirty="0"/>
              <a:t>个图层。</a:t>
            </a:r>
            <a:endParaRPr dirty="0"/>
          </a:p>
        </p:txBody>
      </p:sp>
      <p:sp>
        <p:nvSpPr>
          <p:cNvPr id="684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Line"/>
          <p:cNvSpPr/>
          <p:nvPr/>
        </p:nvSpPr>
        <p:spPr>
          <a:xfrm>
            <a:off x="3740503" y="93287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>
            <a:off x="10564983" y="520816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>
            <a:off x="10564983" y="3537185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10526964" y="758447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0" name="Line"/>
          <p:cNvSpPr/>
          <p:nvPr/>
        </p:nvSpPr>
        <p:spPr>
          <a:xfrm>
            <a:off x="3744471" y="497288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7056033" y="1641506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2" name="TWO VARIABLES…"/>
          <p:cNvSpPr txBox="1"/>
          <p:nvPr/>
        </p:nvSpPr>
        <p:spPr>
          <a:xfrm>
            <a:off x="7134363" y="1662697"/>
            <a:ext cx="3363321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rPr lang="zh-CN" altLang="en-US" dirty="0"/>
              <a:t>双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 indent="0"/>
            <a:r>
              <a:rPr lang="zh-CN" altLang="en-US" dirty="0" smtClean="0"/>
              <a:t>连续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、连续</a:t>
            </a:r>
            <a:r>
              <a:rPr lang="en-US" altLang="zh-CN" dirty="0" smtClean="0"/>
              <a:t>y</a:t>
            </a:r>
            <a:endParaRPr dirty="0"/>
          </a:p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e &lt;-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cty</a:t>
            </a:r>
            <a:r>
              <a:rPr dirty="0"/>
              <a:t>, </a:t>
            </a:r>
            <a:r>
              <a:rPr dirty="0" err="1"/>
              <a:t>hwy</a:t>
            </a:r>
            <a:r>
              <a:rPr dirty="0"/>
              <a:t>))</a:t>
            </a:r>
          </a:p>
        </p:txBody>
      </p:sp>
      <p:sp>
        <p:nvSpPr>
          <p:cNvPr id="693" name="continuous bivariate distribution…"/>
          <p:cNvSpPr txBox="1"/>
          <p:nvPr/>
        </p:nvSpPr>
        <p:spPr>
          <a:xfrm>
            <a:off x="10533790" y="1672222"/>
            <a:ext cx="3093870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spcBef>
                <a:spcPts val="0"/>
              </a:spcBef>
            </a:pPr>
            <a:r>
              <a:rPr lang="zh-CN" altLang="en-US" dirty="0" smtClean="0"/>
              <a:t>连续二</a:t>
            </a:r>
            <a:r>
              <a:rPr lang="zh-CN" altLang="en-US" dirty="0"/>
              <a:t>元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pPr lvl="1" indent="0">
              <a:spcBef>
                <a:spcPts val="0"/>
              </a:spcBef>
            </a:pPr>
            <a:r>
              <a:rPr dirty="0" smtClean="0"/>
              <a:t>h &lt;- </a:t>
            </a:r>
            <a:r>
              <a:rPr dirty="0" err="1" smtClean="0"/>
              <a:t>ggplot</a:t>
            </a:r>
            <a:r>
              <a:rPr dirty="0" smtClean="0"/>
              <a:t>(diamonds, </a:t>
            </a:r>
            <a:r>
              <a:rPr dirty="0" err="1" smtClean="0"/>
              <a:t>aes</a:t>
            </a:r>
            <a:r>
              <a:rPr dirty="0" smtClean="0"/>
              <a:t>(carat, price))</a:t>
            </a:r>
            <a:endParaRPr dirty="0"/>
          </a:p>
        </p:txBody>
      </p:sp>
      <p:pic>
        <p:nvPicPr>
          <p:cNvPr id="694" name="ggplot2.png" descr="ggplot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3"/>
              </a:rPr>
              <a:t>CC BY SA</a:t>
            </a:r>
            <a:r>
              <a:t>  RStudio •  </a:t>
            </a:r>
            <a:r>
              <a:rPr>
                <a:hlinkClick r:id="rId14"/>
              </a:rPr>
              <a:t>info@rstudio.com</a:t>
            </a:r>
            <a:r>
              <a:t>  •  844-448-1212 • </a:t>
            </a:r>
            <a:r>
              <a:rPr>
                <a:hlinkClick r:id="rId15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  <p:sp>
        <p:nvSpPr>
          <p:cNvPr id="696" name="h + geom_bin2d(binwidth = c(0.25, 500)) x, y, alpha, color, fill, linetype, size, weight…"/>
          <p:cNvSpPr txBox="1"/>
          <p:nvPr/>
        </p:nvSpPr>
        <p:spPr>
          <a:xfrm>
            <a:off x="10995530" y="5855982"/>
            <a:ext cx="2839075" cy="1962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j </a:t>
            </a:r>
            <a:r>
              <a:rPr b="1" dirty="0"/>
              <a:t>+ </a:t>
            </a:r>
            <a:r>
              <a:rPr b="1" dirty="0" err="1"/>
              <a:t>geom_crossbar</a:t>
            </a:r>
            <a:r>
              <a:rPr b="1" dirty="0"/>
              <a:t>(</a:t>
            </a:r>
            <a:r>
              <a:rPr dirty="0"/>
              <a:t>fatten = 2</a:t>
            </a:r>
            <a:r>
              <a:rPr b="1" dirty="0"/>
              <a:t>)</a:t>
            </a:r>
            <a:br>
              <a:rPr b="1" dirty="0"/>
            </a:br>
            <a:r>
              <a:rPr dirty="0"/>
              <a:t>x, y,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j + </a:t>
            </a:r>
            <a:r>
              <a:rPr b="1" dirty="0" err="1"/>
              <a:t>geom_errorbar</a:t>
            </a:r>
            <a:r>
              <a:rPr b="1" dirty="0"/>
              <a:t>()</a:t>
            </a:r>
            <a:r>
              <a:rPr dirty="0"/>
              <a:t>,</a:t>
            </a:r>
            <a:r>
              <a:rPr b="1" dirty="0"/>
              <a:t> </a:t>
            </a:r>
            <a:r>
              <a:rPr dirty="0"/>
              <a:t>x,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group, </a:t>
            </a:r>
            <a:r>
              <a:rPr dirty="0" err="1"/>
              <a:t>linetype</a:t>
            </a:r>
            <a:r>
              <a:rPr dirty="0"/>
              <a:t>, size, width (also </a:t>
            </a:r>
            <a:r>
              <a:rPr b="1" dirty="0" err="1"/>
              <a:t>geom_errorbarh</a:t>
            </a:r>
            <a:r>
              <a:rPr b="1" dirty="0"/>
              <a:t>()</a:t>
            </a:r>
            <a:r>
              <a:rPr dirty="0"/>
              <a:t>)</a:t>
            </a:r>
          </a:p>
          <a:p>
            <a:pPr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j + </a:t>
            </a:r>
            <a:r>
              <a:rPr b="1" dirty="0" err="1"/>
              <a:t>geom_linerange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dirty="0"/>
              <a:t>x, </a:t>
            </a:r>
            <a:r>
              <a:rPr dirty="0" err="1"/>
              <a:t>ymin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j + </a:t>
            </a:r>
            <a:r>
              <a:rPr b="1" dirty="0" err="1"/>
              <a:t>geom_pointrange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dirty="0"/>
              <a:t>x, y, </a:t>
            </a:r>
            <a:r>
              <a:rPr dirty="0" err="1"/>
              <a:t>ymin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alpha, color, fill, group, </a:t>
            </a:r>
            <a:r>
              <a:rPr dirty="0" err="1"/>
              <a:t>linetype</a:t>
            </a:r>
            <a:r>
              <a:rPr dirty="0"/>
              <a:t>, shape, size</a:t>
            </a:r>
          </a:p>
        </p:txBody>
      </p:sp>
    </p:spTree>
    <p:extLst>
      <p:ext uri="{BB962C8B-B14F-4D97-AF65-F5344CB8AC3E}">
        <p14:creationId xmlns:p14="http://schemas.microsoft.com/office/powerpoint/2010/main" val="3948175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cales"/>
          <p:cNvSpPr txBox="1"/>
          <p:nvPr/>
        </p:nvSpPr>
        <p:spPr>
          <a:xfrm>
            <a:off x="3724388" y="738284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dirty="0" smtClean="0"/>
              <a:t>标尺</a:t>
            </a:r>
            <a:endParaRPr dirty="0"/>
          </a:p>
        </p:txBody>
      </p:sp>
      <p:sp>
        <p:nvSpPr>
          <p:cNvPr id="69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Coordinate Systems"/>
          <p:cNvSpPr txBox="1"/>
          <p:nvPr/>
        </p:nvSpPr>
        <p:spPr>
          <a:xfrm>
            <a:off x="7106538" y="714830"/>
            <a:ext cx="1308050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dirty="0" smtClean="0"/>
              <a:t>坐标系统</a:t>
            </a:r>
            <a:endParaRPr dirty="0"/>
          </a:p>
        </p:txBody>
      </p:sp>
      <p:sp>
        <p:nvSpPr>
          <p:cNvPr id="702" name="Line"/>
          <p:cNvSpPr/>
          <p:nvPr/>
        </p:nvSpPr>
        <p:spPr>
          <a:xfrm>
            <a:off x="7151239" y="66271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703" name="ggplot2.png" descr="ggplot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73071" y="1345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Rectangle"/>
          <p:cNvSpPr/>
          <p:nvPr/>
        </p:nvSpPr>
        <p:spPr>
          <a:xfrm>
            <a:off x="198460" y="664342"/>
            <a:ext cx="3328451" cy="924480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5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统计变化构建新变量</a:t>
            </a:r>
            <a:r>
              <a:rPr lang="zh-CN" altLang="en-US" dirty="0"/>
              <a:t>来</a:t>
            </a:r>
            <a:r>
              <a:rPr lang="zh-CN" altLang="en-US" dirty="0" smtClean="0"/>
              <a:t>绘图（</a:t>
            </a:r>
            <a:r>
              <a:rPr lang="zh-CN" altLang="en-US" dirty="0"/>
              <a:t>例如，</a:t>
            </a:r>
            <a:r>
              <a:rPr lang="en-US" altLang="zh-CN" dirty="0"/>
              <a:t>count</a:t>
            </a:r>
            <a:r>
              <a:rPr lang="zh-CN" altLang="en-US" dirty="0"/>
              <a:t>，</a:t>
            </a:r>
            <a:r>
              <a:rPr lang="en-US" altLang="zh-CN" dirty="0"/>
              <a:t>prop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706" name="Stats"/>
          <p:cNvSpPr txBox="1"/>
          <p:nvPr/>
        </p:nvSpPr>
        <p:spPr>
          <a:xfrm>
            <a:off x="282688" y="750235"/>
            <a:ext cx="3037294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sz="2500" b="0" dirty="0"/>
              <a:t>统计变换</a:t>
            </a:r>
            <a:endParaRPr dirty="0"/>
          </a:p>
        </p:txBody>
      </p:sp>
      <p:sp>
        <p:nvSpPr>
          <p:cNvPr id="707" name="An alternative way to build a layer"/>
          <p:cNvSpPr txBox="1"/>
          <p:nvPr/>
        </p:nvSpPr>
        <p:spPr>
          <a:xfrm>
            <a:off x="1663202" y="847161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另一种构建图层的</a:t>
            </a:r>
            <a:r>
              <a:rPr lang="zh-CN" altLang="en-US" dirty="0" smtClean="0"/>
              <a:t>方法</a:t>
            </a:r>
            <a:endParaRPr dirty="0"/>
          </a:p>
        </p:txBody>
      </p:sp>
      <p:grpSp>
        <p:nvGrpSpPr>
          <p:cNvPr id="744" name="Group"/>
          <p:cNvGrpSpPr/>
          <p:nvPr/>
        </p:nvGrpSpPr>
        <p:grpSpPr>
          <a:xfrm>
            <a:off x="343488" y="1331951"/>
            <a:ext cx="2961600" cy="1010715"/>
            <a:chOff x="25400" y="25400"/>
            <a:chExt cx="2961599" cy="1010715"/>
          </a:xfrm>
        </p:grpSpPr>
        <p:graphicFrame>
          <p:nvGraphicFramePr>
            <p:cNvPr id="708" name="Table"/>
            <p:cNvGraphicFramePr/>
            <p:nvPr/>
          </p:nvGraphicFramePr>
          <p:xfrm>
            <a:off x="1714938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09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710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=</a:t>
              </a:r>
            </a:p>
          </p:txBody>
        </p:sp>
        <p:graphicFrame>
          <p:nvGraphicFramePr>
            <p:cNvPr id="711" name="Table"/>
            <p:cNvGraphicFramePr/>
            <p:nvPr/>
          </p:nvGraphicFramePr>
          <p:xfrm>
            <a:off x="2407534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2" name="data"/>
            <p:cNvSpPr txBox="1"/>
            <p:nvPr/>
          </p:nvSpPr>
          <p:spPr>
            <a:xfrm>
              <a:off x="113715" y="59659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zh-CN" altLang="en-US" dirty="0" smtClean="0"/>
                <a:t>数据</a:t>
              </a:r>
              <a:endParaRPr dirty="0"/>
            </a:p>
          </p:txBody>
        </p:sp>
        <p:sp>
          <p:nvSpPr>
            <p:cNvPr id="713" name="geom…"/>
            <p:cNvSpPr txBox="1"/>
            <p:nvPr/>
          </p:nvSpPr>
          <p:spPr>
            <a:xfrm>
              <a:off x="1111450" y="597964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zh-CN" altLang="en-US" dirty="0" smtClean="0"/>
                <a:t>图例</a:t>
              </a:r>
              <a:endParaRPr lang="en-US" altLang="zh-CN" dirty="0" smtClean="0"/>
            </a:p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rPr dirty="0" smtClean="0"/>
                <a:t>x </a:t>
              </a:r>
              <a:r>
                <a:rPr dirty="0"/>
                <a:t>= x </a:t>
              </a:r>
              <a:r>
                <a:rPr dirty="0">
                  <a:solidFill>
                    <a:srgbClr val="A7AAA9"/>
                  </a:solidFill>
                </a:rPr>
                <a:t>·</a:t>
              </a:r>
              <a:br>
                <a:rPr dirty="0">
                  <a:solidFill>
                    <a:srgbClr val="A7AAA9"/>
                  </a:solidFill>
                </a:rPr>
              </a:br>
              <a:r>
                <a:rPr dirty="0"/>
                <a:t>y = ..count..</a:t>
              </a:r>
            </a:p>
          </p:txBody>
        </p:sp>
        <p:sp>
          <p:nvSpPr>
            <p:cNvPr id="714" name="coordinate system"/>
            <p:cNvSpPr txBox="1"/>
            <p:nvPr/>
          </p:nvSpPr>
          <p:spPr>
            <a:xfrm>
              <a:off x="1712533" y="587113"/>
              <a:ext cx="631706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zh-CN" altLang="en-US" dirty="0" smtClean="0"/>
                <a:t>坐标系统</a:t>
              </a:r>
              <a:endParaRPr dirty="0"/>
            </a:p>
          </p:txBody>
        </p:sp>
        <p:sp>
          <p:nvSpPr>
            <p:cNvPr id="715" name="plot"/>
            <p:cNvSpPr txBox="1"/>
            <p:nvPr/>
          </p:nvSpPr>
          <p:spPr>
            <a:xfrm>
              <a:off x="2504398" y="577103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zh-CN" altLang="en-US" dirty="0" smtClean="0"/>
                <a:t>图片</a:t>
              </a:r>
              <a:endParaRPr dirty="0"/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25400" y="25400"/>
              <a:ext cx="469900" cy="514350"/>
              <a:chOff x="25400" y="25400"/>
              <a:chExt cx="469899" cy="514349"/>
            </a:xfrm>
          </p:grpSpPr>
          <p:graphicFrame>
            <p:nvGraphicFramePr>
              <p:cNvPr id="716" name="Table"/>
              <p:cNvGraphicFramePr/>
              <p:nvPr/>
            </p:nvGraphicFramePr>
            <p:xfrm>
              <a:off x="25400" y="25400"/>
              <a:ext cx="469899" cy="514349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139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717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18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19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723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37" name="Group"/>
            <p:cNvGrpSpPr/>
            <p:nvPr/>
          </p:nvGrpSpPr>
          <p:grpSpPr>
            <a:xfrm>
              <a:off x="746213" y="169333"/>
              <a:ext cx="628904" cy="378831"/>
              <a:chOff x="25400" y="25400"/>
              <a:chExt cx="628902" cy="378829"/>
            </a:xfrm>
          </p:grpSpPr>
          <p:grpSp>
            <p:nvGrpSpPr>
              <p:cNvPr id="732" name="Group"/>
              <p:cNvGrpSpPr/>
              <p:nvPr/>
            </p:nvGrpSpPr>
            <p:grpSpPr>
              <a:xfrm>
                <a:off x="25400" y="25400"/>
                <a:ext cx="557689" cy="378829"/>
                <a:chOff x="25400" y="25400"/>
                <a:chExt cx="557689" cy="378828"/>
              </a:xfrm>
            </p:grpSpPr>
            <p:graphicFrame>
              <p:nvGraphicFramePr>
                <p:cNvPr id="724" name="Table"/>
                <p:cNvGraphicFramePr/>
                <p:nvPr/>
              </p:nvGraphicFramePr>
              <p:xfrm>
                <a:off x="25400" y="25400"/>
                <a:ext cx="520697" cy="378828"/>
              </p:xfrm>
              <a:graphic>
                <a:graphicData uri="http://schemas.openxmlformats.org/drawingml/2006/table">
                  <a:tbl>
                    <a:tblPr firstRow="1">
                      <a:tableStyleId>{4C3C2611-4C71-4FC5-86AE-919BDF0F9419}</a:tableStyleId>
                    </a:tblPr>
                    <a:tblGrid>
                      <a:gridCol w="11834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02359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25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sp>
            <p:nvSpPr>
              <p:cNvPr id="733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38" name="stat"/>
            <p:cNvSpPr txBox="1"/>
            <p:nvPr/>
          </p:nvSpPr>
          <p:spPr>
            <a:xfrm>
              <a:off x="508271" y="586654"/>
              <a:ext cx="567420" cy="261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zh-CN" altLang="en-US" dirty="0" smtClean="0"/>
                <a:t>统计变化</a:t>
              </a:r>
              <a:endParaRPr dirty="0"/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0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1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45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zh-CN" altLang="en-US" dirty="0"/>
              <a:t>通过更改</a:t>
            </a:r>
            <a:r>
              <a:rPr lang="en-US" altLang="zh-CN" dirty="0" err="1"/>
              <a:t>geom</a:t>
            </a:r>
            <a:r>
              <a:rPr lang="zh-CN" altLang="en-US" dirty="0"/>
              <a:t>函数的默认统计</a:t>
            </a:r>
            <a:r>
              <a:rPr lang="zh-CN" altLang="en-US" dirty="0" smtClean="0"/>
              <a:t>信息，</a:t>
            </a:r>
            <a:r>
              <a:rPr b="1" dirty="0" err="1" smtClean="0"/>
              <a:t>geom_bar</a:t>
            </a:r>
            <a:r>
              <a:rPr b="1" dirty="0" smtClean="0"/>
              <a:t>(stat=“count”)</a:t>
            </a:r>
            <a:r>
              <a:rPr dirty="0" smtClean="0"/>
              <a:t> </a:t>
            </a:r>
            <a:r>
              <a:rPr lang="zh-CN" altLang="en-US" dirty="0" smtClean="0"/>
              <a:t>或者使用统计变化功能来绘图</a:t>
            </a:r>
            <a:r>
              <a:rPr b="1" dirty="0" err="1" smtClean="0"/>
              <a:t>stat_count</a:t>
            </a:r>
            <a:r>
              <a:rPr b="1" dirty="0" smtClean="0"/>
              <a:t>(</a:t>
            </a:r>
            <a:r>
              <a:rPr b="1" dirty="0" err="1" smtClean="0"/>
              <a:t>geom</a:t>
            </a:r>
            <a:r>
              <a:rPr b="1" dirty="0" smtClean="0"/>
              <a:t>=“bar”)</a:t>
            </a:r>
            <a:r>
              <a:rPr lang="zh-CN" altLang="en-US" b="0" dirty="0" smtClean="0"/>
              <a:t>，其</a:t>
            </a:r>
            <a:r>
              <a:rPr lang="zh-CN" altLang="en-US" dirty="0" smtClean="0"/>
              <a:t>调用默认图片来</a:t>
            </a:r>
            <a:r>
              <a:rPr lang="zh-CN" altLang="en-US" dirty="0"/>
              <a:t>创建一个图层（</a:t>
            </a:r>
            <a:r>
              <a:rPr lang="zh-CN" altLang="en-US" dirty="0" smtClean="0"/>
              <a:t>相当于</a:t>
            </a:r>
            <a:r>
              <a:rPr lang="en-US" altLang="zh-CN" dirty="0" err="1" smtClean="0"/>
              <a:t>geom</a:t>
            </a:r>
            <a:r>
              <a:rPr lang="zh-CN" altLang="en-US" dirty="0"/>
              <a:t>函数）</a:t>
            </a:r>
            <a:r>
              <a:rPr lang="zh-CN" altLang="en-US" dirty="0" smtClean="0"/>
              <a:t>。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zh-CN" altLang="en-US" dirty="0"/>
              <a:t>使用</a:t>
            </a:r>
            <a:r>
              <a:rPr dirty="0" smtClean="0"/>
              <a:t> </a:t>
            </a:r>
            <a:r>
              <a:rPr b="1" dirty="0" smtClean="0"/>
              <a:t>..name.. </a:t>
            </a:r>
            <a:r>
              <a:rPr lang="zh-CN" altLang="en-US" dirty="0" smtClean="0"/>
              <a:t>语法将统计变化映射到坐标。</a:t>
            </a:r>
            <a:endParaRPr dirty="0"/>
          </a:p>
        </p:txBody>
      </p:sp>
      <p:grpSp>
        <p:nvGrpSpPr>
          <p:cNvPr id="758" name="Group"/>
          <p:cNvGrpSpPr/>
          <p:nvPr/>
        </p:nvGrpSpPr>
        <p:grpSpPr>
          <a:xfrm>
            <a:off x="331930" y="2908432"/>
            <a:ext cx="2976235" cy="886520"/>
            <a:chOff x="0" y="-113358"/>
            <a:chExt cx="2976233" cy="886519"/>
          </a:xfrm>
        </p:grpSpPr>
        <p:sp>
          <p:nvSpPr>
            <p:cNvPr id="746" name="i + stat_density2d(aes(fill = ..level..),…"/>
            <p:cNvSpPr txBox="1"/>
            <p:nvPr/>
          </p:nvSpPr>
          <p:spPr>
            <a:xfrm>
              <a:off x="508747" y="237560"/>
              <a:ext cx="2449670" cy="496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r>
                <a:rPr b="1" dirty="0" err="1"/>
                <a:t>i</a:t>
              </a:r>
              <a:r>
                <a:rPr b="1" dirty="0"/>
                <a:t> + stat_density2d</a:t>
              </a:r>
              <a:r>
                <a:rPr dirty="0"/>
                <a:t>(</a:t>
              </a:r>
              <a:r>
                <a:rPr dirty="0" err="1"/>
                <a:t>aes</a:t>
              </a:r>
              <a:r>
                <a:rPr dirty="0"/>
                <a:t>(fill = ..level..),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r>
                <a:rPr dirty="0" err="1"/>
                <a:t>geom</a:t>
              </a:r>
              <a:r>
                <a:rPr dirty="0"/>
                <a:t> = "polygon"</a:t>
              </a:r>
              <a:r>
                <a:rPr b="1" dirty="0"/>
                <a:t>)</a:t>
              </a:r>
            </a:p>
          </p:txBody>
        </p:sp>
        <p:sp>
          <p:nvSpPr>
            <p:cNvPr id="747" name="Triangle"/>
            <p:cNvSpPr/>
            <p:nvPr/>
          </p:nvSpPr>
          <p:spPr>
            <a:xfrm rot="13348086" flipH="1">
              <a:off x="1212569" y="140509"/>
              <a:ext cx="85166" cy="14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8" name="stat function"/>
            <p:cNvSpPr/>
            <p:nvPr/>
          </p:nvSpPr>
          <p:spPr>
            <a:xfrm>
              <a:off x="1205500" y="-107631"/>
              <a:ext cx="793840" cy="311642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 smtClean="0"/>
                <a:t>统计函数</a:t>
              </a:r>
              <a:endParaRPr dirty="0"/>
            </a:p>
          </p:txBody>
        </p:sp>
        <p:sp>
          <p:nvSpPr>
            <p:cNvPr id="749" name="Triangle"/>
            <p:cNvSpPr/>
            <p:nvPr/>
          </p:nvSpPr>
          <p:spPr>
            <a:xfrm rot="13749031" flipH="1">
              <a:off x="2007055" y="138704"/>
              <a:ext cx="85166" cy="1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Triangle"/>
            <p:cNvSpPr/>
            <p:nvPr/>
          </p:nvSpPr>
          <p:spPr>
            <a:xfrm>
              <a:off x="2122929" y="350614"/>
              <a:ext cx="85166" cy="9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geommappings"/>
            <p:cNvSpPr/>
            <p:nvPr/>
          </p:nvSpPr>
          <p:spPr>
            <a:xfrm>
              <a:off x="2028516" y="-113358"/>
              <a:ext cx="947717" cy="323860"/>
            </a:xfrm>
            <a:prstGeom prst="wedgeEllipseCallout">
              <a:avLst>
                <a:gd name="adj1" fmla="val 25336"/>
                <a:gd name="adj2" fmla="val -6172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 smtClean="0"/>
                <a:t>映射</a:t>
              </a:r>
              <a:endParaRPr dirty="0"/>
            </a:p>
          </p:txBody>
        </p:sp>
        <p:sp>
          <p:nvSpPr>
            <p:cNvPr id="752" name="variable created by stat"/>
            <p:cNvSpPr/>
            <p:nvPr/>
          </p:nvSpPr>
          <p:spPr>
            <a:xfrm>
              <a:off x="1598053" y="418827"/>
              <a:ext cx="1010224" cy="354334"/>
            </a:xfrm>
            <a:prstGeom prst="wedgeEllipseCallout">
              <a:avLst>
                <a:gd name="adj1" fmla="val 33522"/>
                <a:gd name="adj2" fmla="val -5010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 smtClean="0"/>
                <a:t>由统计变换创建</a:t>
              </a:r>
              <a:r>
                <a:rPr lang="zh-CN" altLang="en-US" dirty="0"/>
                <a:t>的变量</a:t>
              </a:r>
              <a:endParaRPr dirty="0"/>
            </a:p>
          </p:txBody>
        </p:sp>
        <p:sp>
          <p:nvSpPr>
            <p:cNvPr id="753" name="Line"/>
            <p:cNvSpPr/>
            <p:nvPr/>
          </p:nvSpPr>
          <p:spPr>
            <a:xfrm>
              <a:off x="397960" y="77736"/>
              <a:ext cx="146137" cy="40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446" extrusionOk="0">
                  <a:moveTo>
                    <a:pt x="20658" y="0"/>
                  </a:moveTo>
                  <a:cubicBezTo>
                    <a:pt x="10531" y="2605"/>
                    <a:pt x="3459" y="6556"/>
                    <a:pt x="873" y="11052"/>
                  </a:cubicBezTo>
                  <a:cubicBezTo>
                    <a:pt x="-942" y="14208"/>
                    <a:pt x="-209" y="17589"/>
                    <a:pt x="5767" y="19758"/>
                  </a:cubicBezTo>
                  <a:cubicBezTo>
                    <a:pt x="9145" y="20983"/>
                    <a:pt x="13824" y="21600"/>
                    <a:pt x="18575" y="21413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54" name="geom to use"/>
            <p:cNvSpPr/>
            <p:nvPr/>
          </p:nvSpPr>
          <p:spPr>
            <a:xfrm>
              <a:off x="383910" y="-87509"/>
              <a:ext cx="793840" cy="291520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 smtClean="0"/>
                <a:t>使用的绘图函数</a:t>
              </a:r>
              <a:endParaRPr dirty="0"/>
            </a:p>
          </p:txBody>
        </p:sp>
        <p:grpSp>
          <p:nvGrpSpPr>
            <p:cNvPr id="757" name="Group"/>
            <p:cNvGrpSpPr/>
            <p:nvPr/>
          </p:nvGrpSpPr>
          <p:grpSpPr>
            <a:xfrm>
              <a:off x="0" y="0"/>
              <a:ext cx="364615" cy="364711"/>
              <a:chOff x="0" y="0"/>
              <a:chExt cx="364614" cy="364710"/>
            </a:xfrm>
          </p:grpSpPr>
          <p:pic>
            <p:nvPicPr>
              <p:cNvPr id="755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364615" cy="3647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6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32041" y="32441"/>
                <a:ext cx="300532" cy="2998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759" name="c + stat_bin(binwidth = 1, origin = 10) x, y |  ..count.., ..ncount.., ..density.., ..ndensity..…"/>
          <p:cNvSpPr txBox="1"/>
          <p:nvPr/>
        </p:nvSpPr>
        <p:spPr>
          <a:xfrm>
            <a:off x="327126" y="3820242"/>
            <a:ext cx="3111501" cy="6769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 + </a:t>
            </a:r>
            <a:r>
              <a:rPr b="1" dirty="0" err="1"/>
              <a:t>stat_bin</a:t>
            </a:r>
            <a:r>
              <a:rPr b="1" dirty="0"/>
              <a:t>(</a:t>
            </a:r>
            <a:r>
              <a:rPr dirty="0" err="1"/>
              <a:t>binwidth</a:t>
            </a:r>
            <a:r>
              <a:rPr dirty="0"/>
              <a:t> = 1, origin = 10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</a:t>
            </a:r>
            <a:r>
              <a:rPr dirty="0"/>
              <a:t> |  ..count.., ..</a:t>
            </a:r>
            <a:r>
              <a:rPr dirty="0" err="1"/>
              <a:t>ncount</a:t>
            </a:r>
            <a:r>
              <a:rPr dirty="0"/>
              <a:t>.., ..density.., ..</a:t>
            </a:r>
            <a:r>
              <a:rPr dirty="0" err="1"/>
              <a:t>ndensity</a:t>
            </a:r>
            <a:r>
              <a:rPr dirty="0"/>
              <a:t>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 + </a:t>
            </a:r>
            <a:r>
              <a:rPr b="1" dirty="0" err="1"/>
              <a:t>stat_count</a:t>
            </a:r>
            <a:r>
              <a:rPr b="1" dirty="0"/>
              <a:t>(</a:t>
            </a:r>
            <a:r>
              <a:rPr dirty="0"/>
              <a:t>width = 1</a:t>
            </a:r>
            <a:r>
              <a:rPr b="1" dirty="0"/>
              <a:t>)  x, y,</a:t>
            </a:r>
            <a:r>
              <a:rPr dirty="0"/>
              <a:t> |  ..count.., ..prop..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c + </a:t>
            </a:r>
            <a:r>
              <a:rPr b="1" dirty="0" err="1"/>
              <a:t>stat_density</a:t>
            </a:r>
            <a:r>
              <a:rPr b="1" dirty="0"/>
              <a:t>(</a:t>
            </a:r>
            <a:r>
              <a:rPr dirty="0"/>
              <a:t>adjust = 1, kernel = “</a:t>
            </a:r>
            <a:r>
              <a:rPr dirty="0" err="1"/>
              <a:t>gaussian</a:t>
            </a:r>
            <a:r>
              <a:rPr dirty="0"/>
              <a:t>"</a:t>
            </a:r>
            <a:r>
              <a:rPr b="1" dirty="0"/>
              <a:t>) </a:t>
            </a:r>
            <a:br>
              <a:rPr b="1" dirty="0"/>
            </a:br>
            <a:r>
              <a:rPr b="1" dirty="0"/>
              <a:t>x, y,</a:t>
            </a:r>
            <a:r>
              <a:rPr dirty="0"/>
              <a:t> |  ..count.., ..density.., ..scaled..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stat_bin_2d(</a:t>
            </a:r>
            <a:r>
              <a:rPr dirty="0"/>
              <a:t>bins = 30, drop = T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y, fill</a:t>
            </a:r>
            <a:r>
              <a:rPr dirty="0"/>
              <a:t> |  ..count.., ..density..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stat_bin_hex</a:t>
            </a:r>
            <a:r>
              <a:rPr b="1" dirty="0"/>
              <a:t>(</a:t>
            </a:r>
            <a:r>
              <a:rPr dirty="0"/>
              <a:t>bins=30</a:t>
            </a:r>
            <a:r>
              <a:rPr b="1" dirty="0"/>
              <a:t>) x, y, fill</a:t>
            </a:r>
            <a:r>
              <a:rPr dirty="0"/>
              <a:t> |  ..count.., ..density..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stat_density_2d(</a:t>
            </a:r>
            <a:r>
              <a:rPr dirty="0"/>
              <a:t>contour = TRUE, n = 100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y, color, size</a:t>
            </a:r>
            <a:r>
              <a:rPr dirty="0"/>
              <a:t> |  ..level..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stat_ellipse</a:t>
            </a:r>
            <a:r>
              <a:rPr b="1" dirty="0"/>
              <a:t>(l</a:t>
            </a:r>
            <a:r>
              <a:rPr dirty="0"/>
              <a:t>evel = 0.95, segments = 51, type = "t"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</a:t>
            </a:r>
            <a:r>
              <a:rPr b="1" dirty="0" err="1"/>
              <a:t>stat_contour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(z = z)</a:t>
            </a:r>
            <a:r>
              <a:rPr b="1" dirty="0"/>
              <a:t>) x, y, z, order</a:t>
            </a:r>
            <a:r>
              <a:rPr dirty="0"/>
              <a:t> |  ..level..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</a:t>
            </a:r>
            <a:r>
              <a:rPr b="1" dirty="0" err="1"/>
              <a:t>stat_summary_hex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(z = z), bins = 30, fun = max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y, z, fill </a:t>
            </a:r>
            <a:r>
              <a:rPr dirty="0"/>
              <a:t>|  ..value..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l + stat_summary_2d(</a:t>
            </a:r>
            <a:r>
              <a:rPr dirty="0" err="1"/>
              <a:t>aes</a:t>
            </a:r>
            <a:r>
              <a:rPr dirty="0"/>
              <a:t>(z = z), bins = 30, fun = mean</a:t>
            </a:r>
            <a:r>
              <a:rPr b="1" dirty="0"/>
              <a:t>)</a:t>
            </a:r>
            <a:br>
              <a:rPr b="1" dirty="0"/>
            </a:br>
            <a:r>
              <a:rPr b="1" dirty="0"/>
              <a:t>x, y, z, fill</a:t>
            </a:r>
            <a:r>
              <a:rPr dirty="0"/>
              <a:t> |  ..value..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f + </a:t>
            </a:r>
            <a:r>
              <a:rPr b="1" dirty="0" err="1"/>
              <a:t>stat_boxplot</a:t>
            </a:r>
            <a:r>
              <a:rPr b="1" dirty="0"/>
              <a:t>(</a:t>
            </a:r>
            <a:r>
              <a:rPr dirty="0" err="1"/>
              <a:t>coef</a:t>
            </a:r>
            <a:r>
              <a:rPr dirty="0"/>
              <a:t> = 1.5</a:t>
            </a:r>
            <a:r>
              <a:rPr b="1" dirty="0"/>
              <a:t>) x, y</a:t>
            </a:r>
            <a:r>
              <a:rPr dirty="0"/>
              <a:t> |  ..lower.., </a:t>
            </a:r>
            <a:br>
              <a:rPr dirty="0"/>
            </a:br>
            <a:r>
              <a:rPr dirty="0"/>
              <a:t>..middle.., ..upper.., ..width.. , ..</a:t>
            </a:r>
            <a:r>
              <a:rPr dirty="0" err="1"/>
              <a:t>ymin</a:t>
            </a:r>
            <a:r>
              <a:rPr dirty="0"/>
              <a:t>.., ..</a:t>
            </a:r>
            <a:r>
              <a:rPr dirty="0" err="1"/>
              <a:t>ymax</a:t>
            </a:r>
            <a:r>
              <a:rPr dirty="0"/>
              <a:t>..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f + </a:t>
            </a:r>
            <a:r>
              <a:rPr b="1" dirty="0" err="1"/>
              <a:t>stat_ydensity</a:t>
            </a:r>
            <a:r>
              <a:rPr b="1" dirty="0"/>
              <a:t>(</a:t>
            </a:r>
            <a:r>
              <a:rPr dirty="0"/>
              <a:t>kernel = "</a:t>
            </a:r>
            <a:r>
              <a:rPr dirty="0" err="1"/>
              <a:t>gaussian</a:t>
            </a:r>
            <a:r>
              <a:rPr dirty="0"/>
              <a:t>", scale = “area"</a:t>
            </a:r>
            <a:r>
              <a:rPr b="1" dirty="0"/>
              <a:t>) x, y</a:t>
            </a:r>
            <a:r>
              <a:rPr dirty="0"/>
              <a:t> |  ..density.., ..scaled.., ..count.., ..n.., ..</a:t>
            </a:r>
            <a:r>
              <a:rPr dirty="0" err="1"/>
              <a:t>violinwidth</a:t>
            </a:r>
            <a:r>
              <a:rPr dirty="0"/>
              <a:t>.., ..width..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stat_ecdf</a:t>
            </a:r>
            <a:r>
              <a:rPr b="1" dirty="0"/>
              <a:t>(</a:t>
            </a:r>
            <a:r>
              <a:rPr dirty="0"/>
              <a:t>n = 40</a:t>
            </a:r>
            <a:r>
              <a:rPr b="1" dirty="0"/>
              <a:t>)  x, y</a:t>
            </a:r>
            <a:r>
              <a:rPr dirty="0"/>
              <a:t> |  ..x.., ..y..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stat_quantile</a:t>
            </a:r>
            <a:r>
              <a:rPr b="1" dirty="0"/>
              <a:t>(</a:t>
            </a:r>
            <a:r>
              <a:rPr dirty="0"/>
              <a:t>quantiles = c(0.1, 0.9), formula = y ~ log(x), method = "</a:t>
            </a:r>
            <a:r>
              <a:rPr dirty="0" err="1"/>
              <a:t>rq</a:t>
            </a:r>
            <a:r>
              <a:rPr dirty="0"/>
              <a:t>"</a:t>
            </a:r>
            <a:r>
              <a:rPr b="1" dirty="0"/>
              <a:t>)  x, y</a:t>
            </a:r>
            <a:r>
              <a:rPr dirty="0"/>
              <a:t> | ..quantile..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stat_smooth</a:t>
            </a:r>
            <a:r>
              <a:rPr b="1" dirty="0"/>
              <a:t>(</a:t>
            </a:r>
            <a:r>
              <a:rPr dirty="0"/>
              <a:t>method = "lm", formula = y ~ x, se=T, level=0.95</a:t>
            </a:r>
            <a:r>
              <a:rPr b="1" dirty="0"/>
              <a:t>) x, y</a:t>
            </a:r>
            <a:r>
              <a:rPr dirty="0"/>
              <a:t> | ..se.., ..x.., ..y.., ..</a:t>
            </a:r>
            <a:r>
              <a:rPr dirty="0" err="1"/>
              <a:t>ymin</a:t>
            </a:r>
            <a:r>
              <a:rPr dirty="0"/>
              <a:t>.., ..</a:t>
            </a:r>
            <a:r>
              <a:rPr dirty="0" err="1"/>
              <a:t>ymax</a:t>
            </a:r>
            <a:r>
              <a:rPr dirty="0"/>
              <a:t>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ggplot</a:t>
            </a:r>
            <a:r>
              <a:rPr b="1" dirty="0"/>
              <a:t>() + </a:t>
            </a:r>
            <a:r>
              <a:rPr b="1" dirty="0" err="1"/>
              <a:t>stat_function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(x = -3:3), n = 99,  fun = </a:t>
            </a:r>
            <a:r>
              <a:rPr dirty="0" err="1"/>
              <a:t>dnorm</a:t>
            </a:r>
            <a:r>
              <a:rPr dirty="0"/>
              <a:t>, </a:t>
            </a:r>
            <a:r>
              <a:rPr dirty="0" err="1"/>
              <a:t>args</a:t>
            </a:r>
            <a:r>
              <a:rPr dirty="0"/>
              <a:t> = list(</a:t>
            </a:r>
            <a:r>
              <a:rPr dirty="0" err="1"/>
              <a:t>sd</a:t>
            </a:r>
            <a:r>
              <a:rPr dirty="0"/>
              <a:t>=0.5)</a:t>
            </a:r>
            <a:r>
              <a:rPr b="1" dirty="0"/>
              <a:t>) x</a:t>
            </a:r>
            <a:r>
              <a:rPr dirty="0"/>
              <a:t> |  ..x.., ..y..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stat_identity(</a:t>
            </a:r>
            <a:r>
              <a:rPr dirty="0"/>
              <a:t>na.rm = TRUE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ggplot</a:t>
            </a:r>
            <a:r>
              <a:rPr b="1" dirty="0"/>
              <a:t>() + </a:t>
            </a:r>
            <a:r>
              <a:rPr b="1" dirty="0" err="1"/>
              <a:t>stat_qq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(sample=1:100), </a:t>
            </a:r>
            <a:r>
              <a:rPr dirty="0" err="1"/>
              <a:t>dist</a:t>
            </a:r>
            <a:r>
              <a:rPr dirty="0"/>
              <a:t> = </a:t>
            </a:r>
            <a:r>
              <a:rPr dirty="0" err="1"/>
              <a:t>qt</a:t>
            </a:r>
            <a:r>
              <a:rPr dirty="0"/>
              <a:t>, </a:t>
            </a:r>
            <a:r>
              <a:rPr dirty="0" err="1"/>
              <a:t>dparam</a:t>
            </a:r>
            <a:r>
              <a:rPr dirty="0"/>
              <a:t>=list(</a:t>
            </a:r>
            <a:r>
              <a:rPr dirty="0" err="1"/>
              <a:t>df</a:t>
            </a:r>
            <a:r>
              <a:rPr dirty="0"/>
              <a:t>=5)</a:t>
            </a:r>
            <a:r>
              <a:rPr b="1" dirty="0"/>
              <a:t>) sample, x, y</a:t>
            </a:r>
            <a:r>
              <a:rPr dirty="0"/>
              <a:t> |  ..sample.., ..theoretical..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stat_sum</a:t>
            </a:r>
            <a:r>
              <a:rPr b="1" dirty="0"/>
              <a:t>() x, y, size</a:t>
            </a:r>
            <a:r>
              <a:rPr dirty="0"/>
              <a:t> |  ..n.., ..prop..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e + </a:t>
            </a:r>
            <a:r>
              <a:rPr b="1" dirty="0" err="1"/>
              <a:t>stat_summary</a:t>
            </a:r>
            <a:r>
              <a:rPr b="1" dirty="0"/>
              <a:t>(</a:t>
            </a:r>
            <a:r>
              <a:rPr b="1" dirty="0" err="1"/>
              <a:t>f</a:t>
            </a:r>
            <a:r>
              <a:rPr dirty="0" err="1"/>
              <a:t>un.data</a:t>
            </a:r>
            <a:r>
              <a:rPr dirty="0"/>
              <a:t> = "</a:t>
            </a:r>
            <a:r>
              <a:rPr dirty="0" err="1"/>
              <a:t>mean_cl_boot</a:t>
            </a:r>
            <a:r>
              <a:rPr dirty="0"/>
              <a:t>"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h + </a:t>
            </a:r>
            <a:r>
              <a:rPr b="1" dirty="0" err="1"/>
              <a:t>stat_summary_bin</a:t>
            </a:r>
            <a:r>
              <a:rPr b="1" dirty="0"/>
              <a:t>(</a:t>
            </a:r>
            <a:r>
              <a:rPr dirty="0" err="1"/>
              <a:t>fun.y</a:t>
            </a:r>
            <a:r>
              <a:rPr dirty="0"/>
              <a:t> = "mean", </a:t>
            </a:r>
            <a:r>
              <a:rPr dirty="0" err="1"/>
              <a:t>geom</a:t>
            </a:r>
            <a:r>
              <a:rPr dirty="0"/>
              <a:t> = "bar"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e + </a:t>
            </a:r>
            <a:r>
              <a:rPr dirty="0" err="1"/>
              <a:t>stat_unique</a:t>
            </a:r>
            <a:r>
              <a:rPr dirty="0"/>
              <a:t>()</a:t>
            </a: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zh-CN" altLang="en-US" dirty="0" smtClean="0"/>
              <a:t>将映射数据缩放到较为美观的比例。添加新的标尺来改变映射。</a:t>
            </a:r>
            <a:endParaRPr dirty="0"/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69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r>
              <a:t>(n &lt;- d + geom_bar(aes(fill = fl)))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n + </a:t>
            </a:r>
            <a:r>
              <a:rPr dirty="0" err="1"/>
              <a:t>scale_fill_manual</a:t>
            </a:r>
            <a:r>
              <a:rPr dirty="0"/>
              <a:t>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values</a:t>
            </a:r>
            <a:r>
              <a:rPr dirty="0"/>
              <a:t> = c("</a:t>
            </a:r>
            <a:r>
              <a:rPr dirty="0" err="1"/>
              <a:t>skyblue</a:t>
            </a:r>
            <a:r>
              <a:rPr dirty="0"/>
              <a:t>", "</a:t>
            </a:r>
            <a:r>
              <a:rPr dirty="0" err="1"/>
              <a:t>royalblue</a:t>
            </a:r>
            <a:r>
              <a:rPr dirty="0"/>
              <a:t>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limits</a:t>
            </a:r>
            <a:r>
              <a:rPr dirty="0"/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name</a:t>
            </a:r>
            <a:r>
              <a:rPr dirty="0"/>
              <a:t> = "fuel", labels = c("D", "E", "P", "R")</a:t>
            </a:r>
            <a:r>
              <a:rPr b="1" dirty="0"/>
              <a:t>)</a:t>
            </a:r>
          </a:p>
        </p:txBody>
      </p:sp>
      <p:sp>
        <p:nvSpPr>
          <p:cNvPr id="771" name="Triangle"/>
          <p:cNvSpPr/>
          <p:nvPr/>
        </p:nvSpPr>
        <p:spPr>
          <a:xfrm rot="13919865" flipH="1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3" name="Triangle"/>
          <p:cNvSpPr/>
          <p:nvPr/>
        </p:nvSpPr>
        <p:spPr>
          <a:xfrm rot="10800000" flipH="1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7" name="scale_"/>
          <p:cNvSpPr/>
          <p:nvPr/>
        </p:nvSpPr>
        <p:spPr>
          <a:xfrm>
            <a:off x="4113430" y="1671176"/>
            <a:ext cx="444437" cy="311122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dirty="0" smtClean="0"/>
              <a:t>cale</a:t>
            </a:r>
            <a:r>
              <a:rPr lang="en-US" dirty="0"/>
              <a:t>_</a:t>
            </a:r>
            <a:r>
              <a:rPr lang="zh-CN" altLang="en-US" dirty="0" smtClean="0"/>
              <a:t>开头</a:t>
            </a:r>
            <a:endParaRPr dirty="0"/>
          </a:p>
        </p:txBody>
      </p:sp>
      <p:sp>
        <p:nvSpPr>
          <p:cNvPr id="778" name="Triangle"/>
          <p:cNvSpPr/>
          <p:nvPr/>
        </p:nvSpPr>
        <p:spPr>
          <a:xfrm rot="10800000" flipH="1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9" name="Triangle"/>
          <p:cNvSpPr/>
          <p:nvPr/>
        </p:nvSpPr>
        <p:spPr>
          <a:xfrm rot="13919865" flipH="1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0" name="aesthetic to adjust"/>
          <p:cNvSpPr/>
          <p:nvPr/>
        </p:nvSpPr>
        <p:spPr>
          <a:xfrm>
            <a:off x="4592112" y="1695146"/>
            <a:ext cx="560758" cy="28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 smtClean="0"/>
              <a:t>调整的参数</a:t>
            </a:r>
            <a:endParaRPr dirty="0"/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预设参数</a:t>
            </a:r>
            <a:endParaRPr dirty="0"/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 smtClean="0"/>
              <a:t>标尺特定属性的参数</a:t>
            </a:r>
            <a:endParaRPr dirty="0"/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95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 smtClean="0"/>
              <a:t>图例</a:t>
            </a:r>
            <a:r>
              <a:rPr lang="en-US" altLang="zh-CN" dirty="0"/>
              <a:t>/</a:t>
            </a:r>
            <a:r>
              <a:rPr lang="zh-CN" altLang="en-US" dirty="0"/>
              <a:t>轴中使用的标题</a:t>
            </a:r>
            <a:endParaRPr dirty="0"/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89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 smtClean="0"/>
              <a:t>图例</a:t>
            </a:r>
            <a:r>
              <a:rPr lang="en-US" altLang="zh-CN" dirty="0"/>
              <a:t>/</a:t>
            </a:r>
            <a:r>
              <a:rPr lang="zh-CN" altLang="en-US" dirty="0"/>
              <a:t>轴中使用的标签</a:t>
            </a:r>
            <a:endParaRPr dirty="0"/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89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图例</a:t>
            </a:r>
            <a:r>
              <a:rPr lang="en-US" altLang="zh-CN" dirty="0"/>
              <a:t>/</a:t>
            </a:r>
            <a:r>
              <a:rPr lang="zh-CN" altLang="en-US" dirty="0" smtClean="0"/>
              <a:t>轴</a:t>
            </a:r>
            <a:r>
              <a:rPr lang="zh-CN" altLang="en-US" dirty="0"/>
              <a:t>的</a:t>
            </a:r>
            <a:r>
              <a:rPr lang="zh-CN" altLang="en-US" dirty="0" smtClean="0"/>
              <a:t>分隔</a:t>
            </a:r>
            <a:endParaRPr dirty="0"/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映射中</a:t>
            </a:r>
            <a:r>
              <a:rPr lang="zh-CN" altLang="en-US" dirty="0" smtClean="0"/>
              <a:t>包含值的范围</a:t>
            </a:r>
            <a:endParaRPr dirty="0"/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C0D9F0"/>
                </a:solidFill>
              </a:defRPr>
            </a:pPr>
            <a:endParaRPr/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03959" y="2934281"/>
            <a:ext cx="3182848" cy="2107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sz="1000" dirty="0" smtClean="0"/>
              <a:t>标尺的一般用法</a:t>
            </a:r>
            <a:endParaRPr lang="en-US" altLang="zh-CN" sz="1000" dirty="0" smtClean="0"/>
          </a:p>
          <a:p>
            <a:r>
              <a:rPr sz="1000" dirty="0" smtClean="0">
                <a:solidFill>
                  <a:srgbClr val="000000"/>
                </a:solidFill>
              </a:rPr>
              <a:t>scale</a:t>
            </a:r>
            <a:r>
              <a:rPr sz="1000" dirty="0">
                <a:solidFill>
                  <a:srgbClr val="000000"/>
                </a:solidFill>
              </a:rPr>
              <a:t>_*_continuous() </a:t>
            </a:r>
            <a:r>
              <a:rPr sz="1000" dirty="0" smtClean="0">
                <a:solidFill>
                  <a:srgbClr val="000000"/>
                </a:solidFill>
              </a:rPr>
              <a:t>-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zh-CN" altLang="en-US" sz="1000" b="0" dirty="0" smtClean="0">
                <a:solidFill>
                  <a:srgbClr val="000000"/>
                </a:solidFill>
              </a:rPr>
              <a:t>将</a:t>
            </a:r>
            <a:r>
              <a:rPr lang="zh-CN" altLang="en-US" sz="1000" b="0" dirty="0">
                <a:solidFill>
                  <a:srgbClr val="000000"/>
                </a:solidFill>
              </a:rPr>
              <a:t>数据的连续</a:t>
            </a:r>
            <a:r>
              <a:rPr lang="zh-CN" altLang="en-US" sz="1000" b="0" dirty="0" smtClean="0">
                <a:solidFill>
                  <a:srgbClr val="000000"/>
                </a:solidFill>
              </a:rPr>
              <a:t>取值映射为图形</a:t>
            </a:r>
            <a:r>
              <a:rPr lang="zh-CN" altLang="en-US" sz="1000" b="0" dirty="0">
                <a:solidFill>
                  <a:srgbClr val="000000"/>
                </a:solidFill>
              </a:rPr>
              <a:t>属性的取值</a:t>
            </a:r>
            <a:endParaRPr sz="1000" b="0" dirty="0">
              <a:solidFill>
                <a:srgbClr val="000000"/>
              </a:solidFill>
            </a:endParaRPr>
          </a:p>
          <a:p>
            <a:pPr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/>
              <a:t>scale_*_discrete()</a:t>
            </a:r>
            <a:r>
              <a:rPr sz="1000" dirty="0"/>
              <a:t> </a:t>
            </a:r>
            <a:r>
              <a:rPr sz="1000" dirty="0" smtClean="0"/>
              <a:t>-</a:t>
            </a:r>
            <a:r>
              <a:rPr lang="en-US" sz="1000" dirty="0" smtClean="0"/>
              <a:t> </a:t>
            </a:r>
            <a:r>
              <a:rPr lang="zh-CN" altLang="en-US" sz="1000" b="0" dirty="0" smtClean="0"/>
              <a:t>将</a:t>
            </a:r>
            <a:r>
              <a:rPr lang="zh-CN" altLang="en-US" sz="1000" b="0" dirty="0"/>
              <a:t>数据的离散</a:t>
            </a:r>
            <a:r>
              <a:rPr lang="zh-CN" altLang="en-US" sz="1000" b="0" dirty="0" smtClean="0"/>
              <a:t>取值</a:t>
            </a:r>
            <a:r>
              <a:rPr lang="zh-CN" altLang="en-US" sz="1000" b="0" dirty="0"/>
              <a:t>映射为</a:t>
            </a:r>
            <a:r>
              <a:rPr lang="zh-CN" altLang="en-US" sz="1000" b="0" dirty="0" smtClean="0"/>
              <a:t>图形</a:t>
            </a:r>
            <a:r>
              <a:rPr lang="zh-CN" altLang="en-US" sz="1000" b="0" dirty="0"/>
              <a:t>属性的取值</a:t>
            </a:r>
            <a:endParaRPr lang="en-US" altLang="zh-CN" sz="1000" b="0" dirty="0"/>
          </a:p>
          <a:p>
            <a:pPr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 smtClean="0"/>
              <a:t>scale</a:t>
            </a:r>
            <a:r>
              <a:rPr sz="1000" b="1" dirty="0"/>
              <a:t>_*_identity()</a:t>
            </a:r>
            <a:r>
              <a:rPr sz="1000" dirty="0"/>
              <a:t> </a:t>
            </a:r>
            <a:r>
              <a:rPr sz="1000" dirty="0" smtClean="0"/>
              <a:t>-</a:t>
            </a:r>
            <a:r>
              <a:rPr lang="en-US" sz="1000" dirty="0" smtClean="0"/>
              <a:t> </a:t>
            </a:r>
            <a:r>
              <a:rPr lang="zh-CN" altLang="en-US" sz="1000" dirty="0" smtClean="0"/>
              <a:t>使用</a:t>
            </a:r>
            <a:r>
              <a:rPr lang="zh-CN" altLang="en-US" sz="1000" dirty="0"/>
              <a:t>数据的值作为图形属性的取值</a:t>
            </a:r>
            <a:endParaRPr sz="1000" dirty="0"/>
          </a:p>
          <a:p>
            <a:pPr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/>
              <a:t>scale_*_manual(</a:t>
            </a:r>
            <a:r>
              <a:rPr sz="1000" dirty="0"/>
              <a:t>values = c()</a:t>
            </a:r>
            <a:r>
              <a:rPr sz="1000" b="1" dirty="0"/>
              <a:t>)</a:t>
            </a:r>
            <a:r>
              <a:rPr sz="1000" dirty="0"/>
              <a:t> </a:t>
            </a:r>
            <a:r>
              <a:rPr sz="1000" dirty="0" smtClean="0"/>
              <a:t>-</a:t>
            </a:r>
            <a:r>
              <a:rPr lang="zh-CN" altLang="en-US" sz="1000" b="0" dirty="0"/>
              <a:t>将数据的离散取值作为手工指定的图形属性的</a:t>
            </a:r>
            <a:r>
              <a:rPr lang="zh-CN" altLang="en-US" sz="1000" b="0" dirty="0" smtClean="0"/>
              <a:t>取值</a:t>
            </a:r>
            <a:endParaRPr lang="en-US" altLang="zh-CN" sz="1000" b="0" dirty="0" smtClean="0"/>
          </a:p>
          <a:p>
            <a:pPr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 smtClean="0"/>
              <a:t>scale_*_date(</a:t>
            </a:r>
            <a:r>
              <a:rPr sz="1000" dirty="0" err="1" smtClean="0"/>
              <a:t>date_labels</a:t>
            </a:r>
            <a:r>
              <a:rPr sz="1000" dirty="0" smtClean="0"/>
              <a:t> = "%m/%d"), </a:t>
            </a:r>
            <a:r>
              <a:rPr sz="1000" dirty="0" err="1" smtClean="0"/>
              <a:t>date_breaks</a:t>
            </a:r>
            <a:r>
              <a:rPr sz="1000" dirty="0" smtClean="0"/>
              <a:t> = "2 weeks"</a:t>
            </a:r>
            <a:r>
              <a:rPr sz="1000" b="1" dirty="0" smtClean="0"/>
              <a:t>)</a:t>
            </a:r>
            <a:r>
              <a:rPr sz="1000" dirty="0" smtClean="0"/>
              <a:t> -</a:t>
            </a:r>
            <a:r>
              <a:rPr lang="en-US" sz="1000" dirty="0" smtClean="0"/>
              <a:t> </a:t>
            </a:r>
            <a:r>
              <a:rPr lang="zh-CN" altLang="en-US" sz="1000" dirty="0" smtClean="0"/>
              <a:t>将</a:t>
            </a:r>
            <a:r>
              <a:rPr lang="zh-CN" altLang="en-US" sz="1000" dirty="0"/>
              <a:t>数据值视为</a:t>
            </a:r>
            <a:r>
              <a:rPr lang="zh-CN" altLang="en-US" sz="1000" dirty="0" smtClean="0"/>
              <a:t>日期</a:t>
            </a:r>
            <a:r>
              <a:rPr sz="1000" dirty="0" smtClean="0"/>
              <a:t> </a:t>
            </a:r>
          </a:p>
          <a:p>
            <a:pPr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 smtClean="0"/>
              <a:t>scale</a:t>
            </a:r>
            <a:r>
              <a:rPr sz="1000" b="1" dirty="0"/>
              <a:t>_*_</a:t>
            </a:r>
            <a:r>
              <a:rPr sz="1000" b="1" dirty="0" err="1"/>
              <a:t>datetime</a:t>
            </a:r>
            <a:r>
              <a:rPr sz="1000" b="1" dirty="0"/>
              <a:t>()</a:t>
            </a:r>
            <a:r>
              <a:rPr sz="1000" dirty="0"/>
              <a:t> -  </a:t>
            </a:r>
            <a:r>
              <a:rPr lang="zh-CN" altLang="en-US" sz="1000" dirty="0" smtClean="0"/>
              <a:t>将数据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视为时间</a:t>
            </a:r>
            <a:endParaRPr lang="en-US" altLang="zh-CN" sz="1000" dirty="0" smtClean="0"/>
          </a:p>
          <a:p>
            <a:pPr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lang="zh-CN" altLang="en-US" sz="1000" dirty="0" smtClean="0"/>
              <a:t>参数和</a:t>
            </a:r>
            <a:r>
              <a:rPr lang="en-US" altLang="zh-CN" sz="1000" dirty="0" err="1" smtClean="0"/>
              <a:t>s</a:t>
            </a:r>
            <a:r>
              <a:rPr sz="1000" dirty="0" err="1" smtClean="0"/>
              <a:t>cale_x_date</a:t>
            </a:r>
            <a:r>
              <a:rPr sz="1000" dirty="0" smtClean="0"/>
              <a:t>()</a:t>
            </a:r>
            <a:r>
              <a:rPr lang="zh-CN" altLang="en-US" sz="1000" dirty="0" smtClean="0"/>
              <a:t>一样。有关</a:t>
            </a:r>
            <a:r>
              <a:rPr lang="zh-CN" altLang="en-US" sz="1000" dirty="0"/>
              <a:t>标签</a:t>
            </a:r>
            <a:r>
              <a:rPr lang="zh-CN" altLang="en-US" sz="1000" dirty="0" smtClean="0"/>
              <a:t>格式请参阅</a:t>
            </a:r>
            <a:r>
              <a:rPr lang="en-US" altLang="zh-CN" sz="1000" dirty="0" err="1" smtClean="0"/>
              <a:t>striptime</a:t>
            </a:r>
            <a:endParaRPr sz="1000" dirty="0"/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14963" y="5077952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dirty="0"/>
              <a:t>调整</a:t>
            </a:r>
            <a:r>
              <a:rPr dirty="0" smtClean="0"/>
              <a:t>X</a:t>
            </a:r>
            <a:r>
              <a:rPr lang="zh-CN" altLang="en-US" dirty="0" smtClean="0"/>
              <a:t>和</a:t>
            </a:r>
            <a:r>
              <a:rPr dirty="0" smtClean="0"/>
              <a:t>Y</a:t>
            </a:r>
            <a:r>
              <a:rPr lang="zh-CN" altLang="en-US" dirty="0" smtClean="0"/>
              <a:t>的比例</a:t>
            </a:r>
            <a:endParaRPr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zh-CN" altLang="en-US" dirty="0"/>
              <a:t>调整</a:t>
            </a:r>
            <a:r>
              <a:rPr lang="en-US" altLang="zh-CN" dirty="0" smtClean="0"/>
              <a:t>x</a:t>
            </a:r>
            <a:r>
              <a:rPr lang="zh-CN" altLang="en-US" dirty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的标尺</a:t>
            </a:r>
            <a:r>
              <a:rPr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为例</a:t>
            </a:r>
            <a:r>
              <a:rPr dirty="0" smtClean="0"/>
              <a:t>)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scale_x_log10()</a:t>
            </a:r>
            <a:r>
              <a:rPr dirty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以</a:t>
            </a:r>
            <a:r>
              <a:rPr lang="en-US" dirty="0" smtClean="0"/>
              <a:t>log10</a:t>
            </a:r>
            <a:r>
              <a:rPr lang="zh-CN" altLang="en-US" dirty="0" smtClean="0"/>
              <a:t>比例绘制</a:t>
            </a:r>
            <a:r>
              <a:rPr lang="en-US" dirty="0"/>
              <a:t>x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scale_x_reverse</a:t>
            </a:r>
            <a:r>
              <a:rPr b="1" dirty="0"/>
              <a:t>()</a:t>
            </a:r>
            <a:r>
              <a:rPr dirty="0"/>
              <a:t> </a:t>
            </a:r>
            <a:r>
              <a:rPr dirty="0" smtClean="0"/>
              <a:t>-</a:t>
            </a:r>
            <a:r>
              <a:rPr lang="zh-CN" altLang="en-US" dirty="0"/>
              <a:t>反转</a:t>
            </a:r>
            <a:r>
              <a:rPr lang="en-US" dirty="0"/>
              <a:t>x</a:t>
            </a:r>
            <a:r>
              <a:rPr lang="zh-CN" altLang="en-US" dirty="0"/>
              <a:t>轴</a:t>
            </a:r>
            <a:r>
              <a:rPr lang="zh-CN" altLang="en-US" dirty="0" smtClean="0"/>
              <a:t>方向</a:t>
            </a:r>
            <a:endParaRPr lang="en-US" altLang="zh-CN" dirty="0" smtClean="0"/>
          </a:p>
          <a:p>
            <a:pPr>
              <a:lnSpc>
                <a:spcPct val="9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 smtClean="0"/>
              <a:t>scale_x_sqrt</a:t>
            </a:r>
            <a:r>
              <a:rPr b="1" dirty="0"/>
              <a:t>()</a:t>
            </a:r>
            <a:r>
              <a:rPr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以平方根绘制</a:t>
            </a:r>
            <a:r>
              <a:rPr lang="en-US" altLang="zh-CN" dirty="0"/>
              <a:t>x</a:t>
            </a:r>
            <a:endParaRPr dirty="0"/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897125"/>
            <a:ext cx="3054155" cy="27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dirty="0" smtClean="0"/>
              <a:t>颜色</a:t>
            </a:r>
            <a:r>
              <a:rPr lang="zh-CN" altLang="en-US" dirty="0"/>
              <a:t>和填充比例（</a:t>
            </a:r>
            <a:r>
              <a:rPr lang="zh-CN" altLang="en-US" dirty="0" smtClean="0"/>
              <a:t>离散）</a:t>
            </a:r>
            <a:endParaRPr dirty="0"/>
          </a:p>
        </p:txBody>
      </p:sp>
      <p:grpSp>
        <p:nvGrpSpPr>
          <p:cNvPr id="800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83981"/>
            <a:ext cx="3109893" cy="261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dirty="0"/>
              <a:t>颜色和填充比例（连续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grpSp>
        <p:nvGrpSpPr>
          <p:cNvPr id="810" name="Group"/>
          <p:cNvGrpSpPr/>
          <p:nvPr/>
        </p:nvGrpSpPr>
        <p:grpSpPr>
          <a:xfrm>
            <a:off x="3724388" y="7192264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…"/>
          <p:cNvSpPr txBox="1"/>
          <p:nvPr/>
        </p:nvSpPr>
        <p:spPr>
          <a:xfrm>
            <a:off x="3732595" y="8926169"/>
            <a:ext cx="3054155" cy="13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dirty="0" smtClean="0"/>
              <a:t>形状</a:t>
            </a:r>
            <a:r>
              <a:rPr lang="zh-CN" altLang="en-US" dirty="0"/>
              <a:t>和尺寸</a:t>
            </a:r>
            <a:r>
              <a:rPr lang="zh-CN" altLang="en-US" dirty="0" smtClean="0"/>
              <a:t>比例</a:t>
            </a:r>
            <a:endParaRPr lang="en-US" b="1" dirty="0" smtClean="0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p &lt;- e + </a:t>
            </a:r>
            <a:r>
              <a:rPr b="1" dirty="0" err="1" smtClean="0"/>
              <a:t>geom_point</a:t>
            </a:r>
            <a:r>
              <a:rPr b="1" dirty="0" smtClean="0"/>
              <a:t>(</a:t>
            </a:r>
            <a:r>
              <a:rPr b="1" dirty="0" err="1" smtClean="0"/>
              <a:t>aes</a:t>
            </a:r>
            <a:r>
              <a:rPr b="1" dirty="0" smtClean="0"/>
              <a:t>(shape = </a:t>
            </a:r>
            <a:r>
              <a:rPr b="1" dirty="0" err="1" smtClean="0"/>
              <a:t>fl</a:t>
            </a:r>
            <a:r>
              <a:rPr b="1" dirty="0" smtClean="0"/>
              <a:t>, size = </a:t>
            </a:r>
            <a:r>
              <a:rPr b="1" dirty="0" err="1" smtClean="0"/>
              <a:t>cyl</a:t>
            </a:r>
            <a:r>
              <a:rPr b="1" dirty="0" smtClean="0"/>
              <a:t>))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dirty="0" smtClean="0"/>
              <a:t>p </a:t>
            </a:r>
            <a:r>
              <a:rPr dirty="0"/>
              <a:t>+ </a:t>
            </a:r>
            <a:r>
              <a:rPr dirty="0" err="1"/>
              <a:t>scale_shape</a:t>
            </a:r>
            <a:r>
              <a:rPr dirty="0"/>
              <a:t>() + </a:t>
            </a:r>
            <a:r>
              <a:rPr dirty="0" err="1"/>
              <a:t>scale_size</a:t>
            </a:r>
            <a:r>
              <a:rPr dirty="0"/>
              <a:t>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p + </a:t>
            </a:r>
            <a:r>
              <a:rPr b="1" dirty="0" err="1"/>
              <a:t>scale_shape_manual</a:t>
            </a:r>
            <a:r>
              <a:rPr b="1" dirty="0"/>
              <a:t>(</a:t>
            </a:r>
            <a:r>
              <a:rPr dirty="0"/>
              <a:t>values = c(3:7)</a:t>
            </a:r>
            <a:r>
              <a:rPr b="1" dirty="0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US" b="1" dirty="0" smtClean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p + </a:t>
            </a:r>
            <a:r>
              <a:rPr b="1" dirty="0" err="1"/>
              <a:t>scale_radius</a:t>
            </a:r>
            <a:r>
              <a:rPr b="1" dirty="0"/>
              <a:t>(</a:t>
            </a:r>
            <a:r>
              <a:rPr dirty="0"/>
              <a:t>range = c(1,6)</a:t>
            </a:r>
            <a:r>
              <a:rPr b="1" dirty="0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p + </a:t>
            </a:r>
            <a:r>
              <a:rPr b="1" dirty="0" err="1"/>
              <a:t>scale_size_area</a:t>
            </a:r>
            <a:r>
              <a:rPr b="1" dirty="0"/>
              <a:t>(</a:t>
            </a:r>
            <a:r>
              <a:rPr dirty="0" err="1"/>
              <a:t>max_size</a:t>
            </a:r>
            <a:r>
              <a:rPr dirty="0"/>
              <a:t> = 6</a:t>
            </a:r>
            <a:r>
              <a:rPr b="1" dirty="0"/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675493" y="1225317"/>
            <a:ext cx="2916974" cy="32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rPr sz="1000" dirty="0"/>
              <a:t>r &lt;- d + </a:t>
            </a:r>
            <a:r>
              <a:rPr sz="1000" dirty="0" err="1"/>
              <a:t>geom_bar</a:t>
            </a:r>
            <a:r>
              <a:rPr sz="1000" dirty="0"/>
              <a:t>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rPr sz="1000" dirty="0"/>
              <a:t>r + </a:t>
            </a:r>
            <a:r>
              <a:rPr sz="1000" dirty="0" err="1"/>
              <a:t>coord_cartesian</a:t>
            </a:r>
            <a:r>
              <a:rPr sz="1000" dirty="0"/>
              <a:t>(</a:t>
            </a:r>
            <a:r>
              <a:rPr sz="1000" b="0" dirty="0" err="1"/>
              <a:t>xlim</a:t>
            </a:r>
            <a:r>
              <a:rPr sz="1000" b="0" dirty="0"/>
              <a:t> = c(0, 5)</a:t>
            </a:r>
            <a:r>
              <a:rPr sz="1000" dirty="0"/>
              <a:t>)</a:t>
            </a:r>
            <a:r>
              <a:rPr sz="1000" b="0" dirty="0"/>
              <a:t> </a:t>
            </a:r>
            <a:br>
              <a:rPr sz="1000" b="0" dirty="0"/>
            </a:br>
            <a:r>
              <a:rPr sz="1000" b="0" dirty="0" err="1"/>
              <a:t>xlim</a:t>
            </a:r>
            <a:r>
              <a:rPr sz="1000" b="0" dirty="0"/>
              <a:t>, </a:t>
            </a:r>
            <a:r>
              <a:rPr sz="1000" b="0" dirty="0" err="1" smtClean="0"/>
              <a:t>ylim</a:t>
            </a:r>
            <a:r>
              <a:rPr lang="en-US" sz="1000" b="0" dirty="0" smtClean="0"/>
              <a:t/>
            </a:r>
            <a:br>
              <a:rPr lang="en-US" sz="1000" b="0" dirty="0" smtClean="0"/>
            </a:br>
            <a:r>
              <a:rPr lang="zh-CN" altLang="en-US" sz="1000" b="0" dirty="0" smtClean="0">
                <a:latin typeface="+mn-lt"/>
                <a:ea typeface="+mn-ea"/>
                <a:cs typeface="+mn-cs"/>
                <a:sym typeface="Source Sans Pro Light"/>
              </a:rPr>
              <a:t>默认笛</a:t>
            </a:r>
            <a:r>
              <a:rPr lang="zh-CN" altLang="en-US" sz="1000" b="0" dirty="0">
                <a:latin typeface="+mn-lt"/>
                <a:ea typeface="+mn-ea"/>
                <a:cs typeface="+mn-cs"/>
                <a:sym typeface="Source Sans Pro Light"/>
              </a:rPr>
              <a:t>卡尔</a:t>
            </a:r>
            <a:r>
              <a:rPr lang="zh-CN" altLang="en-US" sz="1000" b="0" dirty="0" smtClean="0">
                <a:latin typeface="+mn-lt"/>
                <a:ea typeface="+mn-ea"/>
                <a:cs typeface="+mn-cs"/>
                <a:sym typeface="Source Sans Pro Light"/>
              </a:rPr>
              <a:t>坐标系</a:t>
            </a:r>
            <a:endParaRPr lang="en-US" altLang="zh-CN" sz="1000" b="0" dirty="0" smtClean="0">
              <a:latin typeface="+mn-lt"/>
              <a:ea typeface="+mn-ea"/>
              <a:cs typeface="+mn-cs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rPr sz="1000" b="1" dirty="0" smtClean="0"/>
              <a:t>r + </a:t>
            </a:r>
            <a:r>
              <a:rPr sz="1000" b="1" dirty="0" err="1" smtClean="0"/>
              <a:t>coord_fixed</a:t>
            </a:r>
            <a:r>
              <a:rPr sz="1000" b="1" dirty="0" smtClean="0"/>
              <a:t>(</a:t>
            </a:r>
            <a:r>
              <a:rPr sz="1000" dirty="0" smtClean="0"/>
              <a:t>ratio = 1/2</a:t>
            </a:r>
            <a:r>
              <a:rPr sz="1000" b="1" dirty="0" smtClean="0"/>
              <a:t>)</a:t>
            </a:r>
            <a:r>
              <a:rPr sz="1000" dirty="0" smtClean="0"/>
              <a:t> </a:t>
            </a:r>
            <a:br>
              <a:rPr sz="1000" dirty="0" smtClean="0"/>
            </a:br>
            <a:r>
              <a:rPr sz="1000" dirty="0" smtClean="0"/>
              <a:t>ratio, </a:t>
            </a:r>
            <a:r>
              <a:rPr sz="1000" dirty="0" err="1" smtClean="0"/>
              <a:t>xlim</a:t>
            </a:r>
            <a:r>
              <a:rPr sz="1000" dirty="0" smtClean="0"/>
              <a:t>, </a:t>
            </a:r>
            <a:r>
              <a:rPr sz="1000" dirty="0" err="1" smtClean="0"/>
              <a:t>ylim</a:t>
            </a:r>
            <a:r>
              <a:rPr sz="1000" dirty="0" smtClean="0"/>
              <a:t/>
            </a:r>
            <a:br>
              <a:rPr sz="1000" dirty="0" smtClean="0"/>
            </a:br>
            <a:r>
              <a:rPr lang="en-US" altLang="zh-CN" sz="1000" b="0" dirty="0" smtClean="0"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 lang="zh-CN" altLang="en-US" sz="1000" b="0" dirty="0" smtClean="0">
                <a:latin typeface="+mn-lt"/>
                <a:ea typeface="+mn-ea"/>
                <a:cs typeface="+mn-cs"/>
                <a:sym typeface="Source Sans Pro Light"/>
              </a:rPr>
              <a:t>和</a:t>
            </a:r>
            <a:r>
              <a:rPr lang="en-US" altLang="zh-CN" sz="1000" b="0" dirty="0" smtClean="0">
                <a:latin typeface="+mn-lt"/>
                <a:ea typeface="+mn-ea"/>
                <a:cs typeface="+mn-cs"/>
                <a:sym typeface="Source Sans Pro Light"/>
              </a:rPr>
              <a:t>y</a:t>
            </a:r>
            <a:r>
              <a:rPr lang="zh-CN" altLang="en-US" sz="1000" b="0" dirty="0" smtClean="0">
                <a:latin typeface="+mn-lt"/>
                <a:ea typeface="+mn-ea"/>
                <a:cs typeface="+mn-cs"/>
                <a:sym typeface="Source Sans Pro Light"/>
              </a:rPr>
              <a:t>单位之间固定长宽比的笛卡尔坐标</a:t>
            </a:r>
            <a:endParaRPr lang="en-US" altLang="zh-CN" sz="1000" b="0" dirty="0" smtClean="0">
              <a:latin typeface="+mn-lt"/>
              <a:ea typeface="+mn-ea"/>
              <a:cs typeface="+mn-cs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rPr sz="1000" b="1" dirty="0" smtClean="0"/>
              <a:t>r + </a:t>
            </a:r>
            <a:r>
              <a:rPr sz="1000" b="1" dirty="0" err="1" smtClean="0"/>
              <a:t>coord_flip</a:t>
            </a:r>
            <a:r>
              <a:rPr sz="1000" b="1" dirty="0" smtClean="0"/>
              <a:t>()</a:t>
            </a:r>
            <a:r>
              <a:rPr sz="1000" dirty="0" smtClean="0"/>
              <a:t> </a:t>
            </a:r>
            <a:br>
              <a:rPr sz="1000" dirty="0" smtClean="0"/>
            </a:br>
            <a:r>
              <a:rPr sz="1000" dirty="0" err="1" smtClean="0"/>
              <a:t>xlim</a:t>
            </a:r>
            <a:r>
              <a:rPr sz="1000" dirty="0" smtClean="0"/>
              <a:t>, </a:t>
            </a:r>
            <a:r>
              <a:rPr sz="1000" dirty="0" err="1" smtClean="0"/>
              <a:t>ylim</a:t>
            </a:r>
            <a:r>
              <a:rPr sz="1000" dirty="0" smtClean="0"/>
              <a:t/>
            </a:r>
            <a:br>
              <a:rPr sz="1000" dirty="0" smtClean="0"/>
            </a:br>
            <a:r>
              <a:rPr lang="zh-CN" altLang="en-US" sz="1000" b="0" dirty="0" smtClean="0">
                <a:latin typeface="+mn-lt"/>
                <a:ea typeface="+mn-ea"/>
                <a:cs typeface="+mn-cs"/>
                <a:sym typeface="Source Sans Pro Light"/>
              </a:rPr>
              <a:t>翻转</a:t>
            </a:r>
            <a:r>
              <a:rPr lang="zh-CN" altLang="en-US" sz="1000" b="0" dirty="0">
                <a:latin typeface="+mn-lt"/>
                <a:ea typeface="+mn-ea"/>
                <a:cs typeface="+mn-cs"/>
                <a:sym typeface="Source Sans Pro Light"/>
              </a:rPr>
              <a:t>的笛卡尔</a:t>
            </a:r>
            <a:r>
              <a:rPr lang="zh-CN" altLang="en-US" sz="1000" b="0" dirty="0" smtClean="0">
                <a:latin typeface="+mn-lt"/>
                <a:ea typeface="+mn-ea"/>
                <a:cs typeface="+mn-cs"/>
                <a:sym typeface="Source Sans Pro Light"/>
              </a:rPr>
              <a:t>坐标</a:t>
            </a:r>
            <a:endParaRPr sz="1000" dirty="0" smtClean="0">
              <a:latin typeface="+mn-lt"/>
              <a:ea typeface="+mn-ea"/>
              <a:cs typeface="+mn-cs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 smtClean="0"/>
              <a:t>r + </a:t>
            </a:r>
            <a:r>
              <a:rPr sz="1000" b="1" dirty="0" err="1" smtClean="0"/>
              <a:t>coord_polar</a:t>
            </a:r>
            <a:r>
              <a:rPr sz="1000" b="1" dirty="0" smtClean="0"/>
              <a:t>(</a:t>
            </a:r>
            <a:r>
              <a:rPr sz="1000" dirty="0" smtClean="0"/>
              <a:t>theta = "x", direction=1 </a:t>
            </a:r>
            <a:r>
              <a:rPr sz="1000" b="1" dirty="0" smtClean="0"/>
              <a:t>) </a:t>
            </a:r>
            <a:br>
              <a:rPr sz="1000" b="1" dirty="0" smtClean="0"/>
            </a:br>
            <a:r>
              <a:rPr sz="1000" dirty="0" smtClean="0"/>
              <a:t>theta, start, direction</a:t>
            </a:r>
            <a:br>
              <a:rPr sz="1000" dirty="0" smtClean="0"/>
            </a:br>
            <a:r>
              <a:rPr lang="zh-CN" altLang="en-US" sz="1000" dirty="0" smtClean="0">
                <a:latin typeface="+mn-lt"/>
                <a:ea typeface="+mn-ea"/>
                <a:cs typeface="+mn-cs"/>
                <a:sym typeface="Source Sans Pro Light"/>
              </a:rPr>
              <a:t>极坐标</a:t>
            </a:r>
            <a:endParaRPr lang="en-US" altLang="zh-CN" sz="1000" dirty="0" smtClean="0">
              <a:latin typeface="+mn-lt"/>
              <a:ea typeface="+mn-ea"/>
              <a:cs typeface="+mn-cs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 smtClean="0"/>
              <a:t>r </a:t>
            </a:r>
            <a:r>
              <a:rPr sz="1000" b="1" dirty="0"/>
              <a:t>+ </a:t>
            </a:r>
            <a:r>
              <a:rPr sz="1000" b="1" dirty="0" err="1"/>
              <a:t>coord_trans</a:t>
            </a:r>
            <a:r>
              <a:rPr sz="1000" b="1" dirty="0"/>
              <a:t>(</a:t>
            </a:r>
            <a:r>
              <a:rPr sz="1000" dirty="0" err="1"/>
              <a:t>ytrans</a:t>
            </a:r>
            <a:r>
              <a:rPr sz="1000" dirty="0"/>
              <a:t> = “</a:t>
            </a:r>
            <a:r>
              <a:rPr sz="1000" dirty="0" err="1"/>
              <a:t>sqrt</a:t>
            </a:r>
            <a:r>
              <a:rPr sz="1000" dirty="0"/>
              <a:t>"</a:t>
            </a:r>
            <a:r>
              <a:rPr sz="1000" b="1" dirty="0"/>
              <a:t>) </a:t>
            </a:r>
            <a:br>
              <a:rPr sz="1000" b="1" dirty="0"/>
            </a:br>
            <a:r>
              <a:rPr sz="1000" dirty="0" err="1"/>
              <a:t>xtrans</a:t>
            </a:r>
            <a:r>
              <a:rPr sz="1000" dirty="0"/>
              <a:t>, </a:t>
            </a:r>
            <a:r>
              <a:rPr sz="1000" dirty="0" err="1"/>
              <a:t>ytrans</a:t>
            </a:r>
            <a:r>
              <a:rPr sz="1000" dirty="0"/>
              <a:t>, </a:t>
            </a:r>
            <a:r>
              <a:rPr sz="1000" dirty="0" err="1"/>
              <a:t>limx</a:t>
            </a:r>
            <a:r>
              <a:rPr sz="1000" dirty="0"/>
              <a:t>, limy</a:t>
            </a:r>
            <a:br>
              <a:rPr sz="1000" dirty="0"/>
            </a:br>
            <a:r>
              <a:rPr lang="zh-CN" altLang="en-US" sz="1000" dirty="0">
                <a:latin typeface="+mn-lt"/>
                <a:ea typeface="+mn-ea"/>
                <a:cs typeface="+mn-cs"/>
                <a:sym typeface="Source Sans Pro Light"/>
              </a:rPr>
              <a:t>转换后的笛卡尔坐标。 将</a:t>
            </a:r>
            <a:r>
              <a:rPr lang="en-US" altLang="zh-CN" sz="1000" dirty="0" err="1">
                <a:latin typeface="+mn-lt"/>
                <a:ea typeface="+mn-ea"/>
                <a:cs typeface="+mn-cs"/>
                <a:sym typeface="Source Sans Pro Light"/>
              </a:rPr>
              <a:t>xtrans</a:t>
            </a:r>
            <a:r>
              <a:rPr lang="zh-CN" altLang="en-US" sz="1000" dirty="0">
                <a:latin typeface="+mn-lt"/>
                <a:ea typeface="+mn-ea"/>
                <a:cs typeface="+mn-cs"/>
                <a:sym typeface="Source Sans Pro Light"/>
              </a:rPr>
              <a:t>和</a:t>
            </a:r>
            <a:r>
              <a:rPr lang="en-US" altLang="zh-CN" sz="1000" dirty="0" err="1">
                <a:latin typeface="+mn-lt"/>
                <a:ea typeface="+mn-ea"/>
                <a:cs typeface="+mn-cs"/>
                <a:sym typeface="Source Sans Pro Light"/>
              </a:rPr>
              <a:t>ytrans</a:t>
            </a:r>
            <a:r>
              <a:rPr lang="zh-CN" altLang="en-US" sz="1000" dirty="0">
                <a:latin typeface="+mn-lt"/>
                <a:ea typeface="+mn-ea"/>
                <a:cs typeface="+mn-cs"/>
                <a:sym typeface="Source Sans Pro Light"/>
              </a:rPr>
              <a:t>设置为窗口函数的名称</a:t>
            </a:r>
            <a:r>
              <a:rPr lang="zh-CN" altLang="en-US" sz="1000" dirty="0" smtClean="0">
                <a:latin typeface="+mn-lt"/>
                <a:ea typeface="+mn-ea"/>
                <a:cs typeface="+mn-cs"/>
                <a:sym typeface="Source Sans Pro Light"/>
              </a:rPr>
              <a:t>。</a:t>
            </a:r>
            <a:endParaRPr lang="en-US" altLang="zh-CN" sz="1000" dirty="0" smtClean="0">
              <a:latin typeface="+mn-lt"/>
              <a:ea typeface="+mn-ea"/>
              <a:cs typeface="+mn-cs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1000" dirty="0" smtClean="0"/>
              <a:t>π </a:t>
            </a:r>
            <a:r>
              <a:rPr sz="1000" dirty="0"/>
              <a:t>+ </a:t>
            </a:r>
            <a:r>
              <a:rPr sz="1000" dirty="0" err="1"/>
              <a:t>coord_quickmap</a:t>
            </a:r>
            <a:r>
              <a:rPr sz="1000" dirty="0"/>
              <a:t>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/>
              <a:t>π + </a:t>
            </a:r>
            <a:r>
              <a:rPr sz="1000" b="1" dirty="0" err="1"/>
              <a:t>coord_map</a:t>
            </a:r>
            <a:r>
              <a:rPr sz="1000" b="1" dirty="0"/>
              <a:t>(</a:t>
            </a:r>
            <a:r>
              <a:rPr sz="1000" dirty="0"/>
              <a:t>projection = "</a:t>
            </a:r>
            <a:r>
              <a:rPr sz="1000" dirty="0" err="1"/>
              <a:t>ortho</a:t>
            </a:r>
            <a:r>
              <a:rPr sz="1000" dirty="0"/>
              <a:t>", orientation=c(41, -74, 0)</a:t>
            </a:r>
            <a:r>
              <a:rPr sz="1000" b="1" dirty="0"/>
              <a:t>)</a:t>
            </a:r>
            <a:r>
              <a:rPr sz="1000" dirty="0"/>
              <a:t>projection, </a:t>
            </a:r>
            <a:r>
              <a:rPr sz="1000" dirty="0" err="1"/>
              <a:t>orienztation</a:t>
            </a:r>
            <a:r>
              <a:rPr sz="1000" dirty="0"/>
              <a:t>, </a:t>
            </a:r>
            <a:r>
              <a:rPr sz="1000" dirty="0" err="1"/>
              <a:t>xlim</a:t>
            </a:r>
            <a:r>
              <a:rPr sz="1000" dirty="0"/>
              <a:t>, </a:t>
            </a:r>
            <a:r>
              <a:rPr sz="1000" dirty="0" err="1"/>
              <a:t>ylim</a:t>
            </a:r>
            <a:endParaRPr sz="1000" dirty="0"/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zh-CN" altLang="en-US" sz="1000" dirty="0"/>
              <a:t>从</a:t>
            </a:r>
            <a:r>
              <a:rPr lang="en-US" sz="1000" dirty="0" err="1"/>
              <a:t>mapproj</a:t>
            </a:r>
            <a:r>
              <a:rPr lang="zh-CN" altLang="en-US" sz="1000" dirty="0"/>
              <a:t>包中映射投影</a:t>
            </a:r>
            <a:r>
              <a:rPr sz="1000" dirty="0" smtClean="0"/>
              <a:t>(</a:t>
            </a:r>
            <a:r>
              <a:rPr sz="1000" dirty="0" err="1"/>
              <a:t>mercator</a:t>
            </a:r>
            <a:r>
              <a:rPr sz="1000" dirty="0"/>
              <a:t> (default), </a:t>
            </a:r>
            <a:r>
              <a:rPr sz="1000" dirty="0" err="1"/>
              <a:t>azequalarea</a:t>
            </a:r>
            <a:r>
              <a:rPr sz="1000" dirty="0"/>
              <a:t>, </a:t>
            </a:r>
            <a:r>
              <a:rPr sz="1000" dirty="0" err="1"/>
              <a:t>lagrange</a:t>
            </a:r>
            <a:r>
              <a:rPr sz="1000" dirty="0"/>
              <a:t>, etc.)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11732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64629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1991" y="301472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Rplot03.pdf" descr="Rplot03.pdf"/>
          <p:cNvPicPr>
            <a:picLocks noChangeAspect="1"/>
          </p:cNvPicPr>
          <p:nvPr/>
        </p:nvPicPr>
        <p:blipFill>
          <a:blip r:embed="rId17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60806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46" name="Position Adjustments"/>
          <p:cNvSpPr txBox="1"/>
          <p:nvPr/>
        </p:nvSpPr>
        <p:spPr>
          <a:xfrm>
            <a:off x="7127988" y="4355211"/>
            <a:ext cx="130805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smtClean="0"/>
              <a:t>位置</a:t>
            </a:r>
            <a:r>
              <a:rPr lang="zh-CN" altLang="en-US" dirty="0" smtClean="0"/>
              <a:t>调整</a:t>
            </a:r>
            <a:endParaRPr dirty="0"/>
          </a:p>
        </p:txBody>
      </p:sp>
      <p:sp>
        <p:nvSpPr>
          <p:cNvPr id="847" name="Position adjustments determine how to arrange geoms that would otherwise occupy the same space.…"/>
          <p:cNvSpPr txBox="1"/>
          <p:nvPr/>
        </p:nvSpPr>
        <p:spPr>
          <a:xfrm>
            <a:off x="7184224" y="4786431"/>
            <a:ext cx="3054155" cy="15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zh-CN" altLang="en-US" dirty="0"/>
              <a:t>位置调整决定了如何安排原本会占据相同空间</a:t>
            </a:r>
            <a:r>
              <a:rPr lang="zh-CN" altLang="en-US" dirty="0" smtClean="0"/>
              <a:t>的图例。</a:t>
            </a:r>
            <a:endParaRPr lang="en-US" altLang="zh-CN" dirty="0" smtClean="0"/>
          </a:p>
        </p:txBody>
      </p:sp>
      <p:pic>
        <p:nvPicPr>
          <p:cNvPr id="84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>
            <a:off x="7151239" y="4270232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7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8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9" name="Line"/>
          <p:cNvSpPr/>
          <p:nvPr/>
        </p:nvSpPr>
        <p:spPr>
          <a:xfrm>
            <a:off x="3722283" y="290463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3700451" y="503776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1" name="Line"/>
          <p:cNvSpPr/>
          <p:nvPr/>
        </p:nvSpPr>
        <p:spPr>
          <a:xfrm>
            <a:off x="3710853" y="5871605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2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3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4" name="Themes"/>
          <p:cNvSpPr txBox="1"/>
          <p:nvPr/>
        </p:nvSpPr>
        <p:spPr>
          <a:xfrm>
            <a:off x="7127988" y="7977470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dirty="0" smtClean="0"/>
              <a:t>主题</a:t>
            </a:r>
            <a:endParaRPr dirty="0"/>
          </a:p>
        </p:txBody>
      </p:sp>
      <p:sp>
        <p:nvSpPr>
          <p:cNvPr id="865" name="r + theme_bw() White background with grid lines…"/>
          <p:cNvSpPr txBox="1"/>
          <p:nvPr/>
        </p:nvSpPr>
        <p:spPr>
          <a:xfrm>
            <a:off x="7607006" y="8565253"/>
            <a:ext cx="1094842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r + </a:t>
            </a:r>
            <a:r>
              <a:rPr b="1" dirty="0" err="1"/>
              <a:t>theme_bw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lang="zh-CN" altLang="en-US" dirty="0" smtClean="0"/>
              <a:t>网格白色背景</a:t>
            </a:r>
            <a:endParaRPr lang="en-US" altLang="zh-CN" dirty="0" smtClean="0"/>
          </a:p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r + </a:t>
            </a:r>
            <a:r>
              <a:rPr b="1" dirty="0" err="1" smtClean="0"/>
              <a:t>theme_gray</a:t>
            </a:r>
            <a:r>
              <a:rPr b="1" dirty="0" smtClean="0"/>
              <a:t>()</a:t>
            </a:r>
            <a:r>
              <a:rPr dirty="0" smtClean="0"/>
              <a:t/>
            </a:r>
            <a:br>
              <a:rPr dirty="0" smtClean="0"/>
            </a:br>
            <a:r>
              <a:rPr lang="zh-CN" altLang="en-US" dirty="0" smtClean="0"/>
              <a:t>灰色背景（默认主题）</a:t>
            </a:r>
            <a:endParaRPr dirty="0" smtClean="0"/>
          </a:p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r </a:t>
            </a:r>
            <a:r>
              <a:rPr b="1" dirty="0"/>
              <a:t>+ </a:t>
            </a:r>
            <a:r>
              <a:rPr b="1" dirty="0" err="1"/>
              <a:t>theme_dark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lang="zh-CN" altLang="en-US" dirty="0" smtClean="0"/>
              <a:t>黑色背景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866" name="Line"/>
          <p:cNvSpPr/>
          <p:nvPr/>
        </p:nvSpPr>
        <p:spPr>
          <a:xfrm>
            <a:off x="7151239" y="7919825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r + theme_classic()…"/>
          <p:cNvSpPr txBox="1"/>
          <p:nvPr/>
        </p:nvSpPr>
        <p:spPr>
          <a:xfrm>
            <a:off x="9142038" y="8511192"/>
            <a:ext cx="1278758" cy="1166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theme_classic</a:t>
            </a:r>
            <a:r>
              <a:rPr dirty="0"/>
              <a:t>()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theme_light</a:t>
            </a:r>
            <a:r>
              <a:rPr dirty="0"/>
              <a:t>()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r + </a:t>
            </a:r>
            <a:r>
              <a:rPr dirty="0" err="1"/>
              <a:t>theme_linedraw</a:t>
            </a:r>
            <a:r>
              <a:rPr dirty="0"/>
              <a:t>()</a:t>
            </a:r>
          </a:p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r + </a:t>
            </a:r>
            <a:r>
              <a:rPr b="1" dirty="0" err="1"/>
              <a:t>theme_minimal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lang="zh-CN" altLang="en-US" dirty="0" smtClean="0"/>
              <a:t>简单主题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r </a:t>
            </a:r>
            <a:r>
              <a:rPr b="1" dirty="0"/>
              <a:t>+ </a:t>
            </a:r>
            <a:r>
              <a:rPr b="1" dirty="0" err="1"/>
              <a:t>theme_void</a:t>
            </a:r>
            <a:r>
              <a:rPr b="1" dirty="0"/>
              <a:t>()</a:t>
            </a:r>
            <a:r>
              <a:rPr dirty="0"/>
              <a:t/>
            </a:r>
            <a:br>
              <a:rPr dirty="0"/>
            </a:br>
            <a:r>
              <a:rPr lang="zh-CN" altLang="en-US" dirty="0" smtClean="0"/>
              <a:t>清空主题</a:t>
            </a:r>
            <a:endParaRPr dirty="0"/>
          </a:p>
        </p:txBody>
      </p:sp>
      <p:pic>
        <p:nvPicPr>
          <p:cNvPr id="868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41662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8813772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7202039" y="921092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421244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8823591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3" name="Image" descr="Image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8692753" y="9235978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4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5" name="Faceting"/>
          <p:cNvSpPr txBox="1"/>
          <p:nvPr/>
        </p:nvSpPr>
        <p:spPr>
          <a:xfrm>
            <a:off x="10572878" y="736081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dirty="0"/>
              <a:t>分</a:t>
            </a:r>
            <a:r>
              <a:rPr lang="zh-CN" altLang="en-US" dirty="0" smtClean="0"/>
              <a:t>面</a:t>
            </a:r>
            <a:endParaRPr dirty="0"/>
          </a:p>
        </p:txBody>
      </p:sp>
      <p:sp>
        <p:nvSpPr>
          <p:cNvPr id="876" name="Line"/>
          <p:cNvSpPr/>
          <p:nvPr/>
        </p:nvSpPr>
        <p:spPr>
          <a:xfrm>
            <a:off x="10572878" y="663283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7" name="Facets divide a plot into  subplots based on the  values of one or more  discrete variables.…"/>
          <p:cNvSpPr txBox="1"/>
          <p:nvPr/>
        </p:nvSpPr>
        <p:spPr>
          <a:xfrm>
            <a:off x="10577258" y="1178843"/>
            <a:ext cx="1634814" cy="849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zh-CN" altLang="en-US" dirty="0" smtClean="0"/>
              <a:t>根据</a:t>
            </a:r>
            <a:r>
              <a:rPr lang="zh-CN" altLang="en-US" dirty="0"/>
              <a:t>一个或多个离散</a:t>
            </a:r>
            <a:r>
              <a:rPr lang="zh-CN" altLang="en-US" dirty="0" smtClean="0"/>
              <a:t>变量划分子图。</a:t>
            </a:r>
            <a:endParaRPr dirty="0"/>
          </a:p>
        </p:txBody>
      </p:sp>
      <p:grpSp>
        <p:nvGrpSpPr>
          <p:cNvPr id="883" name="Group"/>
          <p:cNvGrpSpPr/>
          <p:nvPr/>
        </p:nvGrpSpPr>
        <p:grpSpPr>
          <a:xfrm>
            <a:off x="10595083" y="4530630"/>
            <a:ext cx="2881273" cy="127001"/>
            <a:chOff x="0" y="0"/>
            <a:chExt cx="2881271" cy="127000"/>
          </a:xfrm>
        </p:grpSpPr>
        <p:sp>
          <p:nvSpPr>
            <p:cNvPr id="878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c</a:t>
              </a:r>
            </a:p>
          </p:txBody>
        </p:sp>
        <p:sp>
          <p:nvSpPr>
            <p:cNvPr id="879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d</a:t>
              </a:r>
            </a:p>
          </p:txBody>
        </p:sp>
        <p:sp>
          <p:nvSpPr>
            <p:cNvPr id="880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e</a:t>
              </a:r>
            </a:p>
          </p:txBody>
        </p:sp>
        <p:sp>
          <p:nvSpPr>
            <p:cNvPr id="881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p</a:t>
              </a:r>
            </a:p>
          </p:txBody>
        </p:sp>
        <p:sp>
          <p:nvSpPr>
            <p:cNvPr id="882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r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10595083" y="5196194"/>
            <a:ext cx="2881273" cy="127001"/>
            <a:chOff x="0" y="0"/>
            <a:chExt cx="2881271" cy="127000"/>
          </a:xfrm>
        </p:grpSpPr>
        <p:sp>
          <p:nvSpPr>
            <p:cNvPr id="884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885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886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887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p</a:t>
              </a:r>
            </a:p>
          </p:txBody>
        </p:sp>
        <p:sp>
          <p:nvSpPr>
            <p:cNvPr id="888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900" name="Group"/>
          <p:cNvGrpSpPr/>
          <p:nvPr/>
        </p:nvGrpSpPr>
        <p:grpSpPr>
          <a:xfrm>
            <a:off x="10594646" y="4859587"/>
            <a:ext cx="2881273" cy="134651"/>
            <a:chOff x="0" y="0"/>
            <a:chExt cx="2881271" cy="134650"/>
          </a:xfrm>
        </p:grpSpPr>
        <p:sp>
          <p:nvSpPr>
            <p:cNvPr id="890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1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2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3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4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895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6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7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9" name="Image" descr="Image"/>
            <p:cNvPicPr>
              <a:picLocks noChangeAspect="1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01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98173" y="1854715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94646" y="2273765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95806" y="2586049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606323" y="2958098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Labels"/>
          <p:cNvSpPr txBox="1"/>
          <p:nvPr/>
        </p:nvSpPr>
        <p:spPr>
          <a:xfrm>
            <a:off x="10572877" y="5441951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dirty="0" smtClean="0"/>
              <a:t>标签</a:t>
            </a:r>
            <a:endParaRPr dirty="0"/>
          </a:p>
        </p:txBody>
      </p:sp>
      <p:sp>
        <p:nvSpPr>
          <p:cNvPr id="906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7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labs(    x </a:t>
            </a:r>
            <a:r>
              <a:rPr dirty="0"/>
              <a:t>= "New x axis label",  </a:t>
            </a:r>
            <a:r>
              <a:rPr b="1" dirty="0"/>
              <a:t>y </a:t>
            </a:r>
            <a:r>
              <a:rPr dirty="0"/>
              <a:t>= "New y axis label",</a:t>
            </a:r>
            <a:br>
              <a:rPr dirty="0"/>
            </a:br>
            <a:r>
              <a:rPr b="1" dirty="0"/>
              <a:t>title</a:t>
            </a:r>
            <a:r>
              <a:rPr dirty="0"/>
              <a:t> ="Add a title above the plot", </a:t>
            </a:r>
            <a:br>
              <a:rPr dirty="0"/>
            </a:br>
            <a:r>
              <a:rPr b="1" dirty="0"/>
              <a:t>subtitle</a:t>
            </a:r>
            <a:r>
              <a:rPr dirty="0"/>
              <a:t> = "Add a subtitle below title",</a:t>
            </a:r>
            <a:br>
              <a:rPr dirty="0"/>
            </a:br>
            <a:r>
              <a:rPr b="1" dirty="0"/>
              <a:t>caption</a:t>
            </a:r>
            <a:r>
              <a:rPr dirty="0"/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   &lt;</a:t>
            </a:r>
            <a:r>
              <a:rPr dirty="0" err="1"/>
              <a:t>aes</a:t>
            </a:r>
            <a:r>
              <a:rPr dirty="0"/>
              <a:t>&gt;  = "New   &lt;</a:t>
            </a:r>
            <a:r>
              <a:rPr dirty="0" err="1"/>
              <a:t>aes</a:t>
            </a:r>
            <a:r>
              <a:rPr dirty="0"/>
              <a:t>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annotate(</a:t>
            </a:r>
            <a:r>
              <a:rPr dirty="0" err="1"/>
              <a:t>geom</a:t>
            </a:r>
            <a:r>
              <a:rPr dirty="0"/>
              <a:t> = "text", x = 8, y = 9, label = "A")</a:t>
            </a:r>
          </a:p>
        </p:txBody>
      </p:sp>
      <p:sp>
        <p:nvSpPr>
          <p:cNvPr id="908" name="Use scale functions…"/>
          <p:cNvSpPr/>
          <p:nvPr/>
        </p:nvSpPr>
        <p:spPr>
          <a:xfrm>
            <a:off x="12626799" y="5948110"/>
            <a:ext cx="780689" cy="410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rPr lang="zh-CN" altLang="en-US" dirty="0"/>
              <a:t>使用缩放功能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rPr lang="zh-CN" altLang="en-US" dirty="0" smtClean="0"/>
              <a:t>更新</a:t>
            </a:r>
            <a:r>
              <a:rPr lang="zh-CN" altLang="en-US" dirty="0"/>
              <a:t>图例标签</a:t>
            </a:r>
            <a:endParaRPr dirty="0"/>
          </a:p>
        </p:txBody>
      </p:sp>
      <p:sp>
        <p:nvSpPr>
          <p:cNvPr id="909" name="&lt;AES&gt;"/>
          <p:cNvSpPr/>
          <p:nvPr/>
        </p:nvSpPr>
        <p:spPr>
          <a:xfrm>
            <a:off x="10547908" y="6269192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/>
              <a:t>&lt;AES&gt;</a:t>
            </a:r>
          </a:p>
        </p:txBody>
      </p:sp>
      <p:sp>
        <p:nvSpPr>
          <p:cNvPr id="910" name="geom to place"/>
          <p:cNvSpPr/>
          <p:nvPr/>
        </p:nvSpPr>
        <p:spPr>
          <a:xfrm>
            <a:off x="10538549" y="6741825"/>
            <a:ext cx="856116" cy="26552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放置的位置</a:t>
            </a:r>
            <a:endParaRPr dirty="0"/>
          </a:p>
        </p:txBody>
      </p:sp>
      <p:sp>
        <p:nvSpPr>
          <p:cNvPr id="911" name="manual values for geom’s aesthetics"/>
          <p:cNvSpPr/>
          <p:nvPr/>
        </p:nvSpPr>
        <p:spPr>
          <a:xfrm>
            <a:off x="11525456" y="6744142"/>
            <a:ext cx="1948316" cy="26552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标签的数据</a:t>
            </a:r>
            <a:endParaRPr lang="en-US" altLang="zh-CN" dirty="0"/>
          </a:p>
        </p:txBody>
      </p:sp>
      <p:sp>
        <p:nvSpPr>
          <p:cNvPr id="912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3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14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15" name="&lt;AES&gt;"/>
          <p:cNvSpPr/>
          <p:nvPr/>
        </p:nvSpPr>
        <p:spPr>
          <a:xfrm>
            <a:off x="11394665" y="6267407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/>
              <a:t>&lt;AES&gt;</a:t>
            </a:r>
          </a:p>
        </p:txBody>
      </p:sp>
      <p:sp>
        <p:nvSpPr>
          <p:cNvPr id="916" name="Legends"/>
          <p:cNvSpPr txBox="1"/>
          <p:nvPr/>
        </p:nvSpPr>
        <p:spPr>
          <a:xfrm>
            <a:off x="10538549" y="7164421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dirty="0" smtClean="0"/>
              <a:t>图例</a:t>
            </a:r>
            <a:endParaRPr dirty="0"/>
          </a:p>
        </p:txBody>
      </p:sp>
      <p:sp>
        <p:nvSpPr>
          <p:cNvPr id="917" name="Line"/>
          <p:cNvSpPr/>
          <p:nvPr/>
        </p:nvSpPr>
        <p:spPr>
          <a:xfrm>
            <a:off x="10565204" y="7100617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65204" y="7477258"/>
            <a:ext cx="3111501" cy="1230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/>
              <a:t>n + theme(</a:t>
            </a:r>
            <a:r>
              <a:rPr sz="1000" dirty="0" err="1"/>
              <a:t>legend.position</a:t>
            </a:r>
            <a:r>
              <a:rPr sz="1000" dirty="0"/>
              <a:t> = "bottom"</a:t>
            </a:r>
            <a:r>
              <a:rPr sz="1000" b="1" dirty="0"/>
              <a:t>)</a:t>
            </a:r>
            <a:r>
              <a:rPr sz="1000" dirty="0"/>
              <a:t/>
            </a:r>
            <a:br>
              <a:rPr sz="1000" dirty="0"/>
            </a:br>
            <a:r>
              <a:rPr lang="zh-CN" altLang="en-US" sz="1000" dirty="0" smtClean="0"/>
              <a:t>放置图例：</a:t>
            </a:r>
            <a:r>
              <a:rPr sz="1000" dirty="0" smtClean="0"/>
              <a:t>"</a:t>
            </a:r>
            <a:r>
              <a:rPr sz="1000" dirty="0"/>
              <a:t>bottom", "top", "left", or "right"</a:t>
            </a:r>
          </a:p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/>
              <a:t>n + guides(</a:t>
            </a:r>
            <a:r>
              <a:rPr sz="1000" dirty="0"/>
              <a:t>fill = "none"</a:t>
            </a:r>
            <a:r>
              <a:rPr sz="1000" b="1" dirty="0"/>
              <a:t>)</a:t>
            </a:r>
            <a:r>
              <a:rPr sz="1000" dirty="0"/>
              <a:t/>
            </a:r>
            <a:br>
              <a:rPr sz="1000" dirty="0"/>
            </a:br>
            <a:r>
              <a:rPr lang="zh-CN" altLang="en-US" sz="1000" dirty="0" smtClean="0"/>
              <a:t>设置图例类型</a:t>
            </a:r>
            <a:r>
              <a:rPr sz="1000" dirty="0" smtClean="0"/>
              <a:t>: </a:t>
            </a:r>
            <a:r>
              <a:rPr sz="1000" dirty="0" err="1"/>
              <a:t>colorbar</a:t>
            </a:r>
            <a:r>
              <a:rPr sz="1000" dirty="0"/>
              <a:t>, legend, or none (no legend) </a:t>
            </a:r>
          </a:p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/>
              <a:t>n + </a:t>
            </a:r>
            <a:r>
              <a:rPr sz="1000" b="1" dirty="0" err="1"/>
              <a:t>scale_fill_discrete</a:t>
            </a:r>
            <a:r>
              <a:rPr sz="1000" b="1" dirty="0"/>
              <a:t>(</a:t>
            </a:r>
            <a:r>
              <a:rPr sz="1000" dirty="0"/>
              <a:t>name = "Title", </a:t>
            </a:r>
            <a:br>
              <a:rPr sz="1000" dirty="0"/>
            </a:br>
            <a:r>
              <a:rPr sz="1000" dirty="0"/>
              <a:t>labels = c("A", "B", "C", "D", "E")</a:t>
            </a:r>
            <a:r>
              <a:rPr sz="1000" b="1" dirty="0"/>
              <a:t>)</a:t>
            </a:r>
            <a:r>
              <a:rPr sz="1000" dirty="0"/>
              <a:t/>
            </a:r>
            <a:br>
              <a:rPr sz="1000" dirty="0"/>
            </a:br>
            <a:r>
              <a:rPr lang="zh-CN" altLang="en-US" sz="1000" dirty="0" smtClean="0"/>
              <a:t>使用</a:t>
            </a:r>
            <a:r>
              <a:rPr lang="en-US" altLang="zh-CN" sz="1000" dirty="0" smtClean="0"/>
              <a:t>scale</a:t>
            </a:r>
            <a:r>
              <a:rPr lang="zh-CN" altLang="en-US" sz="1000" dirty="0" smtClean="0"/>
              <a:t>函数设置图例标签</a:t>
            </a:r>
            <a:endParaRPr sz="1000" dirty="0"/>
          </a:p>
        </p:txBody>
      </p:sp>
      <p:sp>
        <p:nvSpPr>
          <p:cNvPr id="919" name="Zooming"/>
          <p:cNvSpPr txBox="1"/>
          <p:nvPr/>
        </p:nvSpPr>
        <p:spPr>
          <a:xfrm>
            <a:off x="10563352" y="8761803"/>
            <a:ext cx="666849" cy="338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CN" altLang="en-US" dirty="0" smtClean="0"/>
              <a:t>缩放</a:t>
            </a:r>
            <a:endParaRPr lang="en-US" altLang="zh-CN" dirty="0" smtClean="0"/>
          </a:p>
        </p:txBody>
      </p:sp>
      <p:sp>
        <p:nvSpPr>
          <p:cNvPr id="920" name="Line"/>
          <p:cNvSpPr/>
          <p:nvPr/>
        </p:nvSpPr>
        <p:spPr>
          <a:xfrm>
            <a:off x="10572878" y="8729398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1" name="Without clipping (preferred)…"/>
          <p:cNvSpPr txBox="1"/>
          <p:nvPr/>
        </p:nvSpPr>
        <p:spPr>
          <a:xfrm>
            <a:off x="11282137" y="9146031"/>
            <a:ext cx="3111501" cy="121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lang="zh-CN" altLang="en-US" b="1" dirty="0" smtClean="0"/>
              <a:t>没有裁剪</a:t>
            </a:r>
            <a:r>
              <a:rPr lang="zh-CN" altLang="en-US" dirty="0" smtClean="0"/>
              <a:t>（推荐）</a:t>
            </a:r>
            <a:endParaRPr dirty="0"/>
          </a:p>
          <a:p>
            <a:pPr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coord_cartesian</a:t>
            </a:r>
            <a:r>
              <a:rPr b="1" dirty="0"/>
              <a:t>(</a:t>
            </a:r>
            <a:r>
              <a:rPr dirty="0"/>
              <a:t/>
            </a:r>
            <a:br>
              <a:rPr dirty="0"/>
            </a:br>
            <a:r>
              <a:rPr dirty="0" err="1"/>
              <a:t>xlim</a:t>
            </a:r>
            <a:r>
              <a:rPr dirty="0"/>
              <a:t> = c(0, 100), </a:t>
            </a:r>
            <a:r>
              <a:rPr dirty="0" err="1"/>
              <a:t>ylim</a:t>
            </a:r>
            <a:r>
              <a:rPr dirty="0"/>
              <a:t> = c(10, 20)</a:t>
            </a:r>
            <a:r>
              <a:rPr b="1" dirty="0"/>
              <a:t>)</a:t>
            </a:r>
          </a:p>
          <a:p>
            <a:pPr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lang="zh-CN" altLang="en-US" b="1" dirty="0" smtClean="0"/>
              <a:t>裁剪（删除看不见的数据点）</a:t>
            </a:r>
            <a:endParaRPr dirty="0"/>
          </a:p>
          <a:p>
            <a:pPr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xlim</a:t>
            </a:r>
            <a:r>
              <a:rPr b="1" dirty="0"/>
              <a:t>(</a:t>
            </a:r>
            <a:r>
              <a:rPr dirty="0"/>
              <a:t>0, 100</a:t>
            </a:r>
            <a:r>
              <a:rPr b="1" dirty="0"/>
              <a:t>) + </a:t>
            </a:r>
            <a:r>
              <a:rPr b="1" dirty="0" err="1" smtClean="0"/>
              <a:t>ylim</a:t>
            </a:r>
            <a:r>
              <a:rPr b="1" dirty="0" smtClean="0"/>
              <a:t>(</a:t>
            </a:r>
            <a:r>
              <a:rPr dirty="0" smtClean="0"/>
              <a:t>10</a:t>
            </a:r>
            <a:r>
              <a:rPr dirty="0"/>
              <a:t>, 20</a:t>
            </a:r>
            <a:r>
              <a:rPr b="1" dirty="0"/>
              <a:t>)</a:t>
            </a:r>
          </a:p>
          <a:p>
            <a:pPr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scale_x_continuous</a:t>
            </a:r>
            <a:r>
              <a:rPr b="1" dirty="0"/>
              <a:t>(</a:t>
            </a:r>
            <a:r>
              <a:rPr dirty="0"/>
              <a:t>limits = c(0, 100)</a:t>
            </a:r>
            <a:r>
              <a:rPr b="1" dirty="0"/>
              <a:t>) + </a:t>
            </a:r>
            <a:r>
              <a:rPr b="1" dirty="0" err="1"/>
              <a:t>scale_y_continuous</a:t>
            </a:r>
            <a:r>
              <a:rPr b="1" dirty="0"/>
              <a:t>(</a:t>
            </a:r>
            <a:r>
              <a:rPr dirty="0"/>
              <a:t>limits = c(0, 100)</a:t>
            </a:r>
            <a:r>
              <a:rPr b="1" dirty="0"/>
              <a:t>)</a:t>
            </a:r>
          </a:p>
        </p:txBody>
      </p:sp>
      <p:pic>
        <p:nvPicPr>
          <p:cNvPr id="922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0971" y="9655523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Image" descr="Image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10493529" y="9172727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24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0"/>
              </a:rPr>
              <a:t>CC BY SA</a:t>
            </a:r>
            <a:r>
              <a:rPr dirty="0"/>
              <a:t> </a:t>
            </a:r>
            <a:r>
              <a:rPr dirty="0" err="1"/>
              <a:t>RStudio</a:t>
            </a:r>
            <a:r>
              <a:rPr dirty="0"/>
              <a:t> •  </a:t>
            </a:r>
            <a:r>
              <a:rPr dirty="0">
                <a:hlinkClick r:id="rId41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42"/>
              </a:rPr>
              <a:t>rstudio.com</a:t>
            </a:r>
            <a:r>
              <a:rPr dirty="0"/>
              <a:t> •  Learn more at  </a:t>
            </a:r>
            <a:r>
              <a:rPr b="1" dirty="0"/>
              <a:t>http://ggplot2.tidyverse.org</a:t>
            </a:r>
            <a:r>
              <a:rPr dirty="0"/>
              <a:t> •  ggplot2  2.1.0  •  Updated: 2016-11</a:t>
            </a:r>
          </a:p>
        </p:txBody>
      </p:sp>
      <p:sp>
        <p:nvSpPr>
          <p:cNvPr id="231" name="COLOR AND FILL SCALES (DISCRETE)…"/>
          <p:cNvSpPr txBox="1"/>
          <p:nvPr/>
        </p:nvSpPr>
        <p:spPr>
          <a:xfrm>
            <a:off x="4205310" y="6175914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n </a:t>
            </a:r>
            <a:r>
              <a:rPr b="1" dirty="0"/>
              <a:t>&lt;- d + </a:t>
            </a:r>
            <a:r>
              <a:rPr b="1" dirty="0" err="1"/>
              <a:t>geom_bar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(fill = </a:t>
            </a:r>
            <a:r>
              <a:rPr dirty="0" err="1"/>
              <a:t>fl</a:t>
            </a:r>
            <a:r>
              <a:rPr dirty="0"/>
              <a:t>)</a:t>
            </a:r>
            <a:r>
              <a:rPr b="1" dirty="0"/>
              <a:t>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n + </a:t>
            </a:r>
            <a:r>
              <a:rPr b="1" dirty="0" err="1"/>
              <a:t>scale_fill_brewer</a:t>
            </a:r>
            <a:r>
              <a:rPr b="1" dirty="0"/>
              <a:t>(</a:t>
            </a:r>
            <a:r>
              <a:rPr dirty="0"/>
              <a:t>palette = "Blues"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lang="zh-CN" altLang="en-US" dirty="0"/>
              <a:t>选择</a:t>
            </a:r>
            <a:r>
              <a:rPr lang="zh-CN" altLang="en-US" dirty="0" smtClean="0"/>
              <a:t>调色板：</a:t>
            </a:r>
            <a:r>
              <a:rPr dirty="0" smtClean="0"/>
              <a:t>: </a:t>
            </a:r>
            <a:r>
              <a:rPr dirty="0" err="1"/>
              <a:t>RColorBrewer</a:t>
            </a:r>
            <a:r>
              <a:rPr dirty="0"/>
              <a:t>::</a:t>
            </a:r>
            <a:r>
              <a:rPr dirty="0" err="1"/>
              <a:t>display.brewer.all</a:t>
            </a:r>
            <a:r>
              <a:rPr dirty="0"/>
              <a:t>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n + </a:t>
            </a:r>
            <a:r>
              <a:rPr b="1" dirty="0" err="1"/>
              <a:t>scale_fill_grey</a:t>
            </a:r>
            <a:r>
              <a:rPr b="1" dirty="0"/>
              <a:t>(</a:t>
            </a:r>
            <a:r>
              <a:rPr dirty="0"/>
              <a:t>start = 0.2, end = 0.8, </a:t>
            </a:r>
            <a:br>
              <a:rPr dirty="0"/>
            </a:br>
            <a:r>
              <a:rPr dirty="0" err="1"/>
              <a:t>na.value</a:t>
            </a:r>
            <a:r>
              <a:rPr dirty="0"/>
              <a:t> = "red"</a:t>
            </a:r>
            <a:r>
              <a:rPr b="1" dirty="0"/>
              <a:t>)</a:t>
            </a:r>
            <a:r>
              <a:rPr dirty="0"/>
              <a:t> </a:t>
            </a:r>
          </a:p>
        </p:txBody>
      </p:sp>
      <p:sp>
        <p:nvSpPr>
          <p:cNvPr id="232" name="COLOR AND FILL SCALES (CONTINUOUS)…"/>
          <p:cNvSpPr txBox="1"/>
          <p:nvPr/>
        </p:nvSpPr>
        <p:spPr>
          <a:xfrm>
            <a:off x="4142450" y="7190302"/>
            <a:ext cx="2644300" cy="168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smtClean="0"/>
              <a:t>o </a:t>
            </a:r>
            <a:r>
              <a:rPr b="1" dirty="0"/>
              <a:t>&lt;- c + </a:t>
            </a:r>
            <a:r>
              <a:rPr b="1" dirty="0" err="1"/>
              <a:t>geom_dotplot</a:t>
            </a:r>
            <a:r>
              <a:rPr b="1" dirty="0"/>
              <a:t>(</a:t>
            </a:r>
            <a:r>
              <a:rPr b="1" dirty="0" err="1"/>
              <a:t>aes</a:t>
            </a:r>
            <a:r>
              <a:rPr b="1" dirty="0"/>
              <a:t>(fill = ..x..))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o + </a:t>
            </a:r>
            <a:r>
              <a:rPr b="1" dirty="0" err="1"/>
              <a:t>scale_fill_distiller</a:t>
            </a:r>
            <a:r>
              <a:rPr b="1" dirty="0"/>
              <a:t>(</a:t>
            </a:r>
            <a:r>
              <a:rPr dirty="0"/>
              <a:t>palette = "Blues"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b="1" dirty="0"/>
              <a:t>o + </a:t>
            </a:r>
            <a:r>
              <a:rPr b="1" dirty="0" err="1"/>
              <a:t>scale_fill_gradient</a:t>
            </a:r>
            <a:r>
              <a:rPr b="1" dirty="0"/>
              <a:t>(</a:t>
            </a:r>
            <a:r>
              <a:rPr dirty="0"/>
              <a:t>low="red", high="yellow"</a:t>
            </a:r>
            <a:r>
              <a:rPr b="1" dirty="0"/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b="1" dirty="0"/>
              <a:t>o + scale_fill_gradient2(</a:t>
            </a:r>
            <a:r>
              <a:rPr dirty="0"/>
              <a:t>low="red", high=“blue", mid = "white", midpoint = 25)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b="1" dirty="0"/>
              <a:t>o + </a:t>
            </a:r>
            <a:r>
              <a:rPr b="1" dirty="0" err="1"/>
              <a:t>scale_fill_gradientn</a:t>
            </a:r>
            <a:r>
              <a:rPr b="1" dirty="0"/>
              <a:t>(</a:t>
            </a:r>
            <a:r>
              <a:rPr dirty="0" err="1"/>
              <a:t>colo</a:t>
            </a:r>
            <a:r>
              <a:rPr b="1" dirty="0" err="1"/>
              <a:t>u</a:t>
            </a:r>
            <a:r>
              <a:rPr dirty="0" err="1"/>
              <a:t>rs</a:t>
            </a:r>
            <a:r>
              <a:rPr dirty="0"/>
              <a:t>=</a:t>
            </a:r>
            <a:r>
              <a:rPr dirty="0" err="1"/>
              <a:t>topo.colors</a:t>
            </a:r>
            <a:r>
              <a:rPr dirty="0"/>
              <a:t>(6)</a:t>
            </a:r>
            <a:r>
              <a:rPr b="1" dirty="0"/>
              <a:t>)</a:t>
            </a: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dirty="0"/>
              <a:t>Also: rainbow(), </a:t>
            </a:r>
            <a:r>
              <a:rPr dirty="0" err="1"/>
              <a:t>heat.colors</a:t>
            </a:r>
            <a:r>
              <a:rPr dirty="0"/>
              <a:t>(), </a:t>
            </a:r>
            <a:r>
              <a:rPr dirty="0" err="1"/>
              <a:t>terrain.colors</a:t>
            </a:r>
            <a:r>
              <a:rPr dirty="0"/>
              <a:t>(), </a:t>
            </a:r>
            <a:r>
              <a:rPr dirty="0" err="1"/>
              <a:t>cm.colors</a:t>
            </a:r>
            <a:r>
              <a:rPr dirty="0"/>
              <a:t>(), </a:t>
            </a:r>
            <a:r>
              <a:rPr dirty="0" err="1"/>
              <a:t>RColorBrewer</a:t>
            </a:r>
            <a:r>
              <a:rPr dirty="0"/>
              <a:t>::</a:t>
            </a:r>
            <a:r>
              <a:rPr dirty="0" err="1"/>
              <a:t>brewer.pal</a:t>
            </a:r>
            <a:r>
              <a:rPr dirty="0"/>
              <a:t>()</a:t>
            </a:r>
          </a:p>
        </p:txBody>
      </p:sp>
      <p:sp>
        <p:nvSpPr>
          <p:cNvPr id="233" name="Position adjustments determine how to arrange geoms that would otherwise occupy the same space.…"/>
          <p:cNvSpPr txBox="1"/>
          <p:nvPr/>
        </p:nvSpPr>
        <p:spPr>
          <a:xfrm>
            <a:off x="7617050" y="4994238"/>
            <a:ext cx="2913240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 smtClean="0"/>
              <a:t>s </a:t>
            </a:r>
            <a:r>
              <a:rPr dirty="0"/>
              <a:t>&lt;- </a:t>
            </a: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fl</a:t>
            </a:r>
            <a:r>
              <a:rPr dirty="0"/>
              <a:t>, fill = </a:t>
            </a:r>
            <a:r>
              <a:rPr dirty="0" err="1"/>
              <a:t>drv</a:t>
            </a:r>
            <a:r>
              <a:rPr dirty="0"/>
              <a:t>))</a:t>
            </a:r>
          </a:p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dirty="0"/>
              <a:t>s + </a:t>
            </a:r>
            <a:r>
              <a:rPr dirty="0" err="1"/>
              <a:t>geom_bar</a:t>
            </a:r>
            <a:r>
              <a:rPr dirty="0"/>
              <a:t>(position = "dodge")</a:t>
            </a:r>
            <a:br>
              <a:rPr dirty="0"/>
            </a:br>
            <a:r>
              <a:rPr lang="zh-CN" altLang="en-US" b="0" dirty="0"/>
              <a:t>并排排列</a:t>
            </a:r>
            <a:r>
              <a:rPr lang="zh-CN" altLang="en-US" b="0" dirty="0" smtClean="0"/>
              <a:t>元素</a:t>
            </a:r>
            <a:endParaRPr lang="en-US" altLang="zh-CN" b="0" dirty="0" smtClean="0"/>
          </a:p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b="1" dirty="0" smtClean="0"/>
              <a:t>s </a:t>
            </a:r>
            <a:r>
              <a:rPr b="1" dirty="0"/>
              <a:t>+ </a:t>
            </a:r>
            <a:r>
              <a:rPr b="1" dirty="0" err="1"/>
              <a:t>geom_bar</a:t>
            </a:r>
            <a:r>
              <a:rPr b="1" dirty="0"/>
              <a:t>(position = "fill")</a:t>
            </a:r>
            <a:r>
              <a:rPr dirty="0"/>
              <a:t/>
            </a:r>
            <a:br>
              <a:rPr dirty="0"/>
            </a:br>
            <a:r>
              <a:rPr lang="zh-CN" altLang="en-US" b="0" dirty="0"/>
              <a:t>堆叠</a:t>
            </a:r>
            <a:r>
              <a:rPr lang="zh-CN" altLang="en-US" b="0" dirty="0" smtClean="0"/>
              <a:t>元素</a:t>
            </a:r>
            <a:r>
              <a:rPr lang="zh-CN" altLang="en-US" b="0" dirty="0"/>
              <a:t>并</a:t>
            </a:r>
            <a:r>
              <a:rPr lang="zh-CN" altLang="en-US" b="0" dirty="0" smtClean="0"/>
              <a:t>标准化高度</a:t>
            </a:r>
            <a:endParaRPr lang="en-US" altLang="zh-CN" b="0" dirty="0" smtClean="0"/>
          </a:p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b="1" dirty="0" smtClean="0"/>
              <a:t>e </a:t>
            </a:r>
            <a:r>
              <a:rPr b="1" dirty="0"/>
              <a:t>+ </a:t>
            </a:r>
            <a:r>
              <a:rPr b="1" dirty="0" err="1"/>
              <a:t>geom_point</a:t>
            </a:r>
            <a:r>
              <a:rPr b="1" dirty="0"/>
              <a:t>(position = "jitter")</a:t>
            </a:r>
            <a:r>
              <a:rPr dirty="0"/>
              <a:t/>
            </a:r>
            <a:br>
              <a:rPr dirty="0"/>
            </a:br>
            <a:r>
              <a:rPr lang="zh-CN" altLang="en-US" b="0" dirty="0"/>
              <a:t>将</a:t>
            </a:r>
            <a:r>
              <a:rPr lang="zh-CN" altLang="en-US" b="0" dirty="0" smtClean="0"/>
              <a:t>随机抖动添加</a:t>
            </a:r>
            <a:r>
              <a:rPr lang="zh-CN" altLang="en-US" b="0" dirty="0"/>
              <a:t>到每个元素的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位置以</a:t>
            </a:r>
            <a:r>
              <a:rPr lang="zh-CN" altLang="en-US" b="0" dirty="0" smtClean="0"/>
              <a:t>避免重叠</a:t>
            </a:r>
            <a:endParaRPr lang="en-US" altLang="zh-CN" b="0" dirty="0" smtClean="0"/>
          </a:p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b="1" dirty="0" smtClean="0"/>
              <a:t>e </a:t>
            </a:r>
            <a:r>
              <a:rPr b="1" dirty="0"/>
              <a:t>+ </a:t>
            </a:r>
            <a:r>
              <a:rPr b="1" dirty="0" err="1" smtClean="0"/>
              <a:t>geom_label</a:t>
            </a:r>
            <a:r>
              <a:rPr b="1" dirty="0" smtClean="0"/>
              <a:t>(position </a:t>
            </a:r>
            <a:r>
              <a:rPr b="1" dirty="0"/>
              <a:t>= "nudge")</a:t>
            </a:r>
            <a:r>
              <a:rPr dirty="0"/>
              <a:t/>
            </a:r>
            <a:br>
              <a:rPr dirty="0"/>
            </a:br>
            <a:r>
              <a:rPr lang="zh-CN" altLang="en-US" b="0" dirty="0" smtClean="0"/>
              <a:t>标签稍远离数据点</a:t>
            </a:r>
            <a:endParaRPr lang="en-US" altLang="zh-CN" dirty="0"/>
          </a:p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b="1" dirty="0" smtClean="0"/>
              <a:t>s </a:t>
            </a:r>
            <a:r>
              <a:rPr b="1" dirty="0"/>
              <a:t>+ </a:t>
            </a:r>
            <a:r>
              <a:rPr b="1" dirty="0" err="1"/>
              <a:t>geom_bar</a:t>
            </a:r>
            <a:r>
              <a:rPr b="1" dirty="0"/>
              <a:t>(position = "stack")</a:t>
            </a:r>
            <a:r>
              <a:rPr dirty="0"/>
              <a:t/>
            </a:r>
            <a:br>
              <a:rPr dirty="0"/>
            </a:br>
            <a:r>
              <a:rPr lang="zh-CN" altLang="en-US" b="0" dirty="0"/>
              <a:t>堆叠</a:t>
            </a:r>
            <a:r>
              <a:rPr lang="zh-CN" altLang="en-US" b="0" dirty="0" smtClean="0"/>
              <a:t>元素</a:t>
            </a:r>
            <a:endParaRPr lang="en-US" altLang="zh-CN" b="0" dirty="0" smtClean="0"/>
          </a:p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endParaRPr lang="en-US" altLang="zh-CN" b="0" dirty="0" smtClean="0"/>
          </a:p>
          <a:p>
            <a:pPr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zh-CN" altLang="en-US" dirty="0" smtClean="0"/>
              <a:t>每个</a:t>
            </a:r>
            <a:r>
              <a:rPr lang="zh-CN" altLang="en-US" dirty="0"/>
              <a:t>位置调整都可以重新编写为具有手动宽度和高度参数的</a:t>
            </a:r>
            <a:r>
              <a:rPr lang="zh-CN" altLang="en-US" dirty="0" smtClean="0"/>
              <a:t>函数</a:t>
            </a:r>
            <a:endParaRPr lang="en-US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smtClean="0"/>
              <a:t>s </a:t>
            </a:r>
            <a:r>
              <a:rPr dirty="0"/>
              <a:t>+ </a:t>
            </a:r>
            <a:r>
              <a:rPr dirty="0" err="1"/>
              <a:t>geom_bar</a:t>
            </a:r>
            <a:r>
              <a:rPr dirty="0"/>
              <a:t>(position = </a:t>
            </a:r>
            <a:r>
              <a:rPr dirty="0" err="1"/>
              <a:t>position_dodge</a:t>
            </a:r>
            <a:r>
              <a:rPr dirty="0"/>
              <a:t>(width = 1))</a:t>
            </a:r>
          </a:p>
        </p:txBody>
      </p:sp>
      <p:sp>
        <p:nvSpPr>
          <p:cNvPr id="234" name="Facets divide a plot into  subplots based on the  values of one or more  discrete variables.…"/>
          <p:cNvSpPr txBox="1"/>
          <p:nvPr/>
        </p:nvSpPr>
        <p:spPr>
          <a:xfrm>
            <a:off x="11030252" y="1557158"/>
            <a:ext cx="2721161" cy="1717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sz="1000" dirty="0" smtClean="0"/>
              <a:t>t </a:t>
            </a:r>
            <a:r>
              <a:rPr sz="1000" dirty="0"/>
              <a:t>&lt;- </a:t>
            </a:r>
            <a:r>
              <a:rPr sz="1000" dirty="0" err="1"/>
              <a:t>ggplot</a:t>
            </a:r>
            <a:r>
              <a:rPr sz="1000" dirty="0"/>
              <a:t>(mpg, </a:t>
            </a:r>
            <a:r>
              <a:rPr sz="1000" dirty="0" err="1"/>
              <a:t>aes</a:t>
            </a:r>
            <a:r>
              <a:rPr sz="1000" dirty="0"/>
              <a:t>(</a:t>
            </a:r>
            <a:r>
              <a:rPr sz="1000" dirty="0" err="1"/>
              <a:t>cty</a:t>
            </a:r>
            <a:r>
              <a:rPr sz="1000" dirty="0"/>
              <a:t>, </a:t>
            </a:r>
            <a:r>
              <a:rPr sz="1000" dirty="0" err="1"/>
              <a:t>hwy</a:t>
            </a:r>
            <a:r>
              <a:rPr sz="1000" dirty="0"/>
              <a:t>)) </a:t>
            </a:r>
            <a:r>
              <a:rPr sz="1000" dirty="0" smtClean="0"/>
              <a:t>+</a:t>
            </a:r>
            <a:r>
              <a:rPr lang="en-US" sz="1000" dirty="0" smtClean="0"/>
              <a:t> </a:t>
            </a:r>
            <a:r>
              <a:rPr lang="en-US" altLang="zh-CN" sz="1000" dirty="0" err="1" smtClean="0"/>
              <a:t>g</a:t>
            </a:r>
            <a:r>
              <a:rPr sz="1000" dirty="0" err="1" smtClean="0"/>
              <a:t>eom_point</a:t>
            </a:r>
            <a:r>
              <a:rPr sz="1000" dirty="0"/>
              <a:t>()</a:t>
            </a:r>
          </a:p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 smtClean="0"/>
              <a:t>t </a:t>
            </a:r>
            <a:r>
              <a:rPr sz="1000" b="1" dirty="0"/>
              <a:t>+ </a:t>
            </a:r>
            <a:r>
              <a:rPr sz="1000" b="1" dirty="0" err="1"/>
              <a:t>facet_grid</a:t>
            </a:r>
            <a:r>
              <a:rPr sz="1000" b="1" dirty="0"/>
              <a:t>(. ~ </a:t>
            </a:r>
            <a:r>
              <a:rPr sz="1000" b="1" dirty="0" err="1"/>
              <a:t>fl</a:t>
            </a:r>
            <a:r>
              <a:rPr sz="1000" b="1" dirty="0"/>
              <a:t>)</a:t>
            </a:r>
            <a:r>
              <a:rPr sz="1000" dirty="0"/>
              <a:t/>
            </a:r>
            <a:br>
              <a:rPr sz="1000" dirty="0"/>
            </a:br>
            <a:r>
              <a:rPr lang="zh-CN" altLang="en-US" sz="1000" dirty="0" smtClean="0"/>
              <a:t>基于</a:t>
            </a:r>
            <a:r>
              <a:rPr lang="en-US" altLang="zh-CN" sz="1000" dirty="0" err="1" smtClean="0"/>
              <a:t>fl</a:t>
            </a:r>
            <a:r>
              <a:rPr lang="zh-CN" altLang="en-US" sz="1000" dirty="0" smtClean="0"/>
              <a:t>的列分面</a:t>
            </a:r>
            <a:endParaRPr lang="en-US" altLang="zh-CN" sz="1000" dirty="0" smtClean="0"/>
          </a:p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 smtClean="0"/>
              <a:t>t </a:t>
            </a:r>
            <a:r>
              <a:rPr sz="1000" b="1" dirty="0"/>
              <a:t>+ </a:t>
            </a:r>
            <a:r>
              <a:rPr sz="1000" b="1" dirty="0" err="1"/>
              <a:t>facet_grid</a:t>
            </a:r>
            <a:r>
              <a:rPr sz="1000" b="1" dirty="0"/>
              <a:t>(year ~ .)</a:t>
            </a:r>
            <a:r>
              <a:rPr sz="1000" dirty="0"/>
              <a:t/>
            </a:r>
            <a:br>
              <a:rPr sz="1000" dirty="0"/>
            </a:br>
            <a:r>
              <a:rPr lang="zh-CN" altLang="en-US" sz="1000" dirty="0" smtClean="0"/>
              <a:t>基于</a:t>
            </a:r>
            <a:r>
              <a:rPr lang="en-US" altLang="zh-CN" sz="1000" dirty="0" smtClean="0"/>
              <a:t>year</a:t>
            </a:r>
            <a:r>
              <a:rPr lang="zh-CN" altLang="en-US" sz="1000" dirty="0" smtClean="0"/>
              <a:t>的行分面</a:t>
            </a:r>
            <a:endParaRPr lang="en-US" altLang="zh-CN" sz="1000" dirty="0" smtClean="0"/>
          </a:p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 smtClean="0"/>
              <a:t>t </a:t>
            </a:r>
            <a:r>
              <a:rPr sz="1000" b="1" dirty="0"/>
              <a:t>+ </a:t>
            </a:r>
            <a:r>
              <a:rPr sz="1000" b="1" dirty="0" err="1"/>
              <a:t>facet_grid</a:t>
            </a:r>
            <a:r>
              <a:rPr sz="1000" b="1" dirty="0"/>
              <a:t>(year ~ </a:t>
            </a:r>
            <a:r>
              <a:rPr sz="1000" b="1" dirty="0" err="1"/>
              <a:t>fl</a:t>
            </a:r>
            <a:r>
              <a:rPr sz="1000" b="1" dirty="0"/>
              <a:t>)</a:t>
            </a:r>
            <a:r>
              <a:rPr sz="1000" dirty="0"/>
              <a:t/>
            </a:r>
            <a:br>
              <a:rPr sz="1000" dirty="0"/>
            </a:br>
            <a:r>
              <a:rPr lang="zh-CN" altLang="en-US" sz="1000" dirty="0" smtClean="0"/>
              <a:t>列和行的分面图</a:t>
            </a:r>
            <a:endParaRPr lang="en-US" altLang="zh-CN" sz="1000" dirty="0" smtClean="0"/>
          </a:p>
          <a:p>
            <a:pPr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1000" b="1" dirty="0" smtClean="0"/>
              <a:t>t + </a:t>
            </a:r>
            <a:r>
              <a:rPr sz="1000" b="1" dirty="0" err="1" smtClean="0"/>
              <a:t>facet_wrap</a:t>
            </a:r>
            <a:r>
              <a:rPr sz="1000" b="1" dirty="0" smtClean="0"/>
              <a:t>(~ </a:t>
            </a:r>
            <a:r>
              <a:rPr sz="1000" b="1" dirty="0" err="1" smtClean="0"/>
              <a:t>fl</a:t>
            </a:r>
            <a:r>
              <a:rPr sz="1000" b="1" dirty="0" smtClean="0"/>
              <a:t>)</a:t>
            </a:r>
            <a:r>
              <a:rPr sz="1000" dirty="0" smtClean="0"/>
              <a:t/>
            </a:r>
            <a:br>
              <a:rPr sz="1000" dirty="0" smtClean="0"/>
            </a:br>
            <a:r>
              <a:rPr lang="zh-CN" altLang="en-US" sz="1000" dirty="0"/>
              <a:t>包裹成矩形</a:t>
            </a:r>
            <a:r>
              <a:rPr lang="zh-CN" altLang="en-US" sz="1000" dirty="0" smtClean="0"/>
              <a:t>布局的分面图</a:t>
            </a:r>
            <a:endParaRPr lang="en-US" altLang="zh-CN" sz="1000" dirty="0" smtClean="0"/>
          </a:p>
        </p:txBody>
      </p:sp>
      <p:sp>
        <p:nvSpPr>
          <p:cNvPr id="235" name="Facets divide a plot into  subplots based on the  values of one or more  discrete variables.…"/>
          <p:cNvSpPr txBox="1"/>
          <p:nvPr/>
        </p:nvSpPr>
        <p:spPr>
          <a:xfrm>
            <a:off x="10690147" y="4351228"/>
            <a:ext cx="3407179" cy="110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dirty="0" smtClean="0"/>
              <a:t>t </a:t>
            </a:r>
            <a:r>
              <a:rPr dirty="0"/>
              <a:t>+ </a:t>
            </a:r>
            <a:r>
              <a:rPr dirty="0" err="1"/>
              <a:t>facet_grid</a:t>
            </a:r>
            <a:r>
              <a:rPr dirty="0"/>
              <a:t>(. ~ </a:t>
            </a:r>
            <a:r>
              <a:rPr dirty="0" err="1"/>
              <a:t>fl</a:t>
            </a:r>
            <a:r>
              <a:rPr dirty="0"/>
              <a:t>, </a:t>
            </a:r>
            <a:r>
              <a:rPr dirty="0" err="1"/>
              <a:t>labeller</a:t>
            </a:r>
            <a:r>
              <a:rPr dirty="0"/>
              <a:t> = </a:t>
            </a:r>
            <a:r>
              <a:rPr dirty="0" err="1"/>
              <a:t>label_both</a:t>
            </a:r>
            <a:r>
              <a:rPr dirty="0"/>
              <a:t>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facet_grid</a:t>
            </a:r>
            <a:r>
              <a:rPr b="1" dirty="0"/>
              <a:t>(</a:t>
            </a:r>
            <a:r>
              <a:rPr b="1" dirty="0" err="1"/>
              <a:t>fl</a:t>
            </a:r>
            <a:r>
              <a:rPr b="1" dirty="0"/>
              <a:t> ~ ., </a:t>
            </a:r>
            <a:r>
              <a:rPr b="1" dirty="0" err="1"/>
              <a:t>labeller</a:t>
            </a:r>
            <a:r>
              <a:rPr b="1" dirty="0"/>
              <a:t> = </a:t>
            </a:r>
            <a:r>
              <a:rPr b="1" dirty="0" err="1"/>
              <a:t>label_bquote</a:t>
            </a:r>
            <a:r>
              <a:rPr b="1" dirty="0"/>
              <a:t>(</a:t>
            </a:r>
            <a:r>
              <a:rPr dirty="0"/>
              <a:t>alpha ^ .(</a:t>
            </a:r>
            <a:r>
              <a:rPr dirty="0" err="1"/>
              <a:t>fl</a:t>
            </a:r>
            <a:r>
              <a:rPr b="1" dirty="0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dirty="0"/>
              <a:t>t + </a:t>
            </a:r>
            <a:r>
              <a:rPr dirty="0" err="1"/>
              <a:t>facet_grid</a:t>
            </a:r>
            <a:r>
              <a:rPr dirty="0"/>
              <a:t>(. ~ </a:t>
            </a:r>
            <a:r>
              <a:rPr dirty="0" err="1"/>
              <a:t>fl</a:t>
            </a:r>
            <a:r>
              <a:rPr dirty="0"/>
              <a:t>, </a:t>
            </a:r>
            <a:r>
              <a:rPr dirty="0" err="1"/>
              <a:t>labeller</a:t>
            </a:r>
            <a:r>
              <a:rPr dirty="0"/>
              <a:t> = </a:t>
            </a:r>
            <a:r>
              <a:rPr dirty="0" err="1"/>
              <a:t>label_parsed</a:t>
            </a:r>
            <a:r>
              <a:rPr dirty="0"/>
              <a:t>)</a:t>
            </a:r>
          </a:p>
        </p:txBody>
      </p:sp>
      <p:sp>
        <p:nvSpPr>
          <p:cNvPr id="236" name="Facets divide a plot into  subplots based on the  values of one or more  discrete variables.…"/>
          <p:cNvSpPr txBox="1"/>
          <p:nvPr/>
        </p:nvSpPr>
        <p:spPr>
          <a:xfrm>
            <a:off x="11031471" y="3269338"/>
            <a:ext cx="3111501" cy="107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zh-CN" altLang="en-US" dirty="0" smtClean="0"/>
              <a:t>设置</a:t>
            </a:r>
            <a:r>
              <a:rPr lang="en-US" altLang="zh-CN" dirty="0"/>
              <a:t>scales</a:t>
            </a:r>
            <a:r>
              <a:rPr lang="zh-CN" altLang="en-US" dirty="0" smtClean="0"/>
              <a:t>限制分面坐标轴</a:t>
            </a:r>
            <a:endParaRPr dirty="0"/>
          </a:p>
          <a:p>
            <a:pPr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t + </a:t>
            </a:r>
            <a:r>
              <a:rPr b="1" dirty="0" err="1"/>
              <a:t>facet_grid</a:t>
            </a:r>
            <a:r>
              <a:rPr b="1" dirty="0"/>
              <a:t>(</a:t>
            </a:r>
            <a:r>
              <a:rPr b="1" dirty="0" err="1"/>
              <a:t>drv</a:t>
            </a:r>
            <a:r>
              <a:rPr b="1" dirty="0"/>
              <a:t> ~ </a:t>
            </a:r>
            <a:r>
              <a:rPr b="1" dirty="0" err="1"/>
              <a:t>fl</a:t>
            </a:r>
            <a:r>
              <a:rPr b="1" dirty="0"/>
              <a:t>, scales = "free")</a:t>
            </a:r>
            <a:r>
              <a:rPr dirty="0"/>
              <a:t/>
            </a:r>
            <a:br>
              <a:rPr dirty="0"/>
            </a:b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 smtClean="0"/>
              <a:t>轴适应各自的分面</a:t>
            </a:r>
            <a:r>
              <a:rPr dirty="0"/>
              <a:t/>
            </a:r>
            <a:br>
              <a:rPr dirty="0"/>
            </a:br>
            <a:r>
              <a:rPr b="1" dirty="0"/>
              <a:t>"</a:t>
            </a:r>
            <a:r>
              <a:rPr b="1" dirty="0" err="1"/>
              <a:t>free_x</a:t>
            </a:r>
            <a:r>
              <a:rPr b="1" dirty="0"/>
              <a:t>"</a:t>
            </a:r>
            <a:r>
              <a:rPr dirty="0"/>
              <a:t> </a:t>
            </a:r>
            <a:r>
              <a:rPr lang="en-US" altLang="zh-CN" dirty="0" smtClean="0"/>
              <a:t>–</a:t>
            </a:r>
            <a:r>
              <a:rPr dirty="0" smtClean="0"/>
              <a:t> </a:t>
            </a:r>
            <a:r>
              <a:rPr lang="zh-CN" altLang="en-US" dirty="0" smtClean="0"/>
              <a:t>限制调整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r>
              <a:rPr dirty="0"/>
              <a:t/>
            </a:r>
            <a:br>
              <a:rPr dirty="0"/>
            </a:br>
            <a:r>
              <a:rPr b="1" dirty="0"/>
              <a:t>"</a:t>
            </a:r>
            <a:r>
              <a:rPr b="1" dirty="0" err="1"/>
              <a:t>free_y</a:t>
            </a:r>
            <a:r>
              <a:rPr b="1" dirty="0"/>
              <a:t>"</a:t>
            </a:r>
            <a:r>
              <a:rPr dirty="0"/>
              <a:t> </a:t>
            </a:r>
            <a:r>
              <a:rPr dirty="0" smtClean="0"/>
              <a:t>-</a:t>
            </a:r>
            <a:r>
              <a:rPr lang="en-US" dirty="0" smtClean="0"/>
              <a:t> </a:t>
            </a:r>
            <a:r>
              <a:rPr lang="zh-CN" altLang="en-US" dirty="0" smtClean="0"/>
              <a:t>限制调整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en-US" altLang="zh-CN" dirty="0" smtClean="0"/>
          </a:p>
          <a:p>
            <a:pPr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lang="zh-CN" altLang="en-US" dirty="0" smtClean="0"/>
              <a:t>设置</a:t>
            </a:r>
            <a:r>
              <a:rPr lang="en-US" altLang="zh-CN" dirty="0" err="1" smtClean="0"/>
              <a:t>labeller</a:t>
            </a:r>
            <a:r>
              <a:rPr lang="zh-CN" altLang="en-US" dirty="0" smtClean="0"/>
              <a:t>属性调整</a:t>
            </a:r>
            <a:r>
              <a:rPr lang="zh-CN" altLang="en-US" dirty="0" smtClean="0"/>
              <a:t>分面的标签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0340708" y="10454490"/>
            <a:ext cx="3248783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翻译：</a:t>
            </a:r>
            <a:r>
              <a:rPr kumimoji="0" lang="en-US" altLang="zh-CN" sz="1200" b="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CrazyTR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Email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：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taoruicn@outlook.com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57291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1560</Words>
  <Application>Microsoft Office PowerPoint</Application>
  <PresentationFormat>自定义</PresentationFormat>
  <Paragraphs>290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Avenir Roman</vt:lpstr>
      <vt:lpstr>Gill Sans</vt:lpstr>
      <vt:lpstr>Helvetica Light</vt:lpstr>
      <vt:lpstr>微软雅黑</vt:lpstr>
      <vt:lpstr>Helvetica</vt:lpstr>
      <vt:lpstr>Source Sans Pro</vt:lpstr>
      <vt:lpstr>Source Sans Pro Black</vt:lpstr>
      <vt:lpstr>Source Sans Pro Light</vt:lpstr>
      <vt:lpstr>Source Sans Pro Semibold</vt:lpstr>
      <vt:lpstr>White</vt:lpstr>
      <vt:lpstr>ggplot2数据可视化 : : 速查表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 SHEET </dc:title>
  <cp:lastModifiedBy>陶 睿</cp:lastModifiedBy>
  <cp:revision>123</cp:revision>
  <dcterms:modified xsi:type="dcterms:W3CDTF">2018-07-13T15:33:42Z</dcterms:modified>
</cp:coreProperties>
</file>