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7" r:id="rId4"/>
    <p:sldId id="259" r:id="rId5"/>
    <p:sldId id="266" r:id="rId6"/>
    <p:sldId id="267" r:id="rId7"/>
    <p:sldId id="260" r:id="rId8"/>
    <p:sldId id="261" r:id="rId9"/>
    <p:sldId id="262" r:id="rId10"/>
    <p:sldId id="263" r:id="rId11"/>
    <p:sldId id="264" r:id="rId12"/>
    <p:sldId id="268" r:id="rId13"/>
    <p:sldId id="269" r:id="rId14"/>
    <p:sldId id="270" r:id="rId15"/>
    <p:sldId id="272" r:id="rId16"/>
    <p:sldId id="271" r:id="rId17"/>
    <p:sldId id="265" r:id="rId1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85EDD-FF84-4E96-B3D9-2622642C350B}" type="datetimeFigureOut">
              <a:rPr lang="en-US" altLang="ko-KR"/>
              <a:t>2017-08-30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D62D1-F743-4418-A111-A4C7C272E103}" type="slidenum">
              <a:rPr lang="en-US" altLang="ko-KR"/>
              <a:t>‹#›</a:t>
            </a:fld>
            <a:endParaRPr lang="ko-KR" altLang="en-US"/>
          </a:p>
        </p:txBody>
      </p:sp>
    </p:spTree>
    <p:extLst>
      <p:ext uri="{BB962C8B-B14F-4D97-AF65-F5344CB8AC3E}">
        <p14:creationId xmlns:p14="http://schemas.microsoft.com/office/powerpoint/2010/main" val="38562735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latin typeface="Calibri"/>
              </a:rPr>
              <a:t>End-to-end approach : input</a:t>
            </a:r>
            <a:r>
              <a:rPr lang="ko-KR" altLang="en-US" dirty="0">
                <a:latin typeface="Calibri"/>
              </a:rPr>
              <a:t>과</a:t>
            </a:r>
            <a:r>
              <a:rPr lang="en-US" dirty="0">
                <a:latin typeface="Calibri"/>
              </a:rPr>
              <a:t> output</a:t>
            </a:r>
            <a:r>
              <a:rPr lang="ko-KR" altLang="en-US" dirty="0">
                <a:latin typeface="Calibri"/>
              </a:rPr>
              <a:t>만을</a:t>
            </a:r>
            <a:r>
              <a:rPr lang="ko-KR" altLang="en-US" dirty="0">
                <a:latin typeface="맑은 고딕"/>
                <a:ea typeface="맑은 고딕"/>
              </a:rPr>
              <a:t> </a:t>
            </a:r>
            <a:r>
              <a:rPr lang="ko-KR" altLang="en-US" dirty="0">
                <a:latin typeface="Calibri"/>
              </a:rPr>
              <a:t>이용한 접근법이라고 이해함. </a:t>
            </a:r>
          </a:p>
          <a:p>
            <a:endParaRPr lang="ko-KR" altLang="en-US" dirty="0">
              <a:latin typeface="맑은 고딕"/>
              <a:ea typeface="맑은 고딕"/>
            </a:endParaRPr>
          </a:p>
          <a:p>
            <a:r>
              <a:rPr lang="ko-KR" altLang="en-US" dirty="0">
                <a:latin typeface="맑은 고딕"/>
                <a:ea typeface="맑은 고딕"/>
              </a:rPr>
              <a:t>이 논문에서는 sequence structure에 대한 최소한의 가정을 가지고 sequence learning을 하는 end-to-end 일반적 접근 방법을 </a:t>
            </a:r>
            <a:r>
              <a:rPr lang="ko-KR" altLang="en-US" dirty="0" err="1">
                <a:latin typeface="맑은 고딕"/>
                <a:ea typeface="맑은 고딕"/>
              </a:rPr>
              <a:t>ㅈ세히가ㅗ</a:t>
            </a:r>
            <a:r>
              <a:rPr lang="ko-KR" altLang="en-US" dirty="0">
                <a:latin typeface="맑은 고딕"/>
                <a:ea typeface="맑은 고딕"/>
              </a:rPr>
              <a:t> 있다. </a:t>
            </a:r>
          </a:p>
          <a:p>
            <a:r>
              <a:rPr lang="ko-KR" altLang="en-US" dirty="0">
                <a:latin typeface="맑은 고딕"/>
                <a:ea typeface="맑은 고딕"/>
              </a:rPr>
              <a:t>제시하는 방법으로는 multilayered lstm을 input sequece에 </a:t>
            </a:r>
            <a:r>
              <a:rPr lang="ko-KR" altLang="en-US" dirty="0" err="1">
                <a:latin typeface="맑은 고딕"/>
                <a:ea typeface="맑은 고딕"/>
              </a:rPr>
              <a:t>맵핑하고</a:t>
            </a:r>
            <a:r>
              <a:rPr lang="ko-KR" altLang="en-US" dirty="0">
                <a:latin typeface="맑은 고딕"/>
                <a:ea typeface="맑은 고딕"/>
              </a:rPr>
              <a:t> 다른 lstm을 </a:t>
            </a:r>
            <a:r>
              <a:rPr lang="ko-KR" altLang="en-US" dirty="0" err="1">
                <a:latin typeface="맑은 고딕"/>
                <a:ea typeface="맑은 고딕"/>
              </a:rPr>
              <a:t>타겟</a:t>
            </a:r>
            <a:r>
              <a:rPr lang="ko-KR" altLang="en-US" dirty="0">
                <a:latin typeface="맑은 고딕"/>
                <a:ea typeface="맑은 고딕"/>
              </a:rPr>
              <a:t> 시퀀스에 </a:t>
            </a:r>
            <a:r>
              <a:rPr lang="ko-KR" altLang="en-US" dirty="0" err="1">
                <a:latin typeface="맑은 고딕"/>
                <a:ea typeface="맑은 고딕"/>
              </a:rPr>
              <a:t>맵하는</a:t>
            </a:r>
            <a:r>
              <a:rPr lang="ko-KR" altLang="en-US" dirty="0">
                <a:latin typeface="맑은 고딕"/>
                <a:ea typeface="맑은 고딕"/>
              </a:rPr>
              <a:t> 형식으로 전개됨.  </a:t>
            </a:r>
            <a:endParaRPr dirty="0"/>
          </a:p>
        </p:txBody>
      </p:sp>
      <p:sp>
        <p:nvSpPr>
          <p:cNvPr id="4" name="슬라이드 번호 개체 틀 3"/>
          <p:cNvSpPr>
            <a:spLocks noGrp="1"/>
          </p:cNvSpPr>
          <p:nvPr>
            <p:ph type="sldNum" sz="quarter" idx="10"/>
          </p:nvPr>
        </p:nvSpPr>
        <p:spPr/>
        <p:txBody>
          <a:bodyPr/>
          <a:lstStyle/>
          <a:p>
            <a:fld id="{E47D62D1-F743-4418-A111-A4C7C272E103}" type="slidenum">
              <a:rPr lang="en-US" altLang="ko-KR"/>
              <a:t>‹#›</a:t>
            </a:fld>
            <a:endParaRPr lang="ko-KR" altLang="en-US"/>
          </a:p>
        </p:txBody>
      </p:sp>
    </p:spTree>
    <p:extLst>
      <p:ext uri="{BB962C8B-B14F-4D97-AF65-F5344CB8AC3E}">
        <p14:creationId xmlns:p14="http://schemas.microsoft.com/office/powerpoint/2010/main" val="2030383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latin typeface="Calibri"/>
              </a:rPr>
              <a:t>딥뉴럴넷은</a:t>
            </a:r>
            <a:r>
              <a:rPr lang="ko-KR" altLang="en-US" dirty="0">
                <a:latin typeface="맑은 고딕"/>
                <a:ea typeface="맑은 고딕"/>
              </a:rPr>
              <a:t> 매우 강력하지만 고정된 차원으로 인코딩할수 있는 문제에만 적용이 가능하다. </a:t>
            </a:r>
          </a:p>
          <a:p>
            <a:r>
              <a:rPr lang="ko-KR" altLang="en-US" dirty="0">
                <a:latin typeface="맑은 고딕"/>
                <a:ea typeface="맑은 고딕"/>
              </a:rPr>
              <a:t>다양한 문제들이 sequencial 한 문제들이기 때문에 큰 한계점이다. </a:t>
            </a:r>
          </a:p>
          <a:p>
            <a:r>
              <a:rPr lang="ko-KR" altLang="en-US" dirty="0">
                <a:latin typeface="맑은 고딕"/>
                <a:ea typeface="맑은 고딕"/>
              </a:rPr>
              <a:t>이 논문에서는 이러느 sequence to sequence problem을 해결할 수 있는 LSTM architecture 에 대해 소개한다. </a:t>
            </a:r>
          </a:p>
          <a:p>
            <a:endParaRPr lang="ko-KR" altLang="en-US" dirty="0">
              <a:latin typeface="맑은 고딕"/>
              <a:ea typeface="맑은 고딕"/>
            </a:endParaRPr>
          </a:p>
          <a:p>
            <a:r>
              <a:rPr lang="ko-KR" altLang="en-US" dirty="0">
                <a:latin typeface="맑은 고딕"/>
                <a:ea typeface="맑은 고딕"/>
              </a:rPr>
              <a:t>사람들은 생각을 매초 처음부터 다시 시작하지 않는다. 딥뉴럴 네트워크는 강력하지만 고정된 차원에서 인코딩 가능한 문제에ㅁ나 적용이 가능하기 때문에 sequencial한 문제를 풀기 적합하지 않다. </a:t>
            </a:r>
          </a:p>
        </p:txBody>
      </p:sp>
      <p:sp>
        <p:nvSpPr>
          <p:cNvPr id="4" name="슬라이드 번호 개체 틀 3"/>
          <p:cNvSpPr>
            <a:spLocks noGrp="1"/>
          </p:cNvSpPr>
          <p:nvPr>
            <p:ph type="sldNum" sz="quarter" idx="10"/>
          </p:nvPr>
        </p:nvSpPr>
        <p:spPr/>
        <p:txBody>
          <a:bodyPr/>
          <a:lstStyle/>
          <a:p>
            <a:fld id="{E47D62D1-F743-4418-A111-A4C7C272E103}" type="slidenum">
              <a:rPr lang="en-US" altLang="ko-KR"/>
              <a:t>‹#›</a:t>
            </a:fld>
            <a:endParaRPr lang="ko-KR" altLang="en-US"/>
          </a:p>
        </p:txBody>
      </p:sp>
    </p:spTree>
    <p:extLst>
      <p:ext uri="{BB962C8B-B14F-4D97-AF65-F5344CB8AC3E}">
        <p14:creationId xmlns:p14="http://schemas.microsoft.com/office/powerpoint/2010/main" val="3820279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latin typeface="Calibri"/>
              </a:rPr>
              <a:t>메인</a:t>
            </a:r>
            <a:r>
              <a:rPr lang="en-US" altLang="ko-KR" dirty="0">
                <a:latin typeface="Calibri"/>
              </a:rPr>
              <a:t> </a:t>
            </a:r>
            <a:r>
              <a:rPr lang="ko-KR" altLang="en-US" dirty="0">
                <a:latin typeface="Calibri"/>
              </a:rPr>
              <a:t>아이디어는</a:t>
            </a:r>
            <a:r>
              <a:rPr lang="en-US" altLang="ko-KR" dirty="0">
                <a:latin typeface="Calibri"/>
              </a:rPr>
              <a:t> 한 </a:t>
            </a:r>
            <a:r>
              <a:rPr lang="en-US" altLang="ko-KR" dirty="0" err="1">
                <a:latin typeface="Calibri"/>
              </a:rPr>
              <a:t>lstm이</a:t>
            </a:r>
            <a:r>
              <a:rPr lang="en-US" altLang="ko-KR" dirty="0">
                <a:latin typeface="Calibri"/>
              </a:rPr>
              <a:t> input sequenceㄹ르 한 </a:t>
            </a:r>
            <a:r>
              <a:rPr lang="en-US" altLang="ko-KR" dirty="0" err="1">
                <a:latin typeface="Calibri"/>
              </a:rPr>
              <a:t>타임스텝마다</a:t>
            </a:r>
            <a:r>
              <a:rPr lang="en-US" altLang="ko-KR" dirty="0">
                <a:latin typeface="Calibri"/>
              </a:rPr>
              <a:t> </a:t>
            </a:r>
            <a:r>
              <a:rPr lang="en-US" altLang="ko-KR" dirty="0" err="1">
                <a:latin typeface="Calibri"/>
              </a:rPr>
              <a:t>읽어들이고</a:t>
            </a:r>
            <a:r>
              <a:rPr lang="en-US" altLang="ko-KR" dirty="0">
                <a:latin typeface="Calibri"/>
              </a:rPr>
              <a:t> </a:t>
            </a:r>
            <a:r>
              <a:rPr lang="en-US" altLang="ko-KR" dirty="0" err="1">
                <a:latin typeface="Calibri"/>
              </a:rPr>
              <a:t>다른</a:t>
            </a:r>
            <a:r>
              <a:rPr lang="en-US" altLang="ko-KR" dirty="0">
                <a:latin typeface="Calibri"/>
              </a:rPr>
              <a:t> </a:t>
            </a:r>
            <a:r>
              <a:rPr lang="en-US" altLang="ko-KR" dirty="0" err="1">
                <a:latin typeface="Calibri"/>
              </a:rPr>
              <a:t>lstm이</a:t>
            </a:r>
            <a:r>
              <a:rPr lang="en-US" altLang="ko-KR" dirty="0">
                <a:latin typeface="Calibri"/>
              </a:rPr>
              <a:t> output </a:t>
            </a:r>
            <a:r>
              <a:rPr lang="en-US" altLang="ko-KR" dirty="0" err="1">
                <a:latin typeface="Calibri"/>
              </a:rPr>
              <a:t>sequence를</a:t>
            </a:r>
            <a:r>
              <a:rPr lang="en-US" altLang="ko-KR" dirty="0">
                <a:latin typeface="Calibri"/>
              </a:rPr>
              <a:t> </a:t>
            </a:r>
            <a:r>
              <a:rPr lang="en-US" altLang="ko-KR" dirty="0" err="1">
                <a:latin typeface="Calibri"/>
              </a:rPr>
              <a:t>출력시킨다는</a:t>
            </a:r>
            <a:r>
              <a:rPr lang="en-US" altLang="ko-KR" dirty="0">
                <a:latin typeface="Calibri"/>
              </a:rPr>
              <a:t> </a:t>
            </a:r>
            <a:r>
              <a:rPr lang="en-US" altLang="ko-KR" dirty="0" err="1">
                <a:latin typeface="Calibri"/>
              </a:rPr>
              <a:t>거다</a:t>
            </a:r>
          </a:p>
          <a:p>
            <a:r>
              <a:rPr lang="en-US" altLang="ko-KR" dirty="0" err="1">
                <a:latin typeface="Calibri"/>
              </a:rPr>
              <a:t>두번째</a:t>
            </a:r>
            <a:r>
              <a:rPr lang="en-US" altLang="ko-KR" dirty="0">
                <a:latin typeface="맑은 고딕"/>
                <a:ea typeface="맑은 고딕"/>
              </a:rPr>
              <a:t> </a:t>
            </a:r>
            <a:r>
              <a:rPr lang="en-US" altLang="ko-KR" dirty="0" err="1">
                <a:latin typeface="맑은 고딕"/>
                <a:ea typeface="맑은 고딕"/>
              </a:rPr>
              <a:t>lstm은</a:t>
            </a:r>
            <a:r>
              <a:rPr lang="en-US" altLang="ko-KR" dirty="0">
                <a:latin typeface="맑은 고딕"/>
                <a:ea typeface="맑은 고딕"/>
              </a:rPr>
              <a:t> </a:t>
            </a:r>
            <a:r>
              <a:rPr lang="en-US" altLang="ko-KR" dirty="0" err="1">
                <a:latin typeface="맑은 고딕"/>
                <a:ea typeface="맑은 고딕"/>
              </a:rPr>
              <a:t>rnn이지만</a:t>
            </a:r>
            <a:r>
              <a:rPr lang="en-US" altLang="ko-KR" dirty="0">
                <a:latin typeface="맑은 고딕"/>
                <a:ea typeface="맑은 고딕"/>
              </a:rPr>
              <a:t> input </a:t>
            </a:r>
            <a:r>
              <a:rPr lang="en-US" altLang="ko-KR" dirty="0" err="1">
                <a:latin typeface="맑은 고딕"/>
                <a:ea typeface="맑은 고딕"/>
              </a:rPr>
              <a:t>sequence를</a:t>
            </a:r>
            <a:r>
              <a:rPr lang="en-US" altLang="ko-KR" dirty="0">
                <a:latin typeface="맑은 고딕"/>
                <a:ea typeface="맑은 고딕"/>
              </a:rPr>
              <a:t> </a:t>
            </a:r>
            <a:r>
              <a:rPr lang="en-US" altLang="ko-KR" dirty="0" err="1">
                <a:latin typeface="맑은 고딕"/>
                <a:ea typeface="맑은 고딕"/>
              </a:rPr>
              <a:t>전제로</a:t>
            </a:r>
            <a:r>
              <a:rPr lang="en-US" altLang="ko-KR" dirty="0">
                <a:latin typeface="맑은 고딕"/>
                <a:ea typeface="맑은 고딕"/>
              </a:rPr>
              <a:t> </a:t>
            </a:r>
            <a:r>
              <a:rPr lang="en-US" altLang="ko-KR" dirty="0" err="1">
                <a:latin typeface="맑은 고딕"/>
                <a:ea typeface="맑은 고딕"/>
              </a:rPr>
              <a:t>한다</a:t>
            </a:r>
          </a:p>
        </p:txBody>
      </p:sp>
      <p:sp>
        <p:nvSpPr>
          <p:cNvPr id="4" name="슬라이드 번호 개체 틀 3"/>
          <p:cNvSpPr>
            <a:spLocks noGrp="1"/>
          </p:cNvSpPr>
          <p:nvPr>
            <p:ph type="sldNum" sz="quarter" idx="10"/>
          </p:nvPr>
        </p:nvSpPr>
        <p:spPr/>
        <p:txBody>
          <a:bodyPr/>
          <a:lstStyle/>
          <a:p>
            <a:fld id="{E47D62D1-F743-4418-A111-A4C7C272E103}" type="slidenum">
              <a:rPr lang="en-US" altLang="ko-KR"/>
              <a:t>‹#›</a:t>
            </a:fld>
            <a:endParaRPr lang="ko-KR" altLang="en-US"/>
          </a:p>
        </p:txBody>
      </p:sp>
    </p:spTree>
    <p:extLst>
      <p:ext uri="{BB962C8B-B14F-4D97-AF65-F5344CB8AC3E}">
        <p14:creationId xmlns:p14="http://schemas.microsoft.com/office/powerpoint/2010/main" val="827316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a:ea typeface="맑은 고딕"/>
            </a:endParaRPr>
          </a:p>
        </p:txBody>
      </p:sp>
      <p:sp>
        <p:nvSpPr>
          <p:cNvPr id="4" name="슬라이드 번호 개체 틀 3"/>
          <p:cNvSpPr>
            <a:spLocks noGrp="1"/>
          </p:cNvSpPr>
          <p:nvPr>
            <p:ph type="sldNum" sz="quarter" idx="10"/>
          </p:nvPr>
        </p:nvSpPr>
        <p:spPr/>
        <p:txBody>
          <a:bodyPr/>
          <a:lstStyle/>
          <a:p>
            <a:fld id="{E47D62D1-F743-4418-A111-A4C7C272E103}" type="slidenum">
              <a:rPr lang="en-US" altLang="ko-KR"/>
              <a:t>4</a:t>
            </a:fld>
            <a:endParaRPr lang="ko-KR" altLang="en-US"/>
          </a:p>
        </p:txBody>
      </p:sp>
    </p:spTree>
    <p:extLst>
      <p:ext uri="{BB962C8B-B14F-4D97-AF65-F5344CB8AC3E}">
        <p14:creationId xmlns:p14="http://schemas.microsoft.com/office/powerpoint/2010/main" val="222491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a:ea typeface="맑은 고딕"/>
            </a:endParaRPr>
          </a:p>
        </p:txBody>
      </p:sp>
      <p:sp>
        <p:nvSpPr>
          <p:cNvPr id="4" name="슬라이드 번호 개체 틀 3"/>
          <p:cNvSpPr>
            <a:spLocks noGrp="1"/>
          </p:cNvSpPr>
          <p:nvPr>
            <p:ph type="sldNum" sz="quarter" idx="10"/>
          </p:nvPr>
        </p:nvSpPr>
        <p:spPr/>
        <p:txBody>
          <a:bodyPr/>
          <a:lstStyle/>
          <a:p>
            <a:fld id="{E47D62D1-F743-4418-A111-A4C7C272E103}" type="slidenum">
              <a:rPr lang="en-US" altLang="ko-KR"/>
              <a:t>6</a:t>
            </a:fld>
            <a:endParaRPr lang="ko-KR" altLang="en-US"/>
          </a:p>
        </p:txBody>
      </p:sp>
    </p:spTree>
    <p:extLst>
      <p:ext uri="{BB962C8B-B14F-4D97-AF65-F5344CB8AC3E}">
        <p14:creationId xmlns:p14="http://schemas.microsoft.com/office/powerpoint/2010/main" val="1786953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latin typeface="Calibri"/>
              </a:rPr>
              <a:t>기존</a:t>
            </a:r>
            <a:r>
              <a:rPr lang="en-US" altLang="ko-KR" dirty="0">
                <a:latin typeface="Calibri"/>
              </a:rPr>
              <a:t> RNN 모델은 사전에 출력을 알 수 </a:t>
            </a:r>
            <a:r>
              <a:rPr lang="en-US" altLang="ko-KR" dirty="0">
                <a:latin typeface="맑은 고딕"/>
                <a:ea typeface="맑은 고딕"/>
              </a:rPr>
              <a:t>있는 입력간의 정렬이 있을 </a:t>
            </a:r>
            <a:r>
              <a:rPr lang="en-US" altLang="ko-KR" dirty="0" err="1">
                <a:latin typeface="맑은 고딕"/>
                <a:ea typeface="맑은 고딕"/>
              </a:rPr>
              <a:t>경우</a:t>
            </a:r>
            <a:r>
              <a:rPr lang="en-US" altLang="ko-KR" dirty="0">
                <a:latin typeface="맑은 고딕"/>
                <a:ea typeface="맑은 고딕"/>
              </a:rPr>
              <a:t> </a:t>
            </a:r>
            <a:r>
              <a:rPr lang="en-US" altLang="ko-KR" dirty="0" err="1">
                <a:latin typeface="Calibri"/>
              </a:rPr>
              <a:t>시퀀스와</a:t>
            </a:r>
            <a:r>
              <a:rPr lang="en-US" altLang="ko-KR" dirty="0">
                <a:latin typeface="맑은 고딕"/>
                <a:ea typeface="맑은 고딕"/>
              </a:rPr>
              <a:t> </a:t>
            </a:r>
            <a:r>
              <a:rPr lang="en-US" altLang="ko-KR" dirty="0" err="1">
                <a:latin typeface="Calibri"/>
              </a:rPr>
              <a:t>시퀀스를</a:t>
            </a:r>
            <a:r>
              <a:rPr lang="en-US" altLang="ko-KR" dirty="0">
                <a:latin typeface="맑은 고딕"/>
                <a:ea typeface="맑은 고딕"/>
              </a:rPr>
              <a:t> </a:t>
            </a:r>
            <a:r>
              <a:rPr lang="en-US" altLang="ko-KR" dirty="0" err="1">
                <a:latin typeface="Calibri"/>
              </a:rPr>
              <a:t>쉽게</a:t>
            </a:r>
            <a:r>
              <a:rPr lang="en-US" altLang="ko-KR" dirty="0">
                <a:latin typeface="맑은 고딕"/>
                <a:ea typeface="맑은 고딕"/>
              </a:rPr>
              <a:t> </a:t>
            </a:r>
            <a:r>
              <a:rPr lang="en-US" altLang="ko-KR" dirty="0" err="1">
                <a:latin typeface="맑은 고딕"/>
                <a:ea typeface="맑은 고딕"/>
              </a:rPr>
              <a:t>맵핑할</a:t>
            </a:r>
            <a:r>
              <a:rPr lang="en-US" altLang="ko-KR" dirty="0">
                <a:latin typeface="맑은 고딕"/>
                <a:ea typeface="맑은 고딕"/>
              </a:rPr>
              <a:t> 수 </a:t>
            </a:r>
            <a:r>
              <a:rPr lang="en-US" altLang="ko-KR" dirty="0" err="1">
                <a:latin typeface="맑은 고딕"/>
                <a:ea typeface="맑은 고딕"/>
              </a:rPr>
              <a:t>있지만</a:t>
            </a:r>
            <a:r>
              <a:rPr lang="en-US" altLang="ko-KR" dirty="0">
                <a:latin typeface="맑은 고딕"/>
                <a:ea typeface="맑은 고딕"/>
              </a:rPr>
              <a:t> </a:t>
            </a:r>
          </a:p>
          <a:p>
            <a:r>
              <a:rPr lang="en-US" altLang="ko-KR" dirty="0" err="1">
                <a:latin typeface="맑은 고딕"/>
                <a:ea typeface="맑은 고딕"/>
              </a:rPr>
              <a:t>복잡한</a:t>
            </a:r>
            <a:r>
              <a:rPr lang="en-US" altLang="ko-KR" dirty="0">
                <a:latin typeface="맑은 고딕"/>
                <a:ea typeface="맑은 고딕"/>
              </a:rPr>
              <a:t> </a:t>
            </a:r>
            <a:r>
              <a:rPr lang="en-US" altLang="ko-KR" dirty="0" err="1">
                <a:latin typeface="맑은 고딕"/>
                <a:ea typeface="맑은 고딕"/>
              </a:rPr>
              <a:t>관계로</a:t>
            </a:r>
            <a:r>
              <a:rPr lang="en-US" altLang="ko-KR" dirty="0">
                <a:latin typeface="맑은 고딕"/>
                <a:ea typeface="맑은 고딕"/>
              </a:rPr>
              <a:t> </a:t>
            </a:r>
            <a:r>
              <a:rPr lang="en-US" altLang="ko-KR" dirty="0" err="1">
                <a:latin typeface="맑은 고딕"/>
                <a:ea typeface="맑은 고딕"/>
              </a:rPr>
              <a:t>인해</a:t>
            </a:r>
            <a:r>
              <a:rPr lang="en-US" altLang="ko-KR" dirty="0">
                <a:latin typeface="맑은 고딕"/>
                <a:ea typeface="맑은 고딕"/>
              </a:rPr>
              <a:t> </a:t>
            </a:r>
            <a:r>
              <a:rPr lang="en-US" altLang="ko-KR" dirty="0" err="1">
                <a:latin typeface="맑은 고딕"/>
                <a:ea typeface="맑은 고딕"/>
              </a:rPr>
              <a:t>입력</a:t>
            </a:r>
            <a:r>
              <a:rPr lang="en-US" altLang="ko-KR" dirty="0">
                <a:latin typeface="맑은 고딕"/>
                <a:ea typeface="맑은 고딕"/>
              </a:rPr>
              <a:t> 및 </a:t>
            </a:r>
            <a:r>
              <a:rPr lang="en-US" altLang="ko-KR" dirty="0" err="1">
                <a:latin typeface="맑은 고딕"/>
                <a:ea typeface="맑은 고딕"/>
              </a:rPr>
              <a:t>출력</a:t>
            </a:r>
            <a:r>
              <a:rPr lang="en-US" altLang="ko-KR" dirty="0">
                <a:latin typeface="맑은 고딕"/>
                <a:ea typeface="맑은 고딕"/>
              </a:rPr>
              <a:t> </a:t>
            </a:r>
            <a:r>
              <a:rPr lang="en-US" altLang="ko-KR" dirty="0" err="1">
                <a:latin typeface="맑은 고딕"/>
                <a:ea typeface="맑은 고딕"/>
              </a:rPr>
              <a:t>시퀀스</a:t>
            </a:r>
            <a:r>
              <a:rPr lang="en-US" altLang="ko-KR" dirty="0">
                <a:latin typeface="맑은 고딕"/>
                <a:ea typeface="맑은 고딕"/>
              </a:rPr>
              <a:t> </a:t>
            </a:r>
            <a:r>
              <a:rPr lang="en-US" altLang="ko-KR" dirty="0" err="1">
                <a:latin typeface="맑은 고딕"/>
                <a:ea typeface="맑은 고딕"/>
              </a:rPr>
              <a:t>길이가</a:t>
            </a:r>
            <a:r>
              <a:rPr lang="en-US" altLang="ko-KR" dirty="0">
                <a:latin typeface="맑은 고딕"/>
                <a:ea typeface="맑은 고딕"/>
              </a:rPr>
              <a:t> </a:t>
            </a:r>
            <a:r>
              <a:rPr lang="en-US" altLang="ko-KR" dirty="0" err="1">
                <a:latin typeface="맑은 고딕"/>
                <a:ea typeface="맑은 고딕"/>
              </a:rPr>
              <a:t>다른</a:t>
            </a:r>
            <a:r>
              <a:rPr lang="en-US" altLang="ko-KR" dirty="0">
                <a:latin typeface="맑은 고딕"/>
                <a:ea typeface="맑은 고딕"/>
              </a:rPr>
              <a:t> </a:t>
            </a:r>
            <a:r>
              <a:rPr lang="en-US" altLang="ko-KR" dirty="0" err="1">
                <a:latin typeface="맑은 고딕"/>
                <a:ea typeface="맑은 고딕"/>
              </a:rPr>
              <a:t>문제에서는</a:t>
            </a:r>
            <a:r>
              <a:rPr lang="en-US" altLang="ko-KR" dirty="0">
                <a:latin typeface="맑은 고딕"/>
                <a:ea typeface="맑은 고딕"/>
              </a:rPr>
              <a:t> </a:t>
            </a:r>
            <a:r>
              <a:rPr lang="en-US" altLang="ko-KR" dirty="0" err="1">
                <a:latin typeface="맑은 고딕"/>
                <a:ea typeface="맑은 고딕"/>
              </a:rPr>
              <a:t>적용하기</a:t>
            </a:r>
            <a:r>
              <a:rPr lang="en-US" altLang="ko-KR" dirty="0">
                <a:latin typeface="맑은 고딕"/>
                <a:ea typeface="맑은 고딕"/>
              </a:rPr>
              <a:t> </a:t>
            </a:r>
            <a:r>
              <a:rPr lang="en-US" altLang="ko-KR" dirty="0" err="1">
                <a:latin typeface="맑은 고딕"/>
                <a:ea typeface="맑은 고딕"/>
              </a:rPr>
              <a:t>어렵다는</a:t>
            </a:r>
            <a:r>
              <a:rPr lang="en-US" altLang="ko-KR" dirty="0">
                <a:latin typeface="맑은 고딕"/>
                <a:ea typeface="맑은 고딕"/>
              </a:rPr>
              <a:t> </a:t>
            </a:r>
            <a:r>
              <a:rPr lang="en-US" altLang="ko-KR" dirty="0" err="1">
                <a:latin typeface="맑은 고딕"/>
                <a:ea typeface="맑은 고딕"/>
              </a:rPr>
              <a:t>단점이</a:t>
            </a:r>
            <a:r>
              <a:rPr lang="en-US" altLang="ko-KR" dirty="0">
                <a:latin typeface="맑은 고딕"/>
                <a:ea typeface="맑은 고딕"/>
              </a:rPr>
              <a:t> </a:t>
            </a:r>
            <a:r>
              <a:rPr lang="en-US" altLang="ko-KR" dirty="0" err="1">
                <a:latin typeface="맑은 고딕"/>
                <a:ea typeface="맑은 고딕"/>
              </a:rPr>
              <a:t>있습니다</a:t>
            </a:r>
            <a:r>
              <a:rPr lang="en-US" altLang="ko-KR" dirty="0">
                <a:latin typeface="맑은 고딕"/>
                <a:ea typeface="맑은 고딕"/>
              </a:rPr>
              <a:t>. </a:t>
            </a:r>
          </a:p>
        </p:txBody>
      </p:sp>
      <p:sp>
        <p:nvSpPr>
          <p:cNvPr id="4" name="슬라이드 번호 개체 틀 3"/>
          <p:cNvSpPr>
            <a:spLocks noGrp="1"/>
          </p:cNvSpPr>
          <p:nvPr>
            <p:ph type="sldNum" sz="quarter" idx="10"/>
          </p:nvPr>
        </p:nvSpPr>
        <p:spPr/>
        <p:txBody>
          <a:bodyPr/>
          <a:lstStyle/>
          <a:p>
            <a:fld id="{E47D62D1-F743-4418-A111-A4C7C272E103}" type="slidenum">
              <a:rPr lang="en-US" altLang="ko-KR"/>
              <a:t>‹#›</a:t>
            </a:fld>
            <a:endParaRPr lang="ko-KR" altLang="en-US"/>
          </a:p>
        </p:txBody>
      </p:sp>
    </p:spTree>
    <p:extLst>
      <p:ext uri="{BB962C8B-B14F-4D97-AF65-F5344CB8AC3E}">
        <p14:creationId xmlns:p14="http://schemas.microsoft.com/office/powerpoint/2010/main" val="97226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latin typeface="Calibri"/>
              </a:rPr>
              <a:t>이런</a:t>
            </a:r>
            <a:r>
              <a:rPr lang="en-US" altLang="ko-KR" dirty="0">
                <a:latin typeface="Calibri"/>
              </a:rPr>
              <a:t> </a:t>
            </a:r>
            <a:r>
              <a:rPr lang="ko-KR" altLang="en-US" dirty="0">
                <a:latin typeface="Calibri"/>
              </a:rPr>
              <a:t>문제점을</a:t>
            </a:r>
            <a:r>
              <a:rPr lang="en-US" altLang="ko-KR" dirty="0">
                <a:latin typeface="Calibri"/>
              </a:rPr>
              <a:t> </a:t>
            </a:r>
            <a:r>
              <a:rPr lang="en-US" altLang="ko-KR" dirty="0" err="1">
                <a:latin typeface="Calibri"/>
              </a:rPr>
              <a:t>단순히</a:t>
            </a:r>
            <a:r>
              <a:rPr lang="en-US" altLang="ko-KR" dirty="0">
                <a:latin typeface="Calibri"/>
              </a:rPr>
              <a:t> input </a:t>
            </a:r>
            <a:r>
              <a:rPr lang="en-US" altLang="ko-KR" dirty="0" err="1">
                <a:latin typeface="Calibri"/>
              </a:rPr>
              <a:t>sequence를</a:t>
            </a:r>
            <a:r>
              <a:rPr lang="en-US" altLang="ko-KR" dirty="0">
                <a:latin typeface="Calibri"/>
              </a:rPr>
              <a:t> </a:t>
            </a:r>
            <a:r>
              <a:rPr lang="en-US" altLang="ko-KR" dirty="0" err="1">
                <a:latin typeface="Calibri"/>
              </a:rPr>
              <a:t>하나의</a:t>
            </a:r>
            <a:r>
              <a:rPr lang="en-US" altLang="ko-KR" dirty="0">
                <a:latin typeface="Calibri"/>
              </a:rPr>
              <a:t> </a:t>
            </a:r>
            <a:r>
              <a:rPr lang="en-US" altLang="ko-KR" dirty="0" err="1">
                <a:latin typeface="Calibri"/>
              </a:rPr>
              <a:t>RNN에</a:t>
            </a:r>
            <a:r>
              <a:rPr lang="en-US" altLang="ko-KR" dirty="0">
                <a:latin typeface="Calibri"/>
              </a:rPr>
              <a:t> </a:t>
            </a:r>
            <a:r>
              <a:rPr lang="en-US" altLang="ko-KR" dirty="0" err="1">
                <a:latin typeface="Calibri"/>
              </a:rPr>
              <a:t>매핑하고</a:t>
            </a:r>
            <a:r>
              <a:rPr lang="en-US" altLang="ko-KR" dirty="0">
                <a:latin typeface="Calibri"/>
              </a:rPr>
              <a:t> target </a:t>
            </a:r>
            <a:r>
              <a:rPr lang="en-US" altLang="ko-KR" dirty="0" err="1">
                <a:latin typeface="Calibri"/>
              </a:rPr>
              <a:t>sequence를</a:t>
            </a:r>
            <a:r>
              <a:rPr lang="en-US" altLang="ko-KR" dirty="0">
                <a:latin typeface="Calibri"/>
              </a:rPr>
              <a:t> </a:t>
            </a:r>
            <a:r>
              <a:rPr lang="en-US" altLang="ko-KR" dirty="0" err="1">
                <a:latin typeface="Calibri"/>
              </a:rPr>
              <a:t>또다른</a:t>
            </a:r>
            <a:r>
              <a:rPr lang="en-US" altLang="ko-KR" dirty="0">
                <a:latin typeface="Calibri"/>
              </a:rPr>
              <a:t> </a:t>
            </a:r>
            <a:r>
              <a:rPr lang="en-US" altLang="ko-KR" dirty="0" err="1">
                <a:latin typeface="Calibri"/>
              </a:rPr>
              <a:t>RNN에</a:t>
            </a:r>
            <a:r>
              <a:rPr lang="en-US" altLang="ko-KR" dirty="0">
                <a:latin typeface="Calibri"/>
              </a:rPr>
              <a:t> </a:t>
            </a:r>
            <a:r>
              <a:rPr lang="en-US" altLang="ko-KR" dirty="0" err="1">
                <a:latin typeface="Calibri"/>
              </a:rPr>
              <a:t>매핑하는</a:t>
            </a:r>
            <a:r>
              <a:rPr lang="en-US" altLang="ko-KR" dirty="0">
                <a:latin typeface="Calibri"/>
              </a:rPr>
              <a:t> </a:t>
            </a:r>
            <a:r>
              <a:rPr lang="en-US" altLang="ko-KR" dirty="0" err="1">
                <a:latin typeface="Calibri"/>
              </a:rPr>
              <a:t>형식으로</a:t>
            </a:r>
            <a:r>
              <a:rPr lang="en-US" altLang="ko-KR" dirty="0">
                <a:latin typeface="Calibri"/>
              </a:rPr>
              <a:t> </a:t>
            </a:r>
            <a:r>
              <a:rPr lang="en-US" altLang="ko-KR" dirty="0" err="1">
                <a:latin typeface="Calibri"/>
              </a:rPr>
              <a:t>해결할</a:t>
            </a:r>
            <a:r>
              <a:rPr lang="en-US" altLang="ko-KR" dirty="0">
                <a:latin typeface="Calibri"/>
              </a:rPr>
              <a:t> 수 </a:t>
            </a:r>
            <a:r>
              <a:rPr lang="en-US" altLang="ko-KR" dirty="0" err="1">
                <a:latin typeface="Calibri"/>
              </a:rPr>
              <a:t>있다</a:t>
            </a:r>
            <a:r>
              <a:rPr lang="en-US" altLang="ko-KR" dirty="0">
                <a:latin typeface="Calibri"/>
              </a:rPr>
              <a:t>. </a:t>
            </a:r>
          </a:p>
          <a:p>
            <a:r>
              <a:rPr lang="en-US" altLang="ko-KR" dirty="0" err="1">
                <a:latin typeface="Calibri"/>
              </a:rPr>
              <a:t>기존의</a:t>
            </a:r>
            <a:r>
              <a:rPr lang="en-US" altLang="ko-KR" dirty="0">
                <a:latin typeface="Calibri"/>
              </a:rPr>
              <a:t> RNN </a:t>
            </a:r>
            <a:r>
              <a:rPr lang="en-US" altLang="ko-KR" dirty="0" err="1">
                <a:latin typeface="Calibri"/>
              </a:rPr>
              <a:t>cell의</a:t>
            </a:r>
            <a:r>
              <a:rPr lang="en-US" altLang="ko-KR" dirty="0">
                <a:latin typeface="Calibri"/>
              </a:rPr>
              <a:t> </a:t>
            </a:r>
            <a:r>
              <a:rPr lang="en-US" altLang="ko-KR" dirty="0" err="1">
                <a:latin typeface="Calibri"/>
              </a:rPr>
              <a:t>경우</a:t>
            </a:r>
            <a:r>
              <a:rPr lang="en-US" altLang="ko-KR" dirty="0">
                <a:latin typeface="Calibri"/>
              </a:rPr>
              <a:t> long term dependencies </a:t>
            </a:r>
            <a:r>
              <a:rPr lang="en-US" altLang="ko-KR" dirty="0" err="1">
                <a:latin typeface="Calibri"/>
              </a:rPr>
              <a:t>으로</a:t>
            </a:r>
            <a:r>
              <a:rPr lang="en-US" altLang="ko-KR" dirty="0">
                <a:latin typeface="Calibri"/>
              </a:rPr>
              <a:t> </a:t>
            </a:r>
            <a:r>
              <a:rPr lang="en-US" altLang="ko-KR" dirty="0" err="1">
                <a:latin typeface="Calibri"/>
              </a:rPr>
              <a:t>인해</a:t>
            </a:r>
            <a:r>
              <a:rPr lang="en-US" altLang="ko-KR" dirty="0">
                <a:latin typeface="Calibri"/>
              </a:rPr>
              <a:t> </a:t>
            </a:r>
            <a:r>
              <a:rPr lang="en-US" altLang="ko-KR" dirty="0" err="1">
                <a:latin typeface="Calibri"/>
              </a:rPr>
              <a:t>훈련이</a:t>
            </a:r>
            <a:r>
              <a:rPr lang="en-US" altLang="ko-KR" dirty="0">
                <a:latin typeface="Calibri"/>
              </a:rPr>
              <a:t> </a:t>
            </a:r>
            <a:r>
              <a:rPr lang="en-US" altLang="ko-KR" dirty="0" err="1">
                <a:latin typeface="Calibri"/>
              </a:rPr>
              <a:t>어렵지만</a:t>
            </a:r>
            <a:r>
              <a:rPr lang="en-US" altLang="ko-KR" dirty="0">
                <a:latin typeface="Calibri"/>
              </a:rPr>
              <a:t> </a:t>
            </a:r>
            <a:r>
              <a:rPr lang="en-US" altLang="ko-KR" dirty="0" err="1">
                <a:latin typeface="Calibri"/>
              </a:rPr>
              <a:t>LSTM을</a:t>
            </a:r>
            <a:r>
              <a:rPr lang="en-US" altLang="ko-KR" dirty="0">
                <a:latin typeface="Calibri"/>
              </a:rPr>
              <a:t> </a:t>
            </a:r>
            <a:r>
              <a:rPr lang="en-US" altLang="ko-KR" dirty="0" err="1">
                <a:latin typeface="Calibri"/>
              </a:rPr>
              <a:t>이용하면</a:t>
            </a:r>
            <a:r>
              <a:rPr lang="en-US" altLang="ko-KR" dirty="0">
                <a:latin typeface="Calibri"/>
              </a:rPr>
              <a:t> 이 </a:t>
            </a:r>
            <a:r>
              <a:rPr lang="en-US" altLang="ko-KR" dirty="0" err="1">
                <a:latin typeface="Calibri"/>
              </a:rPr>
              <a:t>세팅으로</a:t>
            </a:r>
            <a:r>
              <a:rPr lang="en-US" altLang="ko-KR" dirty="0">
                <a:latin typeface="맑은 고딕"/>
                <a:ea typeface="맑은 고딕"/>
              </a:rPr>
              <a:t> </a:t>
            </a:r>
            <a:r>
              <a:rPr lang="en-US" altLang="ko-KR" dirty="0" err="1">
                <a:latin typeface="Calibri"/>
              </a:rPr>
              <a:t>훌륭한</a:t>
            </a:r>
            <a:r>
              <a:rPr lang="en-US" altLang="ko-KR" dirty="0">
                <a:latin typeface="맑은 고딕"/>
                <a:ea typeface="맑은 고딕"/>
              </a:rPr>
              <a:t> </a:t>
            </a:r>
            <a:r>
              <a:rPr lang="en-US" altLang="ko-KR" dirty="0" err="1">
                <a:latin typeface="맑은 고딕"/>
                <a:ea typeface="맑은 고딕"/>
              </a:rPr>
              <a:t>결과를</a:t>
            </a:r>
            <a:r>
              <a:rPr lang="en-US" altLang="ko-KR" dirty="0">
                <a:latin typeface="맑은 고딕"/>
                <a:ea typeface="맑은 고딕"/>
              </a:rPr>
              <a:t> </a:t>
            </a:r>
            <a:r>
              <a:rPr lang="en-US" altLang="ko-KR" dirty="0" err="1">
                <a:latin typeface="맑은 고딕"/>
                <a:ea typeface="맑은 고딕"/>
              </a:rPr>
              <a:t>ㄷ초루해낼</a:t>
            </a:r>
            <a:r>
              <a:rPr lang="en-US" altLang="ko-KR" dirty="0">
                <a:latin typeface="맑은 고딕"/>
                <a:ea typeface="맑은 고딕"/>
              </a:rPr>
              <a:t> 수 </a:t>
            </a:r>
            <a:r>
              <a:rPr lang="en-US" altLang="ko-KR" dirty="0" err="1">
                <a:latin typeface="맑은 고딕"/>
                <a:ea typeface="맑은 고딕"/>
              </a:rPr>
              <a:t>있다</a:t>
            </a:r>
            <a:r>
              <a:rPr lang="en-US" altLang="ko-KR" dirty="0">
                <a:latin typeface="맑은 고딕"/>
                <a:ea typeface="맑은 고딕"/>
              </a:rPr>
              <a:t>. </a:t>
            </a:r>
            <a:endParaRPr lang="en-US" altLang="ko-KR" dirty="0">
              <a:latin typeface="Calibri"/>
              <a:ea typeface="맑은 고딕"/>
            </a:endParaRPr>
          </a:p>
          <a:p>
            <a:endParaRPr lang="en-US" altLang="ko-KR" dirty="0">
              <a:latin typeface="맑은 고딕"/>
              <a:ea typeface="맑은 고딕"/>
            </a:endParaRPr>
          </a:p>
          <a:p>
            <a:endParaRPr lang="en-US" altLang="ko-KR" dirty="0">
              <a:latin typeface="맑은 고딕"/>
              <a:ea typeface="맑은 고딕"/>
            </a:endParaRPr>
          </a:p>
        </p:txBody>
      </p:sp>
      <p:sp>
        <p:nvSpPr>
          <p:cNvPr id="4" name="슬라이드 번호 개체 틀 3"/>
          <p:cNvSpPr>
            <a:spLocks noGrp="1"/>
          </p:cNvSpPr>
          <p:nvPr>
            <p:ph type="sldNum" sz="quarter" idx="10"/>
          </p:nvPr>
        </p:nvSpPr>
        <p:spPr/>
        <p:txBody>
          <a:bodyPr/>
          <a:lstStyle/>
          <a:p>
            <a:fld id="{E47D62D1-F743-4418-A111-A4C7C272E103}" type="slidenum">
              <a:rPr lang="en-US" altLang="ko-KR"/>
              <a:t>‹#›</a:t>
            </a:fld>
            <a:endParaRPr lang="ko-KR" altLang="en-US"/>
          </a:p>
        </p:txBody>
      </p:sp>
    </p:spTree>
    <p:extLst>
      <p:ext uri="{BB962C8B-B14F-4D97-AF65-F5344CB8AC3E}">
        <p14:creationId xmlns:p14="http://schemas.microsoft.com/office/powerpoint/2010/main" val="1401926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err="1">
                <a:latin typeface="Calibri"/>
              </a:rPr>
              <a:t>LSTM은</a:t>
            </a:r>
            <a:r>
              <a:rPr lang="en-US" dirty="0">
                <a:latin typeface="Calibri"/>
              </a:rPr>
              <a:t> </a:t>
            </a:r>
            <a:r>
              <a:rPr lang="ko-KR" altLang="en-US" dirty="0" err="1">
                <a:latin typeface="Calibri"/>
              </a:rPr>
              <a:t>초기은닉층을</a:t>
            </a:r>
            <a:r>
              <a:rPr lang="en-US" dirty="0">
                <a:latin typeface="Calibri"/>
              </a:rPr>
              <a:t> </a:t>
            </a:r>
            <a:r>
              <a:rPr lang="ko-KR" altLang="en-US" dirty="0">
                <a:latin typeface="Calibri"/>
                <a:ea typeface="맑은 고딕"/>
              </a:rPr>
              <a:t>설정할</a:t>
            </a:r>
            <a:r>
              <a:rPr lang="en-US" dirty="0">
                <a:latin typeface="Calibri"/>
                <a:ea typeface="맑은 고딕"/>
              </a:rPr>
              <a:t> x</a:t>
            </a:r>
            <a:r>
              <a:rPr lang="ko-KR" altLang="en-US" dirty="0">
                <a:latin typeface="Calibri"/>
                <a:ea typeface="맑은 고딕"/>
              </a:rPr>
              <a:t>들의</a:t>
            </a:r>
            <a:r>
              <a:rPr lang="en-US" dirty="0">
                <a:latin typeface="Calibri"/>
                <a:ea typeface="맑은 고딕"/>
              </a:rPr>
              <a:t> </a:t>
            </a:r>
            <a:r>
              <a:rPr lang="ko-KR" altLang="en-US" dirty="0">
                <a:latin typeface="Calibri"/>
                <a:ea typeface="맑은 고딕"/>
              </a:rPr>
              <a:t>집합인</a:t>
            </a:r>
            <a:r>
              <a:rPr lang="en-US" altLang="ko-KR" dirty="0">
                <a:latin typeface="Calibri"/>
                <a:ea typeface="맑은 고딕"/>
              </a:rPr>
              <a:t> </a:t>
            </a:r>
            <a:r>
              <a:rPr lang="en-US" altLang="ko-KR" dirty="0" err="1">
                <a:latin typeface="Calibri"/>
                <a:ea typeface="맑은 고딕"/>
              </a:rPr>
              <a:t>고정된</a:t>
            </a:r>
            <a:r>
              <a:rPr lang="en-US" altLang="ko-KR" dirty="0">
                <a:latin typeface="Calibri"/>
                <a:ea typeface="맑은 고딕"/>
              </a:rPr>
              <a:t> </a:t>
            </a:r>
            <a:r>
              <a:rPr lang="en-US" altLang="ko-KR" dirty="0" err="1">
                <a:latin typeface="Calibri"/>
                <a:ea typeface="맑은 고딕"/>
              </a:rPr>
              <a:t>차원의</a:t>
            </a:r>
            <a:r>
              <a:rPr lang="en-US" altLang="ko-KR" dirty="0">
                <a:latin typeface="Calibri"/>
                <a:ea typeface="맑은 고딕"/>
              </a:rPr>
              <a:t> </a:t>
            </a:r>
            <a:r>
              <a:rPr lang="en-US" altLang="ko-KR" dirty="0" err="1">
                <a:latin typeface="Calibri"/>
                <a:ea typeface="맑은 고딕"/>
              </a:rPr>
              <a:t>v를</a:t>
            </a:r>
            <a:r>
              <a:rPr lang="en-US" altLang="ko-KR" dirty="0">
                <a:latin typeface="Calibri"/>
                <a:ea typeface="맑은 고딕"/>
              </a:rPr>
              <a:t> </a:t>
            </a:r>
            <a:r>
              <a:rPr lang="en-US" altLang="ko-KR" dirty="0" err="1">
                <a:latin typeface="Calibri"/>
                <a:ea typeface="맑은 고딕"/>
              </a:rPr>
              <a:t>구하고</a:t>
            </a:r>
            <a:r>
              <a:rPr lang="en-US" altLang="ko-KR" dirty="0">
                <a:latin typeface="Calibri"/>
                <a:ea typeface="맑은 고딕"/>
              </a:rPr>
              <a:t> </a:t>
            </a:r>
            <a:r>
              <a:rPr lang="en-US" altLang="ko-KR" dirty="0" err="1">
                <a:latin typeface="Calibri"/>
                <a:ea typeface="맑은 고딕"/>
              </a:rPr>
              <a:t>y들의</a:t>
            </a:r>
            <a:r>
              <a:rPr lang="en-US" altLang="ko-KR" dirty="0">
                <a:latin typeface="Calibri"/>
                <a:ea typeface="맑은 고딕"/>
              </a:rPr>
              <a:t> </a:t>
            </a:r>
            <a:r>
              <a:rPr lang="en-US" altLang="ko-KR" dirty="0" err="1">
                <a:latin typeface="Calibri"/>
                <a:ea typeface="맑은 고딕"/>
              </a:rPr>
              <a:t>조건부</a:t>
            </a:r>
            <a:r>
              <a:rPr lang="en-US" altLang="ko-KR" dirty="0">
                <a:latin typeface="Calibri"/>
                <a:ea typeface="맑은 고딕"/>
              </a:rPr>
              <a:t> </a:t>
            </a:r>
            <a:r>
              <a:rPr lang="en-US" altLang="ko-KR" dirty="0" err="1">
                <a:latin typeface="Calibri"/>
                <a:ea typeface="맑은 고딕"/>
              </a:rPr>
              <a:t>확률을</a:t>
            </a:r>
            <a:r>
              <a:rPr lang="en-US" altLang="ko-KR" dirty="0">
                <a:latin typeface="Calibri"/>
                <a:ea typeface="맑은 고딕"/>
              </a:rPr>
              <a:t> </a:t>
            </a:r>
            <a:r>
              <a:rPr lang="en-US" altLang="ko-KR" dirty="0" err="1">
                <a:latin typeface="Calibri"/>
                <a:ea typeface="맑은 고딕"/>
              </a:rPr>
              <a:t>계산한다</a:t>
            </a:r>
            <a:r>
              <a:rPr lang="en-US" altLang="ko-KR" dirty="0">
                <a:latin typeface="Calibri"/>
                <a:ea typeface="맑은 고딕"/>
              </a:rPr>
              <a:t>. </a:t>
            </a:r>
          </a:p>
          <a:p>
            <a:endParaRPr lang="en-US" altLang="ko-KR">
              <a:latin typeface="맑은 고딕"/>
              <a:ea typeface="맑은 고딕"/>
            </a:endParaRPr>
          </a:p>
        </p:txBody>
      </p:sp>
      <p:sp>
        <p:nvSpPr>
          <p:cNvPr id="4" name="슬라이드 번호 개체 틀 3"/>
          <p:cNvSpPr>
            <a:spLocks noGrp="1"/>
          </p:cNvSpPr>
          <p:nvPr>
            <p:ph type="sldNum" sz="quarter" idx="10"/>
          </p:nvPr>
        </p:nvSpPr>
        <p:spPr/>
        <p:txBody>
          <a:bodyPr/>
          <a:lstStyle/>
          <a:p>
            <a:fld id="{E47D62D1-F743-4418-A111-A4C7C272E103}" type="slidenum">
              <a:rPr lang="en-US" altLang="ko-KR"/>
              <a:t>‹#›</a:t>
            </a:fld>
            <a:endParaRPr lang="ko-KR" altLang="en-US"/>
          </a:p>
        </p:txBody>
      </p:sp>
    </p:spTree>
    <p:extLst>
      <p:ext uri="{BB962C8B-B14F-4D97-AF65-F5344CB8AC3E}">
        <p14:creationId xmlns:p14="http://schemas.microsoft.com/office/powerpoint/2010/main" val="3840841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2017-08-30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46971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2017-08-30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510513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2017-08-30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663956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2017-08-30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46398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2017-08-30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214623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2566825D-2B69-4989-8861-A6901ABADB6C}" type="datetimeFigureOut">
              <a:rPr lang="ko-KR" altLang="en-US" smtClean="0"/>
              <a:t>2017-08-30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62196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2566825D-2B69-4989-8861-A6901ABADB6C}" type="datetimeFigureOut">
              <a:rPr lang="ko-KR" altLang="en-US" smtClean="0"/>
              <a:t>2017-08-30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292346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2566825D-2B69-4989-8861-A6901ABADB6C}" type="datetimeFigureOut">
              <a:rPr lang="ko-KR" altLang="en-US" smtClean="0"/>
              <a:t>2017-08-30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113027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2566825D-2B69-4989-8861-A6901ABADB6C}" type="datetimeFigureOut">
              <a:rPr lang="ko-KR" altLang="en-US" smtClean="0"/>
              <a:t>2017-08-30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194568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2566825D-2B69-4989-8861-A6901ABADB6C}" type="datetimeFigureOut">
              <a:rPr lang="ko-KR" altLang="en-US" smtClean="0"/>
              <a:t>2017-08-30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419606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2566825D-2B69-4989-8861-A6901ABADB6C}" type="datetimeFigureOut">
              <a:rPr lang="ko-KR" altLang="en-US" smtClean="0"/>
              <a:t>2017-08-30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1416493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6825D-2B69-4989-8861-A6901ABADB6C}" type="datetimeFigureOut">
              <a:rPr lang="ko-KR" altLang="en-US" smtClean="0"/>
              <a:t>2017-08-30</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686743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ko-KR" altLang="en-US" sz="4400" b="1" dirty="0">
                <a:ea typeface="맑은 고딕"/>
              </a:rPr>
              <a:t>Sequence to Sequence Learning </a:t>
            </a:r>
            <a:br>
              <a:rPr lang="en-US" dirty="0">
                <a:latin typeface="+mj-ea"/>
                <a:cs typeface="+mj-ea"/>
              </a:rPr>
            </a:br>
            <a:r>
              <a:rPr lang="ko-KR" altLang="en-US" sz="4400" b="1" dirty="0">
                <a:ea typeface="맑은 고딕"/>
              </a:rPr>
              <a:t>with Neural Networks</a:t>
            </a:r>
          </a:p>
        </p:txBody>
      </p:sp>
      <p:sp>
        <p:nvSpPr>
          <p:cNvPr id="3" name="부제목 2"/>
          <p:cNvSpPr>
            <a:spLocks noGrp="1"/>
          </p:cNvSpPr>
          <p:nvPr>
            <p:ph type="subTitle" idx="1"/>
          </p:nvPr>
        </p:nvSpPr>
        <p:spPr/>
        <p:txBody>
          <a:bodyPr vert="horz" lIns="91440" tIns="45720" rIns="91440" bIns="45720" rtlCol="0" anchor="t">
            <a:normAutofit lnSpcReduction="10000"/>
          </a:bodyPr>
          <a:lstStyle/>
          <a:p>
            <a:endParaRPr lang="ko-KR" altLang="en-US" dirty="0">
              <a:ea typeface="맑은 고딕"/>
            </a:endParaRPr>
          </a:p>
          <a:p>
            <a:endParaRPr lang="ko-KR" altLang="en-US" dirty="0">
              <a:ea typeface="맑은 고딕"/>
            </a:endParaRPr>
          </a:p>
          <a:p>
            <a:endParaRPr lang="ko-KR" altLang="en-US" sz="1200" dirty="0">
              <a:ea typeface="맑은 고딕"/>
            </a:endParaRPr>
          </a:p>
          <a:p>
            <a:r>
              <a:rPr lang="ko-KR" altLang="en-US" sz="1200" dirty="0">
                <a:solidFill>
                  <a:srgbClr val="A5A5A5"/>
                </a:solidFill>
                <a:ea typeface="맑은 고딕"/>
              </a:rPr>
              <a:t>Ilya Sutskever,Oriol Vinyals, Quoc V. Le. </a:t>
            </a:r>
            <a:r>
              <a:rPr lang="ko-KR" sz="1200" dirty="0">
                <a:solidFill>
                  <a:srgbClr val="A5A5A5"/>
                </a:solidFill>
              </a:rPr>
              <a:t>Sequence to Sequence Learning with Neural Networks</a:t>
            </a:r>
            <a:endParaRPr lang="ko-KR" sz="1200" dirty="0">
              <a:solidFill>
                <a:srgbClr val="A5A5A5"/>
              </a:solidFill>
              <a:ea typeface="맑은 고딕"/>
            </a:endParaRPr>
          </a:p>
          <a:p>
            <a:r>
              <a:rPr lang="en-US" altLang="ko-KR" sz="1200" dirty="0">
                <a:solidFill>
                  <a:srgbClr val="A5A5A5"/>
                </a:solidFill>
              </a:rPr>
              <a:t>https://tensorflowkorea</a:t>
            </a:r>
            <a:r>
              <a:rPr lang="ko-KR" sz="1200" dirty="0">
                <a:solidFill>
                  <a:srgbClr val="A5A5A5"/>
                </a:solidFill>
              </a:rPr>
              <a:t>.</a:t>
            </a:r>
            <a:r>
              <a:rPr lang="en-US" altLang="ko-KR" sz="1200" dirty="0">
                <a:solidFill>
                  <a:srgbClr val="A5A5A5"/>
                </a:solidFill>
              </a:rPr>
              <a:t>gitbooks</a:t>
            </a:r>
            <a:r>
              <a:rPr lang="ko-KR" sz="1200" dirty="0">
                <a:solidFill>
                  <a:srgbClr val="A5A5A5"/>
                </a:solidFill>
              </a:rPr>
              <a:t>.</a:t>
            </a:r>
            <a:r>
              <a:rPr lang="en-US" altLang="ko-KR" sz="1200" dirty="0">
                <a:solidFill>
                  <a:srgbClr val="A5A5A5"/>
                </a:solidFill>
              </a:rPr>
              <a:t>io/tensorflow-kr/content/g3doc/tutorials/seq2seq/</a:t>
            </a:r>
            <a:endParaRPr/>
          </a:p>
          <a:p>
            <a:endParaRPr lang="ko-KR" altLang="en-US" sz="1200" dirty="0">
              <a:solidFill>
                <a:srgbClr val="A5A5A5"/>
              </a:solidFill>
              <a:ea typeface="맑은 고딕"/>
            </a:endParaRPr>
          </a:p>
        </p:txBody>
      </p:sp>
    </p:spTree>
    <p:extLst>
      <p:ext uri="{BB962C8B-B14F-4D97-AF65-F5344CB8AC3E}">
        <p14:creationId xmlns:p14="http://schemas.microsoft.com/office/powerpoint/2010/main" val="1042300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ea typeface="맑은 고딕"/>
              </a:rPr>
              <a:t>The model</a:t>
            </a:r>
          </a:p>
        </p:txBody>
      </p:sp>
      <p:sp>
        <p:nvSpPr>
          <p:cNvPr id="3" name="TextBox 2"/>
          <p:cNvSpPr txBox="1"/>
          <p:nvPr/>
        </p:nvSpPr>
        <p:spPr>
          <a:xfrm>
            <a:off x="838200" y="1687513"/>
            <a:ext cx="10797141"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ko-KR" altLang="en-US" dirty="0">
                <a:ea typeface="맑은 고딕"/>
              </a:rPr>
              <a:t>Our actual models differ from the above description in three important ways.</a:t>
            </a:r>
          </a:p>
          <a:p>
            <a:pPr algn="just"/>
            <a:endParaRPr lang="ko-KR" altLang="en-US" dirty="0">
              <a:ea typeface="맑은 고딕"/>
            </a:endParaRPr>
          </a:p>
          <a:p>
            <a:pPr algn="just"/>
            <a:r>
              <a:rPr lang="ko-KR" altLang="en-US" dirty="0">
                <a:ea typeface="맑은 고딕"/>
              </a:rPr>
              <a:t>First, we used</a:t>
            </a:r>
            <a:r>
              <a:rPr lang="ko-KR" altLang="en-US" b="1" dirty="0">
                <a:ea typeface="맑은 고딕"/>
              </a:rPr>
              <a:t> two different LSTMs</a:t>
            </a:r>
            <a:r>
              <a:rPr lang="ko-KR" altLang="en-US" dirty="0">
                <a:ea typeface="맑은 고딕"/>
              </a:rPr>
              <a:t>: one for the input sequence and another for the output sequence, because doing so increases the number model parameters at negligible computational cost and makes i natural to train the LSTM on multiple language pairs simultaneously.</a:t>
            </a:r>
          </a:p>
        </p:txBody>
      </p:sp>
      <p:pic>
        <p:nvPicPr>
          <p:cNvPr id="5" name="그림 6"/>
          <p:cNvPicPr>
            <a:picLocks noChangeAspect="1"/>
          </p:cNvPicPr>
          <p:nvPr/>
        </p:nvPicPr>
        <p:blipFill>
          <a:blip r:embed="rId2"/>
          <a:stretch>
            <a:fillRect/>
          </a:stretch>
        </p:blipFill>
        <p:spPr>
          <a:xfrm>
            <a:off x="2285129" y="3467100"/>
            <a:ext cx="7147367" cy="2009447"/>
          </a:xfrm>
          <a:prstGeom prst="rect">
            <a:avLst/>
          </a:prstGeom>
        </p:spPr>
      </p:pic>
    </p:spTree>
    <p:extLst>
      <p:ext uri="{BB962C8B-B14F-4D97-AF65-F5344CB8AC3E}">
        <p14:creationId xmlns:p14="http://schemas.microsoft.com/office/powerpoint/2010/main" val="89730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ea typeface="맑은 고딕"/>
              </a:rPr>
              <a:t>The model</a:t>
            </a:r>
          </a:p>
        </p:txBody>
      </p:sp>
      <p:sp>
        <p:nvSpPr>
          <p:cNvPr id="3" name="TextBox 2"/>
          <p:cNvSpPr txBox="1"/>
          <p:nvPr/>
        </p:nvSpPr>
        <p:spPr>
          <a:xfrm>
            <a:off x="765267" y="2047875"/>
            <a:ext cx="10797141" cy="258532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ko-KR" altLang="en-US" dirty="0">
                <a:ea typeface="맑은 고딕"/>
              </a:rPr>
              <a:t>Second</a:t>
            </a:r>
            <a:r>
              <a:rPr lang="en-US" altLang="en-US" dirty="0">
                <a:ea typeface="맑은 고딕"/>
              </a:rPr>
              <a:t>,</a:t>
            </a:r>
            <a:r>
              <a:rPr lang="ko-KR" altLang="en-US" dirty="0">
                <a:ea typeface="맑은 고딕"/>
              </a:rPr>
              <a:t> we found that </a:t>
            </a:r>
            <a:r>
              <a:rPr lang="ko-KR" altLang="en-US" b="1" dirty="0">
                <a:ea typeface="맑은 고딕"/>
              </a:rPr>
              <a:t>deep LSTMs significantly outperformed</a:t>
            </a:r>
            <a:r>
              <a:rPr lang="ko-KR" altLang="en-US" dirty="0">
                <a:ea typeface="맑은 고딕"/>
              </a:rPr>
              <a:t> shallow LSTMs, so we chose </a:t>
            </a:r>
            <a:r>
              <a:rPr lang="en-US" altLang="ko-KR" dirty="0">
                <a:ea typeface="맑은 고딕"/>
              </a:rPr>
              <a:t>an</a:t>
            </a:r>
            <a:r>
              <a:rPr lang="ko-KR" altLang="en-US" dirty="0">
                <a:ea typeface="맑은 고딕"/>
              </a:rPr>
              <a:t> </a:t>
            </a:r>
            <a:r>
              <a:rPr lang="en-US" altLang="ko-KR" dirty="0">
                <a:ea typeface="맑은 고딕"/>
              </a:rPr>
              <a:t>LSTM with four layers.</a:t>
            </a:r>
            <a:endParaRPr lang="ko-KR" altLang="en-US" dirty="0">
              <a:ea typeface="맑은 고딕"/>
            </a:endParaRPr>
          </a:p>
          <a:p>
            <a:pPr algn="just"/>
            <a:endParaRPr lang="en-US" altLang="ko-KR" dirty="0">
              <a:ea typeface="맑은 고딕"/>
            </a:endParaRPr>
          </a:p>
          <a:p>
            <a:pPr algn="just"/>
            <a:r>
              <a:rPr lang="en-US" altLang="ko-KR" dirty="0">
                <a:ea typeface="맑은 고딕"/>
              </a:rPr>
              <a:t>Third, we found I </a:t>
            </a:r>
            <a:r>
              <a:rPr lang="en-US" altLang="ko-KR" b="1" dirty="0">
                <a:ea typeface="맑은 고딕"/>
              </a:rPr>
              <a:t>extremely valuable to reverse the order of the words</a:t>
            </a:r>
            <a:r>
              <a:rPr lang="en-US" altLang="ko-KR" dirty="0">
                <a:ea typeface="맑은 고딕"/>
              </a:rPr>
              <a:t> of the input sentence. So for example, instead of mapping </a:t>
            </a:r>
            <a:r>
              <a:rPr lang="en-US" dirty="0">
                <a:ea typeface="맑은 고딕"/>
              </a:rPr>
              <a:t>the sentence a, b, c to the sentence α, β, γ, the LSTM is asked to map c, b, a to α, β, γ, where α, β, γ is the translation of a, b, c. </a:t>
            </a:r>
            <a:endParaRPr dirty="0">
              <a:ea typeface="맑은 고딕"/>
            </a:endParaRPr>
          </a:p>
          <a:p>
            <a:pPr algn="just"/>
            <a:r>
              <a:rPr lang="en-US" dirty="0">
                <a:ea typeface="맑은 고딕"/>
              </a:rPr>
              <a:t>This way, a is in close proximity to α, b is fairly close to β, and so on, a fact that makes it easy for SGD to “establish communication” between the input and the output. We found this simple data transformation to greatly boost the performance of the LSTM.</a:t>
            </a:r>
            <a:endParaRPr dirty="0">
              <a:ea typeface="맑은 고딕"/>
            </a:endParaRPr>
          </a:p>
        </p:txBody>
      </p:sp>
    </p:spTree>
    <p:extLst>
      <p:ext uri="{BB962C8B-B14F-4D97-AF65-F5344CB8AC3E}">
        <p14:creationId xmlns:p14="http://schemas.microsoft.com/office/powerpoint/2010/main" val="314852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ea typeface="맑은 고딕"/>
              </a:rPr>
              <a:t>Experiments – Dataset details </a:t>
            </a:r>
          </a:p>
        </p:txBody>
      </p:sp>
      <p:sp>
        <p:nvSpPr>
          <p:cNvPr id="3" name="TextBox 2"/>
          <p:cNvSpPr txBox="1"/>
          <p:nvPr/>
        </p:nvSpPr>
        <p:spPr>
          <a:xfrm>
            <a:off x="838200" y="5133975"/>
            <a:ext cx="10797141"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ko-KR" dirty="0"/>
              <a:t>As typical neural language models rely on a vector representation for each word, we used a </a:t>
            </a:r>
            <a:r>
              <a:rPr lang="en-US" altLang="ko-KR" dirty="0"/>
              <a:t>fixed vocabulary</a:t>
            </a:r>
            <a:r>
              <a:rPr lang="ko-KR" dirty="0"/>
              <a:t> for both languages. We used 160,000 of the most frequent words for the source language</a:t>
            </a:r>
            <a:r>
              <a:rPr lang="ko-KR" dirty="0">
                <a:ea typeface="맑은 고딕"/>
              </a:rPr>
              <a:t> </a:t>
            </a:r>
            <a:r>
              <a:rPr lang="ko-KR" dirty="0"/>
              <a:t>and 80,000 of the most frequent words for the target language. Every out-of-vocabulary word </a:t>
            </a:r>
            <a:r>
              <a:rPr lang="en-US" altLang="ko-KR" dirty="0"/>
              <a:t>was replaced</a:t>
            </a:r>
            <a:r>
              <a:rPr lang="ko-KR" dirty="0"/>
              <a:t> with a special “UNK” token.</a:t>
            </a:r>
            <a:endParaRPr lang="ko-KR" altLang="en-US" dirty="0">
              <a:ea typeface="맑은 고딕"/>
            </a:endParaRPr>
          </a:p>
        </p:txBody>
      </p:sp>
      <p:pic>
        <p:nvPicPr>
          <p:cNvPr id="4" name="그림 4"/>
          <p:cNvPicPr>
            <a:picLocks noChangeAspect="1"/>
          </p:cNvPicPr>
          <p:nvPr/>
        </p:nvPicPr>
        <p:blipFill>
          <a:blip r:embed="rId2"/>
          <a:stretch>
            <a:fillRect/>
          </a:stretch>
        </p:blipFill>
        <p:spPr>
          <a:xfrm>
            <a:off x="2189255" y="1943100"/>
            <a:ext cx="7825514" cy="2900099"/>
          </a:xfrm>
          <a:prstGeom prst="rect">
            <a:avLst/>
          </a:prstGeom>
        </p:spPr>
      </p:pic>
    </p:spTree>
    <p:extLst>
      <p:ext uri="{BB962C8B-B14F-4D97-AF65-F5344CB8AC3E}">
        <p14:creationId xmlns:p14="http://schemas.microsoft.com/office/powerpoint/2010/main" val="3630423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4000" b="1" dirty="0">
                <a:ea typeface="맑은 고딕"/>
              </a:rPr>
              <a:t>Experiments – Decoding and Rescoring </a:t>
            </a:r>
          </a:p>
        </p:txBody>
      </p:sp>
      <p:sp>
        <p:nvSpPr>
          <p:cNvPr id="3" name="TextBox 2"/>
          <p:cNvSpPr txBox="1"/>
          <p:nvPr/>
        </p:nvSpPr>
        <p:spPr>
          <a:xfrm>
            <a:off x="838200" y="1563853"/>
            <a:ext cx="10797141"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ltLang="ko-KR" dirty="0"/>
              <a:t>The</a:t>
            </a:r>
            <a:r>
              <a:rPr lang="ko-KR" altLang="en-US" dirty="0"/>
              <a:t> </a:t>
            </a:r>
            <a:r>
              <a:rPr lang="en-US" altLang="ko-KR" dirty="0">
                <a:ea typeface="맑은 고딕"/>
              </a:rPr>
              <a:t>core</a:t>
            </a:r>
            <a:r>
              <a:rPr lang="ko-KR" altLang="en-US" dirty="0">
                <a:ea typeface="맑은 고딕"/>
              </a:rPr>
              <a:t> of </a:t>
            </a:r>
            <a:r>
              <a:rPr lang="en-US" altLang="ko-KR" dirty="0">
                <a:ea typeface="맑은 고딕"/>
              </a:rPr>
              <a:t>our</a:t>
            </a:r>
            <a:r>
              <a:rPr lang="ko-KR" altLang="en-US" dirty="0">
                <a:ea typeface="맑은 고딕"/>
              </a:rPr>
              <a:t> </a:t>
            </a:r>
            <a:r>
              <a:rPr lang="en-US" altLang="en-US" dirty="0">
                <a:ea typeface="맑은 고딕"/>
              </a:rPr>
              <a:t>experiments involved training a large deep LSTM on may sentence pairs. </a:t>
            </a:r>
          </a:p>
          <a:p>
            <a:pPr algn="just"/>
            <a:r>
              <a:rPr lang="en-US" altLang="en-US" dirty="0">
                <a:ea typeface="맑은 고딕"/>
              </a:rPr>
              <a:t>We trained it by </a:t>
            </a:r>
            <a:r>
              <a:rPr lang="en-US" altLang="en-US" b="1" dirty="0">
                <a:ea typeface="맑은 고딕"/>
              </a:rPr>
              <a:t>maximizing the log probability of a correct translation T given the source sentence S</a:t>
            </a:r>
            <a:r>
              <a:rPr lang="en-US" altLang="en-US" dirty="0">
                <a:ea typeface="맑은 고딕"/>
              </a:rPr>
              <a:t>, so the training objective is </a:t>
            </a:r>
          </a:p>
        </p:txBody>
      </p:sp>
      <p:pic>
        <p:nvPicPr>
          <p:cNvPr id="5" name="그림 5"/>
          <p:cNvPicPr>
            <a:picLocks noChangeAspect="1"/>
          </p:cNvPicPr>
          <p:nvPr/>
        </p:nvPicPr>
        <p:blipFill>
          <a:blip r:embed="rId2"/>
          <a:stretch>
            <a:fillRect/>
          </a:stretch>
        </p:blipFill>
        <p:spPr>
          <a:xfrm>
            <a:off x="5030648" y="2430936"/>
            <a:ext cx="2419939" cy="697720"/>
          </a:xfrm>
          <a:prstGeom prst="rect">
            <a:avLst/>
          </a:prstGeom>
        </p:spPr>
      </p:pic>
      <p:sp>
        <p:nvSpPr>
          <p:cNvPr id="7" name="TextBox 6"/>
          <p:cNvSpPr txBox="1"/>
          <p:nvPr/>
        </p:nvSpPr>
        <p:spPr>
          <a:xfrm>
            <a:off x="838200" y="3141508"/>
            <a:ext cx="10797141"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ltLang="ko-KR" dirty="0"/>
              <a:t>Where S is</a:t>
            </a:r>
            <a:r>
              <a:rPr lang="en-US" altLang="ko-KR" dirty="0">
                <a:ea typeface="맑은 고딕"/>
              </a:rPr>
              <a:t> in the training set. Once training is complete, we produce translations by finding the most likely translation according to the LSTM:</a:t>
            </a:r>
            <a:endParaRPr lang="ko-KR" altLang="en-US" dirty="0"/>
          </a:p>
        </p:txBody>
      </p:sp>
      <p:pic>
        <p:nvPicPr>
          <p:cNvPr id="8" name="그림 8"/>
          <p:cNvPicPr>
            <a:picLocks noChangeAspect="1"/>
          </p:cNvPicPr>
          <p:nvPr/>
        </p:nvPicPr>
        <p:blipFill>
          <a:blip r:embed="rId3"/>
          <a:stretch>
            <a:fillRect/>
          </a:stretch>
        </p:blipFill>
        <p:spPr>
          <a:xfrm>
            <a:off x="5058503" y="3703381"/>
            <a:ext cx="2345363" cy="569528"/>
          </a:xfrm>
          <a:prstGeom prst="rect">
            <a:avLst/>
          </a:prstGeom>
        </p:spPr>
      </p:pic>
      <p:sp>
        <p:nvSpPr>
          <p:cNvPr id="10" name="TextBox 9"/>
          <p:cNvSpPr txBox="1"/>
          <p:nvPr/>
        </p:nvSpPr>
        <p:spPr>
          <a:xfrm>
            <a:off x="838196" y="4227603"/>
            <a:ext cx="10797141"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ltLang="ko-KR" dirty="0"/>
              <a:t>We</a:t>
            </a:r>
            <a:r>
              <a:rPr lang="en-US" altLang="ko-KR" dirty="0">
                <a:ea typeface="맑은 고딕"/>
              </a:rPr>
              <a:t> search for the most likely translation </a:t>
            </a:r>
            <a:r>
              <a:rPr lang="en-US" altLang="ko-KR" b="1" dirty="0">
                <a:ea typeface="맑은 고딕"/>
              </a:rPr>
              <a:t>using a simple left-to-right beam search decoder</a:t>
            </a:r>
            <a:r>
              <a:rPr lang="en-US" altLang="ko-KR" dirty="0">
                <a:ea typeface="맑은 고딕"/>
              </a:rPr>
              <a:t> which maintains a small number B of partial hypotheses, where a partial hypothesis is a prefix of some translation. At each timestep we extend each partial hypothesis in the beam with every possible word in the vocabulary.</a:t>
            </a:r>
          </a:p>
          <a:p>
            <a:pPr algn="just"/>
            <a:r>
              <a:rPr lang="en-US" altLang="ko-KR" dirty="0">
                <a:ea typeface="맑은 고딕"/>
              </a:rPr>
              <a:t>This greatly increases the number of the hypotheses so we discard all but the B most likely hypotheses according to the model's log probability.</a:t>
            </a:r>
          </a:p>
          <a:p>
            <a:pPr algn="just"/>
            <a:r>
              <a:rPr lang="en-US" altLang="ko-KR" dirty="0">
                <a:ea typeface="맑은 고딕"/>
              </a:rPr>
              <a:t>As soon as the '&lt;EOS&gt;' symbol is appended to a hypothesis, it is removed from the beam and is added to the set of complete hypotheses</a:t>
            </a:r>
          </a:p>
        </p:txBody>
      </p:sp>
    </p:spTree>
    <p:extLst>
      <p:ext uri="{BB962C8B-B14F-4D97-AF65-F5344CB8AC3E}">
        <p14:creationId xmlns:p14="http://schemas.microsoft.com/office/powerpoint/2010/main" val="3711105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4000" b="1" dirty="0">
                <a:ea typeface="맑은 고딕"/>
              </a:rPr>
              <a:t>Maximum likelihood </a:t>
            </a:r>
            <a:r>
              <a:rPr lang="en-US" altLang="en-US" sz="4000" b="1" dirty="0">
                <a:ea typeface="맑은 고딕"/>
              </a:rPr>
              <a:t>Estimation</a:t>
            </a:r>
            <a:endParaRPr lang="ko-KR" dirty="0"/>
          </a:p>
        </p:txBody>
      </p:sp>
      <p:sp>
        <p:nvSpPr>
          <p:cNvPr id="3" name="TextBox 2"/>
          <p:cNvSpPr txBox="1"/>
          <p:nvPr/>
        </p:nvSpPr>
        <p:spPr>
          <a:xfrm>
            <a:off x="838200" y="1563853"/>
            <a:ext cx="10797141" cy="507831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ltLang="ko-KR" dirty="0"/>
              <a:t>Maximum</a:t>
            </a:r>
            <a:r>
              <a:rPr lang="en-US" altLang="ko-KR" dirty="0">
                <a:ea typeface="맑은 고딕"/>
              </a:rPr>
              <a:t> Likelihood Estimation (MLE)란 random </a:t>
            </a:r>
            <a:r>
              <a:rPr lang="en-US" altLang="ko-KR" dirty="0" err="1">
                <a:ea typeface="맑은 고딕"/>
              </a:rPr>
              <a:t>variable의</a:t>
            </a:r>
            <a:r>
              <a:rPr lang="en-US" altLang="ko-KR" dirty="0">
                <a:ea typeface="맑은 고딕"/>
              </a:rPr>
              <a:t> </a:t>
            </a:r>
            <a:r>
              <a:rPr lang="en-US" altLang="ko-KR" dirty="0" err="1">
                <a:ea typeface="맑은 고딕"/>
              </a:rPr>
              <a:t>parameter를</a:t>
            </a:r>
            <a:r>
              <a:rPr lang="en-US" altLang="ko-KR" dirty="0">
                <a:ea typeface="맑은 고딕"/>
              </a:rPr>
              <a:t> </a:t>
            </a:r>
            <a:r>
              <a:rPr lang="en-US" altLang="ko-KR" dirty="0" err="1">
                <a:ea typeface="맑은 고딕"/>
              </a:rPr>
              <a:t>estimate하는</a:t>
            </a:r>
            <a:r>
              <a:rPr lang="en-US" altLang="ko-KR" dirty="0">
                <a:ea typeface="맑은 고딕"/>
              </a:rPr>
              <a:t> </a:t>
            </a:r>
            <a:r>
              <a:rPr lang="en-US" altLang="ko-KR" dirty="0" err="1">
                <a:ea typeface="맑은 고딕"/>
              </a:rPr>
              <a:t>방법</a:t>
            </a:r>
            <a:r>
              <a:rPr lang="en-US" altLang="ko-KR" dirty="0">
                <a:ea typeface="맑은 고딕"/>
              </a:rPr>
              <a:t> 중 하나로, </a:t>
            </a:r>
            <a:r>
              <a:rPr lang="en-US" altLang="ko-KR" dirty="0" err="1">
                <a:ea typeface="맑은 고딕"/>
              </a:rPr>
              <a:t>오직</a:t>
            </a:r>
            <a:r>
              <a:rPr lang="en-US" altLang="ko-KR" dirty="0">
                <a:ea typeface="맑은 고딕"/>
              </a:rPr>
              <a:t> </a:t>
            </a:r>
            <a:r>
              <a:rPr lang="en-US" altLang="ko-KR" dirty="0" err="1">
                <a:ea typeface="맑은 고딕"/>
              </a:rPr>
              <a:t>주어진</a:t>
            </a:r>
            <a:r>
              <a:rPr lang="en-US" altLang="ko-KR" dirty="0">
                <a:ea typeface="맑은 고딕"/>
              </a:rPr>
              <a:t> Observation, 혹은 데이터들만을 토대로 parameter </a:t>
            </a:r>
            <a:r>
              <a:rPr lang="en-US" altLang="ko-KR" dirty="0" err="1">
                <a:ea typeface="맑은 고딕"/>
              </a:rPr>
              <a:t>estimation하는</a:t>
            </a:r>
            <a:r>
              <a:rPr lang="en-US" altLang="ko-KR" dirty="0">
                <a:ea typeface="맑은 고딕"/>
              </a:rPr>
              <a:t> </a:t>
            </a:r>
            <a:r>
              <a:rPr lang="en-US" altLang="ko-KR" dirty="0" err="1">
                <a:ea typeface="맑은 고딕"/>
              </a:rPr>
              <a:t>방법이다</a:t>
            </a:r>
            <a:r>
              <a:rPr lang="en-US" altLang="ko-KR" dirty="0">
                <a:ea typeface="맑은 고딕"/>
              </a:rPr>
              <a:t>. </a:t>
            </a:r>
          </a:p>
          <a:p>
            <a:pPr algn="just"/>
            <a:endParaRPr lang="en-US" altLang="ko-KR" dirty="0">
              <a:ea typeface="맑은 고딕"/>
            </a:endParaRPr>
          </a:p>
          <a:p>
            <a:pPr algn="just"/>
            <a:r>
              <a:rPr lang="en-US" altLang="ko-KR" dirty="0" err="1">
                <a:ea typeface="맑은 고딕"/>
              </a:rPr>
              <a:t>알려지지</a:t>
            </a:r>
            <a:r>
              <a:rPr lang="en-US" altLang="ko-KR" dirty="0">
                <a:ea typeface="맑은 고딕"/>
              </a:rPr>
              <a:t> </a:t>
            </a:r>
            <a:r>
              <a:rPr lang="en-US" altLang="ko-KR" dirty="0" err="1">
                <a:ea typeface="맑은 고딕"/>
              </a:rPr>
              <a:t>않은</a:t>
            </a:r>
            <a:r>
              <a:rPr lang="en-US" altLang="ko-KR" dirty="0">
                <a:ea typeface="맑은 고딕"/>
              </a:rPr>
              <a:t> probability density function f0가 있다고 가정하자. 그리고 X = (x1,…,xn)을 그 </a:t>
            </a:r>
            <a:r>
              <a:rPr lang="en-US" altLang="ko-KR" dirty="0" err="1">
                <a:ea typeface="맑은 고딕"/>
              </a:rPr>
              <a:t>확률로</a:t>
            </a:r>
            <a:r>
              <a:rPr lang="en-US" altLang="ko-KR" dirty="0">
                <a:ea typeface="맑은 고딕"/>
              </a:rPr>
              <a:t> </a:t>
            </a:r>
            <a:r>
              <a:rPr lang="en-US" altLang="ko-KR" dirty="0" err="1">
                <a:ea typeface="맑은 고딕"/>
              </a:rPr>
              <a:t>생성되는</a:t>
            </a:r>
            <a:r>
              <a:rPr lang="en-US" altLang="ko-KR" dirty="0">
                <a:ea typeface="맑은 고딕"/>
              </a:rPr>
              <a:t> </a:t>
            </a:r>
            <a:r>
              <a:rPr lang="en-US" altLang="ko-KR" dirty="0" err="1">
                <a:ea typeface="맑은 고딕"/>
              </a:rPr>
              <a:t>observation이라고</a:t>
            </a:r>
            <a:r>
              <a:rPr lang="en-US" altLang="ko-KR" dirty="0">
                <a:ea typeface="맑은 고딕"/>
              </a:rPr>
              <a:t> </a:t>
            </a:r>
            <a:r>
              <a:rPr lang="en-US" altLang="ko-KR" dirty="0" err="1">
                <a:ea typeface="맑은 고딕"/>
              </a:rPr>
              <a:t>한다</a:t>
            </a:r>
            <a:r>
              <a:rPr lang="en-US" altLang="ko-KR" dirty="0">
                <a:ea typeface="맑은 고딕"/>
              </a:rPr>
              <a:t>. </a:t>
            </a:r>
            <a:r>
              <a:rPr lang="en-US" dirty="0" err="1">
                <a:ea typeface="맑은 고딕"/>
              </a:rPr>
              <a:t>이제</a:t>
            </a:r>
            <a:r>
              <a:rPr lang="en-US" dirty="0">
                <a:ea typeface="맑은 고딕"/>
              </a:rPr>
              <a:t> density </a:t>
            </a:r>
            <a:r>
              <a:rPr lang="en-US" dirty="0" err="1">
                <a:ea typeface="맑은 고딕"/>
              </a:rPr>
              <a:t>function이</a:t>
            </a:r>
            <a:r>
              <a:rPr lang="en-US" dirty="0">
                <a:ea typeface="맑은 고딕"/>
              </a:rPr>
              <a:t> </a:t>
            </a:r>
            <a:r>
              <a:rPr lang="en-US" dirty="0" err="1">
                <a:ea typeface="맑은 고딕"/>
              </a:rPr>
              <a:t>다음과</a:t>
            </a:r>
            <a:r>
              <a:rPr lang="en-US" dirty="0">
                <a:ea typeface="맑은 고딕"/>
              </a:rPr>
              <a:t> </a:t>
            </a:r>
            <a:r>
              <a:rPr lang="en-US" dirty="0" err="1">
                <a:ea typeface="맑은 고딕"/>
              </a:rPr>
              <a:t>같이</a:t>
            </a:r>
            <a:r>
              <a:rPr lang="en-US" dirty="0">
                <a:ea typeface="맑은 고딕"/>
              </a:rPr>
              <a:t> </a:t>
            </a:r>
            <a:r>
              <a:rPr lang="en-US" dirty="0" err="1">
                <a:ea typeface="맑은 고딕"/>
              </a:rPr>
              <a:t>θ로</a:t>
            </a:r>
            <a:r>
              <a:rPr lang="en-US" dirty="0">
                <a:ea typeface="맑은 고딕"/>
              </a:rPr>
              <a:t> </a:t>
            </a:r>
            <a:r>
              <a:rPr lang="en-US" dirty="0" err="1">
                <a:ea typeface="맑은 고딕"/>
              </a:rPr>
              <a:t>parameterize된</a:t>
            </a:r>
            <a:r>
              <a:rPr lang="en-US" dirty="0">
                <a:ea typeface="맑은 고딕"/>
              </a:rPr>
              <a:t> </a:t>
            </a:r>
            <a:r>
              <a:rPr lang="en-US" dirty="0" err="1">
                <a:ea typeface="맑은 고딕"/>
              </a:rPr>
              <a:t>어떤</a:t>
            </a:r>
            <a:r>
              <a:rPr lang="en-US" dirty="0">
                <a:ea typeface="맑은 고딕"/>
              </a:rPr>
              <a:t> </a:t>
            </a:r>
            <a:r>
              <a:rPr lang="en-US" dirty="0" err="1">
                <a:ea typeface="맑은 고딕"/>
              </a:rPr>
              <a:t>분포의</a:t>
            </a:r>
            <a:r>
              <a:rPr lang="en-US" dirty="0">
                <a:ea typeface="맑은 고딕"/>
              </a:rPr>
              <a:t> </a:t>
            </a:r>
            <a:r>
              <a:rPr lang="en-US" dirty="0" err="1">
                <a:ea typeface="맑은 고딕"/>
              </a:rPr>
              <a:t>family라고</a:t>
            </a:r>
            <a:r>
              <a:rPr lang="en-US" dirty="0">
                <a:ea typeface="맑은 고딕"/>
              </a:rPr>
              <a:t> </a:t>
            </a:r>
            <a:r>
              <a:rPr lang="en-US" dirty="0" err="1">
                <a:ea typeface="맑은 고딕"/>
              </a:rPr>
              <a:t>가정해보자</a:t>
            </a:r>
            <a:r>
              <a:rPr lang="en-US" dirty="0">
                <a:ea typeface="맑은 고딕"/>
              </a:rPr>
              <a:t>. {</a:t>
            </a:r>
            <a:r>
              <a:rPr lang="en-US" i="1" dirty="0">
                <a:ea typeface="맑은 고딕"/>
              </a:rPr>
              <a:t>f</a:t>
            </a:r>
            <a:r>
              <a:rPr lang="en-US" dirty="0">
                <a:ea typeface="맑은 고딕"/>
              </a:rPr>
              <a:t>(⋅|</a:t>
            </a:r>
            <a:r>
              <a:rPr lang="en-US" i="1" dirty="0">
                <a:ea typeface="맑은 고딕"/>
              </a:rPr>
              <a:t>θ</a:t>
            </a:r>
            <a:r>
              <a:rPr lang="en-US" dirty="0">
                <a:ea typeface="맑은 고딕"/>
              </a:rPr>
              <a:t>)}{f(⋅|θ)}. </a:t>
            </a:r>
          </a:p>
          <a:p>
            <a:pPr algn="just"/>
            <a:r>
              <a:rPr lang="en-US" dirty="0" err="1">
                <a:ea typeface="맑은 고딕"/>
              </a:rPr>
              <a:t>만약</a:t>
            </a:r>
            <a:r>
              <a:rPr lang="en-US" dirty="0">
                <a:ea typeface="맑은 고딕"/>
              </a:rPr>
              <a:t> observation </a:t>
            </a:r>
            <a:r>
              <a:rPr lang="en-US" dirty="0" err="1">
                <a:ea typeface="맑은 고딕"/>
              </a:rPr>
              <a:t>x가</a:t>
            </a:r>
            <a:r>
              <a:rPr lang="en-US" dirty="0">
                <a:ea typeface="맑은 고딕"/>
              </a:rPr>
              <a:t> </a:t>
            </a:r>
            <a:r>
              <a:rPr lang="en-US" dirty="0" err="1">
                <a:ea typeface="맑은 고딕"/>
              </a:rPr>
              <a:t>주어진다면</a:t>
            </a:r>
            <a:r>
              <a:rPr lang="en-US" dirty="0">
                <a:ea typeface="맑은 고딕"/>
              </a:rPr>
              <a:t>, </a:t>
            </a:r>
            <a:r>
              <a:rPr lang="en-US" dirty="0" err="1">
                <a:ea typeface="맑은 고딕"/>
              </a:rPr>
              <a:t>θ의</a:t>
            </a:r>
            <a:r>
              <a:rPr lang="en-US" dirty="0">
                <a:ea typeface="맑은 고딕"/>
              </a:rPr>
              <a:t> </a:t>
            </a:r>
            <a:r>
              <a:rPr lang="en-US" dirty="0" err="1">
                <a:ea typeface="맑은 고딕"/>
              </a:rPr>
              <a:t>값만</a:t>
            </a:r>
            <a:r>
              <a:rPr lang="en-US" dirty="0">
                <a:ea typeface="맑은 고딕"/>
              </a:rPr>
              <a:t> 알 수 </a:t>
            </a:r>
            <a:r>
              <a:rPr lang="en-US" dirty="0" err="1">
                <a:ea typeface="맑은 고딕"/>
              </a:rPr>
              <a:t>있다면</a:t>
            </a:r>
            <a:r>
              <a:rPr lang="en-US" dirty="0">
                <a:ea typeface="맑은 고딕"/>
              </a:rPr>
              <a:t> </a:t>
            </a:r>
            <a:r>
              <a:rPr lang="en-US" dirty="0" err="1">
                <a:ea typeface="맑은 고딕"/>
              </a:rPr>
              <a:t>바로</a:t>
            </a:r>
            <a:r>
              <a:rPr lang="en-US" dirty="0">
                <a:ea typeface="맑은 고딕"/>
              </a:rPr>
              <a:t> f(</a:t>
            </a:r>
            <a:r>
              <a:rPr lang="en-US" dirty="0" err="1">
                <a:ea typeface="맑은 고딕"/>
              </a:rPr>
              <a:t>x|θ</a:t>
            </a:r>
            <a:r>
              <a:rPr lang="en-US" dirty="0">
                <a:ea typeface="맑은 고딕"/>
              </a:rPr>
              <a:t>)의 </a:t>
            </a:r>
            <a:r>
              <a:rPr lang="en-US" dirty="0" err="1">
                <a:ea typeface="맑은 고딕"/>
              </a:rPr>
              <a:t>값을</a:t>
            </a:r>
            <a:r>
              <a:rPr lang="en-US" dirty="0">
                <a:ea typeface="맑은 고딕"/>
              </a:rPr>
              <a:t> </a:t>
            </a:r>
            <a:r>
              <a:rPr lang="en-US" dirty="0" err="1">
                <a:ea typeface="맑은 고딕"/>
              </a:rPr>
              <a:t>계산할</a:t>
            </a:r>
            <a:r>
              <a:rPr lang="en-US" dirty="0">
                <a:ea typeface="맑은 고딕"/>
              </a:rPr>
              <a:t> 수 </a:t>
            </a:r>
            <a:r>
              <a:rPr lang="en-US" dirty="0" err="1">
                <a:ea typeface="맑은 고딕"/>
              </a:rPr>
              <a:t>있는</a:t>
            </a:r>
            <a:r>
              <a:rPr lang="en-US" dirty="0">
                <a:ea typeface="맑은 고딕"/>
              </a:rPr>
              <a:t> </a:t>
            </a:r>
            <a:r>
              <a:rPr lang="en-US" dirty="0" err="1">
                <a:ea typeface="맑은 고딕"/>
              </a:rPr>
              <a:t>것이다</a:t>
            </a:r>
            <a:r>
              <a:rPr lang="en-US" dirty="0">
                <a:ea typeface="맑은 고딕"/>
              </a:rPr>
              <a:t>. </a:t>
            </a:r>
            <a:r>
              <a:rPr lang="en-US" dirty="0" err="1">
                <a:ea typeface="맑은 고딕"/>
              </a:rPr>
              <a:t>만약</a:t>
            </a:r>
            <a:r>
              <a:rPr lang="en-US" dirty="0">
                <a:ea typeface="맑은 고딕"/>
              </a:rPr>
              <a:t> </a:t>
            </a:r>
            <a:r>
              <a:rPr lang="en-US" dirty="0" err="1">
                <a:ea typeface="맑은 고딕"/>
              </a:rPr>
              <a:t>f가</a:t>
            </a:r>
            <a:r>
              <a:rPr lang="en-US" dirty="0">
                <a:ea typeface="맑은 고딕"/>
              </a:rPr>
              <a:t> </a:t>
            </a:r>
            <a:r>
              <a:rPr lang="en-US" dirty="0" err="1">
                <a:ea typeface="맑은 고딕"/>
              </a:rPr>
              <a:t>가우시안이라면</a:t>
            </a:r>
            <a:r>
              <a:rPr lang="en-US" dirty="0">
                <a:ea typeface="맑은 고딕"/>
              </a:rPr>
              <a:t> </a:t>
            </a:r>
            <a:r>
              <a:rPr lang="en-US" dirty="0" err="1">
                <a:ea typeface="맑은 고딕"/>
              </a:rPr>
              <a:t>θ는</a:t>
            </a:r>
            <a:r>
              <a:rPr lang="en-US" dirty="0">
                <a:ea typeface="맑은 고딕"/>
              </a:rPr>
              <a:t> mean </a:t>
            </a:r>
            <a:r>
              <a:rPr lang="en-US" dirty="0" err="1">
                <a:ea typeface="맑은 고딕"/>
              </a:rPr>
              <a:t>μ와</a:t>
            </a:r>
            <a:r>
              <a:rPr lang="en-US" dirty="0">
                <a:ea typeface="맑은 고딕"/>
              </a:rPr>
              <a:t> covariance </a:t>
            </a:r>
            <a:r>
              <a:rPr lang="en-US" dirty="0" err="1">
                <a:ea typeface="맑은 고딕"/>
              </a:rPr>
              <a:t>Σ일</a:t>
            </a:r>
            <a:r>
              <a:rPr lang="en-US" dirty="0">
                <a:ea typeface="맑은 고딕"/>
              </a:rPr>
              <a:t> </a:t>
            </a:r>
            <a:r>
              <a:rPr lang="en-US" dirty="0" err="1">
                <a:ea typeface="맑은 고딕"/>
              </a:rPr>
              <a:t>것이다</a:t>
            </a:r>
            <a:r>
              <a:rPr lang="en-US" dirty="0">
                <a:ea typeface="맑은 고딕"/>
              </a:rPr>
              <a:t>. </a:t>
            </a:r>
            <a:r>
              <a:rPr lang="en-US" dirty="0" err="1">
                <a:ea typeface="맑은 고딕"/>
              </a:rPr>
              <a:t>이렇게</a:t>
            </a:r>
            <a:r>
              <a:rPr lang="en-US" dirty="0">
                <a:ea typeface="맑은 고딕"/>
              </a:rPr>
              <a:t> </a:t>
            </a:r>
            <a:r>
              <a:rPr lang="en-US" dirty="0" err="1">
                <a:ea typeface="맑은 고딕"/>
              </a:rPr>
              <a:t>정의하게</a:t>
            </a:r>
            <a:r>
              <a:rPr lang="en-US" dirty="0">
                <a:ea typeface="맑은 고딕"/>
              </a:rPr>
              <a:t> </a:t>
            </a:r>
            <a:r>
              <a:rPr lang="en-US" dirty="0" err="1">
                <a:ea typeface="맑은 고딕"/>
              </a:rPr>
              <a:t>되면</a:t>
            </a:r>
            <a:r>
              <a:rPr lang="en-US" dirty="0">
                <a:ea typeface="맑은 고딕"/>
              </a:rPr>
              <a:t> </a:t>
            </a:r>
            <a:r>
              <a:rPr lang="en-US" dirty="0" err="1">
                <a:ea typeface="맑은 고딕"/>
              </a:rPr>
              <a:t>Likelihood는</a:t>
            </a:r>
            <a:r>
              <a:rPr lang="en-US" dirty="0">
                <a:ea typeface="맑은 고딕"/>
              </a:rPr>
              <a:t> </a:t>
            </a:r>
            <a:r>
              <a:rPr lang="en-US" dirty="0" err="1">
                <a:ea typeface="맑은 고딕"/>
              </a:rPr>
              <a:t>다음과</a:t>
            </a:r>
            <a:r>
              <a:rPr lang="en-US" dirty="0">
                <a:ea typeface="맑은 고딕"/>
              </a:rPr>
              <a:t> </a:t>
            </a:r>
            <a:r>
              <a:rPr lang="en-US" dirty="0" err="1">
                <a:ea typeface="맑은 고딕"/>
              </a:rPr>
              <a:t>같이</a:t>
            </a:r>
            <a:r>
              <a:rPr lang="en-US" dirty="0">
                <a:ea typeface="맑은 고딕"/>
              </a:rPr>
              <a:t> </a:t>
            </a:r>
            <a:r>
              <a:rPr lang="en-US" dirty="0" err="1">
                <a:ea typeface="맑은 고딕"/>
              </a:rPr>
              <a:t>정의할</a:t>
            </a:r>
            <a:r>
              <a:rPr lang="en-US" dirty="0">
                <a:ea typeface="맑은 고딕"/>
              </a:rPr>
              <a:t> 수 </a:t>
            </a:r>
            <a:r>
              <a:rPr lang="en-US" dirty="0" err="1">
                <a:ea typeface="맑은 고딕"/>
              </a:rPr>
              <a:t>있다</a:t>
            </a:r>
            <a:r>
              <a:rPr lang="en-US" dirty="0">
                <a:ea typeface="맑은 고딕"/>
              </a:rPr>
              <a:t>.</a:t>
            </a:r>
            <a:endParaRPr dirty="0"/>
          </a:p>
          <a:p>
            <a:pPr algn="just"/>
            <a:endParaRPr lang="en-US" dirty="0">
              <a:ea typeface="맑은 고딕"/>
            </a:endParaRPr>
          </a:p>
          <a:p>
            <a:pPr algn="ctr"/>
            <a:endParaRPr lang="en-US" dirty="0">
              <a:ea typeface="맑은 고딕"/>
            </a:endParaRPr>
          </a:p>
          <a:p>
            <a:pPr algn="just"/>
            <a:endParaRPr lang="en-US" dirty="0">
              <a:ea typeface="맑은 고딕"/>
            </a:endParaRPr>
          </a:p>
          <a:p>
            <a:pPr algn="just"/>
            <a:r>
              <a:rPr lang="en-US" dirty="0">
                <a:ea typeface="맑은 고딕"/>
              </a:rPr>
              <a:t>Maximum Likelihood Estimation (MLE)는 </a:t>
            </a:r>
            <a:r>
              <a:rPr lang="en-US" dirty="0" err="1">
                <a:ea typeface="맑은 고딕"/>
              </a:rPr>
              <a:t>θ를</a:t>
            </a:r>
            <a:r>
              <a:rPr lang="en-US" dirty="0">
                <a:ea typeface="맑은 고딕"/>
              </a:rPr>
              <a:t> </a:t>
            </a:r>
            <a:r>
              <a:rPr lang="en-US" dirty="0" err="1">
                <a:ea typeface="맑은 고딕"/>
              </a:rPr>
              <a:t>estimate하는</a:t>
            </a:r>
            <a:r>
              <a:rPr lang="en-US" dirty="0">
                <a:ea typeface="맑은 고딕"/>
              </a:rPr>
              <a:t> </a:t>
            </a:r>
            <a:r>
              <a:rPr lang="en-US" dirty="0" err="1">
                <a:ea typeface="맑은 고딕"/>
              </a:rPr>
              <a:t>방법</a:t>
            </a:r>
            <a:r>
              <a:rPr lang="en-US" dirty="0">
                <a:ea typeface="맑은 고딕"/>
              </a:rPr>
              <a:t> 중 하나로, Likelihood를 최대로 만드는 </a:t>
            </a:r>
            <a:r>
              <a:rPr lang="en-US" dirty="0" err="1">
                <a:ea typeface="맑은 고딕"/>
              </a:rPr>
              <a:t>값으로</a:t>
            </a:r>
            <a:r>
              <a:rPr lang="en-US" dirty="0">
                <a:ea typeface="맑은 고딕"/>
              </a:rPr>
              <a:t> </a:t>
            </a:r>
            <a:r>
              <a:rPr lang="en-US" dirty="0" err="1">
                <a:ea typeface="맑은 고딕"/>
              </a:rPr>
              <a:t>선택하는</a:t>
            </a:r>
            <a:r>
              <a:rPr lang="en-US" dirty="0">
                <a:ea typeface="맑은 고딕"/>
              </a:rPr>
              <a:t> </a:t>
            </a:r>
            <a:r>
              <a:rPr lang="en-US" dirty="0" err="1">
                <a:ea typeface="맑은 고딕"/>
              </a:rPr>
              <a:t>것이다</a:t>
            </a:r>
            <a:r>
              <a:rPr lang="en-US" dirty="0">
                <a:ea typeface="맑은 고딕"/>
              </a:rPr>
              <a:t>. </a:t>
            </a:r>
            <a:r>
              <a:rPr lang="en-US" dirty="0" err="1">
                <a:ea typeface="맑은 고딕"/>
              </a:rPr>
              <a:t>만약</a:t>
            </a:r>
            <a:r>
              <a:rPr lang="en-US" dirty="0">
                <a:ea typeface="맑은 고딕"/>
              </a:rPr>
              <a:t> </a:t>
            </a:r>
            <a:r>
              <a:rPr lang="en-US" dirty="0" err="1">
                <a:ea typeface="맑은 고딕"/>
              </a:rPr>
              <a:t>우리가</a:t>
            </a:r>
            <a:r>
              <a:rPr lang="en-US" dirty="0">
                <a:ea typeface="맑은 고딕"/>
              </a:rPr>
              <a:t> </a:t>
            </a:r>
            <a:r>
              <a:rPr lang="en-US" dirty="0" err="1">
                <a:ea typeface="맑은 고딕"/>
              </a:rPr>
              <a:t>선택하는</a:t>
            </a:r>
            <a:r>
              <a:rPr lang="en-US" dirty="0">
                <a:ea typeface="맑은 고딕"/>
              </a:rPr>
              <a:t> </a:t>
            </a:r>
            <a:r>
              <a:rPr lang="en-US" dirty="0" err="1">
                <a:ea typeface="맑은 고딕"/>
              </a:rPr>
              <a:t>값을</a:t>
            </a:r>
            <a:r>
              <a:rPr lang="en-US" dirty="0">
                <a:ea typeface="맑은 고딕"/>
              </a:rPr>
              <a:t> </a:t>
            </a:r>
            <a:r>
              <a:rPr lang="en-US" dirty="0" err="1">
                <a:ea typeface="맑은 고딕"/>
              </a:rPr>
              <a:t>θ^라고</a:t>
            </a:r>
            <a:r>
              <a:rPr lang="en-US" dirty="0">
                <a:ea typeface="맑은 고딕"/>
              </a:rPr>
              <a:t> </a:t>
            </a:r>
            <a:r>
              <a:rPr lang="en-US" dirty="0" err="1">
                <a:ea typeface="맑은 고딕"/>
              </a:rPr>
              <a:t>적는다면</a:t>
            </a:r>
            <a:r>
              <a:rPr lang="en-US" dirty="0">
                <a:ea typeface="맑은 고딕"/>
              </a:rPr>
              <a:t>, </a:t>
            </a:r>
            <a:r>
              <a:rPr lang="en-US" dirty="0" err="1">
                <a:ea typeface="맑은 고딕"/>
              </a:rPr>
              <a:t>MLE는</a:t>
            </a:r>
            <a:r>
              <a:rPr lang="en-US" dirty="0">
                <a:ea typeface="맑은 고딕"/>
              </a:rPr>
              <a:t> </a:t>
            </a:r>
            <a:r>
              <a:rPr lang="en-US" dirty="0" err="1">
                <a:ea typeface="맑은 고딕"/>
              </a:rPr>
              <a:t>다음과</a:t>
            </a:r>
            <a:r>
              <a:rPr lang="en-US" dirty="0">
                <a:ea typeface="맑은 고딕"/>
              </a:rPr>
              <a:t> </a:t>
            </a:r>
            <a:r>
              <a:rPr lang="en-US" dirty="0" err="1">
                <a:ea typeface="맑은 고딕"/>
              </a:rPr>
              <a:t>같은</a:t>
            </a:r>
            <a:r>
              <a:rPr lang="en-US" dirty="0">
                <a:ea typeface="맑은 고딕"/>
              </a:rPr>
              <a:t> </a:t>
            </a:r>
            <a:r>
              <a:rPr lang="en-US" dirty="0" err="1">
                <a:ea typeface="맑은 고딕"/>
              </a:rPr>
              <a:t>방식으로</a:t>
            </a:r>
            <a:r>
              <a:rPr lang="en-US" dirty="0">
                <a:ea typeface="맑은 고딕"/>
              </a:rPr>
              <a:t> </a:t>
            </a:r>
            <a:r>
              <a:rPr lang="en-US" dirty="0" err="1">
                <a:ea typeface="맑은 고딕"/>
              </a:rPr>
              <a:t>값을</a:t>
            </a:r>
            <a:r>
              <a:rPr lang="en-US" dirty="0">
                <a:ea typeface="맑은 고딕"/>
              </a:rPr>
              <a:t> </a:t>
            </a:r>
            <a:r>
              <a:rPr lang="en-US" dirty="0" err="1">
                <a:ea typeface="맑은 고딕"/>
              </a:rPr>
              <a:t>찾는다</a:t>
            </a:r>
            <a:r>
              <a:rPr lang="en-US" dirty="0">
                <a:ea typeface="맑은 고딕"/>
              </a:rPr>
              <a:t>.</a:t>
            </a:r>
            <a:endParaRPr>
              <a:ea typeface="맑은 고딕"/>
            </a:endParaRPr>
          </a:p>
          <a:p>
            <a:pPr algn="ctr"/>
            <a:endParaRPr lang="en-US" dirty="0">
              <a:ea typeface="맑은 고딕"/>
            </a:endParaRPr>
          </a:p>
          <a:p>
            <a:pPr algn="just"/>
            <a:endParaRPr lang="en-US" dirty="0">
              <a:ea typeface="맑은 고딕"/>
            </a:endParaRPr>
          </a:p>
          <a:p>
            <a:pPr algn="just"/>
            <a:endParaRPr lang="en-US" altLang="ko-KR" dirty="0">
              <a:ea typeface="맑은 고딕"/>
            </a:endParaRPr>
          </a:p>
        </p:txBody>
      </p:sp>
      <p:pic>
        <p:nvPicPr>
          <p:cNvPr id="4" name="그림 5"/>
          <p:cNvPicPr>
            <a:picLocks noChangeAspect="1"/>
          </p:cNvPicPr>
          <p:nvPr/>
        </p:nvPicPr>
        <p:blipFill>
          <a:blip r:embed="rId2"/>
          <a:stretch>
            <a:fillRect/>
          </a:stretch>
        </p:blipFill>
        <p:spPr>
          <a:xfrm>
            <a:off x="2864783" y="4276725"/>
            <a:ext cx="6755358" cy="505635"/>
          </a:xfrm>
          <a:prstGeom prst="rect">
            <a:avLst/>
          </a:prstGeom>
        </p:spPr>
      </p:pic>
      <p:pic>
        <p:nvPicPr>
          <p:cNvPr id="9" name="그림 10"/>
          <p:cNvPicPr>
            <a:picLocks noChangeAspect="1"/>
          </p:cNvPicPr>
          <p:nvPr/>
        </p:nvPicPr>
        <p:blipFill>
          <a:blip r:embed="rId3"/>
          <a:stretch>
            <a:fillRect/>
          </a:stretch>
        </p:blipFill>
        <p:spPr>
          <a:xfrm>
            <a:off x="4027805" y="5715000"/>
            <a:ext cx="4425821" cy="729077"/>
          </a:xfrm>
          <a:prstGeom prst="rect">
            <a:avLst/>
          </a:prstGeom>
        </p:spPr>
      </p:pic>
    </p:spTree>
    <p:extLst>
      <p:ext uri="{BB962C8B-B14F-4D97-AF65-F5344CB8AC3E}">
        <p14:creationId xmlns:p14="http://schemas.microsoft.com/office/powerpoint/2010/main" val="516714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4000" b="1" dirty="0">
                <a:ea typeface="맑은 고딕"/>
              </a:rPr>
              <a:t>Maximum likelihood </a:t>
            </a:r>
            <a:r>
              <a:rPr lang="en-US" altLang="en-US" sz="4000" b="1" dirty="0">
                <a:ea typeface="맑은 고딕"/>
              </a:rPr>
              <a:t>Estimation</a:t>
            </a:r>
            <a:endParaRPr lang="ko-KR" dirty="0"/>
          </a:p>
        </p:txBody>
      </p:sp>
      <p:sp>
        <p:nvSpPr>
          <p:cNvPr id="3" name="TextBox 2"/>
          <p:cNvSpPr txBox="1"/>
          <p:nvPr/>
        </p:nvSpPr>
        <p:spPr>
          <a:xfrm>
            <a:off x="838200" y="1563853"/>
            <a:ext cx="10797141" cy="34163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dirty="0" err="1">
                <a:ea typeface="맑은 고딕"/>
              </a:rPr>
              <a:t>참고로</a:t>
            </a:r>
            <a:r>
              <a:rPr lang="en-US" dirty="0">
                <a:ea typeface="맑은 고딕"/>
              </a:rPr>
              <a:t>, </a:t>
            </a:r>
            <a:r>
              <a:rPr lang="en-US" dirty="0" err="1">
                <a:ea typeface="맑은 고딕"/>
              </a:rPr>
              <a:t>만약</a:t>
            </a:r>
            <a:r>
              <a:rPr lang="en-US" dirty="0">
                <a:ea typeface="맑은 고딕"/>
              </a:rPr>
              <a:t> </a:t>
            </a:r>
            <a:r>
              <a:rPr lang="en-US" dirty="0" err="1">
                <a:ea typeface="맑은 고딕"/>
              </a:rPr>
              <a:t>observation이</a:t>
            </a:r>
            <a:r>
              <a:rPr lang="en-US" dirty="0">
                <a:ea typeface="맑은 고딕"/>
              </a:rPr>
              <a:t> </a:t>
            </a:r>
            <a:r>
              <a:rPr lang="en-US" dirty="0" err="1">
                <a:ea typeface="맑은 고딕"/>
              </a:rPr>
              <a:t>i.i.d</a:t>
            </a:r>
            <a:r>
              <a:rPr lang="en-US" dirty="0">
                <a:ea typeface="맑은 고딕"/>
              </a:rPr>
              <a:t>. (independent and identical distributed)</a:t>
            </a:r>
            <a:r>
              <a:rPr lang="en-US" dirty="0" err="1">
                <a:ea typeface="맑은 고딕"/>
              </a:rPr>
              <a:t>하다면</a:t>
            </a:r>
            <a:r>
              <a:rPr lang="en-US" dirty="0">
                <a:ea typeface="맑은 고딕"/>
              </a:rPr>
              <a:t>, </a:t>
            </a:r>
            <a:endParaRPr lang="ko-KR" altLang="en-US" dirty="0">
              <a:ea typeface="맑은 고딕"/>
            </a:endParaRPr>
          </a:p>
          <a:p>
            <a:pPr algn="just">
              <a:lnSpc>
                <a:spcPct val="150000"/>
              </a:lnSpc>
            </a:pPr>
            <a:r>
              <a:rPr lang="en-US" dirty="0">
                <a:ea typeface="맑은 고딕"/>
              </a:rPr>
              <a:t>                               가 </a:t>
            </a:r>
            <a:r>
              <a:rPr lang="en-US" dirty="0" err="1">
                <a:ea typeface="맑은 고딕"/>
              </a:rPr>
              <a:t>되며</a:t>
            </a:r>
            <a:r>
              <a:rPr lang="en-US" dirty="0">
                <a:ea typeface="맑은 고딕"/>
              </a:rPr>
              <a:t>, </a:t>
            </a:r>
            <a:r>
              <a:rPr lang="en-US" dirty="0" err="1">
                <a:ea typeface="맑은 고딕"/>
              </a:rPr>
              <a:t>여기에</a:t>
            </a:r>
            <a:r>
              <a:rPr lang="en-US" dirty="0">
                <a:ea typeface="맑은 고딕"/>
              </a:rPr>
              <a:t> </a:t>
            </a:r>
            <a:r>
              <a:rPr lang="en-US" dirty="0" err="1">
                <a:ea typeface="맑은 고딕"/>
              </a:rPr>
              <a:t>log를</a:t>
            </a:r>
            <a:r>
              <a:rPr lang="en-US" dirty="0">
                <a:ea typeface="맑은 고딕"/>
              </a:rPr>
              <a:t> </a:t>
            </a:r>
            <a:r>
              <a:rPr lang="en-US" dirty="0" err="1">
                <a:ea typeface="맑은 고딕"/>
              </a:rPr>
              <a:t>씌우면</a:t>
            </a:r>
            <a:r>
              <a:rPr lang="en-US" dirty="0">
                <a:ea typeface="맑은 고딕"/>
              </a:rPr>
              <a:t> </a:t>
            </a:r>
            <a:r>
              <a:rPr lang="en-US" dirty="0" err="1">
                <a:ea typeface="맑은 고딕"/>
              </a:rPr>
              <a:t>덧셈</a:t>
            </a:r>
            <a:r>
              <a:rPr lang="en-US" dirty="0">
                <a:ea typeface="맑은 고딕"/>
              </a:rPr>
              <a:t> </a:t>
            </a:r>
            <a:r>
              <a:rPr lang="en-US" dirty="0" err="1">
                <a:ea typeface="맑은 고딕"/>
              </a:rPr>
              <a:t>꼴이</a:t>
            </a:r>
            <a:r>
              <a:rPr lang="en-US" dirty="0">
                <a:ea typeface="맑은 고딕"/>
              </a:rPr>
              <a:t> </a:t>
            </a:r>
            <a:r>
              <a:rPr lang="en-US" dirty="0" err="1">
                <a:ea typeface="맑은 고딕"/>
              </a:rPr>
              <a:t>된다</a:t>
            </a:r>
            <a:r>
              <a:rPr lang="en-US" dirty="0">
                <a:ea typeface="맑은 고딕"/>
              </a:rPr>
              <a:t>. </a:t>
            </a:r>
            <a:endParaRPr lang="ko-KR" altLang="en-US" dirty="0">
              <a:ea typeface="맑은 고딕"/>
            </a:endParaRPr>
          </a:p>
          <a:p>
            <a:pPr algn="just">
              <a:lnSpc>
                <a:spcPct val="150000"/>
              </a:lnSpc>
            </a:pPr>
            <a:r>
              <a:rPr lang="en-US" dirty="0" err="1">
                <a:ea typeface="맑은 고딕"/>
              </a:rPr>
              <a:t>log는</a:t>
            </a:r>
            <a:r>
              <a:rPr lang="en-US" dirty="0">
                <a:ea typeface="맑은 고딕"/>
              </a:rPr>
              <a:t> </a:t>
            </a:r>
            <a:r>
              <a:rPr lang="en-US" dirty="0" err="1">
                <a:ea typeface="맑은 고딕"/>
              </a:rPr>
              <a:t>단조증가함수이므로</a:t>
            </a:r>
            <a:r>
              <a:rPr lang="en-US" dirty="0">
                <a:ea typeface="맑은 고딕"/>
              </a:rPr>
              <a:t>, </a:t>
            </a:r>
            <a:r>
              <a:rPr lang="en-US" dirty="0" err="1">
                <a:ea typeface="맑은 고딕"/>
              </a:rPr>
              <a:t>log를</a:t>
            </a:r>
            <a:r>
              <a:rPr lang="en-US" dirty="0">
                <a:ea typeface="맑은 고딕"/>
              </a:rPr>
              <a:t> </a:t>
            </a:r>
            <a:r>
              <a:rPr lang="en-US" dirty="0" err="1">
                <a:ea typeface="맑은 고딕"/>
              </a:rPr>
              <a:t>취했을</a:t>
            </a:r>
            <a:r>
              <a:rPr lang="en-US" dirty="0">
                <a:ea typeface="맑은 고딕"/>
              </a:rPr>
              <a:t> 때 </a:t>
            </a:r>
            <a:r>
              <a:rPr lang="en-US" dirty="0" err="1">
                <a:ea typeface="맑은 고딕"/>
              </a:rPr>
              <a:t>최대값을</a:t>
            </a:r>
            <a:r>
              <a:rPr lang="en-US" dirty="0">
                <a:ea typeface="맑은 고딕"/>
              </a:rPr>
              <a:t> </a:t>
            </a:r>
            <a:r>
              <a:rPr lang="en-US" dirty="0" err="1">
                <a:ea typeface="맑은 고딕"/>
              </a:rPr>
              <a:t>가지는</a:t>
            </a:r>
            <a:r>
              <a:rPr lang="en-US" dirty="0">
                <a:ea typeface="맑은 고딕"/>
              </a:rPr>
              <a:t> </a:t>
            </a:r>
            <a:r>
              <a:rPr lang="en-US" dirty="0" err="1">
                <a:ea typeface="맑은 고딕"/>
              </a:rPr>
              <a:t>지점과</a:t>
            </a:r>
            <a:r>
              <a:rPr lang="en-US" dirty="0">
                <a:ea typeface="맑은 고딕"/>
              </a:rPr>
              <a:t> </a:t>
            </a:r>
            <a:r>
              <a:rPr lang="en-US" dirty="0" err="1">
                <a:ea typeface="맑은 고딕"/>
              </a:rPr>
              <a:t>원래</a:t>
            </a:r>
            <a:r>
              <a:rPr lang="en-US" dirty="0">
                <a:ea typeface="맑은 고딕"/>
              </a:rPr>
              <a:t> </a:t>
            </a:r>
            <a:r>
              <a:rPr lang="en-US" dirty="0" err="1">
                <a:ea typeface="맑은 고딕"/>
              </a:rPr>
              <a:t>최대값을</a:t>
            </a:r>
            <a:r>
              <a:rPr lang="en-US" dirty="0">
                <a:ea typeface="맑은 고딕"/>
              </a:rPr>
              <a:t> </a:t>
            </a:r>
            <a:r>
              <a:rPr lang="en-US" dirty="0" err="1">
                <a:ea typeface="맑은 고딕"/>
              </a:rPr>
              <a:t>가지는</a:t>
            </a:r>
            <a:r>
              <a:rPr lang="en-US" dirty="0">
                <a:ea typeface="맑은 고딕"/>
              </a:rPr>
              <a:t> </a:t>
            </a:r>
            <a:r>
              <a:rPr lang="en-US" dirty="0" err="1">
                <a:ea typeface="맑은 고딕"/>
              </a:rPr>
              <a:t>지점이</a:t>
            </a:r>
            <a:r>
              <a:rPr lang="en-US" dirty="0">
                <a:ea typeface="맑은 고딕"/>
              </a:rPr>
              <a:t> </a:t>
            </a:r>
            <a:r>
              <a:rPr lang="en-US" dirty="0" err="1">
                <a:ea typeface="맑은 고딕"/>
              </a:rPr>
              <a:t>동일하고</a:t>
            </a:r>
            <a:r>
              <a:rPr lang="en-US" dirty="0">
                <a:ea typeface="맑은 고딕"/>
              </a:rPr>
              <a:t>, </a:t>
            </a:r>
            <a:r>
              <a:rPr lang="en-US" dirty="0" err="1">
                <a:ea typeface="맑은 고딕"/>
              </a:rPr>
              <a:t>보통</a:t>
            </a:r>
            <a:r>
              <a:rPr lang="en-US" dirty="0">
                <a:ea typeface="맑은 고딕"/>
              </a:rPr>
              <a:t> </a:t>
            </a:r>
            <a:r>
              <a:rPr lang="en-US" dirty="0" err="1">
                <a:ea typeface="맑은 고딕"/>
              </a:rPr>
              <a:t>곱셈보다</a:t>
            </a:r>
            <a:r>
              <a:rPr lang="en-US" dirty="0">
                <a:ea typeface="맑은 고딕"/>
              </a:rPr>
              <a:t> </a:t>
            </a:r>
            <a:r>
              <a:rPr lang="en-US" dirty="0" err="1">
                <a:ea typeface="맑은 고딕"/>
              </a:rPr>
              <a:t>덧셈이</a:t>
            </a:r>
            <a:r>
              <a:rPr lang="en-US" dirty="0">
                <a:ea typeface="맑은 고딕"/>
              </a:rPr>
              <a:t> </a:t>
            </a:r>
            <a:r>
              <a:rPr lang="en-US" dirty="0" err="1">
                <a:ea typeface="맑은 고딕"/>
              </a:rPr>
              <a:t>계산이</a:t>
            </a:r>
            <a:r>
              <a:rPr lang="en-US" dirty="0">
                <a:ea typeface="맑은 고딕"/>
              </a:rPr>
              <a:t> 더 </a:t>
            </a:r>
            <a:r>
              <a:rPr lang="en-US" dirty="0" err="1">
                <a:ea typeface="맑은 고딕"/>
              </a:rPr>
              <a:t>간편하므로</a:t>
            </a:r>
            <a:r>
              <a:rPr lang="en-US" dirty="0">
                <a:ea typeface="맑은 고딕"/>
              </a:rPr>
              <a:t>, </a:t>
            </a:r>
            <a:r>
              <a:rPr lang="en-US" dirty="0" err="1">
                <a:ea typeface="맑은 고딕"/>
              </a:rPr>
              <a:t>많은</a:t>
            </a:r>
            <a:r>
              <a:rPr lang="en-US" dirty="0">
                <a:ea typeface="맑은 고딕"/>
              </a:rPr>
              <a:t> </a:t>
            </a:r>
            <a:r>
              <a:rPr lang="en-US" dirty="0" err="1">
                <a:ea typeface="맑은 고딕"/>
              </a:rPr>
              <a:t>경우에</a:t>
            </a:r>
            <a:r>
              <a:rPr lang="en-US" dirty="0">
                <a:ea typeface="맑은 고딕"/>
              </a:rPr>
              <a:t> </a:t>
            </a:r>
            <a:r>
              <a:rPr lang="en-US" dirty="0" err="1">
                <a:ea typeface="맑은 고딕"/>
              </a:rPr>
              <a:t>likelihood가</a:t>
            </a:r>
            <a:r>
              <a:rPr lang="en-US" dirty="0">
                <a:ea typeface="맑은 고딕"/>
              </a:rPr>
              <a:t> </a:t>
            </a:r>
            <a:r>
              <a:rPr lang="en-US" dirty="0" err="1">
                <a:ea typeface="맑은 고딕"/>
              </a:rPr>
              <a:t>아니라</a:t>
            </a:r>
            <a:r>
              <a:rPr lang="en-US" dirty="0">
                <a:ea typeface="맑은 고딕"/>
              </a:rPr>
              <a:t> log </a:t>
            </a:r>
            <a:r>
              <a:rPr lang="en-US" dirty="0" err="1">
                <a:ea typeface="맑은 고딕"/>
              </a:rPr>
              <a:t>likelihood를</a:t>
            </a:r>
            <a:r>
              <a:rPr lang="en-US" dirty="0">
                <a:ea typeface="맑은 고딕"/>
              </a:rPr>
              <a:t> </a:t>
            </a:r>
            <a:r>
              <a:rPr lang="en-US" dirty="0" err="1">
                <a:ea typeface="맑은 고딕"/>
              </a:rPr>
              <a:t>사용해</a:t>
            </a:r>
            <a:r>
              <a:rPr lang="en-US" dirty="0">
                <a:ea typeface="맑은 고딕"/>
              </a:rPr>
              <a:t> parameter </a:t>
            </a:r>
            <a:r>
              <a:rPr lang="en-US" dirty="0" err="1">
                <a:ea typeface="맑은 고딕"/>
              </a:rPr>
              <a:t>estimation을</a:t>
            </a:r>
            <a:r>
              <a:rPr lang="en-US" dirty="0">
                <a:ea typeface="맑은 고딕"/>
              </a:rPr>
              <a:t> </a:t>
            </a:r>
            <a:r>
              <a:rPr lang="en-US" dirty="0" err="1">
                <a:ea typeface="맑은 고딕"/>
              </a:rPr>
              <a:t>계산한다</a:t>
            </a:r>
            <a:r>
              <a:rPr lang="en-US" dirty="0">
                <a:ea typeface="맑은 고딕"/>
              </a:rPr>
              <a:t>.</a:t>
            </a:r>
            <a:endParaRPr lang="ko-KR" dirty="0">
              <a:ea typeface="맑은 고딕"/>
            </a:endParaRPr>
          </a:p>
          <a:p>
            <a:pPr algn="just">
              <a:lnSpc>
                <a:spcPct val="150000"/>
              </a:lnSpc>
            </a:pPr>
            <a:endParaRPr lang="en-US" dirty="0">
              <a:ea typeface="맑은 고딕"/>
            </a:endParaRPr>
          </a:p>
          <a:p>
            <a:pPr algn="just">
              <a:lnSpc>
                <a:spcPct val="150000"/>
              </a:lnSpc>
            </a:pPr>
            <a:r>
              <a:rPr lang="en-US" dirty="0" err="1">
                <a:ea typeface="맑은 고딕"/>
              </a:rPr>
              <a:t>MLE는</a:t>
            </a:r>
            <a:r>
              <a:rPr lang="en-US" dirty="0">
                <a:ea typeface="맑은 고딕"/>
              </a:rPr>
              <a:t> </a:t>
            </a:r>
            <a:r>
              <a:rPr lang="en-US" dirty="0" err="1">
                <a:ea typeface="맑은 고딕"/>
              </a:rPr>
              <a:t>가장</a:t>
            </a:r>
            <a:r>
              <a:rPr lang="en-US" dirty="0">
                <a:ea typeface="맑은 고딕"/>
              </a:rPr>
              <a:t> </a:t>
            </a:r>
            <a:r>
              <a:rPr lang="en-US" dirty="0" err="1">
                <a:ea typeface="맑은 고딕"/>
              </a:rPr>
              <a:t>간단한</a:t>
            </a:r>
            <a:r>
              <a:rPr lang="en-US" dirty="0">
                <a:ea typeface="맑은 고딕"/>
              </a:rPr>
              <a:t> parameter estimation </a:t>
            </a:r>
            <a:r>
              <a:rPr lang="en-US" dirty="0" err="1">
                <a:ea typeface="맑은 고딕"/>
              </a:rPr>
              <a:t>method이지만</a:t>
            </a:r>
            <a:r>
              <a:rPr lang="en-US" dirty="0">
                <a:ea typeface="맑은 고딕"/>
              </a:rPr>
              <a:t>, </a:t>
            </a:r>
            <a:r>
              <a:rPr lang="en-US" dirty="0" err="1">
                <a:ea typeface="맑은 고딕"/>
              </a:rPr>
              <a:t>observation에</a:t>
            </a:r>
            <a:r>
              <a:rPr lang="en-US" dirty="0">
                <a:ea typeface="맑은 고딕"/>
              </a:rPr>
              <a:t> </a:t>
            </a:r>
            <a:r>
              <a:rPr lang="en-US" dirty="0" err="1">
                <a:ea typeface="맑은 고딕"/>
              </a:rPr>
              <a:t>따라</a:t>
            </a:r>
            <a:r>
              <a:rPr lang="en-US" dirty="0">
                <a:ea typeface="맑은 고딕"/>
              </a:rPr>
              <a:t> 그 </a:t>
            </a:r>
            <a:r>
              <a:rPr lang="en-US" dirty="0" err="1">
                <a:ea typeface="맑은 고딕"/>
              </a:rPr>
              <a:t>값이</a:t>
            </a:r>
            <a:r>
              <a:rPr lang="en-US" dirty="0">
                <a:ea typeface="맑은 고딕"/>
              </a:rPr>
              <a:t> </a:t>
            </a:r>
            <a:r>
              <a:rPr lang="en-US" dirty="0" err="1">
                <a:ea typeface="맑은 고딕"/>
              </a:rPr>
              <a:t>너무</a:t>
            </a:r>
            <a:r>
              <a:rPr lang="en-US" dirty="0">
                <a:ea typeface="맑은 고딕"/>
              </a:rPr>
              <a:t> </a:t>
            </a:r>
            <a:r>
              <a:rPr lang="en-US" dirty="0" err="1">
                <a:ea typeface="맑은 고딕"/>
              </a:rPr>
              <a:t>민감하게</a:t>
            </a:r>
            <a:r>
              <a:rPr lang="en-US" dirty="0">
                <a:ea typeface="맑은 고딕"/>
              </a:rPr>
              <a:t> </a:t>
            </a:r>
            <a:r>
              <a:rPr lang="en-US" dirty="0" err="1">
                <a:ea typeface="맑은 고딕"/>
              </a:rPr>
              <a:t>변한다는</a:t>
            </a:r>
            <a:r>
              <a:rPr lang="en-US" dirty="0">
                <a:ea typeface="맑은 고딕"/>
              </a:rPr>
              <a:t> </a:t>
            </a:r>
            <a:r>
              <a:rPr lang="en-US" dirty="0" err="1">
                <a:ea typeface="맑은 고딕"/>
              </a:rPr>
              <a:t>단점을</a:t>
            </a:r>
            <a:r>
              <a:rPr lang="en-US" dirty="0">
                <a:ea typeface="맑은 고딕"/>
              </a:rPr>
              <a:t> </a:t>
            </a:r>
            <a:r>
              <a:rPr lang="en-US" dirty="0" err="1">
                <a:ea typeface="맑은 고딕"/>
              </a:rPr>
              <a:t>가지고</a:t>
            </a:r>
            <a:r>
              <a:rPr lang="en-US" dirty="0">
                <a:ea typeface="맑은 고딕"/>
              </a:rPr>
              <a:t> </a:t>
            </a:r>
            <a:r>
              <a:rPr lang="en-US" dirty="0" err="1">
                <a:ea typeface="맑은 고딕"/>
              </a:rPr>
              <a:t>있다</a:t>
            </a:r>
            <a:r>
              <a:rPr lang="en-US" dirty="0">
                <a:ea typeface="맑은 고딕"/>
              </a:rPr>
              <a:t>.</a:t>
            </a:r>
            <a:endParaRPr dirty="0">
              <a:ea typeface="맑은 고딕"/>
            </a:endParaRPr>
          </a:p>
        </p:txBody>
      </p:sp>
      <p:pic>
        <p:nvPicPr>
          <p:cNvPr id="4" name="그림 4"/>
          <p:cNvPicPr>
            <a:picLocks noChangeAspect="1"/>
          </p:cNvPicPr>
          <p:nvPr/>
        </p:nvPicPr>
        <p:blipFill>
          <a:blip r:embed="rId2"/>
          <a:stretch>
            <a:fillRect/>
          </a:stretch>
        </p:blipFill>
        <p:spPr>
          <a:xfrm>
            <a:off x="958340" y="2019300"/>
            <a:ext cx="2309720" cy="479437"/>
          </a:xfrm>
          <a:prstGeom prst="rect">
            <a:avLst/>
          </a:prstGeom>
        </p:spPr>
      </p:pic>
    </p:spTree>
    <p:extLst>
      <p:ext uri="{BB962C8B-B14F-4D97-AF65-F5344CB8AC3E}">
        <p14:creationId xmlns:p14="http://schemas.microsoft.com/office/powerpoint/2010/main" val="1067326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b="1" dirty="0">
                <a:ea typeface="맑은 고딕"/>
              </a:rPr>
              <a:t>Experiments – Reversing the Source Sentences</a:t>
            </a:r>
          </a:p>
        </p:txBody>
      </p:sp>
      <p:sp>
        <p:nvSpPr>
          <p:cNvPr id="3" name="TextBox 2"/>
          <p:cNvSpPr txBox="1"/>
          <p:nvPr/>
        </p:nvSpPr>
        <p:spPr>
          <a:xfrm>
            <a:off x="838200" y="2022095"/>
            <a:ext cx="10797141" cy="286232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ltLang="ko-KR" dirty="0"/>
              <a:t>While the LSTM</a:t>
            </a:r>
            <a:r>
              <a:rPr lang="en-US" altLang="ko-KR" dirty="0">
                <a:ea typeface="맑은 고딕"/>
              </a:rPr>
              <a:t> is capable of solving problems with long term dependencies, we discovered that the LSTM learns much better when the source sentences are reversed.</a:t>
            </a:r>
            <a:endParaRPr lang="ko-KR" altLang="en-US" dirty="0">
              <a:ea typeface="맑은 고딕"/>
            </a:endParaRPr>
          </a:p>
          <a:p>
            <a:pPr algn="just"/>
            <a:r>
              <a:rPr lang="en-US" altLang="ko-KR" dirty="0">
                <a:ea typeface="맑은 고딕"/>
              </a:rPr>
              <a:t>While we do not have a complete explanation to this phenomenon, we believe that it is caused by the introduction of many short term dependencies to the dataset.</a:t>
            </a:r>
          </a:p>
          <a:p>
            <a:pPr algn="just"/>
            <a:r>
              <a:rPr lang="en-US" altLang="ko-KR" dirty="0">
                <a:ea typeface="맑은 고딕"/>
              </a:rPr>
              <a:t>Normally, when we concatenate a source sentence with a target sentence, </a:t>
            </a:r>
            <a:r>
              <a:rPr lang="en-US" altLang="ko-KR" b="1" dirty="0">
                <a:ea typeface="맑은 고딕"/>
              </a:rPr>
              <a:t>each word in the source sentence is far from its corresponding word in the target sentence</a:t>
            </a:r>
            <a:r>
              <a:rPr lang="en-US" altLang="ko-KR" dirty="0">
                <a:ea typeface="맑은 고딕"/>
              </a:rPr>
              <a:t>.</a:t>
            </a:r>
          </a:p>
          <a:p>
            <a:pPr algn="just"/>
            <a:r>
              <a:rPr lang="en-US" altLang="ko-KR" dirty="0">
                <a:ea typeface="맑은 고딕"/>
              </a:rPr>
              <a:t>As a result, </a:t>
            </a:r>
            <a:r>
              <a:rPr lang="en-US" altLang="ko-KR" b="1" dirty="0">
                <a:ea typeface="맑은 고딕"/>
              </a:rPr>
              <a:t>the problem has a large 'minimal time lag'</a:t>
            </a:r>
            <a:r>
              <a:rPr lang="en-US" altLang="ko-KR" dirty="0">
                <a:ea typeface="맑은 고딕"/>
              </a:rPr>
              <a:t>. By </a:t>
            </a:r>
            <a:r>
              <a:rPr lang="en-US" altLang="ko-KR" b="1" dirty="0">
                <a:ea typeface="맑은 고딕"/>
              </a:rPr>
              <a:t>reversing the words</a:t>
            </a:r>
            <a:r>
              <a:rPr lang="en-US" altLang="ko-KR" dirty="0">
                <a:ea typeface="맑은 고딕"/>
              </a:rPr>
              <a:t> in the source sentence, the average distance between corresponding words in the source and target language is unchanged. However, the first few words in </a:t>
            </a:r>
            <a:r>
              <a:rPr lang="en-US" altLang="ko-KR" b="1" dirty="0">
                <a:ea typeface="맑은 고딕"/>
              </a:rPr>
              <a:t>the source language are now very close to the first few words in the target language</a:t>
            </a:r>
            <a:r>
              <a:rPr lang="en-US" altLang="ko-KR" dirty="0">
                <a:ea typeface="맑은 고딕"/>
              </a:rPr>
              <a:t>, so the problem's </a:t>
            </a:r>
            <a:r>
              <a:rPr lang="en-US" altLang="ko-KR" b="1" dirty="0">
                <a:ea typeface="맑은 고딕"/>
              </a:rPr>
              <a:t>minimal time lag is </a:t>
            </a:r>
            <a:r>
              <a:rPr lang="en-US" altLang="ko-KR" b="1" dirty="0" err="1">
                <a:ea typeface="맑은 고딕"/>
              </a:rPr>
              <a:t>gretly</a:t>
            </a:r>
            <a:r>
              <a:rPr lang="en-US" altLang="ko-KR" b="1" dirty="0">
                <a:ea typeface="맑은 고딕"/>
              </a:rPr>
              <a:t> reduced</a:t>
            </a:r>
            <a:r>
              <a:rPr lang="en-US" altLang="ko-KR" dirty="0">
                <a:ea typeface="맑은 고딕"/>
              </a:rPr>
              <a:t>.</a:t>
            </a:r>
          </a:p>
        </p:txBody>
      </p:sp>
    </p:spTree>
    <p:extLst>
      <p:ext uri="{BB962C8B-B14F-4D97-AF65-F5344CB8AC3E}">
        <p14:creationId xmlns:p14="http://schemas.microsoft.com/office/powerpoint/2010/main" val="49901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7881" y="2652203"/>
            <a:ext cx="10515600" cy="1325563"/>
          </a:xfrm>
        </p:spPr>
        <p:txBody>
          <a:bodyPr/>
          <a:lstStyle/>
          <a:p>
            <a:pPr algn="ctr"/>
            <a:r>
              <a:rPr lang="ko-KR" altLang="en-US" b="1" dirty="0">
                <a:ea typeface="맑은 고딕"/>
              </a:rPr>
              <a:t>Sequence to sequence in tensorflow</a:t>
            </a:r>
            <a:endParaRPr lang="ko-KR"/>
          </a:p>
        </p:txBody>
      </p:sp>
    </p:spTree>
    <p:extLst>
      <p:ext uri="{BB962C8B-B14F-4D97-AF65-F5344CB8AC3E}">
        <p14:creationId xmlns:p14="http://schemas.microsoft.com/office/powerpoint/2010/main" val="2356130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ea typeface="맑은 고딕"/>
              </a:rPr>
              <a:t>Abstract</a:t>
            </a:r>
          </a:p>
        </p:txBody>
      </p:sp>
      <p:sp>
        <p:nvSpPr>
          <p:cNvPr id="3" name="TextBox 2"/>
          <p:cNvSpPr txBox="1"/>
          <p:nvPr/>
        </p:nvSpPr>
        <p:spPr>
          <a:xfrm>
            <a:off x="838200" y="2143125"/>
            <a:ext cx="10797141" cy="30008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ko-KR" altLang="en-US" dirty="0"/>
              <a:t>In</a:t>
            </a:r>
            <a:r>
              <a:rPr lang="ko-KR" altLang="en-US" dirty="0">
                <a:ea typeface="맑은 고딕"/>
              </a:rPr>
              <a:t> </a:t>
            </a:r>
            <a:r>
              <a:rPr lang="en-US" altLang="en-US" dirty="0">
                <a:latin typeface="Arial"/>
                <a:ea typeface="맑은 고딕"/>
                <a:cs typeface="Arial"/>
              </a:rPr>
              <a:t>this</a:t>
            </a:r>
            <a:r>
              <a:rPr lang="ko-KR" altLang="en-US" dirty="0">
                <a:ea typeface="맑은 고딕"/>
              </a:rPr>
              <a:t> </a:t>
            </a:r>
            <a:r>
              <a:rPr lang="en-US" altLang="ko-KR" dirty="0">
                <a:latin typeface="Arial"/>
                <a:ea typeface="맑은 고딕"/>
                <a:cs typeface="Arial"/>
              </a:rPr>
              <a:t>paper, we present a general </a:t>
            </a:r>
            <a:r>
              <a:rPr lang="en-US" altLang="ko-KR" b="1" dirty="0">
                <a:latin typeface="Arial"/>
                <a:ea typeface="맑은 고딕"/>
                <a:cs typeface="Arial"/>
              </a:rPr>
              <a:t>end-to-end approach</a:t>
            </a:r>
            <a:r>
              <a:rPr lang="en-US" altLang="ko-KR" dirty="0">
                <a:latin typeface="Arial"/>
                <a:ea typeface="맑은 고딕"/>
                <a:cs typeface="Arial"/>
              </a:rPr>
              <a:t> to sequence learning that makes minimal assumptions on the sequence structure. </a:t>
            </a:r>
            <a:endParaRPr lang="ko-KR" altLang="en-US">
              <a:latin typeface="Arial"/>
              <a:ea typeface="맑은 고딕"/>
              <a:cs typeface="Arial"/>
            </a:endParaRPr>
          </a:p>
          <a:p>
            <a:pPr algn="just">
              <a:lnSpc>
                <a:spcPct val="150000"/>
              </a:lnSpc>
            </a:pPr>
            <a:r>
              <a:rPr lang="en-US" altLang="ko-KR" dirty="0">
                <a:latin typeface="Arial"/>
                <a:ea typeface="맑은 고딕"/>
                <a:cs typeface="Arial"/>
              </a:rPr>
              <a:t>Our method uses a multilayered </a:t>
            </a:r>
            <a:r>
              <a:rPr lang="en-US" altLang="ko-KR" b="1" dirty="0">
                <a:latin typeface="Arial"/>
                <a:ea typeface="맑은 고딕"/>
                <a:cs typeface="Arial"/>
              </a:rPr>
              <a:t>LSTM to map the input sequence</a:t>
            </a:r>
            <a:r>
              <a:rPr lang="en-US" altLang="ko-KR" dirty="0">
                <a:latin typeface="Arial"/>
                <a:ea typeface="맑은 고딕"/>
                <a:cs typeface="Arial"/>
              </a:rPr>
              <a:t> to a vector of a fixed dimensionality, and then another deep </a:t>
            </a:r>
            <a:r>
              <a:rPr lang="en-US" altLang="ko-KR" b="1" dirty="0">
                <a:latin typeface="Arial"/>
                <a:ea typeface="맑은 고딕"/>
                <a:cs typeface="Arial"/>
              </a:rPr>
              <a:t>LSTM to decode the target sequence</a:t>
            </a:r>
            <a:r>
              <a:rPr lang="en-US" altLang="ko-KR" dirty="0">
                <a:latin typeface="Arial"/>
                <a:ea typeface="맑은 고딕"/>
                <a:cs typeface="Arial"/>
              </a:rPr>
              <a:t> from the vector. </a:t>
            </a:r>
          </a:p>
          <a:p>
            <a:pPr algn="just">
              <a:lnSpc>
                <a:spcPct val="150000"/>
              </a:lnSpc>
            </a:pPr>
            <a:r>
              <a:rPr lang="en-US" altLang="ko-KR" dirty="0">
                <a:latin typeface="Arial"/>
                <a:ea typeface="맑은 고딕"/>
                <a:cs typeface="Arial"/>
              </a:rPr>
              <a:t>Our main result is that on an English to French translation task from the WMT-14 dataset, </a:t>
            </a:r>
            <a:r>
              <a:rPr lang="en-US" dirty="0">
                <a:latin typeface="Arial"/>
                <a:ea typeface="맑은 고딕"/>
                <a:cs typeface="Arial"/>
              </a:rPr>
              <a:t>the translations produced by the LSTM achieve a BLEU score of 34.8 on the entire test set, where the LSTM’s BLEU score was penalized on out-of-vocabulary words.</a:t>
            </a:r>
            <a:endParaRPr dirty="0">
              <a:latin typeface="Arial"/>
              <a:ea typeface="맑은 고딕"/>
              <a:cs typeface="Arial"/>
            </a:endParaRPr>
          </a:p>
        </p:txBody>
      </p:sp>
    </p:spTree>
    <p:extLst>
      <p:ext uri="{BB962C8B-B14F-4D97-AF65-F5344CB8AC3E}">
        <p14:creationId xmlns:p14="http://schemas.microsoft.com/office/powerpoint/2010/main" val="81219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ea typeface="맑은 고딕"/>
              </a:rPr>
              <a:t>Introduction</a:t>
            </a:r>
          </a:p>
        </p:txBody>
      </p:sp>
      <p:sp>
        <p:nvSpPr>
          <p:cNvPr id="3" name="TextBox 2"/>
          <p:cNvSpPr txBox="1"/>
          <p:nvPr/>
        </p:nvSpPr>
        <p:spPr>
          <a:xfrm>
            <a:off x="838200" y="1687513"/>
            <a:ext cx="10797141" cy="424731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ko-KR" altLang="en-US" dirty="0">
                <a:ea typeface="맑은 고딕"/>
              </a:rPr>
              <a:t>Deep Neural Networks (DNNs) are extremely powerful machine learning models that achieve excellent performance on difficult problems such as speech recognition and visual object recognition.</a:t>
            </a:r>
            <a:endParaRPr lang="ko-KR">
              <a:ea typeface="맑은 고딕"/>
            </a:endParaRPr>
          </a:p>
          <a:p>
            <a:pPr algn="just">
              <a:lnSpc>
                <a:spcPct val="150000"/>
              </a:lnSpc>
            </a:pPr>
            <a:r>
              <a:rPr lang="ko-KR" altLang="en-US" dirty="0">
                <a:ea typeface="맑은 고딕"/>
              </a:rPr>
              <a:t>Despite their power, DNNs can only be </a:t>
            </a:r>
            <a:r>
              <a:rPr lang="ko-KR" altLang="en-US" b="1" dirty="0">
                <a:ea typeface="맑은 고딕"/>
              </a:rPr>
              <a:t>applied to problems whose inputs and targets can be sensibly encoded with vectors of fixed dimensionality</a:t>
            </a:r>
            <a:r>
              <a:rPr lang="ko-KR" altLang="en-US" dirty="0">
                <a:ea typeface="맑은 고딕"/>
              </a:rPr>
              <a:t>.</a:t>
            </a:r>
          </a:p>
          <a:p>
            <a:pPr algn="just">
              <a:lnSpc>
                <a:spcPct val="150000"/>
              </a:lnSpc>
            </a:pPr>
            <a:r>
              <a:rPr lang="ko-KR" altLang="en-US" dirty="0">
                <a:ea typeface="맑은 고딕"/>
              </a:rPr>
              <a:t>It is a significant limitation, since many important problems are best expressed with sequences whose lengths are not known a-priori</a:t>
            </a:r>
          </a:p>
          <a:p>
            <a:pPr algn="just">
              <a:lnSpc>
                <a:spcPct val="150000"/>
              </a:lnSpc>
            </a:pPr>
            <a:r>
              <a:rPr lang="ko-KR" altLang="en-US" dirty="0">
                <a:ea typeface="맑은 고딕"/>
              </a:rPr>
              <a:t>It is therefore clear that a domain-independent method that learns to map </a:t>
            </a:r>
            <a:r>
              <a:rPr lang="ko-KR" altLang="en-US" b="1" dirty="0">
                <a:ea typeface="맑은 고딕"/>
              </a:rPr>
              <a:t>sequences to sequences would be useful</a:t>
            </a:r>
            <a:r>
              <a:rPr lang="ko-KR" altLang="en-US" dirty="0">
                <a:ea typeface="맑은 고딕"/>
              </a:rPr>
              <a:t>.</a:t>
            </a:r>
          </a:p>
          <a:p>
            <a:pPr algn="just">
              <a:lnSpc>
                <a:spcPct val="150000"/>
              </a:lnSpc>
            </a:pPr>
            <a:r>
              <a:rPr lang="ko-KR" dirty="0"/>
              <a:t>In this paper, we show that a straightforward application of the </a:t>
            </a:r>
            <a:r>
              <a:rPr lang="ko-KR" b="1" dirty="0"/>
              <a:t>LSTM architecture can solve</a:t>
            </a:r>
            <a:r>
              <a:rPr lang="ko-KR" dirty="0"/>
              <a:t> general sequence to sequence problems.</a:t>
            </a:r>
            <a:endParaRPr dirty="0"/>
          </a:p>
        </p:txBody>
      </p:sp>
    </p:spTree>
    <p:extLst>
      <p:ext uri="{BB962C8B-B14F-4D97-AF65-F5344CB8AC3E}">
        <p14:creationId xmlns:p14="http://schemas.microsoft.com/office/powerpoint/2010/main" val="1318333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ea typeface="맑은 고딕"/>
              </a:rPr>
              <a:t>Introduction</a:t>
            </a:r>
          </a:p>
        </p:txBody>
      </p:sp>
      <p:sp>
        <p:nvSpPr>
          <p:cNvPr id="3" name="TextBox 2"/>
          <p:cNvSpPr txBox="1"/>
          <p:nvPr/>
        </p:nvSpPr>
        <p:spPr>
          <a:xfrm>
            <a:off x="838200" y="1687513"/>
            <a:ext cx="10797141"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ko-KR" altLang="en-US" dirty="0">
                <a:latin typeface="Arial"/>
                <a:ea typeface="맑은 고딕"/>
                <a:cs typeface="Arial"/>
              </a:rPr>
              <a:t>The idea is to use </a:t>
            </a:r>
            <a:r>
              <a:rPr lang="ko-KR" altLang="en-US" b="1" dirty="0">
                <a:latin typeface="Arial"/>
                <a:ea typeface="맑은 고딕"/>
                <a:cs typeface="Arial"/>
              </a:rPr>
              <a:t>one LSTM to read the input sequence</a:t>
            </a:r>
            <a:r>
              <a:rPr lang="ko-KR" altLang="en-US" dirty="0">
                <a:latin typeface="Arial"/>
                <a:ea typeface="맑은 고딕"/>
                <a:cs typeface="Arial"/>
              </a:rPr>
              <a:t>, one timestep at a time, to obtain large fixed-dimensional vector representation, and then to use </a:t>
            </a:r>
            <a:r>
              <a:rPr lang="ko-KR" altLang="en-US" b="1" dirty="0">
                <a:latin typeface="Arial"/>
                <a:ea typeface="맑은 고딕"/>
                <a:cs typeface="Arial"/>
              </a:rPr>
              <a:t>another LSTM to extract the output sequence</a:t>
            </a:r>
            <a:r>
              <a:rPr lang="ko-KR" altLang="en-US" dirty="0">
                <a:latin typeface="Arial"/>
                <a:ea typeface="맑은 고딕"/>
                <a:cs typeface="Arial"/>
              </a:rPr>
              <a:t> from that vector. </a:t>
            </a:r>
          </a:p>
        </p:txBody>
      </p:sp>
      <p:pic>
        <p:nvPicPr>
          <p:cNvPr id="4" name="그림 4"/>
          <p:cNvPicPr>
            <a:picLocks noChangeAspect="1"/>
          </p:cNvPicPr>
          <p:nvPr/>
        </p:nvPicPr>
        <p:blipFill rotWithShape="1">
          <a:blip r:embed="rId3"/>
          <a:srcRect l="6543" t="35222" r="3388" b="24863"/>
          <a:stretch/>
        </p:blipFill>
        <p:spPr>
          <a:xfrm>
            <a:off x="1896759" y="2639228"/>
            <a:ext cx="8681904" cy="2169100"/>
          </a:xfrm>
          <a:prstGeom prst="rect">
            <a:avLst/>
          </a:prstGeom>
        </p:spPr>
      </p:pic>
      <p:sp>
        <p:nvSpPr>
          <p:cNvPr id="6" name="TextBox 5"/>
          <p:cNvSpPr txBox="1"/>
          <p:nvPr/>
        </p:nvSpPr>
        <p:spPr>
          <a:xfrm>
            <a:off x="838200" y="4798954"/>
            <a:ext cx="10797141"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ko-KR" altLang="en-US" dirty="0">
                <a:latin typeface="Arial"/>
                <a:cs typeface="Arial"/>
              </a:rPr>
              <a:t>The second LSTM is</a:t>
            </a:r>
            <a:r>
              <a:rPr lang="ko-KR" altLang="en-US" dirty="0"/>
              <a:t> </a:t>
            </a:r>
            <a:r>
              <a:rPr lang="en-US" altLang="ko-KR" dirty="0">
                <a:latin typeface="Malgun Gothic"/>
                <a:ea typeface="Malgun Gothic"/>
                <a:cs typeface="Arial"/>
              </a:rPr>
              <a:t>essentially</a:t>
            </a:r>
            <a:r>
              <a:rPr lang="ko-KR" altLang="en-US" dirty="0"/>
              <a:t> </a:t>
            </a:r>
            <a:r>
              <a:rPr lang="en-US" altLang="ko-KR" dirty="0">
                <a:latin typeface="Malgun Gothic"/>
                <a:ea typeface="Malgun Gothic"/>
                <a:cs typeface="Arial"/>
              </a:rPr>
              <a:t>a</a:t>
            </a:r>
            <a:r>
              <a:rPr lang="ko-KR" altLang="en-US" dirty="0"/>
              <a:t> </a:t>
            </a:r>
            <a:r>
              <a:rPr lang="en-US" altLang="ko-KR" dirty="0">
                <a:latin typeface="Malgun Gothic"/>
                <a:ea typeface="Malgun Gothic"/>
                <a:cs typeface="Arial"/>
              </a:rPr>
              <a:t>recurrent</a:t>
            </a:r>
            <a:r>
              <a:rPr lang="ko-KR" altLang="en-US" dirty="0"/>
              <a:t> </a:t>
            </a:r>
            <a:r>
              <a:rPr lang="en-US" altLang="ko-KR" dirty="0">
                <a:latin typeface="Malgun Gothic"/>
                <a:ea typeface="Malgun Gothic"/>
                <a:cs typeface="Arial"/>
              </a:rPr>
              <a:t>neural</a:t>
            </a:r>
            <a:r>
              <a:rPr lang="ko-KR" altLang="en-US" dirty="0"/>
              <a:t> </a:t>
            </a:r>
            <a:r>
              <a:rPr lang="en-US" altLang="ko-KR" dirty="0">
                <a:latin typeface="Malgun Gothic"/>
                <a:ea typeface="Malgun Gothic"/>
                <a:cs typeface="Arial"/>
              </a:rPr>
              <a:t>network</a:t>
            </a:r>
            <a:r>
              <a:rPr lang="ko-KR" altLang="en-US" dirty="0"/>
              <a:t> </a:t>
            </a:r>
            <a:r>
              <a:rPr lang="en-US" altLang="ko-KR" dirty="0">
                <a:latin typeface="Malgun Gothic"/>
                <a:ea typeface="Malgun Gothic"/>
                <a:cs typeface="Arial"/>
              </a:rPr>
              <a:t>language</a:t>
            </a:r>
            <a:r>
              <a:rPr lang="ko-KR" altLang="en-US" dirty="0"/>
              <a:t> </a:t>
            </a:r>
            <a:r>
              <a:rPr lang="en-US" altLang="ko-KR" dirty="0">
                <a:latin typeface="Malgun Gothic"/>
                <a:ea typeface="Malgun Gothic"/>
                <a:cs typeface="Arial"/>
              </a:rPr>
              <a:t>model except</a:t>
            </a:r>
            <a:r>
              <a:rPr lang="ko-KR" altLang="en-US" dirty="0"/>
              <a:t> </a:t>
            </a:r>
            <a:r>
              <a:rPr lang="en-US" altLang="ko-KR" dirty="0">
                <a:latin typeface="Malgun Gothic"/>
                <a:ea typeface="Malgun Gothic"/>
                <a:cs typeface="Arial"/>
              </a:rPr>
              <a:t>that</a:t>
            </a:r>
            <a:r>
              <a:rPr lang="ko-KR" altLang="en-US" dirty="0"/>
              <a:t> </a:t>
            </a:r>
            <a:r>
              <a:rPr lang="en-US" altLang="ko-KR" dirty="0">
                <a:latin typeface="Malgun Gothic"/>
                <a:ea typeface="Malgun Gothic"/>
                <a:cs typeface="Arial"/>
              </a:rPr>
              <a:t>it</a:t>
            </a:r>
            <a:r>
              <a:rPr lang="ko-KR" altLang="en-US" dirty="0"/>
              <a:t> </a:t>
            </a:r>
            <a:r>
              <a:rPr lang="en-US" altLang="ko-KR" dirty="0">
                <a:latin typeface="Malgun Gothic"/>
                <a:ea typeface="Malgun Gothic"/>
                <a:cs typeface="Arial"/>
              </a:rPr>
              <a:t>is</a:t>
            </a:r>
            <a:r>
              <a:rPr lang="ko-KR" altLang="en-US" dirty="0"/>
              <a:t> </a:t>
            </a:r>
            <a:r>
              <a:rPr lang="en-US" altLang="ko-KR" dirty="0">
                <a:latin typeface="Malgun Gothic"/>
                <a:ea typeface="Malgun Gothic"/>
                <a:cs typeface="Arial"/>
              </a:rPr>
              <a:t>conditioned on</a:t>
            </a:r>
            <a:r>
              <a:rPr lang="ko-KR" altLang="en-US" dirty="0"/>
              <a:t> </a:t>
            </a:r>
            <a:r>
              <a:rPr lang="en-US" altLang="ko-KR" dirty="0">
                <a:latin typeface="Malgun Gothic"/>
                <a:ea typeface="Malgun Gothic"/>
                <a:cs typeface="Arial"/>
              </a:rPr>
              <a:t>the</a:t>
            </a:r>
            <a:r>
              <a:rPr lang="ko-KR" altLang="en-US" dirty="0"/>
              <a:t> </a:t>
            </a:r>
            <a:r>
              <a:rPr lang="en-US" altLang="ko-KR" dirty="0">
                <a:latin typeface="Malgun Gothic"/>
                <a:ea typeface="Malgun Gothic"/>
                <a:cs typeface="Arial"/>
              </a:rPr>
              <a:t>input</a:t>
            </a:r>
            <a:r>
              <a:rPr lang="ko-KR" altLang="en-US" dirty="0"/>
              <a:t> </a:t>
            </a:r>
            <a:r>
              <a:rPr lang="en-US" altLang="ko-KR" dirty="0">
                <a:latin typeface="Malgun Gothic"/>
                <a:ea typeface="Malgun Gothic"/>
                <a:cs typeface="Arial"/>
              </a:rPr>
              <a:t>sequence.</a:t>
            </a:r>
            <a:r>
              <a:rPr lang="ko-KR" altLang="en-US" dirty="0"/>
              <a:t> </a:t>
            </a:r>
            <a:endParaRPr lang="ko-KR" altLang="en-US">
              <a:ea typeface="맑은 고딕"/>
            </a:endParaRPr>
          </a:p>
          <a:p>
            <a:pPr algn="just"/>
            <a:r>
              <a:rPr lang="en-US" altLang="ko-KR" dirty="0">
                <a:latin typeface="Malgun Gothic"/>
                <a:ea typeface="Malgun Gothic"/>
                <a:cs typeface="Arial"/>
              </a:rPr>
              <a:t>The</a:t>
            </a:r>
            <a:r>
              <a:rPr lang="ko-KR" altLang="en-US" dirty="0"/>
              <a:t> </a:t>
            </a:r>
            <a:r>
              <a:rPr lang="en-US" altLang="ko-KR" dirty="0">
                <a:latin typeface="Malgun Gothic"/>
                <a:ea typeface="Malgun Gothic"/>
                <a:cs typeface="Arial"/>
              </a:rPr>
              <a:t>LSTM’s</a:t>
            </a:r>
            <a:r>
              <a:rPr lang="ko-KR" altLang="en-US" dirty="0"/>
              <a:t> </a:t>
            </a:r>
            <a:r>
              <a:rPr lang="en-US" altLang="ko-KR" dirty="0">
                <a:latin typeface="Malgun Gothic"/>
                <a:ea typeface="Malgun Gothic"/>
                <a:cs typeface="Arial"/>
              </a:rPr>
              <a:t>ability</a:t>
            </a:r>
            <a:r>
              <a:rPr lang="ko-KR" altLang="en-US" dirty="0"/>
              <a:t> </a:t>
            </a:r>
            <a:r>
              <a:rPr lang="en-US" altLang="ko-KR" dirty="0">
                <a:latin typeface="Malgun Gothic"/>
                <a:ea typeface="Malgun Gothic"/>
                <a:cs typeface="Arial"/>
              </a:rPr>
              <a:t>to</a:t>
            </a:r>
            <a:r>
              <a:rPr lang="ko-KR" altLang="en-US" dirty="0"/>
              <a:t> </a:t>
            </a:r>
            <a:r>
              <a:rPr lang="en-US" altLang="ko-KR" dirty="0">
                <a:latin typeface="Malgun Gothic"/>
                <a:ea typeface="Malgun Gothic"/>
                <a:cs typeface="Arial"/>
              </a:rPr>
              <a:t>successfully learn</a:t>
            </a:r>
            <a:r>
              <a:rPr lang="ko-KR" altLang="en-US" dirty="0"/>
              <a:t> </a:t>
            </a:r>
            <a:r>
              <a:rPr lang="en-US" altLang="ko-KR" dirty="0">
                <a:latin typeface="Malgun Gothic"/>
                <a:ea typeface="Malgun Gothic"/>
                <a:cs typeface="Arial"/>
              </a:rPr>
              <a:t>on</a:t>
            </a:r>
            <a:r>
              <a:rPr lang="ko-KR" altLang="en-US" dirty="0"/>
              <a:t> </a:t>
            </a:r>
            <a:r>
              <a:rPr lang="en-US" altLang="ko-KR" dirty="0">
                <a:latin typeface="Malgun Gothic"/>
                <a:ea typeface="Malgun Gothic"/>
                <a:cs typeface="Arial"/>
              </a:rPr>
              <a:t>data</a:t>
            </a:r>
            <a:r>
              <a:rPr lang="ko-KR" altLang="en-US" dirty="0"/>
              <a:t> </a:t>
            </a:r>
            <a:r>
              <a:rPr lang="en-US" altLang="ko-KR" dirty="0">
                <a:latin typeface="Malgun Gothic"/>
                <a:ea typeface="Malgun Gothic"/>
                <a:cs typeface="Arial"/>
              </a:rPr>
              <a:t>with</a:t>
            </a:r>
            <a:r>
              <a:rPr lang="ko-KR" altLang="en-US" dirty="0"/>
              <a:t> </a:t>
            </a:r>
            <a:r>
              <a:rPr lang="en-US" altLang="ko-KR" b="1" dirty="0">
                <a:latin typeface="Malgun Gothic"/>
                <a:ea typeface="Malgun Gothic"/>
                <a:cs typeface="Arial"/>
              </a:rPr>
              <a:t>long</a:t>
            </a:r>
            <a:r>
              <a:rPr lang="ko-KR" altLang="en-US" b="1" dirty="0"/>
              <a:t> </a:t>
            </a:r>
            <a:r>
              <a:rPr lang="en-US" altLang="ko-KR" b="1" dirty="0">
                <a:latin typeface="Malgun Gothic"/>
                <a:ea typeface="Malgun Gothic"/>
                <a:cs typeface="Arial"/>
              </a:rPr>
              <a:t>range</a:t>
            </a:r>
            <a:r>
              <a:rPr lang="ko-KR" altLang="en-US" b="1" dirty="0"/>
              <a:t> </a:t>
            </a:r>
            <a:r>
              <a:rPr lang="en-US" altLang="ko-KR" b="1" dirty="0">
                <a:latin typeface="Malgun Gothic"/>
                <a:ea typeface="Malgun Gothic"/>
                <a:cs typeface="Arial"/>
              </a:rPr>
              <a:t>temporal</a:t>
            </a:r>
            <a:r>
              <a:rPr lang="ko-KR" altLang="en-US" b="1" dirty="0"/>
              <a:t> </a:t>
            </a:r>
            <a:r>
              <a:rPr lang="en-US" altLang="ko-KR" b="1" dirty="0">
                <a:latin typeface="Malgun Gothic"/>
                <a:ea typeface="Malgun Gothic"/>
                <a:cs typeface="Arial"/>
              </a:rPr>
              <a:t>dependencies</a:t>
            </a:r>
            <a:r>
              <a:rPr lang="ko-KR" altLang="en-US" b="1" dirty="0"/>
              <a:t> </a:t>
            </a:r>
            <a:r>
              <a:rPr lang="en-US" altLang="ko-KR" dirty="0">
                <a:latin typeface="Malgun Gothic"/>
                <a:ea typeface="Malgun Gothic"/>
                <a:cs typeface="Arial"/>
              </a:rPr>
              <a:t>makes</a:t>
            </a:r>
            <a:r>
              <a:rPr lang="ko-KR" altLang="en-US" dirty="0"/>
              <a:t> </a:t>
            </a:r>
            <a:r>
              <a:rPr lang="en-US" altLang="ko-KR" dirty="0">
                <a:latin typeface="Malgun Gothic"/>
                <a:ea typeface="Malgun Gothic"/>
                <a:cs typeface="Arial"/>
              </a:rPr>
              <a:t>it</a:t>
            </a:r>
            <a:r>
              <a:rPr lang="ko-KR" altLang="en-US" dirty="0"/>
              <a:t> </a:t>
            </a:r>
            <a:r>
              <a:rPr lang="en-US" altLang="ko-KR" dirty="0">
                <a:latin typeface="Malgun Gothic"/>
                <a:ea typeface="Malgun Gothic"/>
                <a:cs typeface="Arial"/>
              </a:rPr>
              <a:t>a</a:t>
            </a:r>
            <a:r>
              <a:rPr lang="ko-KR" altLang="en-US" dirty="0"/>
              <a:t> </a:t>
            </a:r>
            <a:r>
              <a:rPr lang="en-US" altLang="ko-KR" dirty="0">
                <a:latin typeface="Malgun Gothic"/>
                <a:ea typeface="Malgun Gothic"/>
                <a:cs typeface="Arial"/>
              </a:rPr>
              <a:t>natural</a:t>
            </a:r>
            <a:r>
              <a:rPr lang="ko-KR" altLang="en-US" dirty="0"/>
              <a:t> </a:t>
            </a:r>
            <a:r>
              <a:rPr lang="en-US" altLang="ko-KR" dirty="0">
                <a:latin typeface="Malgun Gothic"/>
                <a:ea typeface="Malgun Gothic"/>
                <a:cs typeface="Arial"/>
              </a:rPr>
              <a:t>choice</a:t>
            </a:r>
            <a:r>
              <a:rPr lang="ko-KR" altLang="en-US" dirty="0"/>
              <a:t> </a:t>
            </a:r>
            <a:r>
              <a:rPr lang="en-US" altLang="ko-KR" dirty="0">
                <a:latin typeface="Malgun Gothic"/>
                <a:ea typeface="Malgun Gothic"/>
                <a:cs typeface="Arial"/>
              </a:rPr>
              <a:t>for</a:t>
            </a:r>
            <a:r>
              <a:rPr lang="ko-KR" altLang="en-US" dirty="0"/>
              <a:t> </a:t>
            </a:r>
            <a:r>
              <a:rPr lang="en-US" altLang="ko-KR" dirty="0">
                <a:latin typeface="Malgun Gothic"/>
                <a:ea typeface="Malgun Gothic"/>
                <a:cs typeface="Arial"/>
              </a:rPr>
              <a:t>this</a:t>
            </a:r>
            <a:r>
              <a:rPr lang="ko-KR" altLang="en-US" dirty="0"/>
              <a:t> </a:t>
            </a:r>
            <a:r>
              <a:rPr lang="en-US" altLang="ko-KR" dirty="0">
                <a:latin typeface="Malgun Gothic"/>
                <a:ea typeface="Malgun Gothic"/>
                <a:cs typeface="Arial"/>
              </a:rPr>
              <a:t>application due</a:t>
            </a:r>
            <a:r>
              <a:rPr lang="ko-KR" altLang="en-US" dirty="0"/>
              <a:t> </a:t>
            </a:r>
            <a:r>
              <a:rPr lang="en-US" altLang="ko-KR" dirty="0">
                <a:latin typeface="Malgun Gothic"/>
                <a:ea typeface="Malgun Gothic"/>
                <a:cs typeface="Arial"/>
              </a:rPr>
              <a:t>to</a:t>
            </a:r>
            <a:r>
              <a:rPr lang="ko-KR" altLang="en-US" dirty="0"/>
              <a:t> </a:t>
            </a:r>
            <a:r>
              <a:rPr lang="en-US" altLang="ko-KR" dirty="0">
                <a:latin typeface="Malgun Gothic"/>
                <a:ea typeface="Malgun Gothic"/>
                <a:cs typeface="Arial"/>
              </a:rPr>
              <a:t>the</a:t>
            </a:r>
            <a:r>
              <a:rPr lang="ko-KR" altLang="en-US" dirty="0"/>
              <a:t> </a:t>
            </a:r>
            <a:r>
              <a:rPr lang="en-US" altLang="ko-KR" dirty="0">
                <a:latin typeface="Malgun Gothic"/>
                <a:ea typeface="Malgun Gothic"/>
                <a:cs typeface="Arial"/>
              </a:rPr>
              <a:t>considerable</a:t>
            </a:r>
            <a:r>
              <a:rPr lang="ko-KR" altLang="en-US" dirty="0"/>
              <a:t> </a:t>
            </a:r>
            <a:r>
              <a:rPr lang="en-US" altLang="ko-KR" dirty="0">
                <a:latin typeface="Malgun Gothic"/>
                <a:ea typeface="Malgun Gothic"/>
                <a:cs typeface="Arial"/>
              </a:rPr>
              <a:t>time</a:t>
            </a:r>
            <a:r>
              <a:rPr lang="ko-KR" altLang="en-US" dirty="0"/>
              <a:t> </a:t>
            </a:r>
            <a:r>
              <a:rPr lang="en-US" altLang="ko-KR" dirty="0">
                <a:latin typeface="Malgun Gothic"/>
                <a:ea typeface="Malgun Gothic"/>
                <a:cs typeface="Arial"/>
              </a:rPr>
              <a:t>lag</a:t>
            </a:r>
            <a:r>
              <a:rPr lang="ko-KR" altLang="en-US" dirty="0"/>
              <a:t> </a:t>
            </a:r>
            <a:r>
              <a:rPr lang="en-US" altLang="ko-KR" dirty="0">
                <a:latin typeface="Malgun Gothic"/>
                <a:ea typeface="Malgun Gothic"/>
                <a:cs typeface="Arial"/>
              </a:rPr>
              <a:t>between</a:t>
            </a:r>
            <a:r>
              <a:rPr lang="ko-KR" altLang="en-US" dirty="0"/>
              <a:t> </a:t>
            </a:r>
            <a:r>
              <a:rPr lang="en-US" altLang="ko-KR" dirty="0">
                <a:latin typeface="Malgun Gothic"/>
                <a:ea typeface="Malgun Gothic"/>
                <a:cs typeface="Arial"/>
              </a:rPr>
              <a:t>the</a:t>
            </a:r>
            <a:r>
              <a:rPr lang="ko-KR" altLang="en-US" dirty="0"/>
              <a:t> </a:t>
            </a:r>
            <a:r>
              <a:rPr lang="en-US" altLang="ko-KR" dirty="0">
                <a:latin typeface="Malgun Gothic"/>
                <a:ea typeface="Malgun Gothic"/>
                <a:cs typeface="Arial"/>
              </a:rPr>
              <a:t>inputs</a:t>
            </a:r>
            <a:r>
              <a:rPr lang="ko-KR" altLang="en-US" dirty="0"/>
              <a:t> </a:t>
            </a:r>
            <a:r>
              <a:rPr lang="en-US" altLang="ko-KR" dirty="0">
                <a:latin typeface="Malgun Gothic"/>
                <a:ea typeface="Malgun Gothic"/>
                <a:cs typeface="Arial"/>
              </a:rPr>
              <a:t>and</a:t>
            </a:r>
            <a:r>
              <a:rPr lang="ko-KR" altLang="en-US" dirty="0"/>
              <a:t> </a:t>
            </a:r>
            <a:r>
              <a:rPr lang="en-US" altLang="ko-KR" dirty="0">
                <a:latin typeface="Malgun Gothic"/>
                <a:ea typeface="Malgun Gothic"/>
                <a:cs typeface="Arial"/>
              </a:rPr>
              <a:t>their</a:t>
            </a:r>
            <a:r>
              <a:rPr lang="ko-KR" altLang="en-US" dirty="0"/>
              <a:t> </a:t>
            </a:r>
            <a:r>
              <a:rPr lang="en-US" altLang="ko-KR" dirty="0">
                <a:latin typeface="Malgun Gothic"/>
                <a:ea typeface="Malgun Gothic"/>
                <a:cs typeface="Arial"/>
              </a:rPr>
              <a:t>corresponding</a:t>
            </a:r>
            <a:r>
              <a:rPr lang="ko-KR" altLang="en-US" dirty="0"/>
              <a:t> </a:t>
            </a:r>
            <a:r>
              <a:rPr lang="en-US" altLang="ko-KR" dirty="0">
                <a:latin typeface="Malgun Gothic"/>
                <a:ea typeface="Malgun Gothic"/>
                <a:cs typeface="Arial"/>
              </a:rPr>
              <a:t>outputs</a:t>
            </a:r>
            <a:endParaRPr lang="ko-KR" altLang="en-US">
              <a:latin typeface="맑은 고딕"/>
              <a:ea typeface="맑은 고딕"/>
              <a:cs typeface="Arial"/>
            </a:endParaRPr>
          </a:p>
        </p:txBody>
      </p:sp>
    </p:spTree>
    <p:extLst>
      <p:ext uri="{BB962C8B-B14F-4D97-AF65-F5344CB8AC3E}">
        <p14:creationId xmlns:p14="http://schemas.microsoft.com/office/powerpoint/2010/main" val="190596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4000" b="1" dirty="0">
                <a:ea typeface="맑은 고딕"/>
              </a:rPr>
              <a:t>The Problem of Long-Term Dependencies</a:t>
            </a:r>
          </a:p>
        </p:txBody>
      </p:sp>
      <p:sp>
        <p:nvSpPr>
          <p:cNvPr id="3" name="TextBox 2"/>
          <p:cNvSpPr txBox="1"/>
          <p:nvPr/>
        </p:nvSpPr>
        <p:spPr>
          <a:xfrm>
            <a:off x="838200" y="1687513"/>
            <a:ext cx="10797141" cy="17007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ko-KR" altLang="en-US">
                <a:ea typeface="맑은 고딕"/>
              </a:rPr>
              <a:t>RNNs의 장점으로는 이전 정보를 현재 작업으로 연결할 수 있다는 점이다. 예를들어 비디오를 예로든다면 이전 프레임이 현재 프레임을 이해하는데 영향을 미친다는 의미이다. 예를들어 'the clouds are in the sky'라는 문장에서 sky를 예측하고 있다면 the clouds are in the 까지만 보더라도 마지막 단어를 쉽게 예측할 수 있다. </a:t>
            </a:r>
            <a:endParaRPr lang="ko-KR" altLang="en-US" dirty="0">
              <a:ea typeface="맑은 고딕"/>
            </a:endParaRPr>
          </a:p>
        </p:txBody>
      </p:sp>
      <p:pic>
        <p:nvPicPr>
          <p:cNvPr id="4" name="그림 4"/>
          <p:cNvPicPr>
            <a:picLocks noChangeAspect="1"/>
          </p:cNvPicPr>
          <p:nvPr/>
        </p:nvPicPr>
        <p:blipFill>
          <a:blip r:embed="rId3"/>
          <a:stretch>
            <a:fillRect/>
          </a:stretch>
        </p:blipFill>
        <p:spPr>
          <a:xfrm>
            <a:off x="3031924" y="3467100"/>
            <a:ext cx="6117523" cy="2575642"/>
          </a:xfrm>
          <a:prstGeom prst="rect">
            <a:avLst/>
          </a:prstGeom>
        </p:spPr>
      </p:pic>
    </p:spTree>
    <p:extLst>
      <p:ext uri="{BB962C8B-B14F-4D97-AF65-F5344CB8AC3E}">
        <p14:creationId xmlns:p14="http://schemas.microsoft.com/office/powerpoint/2010/main" val="122948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4000" b="1">
                <a:ea typeface="맑은 고딕"/>
              </a:rPr>
              <a:t>The Problem of Long-Term Dependencies</a:t>
            </a:r>
          </a:p>
        </p:txBody>
      </p:sp>
      <p:sp>
        <p:nvSpPr>
          <p:cNvPr id="3" name="TextBox 2"/>
          <p:cNvSpPr txBox="1"/>
          <p:nvPr/>
        </p:nvSpPr>
        <p:spPr>
          <a:xfrm>
            <a:off x="838200" y="1687513"/>
            <a:ext cx="10797141" cy="17007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ko-KR" altLang="en-US" dirty="0">
                <a:ea typeface="맑은 고딕"/>
              </a:rPr>
              <a:t>'I grew up in France. … I can speak French fluently'라는 문장에서 'French'라는 단어를 예측하기 위해서 훨씬 앞쪽에 있는 'France</a:t>
            </a:r>
            <a:r>
              <a:rPr lang="en-US" altLang="en-US" dirty="0">
                <a:ea typeface="맑은 고딕"/>
              </a:rPr>
              <a:t>'</a:t>
            </a:r>
            <a:r>
              <a:rPr lang="en-US" altLang="en-US" dirty="0" err="1">
                <a:ea typeface="맑은 고딕"/>
              </a:rPr>
              <a:t>라는</a:t>
            </a:r>
            <a:r>
              <a:rPr lang="en-US" altLang="en-US" dirty="0">
                <a:ea typeface="맑은 고딕"/>
              </a:rPr>
              <a:t> </a:t>
            </a:r>
            <a:r>
              <a:rPr lang="en-US" altLang="en-US" dirty="0" err="1">
                <a:ea typeface="맑은 고딕"/>
              </a:rPr>
              <a:t>문맥이</a:t>
            </a:r>
            <a:r>
              <a:rPr lang="en-US" altLang="en-US" dirty="0">
                <a:ea typeface="맑은 고딕"/>
              </a:rPr>
              <a:t> </a:t>
            </a:r>
            <a:r>
              <a:rPr lang="en-US" altLang="en-US" dirty="0" err="1">
                <a:ea typeface="맑은 고딕"/>
              </a:rPr>
              <a:t>필요합니다</a:t>
            </a:r>
            <a:r>
              <a:rPr lang="en-US" altLang="en-US" dirty="0">
                <a:ea typeface="맑은 고딕"/>
              </a:rPr>
              <a:t>. 이 </a:t>
            </a:r>
            <a:r>
              <a:rPr lang="en-US" altLang="en-US" dirty="0" err="1">
                <a:ea typeface="맑은 고딕"/>
              </a:rPr>
              <a:t>경우</a:t>
            </a:r>
            <a:r>
              <a:rPr lang="en-US" altLang="en-US" dirty="0">
                <a:ea typeface="맑은 고딕"/>
              </a:rPr>
              <a:t> </a:t>
            </a:r>
            <a:r>
              <a:rPr lang="en-US" altLang="en-US" dirty="0" err="1">
                <a:ea typeface="맑은 고딕"/>
              </a:rPr>
              <a:t>단어와</a:t>
            </a:r>
            <a:r>
              <a:rPr lang="en-US" altLang="en-US" dirty="0">
                <a:ea typeface="맑은 고딕"/>
              </a:rPr>
              <a:t> </a:t>
            </a:r>
            <a:r>
              <a:rPr lang="en-US" altLang="en-US" dirty="0" err="1">
                <a:ea typeface="맑은 고딕"/>
              </a:rPr>
              <a:t>단어</a:t>
            </a:r>
            <a:r>
              <a:rPr lang="en-US" altLang="en-US" dirty="0">
                <a:ea typeface="맑은 고딕"/>
              </a:rPr>
              <a:t> </a:t>
            </a:r>
            <a:r>
              <a:rPr lang="en-US" altLang="en-US" dirty="0" err="1">
                <a:ea typeface="맑은 고딕"/>
              </a:rPr>
              <a:t>사이의</a:t>
            </a:r>
            <a:r>
              <a:rPr lang="en-US" altLang="en-US" dirty="0">
                <a:ea typeface="맑은 고딕"/>
              </a:rPr>
              <a:t> </a:t>
            </a:r>
            <a:r>
              <a:rPr lang="en-US" altLang="en-US" dirty="0" err="1">
                <a:ea typeface="맑은 고딕"/>
              </a:rPr>
              <a:t>거리가</a:t>
            </a:r>
            <a:r>
              <a:rPr lang="en-US" altLang="en-US" dirty="0">
                <a:ea typeface="맑은 고딕"/>
              </a:rPr>
              <a:t> </a:t>
            </a:r>
            <a:r>
              <a:rPr lang="en-US" altLang="en-US" dirty="0" err="1">
                <a:ea typeface="맑은 고딕"/>
              </a:rPr>
              <a:t>굉장히</a:t>
            </a:r>
            <a:r>
              <a:rPr lang="en-US" altLang="en-US" dirty="0">
                <a:ea typeface="맑은 고딕"/>
              </a:rPr>
              <a:t> </a:t>
            </a:r>
            <a:r>
              <a:rPr lang="en-US" altLang="en-US" dirty="0" err="1">
                <a:ea typeface="맑은 고딕"/>
              </a:rPr>
              <a:t>멀기</a:t>
            </a:r>
            <a:r>
              <a:rPr lang="en-US" altLang="en-US" dirty="0">
                <a:ea typeface="맑은 고딕"/>
              </a:rPr>
              <a:t> </a:t>
            </a:r>
            <a:r>
              <a:rPr lang="en-US" altLang="en-US" dirty="0" err="1">
                <a:ea typeface="맑은 고딕"/>
              </a:rPr>
              <a:t>때문에</a:t>
            </a:r>
            <a:r>
              <a:rPr lang="en-US" altLang="en-US" dirty="0">
                <a:ea typeface="맑은 고딕"/>
              </a:rPr>
              <a:t> </a:t>
            </a:r>
            <a:r>
              <a:rPr lang="en-US" altLang="en-US" dirty="0" err="1">
                <a:ea typeface="맑은 고딕"/>
              </a:rPr>
              <a:t>RNNs은</a:t>
            </a:r>
            <a:r>
              <a:rPr lang="en-US" altLang="en-US" dirty="0">
                <a:ea typeface="맑은 고딕"/>
              </a:rPr>
              <a:t> 이 </a:t>
            </a:r>
            <a:r>
              <a:rPr lang="en-US" altLang="en-US" dirty="0" err="1">
                <a:ea typeface="맑은 고딕"/>
              </a:rPr>
              <a:t>정보들을</a:t>
            </a:r>
            <a:r>
              <a:rPr lang="en-US" altLang="en-US" dirty="0">
                <a:ea typeface="맑은 고딕"/>
              </a:rPr>
              <a:t> </a:t>
            </a:r>
            <a:r>
              <a:rPr lang="en-US" altLang="en-US" dirty="0" err="1">
                <a:ea typeface="맑은 고딕"/>
              </a:rPr>
              <a:t>연결</a:t>
            </a:r>
            <a:r>
              <a:rPr lang="en-US" altLang="en-US" dirty="0">
                <a:ea typeface="맑은 고딕"/>
              </a:rPr>
              <a:t> 할 수 없게 되는데 이 </a:t>
            </a:r>
            <a:r>
              <a:rPr lang="en-US" altLang="en-US" dirty="0" err="1">
                <a:ea typeface="맑은 고딕"/>
              </a:rPr>
              <a:t>문제를</a:t>
            </a:r>
            <a:r>
              <a:rPr lang="en-US" altLang="en-US" dirty="0">
                <a:ea typeface="맑은 고딕"/>
              </a:rPr>
              <a:t> long-term dependencies </a:t>
            </a:r>
            <a:r>
              <a:rPr lang="en-US" altLang="en-US" dirty="0" err="1">
                <a:ea typeface="맑은 고딕"/>
              </a:rPr>
              <a:t>problem이라고</a:t>
            </a:r>
            <a:r>
              <a:rPr lang="en-US" altLang="en-US" dirty="0">
                <a:ea typeface="맑은 고딕"/>
              </a:rPr>
              <a:t> </a:t>
            </a:r>
            <a:r>
              <a:rPr lang="en-US" altLang="en-US" dirty="0" err="1">
                <a:ea typeface="맑은 고딕"/>
              </a:rPr>
              <a:t>한다</a:t>
            </a:r>
            <a:r>
              <a:rPr lang="en-US" altLang="en-US" dirty="0">
                <a:ea typeface="맑은 고딕"/>
              </a:rPr>
              <a:t>. </a:t>
            </a:r>
          </a:p>
        </p:txBody>
      </p:sp>
      <p:pic>
        <p:nvPicPr>
          <p:cNvPr id="5" name="그림 5"/>
          <p:cNvPicPr>
            <a:picLocks noChangeAspect="1"/>
          </p:cNvPicPr>
          <p:nvPr/>
        </p:nvPicPr>
        <p:blipFill>
          <a:blip r:embed="rId3"/>
          <a:stretch>
            <a:fillRect/>
          </a:stretch>
        </p:blipFill>
        <p:spPr>
          <a:xfrm>
            <a:off x="2307647" y="3457575"/>
            <a:ext cx="7581735" cy="2422611"/>
          </a:xfrm>
          <a:prstGeom prst="rect">
            <a:avLst/>
          </a:prstGeom>
        </p:spPr>
      </p:pic>
      <p:sp>
        <p:nvSpPr>
          <p:cNvPr id="7" name="TextBox 6"/>
          <p:cNvSpPr txBox="1"/>
          <p:nvPr/>
        </p:nvSpPr>
        <p:spPr>
          <a:xfrm>
            <a:off x="7945015" y="6105525"/>
            <a:ext cx="388186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ko-KR" dirty="0">
                <a:solidFill>
                  <a:srgbClr val="7F7F7F"/>
                </a:solidFill>
              </a:rPr>
              <a:t>http://www.whydsp.org/280</a:t>
            </a:r>
            <a:endParaRPr lang="ko-KR" dirty="0">
              <a:solidFill>
                <a:srgbClr val="7F7F7F"/>
              </a:solidFill>
              <a:ea typeface="맑은 고딕"/>
            </a:endParaRPr>
          </a:p>
        </p:txBody>
      </p:sp>
    </p:spTree>
    <p:extLst>
      <p:ext uri="{BB962C8B-B14F-4D97-AF65-F5344CB8AC3E}">
        <p14:creationId xmlns:p14="http://schemas.microsoft.com/office/powerpoint/2010/main" val="1356960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ea typeface="맑은 고딕"/>
              </a:rPr>
              <a:t>The model</a:t>
            </a:r>
          </a:p>
        </p:txBody>
      </p:sp>
      <p:sp>
        <p:nvSpPr>
          <p:cNvPr id="3" name="TextBox 2"/>
          <p:cNvSpPr txBox="1"/>
          <p:nvPr/>
        </p:nvSpPr>
        <p:spPr>
          <a:xfrm>
            <a:off x="838200" y="1687513"/>
            <a:ext cx="10797141"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ko-KR" dirty="0"/>
              <a:t>The Recurrent Neural Network (RNN) is a natural generalization of feedforward neural</a:t>
            </a:r>
            <a:r>
              <a:rPr lang="ko-KR" dirty="0">
                <a:ea typeface="맑은 고딕"/>
              </a:rPr>
              <a:t> </a:t>
            </a:r>
            <a:r>
              <a:rPr lang="ko-KR" dirty="0"/>
              <a:t>networks to sequences. </a:t>
            </a:r>
            <a:endParaRPr lang="ko-KR" altLang="en-US" dirty="0"/>
          </a:p>
          <a:p>
            <a:pPr algn="just"/>
            <a:r>
              <a:rPr lang="ko-KR" dirty="0"/>
              <a:t>Given a sequence of inputs (x 1 , . . . , x T ), a standard RNN computes a</a:t>
            </a:r>
            <a:r>
              <a:rPr lang="ko-KR" dirty="0">
                <a:ea typeface="맑은 고딕"/>
              </a:rPr>
              <a:t> </a:t>
            </a:r>
            <a:r>
              <a:rPr lang="ko-KR" dirty="0"/>
              <a:t>sequence of outputs (y 1 , . . . , y T ) by iterating the following equation:</a:t>
            </a:r>
            <a:endParaRPr dirty="0"/>
          </a:p>
        </p:txBody>
      </p:sp>
      <p:pic>
        <p:nvPicPr>
          <p:cNvPr id="5" name="그림 6"/>
          <p:cNvPicPr>
            <a:picLocks noChangeAspect="1"/>
          </p:cNvPicPr>
          <p:nvPr/>
        </p:nvPicPr>
        <p:blipFill rotWithShape="1">
          <a:blip r:embed="rId3"/>
          <a:srcRect l="39807" t="47227" r="13438" b="30285"/>
          <a:stretch/>
        </p:blipFill>
        <p:spPr>
          <a:xfrm>
            <a:off x="5788994" y="2885812"/>
            <a:ext cx="5516211" cy="1499608"/>
          </a:xfrm>
          <a:prstGeom prst="rect">
            <a:avLst/>
          </a:prstGeom>
        </p:spPr>
      </p:pic>
      <p:pic>
        <p:nvPicPr>
          <p:cNvPr id="4" name="그림 6"/>
          <p:cNvPicPr>
            <a:picLocks noChangeAspect="1"/>
          </p:cNvPicPr>
          <p:nvPr/>
        </p:nvPicPr>
        <p:blipFill>
          <a:blip r:embed="rId4"/>
          <a:stretch>
            <a:fillRect/>
          </a:stretch>
        </p:blipFill>
        <p:spPr>
          <a:xfrm>
            <a:off x="1581952" y="3254634"/>
            <a:ext cx="3718526" cy="765535"/>
          </a:xfrm>
          <a:prstGeom prst="rect">
            <a:avLst/>
          </a:prstGeom>
        </p:spPr>
      </p:pic>
      <p:sp>
        <p:nvSpPr>
          <p:cNvPr id="10" name="TextBox 9"/>
          <p:cNvSpPr txBox="1"/>
          <p:nvPr/>
        </p:nvSpPr>
        <p:spPr>
          <a:xfrm>
            <a:off x="838200" y="4429125"/>
            <a:ext cx="10797141"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ko-KR" dirty="0"/>
              <a:t>The RNN</a:t>
            </a:r>
            <a:r>
              <a:rPr lang="ko-KR" altLang="en-US" dirty="0"/>
              <a:t> </a:t>
            </a:r>
            <a:r>
              <a:rPr lang="en-US" altLang="ko-KR" dirty="0"/>
              <a:t>can</a:t>
            </a:r>
            <a:r>
              <a:rPr lang="ko-KR" altLang="en-US" dirty="0"/>
              <a:t> </a:t>
            </a:r>
            <a:r>
              <a:rPr lang="en-US" altLang="ko-KR" dirty="0"/>
              <a:t>easily</a:t>
            </a:r>
            <a:r>
              <a:rPr lang="ko-KR" altLang="en-US" dirty="0"/>
              <a:t> </a:t>
            </a:r>
            <a:r>
              <a:rPr lang="en-US" altLang="ko-KR" dirty="0"/>
              <a:t>map</a:t>
            </a:r>
            <a:r>
              <a:rPr lang="ko-KR" altLang="en-US" dirty="0"/>
              <a:t> </a:t>
            </a:r>
            <a:r>
              <a:rPr lang="en-US" altLang="ko-KR" dirty="0"/>
              <a:t>sequences</a:t>
            </a:r>
            <a:r>
              <a:rPr lang="ko-KR" altLang="en-US" dirty="0"/>
              <a:t> </a:t>
            </a:r>
            <a:r>
              <a:rPr lang="ko-KR" dirty="0"/>
              <a:t>to sequences</a:t>
            </a:r>
            <a:r>
              <a:rPr lang="ko-KR" altLang="en-US" dirty="0"/>
              <a:t> </a:t>
            </a:r>
            <a:r>
              <a:rPr lang="en-US" altLang="ko-KR" dirty="0"/>
              <a:t>whenever</a:t>
            </a:r>
            <a:r>
              <a:rPr lang="ko-KR" altLang="en-US" dirty="0"/>
              <a:t> </a:t>
            </a:r>
            <a:r>
              <a:rPr lang="en-US" altLang="ko-KR" b="1" dirty="0"/>
              <a:t>the</a:t>
            </a:r>
            <a:r>
              <a:rPr lang="ko-KR" altLang="en-US" b="1" dirty="0"/>
              <a:t> </a:t>
            </a:r>
            <a:r>
              <a:rPr lang="en-US" altLang="ko-KR" b="1" dirty="0"/>
              <a:t>alignment</a:t>
            </a:r>
            <a:r>
              <a:rPr lang="ko-KR" altLang="en-US" b="1" dirty="0"/>
              <a:t> </a:t>
            </a:r>
            <a:r>
              <a:rPr lang="en-US" altLang="ko-KR" b="1" dirty="0"/>
              <a:t>between</a:t>
            </a:r>
            <a:r>
              <a:rPr lang="ko-KR" altLang="en-US" b="1" dirty="0"/>
              <a:t> </a:t>
            </a:r>
            <a:r>
              <a:rPr lang="en-US" altLang="ko-KR" b="1" dirty="0"/>
              <a:t>the</a:t>
            </a:r>
            <a:r>
              <a:rPr lang="ko-KR" altLang="en-US" b="1" dirty="0"/>
              <a:t> </a:t>
            </a:r>
            <a:r>
              <a:rPr lang="en-US" altLang="ko-KR" b="1" dirty="0"/>
              <a:t>inputs</a:t>
            </a:r>
            <a:r>
              <a:rPr lang="ko-KR" altLang="en-US" b="1" dirty="0"/>
              <a:t> </a:t>
            </a:r>
            <a:r>
              <a:rPr lang="en-US" altLang="ko-KR" b="1" dirty="0"/>
              <a:t>the outputs</a:t>
            </a:r>
            <a:r>
              <a:rPr lang="ko-KR" altLang="en-US" b="1" dirty="0"/>
              <a:t> </a:t>
            </a:r>
            <a:r>
              <a:rPr lang="en-US" altLang="ko-KR" b="1" dirty="0"/>
              <a:t>is</a:t>
            </a:r>
            <a:r>
              <a:rPr lang="ko-KR" altLang="en-US" b="1" dirty="0"/>
              <a:t> </a:t>
            </a:r>
            <a:r>
              <a:rPr lang="en-US" altLang="ko-KR" b="1" dirty="0"/>
              <a:t>known</a:t>
            </a:r>
            <a:r>
              <a:rPr lang="ko-KR" altLang="en-US" dirty="0"/>
              <a:t> </a:t>
            </a:r>
            <a:r>
              <a:rPr lang="en-US" altLang="ko-KR" dirty="0"/>
              <a:t>ahead</a:t>
            </a:r>
            <a:r>
              <a:rPr lang="ko-KR" altLang="en-US" dirty="0"/>
              <a:t> </a:t>
            </a:r>
            <a:r>
              <a:rPr lang="ko-KR" dirty="0"/>
              <a:t>of </a:t>
            </a:r>
            <a:r>
              <a:rPr lang="en-US" altLang="ko-KR" dirty="0"/>
              <a:t>time</a:t>
            </a:r>
            <a:r>
              <a:rPr lang="ko-KR" dirty="0"/>
              <a:t>.</a:t>
            </a:r>
            <a:r>
              <a:rPr lang="ko-KR" altLang="en-US" dirty="0"/>
              <a:t> </a:t>
            </a:r>
          </a:p>
          <a:p>
            <a:pPr algn="just"/>
            <a:r>
              <a:rPr lang="en-US" altLang="ko-KR" dirty="0"/>
              <a:t>However</a:t>
            </a:r>
            <a:r>
              <a:rPr lang="ko-KR" dirty="0"/>
              <a:t>, </a:t>
            </a:r>
            <a:r>
              <a:rPr lang="en-US" altLang="ko-KR" dirty="0"/>
              <a:t>it</a:t>
            </a:r>
            <a:r>
              <a:rPr lang="ko-KR" altLang="en-US" dirty="0"/>
              <a:t> </a:t>
            </a:r>
            <a:r>
              <a:rPr lang="en-US" altLang="ko-KR" dirty="0"/>
              <a:t>is</a:t>
            </a:r>
            <a:r>
              <a:rPr lang="ko-KR" altLang="en-US" dirty="0"/>
              <a:t> </a:t>
            </a:r>
            <a:r>
              <a:rPr lang="en-US" altLang="ko-KR" b="1" dirty="0"/>
              <a:t>not</a:t>
            </a:r>
            <a:r>
              <a:rPr lang="ko-KR" altLang="en-US" b="1" dirty="0"/>
              <a:t> </a:t>
            </a:r>
            <a:r>
              <a:rPr lang="en-US" altLang="ko-KR" b="1" dirty="0"/>
              <a:t>clear</a:t>
            </a:r>
            <a:r>
              <a:rPr lang="ko-KR" altLang="en-US" b="1" dirty="0"/>
              <a:t> </a:t>
            </a:r>
            <a:r>
              <a:rPr lang="en-US" altLang="ko-KR" b="1" dirty="0"/>
              <a:t>how</a:t>
            </a:r>
            <a:r>
              <a:rPr lang="ko-KR" altLang="en-US" b="1" dirty="0"/>
              <a:t> </a:t>
            </a:r>
            <a:r>
              <a:rPr lang="en-US" altLang="ko-KR" b="1" dirty="0"/>
              <a:t>to</a:t>
            </a:r>
            <a:r>
              <a:rPr lang="ko-KR" altLang="en-US" b="1" dirty="0"/>
              <a:t> </a:t>
            </a:r>
            <a:r>
              <a:rPr lang="en-US" altLang="ko-KR" b="1" dirty="0"/>
              <a:t>apply</a:t>
            </a:r>
            <a:r>
              <a:rPr lang="ko-KR" altLang="en-US" b="1" dirty="0"/>
              <a:t> </a:t>
            </a:r>
            <a:r>
              <a:rPr lang="en-US" altLang="ko-KR" b="1" dirty="0"/>
              <a:t>an</a:t>
            </a:r>
            <a:r>
              <a:rPr lang="ko-KR" altLang="en-US" b="1" dirty="0"/>
              <a:t> </a:t>
            </a:r>
            <a:r>
              <a:rPr lang="ko-KR" b="1" dirty="0"/>
              <a:t>RNN </a:t>
            </a:r>
            <a:r>
              <a:rPr lang="en-US" altLang="ko-KR" b="1" dirty="0"/>
              <a:t>to</a:t>
            </a:r>
            <a:r>
              <a:rPr lang="ko-KR" altLang="en-US" b="1" dirty="0"/>
              <a:t> </a:t>
            </a:r>
            <a:r>
              <a:rPr lang="en-US" altLang="ko-KR" b="1" dirty="0"/>
              <a:t>problems</a:t>
            </a:r>
            <a:r>
              <a:rPr lang="ko-KR" altLang="en-US" dirty="0"/>
              <a:t> </a:t>
            </a:r>
            <a:r>
              <a:rPr lang="en-US" altLang="ko-KR" b="1" dirty="0"/>
              <a:t>whose</a:t>
            </a:r>
            <a:r>
              <a:rPr lang="en-US" altLang="ko-KR" b="1" dirty="0">
                <a:ea typeface="맑은 고딕"/>
              </a:rPr>
              <a:t> </a:t>
            </a:r>
            <a:r>
              <a:rPr lang="en-US" altLang="ko-KR" b="1" dirty="0"/>
              <a:t>input</a:t>
            </a:r>
            <a:r>
              <a:rPr lang="ko-KR" altLang="en-US" b="1" dirty="0"/>
              <a:t> </a:t>
            </a:r>
            <a:r>
              <a:rPr lang="en-US" altLang="ko-KR" b="1" dirty="0"/>
              <a:t>and</a:t>
            </a:r>
            <a:r>
              <a:rPr lang="ko-KR" altLang="en-US" b="1" dirty="0"/>
              <a:t> </a:t>
            </a:r>
            <a:r>
              <a:rPr lang="ko-KR" b="1" dirty="0"/>
              <a:t>the </a:t>
            </a:r>
            <a:r>
              <a:rPr lang="en-US" altLang="ko-KR" b="1" dirty="0"/>
              <a:t>output</a:t>
            </a:r>
            <a:r>
              <a:rPr lang="ko-KR" altLang="en-US" b="1" dirty="0"/>
              <a:t> </a:t>
            </a:r>
            <a:r>
              <a:rPr lang="en-US" altLang="ko-KR" b="1" dirty="0"/>
              <a:t>sequences</a:t>
            </a:r>
            <a:r>
              <a:rPr lang="ko-KR" altLang="en-US" b="1" dirty="0"/>
              <a:t> </a:t>
            </a:r>
            <a:r>
              <a:rPr lang="en-US" altLang="ko-KR" b="1" dirty="0"/>
              <a:t>have</a:t>
            </a:r>
            <a:r>
              <a:rPr lang="ko-KR" altLang="en-US" b="1" dirty="0"/>
              <a:t> </a:t>
            </a:r>
            <a:r>
              <a:rPr lang="en-US" altLang="ko-KR" b="1" dirty="0"/>
              <a:t>different</a:t>
            </a:r>
            <a:r>
              <a:rPr lang="ko-KR" altLang="en-US" b="1" dirty="0"/>
              <a:t> </a:t>
            </a:r>
            <a:r>
              <a:rPr lang="en-US" altLang="ko-KR" b="1" dirty="0"/>
              <a:t>lengths</a:t>
            </a:r>
            <a:r>
              <a:rPr lang="ko-KR" altLang="en-US" b="1" dirty="0"/>
              <a:t> </a:t>
            </a:r>
            <a:r>
              <a:rPr lang="en-US" altLang="ko-KR" b="1" dirty="0"/>
              <a:t>with</a:t>
            </a:r>
            <a:r>
              <a:rPr lang="ko-KR" altLang="en-US" b="1" dirty="0"/>
              <a:t> </a:t>
            </a:r>
            <a:r>
              <a:rPr lang="en-US" altLang="ko-KR" b="1" dirty="0"/>
              <a:t>complicated</a:t>
            </a:r>
            <a:r>
              <a:rPr lang="ko-KR" altLang="en-US" b="1" dirty="0"/>
              <a:t> </a:t>
            </a:r>
            <a:r>
              <a:rPr lang="en-US" altLang="ko-KR" b="1" dirty="0"/>
              <a:t>and</a:t>
            </a:r>
            <a:r>
              <a:rPr lang="ko-KR" altLang="en-US" b="1" dirty="0"/>
              <a:t> </a:t>
            </a:r>
            <a:r>
              <a:rPr lang="en-US" altLang="ko-KR" b="1" dirty="0"/>
              <a:t>non-monotonic</a:t>
            </a:r>
            <a:r>
              <a:rPr lang="ko-KR" altLang="en-US" b="1" dirty="0"/>
              <a:t> </a:t>
            </a:r>
            <a:r>
              <a:rPr lang="en-US" altLang="ko-KR" b="1" dirty="0"/>
              <a:t>relationships</a:t>
            </a:r>
            <a:r>
              <a:rPr lang="en-US" altLang="ko-KR" dirty="0"/>
              <a:t>.</a:t>
            </a:r>
            <a:endParaRPr lang="ko-KR" dirty="0">
              <a:ea typeface="맑은 고딕"/>
            </a:endParaRPr>
          </a:p>
        </p:txBody>
      </p:sp>
    </p:spTree>
    <p:extLst>
      <p:ext uri="{BB962C8B-B14F-4D97-AF65-F5344CB8AC3E}">
        <p14:creationId xmlns:p14="http://schemas.microsoft.com/office/powerpoint/2010/main" val="3898118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ea typeface="맑은 고딕"/>
              </a:rPr>
              <a:t>The model</a:t>
            </a:r>
          </a:p>
        </p:txBody>
      </p:sp>
      <p:sp>
        <p:nvSpPr>
          <p:cNvPr id="3" name="TextBox 2"/>
          <p:cNvSpPr txBox="1"/>
          <p:nvPr/>
        </p:nvSpPr>
        <p:spPr>
          <a:xfrm>
            <a:off x="838200" y="2057400"/>
            <a:ext cx="10797141" cy="34163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ltLang="ko-KR" dirty="0"/>
              <a:t>A</a:t>
            </a:r>
            <a:r>
              <a:rPr lang="ko-KR" dirty="0"/>
              <a:t> simple </a:t>
            </a:r>
            <a:r>
              <a:rPr lang="en-US" altLang="ko-KR" dirty="0"/>
              <a:t>strategy</a:t>
            </a:r>
            <a:r>
              <a:rPr lang="ko-KR" dirty="0"/>
              <a:t> </a:t>
            </a:r>
            <a:r>
              <a:rPr lang="en-US" altLang="ko-KR" dirty="0"/>
              <a:t>for</a:t>
            </a:r>
            <a:r>
              <a:rPr lang="ko-KR" dirty="0"/>
              <a:t> </a:t>
            </a:r>
            <a:r>
              <a:rPr lang="en-US" altLang="ko-KR" dirty="0"/>
              <a:t>general</a:t>
            </a:r>
            <a:r>
              <a:rPr lang="ko-KR" dirty="0"/>
              <a:t> </a:t>
            </a:r>
            <a:r>
              <a:rPr lang="en-US" altLang="ko-KR" dirty="0"/>
              <a:t>sequence</a:t>
            </a:r>
            <a:r>
              <a:rPr lang="ko-KR" dirty="0"/>
              <a:t> </a:t>
            </a:r>
            <a:r>
              <a:rPr lang="en-US" altLang="ko-KR" dirty="0"/>
              <a:t>learning</a:t>
            </a:r>
            <a:r>
              <a:rPr lang="ko-KR" dirty="0"/>
              <a:t> </a:t>
            </a:r>
            <a:r>
              <a:rPr lang="en-US" altLang="ko-KR" dirty="0"/>
              <a:t>is</a:t>
            </a:r>
            <a:r>
              <a:rPr lang="ko-KR" dirty="0"/>
              <a:t> </a:t>
            </a:r>
            <a:r>
              <a:rPr lang="en-US" altLang="ko-KR" dirty="0"/>
              <a:t>to</a:t>
            </a:r>
            <a:r>
              <a:rPr lang="ko-KR" dirty="0"/>
              <a:t> </a:t>
            </a:r>
            <a:r>
              <a:rPr lang="en-US" altLang="ko-KR" b="1" dirty="0"/>
              <a:t>map</a:t>
            </a:r>
            <a:r>
              <a:rPr lang="ko-KR" b="1" dirty="0"/>
              <a:t> </a:t>
            </a:r>
            <a:r>
              <a:rPr lang="en-US" altLang="ko-KR" b="1" dirty="0"/>
              <a:t>the</a:t>
            </a:r>
            <a:r>
              <a:rPr lang="ko-KR" b="1" dirty="0"/>
              <a:t> </a:t>
            </a:r>
            <a:r>
              <a:rPr lang="en-US" altLang="ko-KR" b="1" dirty="0"/>
              <a:t>input</a:t>
            </a:r>
            <a:r>
              <a:rPr lang="ko-KR" b="1" dirty="0"/>
              <a:t> </a:t>
            </a:r>
            <a:r>
              <a:rPr lang="en-US" altLang="ko-KR" b="1" dirty="0"/>
              <a:t>sequence</a:t>
            </a:r>
            <a:r>
              <a:rPr lang="ko-KR" b="1" dirty="0"/>
              <a:t> </a:t>
            </a:r>
            <a:r>
              <a:rPr lang="en-US" altLang="ko-KR" b="1" dirty="0"/>
              <a:t>to</a:t>
            </a:r>
            <a:r>
              <a:rPr lang="ko-KR" b="1" dirty="0"/>
              <a:t> </a:t>
            </a:r>
            <a:r>
              <a:rPr lang="en-US" altLang="ko-KR" b="1" dirty="0"/>
              <a:t>a</a:t>
            </a:r>
            <a:r>
              <a:rPr lang="ko-KR" b="1" dirty="0"/>
              <a:t> </a:t>
            </a:r>
            <a:r>
              <a:rPr lang="en-US" altLang="ko-KR" b="1" dirty="0"/>
              <a:t>fixed-sized</a:t>
            </a:r>
            <a:r>
              <a:rPr lang="ko-KR" b="1" dirty="0"/>
              <a:t> </a:t>
            </a:r>
            <a:r>
              <a:rPr lang="en-US" altLang="ko-KR" b="1" dirty="0"/>
              <a:t>vector</a:t>
            </a:r>
            <a:r>
              <a:rPr lang="ko-KR" b="1" dirty="0"/>
              <a:t> </a:t>
            </a:r>
            <a:r>
              <a:rPr lang="en-US" altLang="ko-KR" b="1" dirty="0"/>
              <a:t>using</a:t>
            </a:r>
            <a:r>
              <a:rPr lang="ko-KR" b="1" dirty="0"/>
              <a:t> </a:t>
            </a:r>
            <a:r>
              <a:rPr lang="en-US" altLang="ko-KR" b="1" dirty="0"/>
              <a:t>one</a:t>
            </a:r>
            <a:r>
              <a:rPr lang="ko-KR" b="1" dirty="0"/>
              <a:t> RNN</a:t>
            </a:r>
            <a:r>
              <a:rPr lang="ko-KR" dirty="0"/>
              <a:t>, and </a:t>
            </a:r>
            <a:r>
              <a:rPr lang="en-US" altLang="ko-KR" dirty="0"/>
              <a:t>then</a:t>
            </a:r>
            <a:r>
              <a:rPr lang="ko-KR" dirty="0">
                <a:ea typeface="맑은 고딕"/>
              </a:rPr>
              <a:t> </a:t>
            </a:r>
            <a:r>
              <a:rPr lang="en-US" altLang="ko-KR" dirty="0">
                <a:ea typeface="맑은 고딕"/>
              </a:rPr>
              <a:t>to</a:t>
            </a:r>
            <a:r>
              <a:rPr lang="ko-KR" dirty="0">
                <a:ea typeface="맑은 고딕"/>
              </a:rPr>
              <a:t> </a:t>
            </a:r>
            <a:r>
              <a:rPr lang="en-US" altLang="ko-KR" b="1" dirty="0">
                <a:ea typeface="맑은 고딕"/>
              </a:rPr>
              <a:t>map</a:t>
            </a:r>
            <a:r>
              <a:rPr lang="ko-KR" b="1" dirty="0">
                <a:ea typeface="맑은 고딕"/>
              </a:rPr>
              <a:t> </a:t>
            </a:r>
            <a:r>
              <a:rPr lang="en-US" altLang="ko-KR" b="1" dirty="0">
                <a:ea typeface="맑은 고딕"/>
              </a:rPr>
              <a:t>the</a:t>
            </a:r>
            <a:r>
              <a:rPr lang="ko-KR" b="1" dirty="0">
                <a:ea typeface="맑은 고딕"/>
              </a:rPr>
              <a:t> </a:t>
            </a:r>
            <a:r>
              <a:rPr lang="en-US" altLang="ko-KR" b="1" dirty="0">
                <a:ea typeface="맑은 고딕"/>
              </a:rPr>
              <a:t>vector</a:t>
            </a:r>
            <a:r>
              <a:rPr lang="ko-KR" b="1" dirty="0">
                <a:ea typeface="맑은 고딕"/>
              </a:rPr>
              <a:t> </a:t>
            </a:r>
            <a:r>
              <a:rPr lang="en-US" altLang="ko-KR" b="1" dirty="0">
                <a:ea typeface="맑은 고딕"/>
              </a:rPr>
              <a:t>to</a:t>
            </a:r>
            <a:r>
              <a:rPr lang="ko-KR" b="1" dirty="0">
                <a:ea typeface="맑은 고딕"/>
              </a:rPr>
              <a:t> </a:t>
            </a:r>
            <a:r>
              <a:rPr lang="en-US" altLang="ko-KR" b="1" dirty="0">
                <a:ea typeface="맑은 고딕"/>
              </a:rPr>
              <a:t>the</a:t>
            </a:r>
            <a:r>
              <a:rPr lang="ko-KR" b="1" dirty="0">
                <a:ea typeface="맑은 고딕"/>
              </a:rPr>
              <a:t> </a:t>
            </a:r>
            <a:r>
              <a:rPr lang="en-US" altLang="ko-KR" b="1" dirty="0">
                <a:ea typeface="맑은 고딕"/>
              </a:rPr>
              <a:t>target</a:t>
            </a:r>
            <a:r>
              <a:rPr lang="ko-KR" b="1" dirty="0">
                <a:ea typeface="맑은 고딕"/>
              </a:rPr>
              <a:t> </a:t>
            </a:r>
            <a:r>
              <a:rPr lang="en-US" altLang="ko-KR" b="1" dirty="0">
                <a:ea typeface="맑은 고딕"/>
              </a:rPr>
              <a:t>sequence</a:t>
            </a:r>
            <a:r>
              <a:rPr lang="ko-KR" b="1" dirty="0">
                <a:ea typeface="맑은 고딕"/>
              </a:rPr>
              <a:t> </a:t>
            </a:r>
            <a:r>
              <a:rPr lang="en-US" altLang="ko-KR" b="1" dirty="0">
                <a:ea typeface="맑은 고딕"/>
              </a:rPr>
              <a:t>with</a:t>
            </a:r>
            <a:r>
              <a:rPr lang="ko-KR" b="1" dirty="0">
                <a:ea typeface="맑은 고딕"/>
              </a:rPr>
              <a:t> </a:t>
            </a:r>
            <a:r>
              <a:rPr lang="en-US" altLang="ko-KR" b="1" dirty="0">
                <a:ea typeface="맑은 고딕"/>
              </a:rPr>
              <a:t>another</a:t>
            </a:r>
            <a:r>
              <a:rPr lang="ko-KR" b="1" dirty="0">
                <a:ea typeface="맑은 고딕"/>
              </a:rPr>
              <a:t> </a:t>
            </a:r>
            <a:r>
              <a:rPr lang="en-US" altLang="ko-KR" b="1" dirty="0">
                <a:ea typeface="맑은 고딕"/>
              </a:rPr>
              <a:t>RNN</a:t>
            </a:r>
            <a:r>
              <a:rPr lang="en-US" altLang="ko-KR" dirty="0">
                <a:ea typeface="맑은 고딕"/>
              </a:rPr>
              <a:t>.</a:t>
            </a:r>
            <a:r>
              <a:rPr lang="ko-KR" altLang="en-US" dirty="0">
                <a:ea typeface="맑은 고딕"/>
              </a:rPr>
              <a:t> </a:t>
            </a:r>
            <a:endParaRPr lang="ko-KR" dirty="0">
              <a:ea typeface="맑은 고딕"/>
            </a:endParaRPr>
          </a:p>
          <a:p>
            <a:pPr algn="just"/>
            <a:r>
              <a:rPr lang="en-US" altLang="ko-KR" dirty="0">
                <a:ea typeface="맑은 고딕"/>
              </a:rPr>
              <a:t>While</a:t>
            </a:r>
            <a:r>
              <a:rPr lang="ko-KR" altLang="en-US" dirty="0">
                <a:ea typeface="맑은 고딕"/>
              </a:rPr>
              <a:t> </a:t>
            </a:r>
            <a:r>
              <a:rPr lang="en-US" altLang="ko-KR" dirty="0">
                <a:ea typeface="맑은 고딕"/>
              </a:rPr>
              <a:t>it</a:t>
            </a:r>
            <a:r>
              <a:rPr lang="ko-KR" altLang="en-US" dirty="0">
                <a:ea typeface="맑은 고딕"/>
              </a:rPr>
              <a:t> </a:t>
            </a:r>
            <a:r>
              <a:rPr lang="en-US" altLang="ko-KR" dirty="0">
                <a:ea typeface="맑은 고딕"/>
              </a:rPr>
              <a:t>could</a:t>
            </a:r>
            <a:r>
              <a:rPr lang="ko-KR" altLang="en-US" dirty="0">
                <a:ea typeface="맑은 고딕"/>
              </a:rPr>
              <a:t> </a:t>
            </a:r>
            <a:r>
              <a:rPr lang="en-US" altLang="ko-KR" dirty="0">
                <a:ea typeface="맑은 고딕"/>
              </a:rPr>
              <a:t>work</a:t>
            </a:r>
            <a:r>
              <a:rPr lang="ko-KR" altLang="en-US" dirty="0">
                <a:ea typeface="맑은 고딕"/>
              </a:rPr>
              <a:t> </a:t>
            </a:r>
            <a:r>
              <a:rPr lang="en-US" altLang="ko-KR" dirty="0">
                <a:ea typeface="맑은 고딕"/>
              </a:rPr>
              <a:t>in</a:t>
            </a:r>
            <a:r>
              <a:rPr lang="ko-KR" altLang="en-US" dirty="0">
                <a:ea typeface="맑은 고딕"/>
              </a:rPr>
              <a:t> </a:t>
            </a:r>
            <a:r>
              <a:rPr lang="en-US" altLang="ko-KR" dirty="0">
                <a:ea typeface="맑은 고딕"/>
              </a:rPr>
              <a:t>principle</a:t>
            </a:r>
            <a:r>
              <a:rPr lang="ko-KR" altLang="en-US" dirty="0">
                <a:ea typeface="맑은 고딕"/>
              </a:rPr>
              <a:t> </a:t>
            </a:r>
            <a:r>
              <a:rPr lang="en-US" altLang="ko-KR" dirty="0">
                <a:ea typeface="맑은 고딕"/>
              </a:rPr>
              <a:t>since</a:t>
            </a:r>
            <a:r>
              <a:rPr lang="ko-KR" altLang="en-US" dirty="0">
                <a:ea typeface="맑은 고딕"/>
              </a:rPr>
              <a:t> </a:t>
            </a:r>
            <a:r>
              <a:rPr lang="en-US" altLang="ko-KR" dirty="0">
                <a:ea typeface="맑은 고딕"/>
              </a:rPr>
              <a:t>the</a:t>
            </a:r>
            <a:r>
              <a:rPr lang="ko-KR" altLang="en-US" dirty="0">
                <a:ea typeface="맑은 고딕"/>
              </a:rPr>
              <a:t> </a:t>
            </a:r>
            <a:r>
              <a:rPr lang="en-US" altLang="ko-KR" dirty="0">
                <a:ea typeface="맑은 고딕"/>
              </a:rPr>
              <a:t>RNN</a:t>
            </a:r>
            <a:r>
              <a:rPr lang="ko-KR" altLang="en-US" dirty="0">
                <a:ea typeface="맑은 고딕"/>
              </a:rPr>
              <a:t> </a:t>
            </a:r>
            <a:r>
              <a:rPr lang="en-US" altLang="ko-KR" dirty="0">
                <a:ea typeface="맑은 고딕"/>
              </a:rPr>
              <a:t>is</a:t>
            </a:r>
            <a:r>
              <a:rPr lang="ko-KR" altLang="en-US" dirty="0">
                <a:ea typeface="맑은 고딕"/>
              </a:rPr>
              <a:t> </a:t>
            </a:r>
            <a:r>
              <a:rPr lang="en-US" altLang="ko-KR" dirty="0">
                <a:ea typeface="맑은 고딕"/>
              </a:rPr>
              <a:t>provided</a:t>
            </a:r>
            <a:r>
              <a:rPr lang="ko-KR" altLang="en-US" dirty="0">
                <a:ea typeface="맑은 고딕"/>
              </a:rPr>
              <a:t> </a:t>
            </a:r>
            <a:r>
              <a:rPr lang="en-US" altLang="ko-KR" dirty="0">
                <a:ea typeface="맑은 고딕"/>
              </a:rPr>
              <a:t>with</a:t>
            </a:r>
            <a:r>
              <a:rPr lang="ko-KR" altLang="en-US" dirty="0">
                <a:ea typeface="맑은 고딕"/>
              </a:rPr>
              <a:t> </a:t>
            </a:r>
            <a:r>
              <a:rPr lang="en-US" altLang="ko-KR" dirty="0">
                <a:ea typeface="맑은 고딕"/>
              </a:rPr>
              <a:t>all</a:t>
            </a:r>
            <a:r>
              <a:rPr lang="ko-KR" altLang="en-US" dirty="0">
                <a:ea typeface="맑은 고딕"/>
              </a:rPr>
              <a:t> </a:t>
            </a:r>
            <a:r>
              <a:rPr lang="en-US" altLang="ko-KR" dirty="0">
                <a:ea typeface="맑은 고딕"/>
              </a:rPr>
              <a:t>the</a:t>
            </a:r>
            <a:r>
              <a:rPr lang="ko-KR" altLang="en-US" dirty="0">
                <a:ea typeface="맑은 고딕"/>
              </a:rPr>
              <a:t> </a:t>
            </a:r>
            <a:r>
              <a:rPr lang="en-US" altLang="ko-KR" dirty="0">
                <a:ea typeface="맑은 고딕"/>
              </a:rPr>
              <a:t>relevant</a:t>
            </a:r>
            <a:r>
              <a:rPr lang="ko-KR" altLang="en-US" dirty="0">
                <a:ea typeface="맑은 고딕"/>
              </a:rPr>
              <a:t> </a:t>
            </a:r>
            <a:r>
              <a:rPr lang="en-US" altLang="ko-KR" dirty="0">
                <a:ea typeface="맑은 고딕"/>
              </a:rPr>
              <a:t>information,</a:t>
            </a:r>
            <a:r>
              <a:rPr lang="ko-KR" altLang="en-US" dirty="0">
                <a:ea typeface="맑은 고딕"/>
              </a:rPr>
              <a:t> it would be </a:t>
            </a:r>
            <a:r>
              <a:rPr lang="ko-KR" altLang="en-US" b="1" dirty="0">
                <a:ea typeface="맑은 고딕"/>
              </a:rPr>
              <a:t>difficult to train the RNNs due to the resulting long term dependencies</a:t>
            </a:r>
            <a:r>
              <a:rPr lang="ko-KR" altLang="en-US" dirty="0">
                <a:ea typeface="맑은 고딕"/>
              </a:rPr>
              <a:t>.</a:t>
            </a:r>
          </a:p>
          <a:p>
            <a:pPr algn="just"/>
            <a:r>
              <a:rPr lang="ko-KR" altLang="en-US" dirty="0">
                <a:ea typeface="맑은 고딕"/>
              </a:rPr>
              <a:t>However, the </a:t>
            </a:r>
            <a:r>
              <a:rPr lang="ko-KR" altLang="en-US" b="1" dirty="0">
                <a:ea typeface="맑은 고딕"/>
              </a:rPr>
              <a:t>LSTM is known to learn problems with long range temporal dependencies</a:t>
            </a:r>
            <a:r>
              <a:rPr lang="ko-KR" altLang="en-US" dirty="0">
                <a:ea typeface="맑은 고딕"/>
              </a:rPr>
              <a:t>, so an LSTM may succeed in this setting .</a:t>
            </a:r>
          </a:p>
          <a:p>
            <a:pPr algn="just"/>
            <a:endParaRPr lang="ko-KR" altLang="en-US" dirty="0">
              <a:ea typeface="맑은 고딕"/>
            </a:endParaRPr>
          </a:p>
          <a:p>
            <a:pPr algn="just"/>
            <a:r>
              <a:rPr lang="ko-KR" altLang="en-US" dirty="0">
                <a:ea typeface="맑은 고딕"/>
              </a:rPr>
              <a:t>The goal of the LSTM is to estimate the conditional probability p(y1,…,yT'|x1,…,xT) where (x1,…,xT) is an input sequence and y1,…,yT' is its corresponding output sequence whose length T' may differ from T.</a:t>
            </a:r>
          </a:p>
          <a:p>
            <a:pPr algn="just"/>
            <a:endParaRPr lang="ko-KR" altLang="en-US" dirty="0">
              <a:ea typeface="맑은 고딕"/>
            </a:endParaRPr>
          </a:p>
          <a:p>
            <a:pPr algn="just"/>
            <a:endParaRPr lang="ko-KR" altLang="en-US" dirty="0">
              <a:ea typeface="맑은 고딕"/>
            </a:endParaRPr>
          </a:p>
        </p:txBody>
      </p:sp>
    </p:spTree>
    <p:extLst>
      <p:ext uri="{BB962C8B-B14F-4D97-AF65-F5344CB8AC3E}">
        <p14:creationId xmlns:p14="http://schemas.microsoft.com/office/powerpoint/2010/main" val="718212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ea typeface="맑은 고딕"/>
              </a:rPr>
              <a:t>The model</a:t>
            </a:r>
          </a:p>
        </p:txBody>
      </p:sp>
      <p:sp>
        <p:nvSpPr>
          <p:cNvPr id="3" name="TextBox 2"/>
          <p:cNvSpPr txBox="1"/>
          <p:nvPr/>
        </p:nvSpPr>
        <p:spPr>
          <a:xfrm>
            <a:off x="838200" y="1687513"/>
            <a:ext cx="10797141"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ko-KR" altLang="en-US" dirty="0">
                <a:ea typeface="맑은 고딕"/>
              </a:rPr>
              <a:t>The LSTM computes this conditional probability by </a:t>
            </a:r>
            <a:r>
              <a:rPr lang="ko-KR" altLang="en-US" b="1" dirty="0">
                <a:ea typeface="맑은 고딕"/>
              </a:rPr>
              <a:t>first obtaining the fixed-dimensional representation v of the input sequence (x1,…,xT)</a:t>
            </a:r>
            <a:r>
              <a:rPr lang="ko-KR" altLang="en-US" dirty="0">
                <a:ea typeface="맑은 고딕"/>
              </a:rPr>
              <a:t> given by the last hidden state of the LSTM, and </a:t>
            </a:r>
            <a:r>
              <a:rPr lang="ko-KR" altLang="en-US" b="1" dirty="0">
                <a:ea typeface="맑은 고딕"/>
              </a:rPr>
              <a:t>then computing the probability of y1,…,yT with a standard LSTM-LM formulation whose initial hidden state is set to the representation v of x1,…,xT</a:t>
            </a:r>
            <a:r>
              <a:rPr lang="ko-KR" altLang="en-US" dirty="0">
                <a:ea typeface="맑은 고딕"/>
              </a:rPr>
              <a:t>:</a:t>
            </a:r>
          </a:p>
          <a:p>
            <a:pPr algn="just"/>
            <a:endParaRPr lang="ko-KR" altLang="en-US" dirty="0">
              <a:ea typeface="맑은 고딕"/>
            </a:endParaRPr>
          </a:p>
        </p:txBody>
      </p:sp>
      <p:pic>
        <p:nvPicPr>
          <p:cNvPr id="4" name="그림 4"/>
          <p:cNvPicPr>
            <a:picLocks noChangeAspect="1"/>
          </p:cNvPicPr>
          <p:nvPr/>
        </p:nvPicPr>
        <p:blipFill>
          <a:blip r:embed="rId3"/>
          <a:stretch>
            <a:fillRect/>
          </a:stretch>
        </p:blipFill>
        <p:spPr>
          <a:xfrm>
            <a:off x="3066745" y="2928423"/>
            <a:ext cx="6048496" cy="846543"/>
          </a:xfrm>
          <a:prstGeom prst="rect">
            <a:avLst/>
          </a:prstGeom>
        </p:spPr>
      </p:pic>
      <p:sp>
        <p:nvSpPr>
          <p:cNvPr id="6" name="TextBox 5"/>
          <p:cNvSpPr txBox="1"/>
          <p:nvPr/>
        </p:nvSpPr>
        <p:spPr>
          <a:xfrm>
            <a:off x="838200" y="3764446"/>
            <a:ext cx="10797141"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ko-KR" altLang="en-US" dirty="0">
                <a:ea typeface="맑은 고딕"/>
              </a:rPr>
              <a:t>In this equation, each p(yt|v,y1,…,yt-1) distribution is represented with a softmax over all the words in the vocabulary.</a:t>
            </a:r>
            <a:endParaRPr lang="ko-KR" dirty="0"/>
          </a:p>
          <a:p>
            <a:pPr algn="just"/>
            <a:r>
              <a:rPr lang="ko-KR" altLang="en-US" dirty="0">
                <a:ea typeface="맑은 고딕"/>
              </a:rPr>
              <a:t>Note that we require that each sentence ends with a special end-of-sentence symbol "&lt;EOS&gt;", which enables the model to define a distribution over sequences of all possible lengths.</a:t>
            </a:r>
          </a:p>
        </p:txBody>
      </p:sp>
      <p:sp>
        <p:nvSpPr>
          <p:cNvPr id="7" name="TextBox 6"/>
          <p:cNvSpPr txBox="1"/>
          <p:nvPr/>
        </p:nvSpPr>
        <p:spPr>
          <a:xfrm>
            <a:off x="790575" y="5562600"/>
            <a:ext cx="428455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ko-KR" altLang="en-US" dirty="0">
                <a:solidFill>
                  <a:srgbClr val="7F7F7F"/>
                </a:solidFill>
              </a:rPr>
              <a:t>*</a:t>
            </a:r>
            <a:r>
              <a:rPr lang="en-US" altLang="ko-KR" dirty="0">
                <a:solidFill>
                  <a:srgbClr val="7F7F7F"/>
                </a:solidFill>
                <a:ea typeface="맑은 고딕"/>
              </a:rPr>
              <a:t>LSTM-LM : LSTM-Language Model</a:t>
            </a:r>
            <a:endParaRPr lang="ko-KR">
              <a:solidFill>
                <a:srgbClr val="7F7F7F"/>
              </a:solidFill>
              <a:ea typeface="맑은 고딕"/>
            </a:endParaRPr>
          </a:p>
        </p:txBody>
      </p:sp>
    </p:spTree>
    <p:extLst>
      <p:ext uri="{BB962C8B-B14F-4D97-AF65-F5344CB8AC3E}">
        <p14:creationId xmlns:p14="http://schemas.microsoft.com/office/powerpoint/2010/main" val="411782466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와이드스크린</PresentationFormat>
  <Paragraphs>0</Paragraphs>
  <Slides>17</Slides>
  <Notes>8</Notes>
  <HiddenSlides>0</HiddenSlides>
  <MMClips>0</MMClips>
  <ScaleCrop>false</ScaleCrop>
  <HeadingPairs>
    <vt:vector size="4" baseType="variant">
      <vt:variant>
        <vt:lpstr>테마</vt:lpstr>
      </vt:variant>
      <vt:variant>
        <vt:i4>1</vt:i4>
      </vt:variant>
      <vt:variant>
        <vt:lpstr>슬라이드 제목</vt:lpstr>
      </vt:variant>
      <vt:variant>
        <vt:i4>17</vt:i4>
      </vt:variant>
    </vt:vector>
  </HeadingPairs>
  <TitlesOfParts>
    <vt:vector size="18" baseType="lpstr">
      <vt:lpstr>Office 테마</vt:lpstr>
      <vt:lpstr>Sequence to Sequence Learning  with Neural Networks</vt:lpstr>
      <vt:lpstr>Abstract</vt:lpstr>
      <vt:lpstr>Introduction</vt:lpstr>
      <vt:lpstr>Introduction</vt:lpstr>
      <vt:lpstr>The Problem of Long-Term Dependencies</vt:lpstr>
      <vt:lpstr>The Problem of Long-Term Dependencies</vt:lpstr>
      <vt:lpstr>The model</vt:lpstr>
      <vt:lpstr>The model</vt:lpstr>
      <vt:lpstr>The model</vt:lpstr>
      <vt:lpstr>The model</vt:lpstr>
      <vt:lpstr>The model</vt:lpstr>
      <vt:lpstr>Experiments – Dataset details </vt:lpstr>
      <vt:lpstr>Experiments – Decoding and Rescoring </vt:lpstr>
      <vt:lpstr>Maximum likelihood Estimation</vt:lpstr>
      <vt:lpstr>Maximum likelihood Estimation</vt:lpstr>
      <vt:lpstr>Experiments – Reversing the Source Sentences</vt:lpstr>
      <vt:lpstr>Sequence to sequence in tensorflow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
  <cp:lastModifiedBy/>
  <cp:revision>11</cp:revision>
  <dcterms:created xsi:type="dcterms:W3CDTF">2012-07-30T17:18:39Z</dcterms:created>
  <dcterms:modified xsi:type="dcterms:W3CDTF">2017-08-30T17:41:30Z</dcterms:modified>
</cp:coreProperties>
</file>