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3" r:id="rId18"/>
    <p:sldId id="274" r:id="rId19"/>
    <p:sldId id="275" r:id="rId20"/>
    <p:sldId id="276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ting Wang" initials="XW" lastIdx="5" clrIdx="0">
    <p:extLst>
      <p:ext uri="{19B8F6BF-5375-455C-9EA6-DF929625EA0E}">
        <p15:presenceInfo xmlns:p15="http://schemas.microsoft.com/office/powerpoint/2012/main" userId="S::xitwan@microsoft.com::4215c639-9d29-431d-98bc-3378e62bb0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3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2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4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6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1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8649-FF99-4D77-8970-173E3637721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57FE-A163-4F8E-B930-AA7D99A09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8460"/>
            <a:ext cx="12400766" cy="2387600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Explainable</a:t>
            </a:r>
            <a:r>
              <a:rPr kumimoji="1" lang="en-US" altLang="zh-CN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Recommendation Through Attentive Multi-View Learning</a:t>
            </a:r>
            <a:endParaRPr kumimoji="1" lang="zh-CN" altLang="en-US" sz="4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874" y="3705470"/>
            <a:ext cx="9144000" cy="461584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1F1106"/>
                </a:solidFill>
                <a:ea typeface="宋体" panose="02010600030101010101" pitchFamily="2" charset="-122"/>
              </a:rPr>
              <a:t>Jingyue </a:t>
            </a:r>
            <a:r>
              <a:rPr kumimoji="1" lang="en-US" altLang="zh-CN" b="1" dirty="0" smtClean="0">
                <a:solidFill>
                  <a:srgbClr val="1F1106"/>
                </a:solidFill>
                <a:ea typeface="宋体" panose="02010600030101010101" pitchFamily="2" charset="-122"/>
              </a:rPr>
              <a:t>Gao</a:t>
            </a:r>
            <a:r>
              <a:rPr kumimoji="1" lang="en-US" altLang="zh-CN" b="1" baseline="30000" dirty="0" smtClean="0">
                <a:solidFill>
                  <a:srgbClr val="1F1106"/>
                </a:solidFill>
                <a:ea typeface="宋体" panose="02010600030101010101" pitchFamily="2" charset="-122"/>
              </a:rPr>
              <a:t>1,2</a:t>
            </a:r>
            <a:r>
              <a:rPr kumimoji="1" lang="en-US" altLang="zh-CN" b="1" dirty="0" smtClean="0">
                <a:solidFill>
                  <a:srgbClr val="1F1106"/>
                </a:solidFill>
                <a:ea typeface="宋体" panose="02010600030101010101" pitchFamily="2" charset="-122"/>
              </a:rPr>
              <a:t>, </a:t>
            </a:r>
            <a:r>
              <a:rPr kumimoji="1" lang="en-US" altLang="zh-CN" b="1" dirty="0">
                <a:solidFill>
                  <a:srgbClr val="1F1106"/>
                </a:solidFill>
                <a:ea typeface="宋体" panose="02010600030101010101" pitchFamily="2" charset="-122"/>
              </a:rPr>
              <a:t>Xiting </a:t>
            </a:r>
            <a:r>
              <a:rPr kumimoji="1" lang="en-US" altLang="zh-CN" b="1" dirty="0" smtClean="0">
                <a:solidFill>
                  <a:srgbClr val="1F1106"/>
                </a:solidFill>
                <a:ea typeface="宋体" panose="02010600030101010101" pitchFamily="2" charset="-122"/>
              </a:rPr>
              <a:t>Wang</a:t>
            </a:r>
            <a:r>
              <a:rPr kumimoji="1" lang="en-US" altLang="zh-CN" b="1" baseline="30000" dirty="0" smtClean="0">
                <a:solidFill>
                  <a:srgbClr val="1F1106"/>
                </a:solidFill>
                <a:ea typeface="宋体" panose="02010600030101010101" pitchFamily="2" charset="-122"/>
              </a:rPr>
              <a:t>2,*</a:t>
            </a:r>
            <a:r>
              <a:rPr kumimoji="1" lang="en-US" altLang="zh-CN" b="1" dirty="0" smtClean="0">
                <a:solidFill>
                  <a:srgbClr val="1F1106"/>
                </a:solidFill>
                <a:ea typeface="宋体" panose="02010600030101010101" pitchFamily="2" charset="-122"/>
              </a:rPr>
              <a:t>, </a:t>
            </a:r>
            <a:r>
              <a:rPr kumimoji="1" lang="en-US" altLang="zh-CN" b="1" dirty="0">
                <a:solidFill>
                  <a:srgbClr val="1F1106"/>
                </a:solidFill>
                <a:ea typeface="宋体" panose="02010600030101010101" pitchFamily="2" charset="-122"/>
              </a:rPr>
              <a:t>Yasha </a:t>
            </a:r>
            <a:r>
              <a:rPr kumimoji="1" lang="en-US" altLang="zh-CN" b="1" dirty="0" smtClean="0">
                <a:solidFill>
                  <a:srgbClr val="1F1106"/>
                </a:solidFill>
                <a:ea typeface="宋体" panose="02010600030101010101" pitchFamily="2" charset="-122"/>
              </a:rPr>
              <a:t>Wang</a:t>
            </a:r>
            <a:r>
              <a:rPr kumimoji="1" lang="en-US" altLang="zh-CN" b="1" baseline="30000" dirty="0" smtClean="0">
                <a:solidFill>
                  <a:srgbClr val="1F1106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b="1" dirty="0" smtClean="0">
                <a:solidFill>
                  <a:srgbClr val="1F1106"/>
                </a:solidFill>
                <a:ea typeface="宋体" panose="02010600030101010101" pitchFamily="2" charset="-122"/>
              </a:rPr>
              <a:t>, </a:t>
            </a:r>
            <a:r>
              <a:rPr kumimoji="1" lang="en-US" altLang="zh-CN" b="1" dirty="0">
                <a:solidFill>
                  <a:srgbClr val="1F1106"/>
                </a:solidFill>
                <a:ea typeface="宋体" panose="02010600030101010101" pitchFamily="2" charset="-122"/>
              </a:rPr>
              <a:t>Xing </a:t>
            </a:r>
            <a:r>
              <a:rPr kumimoji="1" lang="en-US" altLang="zh-CN" b="1" dirty="0" smtClean="0">
                <a:solidFill>
                  <a:srgbClr val="1F1106"/>
                </a:solidFill>
                <a:ea typeface="宋体" panose="02010600030101010101" pitchFamily="2" charset="-122"/>
              </a:rPr>
              <a:t>Xie</a:t>
            </a:r>
            <a:r>
              <a:rPr kumimoji="1" lang="en-US" altLang="zh-CN" b="1" baseline="30000" dirty="0" smtClean="0">
                <a:solidFill>
                  <a:srgbClr val="1F1106"/>
                </a:solidFill>
                <a:ea typeface="宋体" panose="02010600030101010101" pitchFamily="2" charset="-122"/>
              </a:rPr>
              <a:t>2</a:t>
            </a:r>
            <a:endParaRPr kumimoji="1" lang="zh-CN" altLang="en-US" b="1" baseline="30000" dirty="0">
              <a:solidFill>
                <a:srgbClr val="1F1106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8694" y="248194"/>
            <a:ext cx="680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The 33</a:t>
            </a:r>
            <a:r>
              <a:rPr lang="en-US" altLang="zh-CN" b="1" baseline="30000" dirty="0" smtClean="0"/>
              <a:t>rd</a:t>
            </a:r>
            <a:r>
              <a:rPr lang="en-US" altLang="zh-CN" b="1" dirty="0" smtClean="0"/>
              <a:t> AAAI Conference on Artificial Intelligence (AAAI 2019)</a:t>
            </a:r>
          </a:p>
          <a:p>
            <a:pPr algn="ctr"/>
            <a:r>
              <a:rPr lang="en-US" altLang="zh-CN" b="1" dirty="0" smtClean="0"/>
              <a:t>Honolulu, Hawaii, USA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61657" y="4374579"/>
            <a:ext cx="634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baseline="30000" dirty="0" smtClean="0"/>
              <a:t>1 </a:t>
            </a:r>
            <a:r>
              <a:rPr lang="en-US" altLang="zh-CN" sz="2000" b="1" dirty="0" smtClean="0"/>
              <a:t>Peking University, </a:t>
            </a:r>
            <a:r>
              <a:rPr lang="en-US" altLang="zh-CN" sz="2000" b="1" baseline="30000" dirty="0" smtClean="0"/>
              <a:t>2 </a:t>
            </a:r>
            <a:r>
              <a:rPr lang="en-US" altLang="zh-CN" sz="2000" b="1" dirty="0" smtClean="0"/>
              <a:t>Microsoft Research Asia</a:t>
            </a:r>
            <a:endParaRPr lang="zh-CN" alt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37" y="5579021"/>
            <a:ext cx="2731587" cy="1278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2" y="4996760"/>
            <a:ext cx="3324497" cy="24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Attentive M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ulti-view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earning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at different hierarchical levels are regarded as different views on user interest and item quality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 each single view,  we extend EFM to EFM++ by adding rating biases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Loss in each view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58" y="3308119"/>
            <a:ext cx="4757922" cy="898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7" y="4907873"/>
            <a:ext cx="7467163" cy="12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7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Attentive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Multi-View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 common paradigm of Multi-View Learning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Enforce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agreement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on predictions from multiple views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Co-regularization loss </a:t>
            </a: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92" y="3642160"/>
            <a:ext cx="5622037" cy="15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Attentive Multi-View Learning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3948" cy="4351338"/>
          </a:xfrm>
        </p:spPr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Predictions from all views are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attentively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combined for final prediction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Joint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earning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95" y="3426988"/>
            <a:ext cx="6320507" cy="114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09" y="2202874"/>
            <a:ext cx="2421080" cy="1193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71" y="5352641"/>
            <a:ext cx="6163961" cy="10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4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Personalized Explanation Generation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3948" cy="4351338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features from the feature hierarchy for explanation</a:t>
                </a: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Whether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important in recommendation</a:t>
                </a:r>
              </a:p>
              <a:p>
                <a:pPr lvl="1"/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Whether 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How well item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performs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weight of the view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belongs to</a:t>
                </a: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</a:t>
                </a:r>
                <a:r>
                  <a:rPr lang="en-US" altLang="zh-CN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Utility Function 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3948" cy="4351338"/>
              </a:xfrm>
              <a:blipFill>
                <a:blip r:embed="rId2"/>
                <a:stretch>
                  <a:fillRect l="-996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84" y="4829116"/>
            <a:ext cx="4647156" cy="7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Personalized Explanation Generation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3948" cy="4351338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Objective</a:t>
                </a:r>
              </a:p>
              <a:p>
                <a:pPr lvl="1"/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Maximize the sum of utilities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selected features</a:t>
                </a: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Constraint</a:t>
                </a:r>
              </a:p>
              <a:p>
                <a:pPr lvl="1"/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Features cannot be simultaneously selected with their ancestors in the hierarchy</a:t>
                </a: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Constrained Tree Node Selection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3948" cy="4351338"/>
              </a:xfrm>
              <a:blipFill>
                <a:blip r:embed="rId2"/>
                <a:stretch>
                  <a:fillRect l="-996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68" y="4226811"/>
            <a:ext cx="3502865" cy="726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68" y="5236601"/>
            <a:ext cx="3957293" cy="822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6712" y="29749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Personalized Explanation Generation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Dynamic Programming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maximum sum of utilities if selecting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nodes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;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total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number of children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maximum sum of utilities if selecting  nodes from the first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children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;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id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-th child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80" y="4536617"/>
            <a:ext cx="562053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Study on model accuracy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Parameter sensitivity analysis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Study on explainability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14" y="3932001"/>
            <a:ext cx="6361771" cy="20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on Model Accuracy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G1: only use the observed rating matrix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G2: knowledge-based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G3: leverage textual reviews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EFM: state-of-the-art method for mining feature-level explanations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DeepCoNN, NARRE: deep-learning based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DEAML-V: a variant of our DEAML without attention mechanism</a:t>
            </a:r>
          </a:p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96" y="4710416"/>
            <a:ext cx="10259504" cy="16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 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 of latent factors</a:t>
                </a: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co-regularization</a:t>
                </a: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errors of each review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2" y="3571174"/>
            <a:ext cx="4955146" cy="2740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11" y="3571174"/>
            <a:ext cx="3385935" cy="302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11" y="550549"/>
            <a:ext cx="3385935" cy="30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on Explainability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analysis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Qualitative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90" y="3699382"/>
            <a:ext cx="6025019" cy="232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3" y="2127538"/>
            <a:ext cx="5410955" cy="1571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2256" y="6176963"/>
            <a:ext cx="332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 26-year-old female Yelp user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4170" y="6111046"/>
            <a:ext cx="332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 30-year-old male Yelp user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962" y="2622743"/>
            <a:ext cx="332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Scores (1-5) annotated by users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961" y="4566365"/>
            <a:ext cx="332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of user interest over the feature hierarchy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3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Is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lmost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verywhere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5647" cy="3059526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Movie recommendation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Music recommendation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News recommendation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Restaurant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3999" y="4115710"/>
            <a:ext cx="3933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......</a:t>
            </a:r>
            <a:endParaRPr lang="zh-CN" alt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" y="5020089"/>
            <a:ext cx="2865003" cy="1673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84" y="1425737"/>
            <a:ext cx="4659608" cy="1998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49" y="3836234"/>
            <a:ext cx="3244240" cy="2857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30" y="5078780"/>
            <a:ext cx="3164519" cy="1615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661" y="3619845"/>
            <a:ext cx="1919291" cy="30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explainable deep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DEAML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to simultaneously improve the accuracy and explainability of recommendation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multi-level explicit features by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attentive multi-view learning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explanations by solving a constrained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tree node selection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Extend the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structure of features to the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structure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Extend the DEAML model to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recommendation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7940"/>
            <a:ext cx="10515600" cy="1229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Thanks!</a:t>
            </a:r>
            <a:endParaRPr lang="zh-CN" altLang="en-US" sz="66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roperties 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 ratings of users on items accurately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Explainable 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explanations about why an item is recommended</a:t>
            </a:r>
          </a:p>
          <a:p>
            <a:pPr lvl="1"/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7" y="4173724"/>
            <a:ext cx="3162300" cy="144780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5348617" y="3822070"/>
            <a:ext cx="275572" cy="235489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9436" y="3885064"/>
            <a:ext cx="522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Better persuade users to try this item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9436" y="4525604"/>
            <a:ext cx="405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users’ trust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9436" y="5088657"/>
            <a:ext cx="512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Help users make better decisions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6004" y="5729197"/>
            <a:ext cx="405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09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Recommendation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odels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Deep but unexplainable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 model complex high-level features with deep learning techniques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 Features they learn are beyond the comprehension of users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CDL (</a:t>
            </a:r>
            <a:r>
              <a:rPr lang="en-US" altLang="zh-CN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SIGKDD2015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 using SDAE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DeepCoNN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WSDM2017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 using CNN 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DADM (</a:t>
            </a:r>
            <a:r>
              <a:rPr lang="en-US" altLang="zh-CN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SIGKDD2017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 using CNN and Attention Network</a:t>
            </a:r>
          </a:p>
          <a:p>
            <a:pPr lvl="1"/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Recommendation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odels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Explainable but shallow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  provide explanations from explainable components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 fail to model high-level features of user interest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EFM (</a:t>
            </a:r>
            <a:r>
              <a:rPr lang="en-US" altLang="zh-CN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SIGIR2014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Extract explicit product features from reviews</a:t>
            </a:r>
          </a:p>
          <a:p>
            <a:pPr lvl="2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“The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steak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restaurant is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delicious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but the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salad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disappointing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actorization model for ratings, user-feature interest and item-feature quality 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Feature-level explanations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examples: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HFT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RecSys 2013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 using topic modelling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NARRE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WWW2018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 using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ne layer of attention network</a:t>
            </a:r>
          </a:p>
          <a:p>
            <a:pPr lvl="1"/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Motivation: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Explainable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eep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odel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a network based an explainable deep hierarchy to improve accuracy and explainability simultaneously 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59" y="2793302"/>
            <a:ext cx="4016616" cy="4553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004" y="5812076"/>
            <a:ext cx="416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Concept Graph</a:t>
            </a:r>
            <a:endParaRPr lang="zh-CN" altLang="en-US" sz="28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035463" y="4164131"/>
            <a:ext cx="2537141" cy="27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85132" y="3632088"/>
            <a:ext cx="309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IsA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Relationship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2835" y="5812076"/>
            <a:ext cx="377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92D050"/>
                </a:solidFill>
              </a:rPr>
              <a:t>Feature hierarchy</a:t>
            </a:r>
            <a:endParaRPr lang="zh-CN" altLang="en-US" sz="2800" b="1" dirty="0">
              <a:solidFill>
                <a:srgbClr val="92D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03" y="2866053"/>
            <a:ext cx="2923816" cy="2642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86A20-59E0-45AD-AA15-F950DEE89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02" b="7799"/>
          <a:stretch/>
        </p:blipFill>
        <p:spPr>
          <a:xfrm>
            <a:off x="5913147" y="4831770"/>
            <a:ext cx="2047875" cy="395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D245A-7598-479E-9A13-A082E7AB1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147" y="4566140"/>
            <a:ext cx="1428750" cy="295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BF2A0-5FC1-444F-9526-9E9188892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847" y="5211881"/>
            <a:ext cx="2028825" cy="276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A015F0-351D-40FB-83D0-95B9151877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874" y="4844296"/>
            <a:ext cx="1139825" cy="291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97AE39-861A-4178-B9D9-883A03095971}"/>
              </a:ext>
            </a:extLst>
          </p:cNvPr>
          <p:cNvSpPr txBox="1"/>
          <p:nvPr/>
        </p:nvSpPr>
        <p:spPr>
          <a:xfrm>
            <a:off x="5309896" y="480385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34623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multi-level explicit features from noisy and sparse data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Shrimp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Seafood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Meat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Users may be interested in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Seafood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even if they mainly mention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Shrimp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Meat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reviews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Generate explanations from the multi-level structure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Features could be semantically overlapping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Simultaneously putting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Shrimp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Seafood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explanations will degrade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48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6578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Explicit Attentive Multi-View Learning Model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1001"/>
            <a:ext cx="10515600" cy="4000586"/>
          </a:xfrm>
        </p:spPr>
      </p:pic>
    </p:spTree>
    <p:extLst>
      <p:ext uri="{BB962C8B-B14F-4D97-AF65-F5344CB8AC3E}">
        <p14:creationId xmlns:p14="http://schemas.microsoft.com/office/powerpoint/2010/main" val="38679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Propagation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Propagate user-feature interest over the hierarchical structure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7233" y="5729813"/>
            <a:ext cx="620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 embedding is trained beforehand using GloVe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to capture both semantic and hierarchical information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47" y="2581863"/>
            <a:ext cx="5382491" cy="286789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39598-8BF8-42EB-9066-E323A3885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876" b="-909"/>
          <a:stretch/>
        </p:blipFill>
        <p:spPr>
          <a:xfrm>
            <a:off x="1288143" y="2383362"/>
            <a:ext cx="3167743" cy="403694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9636CC-E5C9-4228-8B21-3AB24EBEFD30}"/>
              </a:ext>
            </a:extLst>
          </p:cNvPr>
          <p:cNvSpPr/>
          <p:nvPr/>
        </p:nvSpPr>
        <p:spPr>
          <a:xfrm>
            <a:off x="1288142" y="4136572"/>
            <a:ext cx="1382487" cy="159324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7172CE8-C62F-4FF5-A14C-BBE093267808}"/>
              </a:ext>
            </a:extLst>
          </p:cNvPr>
          <p:cNvSpPr/>
          <p:nvPr/>
        </p:nvSpPr>
        <p:spPr>
          <a:xfrm>
            <a:off x="4540825" y="4338070"/>
            <a:ext cx="333828" cy="23222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628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Calibri</vt:lpstr>
      <vt:lpstr>Cambria Math</vt:lpstr>
      <vt:lpstr>Wingdings</vt:lpstr>
      <vt:lpstr>Office Theme</vt:lpstr>
      <vt:lpstr>Explainable Recommendation Through Attentive Multi-View Learning</vt:lpstr>
      <vt:lpstr>Recommendation Is Almost Everywhere</vt:lpstr>
      <vt:lpstr>Two Desired Properties </vt:lpstr>
      <vt:lpstr>Existing Recommendation Models</vt:lpstr>
      <vt:lpstr>Existing Recommendation Models</vt:lpstr>
      <vt:lpstr>Motivation: An Explainable Deep Model</vt:lpstr>
      <vt:lpstr>Challenges</vt:lpstr>
      <vt:lpstr>Deep Explicit Attentive Multi-View Learning Model</vt:lpstr>
      <vt:lpstr>Hierarchical Propagation</vt:lpstr>
      <vt:lpstr>Attentive Multi-view Learning</vt:lpstr>
      <vt:lpstr>Attentive Multi-View Learning</vt:lpstr>
      <vt:lpstr>Attentive Multi-View Learning</vt:lpstr>
      <vt:lpstr>Personalized Explanation Generation</vt:lpstr>
      <vt:lpstr>Personalized Explanation Generation</vt:lpstr>
      <vt:lpstr>Personalized Explanation Generation</vt:lpstr>
      <vt:lpstr>Evaluation</vt:lpstr>
      <vt:lpstr>Study on Model Accuracy</vt:lpstr>
      <vt:lpstr>Parameter Sensitivity Analysis</vt:lpstr>
      <vt:lpstr>Study on Explainability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Recommendation Through Attentive Multi-View Learning</dc:title>
  <dc:creator>gjy</dc:creator>
  <cp:lastModifiedBy>gjy</cp:lastModifiedBy>
  <cp:revision>108</cp:revision>
  <dcterms:created xsi:type="dcterms:W3CDTF">2018-11-09T11:58:27Z</dcterms:created>
  <dcterms:modified xsi:type="dcterms:W3CDTF">2018-11-12T04:44:21Z</dcterms:modified>
</cp:coreProperties>
</file>