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6" r:id="rId2"/>
    <p:sldId id="338" r:id="rId3"/>
    <p:sldId id="436" r:id="rId4"/>
    <p:sldId id="340" r:id="rId5"/>
    <p:sldId id="341" r:id="rId6"/>
    <p:sldId id="342" r:id="rId7"/>
    <p:sldId id="467" r:id="rId8"/>
    <p:sldId id="346" r:id="rId9"/>
    <p:sldId id="492" r:id="rId10"/>
    <p:sldId id="348" r:id="rId11"/>
    <p:sldId id="351" r:id="rId12"/>
    <p:sldId id="468" r:id="rId13"/>
    <p:sldId id="375" r:id="rId14"/>
    <p:sldId id="376" r:id="rId15"/>
    <p:sldId id="377" r:id="rId16"/>
    <p:sldId id="491" r:id="rId17"/>
    <p:sldId id="398" r:id="rId18"/>
    <p:sldId id="412" r:id="rId19"/>
    <p:sldId id="419" r:id="rId20"/>
    <p:sldId id="493" r:id="rId21"/>
    <p:sldId id="421" r:id="rId22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8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04040"/>
    <a:srgbClr val="A66541"/>
    <a:srgbClr val="414186"/>
    <a:srgbClr val="FF0000"/>
    <a:srgbClr val="333399"/>
    <a:srgbClr val="58595B"/>
    <a:srgbClr val="B0785B"/>
    <a:srgbClr val="957E7E"/>
    <a:srgbClr val="D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9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350" y="114"/>
      </p:cViewPr>
      <p:guideLst>
        <p:guide orient="horz" pos="230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08025493-A874-48C3-8404-E9E5E1879F1F}" type="datetimeFigureOut">
              <a:rPr lang="zh-CN" altLang="en-US"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CFD1826-38CA-44A8-9DB1-AD595D54688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97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D26A4BD-46A1-4494-9629-C33DC04E2998}" type="datetimeFigureOut">
              <a:rPr lang="zh-CN" altLang="en-US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605F6C1-60D3-4859-A383-4F4FCB588B1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37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A36B42C-D623-4552-809F-FBA57D1FC4B5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4349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10DBB30-AD43-4978-A23C-DD93B26BBED3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968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E7DC4A1-0135-45C8-B460-F23B9D978DDF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10991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936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D3817B2-A907-4546-B666-02E576E908DE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803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9270B75-7BB1-4783-954B-E35BA560DCDC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65700" cy="37242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722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2277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A153FD7-A67F-4C64-A31E-66635F17BF5F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65700" cy="37242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722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3956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6499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42D8D16-E77D-4510-93F0-8C30FBE2A195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3869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A77ABB1-18BE-4E39-9A5F-60E298B96DA0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97119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F15AD00-728B-4329-A087-58A436848889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045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2928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DE61452-5EB7-4F29-86A5-0BC5897EEF79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399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F6C1-60D3-4859-A383-4F4FCB588B11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5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5158F0E-B378-4F0A-9E7C-2A057FAC28D5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273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EA32D6D-DA9D-4966-B87B-5BA2514FAAAE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6128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EAE28C5-5383-4AF3-859B-2FEA7898FB52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0937" cy="372268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56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3890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947FAA0-0FB6-4723-8D14-B68EA3A4B821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65700" cy="37242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722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509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947FAA0-0FB6-4723-8D14-B68EA3A4B821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2950"/>
            <a:ext cx="4965700" cy="37242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6463"/>
            <a:ext cx="5438775" cy="446722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57AFE-4CF7-4B9B-BC2F-F012C14B777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DB541-5ED5-4C4B-8FFD-539705F954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6465B-C816-4D51-A72F-80226695E5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022" y="0"/>
            <a:ext cx="8063914" cy="5891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3022" y="1600200"/>
            <a:ext cx="3966662" cy="4525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0274" y="1600200"/>
            <a:ext cx="3966662" cy="4525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3022" y="0"/>
            <a:ext cx="8063914" cy="61259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022" y="0"/>
            <a:ext cx="8063914" cy="5891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3022" y="1600200"/>
            <a:ext cx="8063914" cy="4525736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、文本和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022" y="0"/>
            <a:ext cx="8063914" cy="5891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3022" y="1600200"/>
            <a:ext cx="3966662" cy="4525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20274" y="1600200"/>
            <a:ext cx="3966662" cy="2197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20274" y="3928383"/>
            <a:ext cx="3966662" cy="21975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6248400" cy="6858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l"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>
            <a:lvl1pPr>
              <a:buFont typeface="Wingdings" panose="05000000000000000000" pitchFamily="2" charset="2"/>
              <a:buChar char="p"/>
              <a:defRPr sz="2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buFont typeface="Wingdings" panose="05000000000000000000" pitchFamily="2" charset="2"/>
              <a:buChar char="n"/>
              <a:defRPr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>
              <a:defRPr sz="20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>
              <a:defRPr sz="1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>
              <a:defRPr sz="1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87A38-7D4B-4736-A91A-821DA9573A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9493F-E61C-4E7A-9F87-4B81ED66F6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A3171-6EA3-4EC5-9864-E680F593B3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6E462-D0FC-421E-9FB2-168830020D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D1E7F-534B-44D2-8302-47130EF8C8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9A72-8E14-45D0-A870-145CDDCB253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3C45-99F3-4482-AC92-F4B93003E1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8452A-24E9-4F34-BEB8-6D7FDFD835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03FA812-5484-4168-88E5-C7A102DE0D6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8135" y="3474720"/>
            <a:ext cx="3538220" cy="357505"/>
          </a:xfrm>
          <a:noFill/>
        </p:spPr>
        <p:txBody>
          <a:bodyPr lIns="0" tIns="0" rIns="0" bIns="0"/>
          <a:lstStyle/>
          <a:p>
            <a:pPr marL="0" indent="0" algn="l" defTabSz="379095">
              <a:lnSpc>
                <a:spcPct val="80000"/>
              </a:lnSpc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撰写者：何弘晖</a:t>
            </a:r>
            <a:endParaRPr lang="en-US" altLang="zh-CN" sz="1600" b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defTabSz="379095">
              <a:lnSpc>
                <a:spcPct val="80000"/>
              </a:lnSpc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endParaRPr lang="zh-CN" altLang="en-US" sz="1600" b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 defTabSz="379095">
              <a:lnSpc>
                <a:spcPct val="80000"/>
              </a:lnSpc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marL="0" indent="0" algn="l" defTabSz="379095">
              <a:lnSpc>
                <a:spcPct val="80000"/>
              </a:lnSpc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2018</a:t>
            </a:r>
            <a:r>
              <a:rPr lang="zh-CN" altLang="en-US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6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/03/18</a:t>
            </a:r>
            <a:r>
              <a:rPr lang="zh-CN" altLang="en-US" sz="21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79500" y="1411288"/>
            <a:ext cx="6932613" cy="17780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ctr" defTabSz="464820">
              <a:buClr>
                <a:srgbClr val="A2A2A2"/>
              </a:buClr>
              <a:buSzPct val="70000"/>
              <a:buFont typeface="Monotype Sorts" charset="2"/>
              <a:buNone/>
            </a:pPr>
            <a:r>
              <a:rPr lang="zh-CN" altLang="en-US" sz="4800" b="1">
                <a:solidFill>
                  <a:srgbClr val="CC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追溯产品设计架构</a:t>
            </a:r>
          </a:p>
        </p:txBody>
      </p:sp>
      <p:grpSp>
        <p:nvGrpSpPr>
          <p:cNvPr id="23555" name="Group 5"/>
          <p:cNvGrpSpPr/>
          <p:nvPr/>
        </p:nvGrpSpPr>
        <p:grpSpPr bwMode="auto">
          <a:xfrm>
            <a:off x="3898900" y="4659313"/>
            <a:ext cx="1060450" cy="985837"/>
            <a:chOff x="2807" y="3326"/>
            <a:chExt cx="735" cy="704"/>
          </a:xfrm>
        </p:grpSpPr>
        <p:sp>
          <p:nvSpPr>
            <p:cNvPr id="66566" name="Freeform 6"/>
            <p:cNvSpPr/>
            <p:nvPr/>
          </p:nvSpPr>
          <p:spPr bwMode="auto">
            <a:xfrm>
              <a:off x="3377" y="3449"/>
              <a:ext cx="14" cy="41"/>
            </a:xfrm>
            <a:custGeom>
              <a:avLst/>
              <a:gdLst>
                <a:gd name="T0" fmla="*/ 9 w 14"/>
                <a:gd name="T1" fmla="*/ 0 h 41"/>
                <a:gd name="T2" fmla="*/ 9 w 14"/>
                <a:gd name="T3" fmla="*/ 0 h 41"/>
                <a:gd name="T4" fmla="*/ 9 w 14"/>
                <a:gd name="T5" fmla="*/ 0 h 41"/>
                <a:gd name="T6" fmla="*/ 9 w 14"/>
                <a:gd name="T7" fmla="*/ 0 h 41"/>
                <a:gd name="T8" fmla="*/ 8 w 14"/>
                <a:gd name="T9" fmla="*/ 0 h 41"/>
                <a:gd name="T10" fmla="*/ 8 w 14"/>
                <a:gd name="T11" fmla="*/ 0 h 41"/>
                <a:gd name="T12" fmla="*/ 8 w 14"/>
                <a:gd name="T13" fmla="*/ 0 h 41"/>
                <a:gd name="T14" fmla="*/ 8 w 14"/>
                <a:gd name="T15" fmla="*/ 0 h 41"/>
                <a:gd name="T16" fmla="*/ 6 w 14"/>
                <a:gd name="T17" fmla="*/ 4 h 41"/>
                <a:gd name="T18" fmla="*/ 2 w 14"/>
                <a:gd name="T19" fmla="*/ 8 h 41"/>
                <a:gd name="T20" fmla="*/ 0 w 14"/>
                <a:gd name="T21" fmla="*/ 13 h 41"/>
                <a:gd name="T22" fmla="*/ 0 w 14"/>
                <a:gd name="T23" fmla="*/ 19 h 41"/>
                <a:gd name="T24" fmla="*/ 0 w 14"/>
                <a:gd name="T25" fmla="*/ 24 h 41"/>
                <a:gd name="T26" fmla="*/ 0 w 14"/>
                <a:gd name="T27" fmla="*/ 30 h 41"/>
                <a:gd name="T28" fmla="*/ 2 w 14"/>
                <a:gd name="T29" fmla="*/ 35 h 41"/>
                <a:gd name="T30" fmla="*/ 5 w 14"/>
                <a:gd name="T31" fmla="*/ 38 h 41"/>
                <a:gd name="T32" fmla="*/ 8 w 14"/>
                <a:gd name="T33" fmla="*/ 40 h 41"/>
                <a:gd name="T34" fmla="*/ 8 w 14"/>
                <a:gd name="T35" fmla="*/ 40 h 41"/>
                <a:gd name="T36" fmla="*/ 8 w 14"/>
                <a:gd name="T37" fmla="*/ 40 h 41"/>
                <a:gd name="T38" fmla="*/ 8 w 14"/>
                <a:gd name="T39" fmla="*/ 40 h 41"/>
                <a:gd name="T40" fmla="*/ 10 w 14"/>
                <a:gd name="T41" fmla="*/ 40 h 41"/>
                <a:gd name="T42" fmla="*/ 10 w 14"/>
                <a:gd name="T43" fmla="*/ 40 h 41"/>
                <a:gd name="T44" fmla="*/ 11 w 14"/>
                <a:gd name="T45" fmla="*/ 40 h 41"/>
                <a:gd name="T46" fmla="*/ 11 w 14"/>
                <a:gd name="T47" fmla="*/ 40 h 41"/>
                <a:gd name="T48" fmla="*/ 11 w 14"/>
                <a:gd name="T49" fmla="*/ 39 h 41"/>
                <a:gd name="T50" fmla="*/ 7 w 14"/>
                <a:gd name="T51" fmla="*/ 35 h 41"/>
                <a:gd name="T52" fmla="*/ 4 w 14"/>
                <a:gd name="T53" fmla="*/ 31 h 41"/>
                <a:gd name="T54" fmla="*/ 4 w 14"/>
                <a:gd name="T55" fmla="*/ 26 h 41"/>
                <a:gd name="T56" fmla="*/ 4 w 14"/>
                <a:gd name="T57" fmla="*/ 20 h 41"/>
                <a:gd name="T58" fmla="*/ 4 w 14"/>
                <a:gd name="T59" fmla="*/ 14 h 41"/>
                <a:gd name="T60" fmla="*/ 7 w 14"/>
                <a:gd name="T61" fmla="*/ 9 h 41"/>
                <a:gd name="T62" fmla="*/ 10 w 14"/>
                <a:gd name="T63" fmla="*/ 4 h 41"/>
                <a:gd name="T64" fmla="*/ 11 w 14"/>
                <a:gd name="T65" fmla="*/ 0 h 41"/>
                <a:gd name="T66" fmla="*/ 11 w 14"/>
                <a:gd name="T67" fmla="*/ 0 h 41"/>
                <a:gd name="T68" fmla="*/ 11 w 14"/>
                <a:gd name="T69" fmla="*/ 0 h 41"/>
                <a:gd name="T70" fmla="*/ 11 w 14"/>
                <a:gd name="T71" fmla="*/ 0 h 41"/>
                <a:gd name="T72" fmla="*/ 11 w 14"/>
                <a:gd name="T73" fmla="*/ 0 h 41"/>
                <a:gd name="T74" fmla="*/ 11 w 14"/>
                <a:gd name="T75" fmla="*/ 0 h 41"/>
                <a:gd name="T76" fmla="*/ 11 w 14"/>
                <a:gd name="T77" fmla="*/ 0 h 41"/>
                <a:gd name="T78" fmla="*/ 11 w 14"/>
                <a:gd name="T79" fmla="*/ 0 h 41"/>
                <a:gd name="T80" fmla="*/ 11 w 14"/>
                <a:gd name="T81" fmla="*/ 0 h 4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" h="41">
                  <a:moveTo>
                    <a:pt x="11" y="0"/>
                  </a:moveTo>
                  <a:lnTo>
                    <a:pt x="9" y="0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2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37"/>
                  </a:lnTo>
                  <a:lnTo>
                    <a:pt x="5" y="38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7" y="35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6" y="10"/>
                  </a:lnTo>
                  <a:lnTo>
                    <a:pt x="7" y="9"/>
                  </a:lnTo>
                  <a:lnTo>
                    <a:pt x="8" y="5"/>
                  </a:lnTo>
                  <a:lnTo>
                    <a:pt x="10" y="4"/>
                  </a:lnTo>
                  <a:lnTo>
                    <a:pt x="13" y="0"/>
                  </a:lnTo>
                  <a:lnTo>
                    <a:pt x="11" y="0"/>
                  </a:lnTo>
                </a:path>
              </a:pathLst>
            </a:custGeom>
            <a:solidFill>
              <a:srgbClr val="A1A100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7" name="Freeform 7"/>
            <p:cNvSpPr/>
            <p:nvPr/>
          </p:nvSpPr>
          <p:spPr bwMode="auto">
            <a:xfrm>
              <a:off x="2956" y="3449"/>
              <a:ext cx="14" cy="41"/>
            </a:xfrm>
            <a:custGeom>
              <a:avLst/>
              <a:gdLst>
                <a:gd name="T0" fmla="*/ 8 w 14"/>
                <a:gd name="T1" fmla="*/ 0 h 41"/>
                <a:gd name="T2" fmla="*/ 8 w 14"/>
                <a:gd name="T3" fmla="*/ 0 h 41"/>
                <a:gd name="T4" fmla="*/ 8 w 14"/>
                <a:gd name="T5" fmla="*/ 0 h 41"/>
                <a:gd name="T6" fmla="*/ 8 w 14"/>
                <a:gd name="T7" fmla="*/ 0 h 41"/>
                <a:gd name="T8" fmla="*/ 7 w 14"/>
                <a:gd name="T9" fmla="*/ 0 h 41"/>
                <a:gd name="T10" fmla="*/ 7 w 14"/>
                <a:gd name="T11" fmla="*/ 0 h 41"/>
                <a:gd name="T12" fmla="*/ 7 w 14"/>
                <a:gd name="T13" fmla="*/ 0 h 41"/>
                <a:gd name="T14" fmla="*/ 7 w 14"/>
                <a:gd name="T15" fmla="*/ 0 h 41"/>
                <a:gd name="T16" fmla="*/ 5 w 14"/>
                <a:gd name="T17" fmla="*/ 4 h 41"/>
                <a:gd name="T18" fmla="*/ 2 w 14"/>
                <a:gd name="T19" fmla="*/ 8 h 41"/>
                <a:gd name="T20" fmla="*/ 0 w 14"/>
                <a:gd name="T21" fmla="*/ 13 h 41"/>
                <a:gd name="T22" fmla="*/ 0 w 14"/>
                <a:gd name="T23" fmla="*/ 19 h 41"/>
                <a:gd name="T24" fmla="*/ 0 w 14"/>
                <a:gd name="T25" fmla="*/ 24 h 41"/>
                <a:gd name="T26" fmla="*/ 0 w 14"/>
                <a:gd name="T27" fmla="*/ 30 h 41"/>
                <a:gd name="T28" fmla="*/ 2 w 14"/>
                <a:gd name="T29" fmla="*/ 35 h 41"/>
                <a:gd name="T30" fmla="*/ 5 w 14"/>
                <a:gd name="T31" fmla="*/ 38 h 41"/>
                <a:gd name="T32" fmla="*/ 8 w 14"/>
                <a:gd name="T33" fmla="*/ 40 h 41"/>
                <a:gd name="T34" fmla="*/ 8 w 14"/>
                <a:gd name="T35" fmla="*/ 40 h 41"/>
                <a:gd name="T36" fmla="*/ 8 w 14"/>
                <a:gd name="T37" fmla="*/ 40 h 41"/>
                <a:gd name="T38" fmla="*/ 8 w 14"/>
                <a:gd name="T39" fmla="*/ 40 h 41"/>
                <a:gd name="T40" fmla="*/ 10 w 14"/>
                <a:gd name="T41" fmla="*/ 40 h 41"/>
                <a:gd name="T42" fmla="*/ 10 w 14"/>
                <a:gd name="T43" fmla="*/ 40 h 41"/>
                <a:gd name="T44" fmla="*/ 11 w 14"/>
                <a:gd name="T45" fmla="*/ 40 h 41"/>
                <a:gd name="T46" fmla="*/ 11 w 14"/>
                <a:gd name="T47" fmla="*/ 40 h 41"/>
                <a:gd name="T48" fmla="*/ 10 w 14"/>
                <a:gd name="T49" fmla="*/ 39 h 41"/>
                <a:gd name="T50" fmla="*/ 6 w 14"/>
                <a:gd name="T51" fmla="*/ 35 h 41"/>
                <a:gd name="T52" fmla="*/ 4 w 14"/>
                <a:gd name="T53" fmla="*/ 31 h 41"/>
                <a:gd name="T54" fmla="*/ 4 w 14"/>
                <a:gd name="T55" fmla="*/ 26 h 41"/>
                <a:gd name="T56" fmla="*/ 4 w 14"/>
                <a:gd name="T57" fmla="*/ 20 h 41"/>
                <a:gd name="T58" fmla="*/ 4 w 14"/>
                <a:gd name="T59" fmla="*/ 14 h 41"/>
                <a:gd name="T60" fmla="*/ 6 w 14"/>
                <a:gd name="T61" fmla="*/ 9 h 41"/>
                <a:gd name="T62" fmla="*/ 10 w 14"/>
                <a:gd name="T63" fmla="*/ 4 h 41"/>
                <a:gd name="T64" fmla="*/ 11 w 14"/>
                <a:gd name="T65" fmla="*/ 0 h 41"/>
                <a:gd name="T66" fmla="*/ 11 w 14"/>
                <a:gd name="T67" fmla="*/ 0 h 41"/>
                <a:gd name="T68" fmla="*/ 11 w 14"/>
                <a:gd name="T69" fmla="*/ 0 h 41"/>
                <a:gd name="T70" fmla="*/ 11 w 14"/>
                <a:gd name="T71" fmla="*/ 0 h 41"/>
                <a:gd name="T72" fmla="*/ 10 w 14"/>
                <a:gd name="T73" fmla="*/ 0 h 41"/>
                <a:gd name="T74" fmla="*/ 10 w 14"/>
                <a:gd name="T75" fmla="*/ 0 h 41"/>
                <a:gd name="T76" fmla="*/ 10 w 14"/>
                <a:gd name="T77" fmla="*/ 0 h 41"/>
                <a:gd name="T78" fmla="*/ 10 w 14"/>
                <a:gd name="T79" fmla="*/ 0 h 41"/>
                <a:gd name="T80" fmla="*/ 10 w 14"/>
                <a:gd name="T81" fmla="*/ 0 h 4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" h="41">
                  <a:moveTo>
                    <a:pt x="10" y="0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2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37"/>
                  </a:lnTo>
                  <a:lnTo>
                    <a:pt x="5" y="38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8" y="37"/>
                  </a:lnTo>
                  <a:lnTo>
                    <a:pt x="6" y="35"/>
                  </a:lnTo>
                  <a:lnTo>
                    <a:pt x="5" y="33"/>
                  </a:lnTo>
                  <a:lnTo>
                    <a:pt x="4" y="31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6" y="9"/>
                  </a:lnTo>
                  <a:lnTo>
                    <a:pt x="8" y="5"/>
                  </a:lnTo>
                  <a:lnTo>
                    <a:pt x="10" y="4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</a:path>
              </a:pathLst>
            </a:custGeom>
            <a:solidFill>
              <a:srgbClr val="A1A100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Freeform 8"/>
            <p:cNvSpPr/>
            <p:nvPr/>
          </p:nvSpPr>
          <p:spPr bwMode="auto">
            <a:xfrm>
              <a:off x="2944" y="3419"/>
              <a:ext cx="40" cy="45"/>
            </a:xfrm>
            <a:custGeom>
              <a:avLst/>
              <a:gdLst>
                <a:gd name="T0" fmla="*/ 31 w 40"/>
                <a:gd name="T1" fmla="*/ 4 h 45"/>
                <a:gd name="T2" fmla="*/ 32 w 40"/>
                <a:gd name="T3" fmla="*/ 7 h 45"/>
                <a:gd name="T4" fmla="*/ 34 w 40"/>
                <a:gd name="T5" fmla="*/ 10 h 45"/>
                <a:gd name="T6" fmla="*/ 35 w 40"/>
                <a:gd name="T7" fmla="*/ 13 h 45"/>
                <a:gd name="T8" fmla="*/ 37 w 40"/>
                <a:gd name="T9" fmla="*/ 16 h 45"/>
                <a:gd name="T10" fmla="*/ 37 w 40"/>
                <a:gd name="T11" fmla="*/ 20 h 45"/>
                <a:gd name="T12" fmla="*/ 39 w 40"/>
                <a:gd name="T13" fmla="*/ 23 h 45"/>
                <a:gd name="T14" fmla="*/ 39 w 40"/>
                <a:gd name="T15" fmla="*/ 27 h 45"/>
                <a:gd name="T16" fmla="*/ 37 w 40"/>
                <a:gd name="T17" fmla="*/ 28 h 45"/>
                <a:gd name="T18" fmla="*/ 37 w 40"/>
                <a:gd name="T19" fmla="*/ 32 h 45"/>
                <a:gd name="T20" fmla="*/ 35 w 40"/>
                <a:gd name="T21" fmla="*/ 34 h 45"/>
                <a:gd name="T22" fmla="*/ 34 w 40"/>
                <a:gd name="T23" fmla="*/ 37 h 45"/>
                <a:gd name="T24" fmla="*/ 32 w 40"/>
                <a:gd name="T25" fmla="*/ 39 h 45"/>
                <a:gd name="T26" fmla="*/ 29 w 40"/>
                <a:gd name="T27" fmla="*/ 42 h 45"/>
                <a:gd name="T28" fmla="*/ 28 w 40"/>
                <a:gd name="T29" fmla="*/ 43 h 45"/>
                <a:gd name="T30" fmla="*/ 24 w 40"/>
                <a:gd name="T31" fmla="*/ 43 h 45"/>
                <a:gd name="T32" fmla="*/ 20 w 40"/>
                <a:gd name="T33" fmla="*/ 44 h 45"/>
                <a:gd name="T34" fmla="*/ 13 w 40"/>
                <a:gd name="T35" fmla="*/ 44 h 45"/>
                <a:gd name="T36" fmla="*/ 8 w 40"/>
                <a:gd name="T37" fmla="*/ 42 h 45"/>
                <a:gd name="T38" fmla="*/ 4 w 40"/>
                <a:gd name="T39" fmla="*/ 39 h 45"/>
                <a:gd name="T40" fmla="*/ 2 w 40"/>
                <a:gd name="T41" fmla="*/ 37 h 45"/>
                <a:gd name="T42" fmla="*/ 0 w 40"/>
                <a:gd name="T43" fmla="*/ 34 h 45"/>
                <a:gd name="T44" fmla="*/ 0 w 40"/>
                <a:gd name="T45" fmla="*/ 31 h 45"/>
                <a:gd name="T46" fmla="*/ 0 w 40"/>
                <a:gd name="T47" fmla="*/ 28 h 45"/>
                <a:gd name="T48" fmla="*/ 2 w 40"/>
                <a:gd name="T49" fmla="*/ 26 h 45"/>
                <a:gd name="T50" fmla="*/ 5 w 40"/>
                <a:gd name="T51" fmla="*/ 25 h 45"/>
                <a:gd name="T52" fmla="*/ 7 w 40"/>
                <a:gd name="T53" fmla="*/ 27 h 45"/>
                <a:gd name="T54" fmla="*/ 10 w 40"/>
                <a:gd name="T55" fmla="*/ 27 h 45"/>
                <a:gd name="T56" fmla="*/ 12 w 40"/>
                <a:gd name="T57" fmla="*/ 29 h 45"/>
                <a:gd name="T58" fmla="*/ 13 w 40"/>
                <a:gd name="T59" fmla="*/ 31 h 45"/>
                <a:gd name="T60" fmla="*/ 15 w 40"/>
                <a:gd name="T61" fmla="*/ 32 h 45"/>
                <a:gd name="T62" fmla="*/ 16 w 40"/>
                <a:gd name="T63" fmla="*/ 32 h 45"/>
                <a:gd name="T64" fmla="*/ 18 w 40"/>
                <a:gd name="T65" fmla="*/ 33 h 45"/>
                <a:gd name="T66" fmla="*/ 21 w 40"/>
                <a:gd name="T67" fmla="*/ 33 h 45"/>
                <a:gd name="T68" fmla="*/ 23 w 40"/>
                <a:gd name="T69" fmla="*/ 32 h 45"/>
                <a:gd name="T70" fmla="*/ 25 w 40"/>
                <a:gd name="T71" fmla="*/ 30 h 45"/>
                <a:gd name="T72" fmla="*/ 27 w 40"/>
                <a:gd name="T73" fmla="*/ 28 h 45"/>
                <a:gd name="T74" fmla="*/ 27 w 40"/>
                <a:gd name="T75" fmla="*/ 25 h 45"/>
                <a:gd name="T76" fmla="*/ 28 w 40"/>
                <a:gd name="T77" fmla="*/ 23 h 45"/>
                <a:gd name="T78" fmla="*/ 28 w 40"/>
                <a:gd name="T79" fmla="*/ 21 h 45"/>
                <a:gd name="T80" fmla="*/ 27 w 40"/>
                <a:gd name="T81" fmla="*/ 20 h 45"/>
                <a:gd name="T82" fmla="*/ 26 w 40"/>
                <a:gd name="T83" fmla="*/ 17 h 45"/>
                <a:gd name="T84" fmla="*/ 24 w 40"/>
                <a:gd name="T85" fmla="*/ 15 h 45"/>
                <a:gd name="T86" fmla="*/ 22 w 40"/>
                <a:gd name="T87" fmla="*/ 11 h 45"/>
                <a:gd name="T88" fmla="*/ 20 w 40"/>
                <a:gd name="T89" fmla="*/ 10 h 45"/>
                <a:gd name="T90" fmla="*/ 19 w 40"/>
                <a:gd name="T91" fmla="*/ 7 h 45"/>
                <a:gd name="T92" fmla="*/ 18 w 40"/>
                <a:gd name="T93" fmla="*/ 5 h 45"/>
                <a:gd name="T94" fmla="*/ 18 w 40"/>
                <a:gd name="T95" fmla="*/ 2 h 45"/>
                <a:gd name="T96" fmla="*/ 20 w 40"/>
                <a:gd name="T97" fmla="*/ 1 h 45"/>
                <a:gd name="T98" fmla="*/ 20 w 40"/>
                <a:gd name="T99" fmla="*/ 1 h 45"/>
                <a:gd name="T100" fmla="*/ 21 w 40"/>
                <a:gd name="T101" fmla="*/ 1 h 45"/>
                <a:gd name="T102" fmla="*/ 23 w 40"/>
                <a:gd name="T103" fmla="*/ 1 h 45"/>
                <a:gd name="T104" fmla="*/ 25 w 40"/>
                <a:gd name="T105" fmla="*/ 2 h 45"/>
                <a:gd name="T106" fmla="*/ 26 w 40"/>
                <a:gd name="T107" fmla="*/ 2 h 45"/>
                <a:gd name="T108" fmla="*/ 28 w 40"/>
                <a:gd name="T109" fmla="*/ 2 h 45"/>
                <a:gd name="T110" fmla="*/ 29 w 40"/>
                <a:gd name="T111" fmla="*/ 2 h 45"/>
                <a:gd name="T112" fmla="*/ 31 w 40"/>
                <a:gd name="T113" fmla="*/ 2 h 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0" h="45">
                  <a:moveTo>
                    <a:pt x="31" y="2"/>
                  </a:moveTo>
                  <a:lnTo>
                    <a:pt x="31" y="4"/>
                  </a:lnTo>
                  <a:lnTo>
                    <a:pt x="32" y="6"/>
                  </a:lnTo>
                  <a:lnTo>
                    <a:pt x="32" y="7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5" y="11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37" y="16"/>
                  </a:lnTo>
                  <a:lnTo>
                    <a:pt x="37" y="18"/>
                  </a:lnTo>
                  <a:lnTo>
                    <a:pt x="37" y="20"/>
                  </a:lnTo>
                  <a:lnTo>
                    <a:pt x="39" y="21"/>
                  </a:lnTo>
                  <a:lnTo>
                    <a:pt x="39" y="23"/>
                  </a:lnTo>
                  <a:lnTo>
                    <a:pt x="39" y="25"/>
                  </a:lnTo>
                  <a:lnTo>
                    <a:pt x="39" y="27"/>
                  </a:lnTo>
                  <a:lnTo>
                    <a:pt x="37" y="28"/>
                  </a:lnTo>
                  <a:lnTo>
                    <a:pt x="37" y="30"/>
                  </a:lnTo>
                  <a:lnTo>
                    <a:pt x="37" y="32"/>
                  </a:lnTo>
                  <a:lnTo>
                    <a:pt x="35" y="34"/>
                  </a:lnTo>
                  <a:lnTo>
                    <a:pt x="35" y="35"/>
                  </a:lnTo>
                  <a:lnTo>
                    <a:pt x="34" y="37"/>
                  </a:lnTo>
                  <a:lnTo>
                    <a:pt x="32" y="39"/>
                  </a:lnTo>
                  <a:lnTo>
                    <a:pt x="31" y="40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0" y="44"/>
                  </a:lnTo>
                  <a:lnTo>
                    <a:pt x="17" y="44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3" y="29"/>
                  </a:lnTo>
                  <a:lnTo>
                    <a:pt x="13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6" y="32"/>
                  </a:lnTo>
                  <a:lnTo>
                    <a:pt x="17" y="32"/>
                  </a:lnTo>
                  <a:lnTo>
                    <a:pt x="18" y="33"/>
                  </a:lnTo>
                  <a:lnTo>
                    <a:pt x="20" y="33"/>
                  </a:lnTo>
                  <a:lnTo>
                    <a:pt x="21" y="33"/>
                  </a:lnTo>
                  <a:lnTo>
                    <a:pt x="23" y="32"/>
                  </a:lnTo>
                  <a:lnTo>
                    <a:pt x="25" y="30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28" y="21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2"/>
                  </a:lnTo>
                </a:path>
              </a:pathLst>
            </a:custGeom>
            <a:solidFill>
              <a:srgbClr val="5F5F5F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9" name="Freeform 9"/>
            <p:cNvSpPr/>
            <p:nvPr/>
          </p:nvSpPr>
          <p:spPr bwMode="auto">
            <a:xfrm>
              <a:off x="3367" y="3419"/>
              <a:ext cx="41" cy="45"/>
            </a:xfrm>
            <a:custGeom>
              <a:avLst/>
              <a:gdLst>
                <a:gd name="T0" fmla="*/ 7 w 41"/>
                <a:gd name="T1" fmla="*/ 4 h 45"/>
                <a:gd name="T2" fmla="*/ 5 w 41"/>
                <a:gd name="T3" fmla="*/ 7 h 45"/>
                <a:gd name="T4" fmla="*/ 3 w 41"/>
                <a:gd name="T5" fmla="*/ 10 h 45"/>
                <a:gd name="T6" fmla="*/ 2 w 41"/>
                <a:gd name="T7" fmla="*/ 13 h 45"/>
                <a:gd name="T8" fmla="*/ 0 w 41"/>
                <a:gd name="T9" fmla="*/ 16 h 45"/>
                <a:gd name="T10" fmla="*/ 0 w 41"/>
                <a:gd name="T11" fmla="*/ 20 h 45"/>
                <a:gd name="T12" fmla="*/ 0 w 41"/>
                <a:gd name="T13" fmla="*/ 23 h 45"/>
                <a:gd name="T14" fmla="*/ 0 w 41"/>
                <a:gd name="T15" fmla="*/ 27 h 45"/>
                <a:gd name="T16" fmla="*/ 1 w 41"/>
                <a:gd name="T17" fmla="*/ 28 h 45"/>
                <a:gd name="T18" fmla="*/ 1 w 41"/>
                <a:gd name="T19" fmla="*/ 32 h 45"/>
                <a:gd name="T20" fmla="*/ 2 w 41"/>
                <a:gd name="T21" fmla="*/ 34 h 45"/>
                <a:gd name="T22" fmla="*/ 3 w 41"/>
                <a:gd name="T23" fmla="*/ 37 h 45"/>
                <a:gd name="T24" fmla="*/ 5 w 41"/>
                <a:gd name="T25" fmla="*/ 39 h 45"/>
                <a:gd name="T26" fmla="*/ 8 w 41"/>
                <a:gd name="T27" fmla="*/ 42 h 45"/>
                <a:gd name="T28" fmla="*/ 11 w 41"/>
                <a:gd name="T29" fmla="*/ 43 h 45"/>
                <a:gd name="T30" fmla="*/ 15 w 41"/>
                <a:gd name="T31" fmla="*/ 43 h 45"/>
                <a:gd name="T32" fmla="*/ 19 w 41"/>
                <a:gd name="T33" fmla="*/ 44 h 45"/>
                <a:gd name="T34" fmla="*/ 24 w 41"/>
                <a:gd name="T35" fmla="*/ 44 h 45"/>
                <a:gd name="T36" fmla="*/ 29 w 41"/>
                <a:gd name="T37" fmla="*/ 42 h 45"/>
                <a:gd name="T38" fmla="*/ 33 w 41"/>
                <a:gd name="T39" fmla="*/ 39 h 45"/>
                <a:gd name="T40" fmla="*/ 36 w 41"/>
                <a:gd name="T41" fmla="*/ 37 h 45"/>
                <a:gd name="T42" fmla="*/ 38 w 41"/>
                <a:gd name="T43" fmla="*/ 34 h 45"/>
                <a:gd name="T44" fmla="*/ 39 w 41"/>
                <a:gd name="T45" fmla="*/ 31 h 45"/>
                <a:gd name="T46" fmla="*/ 39 w 41"/>
                <a:gd name="T47" fmla="*/ 28 h 45"/>
                <a:gd name="T48" fmla="*/ 37 w 41"/>
                <a:gd name="T49" fmla="*/ 26 h 45"/>
                <a:gd name="T50" fmla="*/ 33 w 41"/>
                <a:gd name="T51" fmla="*/ 25 h 45"/>
                <a:gd name="T52" fmla="*/ 30 w 41"/>
                <a:gd name="T53" fmla="*/ 27 h 45"/>
                <a:gd name="T54" fmla="*/ 27 w 41"/>
                <a:gd name="T55" fmla="*/ 27 h 45"/>
                <a:gd name="T56" fmla="*/ 25 w 41"/>
                <a:gd name="T57" fmla="*/ 29 h 45"/>
                <a:gd name="T58" fmla="*/ 23 w 41"/>
                <a:gd name="T59" fmla="*/ 31 h 45"/>
                <a:gd name="T60" fmla="*/ 22 w 41"/>
                <a:gd name="T61" fmla="*/ 32 h 45"/>
                <a:gd name="T62" fmla="*/ 22 w 41"/>
                <a:gd name="T63" fmla="*/ 32 h 45"/>
                <a:gd name="T64" fmla="*/ 20 w 41"/>
                <a:gd name="T65" fmla="*/ 33 h 45"/>
                <a:gd name="T66" fmla="*/ 17 w 41"/>
                <a:gd name="T67" fmla="*/ 33 h 45"/>
                <a:gd name="T68" fmla="*/ 14 w 41"/>
                <a:gd name="T69" fmla="*/ 32 h 45"/>
                <a:gd name="T70" fmla="*/ 12 w 41"/>
                <a:gd name="T71" fmla="*/ 30 h 45"/>
                <a:gd name="T72" fmla="*/ 11 w 41"/>
                <a:gd name="T73" fmla="*/ 28 h 45"/>
                <a:gd name="T74" fmla="*/ 11 w 41"/>
                <a:gd name="T75" fmla="*/ 25 h 45"/>
                <a:gd name="T76" fmla="*/ 11 w 41"/>
                <a:gd name="T77" fmla="*/ 23 h 45"/>
                <a:gd name="T78" fmla="*/ 11 w 41"/>
                <a:gd name="T79" fmla="*/ 21 h 45"/>
                <a:gd name="T80" fmla="*/ 12 w 41"/>
                <a:gd name="T81" fmla="*/ 20 h 45"/>
                <a:gd name="T82" fmla="*/ 12 w 41"/>
                <a:gd name="T83" fmla="*/ 17 h 45"/>
                <a:gd name="T84" fmla="*/ 14 w 41"/>
                <a:gd name="T85" fmla="*/ 15 h 45"/>
                <a:gd name="T86" fmla="*/ 15 w 41"/>
                <a:gd name="T87" fmla="*/ 11 h 45"/>
                <a:gd name="T88" fmla="*/ 17 w 41"/>
                <a:gd name="T89" fmla="*/ 10 h 45"/>
                <a:gd name="T90" fmla="*/ 18 w 41"/>
                <a:gd name="T91" fmla="*/ 7 h 45"/>
                <a:gd name="T92" fmla="*/ 19 w 41"/>
                <a:gd name="T93" fmla="*/ 5 h 45"/>
                <a:gd name="T94" fmla="*/ 19 w 41"/>
                <a:gd name="T95" fmla="*/ 2 h 45"/>
                <a:gd name="T96" fmla="*/ 19 w 41"/>
                <a:gd name="T97" fmla="*/ 1 h 45"/>
                <a:gd name="T98" fmla="*/ 18 w 41"/>
                <a:gd name="T99" fmla="*/ 1 h 45"/>
                <a:gd name="T100" fmla="*/ 16 w 41"/>
                <a:gd name="T101" fmla="*/ 1 h 45"/>
                <a:gd name="T102" fmla="*/ 15 w 41"/>
                <a:gd name="T103" fmla="*/ 1 h 45"/>
                <a:gd name="T104" fmla="*/ 13 w 41"/>
                <a:gd name="T105" fmla="*/ 2 h 45"/>
                <a:gd name="T106" fmla="*/ 11 w 41"/>
                <a:gd name="T107" fmla="*/ 2 h 45"/>
                <a:gd name="T108" fmla="*/ 9 w 41"/>
                <a:gd name="T109" fmla="*/ 2 h 45"/>
                <a:gd name="T110" fmla="*/ 9 w 41"/>
                <a:gd name="T111" fmla="*/ 2 h 45"/>
                <a:gd name="T112" fmla="*/ 9 w 41"/>
                <a:gd name="T113" fmla="*/ 2 h 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1" h="45">
                  <a:moveTo>
                    <a:pt x="9" y="2"/>
                  </a:moveTo>
                  <a:lnTo>
                    <a:pt x="7" y="4"/>
                  </a:lnTo>
                  <a:lnTo>
                    <a:pt x="7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1" y="43"/>
                  </a:lnTo>
                  <a:lnTo>
                    <a:pt x="13" y="43"/>
                  </a:lnTo>
                  <a:lnTo>
                    <a:pt x="15" y="43"/>
                  </a:lnTo>
                  <a:lnTo>
                    <a:pt x="17" y="43"/>
                  </a:lnTo>
                  <a:lnTo>
                    <a:pt x="19" y="44"/>
                  </a:lnTo>
                  <a:lnTo>
                    <a:pt x="22" y="44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29" y="42"/>
                  </a:lnTo>
                  <a:lnTo>
                    <a:pt x="31" y="40"/>
                  </a:lnTo>
                  <a:lnTo>
                    <a:pt x="33" y="39"/>
                  </a:lnTo>
                  <a:lnTo>
                    <a:pt x="36" y="37"/>
                  </a:lnTo>
                  <a:lnTo>
                    <a:pt x="38" y="35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39" y="31"/>
                  </a:lnTo>
                  <a:lnTo>
                    <a:pt x="39" y="29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7" y="26"/>
                  </a:lnTo>
                  <a:lnTo>
                    <a:pt x="35" y="25"/>
                  </a:lnTo>
                  <a:lnTo>
                    <a:pt x="33" y="25"/>
                  </a:lnTo>
                  <a:lnTo>
                    <a:pt x="32" y="25"/>
                  </a:lnTo>
                  <a:lnTo>
                    <a:pt x="30" y="27"/>
                  </a:lnTo>
                  <a:lnTo>
                    <a:pt x="29" y="27"/>
                  </a:lnTo>
                  <a:lnTo>
                    <a:pt x="27" y="27"/>
                  </a:lnTo>
                  <a:lnTo>
                    <a:pt x="25" y="29"/>
                  </a:lnTo>
                  <a:lnTo>
                    <a:pt x="23" y="31"/>
                  </a:lnTo>
                  <a:lnTo>
                    <a:pt x="22" y="32"/>
                  </a:lnTo>
                  <a:lnTo>
                    <a:pt x="20" y="33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4" y="15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7" y="10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</a:path>
              </a:pathLst>
            </a:custGeom>
            <a:solidFill>
              <a:srgbClr val="5F5F5F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Freeform 10"/>
            <p:cNvSpPr/>
            <p:nvPr/>
          </p:nvSpPr>
          <p:spPr bwMode="auto">
            <a:xfrm>
              <a:off x="2951" y="3383"/>
              <a:ext cx="226" cy="57"/>
            </a:xfrm>
            <a:custGeom>
              <a:avLst/>
              <a:gdLst>
                <a:gd name="T0" fmla="*/ 202 w 226"/>
                <a:gd name="T1" fmla="*/ 14 h 57"/>
                <a:gd name="T2" fmla="*/ 194 w 226"/>
                <a:gd name="T3" fmla="*/ 10 h 57"/>
                <a:gd name="T4" fmla="*/ 185 w 226"/>
                <a:gd name="T5" fmla="*/ 5 h 57"/>
                <a:gd name="T6" fmla="*/ 172 w 226"/>
                <a:gd name="T7" fmla="*/ 3 h 57"/>
                <a:gd name="T8" fmla="*/ 159 w 226"/>
                <a:gd name="T9" fmla="*/ 1 h 57"/>
                <a:gd name="T10" fmla="*/ 147 w 226"/>
                <a:gd name="T11" fmla="*/ 1 h 57"/>
                <a:gd name="T12" fmla="*/ 136 w 226"/>
                <a:gd name="T13" fmla="*/ 2 h 57"/>
                <a:gd name="T14" fmla="*/ 124 w 226"/>
                <a:gd name="T15" fmla="*/ 7 h 57"/>
                <a:gd name="T16" fmla="*/ 111 w 226"/>
                <a:gd name="T17" fmla="*/ 10 h 57"/>
                <a:gd name="T18" fmla="*/ 98 w 226"/>
                <a:gd name="T19" fmla="*/ 16 h 57"/>
                <a:gd name="T20" fmla="*/ 87 w 226"/>
                <a:gd name="T21" fmla="*/ 20 h 57"/>
                <a:gd name="T22" fmla="*/ 76 w 226"/>
                <a:gd name="T23" fmla="*/ 26 h 57"/>
                <a:gd name="T24" fmla="*/ 68 w 226"/>
                <a:gd name="T25" fmla="*/ 30 h 57"/>
                <a:gd name="T26" fmla="*/ 60 w 226"/>
                <a:gd name="T27" fmla="*/ 34 h 57"/>
                <a:gd name="T28" fmla="*/ 54 w 226"/>
                <a:gd name="T29" fmla="*/ 34 h 57"/>
                <a:gd name="T30" fmla="*/ 49 w 226"/>
                <a:gd name="T31" fmla="*/ 33 h 57"/>
                <a:gd name="T32" fmla="*/ 43 w 226"/>
                <a:gd name="T33" fmla="*/ 29 h 57"/>
                <a:gd name="T34" fmla="*/ 35 w 226"/>
                <a:gd name="T35" fmla="*/ 26 h 57"/>
                <a:gd name="T36" fmla="*/ 30 w 226"/>
                <a:gd name="T37" fmla="*/ 21 h 57"/>
                <a:gd name="T38" fmla="*/ 21 w 226"/>
                <a:gd name="T39" fmla="*/ 19 h 57"/>
                <a:gd name="T40" fmla="*/ 13 w 226"/>
                <a:gd name="T41" fmla="*/ 17 h 57"/>
                <a:gd name="T42" fmla="*/ 6 w 226"/>
                <a:gd name="T43" fmla="*/ 20 h 57"/>
                <a:gd name="T44" fmla="*/ 1 w 226"/>
                <a:gd name="T45" fmla="*/ 24 h 57"/>
                <a:gd name="T46" fmla="*/ 0 w 226"/>
                <a:gd name="T47" fmla="*/ 30 h 57"/>
                <a:gd name="T48" fmla="*/ 1 w 226"/>
                <a:gd name="T49" fmla="*/ 34 h 57"/>
                <a:gd name="T50" fmla="*/ 3 w 226"/>
                <a:gd name="T51" fmla="*/ 37 h 57"/>
                <a:gd name="T52" fmla="*/ 7 w 226"/>
                <a:gd name="T53" fmla="*/ 37 h 57"/>
                <a:gd name="T54" fmla="*/ 11 w 226"/>
                <a:gd name="T55" fmla="*/ 42 h 57"/>
                <a:gd name="T56" fmla="*/ 23 w 226"/>
                <a:gd name="T57" fmla="*/ 43 h 57"/>
                <a:gd name="T58" fmla="*/ 36 w 226"/>
                <a:gd name="T59" fmla="*/ 47 h 57"/>
                <a:gd name="T60" fmla="*/ 53 w 226"/>
                <a:gd name="T61" fmla="*/ 48 h 57"/>
                <a:gd name="T62" fmla="*/ 68 w 226"/>
                <a:gd name="T63" fmla="*/ 49 h 57"/>
                <a:gd name="T64" fmla="*/ 83 w 226"/>
                <a:gd name="T65" fmla="*/ 46 h 57"/>
                <a:gd name="T66" fmla="*/ 96 w 226"/>
                <a:gd name="T67" fmla="*/ 43 h 57"/>
                <a:gd name="T68" fmla="*/ 107 w 226"/>
                <a:gd name="T69" fmla="*/ 37 h 57"/>
                <a:gd name="T70" fmla="*/ 119 w 226"/>
                <a:gd name="T71" fmla="*/ 34 h 57"/>
                <a:gd name="T72" fmla="*/ 134 w 226"/>
                <a:gd name="T73" fmla="*/ 31 h 57"/>
                <a:gd name="T74" fmla="*/ 152 w 226"/>
                <a:gd name="T75" fmla="*/ 32 h 57"/>
                <a:gd name="T76" fmla="*/ 162 w 226"/>
                <a:gd name="T77" fmla="*/ 32 h 57"/>
                <a:gd name="T78" fmla="*/ 173 w 226"/>
                <a:gd name="T79" fmla="*/ 35 h 57"/>
                <a:gd name="T80" fmla="*/ 186 w 226"/>
                <a:gd name="T81" fmla="*/ 38 h 57"/>
                <a:gd name="T82" fmla="*/ 196 w 226"/>
                <a:gd name="T83" fmla="*/ 42 h 57"/>
                <a:gd name="T84" fmla="*/ 207 w 226"/>
                <a:gd name="T85" fmla="*/ 44 h 57"/>
                <a:gd name="T86" fmla="*/ 207 w 226"/>
                <a:gd name="T87" fmla="*/ 46 h 57"/>
                <a:gd name="T88" fmla="*/ 210 w 226"/>
                <a:gd name="T89" fmla="*/ 47 h 57"/>
                <a:gd name="T90" fmla="*/ 214 w 226"/>
                <a:gd name="T91" fmla="*/ 51 h 57"/>
                <a:gd name="T92" fmla="*/ 219 w 226"/>
                <a:gd name="T93" fmla="*/ 53 h 57"/>
                <a:gd name="T94" fmla="*/ 223 w 226"/>
                <a:gd name="T95" fmla="*/ 56 h 57"/>
                <a:gd name="T96" fmla="*/ 224 w 226"/>
                <a:gd name="T97" fmla="*/ 55 h 57"/>
                <a:gd name="T98" fmla="*/ 224 w 226"/>
                <a:gd name="T99" fmla="*/ 50 h 57"/>
                <a:gd name="T100" fmla="*/ 224 w 226"/>
                <a:gd name="T101" fmla="*/ 43 h 57"/>
                <a:gd name="T102" fmla="*/ 224 w 226"/>
                <a:gd name="T103" fmla="*/ 38 h 57"/>
                <a:gd name="T104" fmla="*/ 224 w 226"/>
                <a:gd name="T105" fmla="*/ 32 h 57"/>
                <a:gd name="T106" fmla="*/ 223 w 226"/>
                <a:gd name="T107" fmla="*/ 30 h 57"/>
                <a:gd name="T108" fmla="*/ 222 w 226"/>
                <a:gd name="T109" fmla="*/ 27 h 57"/>
                <a:gd name="T110" fmla="*/ 216 w 226"/>
                <a:gd name="T111" fmla="*/ 24 h 57"/>
                <a:gd name="T112" fmla="*/ 212 w 226"/>
                <a:gd name="T113" fmla="*/ 20 h 57"/>
                <a:gd name="T114" fmla="*/ 207 w 226"/>
                <a:gd name="T115" fmla="*/ 18 h 57"/>
                <a:gd name="T116" fmla="*/ 207 w 226"/>
                <a:gd name="T117" fmla="*/ 16 h 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6" h="57">
                  <a:moveTo>
                    <a:pt x="207" y="16"/>
                  </a:moveTo>
                  <a:lnTo>
                    <a:pt x="204" y="16"/>
                  </a:lnTo>
                  <a:lnTo>
                    <a:pt x="202" y="14"/>
                  </a:lnTo>
                  <a:lnTo>
                    <a:pt x="199" y="12"/>
                  </a:lnTo>
                  <a:lnTo>
                    <a:pt x="197" y="10"/>
                  </a:lnTo>
                  <a:lnTo>
                    <a:pt x="194" y="10"/>
                  </a:lnTo>
                  <a:lnTo>
                    <a:pt x="191" y="8"/>
                  </a:lnTo>
                  <a:lnTo>
                    <a:pt x="187" y="6"/>
                  </a:lnTo>
                  <a:lnTo>
                    <a:pt x="185" y="5"/>
                  </a:lnTo>
                  <a:lnTo>
                    <a:pt x="180" y="5"/>
                  </a:lnTo>
                  <a:lnTo>
                    <a:pt x="176" y="3"/>
                  </a:lnTo>
                  <a:lnTo>
                    <a:pt x="172" y="3"/>
                  </a:lnTo>
                  <a:lnTo>
                    <a:pt x="168" y="2"/>
                  </a:lnTo>
                  <a:lnTo>
                    <a:pt x="163" y="2"/>
                  </a:lnTo>
                  <a:lnTo>
                    <a:pt x="159" y="1"/>
                  </a:lnTo>
                  <a:lnTo>
                    <a:pt x="154" y="1"/>
                  </a:lnTo>
                  <a:lnTo>
                    <a:pt x="150" y="0"/>
                  </a:lnTo>
                  <a:lnTo>
                    <a:pt x="147" y="1"/>
                  </a:lnTo>
                  <a:lnTo>
                    <a:pt x="143" y="1"/>
                  </a:lnTo>
                  <a:lnTo>
                    <a:pt x="140" y="2"/>
                  </a:lnTo>
                  <a:lnTo>
                    <a:pt x="136" y="2"/>
                  </a:lnTo>
                  <a:lnTo>
                    <a:pt x="131" y="4"/>
                  </a:lnTo>
                  <a:lnTo>
                    <a:pt x="127" y="5"/>
                  </a:lnTo>
                  <a:lnTo>
                    <a:pt x="124" y="7"/>
                  </a:lnTo>
                  <a:lnTo>
                    <a:pt x="120" y="7"/>
                  </a:lnTo>
                  <a:lnTo>
                    <a:pt x="115" y="9"/>
                  </a:lnTo>
                  <a:lnTo>
                    <a:pt x="111" y="10"/>
                  </a:lnTo>
                  <a:lnTo>
                    <a:pt x="106" y="12"/>
                  </a:lnTo>
                  <a:lnTo>
                    <a:pt x="103" y="14"/>
                  </a:lnTo>
                  <a:lnTo>
                    <a:pt x="98" y="16"/>
                  </a:lnTo>
                  <a:lnTo>
                    <a:pt x="94" y="17"/>
                  </a:lnTo>
                  <a:lnTo>
                    <a:pt x="91" y="19"/>
                  </a:lnTo>
                  <a:lnTo>
                    <a:pt x="87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4" y="28"/>
                  </a:lnTo>
                  <a:lnTo>
                    <a:pt x="70" y="29"/>
                  </a:lnTo>
                  <a:lnTo>
                    <a:pt x="68" y="30"/>
                  </a:lnTo>
                  <a:lnTo>
                    <a:pt x="65" y="32"/>
                  </a:lnTo>
                  <a:lnTo>
                    <a:pt x="64" y="32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6" y="34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1" y="34"/>
                  </a:lnTo>
                  <a:lnTo>
                    <a:pt x="49" y="33"/>
                  </a:lnTo>
                  <a:lnTo>
                    <a:pt x="49" y="31"/>
                  </a:lnTo>
                  <a:lnTo>
                    <a:pt x="45" y="31"/>
                  </a:lnTo>
                  <a:lnTo>
                    <a:pt x="43" y="29"/>
                  </a:lnTo>
                  <a:lnTo>
                    <a:pt x="40" y="28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33" y="24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26" y="21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6" y="20"/>
                  </a:lnTo>
                  <a:lnTo>
                    <a:pt x="4" y="21"/>
                  </a:lnTo>
                  <a:lnTo>
                    <a:pt x="2" y="23"/>
                  </a:lnTo>
                  <a:lnTo>
                    <a:pt x="1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7" y="37"/>
                  </a:lnTo>
                  <a:lnTo>
                    <a:pt x="7" y="39"/>
                  </a:lnTo>
                  <a:lnTo>
                    <a:pt x="9" y="40"/>
                  </a:lnTo>
                  <a:lnTo>
                    <a:pt x="11" y="42"/>
                  </a:lnTo>
                  <a:lnTo>
                    <a:pt x="15" y="42"/>
                  </a:lnTo>
                  <a:lnTo>
                    <a:pt x="19" y="43"/>
                  </a:lnTo>
                  <a:lnTo>
                    <a:pt x="23" y="43"/>
                  </a:lnTo>
                  <a:lnTo>
                    <a:pt x="27" y="45"/>
                  </a:lnTo>
                  <a:lnTo>
                    <a:pt x="33" y="45"/>
                  </a:lnTo>
                  <a:lnTo>
                    <a:pt x="36" y="47"/>
                  </a:lnTo>
                  <a:lnTo>
                    <a:pt x="42" y="47"/>
                  </a:lnTo>
                  <a:lnTo>
                    <a:pt x="47" y="48"/>
                  </a:lnTo>
                  <a:lnTo>
                    <a:pt x="53" y="48"/>
                  </a:lnTo>
                  <a:lnTo>
                    <a:pt x="58" y="49"/>
                  </a:lnTo>
                  <a:lnTo>
                    <a:pt x="63" y="49"/>
                  </a:lnTo>
                  <a:lnTo>
                    <a:pt x="68" y="49"/>
                  </a:lnTo>
                  <a:lnTo>
                    <a:pt x="73" y="47"/>
                  </a:lnTo>
                  <a:lnTo>
                    <a:pt x="77" y="47"/>
                  </a:lnTo>
                  <a:lnTo>
                    <a:pt x="83" y="46"/>
                  </a:lnTo>
                  <a:lnTo>
                    <a:pt x="87" y="45"/>
                  </a:lnTo>
                  <a:lnTo>
                    <a:pt x="92" y="43"/>
                  </a:lnTo>
                  <a:lnTo>
                    <a:pt x="96" y="43"/>
                  </a:lnTo>
                  <a:lnTo>
                    <a:pt x="100" y="41"/>
                  </a:lnTo>
                  <a:lnTo>
                    <a:pt x="103" y="39"/>
                  </a:lnTo>
                  <a:lnTo>
                    <a:pt x="107" y="37"/>
                  </a:lnTo>
                  <a:lnTo>
                    <a:pt x="111" y="37"/>
                  </a:lnTo>
                  <a:lnTo>
                    <a:pt x="115" y="35"/>
                  </a:lnTo>
                  <a:lnTo>
                    <a:pt x="119" y="34"/>
                  </a:lnTo>
                  <a:lnTo>
                    <a:pt x="124" y="32"/>
                  </a:lnTo>
                  <a:lnTo>
                    <a:pt x="129" y="32"/>
                  </a:lnTo>
                  <a:lnTo>
                    <a:pt x="134" y="31"/>
                  </a:lnTo>
                  <a:lnTo>
                    <a:pt x="141" y="31"/>
                  </a:lnTo>
                  <a:lnTo>
                    <a:pt x="149" y="30"/>
                  </a:lnTo>
                  <a:lnTo>
                    <a:pt x="152" y="32"/>
                  </a:lnTo>
                  <a:lnTo>
                    <a:pt x="155" y="32"/>
                  </a:lnTo>
                  <a:lnTo>
                    <a:pt x="159" y="32"/>
                  </a:lnTo>
                  <a:lnTo>
                    <a:pt x="162" y="32"/>
                  </a:lnTo>
                  <a:lnTo>
                    <a:pt x="166" y="34"/>
                  </a:lnTo>
                  <a:lnTo>
                    <a:pt x="170" y="34"/>
                  </a:lnTo>
                  <a:lnTo>
                    <a:pt x="173" y="35"/>
                  </a:lnTo>
                  <a:lnTo>
                    <a:pt x="179" y="35"/>
                  </a:lnTo>
                  <a:lnTo>
                    <a:pt x="182" y="36"/>
                  </a:lnTo>
                  <a:lnTo>
                    <a:pt x="186" y="38"/>
                  </a:lnTo>
                  <a:lnTo>
                    <a:pt x="190" y="40"/>
                  </a:lnTo>
                  <a:lnTo>
                    <a:pt x="194" y="40"/>
                  </a:lnTo>
                  <a:lnTo>
                    <a:pt x="196" y="42"/>
                  </a:lnTo>
                  <a:lnTo>
                    <a:pt x="200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7" y="45"/>
                  </a:lnTo>
                  <a:lnTo>
                    <a:pt x="207" y="46"/>
                  </a:lnTo>
                  <a:lnTo>
                    <a:pt x="208" y="46"/>
                  </a:lnTo>
                  <a:lnTo>
                    <a:pt x="208" y="47"/>
                  </a:lnTo>
                  <a:lnTo>
                    <a:pt x="210" y="47"/>
                  </a:lnTo>
                  <a:lnTo>
                    <a:pt x="211" y="49"/>
                  </a:lnTo>
                  <a:lnTo>
                    <a:pt x="213" y="49"/>
                  </a:lnTo>
                  <a:lnTo>
                    <a:pt x="214" y="51"/>
                  </a:lnTo>
                  <a:lnTo>
                    <a:pt x="216" y="51"/>
                  </a:lnTo>
                  <a:lnTo>
                    <a:pt x="218" y="53"/>
                  </a:lnTo>
                  <a:lnTo>
                    <a:pt x="219" y="53"/>
                  </a:lnTo>
                  <a:lnTo>
                    <a:pt x="220" y="55"/>
                  </a:lnTo>
                  <a:lnTo>
                    <a:pt x="222" y="55"/>
                  </a:lnTo>
                  <a:lnTo>
                    <a:pt x="223" y="56"/>
                  </a:lnTo>
                  <a:lnTo>
                    <a:pt x="225" y="56"/>
                  </a:lnTo>
                  <a:lnTo>
                    <a:pt x="224" y="56"/>
                  </a:lnTo>
                  <a:lnTo>
                    <a:pt x="224" y="55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24" y="50"/>
                  </a:lnTo>
                  <a:lnTo>
                    <a:pt x="224" y="48"/>
                  </a:lnTo>
                  <a:lnTo>
                    <a:pt x="224" y="46"/>
                  </a:lnTo>
                  <a:lnTo>
                    <a:pt x="224" y="43"/>
                  </a:lnTo>
                  <a:lnTo>
                    <a:pt x="224" y="42"/>
                  </a:lnTo>
                  <a:lnTo>
                    <a:pt x="224" y="40"/>
                  </a:lnTo>
                  <a:lnTo>
                    <a:pt x="224" y="38"/>
                  </a:lnTo>
                  <a:lnTo>
                    <a:pt x="224" y="35"/>
                  </a:lnTo>
                  <a:lnTo>
                    <a:pt x="224" y="34"/>
                  </a:lnTo>
                  <a:lnTo>
                    <a:pt x="224" y="32"/>
                  </a:lnTo>
                  <a:lnTo>
                    <a:pt x="224" y="31"/>
                  </a:lnTo>
                  <a:lnTo>
                    <a:pt x="225" y="30"/>
                  </a:lnTo>
                  <a:lnTo>
                    <a:pt x="223" y="30"/>
                  </a:lnTo>
                  <a:lnTo>
                    <a:pt x="223" y="29"/>
                  </a:lnTo>
                  <a:lnTo>
                    <a:pt x="222" y="29"/>
                  </a:lnTo>
                  <a:lnTo>
                    <a:pt x="222" y="27"/>
                  </a:lnTo>
                  <a:lnTo>
                    <a:pt x="220" y="27"/>
                  </a:lnTo>
                  <a:lnTo>
                    <a:pt x="218" y="25"/>
                  </a:lnTo>
                  <a:lnTo>
                    <a:pt x="216" y="24"/>
                  </a:lnTo>
                  <a:lnTo>
                    <a:pt x="216" y="22"/>
                  </a:lnTo>
                  <a:lnTo>
                    <a:pt x="214" y="22"/>
                  </a:lnTo>
                  <a:lnTo>
                    <a:pt x="212" y="20"/>
                  </a:lnTo>
                  <a:lnTo>
                    <a:pt x="210" y="20"/>
                  </a:lnTo>
                  <a:lnTo>
                    <a:pt x="209" y="18"/>
                  </a:lnTo>
                  <a:lnTo>
                    <a:pt x="207" y="18"/>
                  </a:lnTo>
                  <a:lnTo>
                    <a:pt x="207" y="17"/>
                  </a:lnTo>
                  <a:lnTo>
                    <a:pt x="207" y="16"/>
                  </a:lnTo>
                </a:path>
              </a:pathLst>
            </a:custGeom>
            <a:solidFill>
              <a:srgbClr val="A1A100"/>
            </a:solidFill>
            <a:ln w="18498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Freeform 11"/>
            <p:cNvSpPr/>
            <p:nvPr/>
          </p:nvSpPr>
          <p:spPr bwMode="auto">
            <a:xfrm>
              <a:off x="3177" y="3383"/>
              <a:ext cx="224" cy="57"/>
            </a:xfrm>
            <a:custGeom>
              <a:avLst/>
              <a:gdLst>
                <a:gd name="T0" fmla="*/ 21 w 224"/>
                <a:gd name="T1" fmla="*/ 14 h 57"/>
                <a:gd name="T2" fmla="*/ 28 w 224"/>
                <a:gd name="T3" fmla="*/ 10 h 57"/>
                <a:gd name="T4" fmla="*/ 39 w 224"/>
                <a:gd name="T5" fmla="*/ 5 h 57"/>
                <a:gd name="T6" fmla="*/ 50 w 224"/>
                <a:gd name="T7" fmla="*/ 3 h 57"/>
                <a:gd name="T8" fmla="*/ 63 w 224"/>
                <a:gd name="T9" fmla="*/ 1 h 57"/>
                <a:gd name="T10" fmla="*/ 76 w 224"/>
                <a:gd name="T11" fmla="*/ 1 h 57"/>
                <a:gd name="T12" fmla="*/ 87 w 224"/>
                <a:gd name="T13" fmla="*/ 2 h 57"/>
                <a:gd name="T14" fmla="*/ 98 w 224"/>
                <a:gd name="T15" fmla="*/ 7 h 57"/>
                <a:gd name="T16" fmla="*/ 111 w 224"/>
                <a:gd name="T17" fmla="*/ 10 h 57"/>
                <a:gd name="T18" fmla="*/ 124 w 224"/>
                <a:gd name="T19" fmla="*/ 16 h 57"/>
                <a:gd name="T20" fmla="*/ 137 w 224"/>
                <a:gd name="T21" fmla="*/ 20 h 57"/>
                <a:gd name="T22" fmla="*/ 145 w 224"/>
                <a:gd name="T23" fmla="*/ 26 h 57"/>
                <a:gd name="T24" fmla="*/ 154 w 224"/>
                <a:gd name="T25" fmla="*/ 30 h 57"/>
                <a:gd name="T26" fmla="*/ 161 w 224"/>
                <a:gd name="T27" fmla="*/ 34 h 57"/>
                <a:gd name="T28" fmla="*/ 168 w 224"/>
                <a:gd name="T29" fmla="*/ 34 h 57"/>
                <a:gd name="T30" fmla="*/ 173 w 224"/>
                <a:gd name="T31" fmla="*/ 33 h 57"/>
                <a:gd name="T32" fmla="*/ 179 w 224"/>
                <a:gd name="T33" fmla="*/ 29 h 57"/>
                <a:gd name="T34" fmla="*/ 185 w 224"/>
                <a:gd name="T35" fmla="*/ 26 h 57"/>
                <a:gd name="T36" fmla="*/ 193 w 224"/>
                <a:gd name="T37" fmla="*/ 21 h 57"/>
                <a:gd name="T38" fmla="*/ 200 w 224"/>
                <a:gd name="T39" fmla="*/ 19 h 57"/>
                <a:gd name="T40" fmla="*/ 209 w 224"/>
                <a:gd name="T41" fmla="*/ 17 h 57"/>
                <a:gd name="T42" fmla="*/ 216 w 224"/>
                <a:gd name="T43" fmla="*/ 20 h 57"/>
                <a:gd name="T44" fmla="*/ 222 w 224"/>
                <a:gd name="T45" fmla="*/ 24 h 57"/>
                <a:gd name="T46" fmla="*/ 222 w 224"/>
                <a:gd name="T47" fmla="*/ 30 h 57"/>
                <a:gd name="T48" fmla="*/ 221 w 224"/>
                <a:gd name="T49" fmla="*/ 34 h 57"/>
                <a:gd name="T50" fmla="*/ 218 w 224"/>
                <a:gd name="T51" fmla="*/ 37 h 57"/>
                <a:gd name="T52" fmla="*/ 218 w 224"/>
                <a:gd name="T53" fmla="*/ 37 h 57"/>
                <a:gd name="T54" fmla="*/ 209 w 224"/>
                <a:gd name="T55" fmla="*/ 42 h 57"/>
                <a:gd name="T56" fmla="*/ 199 w 224"/>
                <a:gd name="T57" fmla="*/ 43 h 57"/>
                <a:gd name="T58" fmla="*/ 185 w 224"/>
                <a:gd name="T59" fmla="*/ 47 h 57"/>
                <a:gd name="T60" fmla="*/ 169 w 224"/>
                <a:gd name="T61" fmla="*/ 48 h 57"/>
                <a:gd name="T62" fmla="*/ 154 w 224"/>
                <a:gd name="T63" fmla="*/ 49 h 57"/>
                <a:gd name="T64" fmla="*/ 139 w 224"/>
                <a:gd name="T65" fmla="*/ 46 h 57"/>
                <a:gd name="T66" fmla="*/ 127 w 224"/>
                <a:gd name="T67" fmla="*/ 43 h 57"/>
                <a:gd name="T68" fmla="*/ 116 w 224"/>
                <a:gd name="T69" fmla="*/ 37 h 57"/>
                <a:gd name="T70" fmla="*/ 102 w 224"/>
                <a:gd name="T71" fmla="*/ 34 h 57"/>
                <a:gd name="T72" fmla="*/ 87 w 224"/>
                <a:gd name="T73" fmla="*/ 31 h 57"/>
                <a:gd name="T74" fmla="*/ 71 w 224"/>
                <a:gd name="T75" fmla="*/ 32 h 57"/>
                <a:gd name="T76" fmla="*/ 61 w 224"/>
                <a:gd name="T77" fmla="*/ 32 h 57"/>
                <a:gd name="T78" fmla="*/ 48 w 224"/>
                <a:gd name="T79" fmla="*/ 35 h 57"/>
                <a:gd name="T80" fmla="*/ 36 w 224"/>
                <a:gd name="T81" fmla="*/ 38 h 57"/>
                <a:gd name="T82" fmla="*/ 25 w 224"/>
                <a:gd name="T83" fmla="*/ 42 h 57"/>
                <a:gd name="T84" fmla="*/ 18 w 224"/>
                <a:gd name="T85" fmla="*/ 44 h 57"/>
                <a:gd name="T86" fmla="*/ 15 w 224"/>
                <a:gd name="T87" fmla="*/ 46 h 57"/>
                <a:gd name="T88" fmla="*/ 11 w 224"/>
                <a:gd name="T89" fmla="*/ 47 h 57"/>
                <a:gd name="T90" fmla="*/ 8 w 224"/>
                <a:gd name="T91" fmla="*/ 51 h 57"/>
                <a:gd name="T92" fmla="*/ 3 w 224"/>
                <a:gd name="T93" fmla="*/ 53 h 57"/>
                <a:gd name="T94" fmla="*/ 0 w 224"/>
                <a:gd name="T95" fmla="*/ 56 h 57"/>
                <a:gd name="T96" fmla="*/ 0 w 224"/>
                <a:gd name="T97" fmla="*/ 55 h 57"/>
                <a:gd name="T98" fmla="*/ 0 w 224"/>
                <a:gd name="T99" fmla="*/ 50 h 57"/>
                <a:gd name="T100" fmla="*/ 0 w 224"/>
                <a:gd name="T101" fmla="*/ 43 h 57"/>
                <a:gd name="T102" fmla="*/ 0 w 224"/>
                <a:gd name="T103" fmla="*/ 38 h 57"/>
                <a:gd name="T104" fmla="*/ 0 w 224"/>
                <a:gd name="T105" fmla="*/ 32 h 57"/>
                <a:gd name="T106" fmla="*/ 0 w 224"/>
                <a:gd name="T107" fmla="*/ 30 h 57"/>
                <a:gd name="T108" fmla="*/ 2 w 224"/>
                <a:gd name="T109" fmla="*/ 27 h 57"/>
                <a:gd name="T110" fmla="*/ 7 w 224"/>
                <a:gd name="T111" fmla="*/ 24 h 57"/>
                <a:gd name="T112" fmla="*/ 11 w 224"/>
                <a:gd name="T113" fmla="*/ 20 h 57"/>
                <a:gd name="T114" fmla="*/ 14 w 224"/>
                <a:gd name="T115" fmla="*/ 18 h 57"/>
                <a:gd name="T116" fmla="*/ 18 w 224"/>
                <a:gd name="T117" fmla="*/ 16 h 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4" h="57">
                  <a:moveTo>
                    <a:pt x="18" y="16"/>
                  </a:moveTo>
                  <a:lnTo>
                    <a:pt x="19" y="16"/>
                  </a:lnTo>
                  <a:lnTo>
                    <a:pt x="21" y="14"/>
                  </a:lnTo>
                  <a:lnTo>
                    <a:pt x="22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9" y="5"/>
                  </a:lnTo>
                  <a:lnTo>
                    <a:pt x="42" y="5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63" y="1"/>
                  </a:lnTo>
                  <a:lnTo>
                    <a:pt x="68" y="1"/>
                  </a:lnTo>
                  <a:lnTo>
                    <a:pt x="74" y="0"/>
                  </a:lnTo>
                  <a:lnTo>
                    <a:pt x="76" y="1"/>
                  </a:lnTo>
                  <a:lnTo>
                    <a:pt x="79" y="1"/>
                  </a:lnTo>
                  <a:lnTo>
                    <a:pt x="83" y="2"/>
                  </a:lnTo>
                  <a:lnTo>
                    <a:pt x="87" y="2"/>
                  </a:lnTo>
                  <a:lnTo>
                    <a:pt x="90" y="4"/>
                  </a:lnTo>
                  <a:lnTo>
                    <a:pt x="94" y="5"/>
                  </a:lnTo>
                  <a:lnTo>
                    <a:pt x="98" y="7"/>
                  </a:lnTo>
                  <a:lnTo>
                    <a:pt x="103" y="7"/>
                  </a:lnTo>
                  <a:lnTo>
                    <a:pt x="107" y="9"/>
                  </a:lnTo>
                  <a:lnTo>
                    <a:pt x="111" y="10"/>
                  </a:lnTo>
                  <a:lnTo>
                    <a:pt x="114" y="12"/>
                  </a:lnTo>
                  <a:lnTo>
                    <a:pt x="120" y="14"/>
                  </a:lnTo>
                  <a:lnTo>
                    <a:pt x="124" y="16"/>
                  </a:lnTo>
                  <a:lnTo>
                    <a:pt x="128" y="17"/>
                  </a:lnTo>
                  <a:lnTo>
                    <a:pt x="131" y="19"/>
                  </a:lnTo>
                  <a:lnTo>
                    <a:pt x="137" y="20"/>
                  </a:lnTo>
                  <a:lnTo>
                    <a:pt x="139" y="22"/>
                  </a:lnTo>
                  <a:lnTo>
                    <a:pt x="142" y="24"/>
                  </a:lnTo>
                  <a:lnTo>
                    <a:pt x="145" y="26"/>
                  </a:lnTo>
                  <a:lnTo>
                    <a:pt x="149" y="28"/>
                  </a:lnTo>
                  <a:lnTo>
                    <a:pt x="151" y="29"/>
                  </a:lnTo>
                  <a:lnTo>
                    <a:pt x="154" y="30"/>
                  </a:lnTo>
                  <a:lnTo>
                    <a:pt x="156" y="32"/>
                  </a:lnTo>
                  <a:lnTo>
                    <a:pt x="159" y="32"/>
                  </a:lnTo>
                  <a:lnTo>
                    <a:pt x="161" y="34"/>
                  </a:lnTo>
                  <a:lnTo>
                    <a:pt x="163" y="34"/>
                  </a:lnTo>
                  <a:lnTo>
                    <a:pt x="165" y="34"/>
                  </a:lnTo>
                  <a:lnTo>
                    <a:pt x="168" y="34"/>
                  </a:lnTo>
                  <a:lnTo>
                    <a:pt x="169" y="34"/>
                  </a:lnTo>
                  <a:lnTo>
                    <a:pt x="171" y="34"/>
                  </a:lnTo>
                  <a:lnTo>
                    <a:pt x="173" y="33"/>
                  </a:lnTo>
                  <a:lnTo>
                    <a:pt x="176" y="31"/>
                  </a:lnTo>
                  <a:lnTo>
                    <a:pt x="178" y="31"/>
                  </a:lnTo>
                  <a:lnTo>
                    <a:pt x="179" y="29"/>
                  </a:lnTo>
                  <a:lnTo>
                    <a:pt x="181" y="28"/>
                  </a:lnTo>
                  <a:lnTo>
                    <a:pt x="183" y="26"/>
                  </a:lnTo>
                  <a:lnTo>
                    <a:pt x="185" y="26"/>
                  </a:lnTo>
                  <a:lnTo>
                    <a:pt x="188" y="24"/>
                  </a:lnTo>
                  <a:lnTo>
                    <a:pt x="190" y="23"/>
                  </a:lnTo>
                  <a:lnTo>
                    <a:pt x="193" y="21"/>
                  </a:lnTo>
                  <a:lnTo>
                    <a:pt x="195" y="21"/>
                  </a:lnTo>
                  <a:lnTo>
                    <a:pt x="198" y="19"/>
                  </a:lnTo>
                  <a:lnTo>
                    <a:pt x="200" y="19"/>
                  </a:lnTo>
                  <a:lnTo>
                    <a:pt x="204" y="17"/>
                  </a:lnTo>
                  <a:lnTo>
                    <a:pt x="205" y="17"/>
                  </a:lnTo>
                  <a:lnTo>
                    <a:pt x="209" y="17"/>
                  </a:lnTo>
                  <a:lnTo>
                    <a:pt x="211" y="18"/>
                  </a:lnTo>
                  <a:lnTo>
                    <a:pt x="215" y="18"/>
                  </a:lnTo>
                  <a:lnTo>
                    <a:pt x="216" y="20"/>
                  </a:lnTo>
                  <a:lnTo>
                    <a:pt x="219" y="21"/>
                  </a:lnTo>
                  <a:lnTo>
                    <a:pt x="220" y="23"/>
                  </a:lnTo>
                  <a:lnTo>
                    <a:pt x="222" y="24"/>
                  </a:lnTo>
                  <a:lnTo>
                    <a:pt x="222" y="26"/>
                  </a:lnTo>
                  <a:lnTo>
                    <a:pt x="222" y="28"/>
                  </a:lnTo>
                  <a:lnTo>
                    <a:pt x="222" y="30"/>
                  </a:lnTo>
                  <a:lnTo>
                    <a:pt x="223" y="30"/>
                  </a:lnTo>
                  <a:lnTo>
                    <a:pt x="221" y="32"/>
                  </a:lnTo>
                  <a:lnTo>
                    <a:pt x="221" y="34"/>
                  </a:lnTo>
                  <a:lnTo>
                    <a:pt x="220" y="35"/>
                  </a:lnTo>
                  <a:lnTo>
                    <a:pt x="218" y="37"/>
                  </a:lnTo>
                  <a:lnTo>
                    <a:pt x="215" y="39"/>
                  </a:lnTo>
                  <a:lnTo>
                    <a:pt x="213" y="40"/>
                  </a:lnTo>
                  <a:lnTo>
                    <a:pt x="209" y="42"/>
                  </a:lnTo>
                  <a:lnTo>
                    <a:pt x="207" y="42"/>
                  </a:lnTo>
                  <a:lnTo>
                    <a:pt x="203" y="43"/>
                  </a:lnTo>
                  <a:lnTo>
                    <a:pt x="199" y="43"/>
                  </a:lnTo>
                  <a:lnTo>
                    <a:pt x="194" y="45"/>
                  </a:lnTo>
                  <a:lnTo>
                    <a:pt x="190" y="45"/>
                  </a:lnTo>
                  <a:lnTo>
                    <a:pt x="185" y="47"/>
                  </a:lnTo>
                  <a:lnTo>
                    <a:pt x="179" y="47"/>
                  </a:lnTo>
                  <a:lnTo>
                    <a:pt x="174" y="48"/>
                  </a:lnTo>
                  <a:lnTo>
                    <a:pt x="169" y="48"/>
                  </a:lnTo>
                  <a:lnTo>
                    <a:pt x="164" y="49"/>
                  </a:lnTo>
                  <a:lnTo>
                    <a:pt x="159" y="49"/>
                  </a:lnTo>
                  <a:lnTo>
                    <a:pt x="154" y="49"/>
                  </a:lnTo>
                  <a:lnTo>
                    <a:pt x="151" y="47"/>
                  </a:lnTo>
                  <a:lnTo>
                    <a:pt x="145" y="47"/>
                  </a:lnTo>
                  <a:lnTo>
                    <a:pt x="139" y="46"/>
                  </a:lnTo>
                  <a:lnTo>
                    <a:pt x="135" y="45"/>
                  </a:lnTo>
                  <a:lnTo>
                    <a:pt x="131" y="43"/>
                  </a:lnTo>
                  <a:lnTo>
                    <a:pt x="127" y="43"/>
                  </a:lnTo>
                  <a:lnTo>
                    <a:pt x="123" y="41"/>
                  </a:lnTo>
                  <a:lnTo>
                    <a:pt x="119" y="39"/>
                  </a:lnTo>
                  <a:lnTo>
                    <a:pt x="116" y="37"/>
                  </a:lnTo>
                  <a:lnTo>
                    <a:pt x="110" y="37"/>
                  </a:lnTo>
                  <a:lnTo>
                    <a:pt x="107" y="35"/>
                  </a:lnTo>
                  <a:lnTo>
                    <a:pt x="102" y="34"/>
                  </a:lnTo>
                  <a:lnTo>
                    <a:pt x="98" y="32"/>
                  </a:lnTo>
                  <a:lnTo>
                    <a:pt x="93" y="32"/>
                  </a:lnTo>
                  <a:lnTo>
                    <a:pt x="87" y="31"/>
                  </a:lnTo>
                  <a:lnTo>
                    <a:pt x="81" y="31"/>
                  </a:lnTo>
                  <a:lnTo>
                    <a:pt x="74" y="30"/>
                  </a:lnTo>
                  <a:lnTo>
                    <a:pt x="71" y="32"/>
                  </a:lnTo>
                  <a:lnTo>
                    <a:pt x="68" y="32"/>
                  </a:lnTo>
                  <a:lnTo>
                    <a:pt x="64" y="32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2" y="34"/>
                  </a:lnTo>
                  <a:lnTo>
                    <a:pt x="48" y="35"/>
                  </a:lnTo>
                  <a:lnTo>
                    <a:pt x="45" y="35"/>
                  </a:lnTo>
                  <a:lnTo>
                    <a:pt x="40" y="36"/>
                  </a:lnTo>
                  <a:lnTo>
                    <a:pt x="36" y="38"/>
                  </a:lnTo>
                  <a:lnTo>
                    <a:pt x="33" y="40"/>
                  </a:lnTo>
                  <a:lnTo>
                    <a:pt x="29" y="40"/>
                  </a:lnTo>
                  <a:lnTo>
                    <a:pt x="25" y="42"/>
                  </a:lnTo>
                  <a:lnTo>
                    <a:pt x="23" y="42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7" y="45"/>
                  </a:lnTo>
                  <a:lnTo>
                    <a:pt x="15" y="46"/>
                  </a:lnTo>
                  <a:lnTo>
                    <a:pt x="13" y="47"/>
                  </a:lnTo>
                  <a:lnTo>
                    <a:pt x="11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6" y="51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1" y="55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7" y="24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18"/>
                  </a:lnTo>
                  <a:lnTo>
                    <a:pt x="16" y="17"/>
                  </a:lnTo>
                  <a:lnTo>
                    <a:pt x="18" y="16"/>
                  </a:lnTo>
                </a:path>
              </a:pathLst>
            </a:custGeom>
            <a:solidFill>
              <a:srgbClr val="A1A100"/>
            </a:solidFill>
            <a:ln w="18498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Freeform 12"/>
            <p:cNvSpPr/>
            <p:nvPr/>
          </p:nvSpPr>
          <p:spPr bwMode="auto">
            <a:xfrm>
              <a:off x="3354" y="3481"/>
              <a:ext cx="66" cy="63"/>
            </a:xfrm>
            <a:custGeom>
              <a:avLst/>
              <a:gdLst>
                <a:gd name="T0" fmla="*/ 0 w 66"/>
                <a:gd name="T1" fmla="*/ 31 h 63"/>
                <a:gd name="T2" fmla="*/ 0 w 66"/>
                <a:gd name="T3" fmla="*/ 25 h 63"/>
                <a:gd name="T4" fmla="*/ 2 w 66"/>
                <a:gd name="T5" fmla="*/ 18 h 63"/>
                <a:gd name="T6" fmla="*/ 5 w 66"/>
                <a:gd name="T7" fmla="*/ 13 h 63"/>
                <a:gd name="T8" fmla="*/ 10 w 66"/>
                <a:gd name="T9" fmla="*/ 8 h 63"/>
                <a:gd name="T10" fmla="*/ 15 w 66"/>
                <a:gd name="T11" fmla="*/ 6 h 63"/>
                <a:gd name="T12" fmla="*/ 20 w 66"/>
                <a:gd name="T13" fmla="*/ 3 h 63"/>
                <a:gd name="T14" fmla="*/ 25 w 66"/>
                <a:gd name="T15" fmla="*/ 1 h 63"/>
                <a:gd name="T16" fmla="*/ 32 w 66"/>
                <a:gd name="T17" fmla="*/ 0 h 63"/>
                <a:gd name="T18" fmla="*/ 38 w 66"/>
                <a:gd name="T19" fmla="*/ 1 h 63"/>
                <a:gd name="T20" fmla="*/ 43 w 66"/>
                <a:gd name="T21" fmla="*/ 3 h 63"/>
                <a:gd name="T22" fmla="*/ 49 w 66"/>
                <a:gd name="T23" fmla="*/ 6 h 63"/>
                <a:gd name="T24" fmla="*/ 55 w 66"/>
                <a:gd name="T25" fmla="*/ 8 h 63"/>
                <a:gd name="T26" fmla="*/ 58 w 66"/>
                <a:gd name="T27" fmla="*/ 13 h 63"/>
                <a:gd name="T28" fmla="*/ 62 w 66"/>
                <a:gd name="T29" fmla="*/ 18 h 63"/>
                <a:gd name="T30" fmla="*/ 64 w 66"/>
                <a:gd name="T31" fmla="*/ 25 h 63"/>
                <a:gd name="T32" fmla="*/ 65 w 66"/>
                <a:gd name="T33" fmla="*/ 31 h 63"/>
                <a:gd name="T34" fmla="*/ 64 w 66"/>
                <a:gd name="T35" fmla="*/ 39 h 63"/>
                <a:gd name="T36" fmla="*/ 62 w 66"/>
                <a:gd name="T37" fmla="*/ 45 h 63"/>
                <a:gd name="T38" fmla="*/ 58 w 66"/>
                <a:gd name="T39" fmla="*/ 51 h 63"/>
                <a:gd name="T40" fmla="*/ 55 w 66"/>
                <a:gd name="T41" fmla="*/ 54 h 63"/>
                <a:gd name="T42" fmla="*/ 49 w 66"/>
                <a:gd name="T43" fmla="*/ 58 h 63"/>
                <a:gd name="T44" fmla="*/ 43 w 66"/>
                <a:gd name="T45" fmla="*/ 60 h 63"/>
                <a:gd name="T46" fmla="*/ 38 w 66"/>
                <a:gd name="T47" fmla="*/ 62 h 63"/>
                <a:gd name="T48" fmla="*/ 32 w 66"/>
                <a:gd name="T49" fmla="*/ 62 h 63"/>
                <a:gd name="T50" fmla="*/ 25 w 66"/>
                <a:gd name="T51" fmla="*/ 62 h 63"/>
                <a:gd name="T52" fmla="*/ 20 w 66"/>
                <a:gd name="T53" fmla="*/ 60 h 63"/>
                <a:gd name="T54" fmla="*/ 15 w 66"/>
                <a:gd name="T55" fmla="*/ 58 h 63"/>
                <a:gd name="T56" fmla="*/ 10 w 66"/>
                <a:gd name="T57" fmla="*/ 54 h 63"/>
                <a:gd name="T58" fmla="*/ 5 w 66"/>
                <a:gd name="T59" fmla="*/ 51 h 63"/>
                <a:gd name="T60" fmla="*/ 2 w 66"/>
                <a:gd name="T61" fmla="*/ 45 h 63"/>
                <a:gd name="T62" fmla="*/ 0 w 66"/>
                <a:gd name="T63" fmla="*/ 39 h 63"/>
                <a:gd name="T64" fmla="*/ 0 w 66"/>
                <a:gd name="T65" fmla="*/ 31 h 63"/>
                <a:gd name="T66" fmla="*/ 0 w 66"/>
                <a:gd name="T67" fmla="*/ 31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6" h="63">
                  <a:moveTo>
                    <a:pt x="0" y="31"/>
                  </a:moveTo>
                  <a:lnTo>
                    <a:pt x="0" y="25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10" y="8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3"/>
                  </a:lnTo>
                  <a:lnTo>
                    <a:pt x="49" y="6"/>
                  </a:lnTo>
                  <a:lnTo>
                    <a:pt x="55" y="8"/>
                  </a:lnTo>
                  <a:lnTo>
                    <a:pt x="58" y="13"/>
                  </a:lnTo>
                  <a:lnTo>
                    <a:pt x="62" y="18"/>
                  </a:lnTo>
                  <a:lnTo>
                    <a:pt x="64" y="25"/>
                  </a:lnTo>
                  <a:lnTo>
                    <a:pt x="65" y="31"/>
                  </a:lnTo>
                  <a:lnTo>
                    <a:pt x="64" y="39"/>
                  </a:lnTo>
                  <a:lnTo>
                    <a:pt x="62" y="45"/>
                  </a:lnTo>
                  <a:lnTo>
                    <a:pt x="58" y="51"/>
                  </a:lnTo>
                  <a:lnTo>
                    <a:pt x="55" y="54"/>
                  </a:lnTo>
                  <a:lnTo>
                    <a:pt x="49" y="58"/>
                  </a:lnTo>
                  <a:lnTo>
                    <a:pt x="43" y="60"/>
                  </a:lnTo>
                  <a:lnTo>
                    <a:pt x="38" y="62"/>
                  </a:lnTo>
                  <a:lnTo>
                    <a:pt x="32" y="62"/>
                  </a:lnTo>
                  <a:lnTo>
                    <a:pt x="25" y="62"/>
                  </a:lnTo>
                  <a:lnTo>
                    <a:pt x="20" y="60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rgbClr val="BFBF00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Freeform 13"/>
            <p:cNvSpPr/>
            <p:nvPr/>
          </p:nvSpPr>
          <p:spPr bwMode="auto">
            <a:xfrm>
              <a:off x="3359" y="3486"/>
              <a:ext cx="56" cy="52"/>
            </a:xfrm>
            <a:custGeom>
              <a:avLst/>
              <a:gdLst>
                <a:gd name="T0" fmla="*/ 0 w 56"/>
                <a:gd name="T1" fmla="*/ 26 h 52"/>
                <a:gd name="T2" fmla="*/ 0 w 56"/>
                <a:gd name="T3" fmla="*/ 20 h 52"/>
                <a:gd name="T4" fmla="*/ 2 w 56"/>
                <a:gd name="T5" fmla="*/ 15 h 52"/>
                <a:gd name="T6" fmla="*/ 5 w 56"/>
                <a:gd name="T7" fmla="*/ 11 h 52"/>
                <a:gd name="T8" fmla="*/ 8 w 56"/>
                <a:gd name="T9" fmla="*/ 7 h 52"/>
                <a:gd name="T10" fmla="*/ 12 w 56"/>
                <a:gd name="T11" fmla="*/ 5 h 52"/>
                <a:gd name="T12" fmla="*/ 17 w 56"/>
                <a:gd name="T13" fmla="*/ 2 h 52"/>
                <a:gd name="T14" fmla="*/ 22 w 56"/>
                <a:gd name="T15" fmla="*/ 1 h 52"/>
                <a:gd name="T16" fmla="*/ 27 w 56"/>
                <a:gd name="T17" fmla="*/ 0 h 52"/>
                <a:gd name="T18" fmla="*/ 31 w 56"/>
                <a:gd name="T19" fmla="*/ 1 h 52"/>
                <a:gd name="T20" fmla="*/ 37 w 56"/>
                <a:gd name="T21" fmla="*/ 2 h 52"/>
                <a:gd name="T22" fmla="*/ 41 w 56"/>
                <a:gd name="T23" fmla="*/ 5 h 52"/>
                <a:gd name="T24" fmla="*/ 47 w 56"/>
                <a:gd name="T25" fmla="*/ 7 h 52"/>
                <a:gd name="T26" fmla="*/ 50 w 56"/>
                <a:gd name="T27" fmla="*/ 11 h 52"/>
                <a:gd name="T28" fmla="*/ 52 w 56"/>
                <a:gd name="T29" fmla="*/ 15 h 52"/>
                <a:gd name="T30" fmla="*/ 54 w 56"/>
                <a:gd name="T31" fmla="*/ 20 h 52"/>
                <a:gd name="T32" fmla="*/ 55 w 56"/>
                <a:gd name="T33" fmla="*/ 26 h 52"/>
                <a:gd name="T34" fmla="*/ 54 w 56"/>
                <a:gd name="T35" fmla="*/ 33 h 52"/>
                <a:gd name="T36" fmla="*/ 52 w 56"/>
                <a:gd name="T37" fmla="*/ 38 h 52"/>
                <a:gd name="T38" fmla="*/ 50 w 56"/>
                <a:gd name="T39" fmla="*/ 42 h 52"/>
                <a:gd name="T40" fmla="*/ 47 w 56"/>
                <a:gd name="T41" fmla="*/ 45 h 52"/>
                <a:gd name="T42" fmla="*/ 41 w 56"/>
                <a:gd name="T43" fmla="*/ 49 h 52"/>
                <a:gd name="T44" fmla="*/ 37 w 56"/>
                <a:gd name="T45" fmla="*/ 50 h 52"/>
                <a:gd name="T46" fmla="*/ 31 w 56"/>
                <a:gd name="T47" fmla="*/ 51 h 52"/>
                <a:gd name="T48" fmla="*/ 27 w 56"/>
                <a:gd name="T49" fmla="*/ 51 h 52"/>
                <a:gd name="T50" fmla="*/ 22 w 56"/>
                <a:gd name="T51" fmla="*/ 51 h 52"/>
                <a:gd name="T52" fmla="*/ 17 w 56"/>
                <a:gd name="T53" fmla="*/ 50 h 52"/>
                <a:gd name="T54" fmla="*/ 12 w 56"/>
                <a:gd name="T55" fmla="*/ 49 h 52"/>
                <a:gd name="T56" fmla="*/ 8 w 56"/>
                <a:gd name="T57" fmla="*/ 45 h 52"/>
                <a:gd name="T58" fmla="*/ 5 w 56"/>
                <a:gd name="T59" fmla="*/ 42 h 52"/>
                <a:gd name="T60" fmla="*/ 2 w 56"/>
                <a:gd name="T61" fmla="*/ 38 h 52"/>
                <a:gd name="T62" fmla="*/ 0 w 56"/>
                <a:gd name="T63" fmla="*/ 33 h 52"/>
                <a:gd name="T64" fmla="*/ 0 w 56"/>
                <a:gd name="T65" fmla="*/ 26 h 52"/>
                <a:gd name="T66" fmla="*/ 0 w 56"/>
                <a:gd name="T67" fmla="*/ 26 h 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6" h="52">
                  <a:moveTo>
                    <a:pt x="0" y="26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7" y="7"/>
                  </a:lnTo>
                  <a:lnTo>
                    <a:pt x="50" y="11"/>
                  </a:lnTo>
                  <a:lnTo>
                    <a:pt x="52" y="15"/>
                  </a:lnTo>
                  <a:lnTo>
                    <a:pt x="54" y="20"/>
                  </a:lnTo>
                  <a:lnTo>
                    <a:pt x="55" y="26"/>
                  </a:lnTo>
                  <a:lnTo>
                    <a:pt x="54" y="33"/>
                  </a:lnTo>
                  <a:lnTo>
                    <a:pt x="52" y="38"/>
                  </a:lnTo>
                  <a:lnTo>
                    <a:pt x="50" y="42"/>
                  </a:lnTo>
                  <a:lnTo>
                    <a:pt x="47" y="45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5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6"/>
                  </a:lnTo>
                </a:path>
              </a:pathLst>
            </a:custGeom>
            <a:solidFill>
              <a:srgbClr val="FFFFFF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 flipV="1">
              <a:off x="3246" y="3527"/>
              <a:ext cx="116" cy="277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 flipH="1" flipV="1">
              <a:off x="3404" y="3527"/>
              <a:ext cx="127" cy="279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76" name="Freeform 16"/>
            <p:cNvSpPr/>
            <p:nvPr/>
          </p:nvSpPr>
          <p:spPr bwMode="auto">
            <a:xfrm>
              <a:off x="3227" y="3815"/>
              <a:ext cx="315" cy="67"/>
            </a:xfrm>
            <a:custGeom>
              <a:avLst/>
              <a:gdLst>
                <a:gd name="T0" fmla="*/ 14 w 315"/>
                <a:gd name="T1" fmla="*/ 43 h 67"/>
                <a:gd name="T2" fmla="*/ 14 w 315"/>
                <a:gd name="T3" fmla="*/ 45 h 67"/>
                <a:gd name="T4" fmla="*/ 15 w 315"/>
                <a:gd name="T5" fmla="*/ 45 h 67"/>
                <a:gd name="T6" fmla="*/ 17 w 315"/>
                <a:gd name="T7" fmla="*/ 47 h 67"/>
                <a:gd name="T8" fmla="*/ 18 w 315"/>
                <a:gd name="T9" fmla="*/ 47 h 67"/>
                <a:gd name="T10" fmla="*/ 20 w 315"/>
                <a:gd name="T11" fmla="*/ 49 h 67"/>
                <a:gd name="T12" fmla="*/ 22 w 315"/>
                <a:gd name="T13" fmla="*/ 49 h 67"/>
                <a:gd name="T14" fmla="*/ 24 w 315"/>
                <a:gd name="T15" fmla="*/ 51 h 67"/>
                <a:gd name="T16" fmla="*/ 26 w 315"/>
                <a:gd name="T17" fmla="*/ 51 h 67"/>
                <a:gd name="T18" fmla="*/ 38 w 315"/>
                <a:gd name="T19" fmla="*/ 55 h 67"/>
                <a:gd name="T20" fmla="*/ 54 w 315"/>
                <a:gd name="T21" fmla="*/ 58 h 67"/>
                <a:gd name="T22" fmla="*/ 72 w 315"/>
                <a:gd name="T23" fmla="*/ 60 h 67"/>
                <a:gd name="T24" fmla="*/ 91 w 315"/>
                <a:gd name="T25" fmla="*/ 62 h 67"/>
                <a:gd name="T26" fmla="*/ 109 w 315"/>
                <a:gd name="T27" fmla="*/ 64 h 67"/>
                <a:gd name="T28" fmla="*/ 128 w 315"/>
                <a:gd name="T29" fmla="*/ 65 h 67"/>
                <a:gd name="T30" fmla="*/ 145 w 315"/>
                <a:gd name="T31" fmla="*/ 66 h 67"/>
                <a:gd name="T32" fmla="*/ 159 w 315"/>
                <a:gd name="T33" fmla="*/ 66 h 67"/>
                <a:gd name="T34" fmla="*/ 174 w 315"/>
                <a:gd name="T35" fmla="*/ 66 h 67"/>
                <a:gd name="T36" fmla="*/ 193 w 315"/>
                <a:gd name="T37" fmla="*/ 64 h 67"/>
                <a:gd name="T38" fmla="*/ 213 w 315"/>
                <a:gd name="T39" fmla="*/ 63 h 67"/>
                <a:gd name="T40" fmla="*/ 235 w 315"/>
                <a:gd name="T41" fmla="*/ 60 h 67"/>
                <a:gd name="T42" fmla="*/ 255 w 315"/>
                <a:gd name="T43" fmla="*/ 59 h 67"/>
                <a:gd name="T44" fmla="*/ 273 w 315"/>
                <a:gd name="T45" fmla="*/ 55 h 67"/>
                <a:gd name="T46" fmla="*/ 287 w 315"/>
                <a:gd name="T47" fmla="*/ 52 h 67"/>
                <a:gd name="T48" fmla="*/ 296 w 315"/>
                <a:gd name="T49" fmla="*/ 48 h 67"/>
                <a:gd name="T50" fmla="*/ 314 w 315"/>
                <a:gd name="T51" fmla="*/ 1 h 67"/>
                <a:gd name="T52" fmla="*/ 300 w 315"/>
                <a:gd name="T53" fmla="*/ 8 h 67"/>
                <a:gd name="T54" fmla="*/ 283 w 315"/>
                <a:gd name="T55" fmla="*/ 13 h 67"/>
                <a:gd name="T56" fmla="*/ 261 w 315"/>
                <a:gd name="T57" fmla="*/ 17 h 67"/>
                <a:gd name="T58" fmla="*/ 239 w 315"/>
                <a:gd name="T59" fmla="*/ 19 h 67"/>
                <a:gd name="T60" fmla="*/ 216 w 315"/>
                <a:gd name="T61" fmla="*/ 21 h 67"/>
                <a:gd name="T62" fmla="*/ 194 w 315"/>
                <a:gd name="T63" fmla="*/ 22 h 67"/>
                <a:gd name="T64" fmla="*/ 174 w 315"/>
                <a:gd name="T65" fmla="*/ 22 h 67"/>
                <a:gd name="T66" fmla="*/ 158 w 315"/>
                <a:gd name="T67" fmla="*/ 22 h 67"/>
                <a:gd name="T68" fmla="*/ 140 w 315"/>
                <a:gd name="T69" fmla="*/ 22 h 67"/>
                <a:gd name="T70" fmla="*/ 120 w 315"/>
                <a:gd name="T71" fmla="*/ 22 h 67"/>
                <a:gd name="T72" fmla="*/ 97 w 315"/>
                <a:gd name="T73" fmla="*/ 20 h 67"/>
                <a:gd name="T74" fmla="*/ 74 w 315"/>
                <a:gd name="T75" fmla="*/ 17 h 67"/>
                <a:gd name="T76" fmla="*/ 51 w 315"/>
                <a:gd name="T77" fmla="*/ 15 h 67"/>
                <a:gd name="T78" fmla="*/ 31 w 315"/>
                <a:gd name="T79" fmla="*/ 12 h 67"/>
                <a:gd name="T80" fmla="*/ 16 w 315"/>
                <a:gd name="T81" fmla="*/ 9 h 67"/>
                <a:gd name="T82" fmla="*/ 8 w 315"/>
                <a:gd name="T83" fmla="*/ 6 h 67"/>
                <a:gd name="T84" fmla="*/ 0 w 315"/>
                <a:gd name="T85" fmla="*/ 0 h 6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5" h="67">
                  <a:moveTo>
                    <a:pt x="0" y="0"/>
                  </a:moveTo>
                  <a:lnTo>
                    <a:pt x="14" y="43"/>
                  </a:lnTo>
                  <a:lnTo>
                    <a:pt x="14" y="45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17" y="47"/>
                  </a:lnTo>
                  <a:lnTo>
                    <a:pt x="18" y="47"/>
                  </a:lnTo>
                  <a:lnTo>
                    <a:pt x="18" y="49"/>
                  </a:lnTo>
                  <a:lnTo>
                    <a:pt x="20" y="49"/>
                  </a:lnTo>
                  <a:lnTo>
                    <a:pt x="22" y="49"/>
                  </a:lnTo>
                  <a:lnTo>
                    <a:pt x="22" y="51"/>
                  </a:lnTo>
                  <a:lnTo>
                    <a:pt x="24" y="51"/>
                  </a:lnTo>
                  <a:lnTo>
                    <a:pt x="26" y="51"/>
                  </a:lnTo>
                  <a:lnTo>
                    <a:pt x="31" y="53"/>
                  </a:lnTo>
                  <a:lnTo>
                    <a:pt x="38" y="55"/>
                  </a:lnTo>
                  <a:lnTo>
                    <a:pt x="46" y="57"/>
                  </a:lnTo>
                  <a:lnTo>
                    <a:pt x="54" y="58"/>
                  </a:lnTo>
                  <a:lnTo>
                    <a:pt x="63" y="60"/>
                  </a:lnTo>
                  <a:lnTo>
                    <a:pt x="72" y="60"/>
                  </a:lnTo>
                  <a:lnTo>
                    <a:pt x="81" y="62"/>
                  </a:lnTo>
                  <a:lnTo>
                    <a:pt x="91" y="62"/>
                  </a:lnTo>
                  <a:lnTo>
                    <a:pt x="100" y="64"/>
                  </a:lnTo>
                  <a:lnTo>
                    <a:pt x="109" y="64"/>
                  </a:lnTo>
                  <a:lnTo>
                    <a:pt x="118" y="65"/>
                  </a:lnTo>
                  <a:lnTo>
                    <a:pt x="128" y="65"/>
                  </a:lnTo>
                  <a:lnTo>
                    <a:pt x="136" y="66"/>
                  </a:lnTo>
                  <a:lnTo>
                    <a:pt x="145" y="66"/>
                  </a:lnTo>
                  <a:lnTo>
                    <a:pt x="152" y="66"/>
                  </a:lnTo>
                  <a:lnTo>
                    <a:pt x="159" y="66"/>
                  </a:lnTo>
                  <a:lnTo>
                    <a:pt x="166" y="66"/>
                  </a:lnTo>
                  <a:lnTo>
                    <a:pt x="174" y="66"/>
                  </a:lnTo>
                  <a:lnTo>
                    <a:pt x="183" y="66"/>
                  </a:lnTo>
                  <a:lnTo>
                    <a:pt x="193" y="64"/>
                  </a:lnTo>
                  <a:lnTo>
                    <a:pt x="202" y="64"/>
                  </a:lnTo>
                  <a:lnTo>
                    <a:pt x="213" y="63"/>
                  </a:lnTo>
                  <a:lnTo>
                    <a:pt x="224" y="62"/>
                  </a:lnTo>
                  <a:lnTo>
                    <a:pt x="235" y="60"/>
                  </a:lnTo>
                  <a:lnTo>
                    <a:pt x="244" y="60"/>
                  </a:lnTo>
                  <a:lnTo>
                    <a:pt x="255" y="59"/>
                  </a:lnTo>
                  <a:lnTo>
                    <a:pt x="264" y="57"/>
                  </a:lnTo>
                  <a:lnTo>
                    <a:pt x="273" y="55"/>
                  </a:lnTo>
                  <a:lnTo>
                    <a:pt x="280" y="53"/>
                  </a:lnTo>
                  <a:lnTo>
                    <a:pt x="287" y="52"/>
                  </a:lnTo>
                  <a:lnTo>
                    <a:pt x="292" y="50"/>
                  </a:lnTo>
                  <a:lnTo>
                    <a:pt x="296" y="48"/>
                  </a:lnTo>
                  <a:lnTo>
                    <a:pt x="302" y="41"/>
                  </a:lnTo>
                  <a:lnTo>
                    <a:pt x="314" y="1"/>
                  </a:lnTo>
                  <a:lnTo>
                    <a:pt x="307" y="5"/>
                  </a:lnTo>
                  <a:lnTo>
                    <a:pt x="300" y="8"/>
                  </a:lnTo>
                  <a:lnTo>
                    <a:pt x="292" y="11"/>
                  </a:lnTo>
                  <a:lnTo>
                    <a:pt x="283" y="13"/>
                  </a:lnTo>
                  <a:lnTo>
                    <a:pt x="272" y="15"/>
                  </a:lnTo>
                  <a:lnTo>
                    <a:pt x="261" y="17"/>
                  </a:lnTo>
                  <a:lnTo>
                    <a:pt x="250" y="19"/>
                  </a:lnTo>
                  <a:lnTo>
                    <a:pt x="239" y="19"/>
                  </a:lnTo>
                  <a:lnTo>
                    <a:pt x="227" y="20"/>
                  </a:lnTo>
                  <a:lnTo>
                    <a:pt x="216" y="21"/>
                  </a:lnTo>
                  <a:lnTo>
                    <a:pt x="205" y="22"/>
                  </a:lnTo>
                  <a:lnTo>
                    <a:pt x="194" y="22"/>
                  </a:lnTo>
                  <a:lnTo>
                    <a:pt x="183" y="22"/>
                  </a:lnTo>
                  <a:lnTo>
                    <a:pt x="174" y="22"/>
                  </a:lnTo>
                  <a:lnTo>
                    <a:pt x="165" y="22"/>
                  </a:lnTo>
                  <a:lnTo>
                    <a:pt x="158" y="22"/>
                  </a:lnTo>
                  <a:lnTo>
                    <a:pt x="149" y="22"/>
                  </a:lnTo>
                  <a:lnTo>
                    <a:pt x="140" y="22"/>
                  </a:lnTo>
                  <a:lnTo>
                    <a:pt x="130" y="22"/>
                  </a:lnTo>
                  <a:lnTo>
                    <a:pt x="120" y="22"/>
                  </a:lnTo>
                  <a:lnTo>
                    <a:pt x="108" y="22"/>
                  </a:lnTo>
                  <a:lnTo>
                    <a:pt x="97" y="20"/>
                  </a:lnTo>
                  <a:lnTo>
                    <a:pt x="85" y="19"/>
                  </a:lnTo>
                  <a:lnTo>
                    <a:pt x="74" y="17"/>
                  </a:lnTo>
                  <a:lnTo>
                    <a:pt x="62" y="17"/>
                  </a:lnTo>
                  <a:lnTo>
                    <a:pt x="51" y="15"/>
                  </a:lnTo>
                  <a:lnTo>
                    <a:pt x="40" y="14"/>
                  </a:lnTo>
                  <a:lnTo>
                    <a:pt x="31" y="12"/>
                  </a:lnTo>
                  <a:lnTo>
                    <a:pt x="23" y="11"/>
                  </a:lnTo>
                  <a:lnTo>
                    <a:pt x="16" y="9"/>
                  </a:lnTo>
                  <a:lnTo>
                    <a:pt x="11" y="8"/>
                  </a:lnTo>
                  <a:lnTo>
                    <a:pt x="8" y="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80"/>
                </a:gs>
                <a:gs pos="100000">
                  <a:srgbClr val="626200"/>
                </a:gs>
              </a:gsLst>
              <a:lin ang="0" scaled="1"/>
            </a:gradFill>
            <a:ln w="18498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3228" y="3791"/>
              <a:ext cx="314" cy="46"/>
            </a:xfrm>
            <a:prstGeom prst="ellipse">
              <a:avLst/>
            </a:prstGeom>
            <a:solidFill>
              <a:srgbClr val="626200"/>
            </a:solidFill>
            <a:ln w="18498">
              <a:solidFill>
                <a:srgbClr val="6262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3385" y="3536"/>
              <a:ext cx="0" cy="302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79" name="Freeform 19"/>
            <p:cNvSpPr/>
            <p:nvPr/>
          </p:nvSpPr>
          <p:spPr bwMode="auto">
            <a:xfrm>
              <a:off x="3388" y="3795"/>
              <a:ext cx="130" cy="36"/>
            </a:xfrm>
            <a:custGeom>
              <a:avLst/>
              <a:gdLst>
                <a:gd name="T0" fmla="*/ 4 w 130"/>
                <a:gd name="T1" fmla="*/ 2 h 36"/>
                <a:gd name="T2" fmla="*/ 12 w 130"/>
                <a:gd name="T3" fmla="*/ 2 h 36"/>
                <a:gd name="T4" fmla="*/ 23 w 130"/>
                <a:gd name="T5" fmla="*/ 2 h 36"/>
                <a:gd name="T6" fmla="*/ 35 w 130"/>
                <a:gd name="T7" fmla="*/ 2 h 36"/>
                <a:gd name="T8" fmla="*/ 48 w 130"/>
                <a:gd name="T9" fmla="*/ 3 h 36"/>
                <a:gd name="T10" fmla="*/ 60 w 130"/>
                <a:gd name="T11" fmla="*/ 3 h 36"/>
                <a:gd name="T12" fmla="*/ 73 w 130"/>
                <a:gd name="T13" fmla="*/ 3 h 36"/>
                <a:gd name="T14" fmla="*/ 82 w 130"/>
                <a:gd name="T15" fmla="*/ 3 h 36"/>
                <a:gd name="T16" fmla="*/ 89 w 130"/>
                <a:gd name="T17" fmla="*/ 5 h 36"/>
                <a:gd name="T18" fmla="*/ 96 w 130"/>
                <a:gd name="T19" fmla="*/ 6 h 36"/>
                <a:gd name="T20" fmla="*/ 102 w 130"/>
                <a:gd name="T21" fmla="*/ 7 h 36"/>
                <a:gd name="T22" fmla="*/ 110 w 130"/>
                <a:gd name="T23" fmla="*/ 9 h 36"/>
                <a:gd name="T24" fmla="*/ 115 w 130"/>
                <a:gd name="T25" fmla="*/ 11 h 36"/>
                <a:gd name="T26" fmla="*/ 120 w 130"/>
                <a:gd name="T27" fmla="*/ 14 h 36"/>
                <a:gd name="T28" fmla="*/ 125 w 130"/>
                <a:gd name="T29" fmla="*/ 16 h 36"/>
                <a:gd name="T30" fmla="*/ 127 w 130"/>
                <a:gd name="T31" fmla="*/ 19 h 36"/>
                <a:gd name="T32" fmla="*/ 128 w 130"/>
                <a:gd name="T33" fmla="*/ 21 h 36"/>
                <a:gd name="T34" fmla="*/ 126 w 130"/>
                <a:gd name="T35" fmla="*/ 25 h 36"/>
                <a:gd name="T36" fmla="*/ 124 w 130"/>
                <a:gd name="T37" fmla="*/ 27 h 36"/>
                <a:gd name="T38" fmla="*/ 120 w 130"/>
                <a:gd name="T39" fmla="*/ 28 h 36"/>
                <a:gd name="T40" fmla="*/ 117 w 130"/>
                <a:gd name="T41" fmla="*/ 30 h 36"/>
                <a:gd name="T42" fmla="*/ 114 w 130"/>
                <a:gd name="T43" fmla="*/ 31 h 36"/>
                <a:gd name="T44" fmla="*/ 110 w 130"/>
                <a:gd name="T45" fmla="*/ 31 h 36"/>
                <a:gd name="T46" fmla="*/ 106 w 130"/>
                <a:gd name="T47" fmla="*/ 31 h 36"/>
                <a:gd name="T48" fmla="*/ 102 w 130"/>
                <a:gd name="T49" fmla="*/ 33 h 36"/>
                <a:gd name="T50" fmla="*/ 93 w 130"/>
                <a:gd name="T51" fmla="*/ 33 h 36"/>
                <a:gd name="T52" fmla="*/ 83 w 130"/>
                <a:gd name="T53" fmla="*/ 34 h 36"/>
                <a:gd name="T54" fmla="*/ 71 w 130"/>
                <a:gd name="T55" fmla="*/ 34 h 36"/>
                <a:gd name="T56" fmla="*/ 59 w 130"/>
                <a:gd name="T57" fmla="*/ 35 h 36"/>
                <a:gd name="T58" fmla="*/ 45 w 130"/>
                <a:gd name="T59" fmla="*/ 35 h 36"/>
                <a:gd name="T60" fmla="*/ 32 w 130"/>
                <a:gd name="T61" fmla="*/ 35 h 36"/>
                <a:gd name="T62" fmla="*/ 21 w 130"/>
                <a:gd name="T63" fmla="*/ 35 h 36"/>
                <a:gd name="T64" fmla="*/ 14 w 130"/>
                <a:gd name="T65" fmla="*/ 35 h 36"/>
                <a:gd name="T66" fmla="*/ 10 w 130"/>
                <a:gd name="T67" fmla="*/ 32 h 36"/>
                <a:gd name="T68" fmla="*/ 8 w 130"/>
                <a:gd name="T69" fmla="*/ 28 h 36"/>
                <a:gd name="T70" fmla="*/ 5 w 130"/>
                <a:gd name="T71" fmla="*/ 22 h 36"/>
                <a:gd name="T72" fmla="*/ 3 w 130"/>
                <a:gd name="T73" fmla="*/ 17 h 36"/>
                <a:gd name="T74" fmla="*/ 1 w 130"/>
                <a:gd name="T75" fmla="*/ 12 h 36"/>
                <a:gd name="T76" fmla="*/ 0 w 130"/>
                <a:gd name="T77" fmla="*/ 6 h 36"/>
                <a:gd name="T78" fmla="*/ 0 w 130"/>
                <a:gd name="T79" fmla="*/ 2 h 36"/>
                <a:gd name="T80" fmla="*/ 2 w 130"/>
                <a:gd name="T81" fmla="*/ 0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0" h="36">
                  <a:moveTo>
                    <a:pt x="2" y="0"/>
                  </a:moveTo>
                  <a:lnTo>
                    <a:pt x="4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3" y="2"/>
                  </a:lnTo>
                  <a:lnTo>
                    <a:pt x="30" y="2"/>
                  </a:lnTo>
                  <a:lnTo>
                    <a:pt x="35" y="2"/>
                  </a:lnTo>
                  <a:lnTo>
                    <a:pt x="42" y="2"/>
                  </a:lnTo>
                  <a:lnTo>
                    <a:pt x="48" y="3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8" y="3"/>
                  </a:lnTo>
                  <a:lnTo>
                    <a:pt x="82" y="3"/>
                  </a:lnTo>
                  <a:lnTo>
                    <a:pt x="88" y="3"/>
                  </a:lnTo>
                  <a:lnTo>
                    <a:pt x="89" y="5"/>
                  </a:lnTo>
                  <a:lnTo>
                    <a:pt x="93" y="5"/>
                  </a:lnTo>
                  <a:lnTo>
                    <a:pt x="96" y="6"/>
                  </a:lnTo>
                  <a:lnTo>
                    <a:pt x="100" y="6"/>
                  </a:lnTo>
                  <a:lnTo>
                    <a:pt x="102" y="7"/>
                  </a:lnTo>
                  <a:lnTo>
                    <a:pt x="106" y="7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5" y="11"/>
                  </a:lnTo>
                  <a:lnTo>
                    <a:pt x="118" y="13"/>
                  </a:lnTo>
                  <a:lnTo>
                    <a:pt x="120" y="14"/>
                  </a:lnTo>
                  <a:lnTo>
                    <a:pt x="124" y="14"/>
                  </a:lnTo>
                  <a:lnTo>
                    <a:pt x="125" y="16"/>
                  </a:lnTo>
                  <a:lnTo>
                    <a:pt x="127" y="17"/>
                  </a:lnTo>
                  <a:lnTo>
                    <a:pt x="127" y="19"/>
                  </a:lnTo>
                  <a:lnTo>
                    <a:pt x="129" y="19"/>
                  </a:lnTo>
                  <a:lnTo>
                    <a:pt x="128" y="21"/>
                  </a:lnTo>
                  <a:lnTo>
                    <a:pt x="128" y="23"/>
                  </a:lnTo>
                  <a:lnTo>
                    <a:pt x="126" y="25"/>
                  </a:lnTo>
                  <a:lnTo>
                    <a:pt x="124" y="27"/>
                  </a:lnTo>
                  <a:lnTo>
                    <a:pt x="122" y="27"/>
                  </a:lnTo>
                  <a:lnTo>
                    <a:pt x="120" y="28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4" y="31"/>
                  </a:lnTo>
                  <a:lnTo>
                    <a:pt x="112" y="31"/>
                  </a:lnTo>
                  <a:lnTo>
                    <a:pt x="110" y="31"/>
                  </a:lnTo>
                  <a:lnTo>
                    <a:pt x="108" y="31"/>
                  </a:lnTo>
                  <a:lnTo>
                    <a:pt x="106" y="31"/>
                  </a:lnTo>
                  <a:lnTo>
                    <a:pt x="105" y="31"/>
                  </a:lnTo>
                  <a:lnTo>
                    <a:pt x="102" y="33"/>
                  </a:lnTo>
                  <a:lnTo>
                    <a:pt x="98" y="33"/>
                  </a:lnTo>
                  <a:lnTo>
                    <a:pt x="93" y="33"/>
                  </a:lnTo>
                  <a:lnTo>
                    <a:pt x="89" y="33"/>
                  </a:lnTo>
                  <a:lnTo>
                    <a:pt x="83" y="34"/>
                  </a:lnTo>
                  <a:lnTo>
                    <a:pt x="77" y="34"/>
                  </a:lnTo>
                  <a:lnTo>
                    <a:pt x="71" y="34"/>
                  </a:lnTo>
                  <a:lnTo>
                    <a:pt x="66" y="34"/>
                  </a:lnTo>
                  <a:lnTo>
                    <a:pt x="59" y="35"/>
                  </a:lnTo>
                  <a:lnTo>
                    <a:pt x="52" y="35"/>
                  </a:lnTo>
                  <a:lnTo>
                    <a:pt x="45" y="35"/>
                  </a:lnTo>
                  <a:lnTo>
                    <a:pt x="39" y="35"/>
                  </a:lnTo>
                  <a:lnTo>
                    <a:pt x="32" y="35"/>
                  </a:lnTo>
                  <a:lnTo>
                    <a:pt x="26" y="35"/>
                  </a:lnTo>
                  <a:lnTo>
                    <a:pt x="21" y="35"/>
                  </a:lnTo>
                  <a:lnTo>
                    <a:pt x="16" y="35"/>
                  </a:lnTo>
                  <a:lnTo>
                    <a:pt x="14" y="35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10" y="29"/>
                  </a:lnTo>
                  <a:lnTo>
                    <a:pt x="8" y="28"/>
                  </a:lnTo>
                  <a:lnTo>
                    <a:pt x="7" y="25"/>
                  </a:lnTo>
                  <a:lnTo>
                    <a:pt x="5" y="22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A1A1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Freeform 20"/>
            <p:cNvSpPr/>
            <p:nvPr/>
          </p:nvSpPr>
          <p:spPr bwMode="auto">
            <a:xfrm>
              <a:off x="3230" y="3823"/>
              <a:ext cx="312" cy="22"/>
            </a:xfrm>
            <a:custGeom>
              <a:avLst/>
              <a:gdLst>
                <a:gd name="T0" fmla="*/ 311 w 312"/>
                <a:gd name="T1" fmla="*/ 0 h 22"/>
                <a:gd name="T2" fmla="*/ 303 w 312"/>
                <a:gd name="T3" fmla="*/ 5 h 22"/>
                <a:gd name="T4" fmla="*/ 290 w 312"/>
                <a:gd name="T5" fmla="*/ 11 h 22"/>
                <a:gd name="T6" fmla="*/ 273 w 312"/>
                <a:gd name="T7" fmla="*/ 14 h 22"/>
                <a:gd name="T8" fmla="*/ 254 w 312"/>
                <a:gd name="T9" fmla="*/ 16 h 22"/>
                <a:gd name="T10" fmla="*/ 229 w 312"/>
                <a:gd name="T11" fmla="*/ 19 h 22"/>
                <a:gd name="T12" fmla="*/ 204 w 312"/>
                <a:gd name="T13" fmla="*/ 21 h 22"/>
                <a:gd name="T14" fmla="*/ 177 w 312"/>
                <a:gd name="T15" fmla="*/ 21 h 22"/>
                <a:gd name="T16" fmla="*/ 149 w 312"/>
                <a:gd name="T17" fmla="*/ 21 h 22"/>
                <a:gd name="T18" fmla="*/ 121 w 312"/>
                <a:gd name="T19" fmla="*/ 21 h 22"/>
                <a:gd name="T20" fmla="*/ 94 w 312"/>
                <a:gd name="T21" fmla="*/ 21 h 22"/>
                <a:gd name="T22" fmla="*/ 69 w 312"/>
                <a:gd name="T23" fmla="*/ 19 h 22"/>
                <a:gd name="T24" fmla="*/ 48 w 312"/>
                <a:gd name="T25" fmla="*/ 16 h 22"/>
                <a:gd name="T26" fmla="*/ 28 w 312"/>
                <a:gd name="T27" fmla="*/ 14 h 22"/>
                <a:gd name="T28" fmla="*/ 14 w 312"/>
                <a:gd name="T29" fmla="*/ 10 h 22"/>
                <a:gd name="T30" fmla="*/ 4 w 312"/>
                <a:gd name="T31" fmla="*/ 5 h 22"/>
                <a:gd name="T32" fmla="*/ 0 w 312"/>
                <a:gd name="T33" fmla="*/ 0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2" h="22">
                  <a:moveTo>
                    <a:pt x="311" y="0"/>
                  </a:moveTo>
                  <a:lnTo>
                    <a:pt x="303" y="5"/>
                  </a:lnTo>
                  <a:lnTo>
                    <a:pt x="290" y="11"/>
                  </a:lnTo>
                  <a:lnTo>
                    <a:pt x="273" y="14"/>
                  </a:lnTo>
                  <a:lnTo>
                    <a:pt x="254" y="16"/>
                  </a:lnTo>
                  <a:lnTo>
                    <a:pt x="229" y="19"/>
                  </a:lnTo>
                  <a:lnTo>
                    <a:pt x="204" y="21"/>
                  </a:lnTo>
                  <a:lnTo>
                    <a:pt x="177" y="21"/>
                  </a:lnTo>
                  <a:lnTo>
                    <a:pt x="149" y="21"/>
                  </a:lnTo>
                  <a:lnTo>
                    <a:pt x="121" y="21"/>
                  </a:lnTo>
                  <a:lnTo>
                    <a:pt x="94" y="21"/>
                  </a:lnTo>
                  <a:lnTo>
                    <a:pt x="69" y="19"/>
                  </a:lnTo>
                  <a:lnTo>
                    <a:pt x="48" y="16"/>
                  </a:lnTo>
                  <a:lnTo>
                    <a:pt x="28" y="14"/>
                  </a:lnTo>
                  <a:lnTo>
                    <a:pt x="14" y="10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31446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Freeform 21"/>
            <p:cNvSpPr/>
            <p:nvPr/>
          </p:nvSpPr>
          <p:spPr bwMode="auto">
            <a:xfrm>
              <a:off x="2932" y="3481"/>
              <a:ext cx="67" cy="63"/>
            </a:xfrm>
            <a:custGeom>
              <a:avLst/>
              <a:gdLst>
                <a:gd name="T0" fmla="*/ 0 w 67"/>
                <a:gd name="T1" fmla="*/ 31 h 63"/>
                <a:gd name="T2" fmla="*/ 0 w 67"/>
                <a:gd name="T3" fmla="*/ 25 h 63"/>
                <a:gd name="T4" fmla="*/ 3 w 67"/>
                <a:gd name="T5" fmla="*/ 18 h 63"/>
                <a:gd name="T6" fmla="*/ 5 w 67"/>
                <a:gd name="T7" fmla="*/ 13 h 63"/>
                <a:gd name="T8" fmla="*/ 10 w 67"/>
                <a:gd name="T9" fmla="*/ 8 h 63"/>
                <a:gd name="T10" fmla="*/ 15 w 67"/>
                <a:gd name="T11" fmla="*/ 6 h 63"/>
                <a:gd name="T12" fmla="*/ 20 w 67"/>
                <a:gd name="T13" fmla="*/ 3 h 63"/>
                <a:gd name="T14" fmla="*/ 26 w 67"/>
                <a:gd name="T15" fmla="*/ 1 h 63"/>
                <a:gd name="T16" fmla="*/ 33 w 67"/>
                <a:gd name="T17" fmla="*/ 0 h 63"/>
                <a:gd name="T18" fmla="*/ 38 w 67"/>
                <a:gd name="T19" fmla="*/ 1 h 63"/>
                <a:gd name="T20" fmla="*/ 44 w 67"/>
                <a:gd name="T21" fmla="*/ 3 h 63"/>
                <a:gd name="T22" fmla="*/ 49 w 67"/>
                <a:gd name="T23" fmla="*/ 6 h 63"/>
                <a:gd name="T24" fmla="*/ 55 w 67"/>
                <a:gd name="T25" fmla="*/ 8 h 63"/>
                <a:gd name="T26" fmla="*/ 58 w 67"/>
                <a:gd name="T27" fmla="*/ 13 h 63"/>
                <a:gd name="T28" fmla="*/ 62 w 67"/>
                <a:gd name="T29" fmla="*/ 18 h 63"/>
                <a:gd name="T30" fmla="*/ 65 w 67"/>
                <a:gd name="T31" fmla="*/ 25 h 63"/>
                <a:gd name="T32" fmla="*/ 66 w 67"/>
                <a:gd name="T33" fmla="*/ 31 h 63"/>
                <a:gd name="T34" fmla="*/ 65 w 67"/>
                <a:gd name="T35" fmla="*/ 39 h 63"/>
                <a:gd name="T36" fmla="*/ 62 w 67"/>
                <a:gd name="T37" fmla="*/ 45 h 63"/>
                <a:gd name="T38" fmla="*/ 58 w 67"/>
                <a:gd name="T39" fmla="*/ 51 h 63"/>
                <a:gd name="T40" fmla="*/ 55 w 67"/>
                <a:gd name="T41" fmla="*/ 54 h 63"/>
                <a:gd name="T42" fmla="*/ 49 w 67"/>
                <a:gd name="T43" fmla="*/ 58 h 63"/>
                <a:gd name="T44" fmla="*/ 44 w 67"/>
                <a:gd name="T45" fmla="*/ 60 h 63"/>
                <a:gd name="T46" fmla="*/ 38 w 67"/>
                <a:gd name="T47" fmla="*/ 62 h 63"/>
                <a:gd name="T48" fmla="*/ 33 w 67"/>
                <a:gd name="T49" fmla="*/ 62 h 63"/>
                <a:gd name="T50" fmla="*/ 26 w 67"/>
                <a:gd name="T51" fmla="*/ 62 h 63"/>
                <a:gd name="T52" fmla="*/ 20 w 67"/>
                <a:gd name="T53" fmla="*/ 60 h 63"/>
                <a:gd name="T54" fmla="*/ 15 w 67"/>
                <a:gd name="T55" fmla="*/ 58 h 63"/>
                <a:gd name="T56" fmla="*/ 10 w 67"/>
                <a:gd name="T57" fmla="*/ 54 h 63"/>
                <a:gd name="T58" fmla="*/ 5 w 67"/>
                <a:gd name="T59" fmla="*/ 51 h 63"/>
                <a:gd name="T60" fmla="*/ 3 w 67"/>
                <a:gd name="T61" fmla="*/ 45 h 63"/>
                <a:gd name="T62" fmla="*/ 0 w 67"/>
                <a:gd name="T63" fmla="*/ 39 h 63"/>
                <a:gd name="T64" fmla="*/ 0 w 67"/>
                <a:gd name="T65" fmla="*/ 31 h 63"/>
                <a:gd name="T66" fmla="*/ 0 w 67"/>
                <a:gd name="T67" fmla="*/ 31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7" h="63">
                  <a:moveTo>
                    <a:pt x="0" y="31"/>
                  </a:moveTo>
                  <a:lnTo>
                    <a:pt x="0" y="25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10" y="8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8" y="1"/>
                  </a:lnTo>
                  <a:lnTo>
                    <a:pt x="44" y="3"/>
                  </a:lnTo>
                  <a:lnTo>
                    <a:pt x="49" y="6"/>
                  </a:lnTo>
                  <a:lnTo>
                    <a:pt x="55" y="8"/>
                  </a:lnTo>
                  <a:lnTo>
                    <a:pt x="58" y="13"/>
                  </a:lnTo>
                  <a:lnTo>
                    <a:pt x="62" y="18"/>
                  </a:lnTo>
                  <a:lnTo>
                    <a:pt x="65" y="25"/>
                  </a:lnTo>
                  <a:lnTo>
                    <a:pt x="66" y="31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8" y="51"/>
                  </a:lnTo>
                  <a:lnTo>
                    <a:pt x="55" y="54"/>
                  </a:lnTo>
                  <a:lnTo>
                    <a:pt x="49" y="58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3" y="62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rgbClr val="BFBF00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Freeform 22"/>
            <p:cNvSpPr/>
            <p:nvPr/>
          </p:nvSpPr>
          <p:spPr bwMode="auto">
            <a:xfrm>
              <a:off x="2937" y="3486"/>
              <a:ext cx="57" cy="52"/>
            </a:xfrm>
            <a:custGeom>
              <a:avLst/>
              <a:gdLst>
                <a:gd name="T0" fmla="*/ 0 w 57"/>
                <a:gd name="T1" fmla="*/ 26 h 52"/>
                <a:gd name="T2" fmla="*/ 0 w 57"/>
                <a:gd name="T3" fmla="*/ 20 h 52"/>
                <a:gd name="T4" fmla="*/ 2 w 57"/>
                <a:gd name="T5" fmla="*/ 15 h 52"/>
                <a:gd name="T6" fmla="*/ 5 w 57"/>
                <a:gd name="T7" fmla="*/ 11 h 52"/>
                <a:gd name="T8" fmla="*/ 9 w 57"/>
                <a:gd name="T9" fmla="*/ 7 h 52"/>
                <a:gd name="T10" fmla="*/ 12 w 57"/>
                <a:gd name="T11" fmla="*/ 5 h 52"/>
                <a:gd name="T12" fmla="*/ 17 w 57"/>
                <a:gd name="T13" fmla="*/ 2 h 52"/>
                <a:gd name="T14" fmla="*/ 23 w 57"/>
                <a:gd name="T15" fmla="*/ 1 h 52"/>
                <a:gd name="T16" fmla="*/ 28 w 57"/>
                <a:gd name="T17" fmla="*/ 0 h 52"/>
                <a:gd name="T18" fmla="*/ 32 w 57"/>
                <a:gd name="T19" fmla="*/ 1 h 52"/>
                <a:gd name="T20" fmla="*/ 37 w 57"/>
                <a:gd name="T21" fmla="*/ 2 h 52"/>
                <a:gd name="T22" fmla="*/ 41 w 57"/>
                <a:gd name="T23" fmla="*/ 5 h 52"/>
                <a:gd name="T24" fmla="*/ 47 w 57"/>
                <a:gd name="T25" fmla="*/ 7 h 52"/>
                <a:gd name="T26" fmla="*/ 50 w 57"/>
                <a:gd name="T27" fmla="*/ 11 h 52"/>
                <a:gd name="T28" fmla="*/ 53 w 57"/>
                <a:gd name="T29" fmla="*/ 15 h 52"/>
                <a:gd name="T30" fmla="*/ 54 w 57"/>
                <a:gd name="T31" fmla="*/ 20 h 52"/>
                <a:gd name="T32" fmla="*/ 56 w 57"/>
                <a:gd name="T33" fmla="*/ 26 h 52"/>
                <a:gd name="T34" fmla="*/ 54 w 57"/>
                <a:gd name="T35" fmla="*/ 33 h 52"/>
                <a:gd name="T36" fmla="*/ 53 w 57"/>
                <a:gd name="T37" fmla="*/ 38 h 52"/>
                <a:gd name="T38" fmla="*/ 50 w 57"/>
                <a:gd name="T39" fmla="*/ 42 h 52"/>
                <a:gd name="T40" fmla="*/ 47 w 57"/>
                <a:gd name="T41" fmla="*/ 45 h 52"/>
                <a:gd name="T42" fmla="*/ 41 w 57"/>
                <a:gd name="T43" fmla="*/ 49 h 52"/>
                <a:gd name="T44" fmla="*/ 37 w 57"/>
                <a:gd name="T45" fmla="*/ 50 h 52"/>
                <a:gd name="T46" fmla="*/ 32 w 57"/>
                <a:gd name="T47" fmla="*/ 51 h 52"/>
                <a:gd name="T48" fmla="*/ 28 w 57"/>
                <a:gd name="T49" fmla="*/ 51 h 52"/>
                <a:gd name="T50" fmla="*/ 23 w 57"/>
                <a:gd name="T51" fmla="*/ 51 h 52"/>
                <a:gd name="T52" fmla="*/ 17 w 57"/>
                <a:gd name="T53" fmla="*/ 50 h 52"/>
                <a:gd name="T54" fmla="*/ 12 w 57"/>
                <a:gd name="T55" fmla="*/ 49 h 52"/>
                <a:gd name="T56" fmla="*/ 9 w 57"/>
                <a:gd name="T57" fmla="*/ 45 h 52"/>
                <a:gd name="T58" fmla="*/ 5 w 57"/>
                <a:gd name="T59" fmla="*/ 42 h 52"/>
                <a:gd name="T60" fmla="*/ 2 w 57"/>
                <a:gd name="T61" fmla="*/ 38 h 52"/>
                <a:gd name="T62" fmla="*/ 0 w 57"/>
                <a:gd name="T63" fmla="*/ 33 h 52"/>
                <a:gd name="T64" fmla="*/ 0 w 57"/>
                <a:gd name="T65" fmla="*/ 26 h 52"/>
                <a:gd name="T66" fmla="*/ 0 w 57"/>
                <a:gd name="T67" fmla="*/ 26 h 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7" h="52">
                  <a:moveTo>
                    <a:pt x="0" y="26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7" y="7"/>
                  </a:lnTo>
                  <a:lnTo>
                    <a:pt x="50" y="11"/>
                  </a:lnTo>
                  <a:lnTo>
                    <a:pt x="53" y="15"/>
                  </a:lnTo>
                  <a:lnTo>
                    <a:pt x="54" y="20"/>
                  </a:lnTo>
                  <a:lnTo>
                    <a:pt x="56" y="26"/>
                  </a:lnTo>
                  <a:lnTo>
                    <a:pt x="54" y="33"/>
                  </a:lnTo>
                  <a:lnTo>
                    <a:pt x="53" y="38"/>
                  </a:lnTo>
                  <a:lnTo>
                    <a:pt x="50" y="42"/>
                  </a:lnTo>
                  <a:lnTo>
                    <a:pt x="47" y="45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32" y="51"/>
                  </a:lnTo>
                  <a:lnTo>
                    <a:pt x="28" y="51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2" y="49"/>
                  </a:lnTo>
                  <a:lnTo>
                    <a:pt x="9" y="45"/>
                  </a:lnTo>
                  <a:lnTo>
                    <a:pt x="5" y="42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6"/>
                  </a:lnTo>
                </a:path>
              </a:pathLst>
            </a:custGeom>
            <a:solidFill>
              <a:srgbClr val="FFFFFF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 flipV="1">
              <a:off x="2827" y="3524"/>
              <a:ext cx="118" cy="313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 flipH="1" flipV="1">
              <a:off x="2984" y="3527"/>
              <a:ext cx="125" cy="279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85" name="Freeform 25"/>
            <p:cNvSpPr/>
            <p:nvPr/>
          </p:nvSpPr>
          <p:spPr bwMode="auto">
            <a:xfrm>
              <a:off x="2807" y="3815"/>
              <a:ext cx="315" cy="67"/>
            </a:xfrm>
            <a:custGeom>
              <a:avLst/>
              <a:gdLst>
                <a:gd name="T0" fmla="*/ 14 w 315"/>
                <a:gd name="T1" fmla="*/ 43 h 67"/>
                <a:gd name="T2" fmla="*/ 14 w 315"/>
                <a:gd name="T3" fmla="*/ 45 h 67"/>
                <a:gd name="T4" fmla="*/ 14 w 315"/>
                <a:gd name="T5" fmla="*/ 45 h 67"/>
                <a:gd name="T6" fmla="*/ 16 w 315"/>
                <a:gd name="T7" fmla="*/ 47 h 67"/>
                <a:gd name="T8" fmla="*/ 18 w 315"/>
                <a:gd name="T9" fmla="*/ 47 h 67"/>
                <a:gd name="T10" fmla="*/ 20 w 315"/>
                <a:gd name="T11" fmla="*/ 49 h 67"/>
                <a:gd name="T12" fmla="*/ 22 w 315"/>
                <a:gd name="T13" fmla="*/ 49 h 67"/>
                <a:gd name="T14" fmla="*/ 23 w 315"/>
                <a:gd name="T15" fmla="*/ 51 h 67"/>
                <a:gd name="T16" fmla="*/ 24 w 315"/>
                <a:gd name="T17" fmla="*/ 51 h 67"/>
                <a:gd name="T18" fmla="*/ 37 w 315"/>
                <a:gd name="T19" fmla="*/ 55 h 67"/>
                <a:gd name="T20" fmla="*/ 54 w 315"/>
                <a:gd name="T21" fmla="*/ 58 h 67"/>
                <a:gd name="T22" fmla="*/ 71 w 315"/>
                <a:gd name="T23" fmla="*/ 60 h 67"/>
                <a:gd name="T24" fmla="*/ 90 w 315"/>
                <a:gd name="T25" fmla="*/ 62 h 67"/>
                <a:gd name="T26" fmla="*/ 109 w 315"/>
                <a:gd name="T27" fmla="*/ 64 h 67"/>
                <a:gd name="T28" fmla="*/ 128 w 315"/>
                <a:gd name="T29" fmla="*/ 65 h 67"/>
                <a:gd name="T30" fmla="*/ 144 w 315"/>
                <a:gd name="T31" fmla="*/ 66 h 67"/>
                <a:gd name="T32" fmla="*/ 158 w 315"/>
                <a:gd name="T33" fmla="*/ 66 h 67"/>
                <a:gd name="T34" fmla="*/ 173 w 315"/>
                <a:gd name="T35" fmla="*/ 66 h 67"/>
                <a:gd name="T36" fmla="*/ 192 w 315"/>
                <a:gd name="T37" fmla="*/ 64 h 67"/>
                <a:gd name="T38" fmla="*/ 212 w 315"/>
                <a:gd name="T39" fmla="*/ 63 h 67"/>
                <a:gd name="T40" fmla="*/ 234 w 315"/>
                <a:gd name="T41" fmla="*/ 60 h 67"/>
                <a:gd name="T42" fmla="*/ 254 w 315"/>
                <a:gd name="T43" fmla="*/ 59 h 67"/>
                <a:gd name="T44" fmla="*/ 272 w 315"/>
                <a:gd name="T45" fmla="*/ 55 h 67"/>
                <a:gd name="T46" fmla="*/ 286 w 315"/>
                <a:gd name="T47" fmla="*/ 52 h 67"/>
                <a:gd name="T48" fmla="*/ 296 w 315"/>
                <a:gd name="T49" fmla="*/ 48 h 67"/>
                <a:gd name="T50" fmla="*/ 314 w 315"/>
                <a:gd name="T51" fmla="*/ 1 h 67"/>
                <a:gd name="T52" fmla="*/ 300 w 315"/>
                <a:gd name="T53" fmla="*/ 8 h 67"/>
                <a:gd name="T54" fmla="*/ 282 w 315"/>
                <a:gd name="T55" fmla="*/ 13 h 67"/>
                <a:gd name="T56" fmla="*/ 260 w 315"/>
                <a:gd name="T57" fmla="*/ 17 h 67"/>
                <a:gd name="T58" fmla="*/ 238 w 315"/>
                <a:gd name="T59" fmla="*/ 19 h 67"/>
                <a:gd name="T60" fmla="*/ 215 w 315"/>
                <a:gd name="T61" fmla="*/ 21 h 67"/>
                <a:gd name="T62" fmla="*/ 193 w 315"/>
                <a:gd name="T63" fmla="*/ 22 h 67"/>
                <a:gd name="T64" fmla="*/ 173 w 315"/>
                <a:gd name="T65" fmla="*/ 22 h 67"/>
                <a:gd name="T66" fmla="*/ 157 w 315"/>
                <a:gd name="T67" fmla="*/ 22 h 67"/>
                <a:gd name="T68" fmla="*/ 139 w 315"/>
                <a:gd name="T69" fmla="*/ 22 h 67"/>
                <a:gd name="T70" fmla="*/ 119 w 315"/>
                <a:gd name="T71" fmla="*/ 22 h 67"/>
                <a:gd name="T72" fmla="*/ 96 w 315"/>
                <a:gd name="T73" fmla="*/ 20 h 67"/>
                <a:gd name="T74" fmla="*/ 73 w 315"/>
                <a:gd name="T75" fmla="*/ 17 h 67"/>
                <a:gd name="T76" fmla="*/ 49 w 315"/>
                <a:gd name="T77" fmla="*/ 15 h 67"/>
                <a:gd name="T78" fmla="*/ 31 w 315"/>
                <a:gd name="T79" fmla="*/ 12 h 67"/>
                <a:gd name="T80" fmla="*/ 16 w 315"/>
                <a:gd name="T81" fmla="*/ 9 h 67"/>
                <a:gd name="T82" fmla="*/ 8 w 315"/>
                <a:gd name="T83" fmla="*/ 6 h 67"/>
                <a:gd name="T84" fmla="*/ 0 w 315"/>
                <a:gd name="T85" fmla="*/ 0 h 6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5" h="67">
                  <a:moveTo>
                    <a:pt x="0" y="0"/>
                  </a:moveTo>
                  <a:lnTo>
                    <a:pt x="14" y="43"/>
                  </a:lnTo>
                  <a:lnTo>
                    <a:pt x="14" y="45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8" y="47"/>
                  </a:lnTo>
                  <a:lnTo>
                    <a:pt x="18" y="49"/>
                  </a:lnTo>
                  <a:lnTo>
                    <a:pt x="20" y="49"/>
                  </a:lnTo>
                  <a:lnTo>
                    <a:pt x="22" y="49"/>
                  </a:lnTo>
                  <a:lnTo>
                    <a:pt x="22" y="51"/>
                  </a:lnTo>
                  <a:lnTo>
                    <a:pt x="23" y="51"/>
                  </a:lnTo>
                  <a:lnTo>
                    <a:pt x="24" y="51"/>
                  </a:lnTo>
                  <a:lnTo>
                    <a:pt x="30" y="53"/>
                  </a:lnTo>
                  <a:lnTo>
                    <a:pt x="37" y="55"/>
                  </a:lnTo>
                  <a:lnTo>
                    <a:pt x="45" y="57"/>
                  </a:lnTo>
                  <a:lnTo>
                    <a:pt x="54" y="58"/>
                  </a:lnTo>
                  <a:lnTo>
                    <a:pt x="62" y="60"/>
                  </a:lnTo>
                  <a:lnTo>
                    <a:pt x="71" y="60"/>
                  </a:lnTo>
                  <a:lnTo>
                    <a:pt x="80" y="62"/>
                  </a:lnTo>
                  <a:lnTo>
                    <a:pt x="90" y="62"/>
                  </a:lnTo>
                  <a:lnTo>
                    <a:pt x="100" y="64"/>
                  </a:lnTo>
                  <a:lnTo>
                    <a:pt x="109" y="64"/>
                  </a:lnTo>
                  <a:lnTo>
                    <a:pt x="118" y="65"/>
                  </a:lnTo>
                  <a:lnTo>
                    <a:pt x="128" y="65"/>
                  </a:lnTo>
                  <a:lnTo>
                    <a:pt x="135" y="66"/>
                  </a:lnTo>
                  <a:lnTo>
                    <a:pt x="144" y="66"/>
                  </a:lnTo>
                  <a:lnTo>
                    <a:pt x="151" y="66"/>
                  </a:lnTo>
                  <a:lnTo>
                    <a:pt x="158" y="66"/>
                  </a:lnTo>
                  <a:lnTo>
                    <a:pt x="165" y="66"/>
                  </a:lnTo>
                  <a:lnTo>
                    <a:pt x="173" y="66"/>
                  </a:lnTo>
                  <a:lnTo>
                    <a:pt x="181" y="66"/>
                  </a:lnTo>
                  <a:lnTo>
                    <a:pt x="192" y="64"/>
                  </a:lnTo>
                  <a:lnTo>
                    <a:pt x="202" y="64"/>
                  </a:lnTo>
                  <a:lnTo>
                    <a:pt x="212" y="63"/>
                  </a:lnTo>
                  <a:lnTo>
                    <a:pt x="223" y="62"/>
                  </a:lnTo>
                  <a:lnTo>
                    <a:pt x="234" y="60"/>
                  </a:lnTo>
                  <a:lnTo>
                    <a:pt x="244" y="60"/>
                  </a:lnTo>
                  <a:lnTo>
                    <a:pt x="254" y="59"/>
                  </a:lnTo>
                  <a:lnTo>
                    <a:pt x="263" y="57"/>
                  </a:lnTo>
                  <a:lnTo>
                    <a:pt x="272" y="55"/>
                  </a:lnTo>
                  <a:lnTo>
                    <a:pt x="280" y="53"/>
                  </a:lnTo>
                  <a:lnTo>
                    <a:pt x="286" y="52"/>
                  </a:lnTo>
                  <a:lnTo>
                    <a:pt x="291" y="50"/>
                  </a:lnTo>
                  <a:lnTo>
                    <a:pt x="296" y="48"/>
                  </a:lnTo>
                  <a:lnTo>
                    <a:pt x="301" y="41"/>
                  </a:lnTo>
                  <a:lnTo>
                    <a:pt x="314" y="1"/>
                  </a:lnTo>
                  <a:lnTo>
                    <a:pt x="307" y="5"/>
                  </a:lnTo>
                  <a:lnTo>
                    <a:pt x="300" y="8"/>
                  </a:lnTo>
                  <a:lnTo>
                    <a:pt x="291" y="11"/>
                  </a:lnTo>
                  <a:lnTo>
                    <a:pt x="282" y="13"/>
                  </a:lnTo>
                  <a:lnTo>
                    <a:pt x="271" y="15"/>
                  </a:lnTo>
                  <a:lnTo>
                    <a:pt x="260" y="17"/>
                  </a:lnTo>
                  <a:lnTo>
                    <a:pt x="249" y="19"/>
                  </a:lnTo>
                  <a:lnTo>
                    <a:pt x="238" y="19"/>
                  </a:lnTo>
                  <a:lnTo>
                    <a:pt x="226" y="20"/>
                  </a:lnTo>
                  <a:lnTo>
                    <a:pt x="215" y="21"/>
                  </a:lnTo>
                  <a:lnTo>
                    <a:pt x="204" y="22"/>
                  </a:lnTo>
                  <a:lnTo>
                    <a:pt x="193" y="22"/>
                  </a:lnTo>
                  <a:lnTo>
                    <a:pt x="182" y="22"/>
                  </a:lnTo>
                  <a:lnTo>
                    <a:pt x="173" y="22"/>
                  </a:lnTo>
                  <a:lnTo>
                    <a:pt x="164" y="22"/>
                  </a:lnTo>
                  <a:lnTo>
                    <a:pt x="157" y="22"/>
                  </a:lnTo>
                  <a:lnTo>
                    <a:pt x="148" y="22"/>
                  </a:lnTo>
                  <a:lnTo>
                    <a:pt x="139" y="22"/>
                  </a:lnTo>
                  <a:lnTo>
                    <a:pt x="129" y="22"/>
                  </a:lnTo>
                  <a:lnTo>
                    <a:pt x="119" y="22"/>
                  </a:lnTo>
                  <a:lnTo>
                    <a:pt x="107" y="22"/>
                  </a:lnTo>
                  <a:lnTo>
                    <a:pt x="96" y="20"/>
                  </a:lnTo>
                  <a:lnTo>
                    <a:pt x="83" y="19"/>
                  </a:lnTo>
                  <a:lnTo>
                    <a:pt x="73" y="17"/>
                  </a:lnTo>
                  <a:lnTo>
                    <a:pt x="60" y="17"/>
                  </a:lnTo>
                  <a:lnTo>
                    <a:pt x="49" y="15"/>
                  </a:lnTo>
                  <a:lnTo>
                    <a:pt x="39" y="14"/>
                  </a:lnTo>
                  <a:lnTo>
                    <a:pt x="31" y="12"/>
                  </a:lnTo>
                  <a:lnTo>
                    <a:pt x="22" y="11"/>
                  </a:lnTo>
                  <a:lnTo>
                    <a:pt x="16" y="9"/>
                  </a:lnTo>
                  <a:lnTo>
                    <a:pt x="10" y="8"/>
                  </a:lnTo>
                  <a:lnTo>
                    <a:pt x="8" y="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80"/>
                </a:gs>
                <a:gs pos="100000">
                  <a:srgbClr val="626200"/>
                </a:gs>
              </a:gsLst>
              <a:lin ang="0" scaled="1"/>
            </a:gradFill>
            <a:ln w="18498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2807" y="3791"/>
              <a:ext cx="314" cy="46"/>
            </a:xfrm>
            <a:prstGeom prst="ellipse">
              <a:avLst/>
            </a:prstGeom>
            <a:solidFill>
              <a:srgbClr val="626200"/>
            </a:solidFill>
            <a:ln w="18498">
              <a:solidFill>
                <a:srgbClr val="6262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87" name="Freeform 27"/>
            <p:cNvSpPr/>
            <p:nvPr/>
          </p:nvSpPr>
          <p:spPr bwMode="auto">
            <a:xfrm>
              <a:off x="2967" y="3797"/>
              <a:ext cx="135" cy="34"/>
            </a:xfrm>
            <a:custGeom>
              <a:avLst/>
              <a:gdLst>
                <a:gd name="T0" fmla="*/ 5 w 135"/>
                <a:gd name="T1" fmla="*/ 0 h 34"/>
                <a:gd name="T2" fmla="*/ 13 w 135"/>
                <a:gd name="T3" fmla="*/ 0 h 34"/>
                <a:gd name="T4" fmla="*/ 24 w 135"/>
                <a:gd name="T5" fmla="*/ 0 h 34"/>
                <a:gd name="T6" fmla="*/ 35 w 135"/>
                <a:gd name="T7" fmla="*/ 0 h 34"/>
                <a:gd name="T8" fmla="*/ 48 w 135"/>
                <a:gd name="T9" fmla="*/ 1 h 34"/>
                <a:gd name="T10" fmla="*/ 60 w 135"/>
                <a:gd name="T11" fmla="*/ 1 h 34"/>
                <a:gd name="T12" fmla="*/ 72 w 135"/>
                <a:gd name="T13" fmla="*/ 1 h 34"/>
                <a:gd name="T14" fmla="*/ 82 w 135"/>
                <a:gd name="T15" fmla="*/ 1 h 34"/>
                <a:gd name="T16" fmla="*/ 89 w 135"/>
                <a:gd name="T17" fmla="*/ 3 h 34"/>
                <a:gd name="T18" fmla="*/ 97 w 135"/>
                <a:gd name="T19" fmla="*/ 4 h 34"/>
                <a:gd name="T20" fmla="*/ 104 w 135"/>
                <a:gd name="T21" fmla="*/ 5 h 34"/>
                <a:gd name="T22" fmla="*/ 111 w 135"/>
                <a:gd name="T23" fmla="*/ 7 h 34"/>
                <a:gd name="T24" fmla="*/ 118 w 135"/>
                <a:gd name="T25" fmla="*/ 9 h 34"/>
                <a:gd name="T26" fmla="*/ 125 w 135"/>
                <a:gd name="T27" fmla="*/ 12 h 34"/>
                <a:gd name="T28" fmla="*/ 130 w 135"/>
                <a:gd name="T29" fmla="*/ 14 h 34"/>
                <a:gd name="T30" fmla="*/ 132 w 135"/>
                <a:gd name="T31" fmla="*/ 17 h 34"/>
                <a:gd name="T32" fmla="*/ 132 w 135"/>
                <a:gd name="T33" fmla="*/ 19 h 34"/>
                <a:gd name="T34" fmla="*/ 131 w 135"/>
                <a:gd name="T35" fmla="*/ 23 h 34"/>
                <a:gd name="T36" fmla="*/ 128 w 135"/>
                <a:gd name="T37" fmla="*/ 25 h 34"/>
                <a:gd name="T38" fmla="*/ 125 w 135"/>
                <a:gd name="T39" fmla="*/ 26 h 34"/>
                <a:gd name="T40" fmla="*/ 119 w 135"/>
                <a:gd name="T41" fmla="*/ 28 h 34"/>
                <a:gd name="T42" fmla="*/ 115 w 135"/>
                <a:gd name="T43" fmla="*/ 29 h 34"/>
                <a:gd name="T44" fmla="*/ 111 w 135"/>
                <a:gd name="T45" fmla="*/ 29 h 34"/>
                <a:gd name="T46" fmla="*/ 107 w 135"/>
                <a:gd name="T47" fmla="*/ 29 h 34"/>
                <a:gd name="T48" fmla="*/ 102 w 135"/>
                <a:gd name="T49" fmla="*/ 31 h 34"/>
                <a:gd name="T50" fmla="*/ 94 w 135"/>
                <a:gd name="T51" fmla="*/ 31 h 34"/>
                <a:gd name="T52" fmla="*/ 84 w 135"/>
                <a:gd name="T53" fmla="*/ 32 h 34"/>
                <a:gd name="T54" fmla="*/ 71 w 135"/>
                <a:gd name="T55" fmla="*/ 32 h 34"/>
                <a:gd name="T56" fmla="*/ 59 w 135"/>
                <a:gd name="T57" fmla="*/ 33 h 34"/>
                <a:gd name="T58" fmla="*/ 45 w 135"/>
                <a:gd name="T59" fmla="*/ 33 h 34"/>
                <a:gd name="T60" fmla="*/ 32 w 135"/>
                <a:gd name="T61" fmla="*/ 33 h 34"/>
                <a:gd name="T62" fmla="*/ 21 w 135"/>
                <a:gd name="T63" fmla="*/ 33 h 34"/>
                <a:gd name="T64" fmla="*/ 14 w 135"/>
                <a:gd name="T65" fmla="*/ 33 h 34"/>
                <a:gd name="T66" fmla="*/ 10 w 135"/>
                <a:gd name="T67" fmla="*/ 30 h 34"/>
                <a:gd name="T68" fmla="*/ 8 w 135"/>
                <a:gd name="T69" fmla="*/ 26 h 34"/>
                <a:gd name="T70" fmla="*/ 5 w 135"/>
                <a:gd name="T71" fmla="*/ 21 h 34"/>
                <a:gd name="T72" fmla="*/ 3 w 135"/>
                <a:gd name="T73" fmla="*/ 15 h 34"/>
                <a:gd name="T74" fmla="*/ 1 w 135"/>
                <a:gd name="T75" fmla="*/ 11 h 34"/>
                <a:gd name="T76" fmla="*/ 0 w 135"/>
                <a:gd name="T77" fmla="*/ 5 h 34"/>
                <a:gd name="T78" fmla="*/ 0 w 135"/>
                <a:gd name="T79" fmla="*/ 1 h 34"/>
                <a:gd name="T80" fmla="*/ 2 w 135"/>
                <a:gd name="T81" fmla="*/ 0 h 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34">
                  <a:moveTo>
                    <a:pt x="2" y="0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3" y="0"/>
                  </a:lnTo>
                  <a:lnTo>
                    <a:pt x="48" y="1"/>
                  </a:lnTo>
                  <a:lnTo>
                    <a:pt x="55" y="1"/>
                  </a:lnTo>
                  <a:lnTo>
                    <a:pt x="60" y="1"/>
                  </a:lnTo>
                  <a:lnTo>
                    <a:pt x="67" y="1"/>
                  </a:lnTo>
                  <a:lnTo>
                    <a:pt x="72" y="1"/>
                  </a:lnTo>
                  <a:lnTo>
                    <a:pt x="78" y="1"/>
                  </a:lnTo>
                  <a:lnTo>
                    <a:pt x="82" y="1"/>
                  </a:lnTo>
                  <a:lnTo>
                    <a:pt x="87" y="1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7" y="4"/>
                  </a:lnTo>
                  <a:lnTo>
                    <a:pt x="100" y="4"/>
                  </a:lnTo>
                  <a:lnTo>
                    <a:pt x="104" y="5"/>
                  </a:lnTo>
                  <a:lnTo>
                    <a:pt x="108" y="5"/>
                  </a:lnTo>
                  <a:lnTo>
                    <a:pt x="111" y="7"/>
                  </a:lnTo>
                  <a:lnTo>
                    <a:pt x="116" y="7"/>
                  </a:lnTo>
                  <a:lnTo>
                    <a:pt x="118" y="9"/>
                  </a:lnTo>
                  <a:lnTo>
                    <a:pt x="122" y="11"/>
                  </a:lnTo>
                  <a:lnTo>
                    <a:pt x="125" y="12"/>
                  </a:lnTo>
                  <a:lnTo>
                    <a:pt x="128" y="12"/>
                  </a:lnTo>
                  <a:lnTo>
                    <a:pt x="130" y="14"/>
                  </a:lnTo>
                  <a:lnTo>
                    <a:pt x="132" y="15"/>
                  </a:lnTo>
                  <a:lnTo>
                    <a:pt x="132" y="17"/>
                  </a:lnTo>
                  <a:lnTo>
                    <a:pt x="134" y="17"/>
                  </a:lnTo>
                  <a:lnTo>
                    <a:pt x="132" y="19"/>
                  </a:lnTo>
                  <a:lnTo>
                    <a:pt x="132" y="21"/>
                  </a:lnTo>
                  <a:lnTo>
                    <a:pt x="131" y="23"/>
                  </a:lnTo>
                  <a:lnTo>
                    <a:pt x="130" y="23"/>
                  </a:lnTo>
                  <a:lnTo>
                    <a:pt x="128" y="25"/>
                  </a:lnTo>
                  <a:lnTo>
                    <a:pt x="126" y="25"/>
                  </a:lnTo>
                  <a:lnTo>
                    <a:pt x="125" y="26"/>
                  </a:lnTo>
                  <a:lnTo>
                    <a:pt x="123" y="26"/>
                  </a:lnTo>
                  <a:lnTo>
                    <a:pt x="119" y="28"/>
                  </a:lnTo>
                  <a:lnTo>
                    <a:pt x="117" y="28"/>
                  </a:lnTo>
                  <a:lnTo>
                    <a:pt x="115" y="29"/>
                  </a:lnTo>
                  <a:lnTo>
                    <a:pt x="113" y="29"/>
                  </a:lnTo>
                  <a:lnTo>
                    <a:pt x="111" y="29"/>
                  </a:lnTo>
                  <a:lnTo>
                    <a:pt x="109" y="29"/>
                  </a:lnTo>
                  <a:lnTo>
                    <a:pt x="107" y="29"/>
                  </a:lnTo>
                  <a:lnTo>
                    <a:pt x="106" y="29"/>
                  </a:lnTo>
                  <a:lnTo>
                    <a:pt x="102" y="31"/>
                  </a:lnTo>
                  <a:lnTo>
                    <a:pt x="99" y="31"/>
                  </a:lnTo>
                  <a:lnTo>
                    <a:pt x="94" y="31"/>
                  </a:lnTo>
                  <a:lnTo>
                    <a:pt x="89" y="31"/>
                  </a:lnTo>
                  <a:lnTo>
                    <a:pt x="84" y="32"/>
                  </a:lnTo>
                  <a:lnTo>
                    <a:pt x="78" y="32"/>
                  </a:lnTo>
                  <a:lnTo>
                    <a:pt x="71" y="32"/>
                  </a:lnTo>
                  <a:lnTo>
                    <a:pt x="66" y="32"/>
                  </a:lnTo>
                  <a:lnTo>
                    <a:pt x="59" y="33"/>
                  </a:lnTo>
                  <a:lnTo>
                    <a:pt x="52" y="33"/>
                  </a:lnTo>
                  <a:lnTo>
                    <a:pt x="45" y="33"/>
                  </a:lnTo>
                  <a:lnTo>
                    <a:pt x="39" y="33"/>
                  </a:lnTo>
                  <a:lnTo>
                    <a:pt x="32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2" y="31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5" y="21"/>
                  </a:lnTo>
                  <a:lnTo>
                    <a:pt x="5" y="17"/>
                  </a:lnTo>
                  <a:lnTo>
                    <a:pt x="3" y="15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solidFill>
              <a:srgbClr val="A1A1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Freeform 28"/>
            <p:cNvSpPr/>
            <p:nvPr/>
          </p:nvSpPr>
          <p:spPr bwMode="auto">
            <a:xfrm>
              <a:off x="2809" y="3823"/>
              <a:ext cx="311" cy="22"/>
            </a:xfrm>
            <a:custGeom>
              <a:avLst/>
              <a:gdLst>
                <a:gd name="T0" fmla="*/ 310 w 311"/>
                <a:gd name="T1" fmla="*/ 0 h 22"/>
                <a:gd name="T2" fmla="*/ 302 w 311"/>
                <a:gd name="T3" fmla="*/ 5 h 22"/>
                <a:gd name="T4" fmla="*/ 290 w 311"/>
                <a:gd name="T5" fmla="*/ 11 h 22"/>
                <a:gd name="T6" fmla="*/ 273 w 311"/>
                <a:gd name="T7" fmla="*/ 14 h 22"/>
                <a:gd name="T8" fmla="*/ 254 w 311"/>
                <a:gd name="T9" fmla="*/ 16 h 22"/>
                <a:gd name="T10" fmla="*/ 229 w 311"/>
                <a:gd name="T11" fmla="*/ 19 h 22"/>
                <a:gd name="T12" fmla="*/ 204 w 311"/>
                <a:gd name="T13" fmla="*/ 21 h 22"/>
                <a:gd name="T14" fmla="*/ 177 w 311"/>
                <a:gd name="T15" fmla="*/ 21 h 22"/>
                <a:gd name="T16" fmla="*/ 149 w 311"/>
                <a:gd name="T17" fmla="*/ 21 h 22"/>
                <a:gd name="T18" fmla="*/ 121 w 311"/>
                <a:gd name="T19" fmla="*/ 21 h 22"/>
                <a:gd name="T20" fmla="*/ 94 w 311"/>
                <a:gd name="T21" fmla="*/ 21 h 22"/>
                <a:gd name="T22" fmla="*/ 69 w 311"/>
                <a:gd name="T23" fmla="*/ 19 h 22"/>
                <a:gd name="T24" fmla="*/ 47 w 311"/>
                <a:gd name="T25" fmla="*/ 16 h 22"/>
                <a:gd name="T26" fmla="*/ 28 w 311"/>
                <a:gd name="T27" fmla="*/ 14 h 22"/>
                <a:gd name="T28" fmla="*/ 14 w 311"/>
                <a:gd name="T29" fmla="*/ 10 h 22"/>
                <a:gd name="T30" fmla="*/ 4 w 311"/>
                <a:gd name="T31" fmla="*/ 5 h 22"/>
                <a:gd name="T32" fmla="*/ 0 w 311"/>
                <a:gd name="T33" fmla="*/ 0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1" h="22">
                  <a:moveTo>
                    <a:pt x="310" y="0"/>
                  </a:moveTo>
                  <a:lnTo>
                    <a:pt x="302" y="5"/>
                  </a:lnTo>
                  <a:lnTo>
                    <a:pt x="290" y="11"/>
                  </a:lnTo>
                  <a:lnTo>
                    <a:pt x="273" y="14"/>
                  </a:lnTo>
                  <a:lnTo>
                    <a:pt x="254" y="16"/>
                  </a:lnTo>
                  <a:lnTo>
                    <a:pt x="229" y="19"/>
                  </a:lnTo>
                  <a:lnTo>
                    <a:pt x="204" y="21"/>
                  </a:lnTo>
                  <a:lnTo>
                    <a:pt x="177" y="21"/>
                  </a:lnTo>
                  <a:lnTo>
                    <a:pt x="149" y="21"/>
                  </a:lnTo>
                  <a:lnTo>
                    <a:pt x="121" y="21"/>
                  </a:lnTo>
                  <a:lnTo>
                    <a:pt x="94" y="21"/>
                  </a:lnTo>
                  <a:lnTo>
                    <a:pt x="69" y="19"/>
                  </a:lnTo>
                  <a:lnTo>
                    <a:pt x="47" y="16"/>
                  </a:lnTo>
                  <a:lnTo>
                    <a:pt x="28" y="14"/>
                  </a:lnTo>
                  <a:lnTo>
                    <a:pt x="14" y="10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31446" cap="flat" cmpd="sng">
              <a:solidFill>
                <a:srgbClr val="6262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 flipV="1">
              <a:off x="2965" y="3536"/>
              <a:ext cx="0" cy="302"/>
            </a:xfrm>
            <a:prstGeom prst="line">
              <a:avLst/>
            </a:prstGeom>
            <a:noFill/>
            <a:ln w="18498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590" name="Freeform 30"/>
            <p:cNvSpPr/>
            <p:nvPr/>
          </p:nvSpPr>
          <p:spPr bwMode="auto">
            <a:xfrm>
              <a:off x="2963" y="3449"/>
              <a:ext cx="14" cy="39"/>
            </a:xfrm>
            <a:custGeom>
              <a:avLst/>
              <a:gdLst>
                <a:gd name="T0" fmla="*/ 4 w 14"/>
                <a:gd name="T1" fmla="*/ 0 h 39"/>
                <a:gd name="T2" fmla="*/ 4 w 14"/>
                <a:gd name="T3" fmla="*/ 0 h 39"/>
                <a:gd name="T4" fmla="*/ 4 w 14"/>
                <a:gd name="T5" fmla="*/ 0 h 39"/>
                <a:gd name="T6" fmla="*/ 4 w 14"/>
                <a:gd name="T7" fmla="*/ 0 h 39"/>
                <a:gd name="T8" fmla="*/ 5 w 14"/>
                <a:gd name="T9" fmla="*/ 0 h 39"/>
                <a:gd name="T10" fmla="*/ 5 w 14"/>
                <a:gd name="T11" fmla="*/ 0 h 39"/>
                <a:gd name="T12" fmla="*/ 5 w 14"/>
                <a:gd name="T13" fmla="*/ 0 h 39"/>
                <a:gd name="T14" fmla="*/ 5 w 14"/>
                <a:gd name="T15" fmla="*/ 0 h 39"/>
                <a:gd name="T16" fmla="*/ 7 w 14"/>
                <a:gd name="T17" fmla="*/ 3 h 39"/>
                <a:gd name="T18" fmla="*/ 10 w 14"/>
                <a:gd name="T19" fmla="*/ 7 h 39"/>
                <a:gd name="T20" fmla="*/ 12 w 14"/>
                <a:gd name="T21" fmla="*/ 12 h 39"/>
                <a:gd name="T22" fmla="*/ 12 w 14"/>
                <a:gd name="T23" fmla="*/ 17 h 39"/>
                <a:gd name="T24" fmla="*/ 12 w 14"/>
                <a:gd name="T25" fmla="*/ 23 h 39"/>
                <a:gd name="T26" fmla="*/ 11 w 14"/>
                <a:gd name="T27" fmla="*/ 28 h 39"/>
                <a:gd name="T28" fmla="*/ 9 w 14"/>
                <a:gd name="T29" fmla="*/ 33 h 39"/>
                <a:gd name="T30" fmla="*/ 6 w 14"/>
                <a:gd name="T31" fmla="*/ 37 h 39"/>
                <a:gd name="T32" fmla="*/ 4 w 14"/>
                <a:gd name="T33" fmla="*/ 38 h 39"/>
                <a:gd name="T34" fmla="*/ 4 w 14"/>
                <a:gd name="T35" fmla="*/ 38 h 39"/>
                <a:gd name="T36" fmla="*/ 2 w 14"/>
                <a:gd name="T37" fmla="*/ 38 h 39"/>
                <a:gd name="T38" fmla="*/ 2 w 14"/>
                <a:gd name="T39" fmla="*/ 38 h 39"/>
                <a:gd name="T40" fmla="*/ 1 w 14"/>
                <a:gd name="T41" fmla="*/ 38 h 39"/>
                <a:gd name="T42" fmla="*/ 1 w 14"/>
                <a:gd name="T43" fmla="*/ 38 h 39"/>
                <a:gd name="T44" fmla="*/ 0 w 14"/>
                <a:gd name="T45" fmla="*/ 38 h 39"/>
                <a:gd name="T46" fmla="*/ 0 w 14"/>
                <a:gd name="T47" fmla="*/ 38 h 39"/>
                <a:gd name="T48" fmla="*/ 1 w 14"/>
                <a:gd name="T49" fmla="*/ 37 h 39"/>
                <a:gd name="T50" fmla="*/ 4 w 14"/>
                <a:gd name="T51" fmla="*/ 34 h 39"/>
                <a:gd name="T52" fmla="*/ 6 w 14"/>
                <a:gd name="T53" fmla="*/ 30 h 39"/>
                <a:gd name="T54" fmla="*/ 7 w 14"/>
                <a:gd name="T55" fmla="*/ 24 h 39"/>
                <a:gd name="T56" fmla="*/ 7 w 14"/>
                <a:gd name="T57" fmla="*/ 19 h 39"/>
                <a:gd name="T58" fmla="*/ 7 w 14"/>
                <a:gd name="T59" fmla="*/ 14 h 39"/>
                <a:gd name="T60" fmla="*/ 5 w 14"/>
                <a:gd name="T61" fmla="*/ 8 h 39"/>
                <a:gd name="T62" fmla="*/ 2 w 14"/>
                <a:gd name="T63" fmla="*/ 4 h 39"/>
                <a:gd name="T64" fmla="*/ 1 w 14"/>
                <a:gd name="T65" fmla="*/ 0 h 39"/>
                <a:gd name="T66" fmla="*/ 1 w 14"/>
                <a:gd name="T67" fmla="*/ 0 h 39"/>
                <a:gd name="T68" fmla="*/ 1 w 14"/>
                <a:gd name="T69" fmla="*/ 0 h 39"/>
                <a:gd name="T70" fmla="*/ 1 w 14"/>
                <a:gd name="T71" fmla="*/ 0 h 39"/>
                <a:gd name="T72" fmla="*/ 2 w 14"/>
                <a:gd name="T73" fmla="*/ 0 h 39"/>
                <a:gd name="T74" fmla="*/ 2 w 14"/>
                <a:gd name="T75" fmla="*/ 0 h 39"/>
                <a:gd name="T76" fmla="*/ 2 w 14"/>
                <a:gd name="T77" fmla="*/ 0 h 39"/>
                <a:gd name="T78" fmla="*/ 2 w 14"/>
                <a:gd name="T79" fmla="*/ 0 h 39"/>
                <a:gd name="T80" fmla="*/ 4 w 14"/>
                <a:gd name="T81" fmla="*/ 0 h 3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" h="39">
                  <a:moveTo>
                    <a:pt x="4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3"/>
                  </a:lnTo>
                  <a:lnTo>
                    <a:pt x="9" y="5"/>
                  </a:lnTo>
                  <a:lnTo>
                    <a:pt x="10" y="7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7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1" y="28"/>
                  </a:lnTo>
                  <a:lnTo>
                    <a:pt x="11" y="30"/>
                  </a:lnTo>
                  <a:lnTo>
                    <a:pt x="9" y="33"/>
                  </a:lnTo>
                  <a:lnTo>
                    <a:pt x="8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1" y="38"/>
                  </a:lnTo>
                  <a:lnTo>
                    <a:pt x="0" y="38"/>
                  </a:lnTo>
                  <a:lnTo>
                    <a:pt x="1" y="37"/>
                  </a:lnTo>
                  <a:lnTo>
                    <a:pt x="2" y="35"/>
                  </a:lnTo>
                  <a:lnTo>
                    <a:pt x="4" y="34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1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0"/>
                  </a:lnTo>
                  <a:lnTo>
                    <a:pt x="5" y="8"/>
                  </a:lnTo>
                  <a:lnTo>
                    <a:pt x="4" y="5"/>
                  </a:lnTo>
                  <a:lnTo>
                    <a:pt x="2" y="4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solidFill>
              <a:srgbClr val="BFBF00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Freeform 31"/>
            <p:cNvSpPr/>
            <p:nvPr/>
          </p:nvSpPr>
          <p:spPr bwMode="auto">
            <a:xfrm>
              <a:off x="3385" y="3449"/>
              <a:ext cx="13" cy="39"/>
            </a:xfrm>
            <a:custGeom>
              <a:avLst/>
              <a:gdLst>
                <a:gd name="T0" fmla="*/ 3 w 13"/>
                <a:gd name="T1" fmla="*/ 0 h 39"/>
                <a:gd name="T2" fmla="*/ 3 w 13"/>
                <a:gd name="T3" fmla="*/ 0 h 39"/>
                <a:gd name="T4" fmla="*/ 3 w 13"/>
                <a:gd name="T5" fmla="*/ 0 h 39"/>
                <a:gd name="T6" fmla="*/ 3 w 13"/>
                <a:gd name="T7" fmla="*/ 0 h 39"/>
                <a:gd name="T8" fmla="*/ 4 w 13"/>
                <a:gd name="T9" fmla="*/ 0 h 39"/>
                <a:gd name="T10" fmla="*/ 4 w 13"/>
                <a:gd name="T11" fmla="*/ 0 h 39"/>
                <a:gd name="T12" fmla="*/ 4 w 13"/>
                <a:gd name="T13" fmla="*/ 0 h 39"/>
                <a:gd name="T14" fmla="*/ 4 w 13"/>
                <a:gd name="T15" fmla="*/ 0 h 39"/>
                <a:gd name="T16" fmla="*/ 6 w 13"/>
                <a:gd name="T17" fmla="*/ 3 h 39"/>
                <a:gd name="T18" fmla="*/ 9 w 13"/>
                <a:gd name="T19" fmla="*/ 7 h 39"/>
                <a:gd name="T20" fmla="*/ 11 w 13"/>
                <a:gd name="T21" fmla="*/ 12 h 39"/>
                <a:gd name="T22" fmla="*/ 11 w 13"/>
                <a:gd name="T23" fmla="*/ 17 h 39"/>
                <a:gd name="T24" fmla="*/ 11 w 13"/>
                <a:gd name="T25" fmla="*/ 23 h 39"/>
                <a:gd name="T26" fmla="*/ 11 w 13"/>
                <a:gd name="T27" fmla="*/ 28 h 39"/>
                <a:gd name="T28" fmla="*/ 9 w 13"/>
                <a:gd name="T29" fmla="*/ 33 h 39"/>
                <a:gd name="T30" fmla="*/ 6 w 13"/>
                <a:gd name="T31" fmla="*/ 37 h 39"/>
                <a:gd name="T32" fmla="*/ 4 w 13"/>
                <a:gd name="T33" fmla="*/ 38 h 39"/>
                <a:gd name="T34" fmla="*/ 4 w 13"/>
                <a:gd name="T35" fmla="*/ 38 h 39"/>
                <a:gd name="T36" fmla="*/ 2 w 13"/>
                <a:gd name="T37" fmla="*/ 38 h 39"/>
                <a:gd name="T38" fmla="*/ 2 w 13"/>
                <a:gd name="T39" fmla="*/ 38 h 39"/>
                <a:gd name="T40" fmla="*/ 0 w 13"/>
                <a:gd name="T41" fmla="*/ 38 h 39"/>
                <a:gd name="T42" fmla="*/ 0 w 13"/>
                <a:gd name="T43" fmla="*/ 38 h 39"/>
                <a:gd name="T44" fmla="*/ 0 w 13"/>
                <a:gd name="T45" fmla="*/ 38 h 39"/>
                <a:gd name="T46" fmla="*/ 0 w 13"/>
                <a:gd name="T47" fmla="*/ 38 h 39"/>
                <a:gd name="T48" fmla="*/ 0 w 13"/>
                <a:gd name="T49" fmla="*/ 37 h 39"/>
                <a:gd name="T50" fmla="*/ 3 w 13"/>
                <a:gd name="T51" fmla="*/ 34 h 39"/>
                <a:gd name="T52" fmla="*/ 5 w 13"/>
                <a:gd name="T53" fmla="*/ 30 h 39"/>
                <a:gd name="T54" fmla="*/ 7 w 13"/>
                <a:gd name="T55" fmla="*/ 24 h 39"/>
                <a:gd name="T56" fmla="*/ 7 w 13"/>
                <a:gd name="T57" fmla="*/ 19 h 39"/>
                <a:gd name="T58" fmla="*/ 7 w 13"/>
                <a:gd name="T59" fmla="*/ 14 h 39"/>
                <a:gd name="T60" fmla="*/ 5 w 13"/>
                <a:gd name="T61" fmla="*/ 8 h 39"/>
                <a:gd name="T62" fmla="*/ 1 w 13"/>
                <a:gd name="T63" fmla="*/ 4 h 39"/>
                <a:gd name="T64" fmla="*/ 0 w 13"/>
                <a:gd name="T65" fmla="*/ 0 h 39"/>
                <a:gd name="T66" fmla="*/ 0 w 13"/>
                <a:gd name="T67" fmla="*/ 0 h 39"/>
                <a:gd name="T68" fmla="*/ 0 w 13"/>
                <a:gd name="T69" fmla="*/ 0 h 39"/>
                <a:gd name="T70" fmla="*/ 0 w 13"/>
                <a:gd name="T71" fmla="*/ 0 h 39"/>
                <a:gd name="T72" fmla="*/ 1 w 13"/>
                <a:gd name="T73" fmla="*/ 0 h 39"/>
                <a:gd name="T74" fmla="*/ 1 w 13"/>
                <a:gd name="T75" fmla="*/ 0 h 39"/>
                <a:gd name="T76" fmla="*/ 1 w 13"/>
                <a:gd name="T77" fmla="*/ 0 h 39"/>
                <a:gd name="T78" fmla="*/ 1 w 13"/>
                <a:gd name="T79" fmla="*/ 0 h 39"/>
                <a:gd name="T80" fmla="*/ 3 w 13"/>
                <a:gd name="T81" fmla="*/ 0 h 3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" h="39">
                  <a:moveTo>
                    <a:pt x="3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8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2" y="19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8"/>
                  </a:lnTo>
                  <a:lnTo>
                    <a:pt x="11" y="30"/>
                  </a:lnTo>
                  <a:lnTo>
                    <a:pt x="9" y="33"/>
                  </a:lnTo>
                  <a:lnTo>
                    <a:pt x="8" y="35"/>
                  </a:lnTo>
                  <a:lnTo>
                    <a:pt x="6" y="37"/>
                  </a:lnTo>
                  <a:lnTo>
                    <a:pt x="5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2" y="35"/>
                  </a:lnTo>
                  <a:lnTo>
                    <a:pt x="3" y="34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8" y="21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0"/>
                  </a:lnTo>
                  <a:lnTo>
                    <a:pt x="5" y="8"/>
                  </a:lnTo>
                  <a:lnTo>
                    <a:pt x="3" y="5"/>
                  </a:lnTo>
                  <a:lnTo>
                    <a:pt x="1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</a:path>
              </a:pathLst>
            </a:custGeom>
            <a:solidFill>
              <a:srgbClr val="BFBF00"/>
            </a:solidFill>
            <a:ln w="18498" cap="flat" cmpd="sng">
              <a:solidFill>
                <a:srgbClr val="A2A2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Freeform 32"/>
            <p:cNvSpPr/>
            <p:nvPr/>
          </p:nvSpPr>
          <p:spPr bwMode="auto">
            <a:xfrm>
              <a:off x="2951" y="3385"/>
              <a:ext cx="226" cy="56"/>
            </a:xfrm>
            <a:custGeom>
              <a:avLst/>
              <a:gdLst>
                <a:gd name="T0" fmla="*/ 202 w 226"/>
                <a:gd name="T1" fmla="*/ 14 h 56"/>
                <a:gd name="T2" fmla="*/ 194 w 226"/>
                <a:gd name="T3" fmla="*/ 10 h 56"/>
                <a:gd name="T4" fmla="*/ 185 w 226"/>
                <a:gd name="T5" fmla="*/ 5 h 56"/>
                <a:gd name="T6" fmla="*/ 172 w 226"/>
                <a:gd name="T7" fmla="*/ 4 h 56"/>
                <a:gd name="T8" fmla="*/ 159 w 226"/>
                <a:gd name="T9" fmla="*/ 1 h 56"/>
                <a:gd name="T10" fmla="*/ 147 w 226"/>
                <a:gd name="T11" fmla="*/ 1 h 56"/>
                <a:gd name="T12" fmla="*/ 136 w 226"/>
                <a:gd name="T13" fmla="*/ 3 h 56"/>
                <a:gd name="T14" fmla="*/ 124 w 226"/>
                <a:gd name="T15" fmla="*/ 7 h 56"/>
                <a:gd name="T16" fmla="*/ 111 w 226"/>
                <a:gd name="T17" fmla="*/ 11 h 56"/>
                <a:gd name="T18" fmla="*/ 98 w 226"/>
                <a:gd name="T19" fmla="*/ 16 h 56"/>
                <a:gd name="T20" fmla="*/ 87 w 226"/>
                <a:gd name="T21" fmla="*/ 21 h 56"/>
                <a:gd name="T22" fmla="*/ 76 w 226"/>
                <a:gd name="T23" fmla="*/ 26 h 56"/>
                <a:gd name="T24" fmla="*/ 68 w 226"/>
                <a:gd name="T25" fmla="*/ 30 h 56"/>
                <a:gd name="T26" fmla="*/ 60 w 226"/>
                <a:gd name="T27" fmla="*/ 33 h 56"/>
                <a:gd name="T28" fmla="*/ 54 w 226"/>
                <a:gd name="T29" fmla="*/ 33 h 56"/>
                <a:gd name="T30" fmla="*/ 49 w 226"/>
                <a:gd name="T31" fmla="*/ 33 h 56"/>
                <a:gd name="T32" fmla="*/ 43 w 226"/>
                <a:gd name="T33" fmla="*/ 30 h 56"/>
                <a:gd name="T34" fmla="*/ 35 w 226"/>
                <a:gd name="T35" fmla="*/ 27 h 56"/>
                <a:gd name="T36" fmla="*/ 30 w 226"/>
                <a:gd name="T37" fmla="*/ 21 h 56"/>
                <a:gd name="T38" fmla="*/ 21 w 226"/>
                <a:gd name="T39" fmla="*/ 19 h 56"/>
                <a:gd name="T40" fmla="*/ 13 w 226"/>
                <a:gd name="T41" fmla="*/ 18 h 56"/>
                <a:gd name="T42" fmla="*/ 8 w 226"/>
                <a:gd name="T43" fmla="*/ 20 h 56"/>
                <a:gd name="T44" fmla="*/ 4 w 226"/>
                <a:gd name="T45" fmla="*/ 24 h 56"/>
                <a:gd name="T46" fmla="*/ 1 w 226"/>
                <a:gd name="T47" fmla="*/ 27 h 56"/>
                <a:gd name="T48" fmla="*/ 0 w 226"/>
                <a:gd name="T49" fmla="*/ 29 h 56"/>
                <a:gd name="T50" fmla="*/ 0 w 226"/>
                <a:gd name="T51" fmla="*/ 30 h 56"/>
                <a:gd name="T52" fmla="*/ 4 w 226"/>
                <a:gd name="T53" fmla="*/ 30 h 56"/>
                <a:gd name="T54" fmla="*/ 10 w 226"/>
                <a:gd name="T55" fmla="*/ 24 h 56"/>
                <a:gd name="T56" fmla="*/ 19 w 226"/>
                <a:gd name="T57" fmla="*/ 24 h 56"/>
                <a:gd name="T58" fmla="*/ 29 w 226"/>
                <a:gd name="T59" fmla="*/ 30 h 56"/>
                <a:gd name="T60" fmla="*/ 40 w 226"/>
                <a:gd name="T61" fmla="*/ 35 h 56"/>
                <a:gd name="T62" fmla="*/ 52 w 226"/>
                <a:gd name="T63" fmla="*/ 40 h 56"/>
                <a:gd name="T64" fmla="*/ 68 w 226"/>
                <a:gd name="T65" fmla="*/ 38 h 56"/>
                <a:gd name="T66" fmla="*/ 84 w 226"/>
                <a:gd name="T67" fmla="*/ 34 h 56"/>
                <a:gd name="T68" fmla="*/ 101 w 226"/>
                <a:gd name="T69" fmla="*/ 29 h 56"/>
                <a:gd name="T70" fmla="*/ 116 w 226"/>
                <a:gd name="T71" fmla="*/ 24 h 56"/>
                <a:gd name="T72" fmla="*/ 134 w 226"/>
                <a:gd name="T73" fmla="*/ 21 h 56"/>
                <a:gd name="T74" fmla="*/ 152 w 226"/>
                <a:gd name="T75" fmla="*/ 22 h 56"/>
                <a:gd name="T76" fmla="*/ 162 w 226"/>
                <a:gd name="T77" fmla="*/ 22 h 56"/>
                <a:gd name="T78" fmla="*/ 173 w 226"/>
                <a:gd name="T79" fmla="*/ 26 h 56"/>
                <a:gd name="T80" fmla="*/ 186 w 226"/>
                <a:gd name="T81" fmla="*/ 29 h 56"/>
                <a:gd name="T82" fmla="*/ 196 w 226"/>
                <a:gd name="T83" fmla="*/ 32 h 56"/>
                <a:gd name="T84" fmla="*/ 207 w 226"/>
                <a:gd name="T85" fmla="*/ 35 h 56"/>
                <a:gd name="T86" fmla="*/ 207 w 226"/>
                <a:gd name="T87" fmla="*/ 38 h 56"/>
                <a:gd name="T88" fmla="*/ 210 w 226"/>
                <a:gd name="T89" fmla="*/ 42 h 56"/>
                <a:gd name="T90" fmla="*/ 214 w 226"/>
                <a:gd name="T91" fmla="*/ 47 h 56"/>
                <a:gd name="T92" fmla="*/ 219 w 226"/>
                <a:gd name="T93" fmla="*/ 52 h 56"/>
                <a:gd name="T94" fmla="*/ 223 w 226"/>
                <a:gd name="T95" fmla="*/ 55 h 56"/>
                <a:gd name="T96" fmla="*/ 224 w 226"/>
                <a:gd name="T97" fmla="*/ 55 h 56"/>
                <a:gd name="T98" fmla="*/ 224 w 226"/>
                <a:gd name="T99" fmla="*/ 50 h 56"/>
                <a:gd name="T100" fmla="*/ 224 w 226"/>
                <a:gd name="T101" fmla="*/ 43 h 56"/>
                <a:gd name="T102" fmla="*/ 224 w 226"/>
                <a:gd name="T103" fmla="*/ 38 h 56"/>
                <a:gd name="T104" fmla="*/ 224 w 226"/>
                <a:gd name="T105" fmla="*/ 32 h 56"/>
                <a:gd name="T106" fmla="*/ 223 w 226"/>
                <a:gd name="T107" fmla="*/ 30 h 56"/>
                <a:gd name="T108" fmla="*/ 222 w 226"/>
                <a:gd name="T109" fmla="*/ 27 h 56"/>
                <a:gd name="T110" fmla="*/ 216 w 226"/>
                <a:gd name="T111" fmla="*/ 24 h 56"/>
                <a:gd name="T112" fmla="*/ 212 w 226"/>
                <a:gd name="T113" fmla="*/ 20 h 56"/>
                <a:gd name="T114" fmla="*/ 207 w 226"/>
                <a:gd name="T115" fmla="*/ 18 h 56"/>
                <a:gd name="T116" fmla="*/ 207 w 226"/>
                <a:gd name="T117" fmla="*/ 15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6" h="56">
                  <a:moveTo>
                    <a:pt x="207" y="15"/>
                  </a:moveTo>
                  <a:lnTo>
                    <a:pt x="204" y="15"/>
                  </a:lnTo>
                  <a:lnTo>
                    <a:pt x="202" y="14"/>
                  </a:lnTo>
                  <a:lnTo>
                    <a:pt x="199" y="12"/>
                  </a:lnTo>
                  <a:lnTo>
                    <a:pt x="197" y="10"/>
                  </a:lnTo>
                  <a:lnTo>
                    <a:pt x="194" y="10"/>
                  </a:lnTo>
                  <a:lnTo>
                    <a:pt x="191" y="8"/>
                  </a:lnTo>
                  <a:lnTo>
                    <a:pt x="187" y="7"/>
                  </a:lnTo>
                  <a:lnTo>
                    <a:pt x="185" y="5"/>
                  </a:lnTo>
                  <a:lnTo>
                    <a:pt x="180" y="5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8" y="2"/>
                  </a:lnTo>
                  <a:lnTo>
                    <a:pt x="163" y="2"/>
                  </a:lnTo>
                  <a:lnTo>
                    <a:pt x="159" y="1"/>
                  </a:lnTo>
                  <a:lnTo>
                    <a:pt x="154" y="1"/>
                  </a:lnTo>
                  <a:lnTo>
                    <a:pt x="150" y="0"/>
                  </a:lnTo>
                  <a:lnTo>
                    <a:pt x="147" y="1"/>
                  </a:lnTo>
                  <a:lnTo>
                    <a:pt x="143" y="1"/>
                  </a:lnTo>
                  <a:lnTo>
                    <a:pt x="140" y="3"/>
                  </a:lnTo>
                  <a:lnTo>
                    <a:pt x="136" y="3"/>
                  </a:lnTo>
                  <a:lnTo>
                    <a:pt x="131" y="4"/>
                  </a:lnTo>
                  <a:lnTo>
                    <a:pt x="127" y="5"/>
                  </a:lnTo>
                  <a:lnTo>
                    <a:pt x="124" y="7"/>
                  </a:lnTo>
                  <a:lnTo>
                    <a:pt x="120" y="7"/>
                  </a:lnTo>
                  <a:lnTo>
                    <a:pt x="115" y="9"/>
                  </a:lnTo>
                  <a:lnTo>
                    <a:pt x="111" y="11"/>
                  </a:lnTo>
                  <a:lnTo>
                    <a:pt x="106" y="13"/>
                  </a:lnTo>
                  <a:lnTo>
                    <a:pt x="103" y="14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1" y="19"/>
                  </a:lnTo>
                  <a:lnTo>
                    <a:pt x="87" y="21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4" y="27"/>
                  </a:lnTo>
                  <a:lnTo>
                    <a:pt x="70" y="29"/>
                  </a:lnTo>
                  <a:lnTo>
                    <a:pt x="68" y="30"/>
                  </a:lnTo>
                  <a:lnTo>
                    <a:pt x="65" y="32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8" y="33"/>
                  </a:lnTo>
                  <a:lnTo>
                    <a:pt x="56" y="33"/>
                  </a:lnTo>
                  <a:lnTo>
                    <a:pt x="54" y="33"/>
                  </a:lnTo>
                  <a:lnTo>
                    <a:pt x="53" y="33"/>
                  </a:lnTo>
                  <a:lnTo>
                    <a:pt x="51" y="33"/>
                  </a:lnTo>
                  <a:lnTo>
                    <a:pt x="49" y="33"/>
                  </a:lnTo>
                  <a:lnTo>
                    <a:pt x="49" y="32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0" y="29"/>
                  </a:lnTo>
                  <a:lnTo>
                    <a:pt x="39" y="27"/>
                  </a:lnTo>
                  <a:lnTo>
                    <a:pt x="35" y="27"/>
                  </a:lnTo>
                  <a:lnTo>
                    <a:pt x="33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26" y="21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4" y="30"/>
                  </a:lnTo>
                  <a:lnTo>
                    <a:pt x="6" y="27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3" y="22"/>
                  </a:lnTo>
                  <a:lnTo>
                    <a:pt x="15" y="24"/>
                  </a:lnTo>
                  <a:lnTo>
                    <a:pt x="19" y="24"/>
                  </a:lnTo>
                  <a:lnTo>
                    <a:pt x="22" y="26"/>
                  </a:lnTo>
                  <a:lnTo>
                    <a:pt x="26" y="27"/>
                  </a:lnTo>
                  <a:lnTo>
                    <a:pt x="29" y="30"/>
                  </a:lnTo>
                  <a:lnTo>
                    <a:pt x="33" y="32"/>
                  </a:lnTo>
                  <a:lnTo>
                    <a:pt x="36" y="33"/>
                  </a:lnTo>
                  <a:lnTo>
                    <a:pt x="40" y="35"/>
                  </a:lnTo>
                  <a:lnTo>
                    <a:pt x="44" y="37"/>
                  </a:lnTo>
                  <a:lnTo>
                    <a:pt x="49" y="39"/>
                  </a:lnTo>
                  <a:lnTo>
                    <a:pt x="52" y="40"/>
                  </a:lnTo>
                  <a:lnTo>
                    <a:pt x="58" y="39"/>
                  </a:lnTo>
                  <a:lnTo>
                    <a:pt x="63" y="39"/>
                  </a:lnTo>
                  <a:lnTo>
                    <a:pt x="68" y="38"/>
                  </a:lnTo>
                  <a:lnTo>
                    <a:pt x="74" y="38"/>
                  </a:lnTo>
                  <a:lnTo>
                    <a:pt x="79" y="36"/>
                  </a:lnTo>
                  <a:lnTo>
                    <a:pt x="84" y="34"/>
                  </a:lnTo>
                  <a:lnTo>
                    <a:pt x="90" y="32"/>
                  </a:lnTo>
                  <a:lnTo>
                    <a:pt x="95" y="30"/>
                  </a:lnTo>
                  <a:lnTo>
                    <a:pt x="101" y="29"/>
                  </a:lnTo>
                  <a:lnTo>
                    <a:pt x="105" y="27"/>
                  </a:lnTo>
                  <a:lnTo>
                    <a:pt x="111" y="26"/>
                  </a:lnTo>
                  <a:lnTo>
                    <a:pt x="116" y="24"/>
                  </a:lnTo>
                  <a:lnTo>
                    <a:pt x="122" y="22"/>
                  </a:lnTo>
                  <a:lnTo>
                    <a:pt x="128" y="22"/>
                  </a:lnTo>
                  <a:lnTo>
                    <a:pt x="134" y="21"/>
                  </a:lnTo>
                  <a:lnTo>
                    <a:pt x="141" y="21"/>
                  </a:lnTo>
                  <a:lnTo>
                    <a:pt x="149" y="20"/>
                  </a:lnTo>
                  <a:lnTo>
                    <a:pt x="152" y="22"/>
                  </a:lnTo>
                  <a:lnTo>
                    <a:pt x="155" y="22"/>
                  </a:lnTo>
                  <a:lnTo>
                    <a:pt x="159" y="22"/>
                  </a:lnTo>
                  <a:lnTo>
                    <a:pt x="162" y="22"/>
                  </a:lnTo>
                  <a:lnTo>
                    <a:pt x="166" y="24"/>
                  </a:lnTo>
                  <a:lnTo>
                    <a:pt x="170" y="24"/>
                  </a:lnTo>
                  <a:lnTo>
                    <a:pt x="173" y="26"/>
                  </a:lnTo>
                  <a:lnTo>
                    <a:pt x="179" y="26"/>
                  </a:lnTo>
                  <a:lnTo>
                    <a:pt x="182" y="27"/>
                  </a:lnTo>
                  <a:lnTo>
                    <a:pt x="186" y="29"/>
                  </a:lnTo>
                  <a:lnTo>
                    <a:pt x="190" y="30"/>
                  </a:lnTo>
                  <a:lnTo>
                    <a:pt x="194" y="30"/>
                  </a:lnTo>
                  <a:lnTo>
                    <a:pt x="196" y="32"/>
                  </a:lnTo>
                  <a:lnTo>
                    <a:pt x="200" y="33"/>
                  </a:lnTo>
                  <a:lnTo>
                    <a:pt x="203" y="35"/>
                  </a:lnTo>
                  <a:lnTo>
                    <a:pt x="207" y="35"/>
                  </a:lnTo>
                  <a:lnTo>
                    <a:pt x="207" y="36"/>
                  </a:lnTo>
                  <a:lnTo>
                    <a:pt x="207" y="38"/>
                  </a:lnTo>
                  <a:lnTo>
                    <a:pt x="208" y="38"/>
                  </a:lnTo>
                  <a:lnTo>
                    <a:pt x="208" y="40"/>
                  </a:lnTo>
                  <a:lnTo>
                    <a:pt x="210" y="42"/>
                  </a:lnTo>
                  <a:lnTo>
                    <a:pt x="211" y="44"/>
                  </a:lnTo>
                  <a:lnTo>
                    <a:pt x="213" y="45"/>
                  </a:lnTo>
                  <a:lnTo>
                    <a:pt x="214" y="47"/>
                  </a:lnTo>
                  <a:lnTo>
                    <a:pt x="216" y="48"/>
                  </a:lnTo>
                  <a:lnTo>
                    <a:pt x="218" y="50"/>
                  </a:lnTo>
                  <a:lnTo>
                    <a:pt x="219" y="52"/>
                  </a:lnTo>
                  <a:lnTo>
                    <a:pt x="220" y="54"/>
                  </a:lnTo>
                  <a:lnTo>
                    <a:pt x="222" y="55"/>
                  </a:lnTo>
                  <a:lnTo>
                    <a:pt x="223" y="55"/>
                  </a:lnTo>
                  <a:lnTo>
                    <a:pt x="225" y="55"/>
                  </a:lnTo>
                  <a:lnTo>
                    <a:pt x="224" y="55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24" y="50"/>
                  </a:lnTo>
                  <a:lnTo>
                    <a:pt x="224" y="48"/>
                  </a:lnTo>
                  <a:lnTo>
                    <a:pt x="224" y="46"/>
                  </a:lnTo>
                  <a:lnTo>
                    <a:pt x="224" y="43"/>
                  </a:lnTo>
                  <a:lnTo>
                    <a:pt x="224" y="41"/>
                  </a:lnTo>
                  <a:lnTo>
                    <a:pt x="224" y="40"/>
                  </a:lnTo>
                  <a:lnTo>
                    <a:pt x="224" y="38"/>
                  </a:lnTo>
                  <a:lnTo>
                    <a:pt x="224" y="34"/>
                  </a:lnTo>
                  <a:lnTo>
                    <a:pt x="224" y="33"/>
                  </a:lnTo>
                  <a:lnTo>
                    <a:pt x="224" y="32"/>
                  </a:lnTo>
                  <a:lnTo>
                    <a:pt x="224" y="31"/>
                  </a:lnTo>
                  <a:lnTo>
                    <a:pt x="225" y="30"/>
                  </a:lnTo>
                  <a:lnTo>
                    <a:pt x="223" y="30"/>
                  </a:lnTo>
                  <a:lnTo>
                    <a:pt x="223" y="29"/>
                  </a:lnTo>
                  <a:lnTo>
                    <a:pt x="222" y="29"/>
                  </a:lnTo>
                  <a:lnTo>
                    <a:pt x="222" y="27"/>
                  </a:lnTo>
                  <a:lnTo>
                    <a:pt x="220" y="27"/>
                  </a:lnTo>
                  <a:lnTo>
                    <a:pt x="218" y="25"/>
                  </a:lnTo>
                  <a:lnTo>
                    <a:pt x="216" y="24"/>
                  </a:lnTo>
                  <a:lnTo>
                    <a:pt x="216" y="22"/>
                  </a:lnTo>
                  <a:lnTo>
                    <a:pt x="214" y="22"/>
                  </a:lnTo>
                  <a:lnTo>
                    <a:pt x="212" y="20"/>
                  </a:lnTo>
                  <a:lnTo>
                    <a:pt x="210" y="19"/>
                  </a:lnTo>
                  <a:lnTo>
                    <a:pt x="209" y="18"/>
                  </a:lnTo>
                  <a:lnTo>
                    <a:pt x="207" y="18"/>
                  </a:lnTo>
                  <a:lnTo>
                    <a:pt x="207" y="17"/>
                  </a:lnTo>
                  <a:lnTo>
                    <a:pt x="207" y="15"/>
                  </a:lnTo>
                </a:path>
              </a:pathLst>
            </a:custGeom>
            <a:solidFill>
              <a:srgbClr val="BFBF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Freeform 33"/>
            <p:cNvSpPr/>
            <p:nvPr/>
          </p:nvSpPr>
          <p:spPr bwMode="auto">
            <a:xfrm>
              <a:off x="2995" y="3385"/>
              <a:ext cx="182" cy="41"/>
            </a:xfrm>
            <a:custGeom>
              <a:avLst/>
              <a:gdLst>
                <a:gd name="T0" fmla="*/ 158 w 182"/>
                <a:gd name="T1" fmla="*/ 15 h 41"/>
                <a:gd name="T2" fmla="*/ 150 w 182"/>
                <a:gd name="T3" fmla="*/ 12 h 41"/>
                <a:gd name="T4" fmla="*/ 141 w 182"/>
                <a:gd name="T5" fmla="*/ 6 h 41"/>
                <a:gd name="T6" fmla="*/ 128 w 182"/>
                <a:gd name="T7" fmla="*/ 4 h 41"/>
                <a:gd name="T8" fmla="*/ 115 w 182"/>
                <a:gd name="T9" fmla="*/ 1 h 41"/>
                <a:gd name="T10" fmla="*/ 103 w 182"/>
                <a:gd name="T11" fmla="*/ 2 h 41"/>
                <a:gd name="T12" fmla="*/ 92 w 182"/>
                <a:gd name="T13" fmla="*/ 3 h 41"/>
                <a:gd name="T14" fmla="*/ 80 w 182"/>
                <a:gd name="T15" fmla="*/ 8 h 41"/>
                <a:gd name="T16" fmla="*/ 67 w 182"/>
                <a:gd name="T17" fmla="*/ 12 h 41"/>
                <a:gd name="T18" fmla="*/ 54 w 182"/>
                <a:gd name="T19" fmla="*/ 17 h 41"/>
                <a:gd name="T20" fmla="*/ 43 w 182"/>
                <a:gd name="T21" fmla="*/ 21 h 41"/>
                <a:gd name="T22" fmla="*/ 32 w 182"/>
                <a:gd name="T23" fmla="*/ 27 h 41"/>
                <a:gd name="T24" fmla="*/ 24 w 182"/>
                <a:gd name="T25" fmla="*/ 30 h 41"/>
                <a:gd name="T26" fmla="*/ 16 w 182"/>
                <a:gd name="T27" fmla="*/ 34 h 41"/>
                <a:gd name="T28" fmla="*/ 10 w 182"/>
                <a:gd name="T29" fmla="*/ 34 h 41"/>
                <a:gd name="T30" fmla="*/ 5 w 182"/>
                <a:gd name="T31" fmla="*/ 34 h 41"/>
                <a:gd name="T32" fmla="*/ 1 w 182"/>
                <a:gd name="T33" fmla="*/ 32 h 41"/>
                <a:gd name="T34" fmla="*/ 0 w 182"/>
                <a:gd name="T35" fmla="*/ 34 h 41"/>
                <a:gd name="T36" fmla="*/ 4 w 182"/>
                <a:gd name="T37" fmla="*/ 34 h 41"/>
                <a:gd name="T38" fmla="*/ 10 w 182"/>
                <a:gd name="T39" fmla="*/ 36 h 41"/>
                <a:gd name="T40" fmla="*/ 20 w 182"/>
                <a:gd name="T41" fmla="*/ 36 h 41"/>
                <a:gd name="T42" fmla="*/ 33 w 182"/>
                <a:gd name="T43" fmla="*/ 31 h 41"/>
                <a:gd name="T44" fmla="*/ 47 w 182"/>
                <a:gd name="T45" fmla="*/ 26 h 41"/>
                <a:gd name="T46" fmla="*/ 58 w 182"/>
                <a:gd name="T47" fmla="*/ 20 h 41"/>
                <a:gd name="T48" fmla="*/ 71 w 182"/>
                <a:gd name="T49" fmla="*/ 15 h 41"/>
                <a:gd name="T50" fmla="*/ 86 w 182"/>
                <a:gd name="T51" fmla="*/ 11 h 41"/>
                <a:gd name="T52" fmla="*/ 107 w 182"/>
                <a:gd name="T53" fmla="*/ 6 h 41"/>
                <a:gd name="T54" fmla="*/ 115 w 182"/>
                <a:gd name="T55" fmla="*/ 8 h 41"/>
                <a:gd name="T56" fmla="*/ 126 w 182"/>
                <a:gd name="T57" fmla="*/ 10 h 41"/>
                <a:gd name="T58" fmla="*/ 138 w 182"/>
                <a:gd name="T59" fmla="*/ 14 h 41"/>
                <a:gd name="T60" fmla="*/ 150 w 182"/>
                <a:gd name="T61" fmla="*/ 19 h 41"/>
                <a:gd name="T62" fmla="*/ 159 w 182"/>
                <a:gd name="T63" fmla="*/ 24 h 41"/>
                <a:gd name="T64" fmla="*/ 163 w 182"/>
                <a:gd name="T65" fmla="*/ 26 h 41"/>
                <a:gd name="T66" fmla="*/ 164 w 182"/>
                <a:gd name="T67" fmla="*/ 29 h 41"/>
                <a:gd name="T68" fmla="*/ 169 w 182"/>
                <a:gd name="T69" fmla="*/ 32 h 41"/>
                <a:gd name="T70" fmla="*/ 174 w 182"/>
                <a:gd name="T71" fmla="*/ 36 h 41"/>
                <a:gd name="T72" fmla="*/ 178 w 182"/>
                <a:gd name="T73" fmla="*/ 38 h 41"/>
                <a:gd name="T74" fmla="*/ 180 w 182"/>
                <a:gd name="T75" fmla="*/ 40 h 41"/>
                <a:gd name="T76" fmla="*/ 180 w 182"/>
                <a:gd name="T77" fmla="*/ 39 h 41"/>
                <a:gd name="T78" fmla="*/ 180 w 182"/>
                <a:gd name="T79" fmla="*/ 38 h 41"/>
                <a:gd name="T80" fmla="*/ 180 w 182"/>
                <a:gd name="T81" fmla="*/ 35 h 41"/>
                <a:gd name="T82" fmla="*/ 180 w 182"/>
                <a:gd name="T83" fmla="*/ 33 h 41"/>
                <a:gd name="T84" fmla="*/ 181 w 182"/>
                <a:gd name="T85" fmla="*/ 32 h 41"/>
                <a:gd name="T86" fmla="*/ 178 w 182"/>
                <a:gd name="T87" fmla="*/ 30 h 41"/>
                <a:gd name="T88" fmla="*/ 174 w 182"/>
                <a:gd name="T89" fmla="*/ 27 h 41"/>
                <a:gd name="T90" fmla="*/ 170 w 182"/>
                <a:gd name="T91" fmla="*/ 24 h 41"/>
                <a:gd name="T92" fmla="*/ 165 w 182"/>
                <a:gd name="T93" fmla="*/ 19 h 41"/>
                <a:gd name="T94" fmla="*/ 163 w 182"/>
                <a:gd name="T95" fmla="*/ 18 h 4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2" h="41">
                  <a:moveTo>
                    <a:pt x="163" y="17"/>
                  </a:moveTo>
                  <a:lnTo>
                    <a:pt x="160" y="17"/>
                  </a:lnTo>
                  <a:lnTo>
                    <a:pt x="158" y="15"/>
                  </a:lnTo>
                  <a:lnTo>
                    <a:pt x="155" y="14"/>
                  </a:lnTo>
                  <a:lnTo>
                    <a:pt x="153" y="12"/>
                  </a:lnTo>
                  <a:lnTo>
                    <a:pt x="150" y="12"/>
                  </a:lnTo>
                  <a:lnTo>
                    <a:pt x="147" y="10"/>
                  </a:lnTo>
                  <a:lnTo>
                    <a:pt x="143" y="8"/>
                  </a:lnTo>
                  <a:lnTo>
                    <a:pt x="141" y="6"/>
                  </a:lnTo>
                  <a:lnTo>
                    <a:pt x="136" y="6"/>
                  </a:lnTo>
                  <a:lnTo>
                    <a:pt x="132" y="4"/>
                  </a:lnTo>
                  <a:lnTo>
                    <a:pt x="128" y="4"/>
                  </a:lnTo>
                  <a:lnTo>
                    <a:pt x="124" y="2"/>
                  </a:lnTo>
                  <a:lnTo>
                    <a:pt x="119" y="2"/>
                  </a:lnTo>
                  <a:lnTo>
                    <a:pt x="115" y="1"/>
                  </a:lnTo>
                  <a:lnTo>
                    <a:pt x="110" y="1"/>
                  </a:lnTo>
                  <a:lnTo>
                    <a:pt x="106" y="0"/>
                  </a:lnTo>
                  <a:lnTo>
                    <a:pt x="103" y="2"/>
                  </a:lnTo>
                  <a:lnTo>
                    <a:pt x="99" y="2"/>
                  </a:lnTo>
                  <a:lnTo>
                    <a:pt x="96" y="3"/>
                  </a:lnTo>
                  <a:lnTo>
                    <a:pt x="92" y="3"/>
                  </a:lnTo>
                  <a:lnTo>
                    <a:pt x="87" y="5"/>
                  </a:lnTo>
                  <a:lnTo>
                    <a:pt x="83" y="6"/>
                  </a:lnTo>
                  <a:lnTo>
                    <a:pt x="80" y="8"/>
                  </a:lnTo>
                  <a:lnTo>
                    <a:pt x="76" y="8"/>
                  </a:lnTo>
                  <a:lnTo>
                    <a:pt x="71" y="10"/>
                  </a:lnTo>
                  <a:lnTo>
                    <a:pt x="67" y="12"/>
                  </a:lnTo>
                  <a:lnTo>
                    <a:pt x="62" y="14"/>
                  </a:lnTo>
                  <a:lnTo>
                    <a:pt x="59" y="15"/>
                  </a:lnTo>
                  <a:lnTo>
                    <a:pt x="54" y="17"/>
                  </a:lnTo>
                  <a:lnTo>
                    <a:pt x="50" y="18"/>
                  </a:lnTo>
                  <a:lnTo>
                    <a:pt x="47" y="20"/>
                  </a:lnTo>
                  <a:lnTo>
                    <a:pt x="43" y="21"/>
                  </a:lnTo>
                  <a:lnTo>
                    <a:pt x="40" y="23"/>
                  </a:lnTo>
                  <a:lnTo>
                    <a:pt x="36" y="25"/>
                  </a:lnTo>
                  <a:lnTo>
                    <a:pt x="32" y="27"/>
                  </a:lnTo>
                  <a:lnTo>
                    <a:pt x="30" y="2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" y="34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6" y="36"/>
                  </a:lnTo>
                  <a:lnTo>
                    <a:pt x="7" y="36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7" y="36"/>
                  </a:lnTo>
                  <a:lnTo>
                    <a:pt x="20" y="36"/>
                  </a:lnTo>
                  <a:lnTo>
                    <a:pt x="24" y="34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8" y="29"/>
                  </a:lnTo>
                  <a:lnTo>
                    <a:pt x="42" y="27"/>
                  </a:lnTo>
                  <a:lnTo>
                    <a:pt x="47" y="26"/>
                  </a:lnTo>
                  <a:lnTo>
                    <a:pt x="51" y="24"/>
                  </a:lnTo>
                  <a:lnTo>
                    <a:pt x="55" y="22"/>
                  </a:lnTo>
                  <a:lnTo>
                    <a:pt x="58" y="20"/>
                  </a:lnTo>
                  <a:lnTo>
                    <a:pt x="63" y="17"/>
                  </a:lnTo>
                  <a:lnTo>
                    <a:pt x="67" y="17"/>
                  </a:lnTo>
                  <a:lnTo>
                    <a:pt x="71" y="15"/>
                  </a:lnTo>
                  <a:lnTo>
                    <a:pt x="75" y="13"/>
                  </a:lnTo>
                  <a:lnTo>
                    <a:pt x="81" y="11"/>
                  </a:lnTo>
                  <a:lnTo>
                    <a:pt x="86" y="11"/>
                  </a:lnTo>
                  <a:lnTo>
                    <a:pt x="92" y="9"/>
                  </a:lnTo>
                  <a:lnTo>
                    <a:pt x="99" y="8"/>
                  </a:lnTo>
                  <a:lnTo>
                    <a:pt x="107" y="6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8"/>
                  </a:lnTo>
                  <a:lnTo>
                    <a:pt x="119" y="8"/>
                  </a:lnTo>
                  <a:lnTo>
                    <a:pt x="123" y="10"/>
                  </a:lnTo>
                  <a:lnTo>
                    <a:pt x="126" y="10"/>
                  </a:lnTo>
                  <a:lnTo>
                    <a:pt x="130" y="12"/>
                  </a:lnTo>
                  <a:lnTo>
                    <a:pt x="135" y="12"/>
                  </a:lnTo>
                  <a:lnTo>
                    <a:pt x="138" y="14"/>
                  </a:lnTo>
                  <a:lnTo>
                    <a:pt x="142" y="16"/>
                  </a:lnTo>
                  <a:lnTo>
                    <a:pt x="146" y="18"/>
                  </a:lnTo>
                  <a:lnTo>
                    <a:pt x="150" y="19"/>
                  </a:lnTo>
                  <a:lnTo>
                    <a:pt x="152" y="21"/>
                  </a:lnTo>
                  <a:lnTo>
                    <a:pt x="156" y="22"/>
                  </a:lnTo>
                  <a:lnTo>
                    <a:pt x="159" y="24"/>
                  </a:lnTo>
                  <a:lnTo>
                    <a:pt x="163" y="25"/>
                  </a:lnTo>
                  <a:lnTo>
                    <a:pt x="163" y="26"/>
                  </a:lnTo>
                  <a:lnTo>
                    <a:pt x="163" y="27"/>
                  </a:lnTo>
                  <a:lnTo>
                    <a:pt x="164" y="27"/>
                  </a:lnTo>
                  <a:lnTo>
                    <a:pt x="164" y="29"/>
                  </a:lnTo>
                  <a:lnTo>
                    <a:pt x="166" y="30"/>
                  </a:lnTo>
                  <a:lnTo>
                    <a:pt x="167" y="32"/>
                  </a:lnTo>
                  <a:lnTo>
                    <a:pt x="169" y="32"/>
                  </a:lnTo>
                  <a:lnTo>
                    <a:pt x="170" y="33"/>
                  </a:lnTo>
                  <a:lnTo>
                    <a:pt x="172" y="34"/>
                  </a:lnTo>
                  <a:lnTo>
                    <a:pt x="174" y="36"/>
                  </a:lnTo>
                  <a:lnTo>
                    <a:pt x="175" y="36"/>
                  </a:lnTo>
                  <a:lnTo>
                    <a:pt x="176" y="38"/>
                  </a:lnTo>
                  <a:lnTo>
                    <a:pt x="178" y="38"/>
                  </a:lnTo>
                  <a:lnTo>
                    <a:pt x="179" y="40"/>
                  </a:lnTo>
                  <a:lnTo>
                    <a:pt x="181" y="40"/>
                  </a:lnTo>
                  <a:lnTo>
                    <a:pt x="180" y="40"/>
                  </a:lnTo>
                  <a:lnTo>
                    <a:pt x="180" y="39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80" y="35"/>
                  </a:lnTo>
                  <a:lnTo>
                    <a:pt x="180" y="33"/>
                  </a:lnTo>
                  <a:lnTo>
                    <a:pt x="181" y="32"/>
                  </a:lnTo>
                  <a:lnTo>
                    <a:pt x="179" y="32"/>
                  </a:lnTo>
                  <a:lnTo>
                    <a:pt x="179" y="30"/>
                  </a:lnTo>
                  <a:lnTo>
                    <a:pt x="178" y="30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6"/>
                  </a:lnTo>
                  <a:lnTo>
                    <a:pt x="172" y="24"/>
                  </a:lnTo>
                  <a:lnTo>
                    <a:pt x="170" y="24"/>
                  </a:lnTo>
                  <a:lnTo>
                    <a:pt x="168" y="22"/>
                  </a:lnTo>
                  <a:lnTo>
                    <a:pt x="166" y="21"/>
                  </a:lnTo>
                  <a:lnTo>
                    <a:pt x="165" y="19"/>
                  </a:lnTo>
                  <a:lnTo>
                    <a:pt x="163" y="19"/>
                  </a:lnTo>
                  <a:lnTo>
                    <a:pt x="163" y="18"/>
                  </a:lnTo>
                  <a:lnTo>
                    <a:pt x="163" y="17"/>
                  </a:lnTo>
                </a:path>
              </a:pathLst>
            </a:custGeom>
            <a:solidFill>
              <a:srgbClr val="BFBF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Freeform 34"/>
            <p:cNvSpPr/>
            <p:nvPr/>
          </p:nvSpPr>
          <p:spPr bwMode="auto">
            <a:xfrm>
              <a:off x="3176" y="3385"/>
              <a:ext cx="223" cy="56"/>
            </a:xfrm>
            <a:custGeom>
              <a:avLst/>
              <a:gdLst>
                <a:gd name="T0" fmla="*/ 22 w 223"/>
                <a:gd name="T1" fmla="*/ 14 h 56"/>
                <a:gd name="T2" fmla="*/ 28 w 223"/>
                <a:gd name="T3" fmla="*/ 10 h 56"/>
                <a:gd name="T4" fmla="*/ 39 w 223"/>
                <a:gd name="T5" fmla="*/ 5 h 56"/>
                <a:gd name="T6" fmla="*/ 50 w 223"/>
                <a:gd name="T7" fmla="*/ 4 h 56"/>
                <a:gd name="T8" fmla="*/ 64 w 223"/>
                <a:gd name="T9" fmla="*/ 1 h 56"/>
                <a:gd name="T10" fmla="*/ 76 w 223"/>
                <a:gd name="T11" fmla="*/ 1 h 56"/>
                <a:gd name="T12" fmla="*/ 87 w 223"/>
                <a:gd name="T13" fmla="*/ 3 h 56"/>
                <a:gd name="T14" fmla="*/ 98 w 223"/>
                <a:gd name="T15" fmla="*/ 7 h 56"/>
                <a:gd name="T16" fmla="*/ 111 w 223"/>
                <a:gd name="T17" fmla="*/ 11 h 56"/>
                <a:gd name="T18" fmla="*/ 124 w 223"/>
                <a:gd name="T19" fmla="*/ 16 h 56"/>
                <a:gd name="T20" fmla="*/ 137 w 223"/>
                <a:gd name="T21" fmla="*/ 21 h 56"/>
                <a:gd name="T22" fmla="*/ 146 w 223"/>
                <a:gd name="T23" fmla="*/ 26 h 56"/>
                <a:gd name="T24" fmla="*/ 154 w 223"/>
                <a:gd name="T25" fmla="*/ 30 h 56"/>
                <a:gd name="T26" fmla="*/ 162 w 223"/>
                <a:gd name="T27" fmla="*/ 33 h 56"/>
                <a:gd name="T28" fmla="*/ 168 w 223"/>
                <a:gd name="T29" fmla="*/ 33 h 56"/>
                <a:gd name="T30" fmla="*/ 174 w 223"/>
                <a:gd name="T31" fmla="*/ 33 h 56"/>
                <a:gd name="T32" fmla="*/ 180 w 223"/>
                <a:gd name="T33" fmla="*/ 30 h 56"/>
                <a:gd name="T34" fmla="*/ 186 w 223"/>
                <a:gd name="T35" fmla="*/ 27 h 56"/>
                <a:gd name="T36" fmla="*/ 194 w 223"/>
                <a:gd name="T37" fmla="*/ 21 h 56"/>
                <a:gd name="T38" fmla="*/ 200 w 223"/>
                <a:gd name="T39" fmla="*/ 19 h 56"/>
                <a:gd name="T40" fmla="*/ 209 w 223"/>
                <a:gd name="T41" fmla="*/ 18 h 56"/>
                <a:gd name="T42" fmla="*/ 215 w 223"/>
                <a:gd name="T43" fmla="*/ 20 h 56"/>
                <a:gd name="T44" fmla="*/ 220 w 223"/>
                <a:gd name="T45" fmla="*/ 24 h 56"/>
                <a:gd name="T46" fmla="*/ 220 w 223"/>
                <a:gd name="T47" fmla="*/ 27 h 56"/>
                <a:gd name="T48" fmla="*/ 222 w 223"/>
                <a:gd name="T49" fmla="*/ 29 h 56"/>
                <a:gd name="T50" fmla="*/ 221 w 223"/>
                <a:gd name="T51" fmla="*/ 30 h 56"/>
                <a:gd name="T52" fmla="*/ 221 w 223"/>
                <a:gd name="T53" fmla="*/ 30 h 56"/>
                <a:gd name="T54" fmla="*/ 212 w 223"/>
                <a:gd name="T55" fmla="*/ 24 h 56"/>
                <a:gd name="T56" fmla="*/ 204 w 223"/>
                <a:gd name="T57" fmla="*/ 24 h 56"/>
                <a:gd name="T58" fmla="*/ 194 w 223"/>
                <a:gd name="T59" fmla="*/ 30 h 56"/>
                <a:gd name="T60" fmla="*/ 183 w 223"/>
                <a:gd name="T61" fmla="*/ 35 h 56"/>
                <a:gd name="T62" fmla="*/ 170 w 223"/>
                <a:gd name="T63" fmla="*/ 40 h 56"/>
                <a:gd name="T64" fmla="*/ 154 w 223"/>
                <a:gd name="T65" fmla="*/ 38 h 56"/>
                <a:gd name="T66" fmla="*/ 138 w 223"/>
                <a:gd name="T67" fmla="*/ 34 h 56"/>
                <a:gd name="T68" fmla="*/ 123 w 223"/>
                <a:gd name="T69" fmla="*/ 29 h 56"/>
                <a:gd name="T70" fmla="*/ 107 w 223"/>
                <a:gd name="T71" fmla="*/ 24 h 56"/>
                <a:gd name="T72" fmla="*/ 89 w 223"/>
                <a:gd name="T73" fmla="*/ 21 h 56"/>
                <a:gd name="T74" fmla="*/ 72 w 223"/>
                <a:gd name="T75" fmla="*/ 22 h 56"/>
                <a:gd name="T76" fmla="*/ 62 w 223"/>
                <a:gd name="T77" fmla="*/ 22 h 56"/>
                <a:gd name="T78" fmla="*/ 49 w 223"/>
                <a:gd name="T79" fmla="*/ 26 h 56"/>
                <a:gd name="T80" fmla="*/ 37 w 223"/>
                <a:gd name="T81" fmla="*/ 29 h 56"/>
                <a:gd name="T82" fmla="*/ 26 w 223"/>
                <a:gd name="T83" fmla="*/ 32 h 56"/>
                <a:gd name="T84" fmla="*/ 19 w 223"/>
                <a:gd name="T85" fmla="*/ 35 h 56"/>
                <a:gd name="T86" fmla="*/ 15 w 223"/>
                <a:gd name="T87" fmla="*/ 38 h 56"/>
                <a:gd name="T88" fmla="*/ 12 w 223"/>
                <a:gd name="T89" fmla="*/ 42 h 56"/>
                <a:gd name="T90" fmla="*/ 8 w 223"/>
                <a:gd name="T91" fmla="*/ 47 h 56"/>
                <a:gd name="T92" fmla="*/ 3 w 223"/>
                <a:gd name="T93" fmla="*/ 52 h 56"/>
                <a:gd name="T94" fmla="*/ 0 w 223"/>
                <a:gd name="T95" fmla="*/ 55 h 56"/>
                <a:gd name="T96" fmla="*/ 0 w 223"/>
                <a:gd name="T97" fmla="*/ 55 h 56"/>
                <a:gd name="T98" fmla="*/ 0 w 223"/>
                <a:gd name="T99" fmla="*/ 50 h 56"/>
                <a:gd name="T100" fmla="*/ 0 w 223"/>
                <a:gd name="T101" fmla="*/ 43 h 56"/>
                <a:gd name="T102" fmla="*/ 0 w 223"/>
                <a:gd name="T103" fmla="*/ 38 h 56"/>
                <a:gd name="T104" fmla="*/ 0 w 223"/>
                <a:gd name="T105" fmla="*/ 32 h 56"/>
                <a:gd name="T106" fmla="*/ 0 w 223"/>
                <a:gd name="T107" fmla="*/ 30 h 56"/>
                <a:gd name="T108" fmla="*/ 2 w 223"/>
                <a:gd name="T109" fmla="*/ 27 h 56"/>
                <a:gd name="T110" fmla="*/ 7 w 223"/>
                <a:gd name="T111" fmla="*/ 24 h 56"/>
                <a:gd name="T112" fmla="*/ 12 w 223"/>
                <a:gd name="T113" fmla="*/ 20 h 56"/>
                <a:gd name="T114" fmla="*/ 15 w 223"/>
                <a:gd name="T115" fmla="*/ 18 h 56"/>
                <a:gd name="T116" fmla="*/ 19 w 223"/>
                <a:gd name="T117" fmla="*/ 15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3" h="56">
                  <a:moveTo>
                    <a:pt x="19" y="15"/>
                  </a:moveTo>
                  <a:lnTo>
                    <a:pt x="20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6" y="7"/>
                  </a:lnTo>
                  <a:lnTo>
                    <a:pt x="39" y="5"/>
                  </a:lnTo>
                  <a:lnTo>
                    <a:pt x="43" y="5"/>
                  </a:lnTo>
                  <a:lnTo>
                    <a:pt x="47" y="4"/>
                  </a:lnTo>
                  <a:lnTo>
                    <a:pt x="50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4" y="1"/>
                  </a:lnTo>
                  <a:lnTo>
                    <a:pt x="69" y="1"/>
                  </a:lnTo>
                  <a:lnTo>
                    <a:pt x="74" y="0"/>
                  </a:lnTo>
                  <a:lnTo>
                    <a:pt x="76" y="1"/>
                  </a:lnTo>
                  <a:lnTo>
                    <a:pt x="80" y="1"/>
                  </a:lnTo>
                  <a:lnTo>
                    <a:pt x="83" y="3"/>
                  </a:lnTo>
                  <a:lnTo>
                    <a:pt x="87" y="3"/>
                  </a:lnTo>
                  <a:lnTo>
                    <a:pt x="90" y="4"/>
                  </a:lnTo>
                  <a:lnTo>
                    <a:pt x="94" y="5"/>
                  </a:lnTo>
                  <a:lnTo>
                    <a:pt x="98" y="7"/>
                  </a:lnTo>
                  <a:lnTo>
                    <a:pt x="103" y="7"/>
                  </a:lnTo>
                  <a:lnTo>
                    <a:pt x="107" y="9"/>
                  </a:lnTo>
                  <a:lnTo>
                    <a:pt x="111" y="11"/>
                  </a:lnTo>
                  <a:lnTo>
                    <a:pt x="115" y="13"/>
                  </a:lnTo>
                  <a:lnTo>
                    <a:pt x="120" y="14"/>
                  </a:lnTo>
                  <a:lnTo>
                    <a:pt x="124" y="16"/>
                  </a:lnTo>
                  <a:lnTo>
                    <a:pt x="128" y="18"/>
                  </a:lnTo>
                  <a:lnTo>
                    <a:pt x="132" y="19"/>
                  </a:lnTo>
                  <a:lnTo>
                    <a:pt x="137" y="21"/>
                  </a:lnTo>
                  <a:lnTo>
                    <a:pt x="139" y="22"/>
                  </a:lnTo>
                  <a:lnTo>
                    <a:pt x="143" y="24"/>
                  </a:lnTo>
                  <a:lnTo>
                    <a:pt x="146" y="26"/>
                  </a:lnTo>
                  <a:lnTo>
                    <a:pt x="149" y="27"/>
                  </a:lnTo>
                  <a:lnTo>
                    <a:pt x="151" y="29"/>
                  </a:lnTo>
                  <a:lnTo>
                    <a:pt x="154" y="30"/>
                  </a:lnTo>
                  <a:lnTo>
                    <a:pt x="156" y="32"/>
                  </a:lnTo>
                  <a:lnTo>
                    <a:pt x="160" y="32"/>
                  </a:lnTo>
                  <a:lnTo>
                    <a:pt x="162" y="33"/>
                  </a:lnTo>
                  <a:lnTo>
                    <a:pt x="163" y="33"/>
                  </a:lnTo>
                  <a:lnTo>
                    <a:pt x="165" y="33"/>
                  </a:lnTo>
                  <a:lnTo>
                    <a:pt x="168" y="33"/>
                  </a:lnTo>
                  <a:lnTo>
                    <a:pt x="170" y="33"/>
                  </a:lnTo>
                  <a:lnTo>
                    <a:pt x="172" y="33"/>
                  </a:lnTo>
                  <a:lnTo>
                    <a:pt x="174" y="33"/>
                  </a:lnTo>
                  <a:lnTo>
                    <a:pt x="176" y="32"/>
                  </a:lnTo>
                  <a:lnTo>
                    <a:pt x="178" y="32"/>
                  </a:lnTo>
                  <a:lnTo>
                    <a:pt x="180" y="30"/>
                  </a:lnTo>
                  <a:lnTo>
                    <a:pt x="181" y="29"/>
                  </a:lnTo>
                  <a:lnTo>
                    <a:pt x="184" y="27"/>
                  </a:lnTo>
                  <a:lnTo>
                    <a:pt x="186" y="27"/>
                  </a:lnTo>
                  <a:lnTo>
                    <a:pt x="189" y="25"/>
                  </a:lnTo>
                  <a:lnTo>
                    <a:pt x="191" y="23"/>
                  </a:lnTo>
                  <a:lnTo>
                    <a:pt x="194" y="21"/>
                  </a:lnTo>
                  <a:lnTo>
                    <a:pt x="196" y="21"/>
                  </a:lnTo>
                  <a:lnTo>
                    <a:pt x="198" y="19"/>
                  </a:lnTo>
                  <a:lnTo>
                    <a:pt x="200" y="19"/>
                  </a:lnTo>
                  <a:lnTo>
                    <a:pt x="204" y="18"/>
                  </a:lnTo>
                  <a:lnTo>
                    <a:pt x="206" y="18"/>
                  </a:lnTo>
                  <a:lnTo>
                    <a:pt x="209" y="18"/>
                  </a:lnTo>
                  <a:lnTo>
                    <a:pt x="211" y="18"/>
                  </a:lnTo>
                  <a:lnTo>
                    <a:pt x="215" y="18"/>
                  </a:lnTo>
                  <a:lnTo>
                    <a:pt x="215" y="20"/>
                  </a:lnTo>
                  <a:lnTo>
                    <a:pt x="217" y="22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0" y="26"/>
                  </a:lnTo>
                  <a:lnTo>
                    <a:pt x="220" y="27"/>
                  </a:lnTo>
                  <a:lnTo>
                    <a:pt x="222" y="27"/>
                  </a:lnTo>
                  <a:lnTo>
                    <a:pt x="222" y="29"/>
                  </a:lnTo>
                  <a:lnTo>
                    <a:pt x="221" y="30"/>
                  </a:lnTo>
                  <a:lnTo>
                    <a:pt x="217" y="27"/>
                  </a:lnTo>
                  <a:lnTo>
                    <a:pt x="216" y="24"/>
                  </a:lnTo>
                  <a:lnTo>
                    <a:pt x="212" y="24"/>
                  </a:lnTo>
                  <a:lnTo>
                    <a:pt x="210" y="22"/>
                  </a:lnTo>
                  <a:lnTo>
                    <a:pt x="207" y="24"/>
                  </a:lnTo>
                  <a:lnTo>
                    <a:pt x="204" y="24"/>
                  </a:lnTo>
                  <a:lnTo>
                    <a:pt x="200" y="26"/>
                  </a:lnTo>
                  <a:lnTo>
                    <a:pt x="198" y="27"/>
                  </a:lnTo>
                  <a:lnTo>
                    <a:pt x="194" y="30"/>
                  </a:lnTo>
                  <a:lnTo>
                    <a:pt x="191" y="32"/>
                  </a:lnTo>
                  <a:lnTo>
                    <a:pt x="187" y="33"/>
                  </a:lnTo>
                  <a:lnTo>
                    <a:pt x="183" y="35"/>
                  </a:lnTo>
                  <a:lnTo>
                    <a:pt x="179" y="37"/>
                  </a:lnTo>
                  <a:lnTo>
                    <a:pt x="175" y="39"/>
                  </a:lnTo>
                  <a:lnTo>
                    <a:pt x="170" y="40"/>
                  </a:lnTo>
                  <a:lnTo>
                    <a:pt x="167" y="39"/>
                  </a:lnTo>
                  <a:lnTo>
                    <a:pt x="160" y="39"/>
                  </a:lnTo>
                  <a:lnTo>
                    <a:pt x="154" y="38"/>
                  </a:lnTo>
                  <a:lnTo>
                    <a:pt x="149" y="38"/>
                  </a:lnTo>
                  <a:lnTo>
                    <a:pt x="143" y="36"/>
                  </a:lnTo>
                  <a:lnTo>
                    <a:pt x="138" y="34"/>
                  </a:lnTo>
                  <a:lnTo>
                    <a:pt x="132" y="32"/>
                  </a:lnTo>
                  <a:lnTo>
                    <a:pt x="127" y="30"/>
                  </a:lnTo>
                  <a:lnTo>
                    <a:pt x="123" y="29"/>
                  </a:lnTo>
                  <a:lnTo>
                    <a:pt x="118" y="27"/>
                  </a:lnTo>
                  <a:lnTo>
                    <a:pt x="113" y="26"/>
                  </a:lnTo>
                  <a:lnTo>
                    <a:pt x="107" y="24"/>
                  </a:lnTo>
                  <a:lnTo>
                    <a:pt x="102" y="22"/>
                  </a:lnTo>
                  <a:lnTo>
                    <a:pt x="94" y="22"/>
                  </a:lnTo>
                  <a:lnTo>
                    <a:pt x="89" y="21"/>
                  </a:lnTo>
                  <a:lnTo>
                    <a:pt x="82" y="21"/>
                  </a:lnTo>
                  <a:lnTo>
                    <a:pt x="75" y="20"/>
                  </a:lnTo>
                  <a:lnTo>
                    <a:pt x="72" y="22"/>
                  </a:lnTo>
                  <a:lnTo>
                    <a:pt x="69" y="22"/>
                  </a:lnTo>
                  <a:lnTo>
                    <a:pt x="65" y="22"/>
                  </a:lnTo>
                  <a:lnTo>
                    <a:pt x="62" y="22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49" y="26"/>
                  </a:lnTo>
                  <a:lnTo>
                    <a:pt x="46" y="26"/>
                  </a:lnTo>
                  <a:lnTo>
                    <a:pt x="41" y="27"/>
                  </a:lnTo>
                  <a:lnTo>
                    <a:pt x="37" y="29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6" y="32"/>
                  </a:lnTo>
                  <a:lnTo>
                    <a:pt x="23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6"/>
                  </a:lnTo>
                  <a:lnTo>
                    <a:pt x="15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8" y="47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8"/>
                  </a:lnTo>
                  <a:lnTo>
                    <a:pt x="17" y="17"/>
                  </a:lnTo>
                  <a:lnTo>
                    <a:pt x="19" y="15"/>
                  </a:lnTo>
                </a:path>
              </a:pathLst>
            </a:custGeom>
            <a:solidFill>
              <a:srgbClr val="BFBF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Freeform 35"/>
            <p:cNvSpPr/>
            <p:nvPr/>
          </p:nvSpPr>
          <p:spPr bwMode="auto">
            <a:xfrm>
              <a:off x="3176" y="3385"/>
              <a:ext cx="180" cy="41"/>
            </a:xfrm>
            <a:custGeom>
              <a:avLst/>
              <a:gdLst>
                <a:gd name="T0" fmla="*/ 22 w 180"/>
                <a:gd name="T1" fmla="*/ 15 h 41"/>
                <a:gd name="T2" fmla="*/ 28 w 180"/>
                <a:gd name="T3" fmla="*/ 12 h 41"/>
                <a:gd name="T4" fmla="*/ 39 w 180"/>
                <a:gd name="T5" fmla="*/ 6 h 41"/>
                <a:gd name="T6" fmla="*/ 50 w 180"/>
                <a:gd name="T7" fmla="*/ 4 h 41"/>
                <a:gd name="T8" fmla="*/ 64 w 180"/>
                <a:gd name="T9" fmla="*/ 1 h 41"/>
                <a:gd name="T10" fmla="*/ 76 w 180"/>
                <a:gd name="T11" fmla="*/ 2 h 41"/>
                <a:gd name="T12" fmla="*/ 87 w 180"/>
                <a:gd name="T13" fmla="*/ 3 h 41"/>
                <a:gd name="T14" fmla="*/ 98 w 180"/>
                <a:gd name="T15" fmla="*/ 8 h 41"/>
                <a:gd name="T16" fmla="*/ 111 w 180"/>
                <a:gd name="T17" fmla="*/ 12 h 41"/>
                <a:gd name="T18" fmla="*/ 124 w 180"/>
                <a:gd name="T19" fmla="*/ 17 h 41"/>
                <a:gd name="T20" fmla="*/ 137 w 180"/>
                <a:gd name="T21" fmla="*/ 21 h 41"/>
                <a:gd name="T22" fmla="*/ 146 w 180"/>
                <a:gd name="T23" fmla="*/ 27 h 41"/>
                <a:gd name="T24" fmla="*/ 154 w 180"/>
                <a:gd name="T25" fmla="*/ 30 h 41"/>
                <a:gd name="T26" fmla="*/ 162 w 180"/>
                <a:gd name="T27" fmla="*/ 34 h 41"/>
                <a:gd name="T28" fmla="*/ 168 w 180"/>
                <a:gd name="T29" fmla="*/ 34 h 41"/>
                <a:gd name="T30" fmla="*/ 174 w 180"/>
                <a:gd name="T31" fmla="*/ 34 h 41"/>
                <a:gd name="T32" fmla="*/ 178 w 180"/>
                <a:gd name="T33" fmla="*/ 32 h 41"/>
                <a:gd name="T34" fmla="*/ 178 w 180"/>
                <a:gd name="T35" fmla="*/ 34 h 41"/>
                <a:gd name="T36" fmla="*/ 176 w 180"/>
                <a:gd name="T37" fmla="*/ 34 h 41"/>
                <a:gd name="T38" fmla="*/ 168 w 180"/>
                <a:gd name="T39" fmla="*/ 36 h 41"/>
                <a:gd name="T40" fmla="*/ 160 w 180"/>
                <a:gd name="T41" fmla="*/ 36 h 41"/>
                <a:gd name="T42" fmla="*/ 146 w 180"/>
                <a:gd name="T43" fmla="*/ 31 h 41"/>
                <a:gd name="T44" fmla="*/ 132 w 180"/>
                <a:gd name="T45" fmla="*/ 26 h 41"/>
                <a:gd name="T46" fmla="*/ 120 w 180"/>
                <a:gd name="T47" fmla="*/ 20 h 41"/>
                <a:gd name="T48" fmla="*/ 107 w 180"/>
                <a:gd name="T49" fmla="*/ 15 h 41"/>
                <a:gd name="T50" fmla="*/ 92 w 180"/>
                <a:gd name="T51" fmla="*/ 11 h 41"/>
                <a:gd name="T52" fmla="*/ 74 w 180"/>
                <a:gd name="T53" fmla="*/ 6 h 41"/>
                <a:gd name="T54" fmla="*/ 64 w 180"/>
                <a:gd name="T55" fmla="*/ 8 h 41"/>
                <a:gd name="T56" fmla="*/ 52 w 180"/>
                <a:gd name="T57" fmla="*/ 10 h 41"/>
                <a:gd name="T58" fmla="*/ 40 w 180"/>
                <a:gd name="T59" fmla="*/ 14 h 41"/>
                <a:gd name="T60" fmla="*/ 29 w 180"/>
                <a:gd name="T61" fmla="*/ 19 h 41"/>
                <a:gd name="T62" fmla="*/ 21 w 180"/>
                <a:gd name="T63" fmla="*/ 24 h 41"/>
                <a:gd name="T64" fmla="*/ 17 w 180"/>
                <a:gd name="T65" fmla="*/ 26 h 41"/>
                <a:gd name="T66" fmla="*/ 14 w 180"/>
                <a:gd name="T67" fmla="*/ 29 h 41"/>
                <a:gd name="T68" fmla="*/ 10 w 180"/>
                <a:gd name="T69" fmla="*/ 32 h 41"/>
                <a:gd name="T70" fmla="*/ 5 w 180"/>
                <a:gd name="T71" fmla="*/ 36 h 41"/>
                <a:gd name="T72" fmla="*/ 2 w 180"/>
                <a:gd name="T73" fmla="*/ 38 h 41"/>
                <a:gd name="T74" fmla="*/ 0 w 180"/>
                <a:gd name="T75" fmla="*/ 40 h 41"/>
                <a:gd name="T76" fmla="*/ 0 w 180"/>
                <a:gd name="T77" fmla="*/ 39 h 41"/>
                <a:gd name="T78" fmla="*/ 0 w 180"/>
                <a:gd name="T79" fmla="*/ 38 h 41"/>
                <a:gd name="T80" fmla="*/ 0 w 180"/>
                <a:gd name="T81" fmla="*/ 35 h 41"/>
                <a:gd name="T82" fmla="*/ 0 w 180"/>
                <a:gd name="T83" fmla="*/ 33 h 41"/>
                <a:gd name="T84" fmla="*/ 0 w 180"/>
                <a:gd name="T85" fmla="*/ 32 h 41"/>
                <a:gd name="T86" fmla="*/ 0 w 180"/>
                <a:gd name="T87" fmla="*/ 30 h 41"/>
                <a:gd name="T88" fmla="*/ 5 w 180"/>
                <a:gd name="T89" fmla="*/ 27 h 41"/>
                <a:gd name="T90" fmla="*/ 10 w 180"/>
                <a:gd name="T91" fmla="*/ 24 h 41"/>
                <a:gd name="T92" fmla="*/ 15 w 180"/>
                <a:gd name="T93" fmla="*/ 19 h 41"/>
                <a:gd name="T94" fmla="*/ 17 w 180"/>
                <a:gd name="T95" fmla="*/ 18 h 4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0" h="41">
                  <a:moveTo>
                    <a:pt x="19" y="17"/>
                  </a:moveTo>
                  <a:lnTo>
                    <a:pt x="20" y="17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9" y="6"/>
                  </a:lnTo>
                  <a:lnTo>
                    <a:pt x="43" y="6"/>
                  </a:lnTo>
                  <a:lnTo>
                    <a:pt x="47" y="4"/>
                  </a:lnTo>
                  <a:lnTo>
                    <a:pt x="50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4" y="1"/>
                  </a:lnTo>
                  <a:lnTo>
                    <a:pt x="69" y="1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3" y="3"/>
                  </a:lnTo>
                  <a:lnTo>
                    <a:pt x="87" y="3"/>
                  </a:lnTo>
                  <a:lnTo>
                    <a:pt x="90" y="5"/>
                  </a:lnTo>
                  <a:lnTo>
                    <a:pt x="94" y="6"/>
                  </a:lnTo>
                  <a:lnTo>
                    <a:pt x="98" y="8"/>
                  </a:lnTo>
                  <a:lnTo>
                    <a:pt x="103" y="8"/>
                  </a:lnTo>
                  <a:lnTo>
                    <a:pt x="107" y="10"/>
                  </a:lnTo>
                  <a:lnTo>
                    <a:pt x="111" y="12"/>
                  </a:lnTo>
                  <a:lnTo>
                    <a:pt x="115" y="14"/>
                  </a:lnTo>
                  <a:lnTo>
                    <a:pt x="120" y="15"/>
                  </a:lnTo>
                  <a:lnTo>
                    <a:pt x="124" y="17"/>
                  </a:lnTo>
                  <a:lnTo>
                    <a:pt x="128" y="18"/>
                  </a:lnTo>
                  <a:lnTo>
                    <a:pt x="132" y="20"/>
                  </a:lnTo>
                  <a:lnTo>
                    <a:pt x="137" y="21"/>
                  </a:lnTo>
                  <a:lnTo>
                    <a:pt x="139" y="23"/>
                  </a:lnTo>
                  <a:lnTo>
                    <a:pt x="143" y="25"/>
                  </a:lnTo>
                  <a:lnTo>
                    <a:pt x="146" y="27"/>
                  </a:lnTo>
                  <a:lnTo>
                    <a:pt x="149" y="28"/>
                  </a:lnTo>
                  <a:lnTo>
                    <a:pt x="151" y="30"/>
                  </a:lnTo>
                  <a:lnTo>
                    <a:pt x="154" y="30"/>
                  </a:lnTo>
                  <a:lnTo>
                    <a:pt x="156" y="32"/>
                  </a:lnTo>
                  <a:lnTo>
                    <a:pt x="160" y="32"/>
                  </a:lnTo>
                  <a:lnTo>
                    <a:pt x="162" y="34"/>
                  </a:lnTo>
                  <a:lnTo>
                    <a:pt x="163" y="34"/>
                  </a:lnTo>
                  <a:lnTo>
                    <a:pt x="165" y="34"/>
                  </a:lnTo>
                  <a:lnTo>
                    <a:pt x="168" y="34"/>
                  </a:lnTo>
                  <a:lnTo>
                    <a:pt x="170" y="34"/>
                  </a:lnTo>
                  <a:lnTo>
                    <a:pt x="172" y="34"/>
                  </a:lnTo>
                  <a:lnTo>
                    <a:pt x="174" y="34"/>
                  </a:lnTo>
                  <a:lnTo>
                    <a:pt x="176" y="33"/>
                  </a:lnTo>
                  <a:lnTo>
                    <a:pt x="177" y="33"/>
                  </a:lnTo>
                  <a:lnTo>
                    <a:pt x="178" y="32"/>
                  </a:lnTo>
                  <a:lnTo>
                    <a:pt x="179" y="32"/>
                  </a:lnTo>
                  <a:lnTo>
                    <a:pt x="178" y="34"/>
                  </a:lnTo>
                  <a:lnTo>
                    <a:pt x="176" y="34"/>
                  </a:lnTo>
                  <a:lnTo>
                    <a:pt x="173" y="36"/>
                  </a:lnTo>
                  <a:lnTo>
                    <a:pt x="171" y="36"/>
                  </a:lnTo>
                  <a:lnTo>
                    <a:pt x="168" y="36"/>
                  </a:lnTo>
                  <a:lnTo>
                    <a:pt x="166" y="36"/>
                  </a:lnTo>
                  <a:lnTo>
                    <a:pt x="163" y="36"/>
                  </a:lnTo>
                  <a:lnTo>
                    <a:pt x="160" y="36"/>
                  </a:lnTo>
                  <a:lnTo>
                    <a:pt x="156" y="34"/>
                  </a:lnTo>
                  <a:lnTo>
                    <a:pt x="153" y="33"/>
                  </a:lnTo>
                  <a:lnTo>
                    <a:pt x="146" y="31"/>
                  </a:lnTo>
                  <a:lnTo>
                    <a:pt x="141" y="29"/>
                  </a:lnTo>
                  <a:lnTo>
                    <a:pt x="136" y="27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2"/>
                  </a:lnTo>
                  <a:lnTo>
                    <a:pt x="120" y="20"/>
                  </a:lnTo>
                  <a:lnTo>
                    <a:pt x="116" y="17"/>
                  </a:lnTo>
                  <a:lnTo>
                    <a:pt x="111" y="17"/>
                  </a:lnTo>
                  <a:lnTo>
                    <a:pt x="107" y="15"/>
                  </a:lnTo>
                  <a:lnTo>
                    <a:pt x="102" y="13"/>
                  </a:lnTo>
                  <a:lnTo>
                    <a:pt x="99" y="11"/>
                  </a:lnTo>
                  <a:lnTo>
                    <a:pt x="92" y="11"/>
                  </a:lnTo>
                  <a:lnTo>
                    <a:pt x="87" y="9"/>
                  </a:lnTo>
                  <a:lnTo>
                    <a:pt x="80" y="8"/>
                  </a:lnTo>
                  <a:lnTo>
                    <a:pt x="74" y="6"/>
                  </a:lnTo>
                  <a:lnTo>
                    <a:pt x="71" y="7"/>
                  </a:lnTo>
                  <a:lnTo>
                    <a:pt x="68" y="7"/>
                  </a:lnTo>
                  <a:lnTo>
                    <a:pt x="64" y="8"/>
                  </a:lnTo>
                  <a:lnTo>
                    <a:pt x="61" y="8"/>
                  </a:lnTo>
                  <a:lnTo>
                    <a:pt x="56" y="10"/>
                  </a:lnTo>
                  <a:lnTo>
                    <a:pt x="52" y="10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4"/>
                  </a:lnTo>
                  <a:lnTo>
                    <a:pt x="37" y="16"/>
                  </a:lnTo>
                  <a:lnTo>
                    <a:pt x="33" y="18"/>
                  </a:lnTo>
                  <a:lnTo>
                    <a:pt x="29" y="19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5"/>
                  </a:lnTo>
                  <a:lnTo>
                    <a:pt x="17" y="26"/>
                  </a:lnTo>
                  <a:lnTo>
                    <a:pt x="15" y="27"/>
                  </a:lnTo>
                  <a:lnTo>
                    <a:pt x="14" y="29"/>
                  </a:lnTo>
                  <a:lnTo>
                    <a:pt x="12" y="30"/>
                  </a:lnTo>
                  <a:lnTo>
                    <a:pt x="10" y="32"/>
                  </a:lnTo>
                  <a:lnTo>
                    <a:pt x="8" y="33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3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5" y="27"/>
                  </a:lnTo>
                  <a:lnTo>
                    <a:pt x="7" y="26"/>
                  </a:lnTo>
                  <a:lnTo>
                    <a:pt x="9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21"/>
                  </a:lnTo>
                  <a:lnTo>
                    <a:pt x="15" y="19"/>
                  </a:lnTo>
                  <a:lnTo>
                    <a:pt x="17" y="18"/>
                  </a:lnTo>
                  <a:lnTo>
                    <a:pt x="19" y="17"/>
                  </a:lnTo>
                </a:path>
              </a:pathLst>
            </a:custGeom>
            <a:solidFill>
              <a:srgbClr val="BFBF0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Freeform 36"/>
            <p:cNvSpPr/>
            <p:nvPr/>
          </p:nvSpPr>
          <p:spPr bwMode="auto">
            <a:xfrm>
              <a:off x="3159" y="3360"/>
              <a:ext cx="33" cy="563"/>
            </a:xfrm>
            <a:custGeom>
              <a:avLst/>
              <a:gdLst>
                <a:gd name="T0" fmla="*/ 1 w 33"/>
                <a:gd name="T1" fmla="*/ 562 h 563"/>
                <a:gd name="T2" fmla="*/ 32 w 33"/>
                <a:gd name="T3" fmla="*/ 562 h 563"/>
                <a:gd name="T4" fmla="*/ 32 w 33"/>
                <a:gd name="T5" fmla="*/ 20 h 563"/>
                <a:gd name="T6" fmla="*/ 32 w 33"/>
                <a:gd name="T7" fmla="*/ 20 h 563"/>
                <a:gd name="T8" fmla="*/ 32 w 33"/>
                <a:gd name="T9" fmla="*/ 19 h 563"/>
                <a:gd name="T10" fmla="*/ 32 w 33"/>
                <a:gd name="T11" fmla="*/ 19 h 563"/>
                <a:gd name="T12" fmla="*/ 32 w 33"/>
                <a:gd name="T13" fmla="*/ 17 h 563"/>
                <a:gd name="T14" fmla="*/ 32 w 33"/>
                <a:gd name="T15" fmla="*/ 16 h 563"/>
                <a:gd name="T16" fmla="*/ 32 w 33"/>
                <a:gd name="T17" fmla="*/ 14 h 563"/>
                <a:gd name="T18" fmla="*/ 32 w 33"/>
                <a:gd name="T19" fmla="*/ 12 h 563"/>
                <a:gd name="T20" fmla="*/ 32 w 33"/>
                <a:gd name="T21" fmla="*/ 10 h 563"/>
                <a:gd name="T22" fmla="*/ 30 w 33"/>
                <a:gd name="T23" fmla="*/ 9 h 563"/>
                <a:gd name="T24" fmla="*/ 30 w 33"/>
                <a:gd name="T25" fmla="*/ 7 h 563"/>
                <a:gd name="T26" fmla="*/ 29 w 33"/>
                <a:gd name="T27" fmla="*/ 5 h 563"/>
                <a:gd name="T28" fmla="*/ 29 w 33"/>
                <a:gd name="T29" fmla="*/ 3 h 563"/>
                <a:gd name="T30" fmla="*/ 27 w 33"/>
                <a:gd name="T31" fmla="*/ 3 h 563"/>
                <a:gd name="T32" fmla="*/ 26 w 33"/>
                <a:gd name="T33" fmla="*/ 1 h 563"/>
                <a:gd name="T34" fmla="*/ 24 w 33"/>
                <a:gd name="T35" fmla="*/ 1 h 563"/>
                <a:gd name="T36" fmla="*/ 22 w 33"/>
                <a:gd name="T37" fmla="*/ 0 h 563"/>
                <a:gd name="T38" fmla="*/ 21 w 33"/>
                <a:gd name="T39" fmla="*/ 1 h 563"/>
                <a:gd name="T40" fmla="*/ 21 w 33"/>
                <a:gd name="T41" fmla="*/ 1 h 563"/>
                <a:gd name="T42" fmla="*/ 20 w 33"/>
                <a:gd name="T43" fmla="*/ 1 h 563"/>
                <a:gd name="T44" fmla="*/ 20 w 33"/>
                <a:gd name="T45" fmla="*/ 1 h 563"/>
                <a:gd name="T46" fmla="*/ 19 w 33"/>
                <a:gd name="T47" fmla="*/ 1 h 563"/>
                <a:gd name="T48" fmla="*/ 19 w 33"/>
                <a:gd name="T49" fmla="*/ 1 h 563"/>
                <a:gd name="T50" fmla="*/ 17 w 33"/>
                <a:gd name="T51" fmla="*/ 1 h 563"/>
                <a:gd name="T52" fmla="*/ 17 w 33"/>
                <a:gd name="T53" fmla="*/ 1 h 563"/>
                <a:gd name="T54" fmla="*/ 15 w 33"/>
                <a:gd name="T55" fmla="*/ 1 h 563"/>
                <a:gd name="T56" fmla="*/ 15 w 33"/>
                <a:gd name="T57" fmla="*/ 1 h 563"/>
                <a:gd name="T58" fmla="*/ 13 w 33"/>
                <a:gd name="T59" fmla="*/ 1 h 563"/>
                <a:gd name="T60" fmla="*/ 13 w 33"/>
                <a:gd name="T61" fmla="*/ 1 h 563"/>
                <a:gd name="T62" fmla="*/ 11 w 33"/>
                <a:gd name="T63" fmla="*/ 1 h 563"/>
                <a:gd name="T64" fmla="*/ 11 w 33"/>
                <a:gd name="T65" fmla="*/ 1 h 563"/>
                <a:gd name="T66" fmla="*/ 11 w 33"/>
                <a:gd name="T67" fmla="*/ 1 h 563"/>
                <a:gd name="T68" fmla="*/ 11 w 33"/>
                <a:gd name="T69" fmla="*/ 1 h 563"/>
                <a:gd name="T70" fmla="*/ 8 w 33"/>
                <a:gd name="T71" fmla="*/ 3 h 563"/>
                <a:gd name="T72" fmla="*/ 6 w 33"/>
                <a:gd name="T73" fmla="*/ 3 h 563"/>
                <a:gd name="T74" fmla="*/ 5 w 33"/>
                <a:gd name="T75" fmla="*/ 5 h 563"/>
                <a:gd name="T76" fmla="*/ 3 w 33"/>
                <a:gd name="T77" fmla="*/ 5 h 563"/>
                <a:gd name="T78" fmla="*/ 1 w 33"/>
                <a:gd name="T79" fmla="*/ 7 h 563"/>
                <a:gd name="T80" fmla="*/ 1 w 33"/>
                <a:gd name="T81" fmla="*/ 9 h 563"/>
                <a:gd name="T82" fmla="*/ 1 w 33"/>
                <a:gd name="T83" fmla="*/ 11 h 563"/>
                <a:gd name="T84" fmla="*/ 1 w 33"/>
                <a:gd name="T85" fmla="*/ 12 h 563"/>
                <a:gd name="T86" fmla="*/ 0 w 33"/>
                <a:gd name="T87" fmla="*/ 14 h 563"/>
                <a:gd name="T88" fmla="*/ 0 w 33"/>
                <a:gd name="T89" fmla="*/ 15 h 563"/>
                <a:gd name="T90" fmla="*/ 0 w 33"/>
                <a:gd name="T91" fmla="*/ 17 h 563"/>
                <a:gd name="T92" fmla="*/ 0 w 33"/>
                <a:gd name="T93" fmla="*/ 18 h 563"/>
                <a:gd name="T94" fmla="*/ 0 w 33"/>
                <a:gd name="T95" fmla="*/ 20 h 563"/>
                <a:gd name="T96" fmla="*/ 0 w 33"/>
                <a:gd name="T97" fmla="*/ 20 h 563"/>
                <a:gd name="T98" fmla="*/ 0 w 33"/>
                <a:gd name="T99" fmla="*/ 20 h 563"/>
                <a:gd name="T100" fmla="*/ 1 w 33"/>
                <a:gd name="T101" fmla="*/ 20 h 563"/>
                <a:gd name="T102" fmla="*/ 1 w 33"/>
                <a:gd name="T103" fmla="*/ 562 h 563"/>
                <a:gd name="T104" fmla="*/ 1 w 33"/>
                <a:gd name="T105" fmla="*/ 562 h 56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3" h="563">
                  <a:moveTo>
                    <a:pt x="1" y="562"/>
                  </a:moveTo>
                  <a:lnTo>
                    <a:pt x="32" y="562"/>
                  </a:lnTo>
                  <a:lnTo>
                    <a:pt x="32" y="20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8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3" y="5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1" y="20"/>
                  </a:lnTo>
                  <a:lnTo>
                    <a:pt x="1" y="562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2F2F2F"/>
                </a:gs>
              </a:gsLst>
              <a:lin ang="0" scaled="1"/>
            </a:gra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Freeform 37"/>
            <p:cNvSpPr/>
            <p:nvPr/>
          </p:nvSpPr>
          <p:spPr bwMode="auto">
            <a:xfrm>
              <a:off x="3037" y="3934"/>
              <a:ext cx="282" cy="80"/>
            </a:xfrm>
            <a:custGeom>
              <a:avLst/>
              <a:gdLst>
                <a:gd name="T0" fmla="*/ 0 w 282"/>
                <a:gd name="T1" fmla="*/ 51 h 80"/>
                <a:gd name="T2" fmla="*/ 0 w 282"/>
                <a:gd name="T3" fmla="*/ 50 h 80"/>
                <a:gd name="T4" fmla="*/ 3 w 282"/>
                <a:gd name="T5" fmla="*/ 48 h 80"/>
                <a:gd name="T6" fmla="*/ 8 w 282"/>
                <a:gd name="T7" fmla="*/ 45 h 80"/>
                <a:gd name="T8" fmla="*/ 15 w 282"/>
                <a:gd name="T9" fmla="*/ 41 h 80"/>
                <a:gd name="T10" fmla="*/ 22 w 282"/>
                <a:gd name="T11" fmla="*/ 38 h 80"/>
                <a:gd name="T12" fmla="*/ 31 w 282"/>
                <a:gd name="T13" fmla="*/ 34 h 80"/>
                <a:gd name="T14" fmla="*/ 42 w 282"/>
                <a:gd name="T15" fmla="*/ 30 h 80"/>
                <a:gd name="T16" fmla="*/ 54 w 282"/>
                <a:gd name="T17" fmla="*/ 24 h 80"/>
                <a:gd name="T18" fmla="*/ 64 w 282"/>
                <a:gd name="T19" fmla="*/ 21 h 80"/>
                <a:gd name="T20" fmla="*/ 76 w 282"/>
                <a:gd name="T21" fmla="*/ 16 h 80"/>
                <a:gd name="T22" fmla="*/ 87 w 282"/>
                <a:gd name="T23" fmla="*/ 13 h 80"/>
                <a:gd name="T24" fmla="*/ 99 w 282"/>
                <a:gd name="T25" fmla="*/ 9 h 80"/>
                <a:gd name="T26" fmla="*/ 110 w 282"/>
                <a:gd name="T27" fmla="*/ 6 h 80"/>
                <a:gd name="T28" fmla="*/ 121 w 282"/>
                <a:gd name="T29" fmla="*/ 3 h 80"/>
                <a:gd name="T30" fmla="*/ 131 w 282"/>
                <a:gd name="T31" fmla="*/ 2 h 80"/>
                <a:gd name="T32" fmla="*/ 141 w 282"/>
                <a:gd name="T33" fmla="*/ 0 h 80"/>
                <a:gd name="T34" fmla="*/ 149 w 282"/>
                <a:gd name="T35" fmla="*/ 1 h 80"/>
                <a:gd name="T36" fmla="*/ 159 w 282"/>
                <a:gd name="T37" fmla="*/ 2 h 80"/>
                <a:gd name="T38" fmla="*/ 169 w 282"/>
                <a:gd name="T39" fmla="*/ 6 h 80"/>
                <a:gd name="T40" fmla="*/ 181 w 282"/>
                <a:gd name="T41" fmla="*/ 8 h 80"/>
                <a:gd name="T42" fmla="*/ 191 w 282"/>
                <a:gd name="T43" fmla="*/ 12 h 80"/>
                <a:gd name="T44" fmla="*/ 203 w 282"/>
                <a:gd name="T45" fmla="*/ 16 h 80"/>
                <a:gd name="T46" fmla="*/ 214 w 282"/>
                <a:gd name="T47" fmla="*/ 20 h 80"/>
                <a:gd name="T48" fmla="*/ 227 w 282"/>
                <a:gd name="T49" fmla="*/ 24 h 80"/>
                <a:gd name="T50" fmla="*/ 237 w 282"/>
                <a:gd name="T51" fmla="*/ 29 h 80"/>
                <a:gd name="T52" fmla="*/ 247 w 282"/>
                <a:gd name="T53" fmla="*/ 34 h 80"/>
                <a:gd name="T54" fmla="*/ 256 w 282"/>
                <a:gd name="T55" fmla="*/ 38 h 80"/>
                <a:gd name="T56" fmla="*/ 265 w 282"/>
                <a:gd name="T57" fmla="*/ 41 h 80"/>
                <a:gd name="T58" fmla="*/ 271 w 282"/>
                <a:gd name="T59" fmla="*/ 45 h 80"/>
                <a:gd name="T60" fmla="*/ 276 w 282"/>
                <a:gd name="T61" fmla="*/ 48 h 80"/>
                <a:gd name="T62" fmla="*/ 279 w 282"/>
                <a:gd name="T63" fmla="*/ 50 h 80"/>
                <a:gd name="T64" fmla="*/ 281 w 282"/>
                <a:gd name="T65" fmla="*/ 51 h 80"/>
                <a:gd name="T66" fmla="*/ 276 w 282"/>
                <a:gd name="T67" fmla="*/ 56 h 80"/>
                <a:gd name="T68" fmla="*/ 266 w 282"/>
                <a:gd name="T69" fmla="*/ 61 h 80"/>
                <a:gd name="T70" fmla="*/ 252 w 282"/>
                <a:gd name="T71" fmla="*/ 65 h 80"/>
                <a:gd name="T72" fmla="*/ 235 w 282"/>
                <a:gd name="T73" fmla="*/ 69 h 80"/>
                <a:gd name="T74" fmla="*/ 213 w 282"/>
                <a:gd name="T75" fmla="*/ 73 h 80"/>
                <a:gd name="T76" fmla="*/ 190 w 282"/>
                <a:gd name="T77" fmla="*/ 76 h 80"/>
                <a:gd name="T78" fmla="*/ 165 w 282"/>
                <a:gd name="T79" fmla="*/ 77 h 80"/>
                <a:gd name="T80" fmla="*/ 141 w 282"/>
                <a:gd name="T81" fmla="*/ 78 h 80"/>
                <a:gd name="T82" fmla="*/ 116 w 282"/>
                <a:gd name="T83" fmla="*/ 79 h 80"/>
                <a:gd name="T84" fmla="*/ 91 w 282"/>
                <a:gd name="T85" fmla="*/ 78 h 80"/>
                <a:gd name="T86" fmla="*/ 67 w 282"/>
                <a:gd name="T87" fmla="*/ 77 h 80"/>
                <a:gd name="T88" fmla="*/ 47 w 282"/>
                <a:gd name="T89" fmla="*/ 74 h 80"/>
                <a:gd name="T90" fmla="*/ 29 w 282"/>
                <a:gd name="T91" fmla="*/ 71 h 80"/>
                <a:gd name="T92" fmla="*/ 14 w 282"/>
                <a:gd name="T93" fmla="*/ 65 h 80"/>
                <a:gd name="T94" fmla="*/ 4 w 282"/>
                <a:gd name="T95" fmla="*/ 60 h 80"/>
                <a:gd name="T96" fmla="*/ 0 w 282"/>
                <a:gd name="T97" fmla="*/ 51 h 80"/>
                <a:gd name="T98" fmla="*/ 0 w 282"/>
                <a:gd name="T99" fmla="*/ 51 h 8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82" h="80">
                  <a:moveTo>
                    <a:pt x="0" y="51"/>
                  </a:moveTo>
                  <a:lnTo>
                    <a:pt x="0" y="50"/>
                  </a:lnTo>
                  <a:lnTo>
                    <a:pt x="3" y="48"/>
                  </a:lnTo>
                  <a:lnTo>
                    <a:pt x="8" y="45"/>
                  </a:lnTo>
                  <a:lnTo>
                    <a:pt x="15" y="41"/>
                  </a:lnTo>
                  <a:lnTo>
                    <a:pt x="22" y="38"/>
                  </a:lnTo>
                  <a:lnTo>
                    <a:pt x="31" y="34"/>
                  </a:lnTo>
                  <a:lnTo>
                    <a:pt x="42" y="30"/>
                  </a:lnTo>
                  <a:lnTo>
                    <a:pt x="54" y="24"/>
                  </a:lnTo>
                  <a:lnTo>
                    <a:pt x="64" y="21"/>
                  </a:lnTo>
                  <a:lnTo>
                    <a:pt x="76" y="16"/>
                  </a:lnTo>
                  <a:lnTo>
                    <a:pt x="87" y="13"/>
                  </a:lnTo>
                  <a:lnTo>
                    <a:pt x="99" y="9"/>
                  </a:lnTo>
                  <a:lnTo>
                    <a:pt x="110" y="6"/>
                  </a:lnTo>
                  <a:lnTo>
                    <a:pt x="121" y="3"/>
                  </a:lnTo>
                  <a:lnTo>
                    <a:pt x="131" y="2"/>
                  </a:lnTo>
                  <a:lnTo>
                    <a:pt x="141" y="0"/>
                  </a:lnTo>
                  <a:lnTo>
                    <a:pt x="149" y="1"/>
                  </a:lnTo>
                  <a:lnTo>
                    <a:pt x="159" y="2"/>
                  </a:lnTo>
                  <a:lnTo>
                    <a:pt x="169" y="6"/>
                  </a:lnTo>
                  <a:lnTo>
                    <a:pt x="181" y="8"/>
                  </a:lnTo>
                  <a:lnTo>
                    <a:pt x="191" y="12"/>
                  </a:lnTo>
                  <a:lnTo>
                    <a:pt x="203" y="16"/>
                  </a:lnTo>
                  <a:lnTo>
                    <a:pt x="214" y="20"/>
                  </a:lnTo>
                  <a:lnTo>
                    <a:pt x="227" y="24"/>
                  </a:lnTo>
                  <a:lnTo>
                    <a:pt x="237" y="29"/>
                  </a:lnTo>
                  <a:lnTo>
                    <a:pt x="247" y="34"/>
                  </a:lnTo>
                  <a:lnTo>
                    <a:pt x="256" y="38"/>
                  </a:lnTo>
                  <a:lnTo>
                    <a:pt x="265" y="41"/>
                  </a:lnTo>
                  <a:lnTo>
                    <a:pt x="271" y="45"/>
                  </a:lnTo>
                  <a:lnTo>
                    <a:pt x="276" y="48"/>
                  </a:lnTo>
                  <a:lnTo>
                    <a:pt x="279" y="50"/>
                  </a:lnTo>
                  <a:lnTo>
                    <a:pt x="281" y="51"/>
                  </a:lnTo>
                  <a:lnTo>
                    <a:pt x="276" y="56"/>
                  </a:lnTo>
                  <a:lnTo>
                    <a:pt x="266" y="61"/>
                  </a:lnTo>
                  <a:lnTo>
                    <a:pt x="252" y="65"/>
                  </a:lnTo>
                  <a:lnTo>
                    <a:pt x="235" y="69"/>
                  </a:lnTo>
                  <a:lnTo>
                    <a:pt x="213" y="73"/>
                  </a:lnTo>
                  <a:lnTo>
                    <a:pt x="190" y="76"/>
                  </a:lnTo>
                  <a:lnTo>
                    <a:pt x="165" y="77"/>
                  </a:lnTo>
                  <a:lnTo>
                    <a:pt x="141" y="78"/>
                  </a:lnTo>
                  <a:lnTo>
                    <a:pt x="116" y="79"/>
                  </a:lnTo>
                  <a:lnTo>
                    <a:pt x="91" y="78"/>
                  </a:lnTo>
                  <a:lnTo>
                    <a:pt x="67" y="77"/>
                  </a:lnTo>
                  <a:lnTo>
                    <a:pt x="47" y="74"/>
                  </a:lnTo>
                  <a:lnTo>
                    <a:pt x="29" y="71"/>
                  </a:lnTo>
                  <a:lnTo>
                    <a:pt x="14" y="65"/>
                  </a:lnTo>
                  <a:lnTo>
                    <a:pt x="4" y="60"/>
                  </a:lnTo>
                  <a:lnTo>
                    <a:pt x="0" y="51"/>
                  </a:lnTo>
                </a:path>
              </a:pathLst>
            </a:custGeom>
            <a:solidFill>
              <a:srgbClr val="A2A2A2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Freeform 38"/>
            <p:cNvSpPr/>
            <p:nvPr/>
          </p:nvSpPr>
          <p:spPr bwMode="auto">
            <a:xfrm>
              <a:off x="3037" y="3984"/>
              <a:ext cx="282" cy="46"/>
            </a:xfrm>
            <a:custGeom>
              <a:avLst/>
              <a:gdLst>
                <a:gd name="T0" fmla="*/ 0 w 282"/>
                <a:gd name="T1" fmla="*/ 22 h 46"/>
                <a:gd name="T2" fmla="*/ 0 w 282"/>
                <a:gd name="T3" fmla="*/ 20 h 46"/>
                <a:gd name="T4" fmla="*/ 0 w 282"/>
                <a:gd name="T5" fmla="*/ 17 h 46"/>
                <a:gd name="T6" fmla="*/ 0 w 282"/>
                <a:gd name="T7" fmla="*/ 13 h 46"/>
                <a:gd name="T8" fmla="*/ 0 w 282"/>
                <a:gd name="T9" fmla="*/ 10 h 46"/>
                <a:gd name="T10" fmla="*/ 0 w 282"/>
                <a:gd name="T11" fmla="*/ 6 h 46"/>
                <a:gd name="T12" fmla="*/ 0 w 282"/>
                <a:gd name="T13" fmla="*/ 4 h 46"/>
                <a:gd name="T14" fmla="*/ 0 w 282"/>
                <a:gd name="T15" fmla="*/ 2 h 46"/>
                <a:gd name="T16" fmla="*/ 2 w 282"/>
                <a:gd name="T17" fmla="*/ 4 h 46"/>
                <a:gd name="T18" fmla="*/ 12 w 282"/>
                <a:gd name="T19" fmla="*/ 8 h 46"/>
                <a:gd name="T20" fmla="*/ 27 w 282"/>
                <a:gd name="T21" fmla="*/ 12 h 46"/>
                <a:gd name="T22" fmla="*/ 44 w 282"/>
                <a:gd name="T23" fmla="*/ 15 h 46"/>
                <a:gd name="T24" fmla="*/ 62 w 282"/>
                <a:gd name="T25" fmla="*/ 17 h 46"/>
                <a:gd name="T26" fmla="*/ 84 w 282"/>
                <a:gd name="T27" fmla="*/ 19 h 46"/>
                <a:gd name="T28" fmla="*/ 106 w 282"/>
                <a:gd name="T29" fmla="*/ 19 h 46"/>
                <a:gd name="T30" fmla="*/ 127 w 282"/>
                <a:gd name="T31" fmla="*/ 19 h 46"/>
                <a:gd name="T32" fmla="*/ 150 w 282"/>
                <a:gd name="T33" fmla="*/ 20 h 46"/>
                <a:gd name="T34" fmla="*/ 172 w 282"/>
                <a:gd name="T35" fmla="*/ 20 h 46"/>
                <a:gd name="T36" fmla="*/ 193 w 282"/>
                <a:gd name="T37" fmla="*/ 19 h 46"/>
                <a:gd name="T38" fmla="*/ 213 w 282"/>
                <a:gd name="T39" fmla="*/ 18 h 46"/>
                <a:gd name="T40" fmla="*/ 233 w 282"/>
                <a:gd name="T41" fmla="*/ 16 h 46"/>
                <a:gd name="T42" fmla="*/ 250 w 282"/>
                <a:gd name="T43" fmla="*/ 13 h 46"/>
                <a:gd name="T44" fmla="*/ 264 w 282"/>
                <a:gd name="T45" fmla="*/ 10 h 46"/>
                <a:gd name="T46" fmla="*/ 276 w 282"/>
                <a:gd name="T47" fmla="*/ 6 h 46"/>
                <a:gd name="T48" fmla="*/ 281 w 282"/>
                <a:gd name="T49" fmla="*/ 4 h 46"/>
                <a:gd name="T50" fmla="*/ 281 w 282"/>
                <a:gd name="T51" fmla="*/ 5 h 46"/>
                <a:gd name="T52" fmla="*/ 281 w 282"/>
                <a:gd name="T53" fmla="*/ 7 h 46"/>
                <a:gd name="T54" fmla="*/ 281 w 282"/>
                <a:gd name="T55" fmla="*/ 10 h 46"/>
                <a:gd name="T56" fmla="*/ 281 w 282"/>
                <a:gd name="T57" fmla="*/ 12 h 46"/>
                <a:gd name="T58" fmla="*/ 281 w 282"/>
                <a:gd name="T59" fmla="*/ 15 h 46"/>
                <a:gd name="T60" fmla="*/ 281 w 282"/>
                <a:gd name="T61" fmla="*/ 17 h 46"/>
                <a:gd name="T62" fmla="*/ 281 w 282"/>
                <a:gd name="T63" fmla="*/ 17 h 46"/>
                <a:gd name="T64" fmla="*/ 279 w 282"/>
                <a:gd name="T65" fmla="*/ 20 h 46"/>
                <a:gd name="T66" fmla="*/ 272 w 282"/>
                <a:gd name="T67" fmla="*/ 26 h 46"/>
                <a:gd name="T68" fmla="*/ 259 w 282"/>
                <a:gd name="T69" fmla="*/ 31 h 46"/>
                <a:gd name="T70" fmla="*/ 243 w 282"/>
                <a:gd name="T71" fmla="*/ 34 h 46"/>
                <a:gd name="T72" fmla="*/ 222 w 282"/>
                <a:gd name="T73" fmla="*/ 39 h 46"/>
                <a:gd name="T74" fmla="*/ 199 w 282"/>
                <a:gd name="T75" fmla="*/ 42 h 46"/>
                <a:gd name="T76" fmla="*/ 175 w 282"/>
                <a:gd name="T77" fmla="*/ 45 h 46"/>
                <a:gd name="T78" fmla="*/ 150 w 282"/>
                <a:gd name="T79" fmla="*/ 45 h 46"/>
                <a:gd name="T80" fmla="*/ 123 w 282"/>
                <a:gd name="T81" fmla="*/ 45 h 46"/>
                <a:gd name="T82" fmla="*/ 97 w 282"/>
                <a:gd name="T83" fmla="*/ 45 h 46"/>
                <a:gd name="T84" fmla="*/ 72 w 282"/>
                <a:gd name="T85" fmla="*/ 43 h 46"/>
                <a:gd name="T86" fmla="*/ 50 w 282"/>
                <a:gd name="T87" fmla="*/ 40 h 46"/>
                <a:gd name="T88" fmla="*/ 31 w 282"/>
                <a:gd name="T89" fmla="*/ 37 h 46"/>
                <a:gd name="T90" fmla="*/ 16 w 282"/>
                <a:gd name="T91" fmla="*/ 34 h 46"/>
                <a:gd name="T92" fmla="*/ 5 w 282"/>
                <a:gd name="T93" fmla="*/ 30 h 46"/>
                <a:gd name="T94" fmla="*/ 0 w 282"/>
                <a:gd name="T95" fmla="*/ 26 h 46"/>
                <a:gd name="T96" fmla="*/ 0 w 282"/>
                <a:gd name="T97" fmla="*/ 22 h 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82" h="46">
                  <a:moveTo>
                    <a:pt x="0" y="22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9" y="10"/>
                  </a:lnTo>
                  <a:lnTo>
                    <a:pt x="27" y="12"/>
                  </a:lnTo>
                  <a:lnTo>
                    <a:pt x="34" y="14"/>
                  </a:lnTo>
                  <a:lnTo>
                    <a:pt x="44" y="15"/>
                  </a:lnTo>
                  <a:lnTo>
                    <a:pt x="54" y="15"/>
                  </a:lnTo>
                  <a:lnTo>
                    <a:pt x="62" y="17"/>
                  </a:lnTo>
                  <a:lnTo>
                    <a:pt x="73" y="18"/>
                  </a:lnTo>
                  <a:lnTo>
                    <a:pt x="84" y="19"/>
                  </a:lnTo>
                  <a:lnTo>
                    <a:pt x="95" y="19"/>
                  </a:lnTo>
                  <a:lnTo>
                    <a:pt x="106" y="19"/>
                  </a:lnTo>
                  <a:lnTo>
                    <a:pt x="116" y="19"/>
                  </a:lnTo>
                  <a:lnTo>
                    <a:pt x="127" y="19"/>
                  </a:lnTo>
                  <a:lnTo>
                    <a:pt x="139" y="19"/>
                  </a:lnTo>
                  <a:lnTo>
                    <a:pt x="150" y="20"/>
                  </a:lnTo>
                  <a:lnTo>
                    <a:pt x="161" y="20"/>
                  </a:lnTo>
                  <a:lnTo>
                    <a:pt x="172" y="20"/>
                  </a:lnTo>
                  <a:lnTo>
                    <a:pt x="183" y="19"/>
                  </a:lnTo>
                  <a:lnTo>
                    <a:pt x="193" y="19"/>
                  </a:lnTo>
                  <a:lnTo>
                    <a:pt x="203" y="18"/>
                  </a:lnTo>
                  <a:lnTo>
                    <a:pt x="213" y="18"/>
                  </a:lnTo>
                  <a:lnTo>
                    <a:pt x="224" y="16"/>
                  </a:lnTo>
                  <a:lnTo>
                    <a:pt x="233" y="16"/>
                  </a:lnTo>
                  <a:lnTo>
                    <a:pt x="242" y="14"/>
                  </a:lnTo>
                  <a:lnTo>
                    <a:pt x="250" y="13"/>
                  </a:lnTo>
                  <a:lnTo>
                    <a:pt x="258" y="11"/>
                  </a:lnTo>
                  <a:lnTo>
                    <a:pt x="264" y="10"/>
                  </a:lnTo>
                  <a:lnTo>
                    <a:pt x="271" y="8"/>
                  </a:lnTo>
                  <a:lnTo>
                    <a:pt x="276" y="6"/>
                  </a:lnTo>
                  <a:lnTo>
                    <a:pt x="281" y="3"/>
                  </a:lnTo>
                  <a:lnTo>
                    <a:pt x="281" y="4"/>
                  </a:lnTo>
                  <a:lnTo>
                    <a:pt x="281" y="5"/>
                  </a:lnTo>
                  <a:lnTo>
                    <a:pt x="281" y="7"/>
                  </a:lnTo>
                  <a:lnTo>
                    <a:pt x="281" y="8"/>
                  </a:lnTo>
                  <a:lnTo>
                    <a:pt x="281" y="10"/>
                  </a:lnTo>
                  <a:lnTo>
                    <a:pt x="281" y="12"/>
                  </a:lnTo>
                  <a:lnTo>
                    <a:pt x="281" y="14"/>
                  </a:lnTo>
                  <a:lnTo>
                    <a:pt x="281" y="15"/>
                  </a:lnTo>
                  <a:lnTo>
                    <a:pt x="281" y="17"/>
                  </a:lnTo>
                  <a:lnTo>
                    <a:pt x="279" y="20"/>
                  </a:lnTo>
                  <a:lnTo>
                    <a:pt x="277" y="22"/>
                  </a:lnTo>
                  <a:lnTo>
                    <a:pt x="272" y="26"/>
                  </a:lnTo>
                  <a:lnTo>
                    <a:pt x="267" y="27"/>
                  </a:lnTo>
                  <a:lnTo>
                    <a:pt x="259" y="31"/>
                  </a:lnTo>
                  <a:lnTo>
                    <a:pt x="252" y="32"/>
                  </a:lnTo>
                  <a:lnTo>
                    <a:pt x="243" y="34"/>
                  </a:lnTo>
                  <a:lnTo>
                    <a:pt x="234" y="36"/>
                  </a:lnTo>
                  <a:lnTo>
                    <a:pt x="222" y="39"/>
                  </a:lnTo>
                  <a:lnTo>
                    <a:pt x="212" y="40"/>
                  </a:lnTo>
                  <a:lnTo>
                    <a:pt x="199" y="42"/>
                  </a:lnTo>
                  <a:lnTo>
                    <a:pt x="188" y="43"/>
                  </a:lnTo>
                  <a:lnTo>
                    <a:pt x="175" y="45"/>
                  </a:lnTo>
                  <a:lnTo>
                    <a:pt x="162" y="45"/>
                  </a:lnTo>
                  <a:lnTo>
                    <a:pt x="150" y="45"/>
                  </a:lnTo>
                  <a:lnTo>
                    <a:pt x="138" y="45"/>
                  </a:lnTo>
                  <a:lnTo>
                    <a:pt x="123" y="45"/>
                  </a:lnTo>
                  <a:lnTo>
                    <a:pt x="110" y="45"/>
                  </a:lnTo>
                  <a:lnTo>
                    <a:pt x="97" y="45"/>
                  </a:lnTo>
                  <a:lnTo>
                    <a:pt x="85" y="43"/>
                  </a:lnTo>
                  <a:lnTo>
                    <a:pt x="72" y="43"/>
                  </a:lnTo>
                  <a:lnTo>
                    <a:pt x="61" y="41"/>
                  </a:lnTo>
                  <a:lnTo>
                    <a:pt x="50" y="40"/>
                  </a:lnTo>
                  <a:lnTo>
                    <a:pt x="41" y="39"/>
                  </a:lnTo>
                  <a:lnTo>
                    <a:pt x="31" y="37"/>
                  </a:lnTo>
                  <a:lnTo>
                    <a:pt x="23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5" y="30"/>
                  </a:lnTo>
                  <a:lnTo>
                    <a:pt x="2" y="27"/>
                  </a:lnTo>
                  <a:lnTo>
                    <a:pt x="0" y="26"/>
                  </a:lnTo>
                  <a:lnTo>
                    <a:pt x="0" y="22"/>
                  </a:lnTo>
                </a:path>
              </a:pathLst>
            </a:custGeom>
            <a:solidFill>
              <a:srgbClr val="2F2F2F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Freeform 39"/>
            <p:cNvSpPr/>
            <p:nvPr/>
          </p:nvSpPr>
          <p:spPr bwMode="auto">
            <a:xfrm>
              <a:off x="3123" y="3906"/>
              <a:ext cx="110" cy="57"/>
            </a:xfrm>
            <a:custGeom>
              <a:avLst/>
              <a:gdLst>
                <a:gd name="T0" fmla="*/ 32 w 110"/>
                <a:gd name="T1" fmla="*/ 3 h 57"/>
                <a:gd name="T2" fmla="*/ 27 w 110"/>
                <a:gd name="T3" fmla="*/ 8 h 57"/>
                <a:gd name="T4" fmla="*/ 22 w 110"/>
                <a:gd name="T5" fmla="*/ 13 h 57"/>
                <a:gd name="T6" fmla="*/ 16 w 110"/>
                <a:gd name="T7" fmla="*/ 20 h 57"/>
                <a:gd name="T8" fmla="*/ 11 w 110"/>
                <a:gd name="T9" fmla="*/ 25 h 57"/>
                <a:gd name="T10" fmla="*/ 7 w 110"/>
                <a:gd name="T11" fmla="*/ 32 h 57"/>
                <a:gd name="T12" fmla="*/ 3 w 110"/>
                <a:gd name="T13" fmla="*/ 38 h 57"/>
                <a:gd name="T14" fmla="*/ 0 w 110"/>
                <a:gd name="T15" fmla="*/ 42 h 57"/>
                <a:gd name="T16" fmla="*/ 0 w 110"/>
                <a:gd name="T17" fmla="*/ 46 h 57"/>
                <a:gd name="T18" fmla="*/ 4 w 110"/>
                <a:gd name="T19" fmla="*/ 50 h 57"/>
                <a:gd name="T20" fmla="*/ 10 w 110"/>
                <a:gd name="T21" fmla="*/ 53 h 57"/>
                <a:gd name="T22" fmla="*/ 17 w 110"/>
                <a:gd name="T23" fmla="*/ 55 h 57"/>
                <a:gd name="T24" fmla="*/ 26 w 110"/>
                <a:gd name="T25" fmla="*/ 56 h 57"/>
                <a:gd name="T26" fmla="*/ 34 w 110"/>
                <a:gd name="T27" fmla="*/ 56 h 57"/>
                <a:gd name="T28" fmla="*/ 43 w 110"/>
                <a:gd name="T29" fmla="*/ 56 h 57"/>
                <a:gd name="T30" fmla="*/ 50 w 110"/>
                <a:gd name="T31" fmla="*/ 56 h 57"/>
                <a:gd name="T32" fmla="*/ 56 w 110"/>
                <a:gd name="T33" fmla="*/ 56 h 57"/>
                <a:gd name="T34" fmla="*/ 63 w 110"/>
                <a:gd name="T35" fmla="*/ 56 h 57"/>
                <a:gd name="T36" fmla="*/ 71 w 110"/>
                <a:gd name="T37" fmla="*/ 56 h 57"/>
                <a:gd name="T38" fmla="*/ 79 w 110"/>
                <a:gd name="T39" fmla="*/ 56 h 57"/>
                <a:gd name="T40" fmla="*/ 89 w 110"/>
                <a:gd name="T41" fmla="*/ 55 h 57"/>
                <a:gd name="T42" fmla="*/ 96 w 110"/>
                <a:gd name="T43" fmla="*/ 53 h 57"/>
                <a:gd name="T44" fmla="*/ 102 w 110"/>
                <a:gd name="T45" fmla="*/ 49 h 57"/>
                <a:gd name="T46" fmla="*/ 107 w 110"/>
                <a:gd name="T47" fmla="*/ 46 h 57"/>
                <a:gd name="T48" fmla="*/ 106 w 110"/>
                <a:gd name="T49" fmla="*/ 41 h 57"/>
                <a:gd name="T50" fmla="*/ 102 w 110"/>
                <a:gd name="T51" fmla="*/ 37 h 57"/>
                <a:gd name="T52" fmla="*/ 97 w 110"/>
                <a:gd name="T53" fmla="*/ 30 h 57"/>
                <a:gd name="T54" fmla="*/ 93 w 110"/>
                <a:gd name="T55" fmla="*/ 23 h 57"/>
                <a:gd name="T56" fmla="*/ 87 w 110"/>
                <a:gd name="T57" fmla="*/ 18 h 57"/>
                <a:gd name="T58" fmla="*/ 81 w 110"/>
                <a:gd name="T59" fmla="*/ 12 h 57"/>
                <a:gd name="T60" fmla="*/ 76 w 110"/>
                <a:gd name="T61" fmla="*/ 6 h 57"/>
                <a:gd name="T62" fmla="*/ 72 w 110"/>
                <a:gd name="T63" fmla="*/ 2 h 57"/>
                <a:gd name="T64" fmla="*/ 68 w 110"/>
                <a:gd name="T65" fmla="*/ 2 h 57"/>
                <a:gd name="T66" fmla="*/ 64 w 110"/>
                <a:gd name="T67" fmla="*/ 2 h 57"/>
                <a:gd name="T68" fmla="*/ 60 w 110"/>
                <a:gd name="T69" fmla="*/ 2 h 57"/>
                <a:gd name="T70" fmla="*/ 56 w 110"/>
                <a:gd name="T71" fmla="*/ 2 h 57"/>
                <a:gd name="T72" fmla="*/ 51 w 110"/>
                <a:gd name="T73" fmla="*/ 2 h 57"/>
                <a:gd name="T74" fmla="*/ 47 w 110"/>
                <a:gd name="T75" fmla="*/ 2 h 57"/>
                <a:gd name="T76" fmla="*/ 42 w 110"/>
                <a:gd name="T77" fmla="*/ 2 h 57"/>
                <a:gd name="T78" fmla="*/ 37 w 110"/>
                <a:gd name="T79" fmla="*/ 2 h 57"/>
                <a:gd name="T80" fmla="*/ 36 w 110"/>
                <a:gd name="T81" fmla="*/ 0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0" h="57">
                  <a:moveTo>
                    <a:pt x="36" y="0"/>
                  </a:moveTo>
                  <a:lnTo>
                    <a:pt x="32" y="3"/>
                  </a:lnTo>
                  <a:lnTo>
                    <a:pt x="30" y="5"/>
                  </a:lnTo>
                  <a:lnTo>
                    <a:pt x="27" y="8"/>
                  </a:lnTo>
                  <a:lnTo>
                    <a:pt x="25" y="10"/>
                  </a:lnTo>
                  <a:lnTo>
                    <a:pt x="22" y="13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5" y="22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7" y="32"/>
                  </a:lnTo>
                  <a:lnTo>
                    <a:pt x="5" y="34"/>
                  </a:lnTo>
                  <a:lnTo>
                    <a:pt x="3" y="38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2" y="55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9" y="56"/>
                  </a:lnTo>
                  <a:lnTo>
                    <a:pt x="43" y="56"/>
                  </a:lnTo>
                  <a:lnTo>
                    <a:pt x="47" y="56"/>
                  </a:lnTo>
                  <a:lnTo>
                    <a:pt x="50" y="56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3" y="56"/>
                  </a:lnTo>
                  <a:lnTo>
                    <a:pt x="67" y="56"/>
                  </a:lnTo>
                  <a:lnTo>
                    <a:pt x="71" y="56"/>
                  </a:lnTo>
                  <a:lnTo>
                    <a:pt x="76" y="56"/>
                  </a:lnTo>
                  <a:lnTo>
                    <a:pt x="79" y="56"/>
                  </a:lnTo>
                  <a:lnTo>
                    <a:pt x="85" y="55"/>
                  </a:lnTo>
                  <a:lnTo>
                    <a:pt x="89" y="55"/>
                  </a:lnTo>
                  <a:lnTo>
                    <a:pt x="93" y="53"/>
                  </a:lnTo>
                  <a:lnTo>
                    <a:pt x="96" y="53"/>
                  </a:lnTo>
                  <a:lnTo>
                    <a:pt x="101" y="51"/>
                  </a:lnTo>
                  <a:lnTo>
                    <a:pt x="102" y="49"/>
                  </a:lnTo>
                  <a:lnTo>
                    <a:pt x="105" y="48"/>
                  </a:lnTo>
                  <a:lnTo>
                    <a:pt x="107" y="46"/>
                  </a:lnTo>
                  <a:lnTo>
                    <a:pt x="109" y="43"/>
                  </a:lnTo>
                  <a:lnTo>
                    <a:pt x="106" y="41"/>
                  </a:lnTo>
                  <a:lnTo>
                    <a:pt x="104" y="39"/>
                  </a:lnTo>
                  <a:lnTo>
                    <a:pt x="102" y="37"/>
                  </a:lnTo>
                  <a:lnTo>
                    <a:pt x="101" y="33"/>
                  </a:lnTo>
                  <a:lnTo>
                    <a:pt x="97" y="30"/>
                  </a:lnTo>
                  <a:lnTo>
                    <a:pt x="95" y="27"/>
                  </a:lnTo>
                  <a:lnTo>
                    <a:pt x="93" y="23"/>
                  </a:lnTo>
                  <a:lnTo>
                    <a:pt x="91" y="20"/>
                  </a:lnTo>
                  <a:lnTo>
                    <a:pt x="87" y="18"/>
                  </a:lnTo>
                  <a:lnTo>
                    <a:pt x="85" y="14"/>
                  </a:lnTo>
                  <a:lnTo>
                    <a:pt x="81" y="12"/>
                  </a:lnTo>
                  <a:lnTo>
                    <a:pt x="79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7" y="2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6" y="0"/>
                  </a:lnTo>
                </a:path>
              </a:pathLst>
            </a:custGeom>
            <a:solidFill>
              <a:srgbClr val="D2D2D2"/>
            </a:soli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Freeform 40"/>
            <p:cNvSpPr/>
            <p:nvPr/>
          </p:nvSpPr>
          <p:spPr bwMode="auto">
            <a:xfrm>
              <a:off x="3157" y="3326"/>
              <a:ext cx="42" cy="38"/>
            </a:xfrm>
            <a:custGeom>
              <a:avLst/>
              <a:gdLst>
                <a:gd name="T0" fmla="*/ 0 w 42"/>
                <a:gd name="T1" fmla="*/ 19 h 38"/>
                <a:gd name="T2" fmla="*/ 0 w 42"/>
                <a:gd name="T3" fmla="*/ 15 h 38"/>
                <a:gd name="T4" fmla="*/ 1 w 42"/>
                <a:gd name="T5" fmla="*/ 11 h 38"/>
                <a:gd name="T6" fmla="*/ 2 w 42"/>
                <a:gd name="T7" fmla="*/ 9 h 38"/>
                <a:gd name="T8" fmla="*/ 5 w 42"/>
                <a:gd name="T9" fmla="*/ 5 h 38"/>
                <a:gd name="T10" fmla="*/ 8 w 42"/>
                <a:gd name="T11" fmla="*/ 4 h 38"/>
                <a:gd name="T12" fmla="*/ 12 w 42"/>
                <a:gd name="T13" fmla="*/ 2 h 38"/>
                <a:gd name="T14" fmla="*/ 15 w 42"/>
                <a:gd name="T15" fmla="*/ 1 h 38"/>
                <a:gd name="T16" fmla="*/ 20 w 42"/>
                <a:gd name="T17" fmla="*/ 0 h 38"/>
                <a:gd name="T18" fmla="*/ 23 w 42"/>
                <a:gd name="T19" fmla="*/ 1 h 38"/>
                <a:gd name="T20" fmla="*/ 27 w 42"/>
                <a:gd name="T21" fmla="*/ 2 h 38"/>
                <a:gd name="T22" fmla="*/ 30 w 42"/>
                <a:gd name="T23" fmla="*/ 4 h 38"/>
                <a:gd name="T24" fmla="*/ 33 w 42"/>
                <a:gd name="T25" fmla="*/ 5 h 38"/>
                <a:gd name="T26" fmla="*/ 35 w 42"/>
                <a:gd name="T27" fmla="*/ 9 h 38"/>
                <a:gd name="T28" fmla="*/ 38 w 42"/>
                <a:gd name="T29" fmla="*/ 11 h 38"/>
                <a:gd name="T30" fmla="*/ 40 w 42"/>
                <a:gd name="T31" fmla="*/ 15 h 38"/>
                <a:gd name="T32" fmla="*/ 41 w 42"/>
                <a:gd name="T33" fmla="*/ 19 h 38"/>
                <a:gd name="T34" fmla="*/ 40 w 42"/>
                <a:gd name="T35" fmla="*/ 24 h 38"/>
                <a:gd name="T36" fmla="*/ 38 w 42"/>
                <a:gd name="T37" fmla="*/ 27 h 38"/>
                <a:gd name="T38" fmla="*/ 35 w 42"/>
                <a:gd name="T39" fmla="*/ 31 h 38"/>
                <a:gd name="T40" fmla="*/ 33 w 42"/>
                <a:gd name="T41" fmla="*/ 33 h 38"/>
                <a:gd name="T42" fmla="*/ 30 w 42"/>
                <a:gd name="T43" fmla="*/ 36 h 38"/>
                <a:gd name="T44" fmla="*/ 27 w 42"/>
                <a:gd name="T45" fmla="*/ 37 h 38"/>
                <a:gd name="T46" fmla="*/ 23 w 42"/>
                <a:gd name="T47" fmla="*/ 37 h 38"/>
                <a:gd name="T48" fmla="*/ 20 w 42"/>
                <a:gd name="T49" fmla="*/ 37 h 38"/>
                <a:gd name="T50" fmla="*/ 15 w 42"/>
                <a:gd name="T51" fmla="*/ 37 h 38"/>
                <a:gd name="T52" fmla="*/ 12 w 42"/>
                <a:gd name="T53" fmla="*/ 37 h 38"/>
                <a:gd name="T54" fmla="*/ 8 w 42"/>
                <a:gd name="T55" fmla="*/ 36 h 38"/>
                <a:gd name="T56" fmla="*/ 5 w 42"/>
                <a:gd name="T57" fmla="*/ 33 h 38"/>
                <a:gd name="T58" fmla="*/ 2 w 42"/>
                <a:gd name="T59" fmla="*/ 31 h 38"/>
                <a:gd name="T60" fmla="*/ 1 w 42"/>
                <a:gd name="T61" fmla="*/ 27 h 38"/>
                <a:gd name="T62" fmla="*/ 0 w 42"/>
                <a:gd name="T63" fmla="*/ 24 h 38"/>
                <a:gd name="T64" fmla="*/ 0 w 42"/>
                <a:gd name="T65" fmla="*/ 19 h 38"/>
                <a:gd name="T66" fmla="*/ 0 w 42"/>
                <a:gd name="T67" fmla="*/ 19 h 3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" h="38">
                  <a:moveTo>
                    <a:pt x="0" y="19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2" y="9"/>
                  </a:lnTo>
                  <a:lnTo>
                    <a:pt x="5" y="5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9"/>
                  </a:lnTo>
                  <a:lnTo>
                    <a:pt x="38" y="11"/>
                  </a:lnTo>
                  <a:lnTo>
                    <a:pt x="40" y="15"/>
                  </a:lnTo>
                  <a:lnTo>
                    <a:pt x="41" y="19"/>
                  </a:lnTo>
                  <a:lnTo>
                    <a:pt x="40" y="24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3" y="33"/>
                  </a:lnTo>
                  <a:lnTo>
                    <a:pt x="30" y="36"/>
                  </a:lnTo>
                  <a:lnTo>
                    <a:pt x="27" y="37"/>
                  </a:lnTo>
                  <a:lnTo>
                    <a:pt x="23" y="37"/>
                  </a:lnTo>
                  <a:lnTo>
                    <a:pt x="20" y="37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8" y="36"/>
                  </a:lnTo>
                  <a:lnTo>
                    <a:pt x="5" y="33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19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2F2F2F"/>
                </a:gs>
              </a:gsLst>
              <a:path path="rect">
                <a:fillToRect l="50000" t="50000" r="50000" b="50000"/>
              </a:path>
            </a:gradFill>
            <a:ln w="18498" cap="flat" cmpd="sng">
              <a:solidFill>
                <a:srgbClr val="2F2F2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Freeform 41"/>
            <p:cNvSpPr/>
            <p:nvPr/>
          </p:nvSpPr>
          <p:spPr bwMode="auto">
            <a:xfrm>
              <a:off x="3145" y="3909"/>
              <a:ext cx="30" cy="53"/>
            </a:xfrm>
            <a:custGeom>
              <a:avLst/>
              <a:gdLst>
                <a:gd name="T0" fmla="*/ 23 w 30"/>
                <a:gd name="T1" fmla="*/ 1 h 53"/>
                <a:gd name="T2" fmla="*/ 20 w 30"/>
                <a:gd name="T3" fmla="*/ 6 h 53"/>
                <a:gd name="T4" fmla="*/ 15 w 30"/>
                <a:gd name="T5" fmla="*/ 11 h 53"/>
                <a:gd name="T6" fmla="*/ 12 w 30"/>
                <a:gd name="T7" fmla="*/ 19 h 53"/>
                <a:gd name="T8" fmla="*/ 6 w 30"/>
                <a:gd name="T9" fmla="*/ 27 h 53"/>
                <a:gd name="T10" fmla="*/ 3 w 30"/>
                <a:gd name="T11" fmla="*/ 35 h 53"/>
                <a:gd name="T12" fmla="*/ 0 w 30"/>
                <a:gd name="T13" fmla="*/ 43 h 53"/>
                <a:gd name="T14" fmla="*/ 0 w 30"/>
                <a:gd name="T15" fmla="*/ 50 h 53"/>
                <a:gd name="T16" fmla="*/ 2 w 30"/>
                <a:gd name="T17" fmla="*/ 52 h 53"/>
                <a:gd name="T18" fmla="*/ 2 w 30"/>
                <a:gd name="T19" fmla="*/ 52 h 53"/>
                <a:gd name="T20" fmla="*/ 3 w 30"/>
                <a:gd name="T21" fmla="*/ 52 h 53"/>
                <a:gd name="T22" fmla="*/ 5 w 30"/>
                <a:gd name="T23" fmla="*/ 52 h 53"/>
                <a:gd name="T24" fmla="*/ 6 w 30"/>
                <a:gd name="T25" fmla="*/ 52 h 53"/>
                <a:gd name="T26" fmla="*/ 8 w 30"/>
                <a:gd name="T27" fmla="*/ 52 h 53"/>
                <a:gd name="T28" fmla="*/ 10 w 30"/>
                <a:gd name="T29" fmla="*/ 52 h 53"/>
                <a:gd name="T30" fmla="*/ 11 w 30"/>
                <a:gd name="T31" fmla="*/ 52 h 53"/>
                <a:gd name="T32" fmla="*/ 13 w 30"/>
                <a:gd name="T33" fmla="*/ 48 h 53"/>
                <a:gd name="T34" fmla="*/ 13 w 30"/>
                <a:gd name="T35" fmla="*/ 39 h 53"/>
                <a:gd name="T36" fmla="*/ 15 w 30"/>
                <a:gd name="T37" fmla="*/ 31 h 53"/>
                <a:gd name="T38" fmla="*/ 19 w 30"/>
                <a:gd name="T39" fmla="*/ 22 h 53"/>
                <a:gd name="T40" fmla="*/ 21 w 30"/>
                <a:gd name="T41" fmla="*/ 15 h 53"/>
                <a:gd name="T42" fmla="*/ 25 w 30"/>
                <a:gd name="T43" fmla="*/ 9 h 53"/>
                <a:gd name="T44" fmla="*/ 27 w 30"/>
                <a:gd name="T45" fmla="*/ 4 h 53"/>
                <a:gd name="T46" fmla="*/ 28 w 30"/>
                <a:gd name="T47" fmla="*/ 1 h 53"/>
                <a:gd name="T48" fmla="*/ 28 w 30"/>
                <a:gd name="T49" fmla="*/ 0 h 53"/>
                <a:gd name="T50" fmla="*/ 28 w 30"/>
                <a:gd name="T51" fmla="*/ 0 h 53"/>
                <a:gd name="T52" fmla="*/ 27 w 30"/>
                <a:gd name="T53" fmla="*/ 0 h 53"/>
                <a:gd name="T54" fmla="*/ 27 w 30"/>
                <a:gd name="T55" fmla="*/ 0 h 53"/>
                <a:gd name="T56" fmla="*/ 25 w 30"/>
                <a:gd name="T57" fmla="*/ 0 h 53"/>
                <a:gd name="T58" fmla="*/ 25 w 30"/>
                <a:gd name="T59" fmla="*/ 0 h 53"/>
                <a:gd name="T60" fmla="*/ 24 w 30"/>
                <a:gd name="T61" fmla="*/ 0 h 53"/>
                <a:gd name="T62" fmla="*/ 24 w 30"/>
                <a:gd name="T63" fmla="*/ 0 h 53"/>
                <a:gd name="T64" fmla="*/ 24 w 30"/>
                <a:gd name="T65" fmla="*/ 0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0" h="53">
                  <a:moveTo>
                    <a:pt x="24" y="0"/>
                  </a:moveTo>
                  <a:lnTo>
                    <a:pt x="23" y="1"/>
                  </a:lnTo>
                  <a:lnTo>
                    <a:pt x="22" y="3"/>
                  </a:lnTo>
                  <a:lnTo>
                    <a:pt x="20" y="6"/>
                  </a:lnTo>
                  <a:lnTo>
                    <a:pt x="19" y="8"/>
                  </a:lnTo>
                  <a:lnTo>
                    <a:pt x="15" y="11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6" y="27"/>
                  </a:lnTo>
                  <a:lnTo>
                    <a:pt x="5" y="31"/>
                  </a:lnTo>
                  <a:lnTo>
                    <a:pt x="3" y="35"/>
                  </a:lnTo>
                  <a:lnTo>
                    <a:pt x="2" y="39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3" y="52"/>
                  </a:lnTo>
                  <a:lnTo>
                    <a:pt x="5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10" y="52"/>
                  </a:lnTo>
                  <a:lnTo>
                    <a:pt x="11" y="52"/>
                  </a:lnTo>
                  <a:lnTo>
                    <a:pt x="13" y="52"/>
                  </a:lnTo>
                  <a:lnTo>
                    <a:pt x="13" y="48"/>
                  </a:lnTo>
                  <a:lnTo>
                    <a:pt x="13" y="43"/>
                  </a:lnTo>
                  <a:lnTo>
                    <a:pt x="13" y="39"/>
                  </a:lnTo>
                  <a:lnTo>
                    <a:pt x="15" y="34"/>
                  </a:lnTo>
                  <a:lnTo>
                    <a:pt x="15" y="31"/>
                  </a:lnTo>
                  <a:lnTo>
                    <a:pt x="17" y="26"/>
                  </a:lnTo>
                  <a:lnTo>
                    <a:pt x="19" y="22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Freeform 42"/>
            <p:cNvSpPr/>
            <p:nvPr/>
          </p:nvSpPr>
          <p:spPr bwMode="auto">
            <a:xfrm>
              <a:off x="3091" y="3958"/>
              <a:ext cx="67" cy="43"/>
            </a:xfrm>
            <a:custGeom>
              <a:avLst/>
              <a:gdLst>
                <a:gd name="T0" fmla="*/ 53 w 67"/>
                <a:gd name="T1" fmla="*/ 1 h 43"/>
                <a:gd name="T2" fmla="*/ 48 w 67"/>
                <a:gd name="T3" fmla="*/ 4 h 43"/>
                <a:gd name="T4" fmla="*/ 41 w 67"/>
                <a:gd name="T5" fmla="*/ 8 h 43"/>
                <a:gd name="T6" fmla="*/ 31 w 67"/>
                <a:gd name="T7" fmla="*/ 12 h 43"/>
                <a:gd name="T8" fmla="*/ 22 w 67"/>
                <a:gd name="T9" fmla="*/ 18 h 43"/>
                <a:gd name="T10" fmla="*/ 13 w 67"/>
                <a:gd name="T11" fmla="*/ 25 h 43"/>
                <a:gd name="T12" fmla="*/ 5 w 67"/>
                <a:gd name="T13" fmla="*/ 30 h 43"/>
                <a:gd name="T14" fmla="*/ 1 w 67"/>
                <a:gd name="T15" fmla="*/ 36 h 43"/>
                <a:gd name="T16" fmla="*/ 0 w 67"/>
                <a:gd name="T17" fmla="*/ 40 h 43"/>
                <a:gd name="T18" fmla="*/ 2 w 67"/>
                <a:gd name="T19" fmla="*/ 40 h 43"/>
                <a:gd name="T20" fmla="*/ 5 w 67"/>
                <a:gd name="T21" fmla="*/ 41 h 43"/>
                <a:gd name="T22" fmla="*/ 9 w 67"/>
                <a:gd name="T23" fmla="*/ 41 h 43"/>
                <a:gd name="T24" fmla="*/ 15 w 67"/>
                <a:gd name="T25" fmla="*/ 42 h 43"/>
                <a:gd name="T26" fmla="*/ 19 w 67"/>
                <a:gd name="T27" fmla="*/ 42 h 43"/>
                <a:gd name="T28" fmla="*/ 24 w 67"/>
                <a:gd name="T29" fmla="*/ 42 h 43"/>
                <a:gd name="T30" fmla="*/ 27 w 67"/>
                <a:gd name="T31" fmla="*/ 42 h 43"/>
                <a:gd name="T32" fmla="*/ 30 w 67"/>
                <a:gd name="T33" fmla="*/ 38 h 43"/>
                <a:gd name="T34" fmla="*/ 34 w 67"/>
                <a:gd name="T35" fmla="*/ 31 h 43"/>
                <a:gd name="T36" fmla="*/ 40 w 67"/>
                <a:gd name="T37" fmla="*/ 25 h 43"/>
                <a:gd name="T38" fmla="*/ 47 w 67"/>
                <a:gd name="T39" fmla="*/ 18 h 43"/>
                <a:gd name="T40" fmla="*/ 53 w 67"/>
                <a:gd name="T41" fmla="*/ 13 h 43"/>
                <a:gd name="T42" fmla="*/ 58 w 67"/>
                <a:gd name="T43" fmla="*/ 9 h 43"/>
                <a:gd name="T44" fmla="*/ 62 w 67"/>
                <a:gd name="T45" fmla="*/ 6 h 43"/>
                <a:gd name="T46" fmla="*/ 65 w 67"/>
                <a:gd name="T47" fmla="*/ 4 h 43"/>
                <a:gd name="T48" fmla="*/ 65 w 67"/>
                <a:gd name="T49" fmla="*/ 3 h 43"/>
                <a:gd name="T50" fmla="*/ 64 w 67"/>
                <a:gd name="T51" fmla="*/ 3 h 43"/>
                <a:gd name="T52" fmla="*/ 62 w 67"/>
                <a:gd name="T53" fmla="*/ 3 h 43"/>
                <a:gd name="T54" fmla="*/ 60 w 67"/>
                <a:gd name="T55" fmla="*/ 3 h 43"/>
                <a:gd name="T56" fmla="*/ 58 w 67"/>
                <a:gd name="T57" fmla="*/ 1 h 43"/>
                <a:gd name="T58" fmla="*/ 56 w 67"/>
                <a:gd name="T59" fmla="*/ 1 h 43"/>
                <a:gd name="T60" fmla="*/ 54 w 67"/>
                <a:gd name="T61" fmla="*/ 1 h 43"/>
                <a:gd name="T62" fmla="*/ 54 w 67"/>
                <a:gd name="T63" fmla="*/ 1 h 43"/>
                <a:gd name="T64" fmla="*/ 54 w 67"/>
                <a:gd name="T65" fmla="*/ 0 h 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7" h="43">
                  <a:moveTo>
                    <a:pt x="54" y="0"/>
                  </a:moveTo>
                  <a:lnTo>
                    <a:pt x="53" y="1"/>
                  </a:lnTo>
                  <a:lnTo>
                    <a:pt x="51" y="2"/>
                  </a:lnTo>
                  <a:lnTo>
                    <a:pt x="48" y="4"/>
                  </a:lnTo>
                  <a:lnTo>
                    <a:pt x="45" y="4"/>
                  </a:lnTo>
                  <a:lnTo>
                    <a:pt x="41" y="8"/>
                  </a:lnTo>
                  <a:lnTo>
                    <a:pt x="37" y="10"/>
                  </a:lnTo>
                  <a:lnTo>
                    <a:pt x="31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17" y="22"/>
                  </a:lnTo>
                  <a:lnTo>
                    <a:pt x="13" y="25"/>
                  </a:lnTo>
                  <a:lnTo>
                    <a:pt x="9" y="27"/>
                  </a:lnTo>
                  <a:lnTo>
                    <a:pt x="5" y="30"/>
                  </a:lnTo>
                  <a:lnTo>
                    <a:pt x="2" y="33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2" y="40"/>
                  </a:lnTo>
                  <a:lnTo>
                    <a:pt x="3" y="40"/>
                  </a:lnTo>
                  <a:lnTo>
                    <a:pt x="5" y="41"/>
                  </a:lnTo>
                  <a:lnTo>
                    <a:pt x="7" y="41"/>
                  </a:lnTo>
                  <a:lnTo>
                    <a:pt x="9" y="41"/>
                  </a:lnTo>
                  <a:lnTo>
                    <a:pt x="13" y="41"/>
                  </a:lnTo>
                  <a:lnTo>
                    <a:pt x="15" y="42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3" y="35"/>
                  </a:lnTo>
                  <a:lnTo>
                    <a:pt x="34" y="31"/>
                  </a:lnTo>
                  <a:lnTo>
                    <a:pt x="38" y="27"/>
                  </a:lnTo>
                  <a:lnTo>
                    <a:pt x="40" y="25"/>
                  </a:lnTo>
                  <a:lnTo>
                    <a:pt x="43" y="22"/>
                  </a:lnTo>
                  <a:lnTo>
                    <a:pt x="47" y="18"/>
                  </a:lnTo>
                  <a:lnTo>
                    <a:pt x="51" y="15"/>
                  </a:lnTo>
                  <a:lnTo>
                    <a:pt x="53" y="13"/>
                  </a:lnTo>
                  <a:lnTo>
                    <a:pt x="56" y="11"/>
                  </a:lnTo>
                  <a:lnTo>
                    <a:pt x="58" y="9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4"/>
                  </a:lnTo>
                  <a:lnTo>
                    <a:pt x="65" y="4"/>
                  </a:lnTo>
                  <a:lnTo>
                    <a:pt x="66" y="3"/>
                  </a:lnTo>
                  <a:lnTo>
                    <a:pt x="65" y="3"/>
                  </a:lnTo>
                  <a:lnTo>
                    <a:pt x="64" y="3"/>
                  </a:lnTo>
                  <a:lnTo>
                    <a:pt x="62" y="3"/>
                  </a:lnTo>
                  <a:lnTo>
                    <a:pt x="60" y="3"/>
                  </a:lnTo>
                  <a:lnTo>
                    <a:pt x="60" y="1"/>
                  </a:lnTo>
                  <a:lnTo>
                    <a:pt x="58" y="1"/>
                  </a:lnTo>
                  <a:lnTo>
                    <a:pt x="57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Freeform 43"/>
            <p:cNvSpPr/>
            <p:nvPr/>
          </p:nvSpPr>
          <p:spPr bwMode="auto">
            <a:xfrm>
              <a:off x="3042" y="3989"/>
              <a:ext cx="263" cy="36"/>
            </a:xfrm>
            <a:custGeom>
              <a:avLst/>
              <a:gdLst>
                <a:gd name="T0" fmla="*/ 4 w 263"/>
                <a:gd name="T1" fmla="*/ 2 h 36"/>
                <a:gd name="T2" fmla="*/ 16 w 263"/>
                <a:gd name="T3" fmla="*/ 6 h 36"/>
                <a:gd name="T4" fmla="*/ 31 w 263"/>
                <a:gd name="T5" fmla="*/ 9 h 36"/>
                <a:gd name="T6" fmla="*/ 48 w 263"/>
                <a:gd name="T7" fmla="*/ 11 h 36"/>
                <a:gd name="T8" fmla="*/ 66 w 263"/>
                <a:gd name="T9" fmla="*/ 13 h 36"/>
                <a:gd name="T10" fmla="*/ 84 w 263"/>
                <a:gd name="T11" fmla="*/ 14 h 36"/>
                <a:gd name="T12" fmla="*/ 104 w 263"/>
                <a:gd name="T13" fmla="*/ 15 h 36"/>
                <a:gd name="T14" fmla="*/ 123 w 263"/>
                <a:gd name="T15" fmla="*/ 15 h 36"/>
                <a:gd name="T16" fmla="*/ 143 w 263"/>
                <a:gd name="T17" fmla="*/ 15 h 36"/>
                <a:gd name="T18" fmla="*/ 161 w 263"/>
                <a:gd name="T19" fmla="*/ 15 h 36"/>
                <a:gd name="T20" fmla="*/ 179 w 263"/>
                <a:gd name="T21" fmla="*/ 15 h 36"/>
                <a:gd name="T22" fmla="*/ 197 w 263"/>
                <a:gd name="T23" fmla="*/ 15 h 36"/>
                <a:gd name="T24" fmla="*/ 213 w 263"/>
                <a:gd name="T25" fmla="*/ 13 h 36"/>
                <a:gd name="T26" fmla="*/ 228 w 263"/>
                <a:gd name="T27" fmla="*/ 12 h 36"/>
                <a:gd name="T28" fmla="*/ 243 w 263"/>
                <a:gd name="T29" fmla="*/ 10 h 36"/>
                <a:gd name="T30" fmla="*/ 256 w 263"/>
                <a:gd name="T31" fmla="*/ 6 h 36"/>
                <a:gd name="T32" fmla="*/ 262 w 263"/>
                <a:gd name="T33" fmla="*/ 6 h 36"/>
                <a:gd name="T34" fmla="*/ 262 w 263"/>
                <a:gd name="T35" fmla="*/ 7 h 36"/>
                <a:gd name="T36" fmla="*/ 262 w 263"/>
                <a:gd name="T37" fmla="*/ 9 h 36"/>
                <a:gd name="T38" fmla="*/ 262 w 263"/>
                <a:gd name="T39" fmla="*/ 13 h 36"/>
                <a:gd name="T40" fmla="*/ 262 w 263"/>
                <a:gd name="T41" fmla="*/ 15 h 36"/>
                <a:gd name="T42" fmla="*/ 262 w 263"/>
                <a:gd name="T43" fmla="*/ 19 h 36"/>
                <a:gd name="T44" fmla="*/ 262 w 263"/>
                <a:gd name="T45" fmla="*/ 21 h 36"/>
                <a:gd name="T46" fmla="*/ 262 w 263"/>
                <a:gd name="T47" fmla="*/ 21 h 36"/>
                <a:gd name="T48" fmla="*/ 257 w 263"/>
                <a:gd name="T49" fmla="*/ 22 h 36"/>
                <a:gd name="T50" fmla="*/ 245 w 263"/>
                <a:gd name="T51" fmla="*/ 26 h 36"/>
                <a:gd name="T52" fmla="*/ 232 w 263"/>
                <a:gd name="T53" fmla="*/ 29 h 36"/>
                <a:gd name="T54" fmla="*/ 216 w 263"/>
                <a:gd name="T55" fmla="*/ 32 h 36"/>
                <a:gd name="T56" fmla="*/ 198 w 263"/>
                <a:gd name="T57" fmla="*/ 34 h 36"/>
                <a:gd name="T58" fmla="*/ 181 w 263"/>
                <a:gd name="T59" fmla="*/ 35 h 36"/>
                <a:gd name="T60" fmla="*/ 160 w 263"/>
                <a:gd name="T61" fmla="*/ 35 h 36"/>
                <a:gd name="T62" fmla="*/ 142 w 263"/>
                <a:gd name="T63" fmla="*/ 35 h 36"/>
                <a:gd name="T64" fmla="*/ 122 w 263"/>
                <a:gd name="T65" fmla="*/ 35 h 36"/>
                <a:gd name="T66" fmla="*/ 101 w 263"/>
                <a:gd name="T67" fmla="*/ 35 h 36"/>
                <a:gd name="T68" fmla="*/ 79 w 263"/>
                <a:gd name="T69" fmla="*/ 34 h 36"/>
                <a:gd name="T70" fmla="*/ 61 w 263"/>
                <a:gd name="T71" fmla="*/ 32 h 36"/>
                <a:gd name="T72" fmla="*/ 43 w 263"/>
                <a:gd name="T73" fmla="*/ 30 h 36"/>
                <a:gd name="T74" fmla="*/ 27 w 263"/>
                <a:gd name="T75" fmla="*/ 26 h 36"/>
                <a:gd name="T76" fmla="*/ 14 w 263"/>
                <a:gd name="T77" fmla="*/ 22 h 36"/>
                <a:gd name="T78" fmla="*/ 3 w 263"/>
                <a:gd name="T79" fmla="*/ 19 h 36"/>
                <a:gd name="T80" fmla="*/ 0 w 263"/>
                <a:gd name="T81" fmla="*/ 17 h 36"/>
                <a:gd name="T82" fmla="*/ 0 w 263"/>
                <a:gd name="T83" fmla="*/ 17 h 36"/>
                <a:gd name="T84" fmla="*/ 0 w 263"/>
                <a:gd name="T85" fmla="*/ 14 h 36"/>
                <a:gd name="T86" fmla="*/ 0 w 263"/>
                <a:gd name="T87" fmla="*/ 10 h 36"/>
                <a:gd name="T88" fmla="*/ 0 w 263"/>
                <a:gd name="T89" fmla="*/ 9 h 36"/>
                <a:gd name="T90" fmla="*/ 0 w 263"/>
                <a:gd name="T91" fmla="*/ 5 h 36"/>
                <a:gd name="T92" fmla="*/ 0 w 263"/>
                <a:gd name="T93" fmla="*/ 3 h 36"/>
                <a:gd name="T94" fmla="*/ 0 w 263"/>
                <a:gd name="T95" fmla="*/ 1 h 36"/>
                <a:gd name="T96" fmla="*/ 0 w 263"/>
                <a:gd name="T97" fmla="*/ 0 h 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63" h="36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6"/>
                  </a:lnTo>
                  <a:lnTo>
                    <a:pt x="24" y="7"/>
                  </a:lnTo>
                  <a:lnTo>
                    <a:pt x="31" y="9"/>
                  </a:lnTo>
                  <a:lnTo>
                    <a:pt x="39" y="9"/>
                  </a:lnTo>
                  <a:lnTo>
                    <a:pt x="48" y="11"/>
                  </a:lnTo>
                  <a:lnTo>
                    <a:pt x="57" y="11"/>
                  </a:lnTo>
                  <a:lnTo>
                    <a:pt x="66" y="13"/>
                  </a:lnTo>
                  <a:lnTo>
                    <a:pt x="75" y="13"/>
                  </a:lnTo>
                  <a:lnTo>
                    <a:pt x="84" y="14"/>
                  </a:lnTo>
                  <a:lnTo>
                    <a:pt x="95" y="14"/>
                  </a:lnTo>
                  <a:lnTo>
                    <a:pt x="104" y="15"/>
                  </a:lnTo>
                  <a:lnTo>
                    <a:pt x="115" y="15"/>
                  </a:lnTo>
                  <a:lnTo>
                    <a:pt x="123" y="15"/>
                  </a:lnTo>
                  <a:lnTo>
                    <a:pt x="134" y="15"/>
                  </a:lnTo>
                  <a:lnTo>
                    <a:pt x="143" y="15"/>
                  </a:lnTo>
                  <a:lnTo>
                    <a:pt x="152" y="15"/>
                  </a:lnTo>
                  <a:lnTo>
                    <a:pt x="161" y="15"/>
                  </a:lnTo>
                  <a:lnTo>
                    <a:pt x="170" y="15"/>
                  </a:lnTo>
                  <a:lnTo>
                    <a:pt x="179" y="15"/>
                  </a:lnTo>
                  <a:lnTo>
                    <a:pt x="188" y="15"/>
                  </a:lnTo>
                  <a:lnTo>
                    <a:pt x="197" y="15"/>
                  </a:lnTo>
                  <a:lnTo>
                    <a:pt x="206" y="13"/>
                  </a:lnTo>
                  <a:lnTo>
                    <a:pt x="213" y="13"/>
                  </a:lnTo>
                  <a:lnTo>
                    <a:pt x="221" y="12"/>
                  </a:lnTo>
                  <a:lnTo>
                    <a:pt x="228" y="12"/>
                  </a:lnTo>
                  <a:lnTo>
                    <a:pt x="237" y="10"/>
                  </a:lnTo>
                  <a:lnTo>
                    <a:pt x="243" y="10"/>
                  </a:lnTo>
                  <a:lnTo>
                    <a:pt x="250" y="8"/>
                  </a:lnTo>
                  <a:lnTo>
                    <a:pt x="256" y="6"/>
                  </a:lnTo>
                  <a:lnTo>
                    <a:pt x="262" y="5"/>
                  </a:lnTo>
                  <a:lnTo>
                    <a:pt x="262" y="6"/>
                  </a:lnTo>
                  <a:lnTo>
                    <a:pt x="262" y="7"/>
                  </a:lnTo>
                  <a:lnTo>
                    <a:pt x="262" y="9"/>
                  </a:lnTo>
                  <a:lnTo>
                    <a:pt x="262" y="11"/>
                  </a:lnTo>
                  <a:lnTo>
                    <a:pt x="262" y="13"/>
                  </a:lnTo>
                  <a:lnTo>
                    <a:pt x="262" y="15"/>
                  </a:lnTo>
                  <a:lnTo>
                    <a:pt x="262" y="17"/>
                  </a:lnTo>
                  <a:lnTo>
                    <a:pt x="262" y="19"/>
                  </a:lnTo>
                  <a:lnTo>
                    <a:pt x="262" y="21"/>
                  </a:lnTo>
                  <a:lnTo>
                    <a:pt x="262" y="20"/>
                  </a:lnTo>
                  <a:lnTo>
                    <a:pt x="257" y="22"/>
                  </a:lnTo>
                  <a:lnTo>
                    <a:pt x="252" y="24"/>
                  </a:lnTo>
                  <a:lnTo>
                    <a:pt x="245" y="26"/>
                  </a:lnTo>
                  <a:lnTo>
                    <a:pt x="240" y="27"/>
                  </a:lnTo>
                  <a:lnTo>
                    <a:pt x="232" y="29"/>
                  </a:lnTo>
                  <a:lnTo>
                    <a:pt x="224" y="30"/>
                  </a:lnTo>
                  <a:lnTo>
                    <a:pt x="216" y="32"/>
                  </a:lnTo>
                  <a:lnTo>
                    <a:pt x="208" y="32"/>
                  </a:lnTo>
                  <a:lnTo>
                    <a:pt x="198" y="34"/>
                  </a:lnTo>
                  <a:lnTo>
                    <a:pt x="190" y="34"/>
                  </a:lnTo>
                  <a:lnTo>
                    <a:pt x="181" y="35"/>
                  </a:lnTo>
                  <a:lnTo>
                    <a:pt x="171" y="35"/>
                  </a:lnTo>
                  <a:lnTo>
                    <a:pt x="160" y="35"/>
                  </a:lnTo>
                  <a:lnTo>
                    <a:pt x="151" y="35"/>
                  </a:lnTo>
                  <a:lnTo>
                    <a:pt x="142" y="35"/>
                  </a:lnTo>
                  <a:lnTo>
                    <a:pt x="133" y="35"/>
                  </a:lnTo>
                  <a:lnTo>
                    <a:pt x="122" y="35"/>
                  </a:lnTo>
                  <a:lnTo>
                    <a:pt x="111" y="35"/>
                  </a:lnTo>
                  <a:lnTo>
                    <a:pt x="101" y="35"/>
                  </a:lnTo>
                  <a:lnTo>
                    <a:pt x="90" y="34"/>
                  </a:lnTo>
                  <a:lnTo>
                    <a:pt x="79" y="34"/>
                  </a:lnTo>
                  <a:lnTo>
                    <a:pt x="70" y="32"/>
                  </a:lnTo>
                  <a:lnTo>
                    <a:pt x="61" y="32"/>
                  </a:lnTo>
                  <a:lnTo>
                    <a:pt x="52" y="30"/>
                  </a:lnTo>
                  <a:lnTo>
                    <a:pt x="43" y="30"/>
                  </a:lnTo>
                  <a:lnTo>
                    <a:pt x="35" y="28"/>
                  </a:lnTo>
                  <a:lnTo>
                    <a:pt x="27" y="26"/>
                  </a:lnTo>
                  <a:lnTo>
                    <a:pt x="21" y="24"/>
                  </a:lnTo>
                  <a:lnTo>
                    <a:pt x="14" y="22"/>
                  </a:lnTo>
                  <a:lnTo>
                    <a:pt x="9" y="21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5F5F5F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4" name="Freeform 44"/>
            <p:cNvSpPr/>
            <p:nvPr/>
          </p:nvSpPr>
          <p:spPr bwMode="auto">
            <a:xfrm>
              <a:off x="3054" y="3994"/>
              <a:ext cx="233" cy="31"/>
            </a:xfrm>
            <a:custGeom>
              <a:avLst/>
              <a:gdLst>
                <a:gd name="T0" fmla="*/ 5 w 233"/>
                <a:gd name="T1" fmla="*/ 1 h 31"/>
                <a:gd name="T2" fmla="*/ 17 w 233"/>
                <a:gd name="T3" fmla="*/ 4 h 31"/>
                <a:gd name="T4" fmla="*/ 31 w 233"/>
                <a:gd name="T5" fmla="*/ 6 h 31"/>
                <a:gd name="T6" fmla="*/ 47 w 233"/>
                <a:gd name="T7" fmla="*/ 7 h 31"/>
                <a:gd name="T8" fmla="*/ 63 w 233"/>
                <a:gd name="T9" fmla="*/ 9 h 31"/>
                <a:gd name="T10" fmla="*/ 80 w 233"/>
                <a:gd name="T11" fmla="*/ 10 h 31"/>
                <a:gd name="T12" fmla="*/ 96 w 233"/>
                <a:gd name="T13" fmla="*/ 10 h 31"/>
                <a:gd name="T14" fmla="*/ 113 w 233"/>
                <a:gd name="T15" fmla="*/ 10 h 31"/>
                <a:gd name="T16" fmla="*/ 130 w 233"/>
                <a:gd name="T17" fmla="*/ 10 h 31"/>
                <a:gd name="T18" fmla="*/ 144 w 233"/>
                <a:gd name="T19" fmla="*/ 10 h 31"/>
                <a:gd name="T20" fmla="*/ 159 w 233"/>
                <a:gd name="T21" fmla="*/ 10 h 31"/>
                <a:gd name="T22" fmla="*/ 173 w 233"/>
                <a:gd name="T23" fmla="*/ 10 h 31"/>
                <a:gd name="T24" fmla="*/ 186 w 233"/>
                <a:gd name="T25" fmla="*/ 9 h 31"/>
                <a:gd name="T26" fmla="*/ 200 w 233"/>
                <a:gd name="T27" fmla="*/ 9 h 31"/>
                <a:gd name="T28" fmla="*/ 213 w 233"/>
                <a:gd name="T29" fmla="*/ 7 h 31"/>
                <a:gd name="T30" fmla="*/ 225 w 233"/>
                <a:gd name="T31" fmla="*/ 5 h 31"/>
                <a:gd name="T32" fmla="*/ 232 w 233"/>
                <a:gd name="T33" fmla="*/ 4 h 31"/>
                <a:gd name="T34" fmla="*/ 232 w 233"/>
                <a:gd name="T35" fmla="*/ 6 h 31"/>
                <a:gd name="T36" fmla="*/ 232 w 233"/>
                <a:gd name="T37" fmla="*/ 8 h 31"/>
                <a:gd name="T38" fmla="*/ 232 w 233"/>
                <a:gd name="T39" fmla="*/ 12 h 31"/>
                <a:gd name="T40" fmla="*/ 232 w 233"/>
                <a:gd name="T41" fmla="*/ 14 h 31"/>
                <a:gd name="T42" fmla="*/ 232 w 233"/>
                <a:gd name="T43" fmla="*/ 17 h 31"/>
                <a:gd name="T44" fmla="*/ 232 w 233"/>
                <a:gd name="T45" fmla="*/ 19 h 31"/>
                <a:gd name="T46" fmla="*/ 232 w 233"/>
                <a:gd name="T47" fmla="*/ 19 h 31"/>
                <a:gd name="T48" fmla="*/ 226 w 233"/>
                <a:gd name="T49" fmla="*/ 21 h 31"/>
                <a:gd name="T50" fmla="*/ 215 w 233"/>
                <a:gd name="T51" fmla="*/ 25 h 31"/>
                <a:gd name="T52" fmla="*/ 202 w 233"/>
                <a:gd name="T53" fmla="*/ 27 h 31"/>
                <a:gd name="T54" fmla="*/ 188 w 233"/>
                <a:gd name="T55" fmla="*/ 28 h 31"/>
                <a:gd name="T56" fmla="*/ 174 w 233"/>
                <a:gd name="T57" fmla="*/ 30 h 31"/>
                <a:gd name="T58" fmla="*/ 159 w 233"/>
                <a:gd name="T59" fmla="*/ 30 h 31"/>
                <a:gd name="T60" fmla="*/ 143 w 233"/>
                <a:gd name="T61" fmla="*/ 30 h 31"/>
                <a:gd name="T62" fmla="*/ 129 w 233"/>
                <a:gd name="T63" fmla="*/ 30 h 31"/>
                <a:gd name="T64" fmla="*/ 112 w 233"/>
                <a:gd name="T65" fmla="*/ 30 h 31"/>
                <a:gd name="T66" fmla="*/ 94 w 233"/>
                <a:gd name="T67" fmla="*/ 30 h 31"/>
                <a:gd name="T68" fmla="*/ 78 w 233"/>
                <a:gd name="T69" fmla="*/ 29 h 31"/>
                <a:gd name="T70" fmla="*/ 60 w 233"/>
                <a:gd name="T71" fmla="*/ 28 h 31"/>
                <a:gd name="T72" fmla="*/ 44 w 233"/>
                <a:gd name="T73" fmla="*/ 26 h 31"/>
                <a:gd name="T74" fmla="*/ 29 w 233"/>
                <a:gd name="T75" fmla="*/ 24 h 31"/>
                <a:gd name="T76" fmla="*/ 16 w 233"/>
                <a:gd name="T77" fmla="*/ 22 h 31"/>
                <a:gd name="T78" fmla="*/ 5 w 233"/>
                <a:gd name="T79" fmla="*/ 18 h 31"/>
                <a:gd name="T80" fmla="*/ 0 w 233"/>
                <a:gd name="T81" fmla="*/ 16 h 31"/>
                <a:gd name="T82" fmla="*/ 0 w 233"/>
                <a:gd name="T83" fmla="*/ 16 h 31"/>
                <a:gd name="T84" fmla="*/ 0 w 233"/>
                <a:gd name="T85" fmla="*/ 14 h 31"/>
                <a:gd name="T86" fmla="*/ 0 w 233"/>
                <a:gd name="T87" fmla="*/ 10 h 31"/>
                <a:gd name="T88" fmla="*/ 0 w 233"/>
                <a:gd name="T89" fmla="*/ 8 h 31"/>
                <a:gd name="T90" fmla="*/ 0 w 233"/>
                <a:gd name="T91" fmla="*/ 4 h 31"/>
                <a:gd name="T92" fmla="*/ 0 w 233"/>
                <a:gd name="T93" fmla="*/ 2 h 31"/>
                <a:gd name="T94" fmla="*/ 0 w 233"/>
                <a:gd name="T95" fmla="*/ 1 h 31"/>
                <a:gd name="T96" fmla="*/ 0 w 233"/>
                <a:gd name="T97" fmla="*/ 0 h 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3" h="31">
                  <a:moveTo>
                    <a:pt x="0" y="0"/>
                  </a:moveTo>
                  <a:lnTo>
                    <a:pt x="5" y="1"/>
                  </a:lnTo>
                  <a:lnTo>
                    <a:pt x="11" y="2"/>
                  </a:lnTo>
                  <a:lnTo>
                    <a:pt x="17" y="4"/>
                  </a:lnTo>
                  <a:lnTo>
                    <a:pt x="24" y="4"/>
                  </a:lnTo>
                  <a:lnTo>
                    <a:pt x="31" y="6"/>
                  </a:lnTo>
                  <a:lnTo>
                    <a:pt x="39" y="6"/>
                  </a:lnTo>
                  <a:lnTo>
                    <a:pt x="47" y="7"/>
                  </a:lnTo>
                  <a:lnTo>
                    <a:pt x="56" y="7"/>
                  </a:lnTo>
                  <a:lnTo>
                    <a:pt x="63" y="9"/>
                  </a:lnTo>
                  <a:lnTo>
                    <a:pt x="72" y="9"/>
                  </a:lnTo>
                  <a:lnTo>
                    <a:pt x="80" y="10"/>
                  </a:lnTo>
                  <a:lnTo>
                    <a:pt x="89" y="10"/>
                  </a:lnTo>
                  <a:lnTo>
                    <a:pt x="96" y="10"/>
                  </a:lnTo>
                  <a:lnTo>
                    <a:pt x="105" y="1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30" y="10"/>
                  </a:lnTo>
                  <a:lnTo>
                    <a:pt x="137" y="10"/>
                  </a:lnTo>
                  <a:lnTo>
                    <a:pt x="144" y="10"/>
                  </a:lnTo>
                  <a:lnTo>
                    <a:pt x="151" y="10"/>
                  </a:lnTo>
                  <a:lnTo>
                    <a:pt x="159" y="10"/>
                  </a:lnTo>
                  <a:lnTo>
                    <a:pt x="166" y="10"/>
                  </a:lnTo>
                  <a:lnTo>
                    <a:pt x="173" y="10"/>
                  </a:lnTo>
                  <a:lnTo>
                    <a:pt x="181" y="9"/>
                  </a:lnTo>
                  <a:lnTo>
                    <a:pt x="186" y="9"/>
                  </a:lnTo>
                  <a:lnTo>
                    <a:pt x="194" y="9"/>
                  </a:lnTo>
                  <a:lnTo>
                    <a:pt x="200" y="9"/>
                  </a:lnTo>
                  <a:lnTo>
                    <a:pt x="208" y="7"/>
                  </a:lnTo>
                  <a:lnTo>
                    <a:pt x="213" y="7"/>
                  </a:lnTo>
                  <a:lnTo>
                    <a:pt x="220" y="5"/>
                  </a:lnTo>
                  <a:lnTo>
                    <a:pt x="225" y="5"/>
                  </a:lnTo>
                  <a:lnTo>
                    <a:pt x="232" y="3"/>
                  </a:lnTo>
                  <a:lnTo>
                    <a:pt x="232" y="4"/>
                  </a:lnTo>
                  <a:lnTo>
                    <a:pt x="232" y="6"/>
                  </a:lnTo>
                  <a:lnTo>
                    <a:pt x="232" y="8"/>
                  </a:lnTo>
                  <a:lnTo>
                    <a:pt x="232" y="10"/>
                  </a:lnTo>
                  <a:lnTo>
                    <a:pt x="232" y="12"/>
                  </a:lnTo>
                  <a:lnTo>
                    <a:pt x="232" y="14"/>
                  </a:lnTo>
                  <a:lnTo>
                    <a:pt x="232" y="15"/>
                  </a:lnTo>
                  <a:lnTo>
                    <a:pt x="232" y="17"/>
                  </a:lnTo>
                  <a:lnTo>
                    <a:pt x="232" y="19"/>
                  </a:lnTo>
                  <a:lnTo>
                    <a:pt x="226" y="21"/>
                  </a:lnTo>
                  <a:lnTo>
                    <a:pt x="221" y="23"/>
                  </a:lnTo>
                  <a:lnTo>
                    <a:pt x="215" y="25"/>
                  </a:lnTo>
                  <a:lnTo>
                    <a:pt x="210" y="25"/>
                  </a:lnTo>
                  <a:lnTo>
                    <a:pt x="202" y="27"/>
                  </a:lnTo>
                  <a:lnTo>
                    <a:pt x="196" y="27"/>
                  </a:lnTo>
                  <a:lnTo>
                    <a:pt x="188" y="28"/>
                  </a:lnTo>
                  <a:lnTo>
                    <a:pt x="182" y="28"/>
                  </a:lnTo>
                  <a:lnTo>
                    <a:pt x="174" y="30"/>
                  </a:lnTo>
                  <a:lnTo>
                    <a:pt x="167" y="30"/>
                  </a:lnTo>
                  <a:lnTo>
                    <a:pt x="159" y="30"/>
                  </a:lnTo>
                  <a:lnTo>
                    <a:pt x="152" y="30"/>
                  </a:lnTo>
                  <a:lnTo>
                    <a:pt x="143" y="30"/>
                  </a:lnTo>
                  <a:lnTo>
                    <a:pt x="136" y="30"/>
                  </a:lnTo>
                  <a:lnTo>
                    <a:pt x="129" y="30"/>
                  </a:lnTo>
                  <a:lnTo>
                    <a:pt x="121" y="30"/>
                  </a:lnTo>
                  <a:lnTo>
                    <a:pt x="112" y="30"/>
                  </a:lnTo>
                  <a:lnTo>
                    <a:pt x="103" y="30"/>
                  </a:lnTo>
                  <a:lnTo>
                    <a:pt x="94" y="30"/>
                  </a:lnTo>
                  <a:lnTo>
                    <a:pt x="87" y="29"/>
                  </a:lnTo>
                  <a:lnTo>
                    <a:pt x="78" y="29"/>
                  </a:lnTo>
                  <a:lnTo>
                    <a:pt x="69" y="28"/>
                  </a:lnTo>
                  <a:lnTo>
                    <a:pt x="60" y="28"/>
                  </a:lnTo>
                  <a:lnTo>
                    <a:pt x="53" y="26"/>
                  </a:lnTo>
                  <a:lnTo>
                    <a:pt x="44" y="26"/>
                  </a:lnTo>
                  <a:lnTo>
                    <a:pt x="37" y="24"/>
                  </a:lnTo>
                  <a:lnTo>
                    <a:pt x="29" y="24"/>
                  </a:lnTo>
                  <a:lnTo>
                    <a:pt x="23" y="22"/>
                  </a:lnTo>
                  <a:lnTo>
                    <a:pt x="16" y="22"/>
                  </a:lnTo>
                  <a:lnTo>
                    <a:pt x="10" y="20"/>
                  </a:lnTo>
                  <a:lnTo>
                    <a:pt x="5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5F5F5F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5" name="Freeform 45"/>
            <p:cNvSpPr/>
            <p:nvPr/>
          </p:nvSpPr>
          <p:spPr bwMode="auto">
            <a:xfrm>
              <a:off x="3068" y="3997"/>
              <a:ext cx="198" cy="28"/>
            </a:xfrm>
            <a:custGeom>
              <a:avLst/>
              <a:gdLst>
                <a:gd name="T0" fmla="*/ 6 w 198"/>
                <a:gd name="T1" fmla="*/ 2 h 28"/>
                <a:gd name="T2" fmla="*/ 17 w 198"/>
                <a:gd name="T3" fmla="*/ 4 h 28"/>
                <a:gd name="T4" fmla="*/ 30 w 198"/>
                <a:gd name="T5" fmla="*/ 5 h 28"/>
                <a:gd name="T6" fmla="*/ 45 w 198"/>
                <a:gd name="T7" fmla="*/ 5 h 28"/>
                <a:gd name="T8" fmla="*/ 59 w 198"/>
                <a:gd name="T9" fmla="*/ 7 h 28"/>
                <a:gd name="T10" fmla="*/ 73 w 198"/>
                <a:gd name="T11" fmla="*/ 7 h 28"/>
                <a:gd name="T12" fmla="*/ 87 w 198"/>
                <a:gd name="T13" fmla="*/ 7 h 28"/>
                <a:gd name="T14" fmla="*/ 101 w 198"/>
                <a:gd name="T15" fmla="*/ 7 h 28"/>
                <a:gd name="T16" fmla="*/ 114 w 198"/>
                <a:gd name="T17" fmla="*/ 7 h 28"/>
                <a:gd name="T18" fmla="*/ 125 w 198"/>
                <a:gd name="T19" fmla="*/ 7 h 28"/>
                <a:gd name="T20" fmla="*/ 136 w 198"/>
                <a:gd name="T21" fmla="*/ 7 h 28"/>
                <a:gd name="T22" fmla="*/ 146 w 198"/>
                <a:gd name="T23" fmla="*/ 7 h 28"/>
                <a:gd name="T24" fmla="*/ 159 w 198"/>
                <a:gd name="T25" fmla="*/ 7 h 28"/>
                <a:gd name="T26" fmla="*/ 170 w 198"/>
                <a:gd name="T27" fmla="*/ 7 h 28"/>
                <a:gd name="T28" fmla="*/ 181 w 198"/>
                <a:gd name="T29" fmla="*/ 5 h 28"/>
                <a:gd name="T30" fmla="*/ 191 w 198"/>
                <a:gd name="T31" fmla="*/ 5 h 28"/>
                <a:gd name="T32" fmla="*/ 197 w 198"/>
                <a:gd name="T33" fmla="*/ 4 h 28"/>
                <a:gd name="T34" fmla="*/ 197 w 198"/>
                <a:gd name="T35" fmla="*/ 6 h 28"/>
                <a:gd name="T36" fmla="*/ 197 w 198"/>
                <a:gd name="T37" fmla="*/ 8 h 28"/>
                <a:gd name="T38" fmla="*/ 197 w 198"/>
                <a:gd name="T39" fmla="*/ 12 h 28"/>
                <a:gd name="T40" fmla="*/ 197 w 198"/>
                <a:gd name="T41" fmla="*/ 13 h 28"/>
                <a:gd name="T42" fmla="*/ 197 w 198"/>
                <a:gd name="T43" fmla="*/ 17 h 28"/>
                <a:gd name="T44" fmla="*/ 197 w 198"/>
                <a:gd name="T45" fmla="*/ 20 h 28"/>
                <a:gd name="T46" fmla="*/ 197 w 198"/>
                <a:gd name="T47" fmla="*/ 20 h 28"/>
                <a:gd name="T48" fmla="*/ 191 w 198"/>
                <a:gd name="T49" fmla="*/ 22 h 28"/>
                <a:gd name="T50" fmla="*/ 182 w 198"/>
                <a:gd name="T51" fmla="*/ 24 h 28"/>
                <a:gd name="T52" fmla="*/ 172 w 198"/>
                <a:gd name="T53" fmla="*/ 26 h 28"/>
                <a:gd name="T54" fmla="*/ 161 w 198"/>
                <a:gd name="T55" fmla="*/ 26 h 28"/>
                <a:gd name="T56" fmla="*/ 148 w 198"/>
                <a:gd name="T57" fmla="*/ 27 h 28"/>
                <a:gd name="T58" fmla="*/ 137 w 198"/>
                <a:gd name="T59" fmla="*/ 27 h 28"/>
                <a:gd name="T60" fmla="*/ 124 w 198"/>
                <a:gd name="T61" fmla="*/ 27 h 28"/>
                <a:gd name="T62" fmla="*/ 113 w 198"/>
                <a:gd name="T63" fmla="*/ 27 h 28"/>
                <a:gd name="T64" fmla="*/ 99 w 198"/>
                <a:gd name="T65" fmla="*/ 27 h 28"/>
                <a:gd name="T66" fmla="*/ 84 w 198"/>
                <a:gd name="T67" fmla="*/ 27 h 28"/>
                <a:gd name="T68" fmla="*/ 70 w 198"/>
                <a:gd name="T69" fmla="*/ 26 h 28"/>
                <a:gd name="T70" fmla="*/ 55 w 198"/>
                <a:gd name="T71" fmla="*/ 26 h 28"/>
                <a:gd name="T72" fmla="*/ 41 w 198"/>
                <a:gd name="T73" fmla="*/ 24 h 28"/>
                <a:gd name="T74" fmla="*/ 27 w 198"/>
                <a:gd name="T75" fmla="*/ 23 h 28"/>
                <a:gd name="T76" fmla="*/ 16 w 198"/>
                <a:gd name="T77" fmla="*/ 21 h 28"/>
                <a:gd name="T78" fmla="*/ 5 w 198"/>
                <a:gd name="T79" fmla="*/ 18 h 28"/>
                <a:gd name="T80" fmla="*/ 0 w 198"/>
                <a:gd name="T81" fmla="*/ 16 h 28"/>
                <a:gd name="T82" fmla="*/ 0 w 198"/>
                <a:gd name="T83" fmla="*/ 16 h 28"/>
                <a:gd name="T84" fmla="*/ 0 w 198"/>
                <a:gd name="T85" fmla="*/ 14 h 28"/>
                <a:gd name="T86" fmla="*/ 0 w 198"/>
                <a:gd name="T87" fmla="*/ 11 h 28"/>
                <a:gd name="T88" fmla="*/ 0 w 198"/>
                <a:gd name="T89" fmla="*/ 9 h 28"/>
                <a:gd name="T90" fmla="*/ 0 w 198"/>
                <a:gd name="T91" fmla="*/ 5 h 28"/>
                <a:gd name="T92" fmla="*/ 0 w 198"/>
                <a:gd name="T93" fmla="*/ 3 h 28"/>
                <a:gd name="T94" fmla="*/ 0 w 198"/>
                <a:gd name="T95" fmla="*/ 1 h 28"/>
                <a:gd name="T96" fmla="*/ 0 w 198"/>
                <a:gd name="T97" fmla="*/ 0 h 2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8" h="28">
                  <a:moveTo>
                    <a:pt x="0" y="0"/>
                  </a:moveTo>
                  <a:lnTo>
                    <a:pt x="6" y="2"/>
                  </a:lnTo>
                  <a:lnTo>
                    <a:pt x="11" y="2"/>
                  </a:lnTo>
                  <a:lnTo>
                    <a:pt x="17" y="4"/>
                  </a:lnTo>
                  <a:lnTo>
                    <a:pt x="24" y="4"/>
                  </a:lnTo>
                  <a:lnTo>
                    <a:pt x="30" y="5"/>
                  </a:lnTo>
                  <a:lnTo>
                    <a:pt x="38" y="5"/>
                  </a:lnTo>
                  <a:lnTo>
                    <a:pt x="45" y="5"/>
                  </a:lnTo>
                  <a:lnTo>
                    <a:pt x="52" y="5"/>
                  </a:lnTo>
                  <a:lnTo>
                    <a:pt x="59" y="7"/>
                  </a:lnTo>
                  <a:lnTo>
                    <a:pt x="66" y="7"/>
                  </a:lnTo>
                  <a:lnTo>
                    <a:pt x="73" y="7"/>
                  </a:lnTo>
                  <a:lnTo>
                    <a:pt x="80" y="7"/>
                  </a:lnTo>
                  <a:lnTo>
                    <a:pt x="87" y="7"/>
                  </a:lnTo>
                  <a:lnTo>
                    <a:pt x="94" y="7"/>
                  </a:lnTo>
                  <a:lnTo>
                    <a:pt x="101" y="7"/>
                  </a:lnTo>
                  <a:lnTo>
                    <a:pt x="108" y="7"/>
                  </a:lnTo>
                  <a:lnTo>
                    <a:pt x="114" y="7"/>
                  </a:lnTo>
                  <a:lnTo>
                    <a:pt x="119" y="7"/>
                  </a:lnTo>
                  <a:lnTo>
                    <a:pt x="125" y="7"/>
                  </a:lnTo>
                  <a:lnTo>
                    <a:pt x="130" y="7"/>
                  </a:lnTo>
                  <a:lnTo>
                    <a:pt x="136" y="7"/>
                  </a:lnTo>
                  <a:lnTo>
                    <a:pt x="141" y="7"/>
                  </a:lnTo>
                  <a:lnTo>
                    <a:pt x="146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64" y="7"/>
                  </a:lnTo>
                  <a:lnTo>
                    <a:pt x="170" y="7"/>
                  </a:lnTo>
                  <a:lnTo>
                    <a:pt x="175" y="5"/>
                  </a:lnTo>
                  <a:lnTo>
                    <a:pt x="181" y="5"/>
                  </a:lnTo>
                  <a:lnTo>
                    <a:pt x="186" y="5"/>
                  </a:lnTo>
                  <a:lnTo>
                    <a:pt x="191" y="5"/>
                  </a:lnTo>
                  <a:lnTo>
                    <a:pt x="197" y="3"/>
                  </a:lnTo>
                  <a:lnTo>
                    <a:pt x="197" y="4"/>
                  </a:lnTo>
                  <a:lnTo>
                    <a:pt x="197" y="6"/>
                  </a:lnTo>
                  <a:lnTo>
                    <a:pt x="197" y="8"/>
                  </a:lnTo>
                  <a:lnTo>
                    <a:pt x="197" y="10"/>
                  </a:lnTo>
                  <a:lnTo>
                    <a:pt x="197" y="12"/>
                  </a:lnTo>
                  <a:lnTo>
                    <a:pt x="197" y="13"/>
                  </a:lnTo>
                  <a:lnTo>
                    <a:pt x="197" y="15"/>
                  </a:lnTo>
                  <a:lnTo>
                    <a:pt x="197" y="17"/>
                  </a:lnTo>
                  <a:lnTo>
                    <a:pt x="197" y="18"/>
                  </a:lnTo>
                  <a:lnTo>
                    <a:pt x="197" y="20"/>
                  </a:lnTo>
                  <a:lnTo>
                    <a:pt x="191" y="22"/>
                  </a:lnTo>
                  <a:lnTo>
                    <a:pt x="187" y="22"/>
                  </a:lnTo>
                  <a:lnTo>
                    <a:pt x="182" y="24"/>
                  </a:lnTo>
                  <a:lnTo>
                    <a:pt x="177" y="24"/>
                  </a:lnTo>
                  <a:lnTo>
                    <a:pt x="172" y="26"/>
                  </a:lnTo>
                  <a:lnTo>
                    <a:pt x="167" y="26"/>
                  </a:lnTo>
                  <a:lnTo>
                    <a:pt x="161" y="26"/>
                  </a:lnTo>
                  <a:lnTo>
                    <a:pt x="156" y="26"/>
                  </a:lnTo>
                  <a:lnTo>
                    <a:pt x="148" y="27"/>
                  </a:lnTo>
                  <a:lnTo>
                    <a:pt x="143" y="27"/>
                  </a:lnTo>
                  <a:lnTo>
                    <a:pt x="137" y="27"/>
                  </a:lnTo>
                  <a:lnTo>
                    <a:pt x="131" y="27"/>
                  </a:lnTo>
                  <a:lnTo>
                    <a:pt x="124" y="27"/>
                  </a:lnTo>
                  <a:lnTo>
                    <a:pt x="119" y="27"/>
                  </a:lnTo>
                  <a:lnTo>
                    <a:pt x="113" y="27"/>
                  </a:lnTo>
                  <a:lnTo>
                    <a:pt x="107" y="27"/>
                  </a:lnTo>
                  <a:lnTo>
                    <a:pt x="99" y="27"/>
                  </a:lnTo>
                  <a:lnTo>
                    <a:pt x="91" y="27"/>
                  </a:lnTo>
                  <a:lnTo>
                    <a:pt x="84" y="27"/>
                  </a:lnTo>
                  <a:lnTo>
                    <a:pt x="77" y="26"/>
                  </a:lnTo>
                  <a:lnTo>
                    <a:pt x="70" y="26"/>
                  </a:lnTo>
                  <a:lnTo>
                    <a:pt x="62" y="26"/>
                  </a:lnTo>
                  <a:lnTo>
                    <a:pt x="55" y="26"/>
                  </a:lnTo>
                  <a:lnTo>
                    <a:pt x="49" y="24"/>
                  </a:lnTo>
                  <a:lnTo>
                    <a:pt x="41" y="24"/>
                  </a:lnTo>
                  <a:lnTo>
                    <a:pt x="34" y="23"/>
                  </a:lnTo>
                  <a:lnTo>
                    <a:pt x="27" y="23"/>
                  </a:lnTo>
                  <a:lnTo>
                    <a:pt x="22" y="21"/>
                  </a:lnTo>
                  <a:lnTo>
                    <a:pt x="16" y="21"/>
                  </a:lnTo>
                  <a:lnTo>
                    <a:pt x="10" y="19"/>
                  </a:lnTo>
                  <a:lnTo>
                    <a:pt x="5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A2A2A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6" name="Freeform 46"/>
            <p:cNvSpPr/>
            <p:nvPr/>
          </p:nvSpPr>
          <p:spPr bwMode="auto">
            <a:xfrm>
              <a:off x="3079" y="3998"/>
              <a:ext cx="169" cy="27"/>
            </a:xfrm>
            <a:custGeom>
              <a:avLst/>
              <a:gdLst>
                <a:gd name="T0" fmla="*/ 4 w 169"/>
                <a:gd name="T1" fmla="*/ 1 h 27"/>
                <a:gd name="T2" fmla="*/ 15 w 169"/>
                <a:gd name="T3" fmla="*/ 3 h 27"/>
                <a:gd name="T4" fmla="*/ 27 w 169"/>
                <a:gd name="T5" fmla="*/ 4 h 27"/>
                <a:gd name="T6" fmla="*/ 39 w 169"/>
                <a:gd name="T7" fmla="*/ 4 h 27"/>
                <a:gd name="T8" fmla="*/ 51 w 169"/>
                <a:gd name="T9" fmla="*/ 6 h 27"/>
                <a:gd name="T10" fmla="*/ 65 w 169"/>
                <a:gd name="T11" fmla="*/ 6 h 27"/>
                <a:gd name="T12" fmla="*/ 78 w 169"/>
                <a:gd name="T13" fmla="*/ 6 h 27"/>
                <a:gd name="T14" fmla="*/ 90 w 169"/>
                <a:gd name="T15" fmla="*/ 6 h 27"/>
                <a:gd name="T16" fmla="*/ 101 w 169"/>
                <a:gd name="T17" fmla="*/ 6 h 27"/>
                <a:gd name="T18" fmla="*/ 108 w 169"/>
                <a:gd name="T19" fmla="*/ 6 h 27"/>
                <a:gd name="T20" fmla="*/ 117 w 169"/>
                <a:gd name="T21" fmla="*/ 6 h 27"/>
                <a:gd name="T22" fmla="*/ 125 w 169"/>
                <a:gd name="T23" fmla="*/ 6 h 27"/>
                <a:gd name="T24" fmla="*/ 134 w 169"/>
                <a:gd name="T25" fmla="*/ 6 h 27"/>
                <a:gd name="T26" fmla="*/ 142 w 169"/>
                <a:gd name="T27" fmla="*/ 6 h 27"/>
                <a:gd name="T28" fmla="*/ 151 w 169"/>
                <a:gd name="T29" fmla="*/ 6 h 27"/>
                <a:gd name="T30" fmla="*/ 161 w 169"/>
                <a:gd name="T31" fmla="*/ 6 h 27"/>
                <a:gd name="T32" fmla="*/ 167 w 169"/>
                <a:gd name="T33" fmla="*/ 6 h 27"/>
                <a:gd name="T34" fmla="*/ 167 w 169"/>
                <a:gd name="T35" fmla="*/ 8 h 27"/>
                <a:gd name="T36" fmla="*/ 167 w 169"/>
                <a:gd name="T37" fmla="*/ 10 h 27"/>
                <a:gd name="T38" fmla="*/ 167 w 169"/>
                <a:gd name="T39" fmla="*/ 13 h 27"/>
                <a:gd name="T40" fmla="*/ 167 w 169"/>
                <a:gd name="T41" fmla="*/ 15 h 27"/>
                <a:gd name="T42" fmla="*/ 167 w 169"/>
                <a:gd name="T43" fmla="*/ 18 h 27"/>
                <a:gd name="T44" fmla="*/ 167 w 169"/>
                <a:gd name="T45" fmla="*/ 21 h 27"/>
                <a:gd name="T46" fmla="*/ 167 w 169"/>
                <a:gd name="T47" fmla="*/ 21 h 27"/>
                <a:gd name="T48" fmla="*/ 163 w 169"/>
                <a:gd name="T49" fmla="*/ 22 h 27"/>
                <a:gd name="T50" fmla="*/ 156 w 169"/>
                <a:gd name="T51" fmla="*/ 23 h 27"/>
                <a:gd name="T52" fmla="*/ 147 w 169"/>
                <a:gd name="T53" fmla="*/ 25 h 27"/>
                <a:gd name="T54" fmla="*/ 139 w 169"/>
                <a:gd name="T55" fmla="*/ 25 h 27"/>
                <a:gd name="T56" fmla="*/ 130 w 169"/>
                <a:gd name="T57" fmla="*/ 26 h 27"/>
                <a:gd name="T58" fmla="*/ 120 w 169"/>
                <a:gd name="T59" fmla="*/ 26 h 27"/>
                <a:gd name="T60" fmla="*/ 111 w 169"/>
                <a:gd name="T61" fmla="*/ 26 h 27"/>
                <a:gd name="T62" fmla="*/ 100 w 169"/>
                <a:gd name="T63" fmla="*/ 26 h 27"/>
                <a:gd name="T64" fmla="*/ 89 w 169"/>
                <a:gd name="T65" fmla="*/ 26 h 27"/>
                <a:gd name="T66" fmla="*/ 75 w 169"/>
                <a:gd name="T67" fmla="*/ 26 h 27"/>
                <a:gd name="T68" fmla="*/ 62 w 169"/>
                <a:gd name="T69" fmla="*/ 26 h 27"/>
                <a:gd name="T70" fmla="*/ 50 w 169"/>
                <a:gd name="T71" fmla="*/ 25 h 27"/>
                <a:gd name="T72" fmla="*/ 37 w 169"/>
                <a:gd name="T73" fmla="*/ 23 h 27"/>
                <a:gd name="T74" fmla="*/ 25 w 169"/>
                <a:gd name="T75" fmla="*/ 22 h 27"/>
                <a:gd name="T76" fmla="*/ 14 w 169"/>
                <a:gd name="T77" fmla="*/ 20 h 27"/>
                <a:gd name="T78" fmla="*/ 4 w 169"/>
                <a:gd name="T79" fmla="*/ 18 h 27"/>
                <a:gd name="T80" fmla="*/ 0 w 169"/>
                <a:gd name="T81" fmla="*/ 16 h 27"/>
                <a:gd name="T82" fmla="*/ 0 w 169"/>
                <a:gd name="T83" fmla="*/ 16 h 27"/>
                <a:gd name="T84" fmla="*/ 0 w 169"/>
                <a:gd name="T85" fmla="*/ 13 h 27"/>
                <a:gd name="T86" fmla="*/ 0 w 169"/>
                <a:gd name="T87" fmla="*/ 10 h 27"/>
                <a:gd name="T88" fmla="*/ 0 w 169"/>
                <a:gd name="T89" fmla="*/ 8 h 27"/>
                <a:gd name="T90" fmla="*/ 0 w 169"/>
                <a:gd name="T91" fmla="*/ 4 h 27"/>
                <a:gd name="T92" fmla="*/ 0 w 169"/>
                <a:gd name="T93" fmla="*/ 3 h 27"/>
                <a:gd name="T94" fmla="*/ 0 w 169"/>
                <a:gd name="T95" fmla="*/ 1 h 27"/>
                <a:gd name="T96" fmla="*/ 0 w 169"/>
                <a:gd name="T97" fmla="*/ 0 h 2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9" h="27">
                  <a:moveTo>
                    <a:pt x="0" y="0"/>
                  </a:moveTo>
                  <a:lnTo>
                    <a:pt x="4" y="1"/>
                  </a:lnTo>
                  <a:lnTo>
                    <a:pt x="10" y="1"/>
                  </a:lnTo>
                  <a:lnTo>
                    <a:pt x="15" y="3"/>
                  </a:lnTo>
                  <a:lnTo>
                    <a:pt x="21" y="3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39" y="4"/>
                  </a:lnTo>
                  <a:lnTo>
                    <a:pt x="46" y="4"/>
                  </a:lnTo>
                  <a:lnTo>
                    <a:pt x="51" y="6"/>
                  </a:lnTo>
                  <a:lnTo>
                    <a:pt x="59" y="6"/>
                  </a:lnTo>
                  <a:lnTo>
                    <a:pt x="65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5" y="6"/>
                  </a:lnTo>
                  <a:lnTo>
                    <a:pt x="90" y="6"/>
                  </a:lnTo>
                  <a:lnTo>
                    <a:pt x="97" y="6"/>
                  </a:lnTo>
                  <a:lnTo>
                    <a:pt x="101" y="6"/>
                  </a:lnTo>
                  <a:lnTo>
                    <a:pt x="105" y="6"/>
                  </a:lnTo>
                  <a:lnTo>
                    <a:pt x="108" y="6"/>
                  </a:lnTo>
                  <a:lnTo>
                    <a:pt x="113" y="6"/>
                  </a:lnTo>
                  <a:lnTo>
                    <a:pt x="117" y="6"/>
                  </a:lnTo>
                  <a:lnTo>
                    <a:pt x="121" y="6"/>
                  </a:lnTo>
                  <a:lnTo>
                    <a:pt x="125" y="6"/>
                  </a:lnTo>
                  <a:lnTo>
                    <a:pt x="130" y="6"/>
                  </a:lnTo>
                  <a:lnTo>
                    <a:pt x="134" y="6"/>
                  </a:lnTo>
                  <a:lnTo>
                    <a:pt x="139" y="6"/>
                  </a:lnTo>
                  <a:lnTo>
                    <a:pt x="142" y="6"/>
                  </a:lnTo>
                  <a:lnTo>
                    <a:pt x="148" y="6"/>
                  </a:lnTo>
                  <a:lnTo>
                    <a:pt x="151" y="6"/>
                  </a:lnTo>
                  <a:lnTo>
                    <a:pt x="157" y="6"/>
                  </a:lnTo>
                  <a:lnTo>
                    <a:pt x="161" y="6"/>
                  </a:lnTo>
                  <a:lnTo>
                    <a:pt x="167" y="4"/>
                  </a:lnTo>
                  <a:lnTo>
                    <a:pt x="167" y="6"/>
                  </a:lnTo>
                  <a:lnTo>
                    <a:pt x="167" y="8"/>
                  </a:lnTo>
                  <a:lnTo>
                    <a:pt x="167" y="10"/>
                  </a:lnTo>
                  <a:lnTo>
                    <a:pt x="167" y="11"/>
                  </a:lnTo>
                  <a:lnTo>
                    <a:pt x="167" y="13"/>
                  </a:lnTo>
                  <a:lnTo>
                    <a:pt x="167" y="15"/>
                  </a:lnTo>
                  <a:lnTo>
                    <a:pt x="167" y="17"/>
                  </a:lnTo>
                  <a:lnTo>
                    <a:pt x="167" y="18"/>
                  </a:lnTo>
                  <a:lnTo>
                    <a:pt x="167" y="19"/>
                  </a:lnTo>
                  <a:lnTo>
                    <a:pt x="167" y="21"/>
                  </a:lnTo>
                  <a:lnTo>
                    <a:pt x="168" y="20"/>
                  </a:lnTo>
                  <a:lnTo>
                    <a:pt x="163" y="22"/>
                  </a:lnTo>
                  <a:lnTo>
                    <a:pt x="160" y="22"/>
                  </a:lnTo>
                  <a:lnTo>
                    <a:pt x="156" y="23"/>
                  </a:lnTo>
                  <a:lnTo>
                    <a:pt x="153" y="23"/>
                  </a:lnTo>
                  <a:lnTo>
                    <a:pt x="147" y="25"/>
                  </a:lnTo>
                  <a:lnTo>
                    <a:pt x="144" y="25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6"/>
                  </a:lnTo>
                  <a:lnTo>
                    <a:pt x="116" y="26"/>
                  </a:lnTo>
                  <a:lnTo>
                    <a:pt x="111" y="26"/>
                  </a:lnTo>
                  <a:lnTo>
                    <a:pt x="105" y="26"/>
                  </a:lnTo>
                  <a:lnTo>
                    <a:pt x="100" y="26"/>
                  </a:lnTo>
                  <a:lnTo>
                    <a:pt x="96" y="26"/>
                  </a:lnTo>
                  <a:lnTo>
                    <a:pt x="89" y="26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69" y="26"/>
                  </a:lnTo>
                  <a:lnTo>
                    <a:pt x="62" y="26"/>
                  </a:lnTo>
                  <a:lnTo>
                    <a:pt x="57" y="25"/>
                  </a:lnTo>
                  <a:lnTo>
                    <a:pt x="50" y="25"/>
                  </a:lnTo>
                  <a:lnTo>
                    <a:pt x="44" y="23"/>
                  </a:lnTo>
                  <a:lnTo>
                    <a:pt x="37" y="23"/>
                  </a:lnTo>
                  <a:lnTo>
                    <a:pt x="31" y="22"/>
                  </a:lnTo>
                  <a:lnTo>
                    <a:pt x="25" y="22"/>
                  </a:lnTo>
                  <a:lnTo>
                    <a:pt x="20" y="20"/>
                  </a:lnTo>
                  <a:lnTo>
                    <a:pt x="14" y="20"/>
                  </a:lnTo>
                  <a:lnTo>
                    <a:pt x="9" y="18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A2A2A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7" name="Freeform 47"/>
            <p:cNvSpPr/>
            <p:nvPr/>
          </p:nvSpPr>
          <p:spPr bwMode="auto">
            <a:xfrm>
              <a:off x="3089" y="4000"/>
              <a:ext cx="139" cy="25"/>
            </a:xfrm>
            <a:custGeom>
              <a:avLst/>
              <a:gdLst>
                <a:gd name="T0" fmla="*/ 4 w 139"/>
                <a:gd name="T1" fmla="*/ 2 h 25"/>
                <a:gd name="T2" fmla="*/ 14 w 139"/>
                <a:gd name="T3" fmla="*/ 2 h 25"/>
                <a:gd name="T4" fmla="*/ 24 w 139"/>
                <a:gd name="T5" fmla="*/ 4 h 25"/>
                <a:gd name="T6" fmla="*/ 35 w 139"/>
                <a:gd name="T7" fmla="*/ 4 h 25"/>
                <a:gd name="T8" fmla="*/ 46 w 139"/>
                <a:gd name="T9" fmla="*/ 4 h 25"/>
                <a:gd name="T10" fmla="*/ 57 w 139"/>
                <a:gd name="T11" fmla="*/ 4 h 25"/>
                <a:gd name="T12" fmla="*/ 69 w 139"/>
                <a:gd name="T13" fmla="*/ 4 h 25"/>
                <a:gd name="T14" fmla="*/ 80 w 139"/>
                <a:gd name="T15" fmla="*/ 4 h 25"/>
                <a:gd name="T16" fmla="*/ 90 w 139"/>
                <a:gd name="T17" fmla="*/ 4 h 25"/>
                <a:gd name="T18" fmla="*/ 96 w 139"/>
                <a:gd name="T19" fmla="*/ 4 h 25"/>
                <a:gd name="T20" fmla="*/ 101 w 139"/>
                <a:gd name="T21" fmla="*/ 4 h 25"/>
                <a:gd name="T22" fmla="*/ 106 w 139"/>
                <a:gd name="T23" fmla="*/ 4 h 25"/>
                <a:gd name="T24" fmla="*/ 111 w 139"/>
                <a:gd name="T25" fmla="*/ 4 h 25"/>
                <a:gd name="T26" fmla="*/ 116 w 139"/>
                <a:gd name="T27" fmla="*/ 4 h 25"/>
                <a:gd name="T28" fmla="*/ 123 w 139"/>
                <a:gd name="T29" fmla="*/ 4 h 25"/>
                <a:gd name="T30" fmla="*/ 130 w 139"/>
                <a:gd name="T31" fmla="*/ 4 h 25"/>
                <a:gd name="T32" fmla="*/ 136 w 139"/>
                <a:gd name="T33" fmla="*/ 4 h 25"/>
                <a:gd name="T34" fmla="*/ 136 w 139"/>
                <a:gd name="T35" fmla="*/ 8 h 25"/>
                <a:gd name="T36" fmla="*/ 136 w 139"/>
                <a:gd name="T37" fmla="*/ 10 h 25"/>
                <a:gd name="T38" fmla="*/ 136 w 139"/>
                <a:gd name="T39" fmla="*/ 13 h 25"/>
                <a:gd name="T40" fmla="*/ 136 w 139"/>
                <a:gd name="T41" fmla="*/ 15 h 25"/>
                <a:gd name="T42" fmla="*/ 136 w 139"/>
                <a:gd name="T43" fmla="*/ 18 h 25"/>
                <a:gd name="T44" fmla="*/ 136 w 139"/>
                <a:gd name="T45" fmla="*/ 20 h 25"/>
                <a:gd name="T46" fmla="*/ 136 w 139"/>
                <a:gd name="T47" fmla="*/ 20 h 25"/>
                <a:gd name="T48" fmla="*/ 134 w 139"/>
                <a:gd name="T49" fmla="*/ 22 h 25"/>
                <a:gd name="T50" fmla="*/ 127 w 139"/>
                <a:gd name="T51" fmla="*/ 23 h 25"/>
                <a:gd name="T52" fmla="*/ 121 w 139"/>
                <a:gd name="T53" fmla="*/ 24 h 25"/>
                <a:gd name="T54" fmla="*/ 116 w 139"/>
                <a:gd name="T55" fmla="*/ 24 h 25"/>
                <a:gd name="T56" fmla="*/ 111 w 139"/>
                <a:gd name="T57" fmla="*/ 24 h 25"/>
                <a:gd name="T58" fmla="*/ 105 w 139"/>
                <a:gd name="T59" fmla="*/ 24 h 25"/>
                <a:gd name="T60" fmla="*/ 98 w 139"/>
                <a:gd name="T61" fmla="*/ 24 h 25"/>
                <a:gd name="T62" fmla="*/ 90 w 139"/>
                <a:gd name="T63" fmla="*/ 24 h 25"/>
                <a:gd name="T64" fmla="*/ 79 w 139"/>
                <a:gd name="T65" fmla="*/ 24 h 25"/>
                <a:gd name="T66" fmla="*/ 67 w 139"/>
                <a:gd name="T67" fmla="*/ 24 h 25"/>
                <a:gd name="T68" fmla="*/ 55 w 139"/>
                <a:gd name="T69" fmla="*/ 24 h 25"/>
                <a:gd name="T70" fmla="*/ 44 w 139"/>
                <a:gd name="T71" fmla="*/ 24 h 25"/>
                <a:gd name="T72" fmla="*/ 33 w 139"/>
                <a:gd name="T73" fmla="*/ 23 h 25"/>
                <a:gd name="T74" fmla="*/ 22 w 139"/>
                <a:gd name="T75" fmla="*/ 23 h 25"/>
                <a:gd name="T76" fmla="*/ 12 w 139"/>
                <a:gd name="T77" fmla="*/ 21 h 25"/>
                <a:gd name="T78" fmla="*/ 4 w 139"/>
                <a:gd name="T79" fmla="*/ 19 h 25"/>
                <a:gd name="T80" fmla="*/ 0 w 139"/>
                <a:gd name="T81" fmla="*/ 17 h 25"/>
                <a:gd name="T82" fmla="*/ 0 w 139"/>
                <a:gd name="T83" fmla="*/ 17 h 25"/>
                <a:gd name="T84" fmla="*/ 0 w 139"/>
                <a:gd name="T85" fmla="*/ 14 h 25"/>
                <a:gd name="T86" fmla="*/ 0 w 139"/>
                <a:gd name="T87" fmla="*/ 10 h 25"/>
                <a:gd name="T88" fmla="*/ 0 w 139"/>
                <a:gd name="T89" fmla="*/ 9 h 25"/>
                <a:gd name="T90" fmla="*/ 0 w 139"/>
                <a:gd name="T91" fmla="*/ 5 h 25"/>
                <a:gd name="T92" fmla="*/ 0 w 139"/>
                <a:gd name="T93" fmla="*/ 3 h 25"/>
                <a:gd name="T94" fmla="*/ 0 w 139"/>
                <a:gd name="T95" fmla="*/ 1 h 25"/>
                <a:gd name="T96" fmla="*/ 0 w 139"/>
                <a:gd name="T97" fmla="*/ 0 h 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39" h="25">
                  <a:moveTo>
                    <a:pt x="0" y="0"/>
                  </a:moveTo>
                  <a:lnTo>
                    <a:pt x="4" y="2"/>
                  </a:lnTo>
                  <a:lnTo>
                    <a:pt x="9" y="2"/>
                  </a:lnTo>
                  <a:lnTo>
                    <a:pt x="14" y="2"/>
                  </a:lnTo>
                  <a:lnTo>
                    <a:pt x="19" y="2"/>
                  </a:lnTo>
                  <a:lnTo>
                    <a:pt x="24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41" y="4"/>
                  </a:lnTo>
                  <a:lnTo>
                    <a:pt x="46" y="4"/>
                  </a:lnTo>
                  <a:lnTo>
                    <a:pt x="52" y="4"/>
                  </a:lnTo>
                  <a:lnTo>
                    <a:pt x="57" y="4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5" y="4"/>
                  </a:lnTo>
                  <a:lnTo>
                    <a:pt x="80" y="4"/>
                  </a:lnTo>
                  <a:lnTo>
                    <a:pt x="87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99" y="4"/>
                  </a:lnTo>
                  <a:lnTo>
                    <a:pt x="101" y="4"/>
                  </a:lnTo>
                  <a:lnTo>
                    <a:pt x="104" y="4"/>
                  </a:lnTo>
                  <a:lnTo>
                    <a:pt x="106" y="4"/>
                  </a:lnTo>
                  <a:lnTo>
                    <a:pt x="109" y="4"/>
                  </a:lnTo>
                  <a:lnTo>
                    <a:pt x="111" y="4"/>
                  </a:lnTo>
                  <a:lnTo>
                    <a:pt x="113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3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6" y="2"/>
                  </a:lnTo>
                  <a:lnTo>
                    <a:pt x="136" y="4"/>
                  </a:lnTo>
                  <a:lnTo>
                    <a:pt x="136" y="6"/>
                  </a:lnTo>
                  <a:lnTo>
                    <a:pt x="136" y="8"/>
                  </a:lnTo>
                  <a:lnTo>
                    <a:pt x="136" y="10"/>
                  </a:lnTo>
                  <a:lnTo>
                    <a:pt x="136" y="11"/>
                  </a:lnTo>
                  <a:lnTo>
                    <a:pt x="136" y="13"/>
                  </a:lnTo>
                  <a:lnTo>
                    <a:pt x="136" y="15"/>
                  </a:lnTo>
                  <a:lnTo>
                    <a:pt x="136" y="16"/>
                  </a:lnTo>
                  <a:lnTo>
                    <a:pt x="136" y="18"/>
                  </a:lnTo>
                  <a:lnTo>
                    <a:pt x="136" y="20"/>
                  </a:lnTo>
                  <a:lnTo>
                    <a:pt x="138" y="20"/>
                  </a:lnTo>
                  <a:lnTo>
                    <a:pt x="134" y="22"/>
                  </a:lnTo>
                  <a:lnTo>
                    <a:pt x="130" y="22"/>
                  </a:lnTo>
                  <a:lnTo>
                    <a:pt x="127" y="23"/>
                  </a:lnTo>
                  <a:lnTo>
                    <a:pt x="125" y="23"/>
                  </a:lnTo>
                  <a:lnTo>
                    <a:pt x="121" y="24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5" y="24"/>
                  </a:lnTo>
                  <a:lnTo>
                    <a:pt x="111" y="24"/>
                  </a:lnTo>
                  <a:lnTo>
                    <a:pt x="109" y="24"/>
                  </a:lnTo>
                  <a:lnTo>
                    <a:pt x="105" y="24"/>
                  </a:lnTo>
                  <a:lnTo>
                    <a:pt x="102" y="24"/>
                  </a:lnTo>
                  <a:lnTo>
                    <a:pt x="98" y="24"/>
                  </a:lnTo>
                  <a:lnTo>
                    <a:pt x="95" y="24"/>
                  </a:lnTo>
                  <a:lnTo>
                    <a:pt x="90" y="24"/>
                  </a:lnTo>
                  <a:lnTo>
                    <a:pt x="86" y="24"/>
                  </a:lnTo>
                  <a:lnTo>
                    <a:pt x="79" y="24"/>
                  </a:lnTo>
                  <a:lnTo>
                    <a:pt x="73" y="24"/>
                  </a:lnTo>
                  <a:lnTo>
                    <a:pt x="67" y="24"/>
                  </a:lnTo>
                  <a:lnTo>
                    <a:pt x="61" y="24"/>
                  </a:lnTo>
                  <a:lnTo>
                    <a:pt x="55" y="24"/>
                  </a:lnTo>
                  <a:lnTo>
                    <a:pt x="50" y="24"/>
                  </a:lnTo>
                  <a:lnTo>
                    <a:pt x="44" y="24"/>
                  </a:lnTo>
                  <a:lnTo>
                    <a:pt x="39" y="23"/>
                  </a:lnTo>
                  <a:lnTo>
                    <a:pt x="33" y="23"/>
                  </a:lnTo>
                  <a:lnTo>
                    <a:pt x="28" y="23"/>
                  </a:lnTo>
                  <a:lnTo>
                    <a:pt x="22" y="23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9" y="19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A2A2A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8" name="Freeform 48"/>
            <p:cNvSpPr/>
            <p:nvPr/>
          </p:nvSpPr>
          <p:spPr bwMode="auto">
            <a:xfrm>
              <a:off x="3098" y="4001"/>
              <a:ext cx="113" cy="25"/>
            </a:xfrm>
            <a:custGeom>
              <a:avLst/>
              <a:gdLst>
                <a:gd name="T0" fmla="*/ 4 w 113"/>
                <a:gd name="T1" fmla="*/ 2 h 25"/>
                <a:gd name="T2" fmla="*/ 12 w 113"/>
                <a:gd name="T3" fmla="*/ 3 h 25"/>
                <a:gd name="T4" fmla="*/ 21 w 113"/>
                <a:gd name="T5" fmla="*/ 3 h 25"/>
                <a:gd name="T6" fmla="*/ 31 w 113"/>
                <a:gd name="T7" fmla="*/ 3 h 25"/>
                <a:gd name="T8" fmla="*/ 40 w 113"/>
                <a:gd name="T9" fmla="*/ 3 h 25"/>
                <a:gd name="T10" fmla="*/ 50 w 113"/>
                <a:gd name="T11" fmla="*/ 3 h 25"/>
                <a:gd name="T12" fmla="*/ 61 w 113"/>
                <a:gd name="T13" fmla="*/ 3 h 25"/>
                <a:gd name="T14" fmla="*/ 72 w 113"/>
                <a:gd name="T15" fmla="*/ 3 h 25"/>
                <a:gd name="T16" fmla="*/ 81 w 113"/>
                <a:gd name="T17" fmla="*/ 4 h 25"/>
                <a:gd name="T18" fmla="*/ 86 w 113"/>
                <a:gd name="T19" fmla="*/ 4 h 25"/>
                <a:gd name="T20" fmla="*/ 88 w 113"/>
                <a:gd name="T21" fmla="*/ 4 h 25"/>
                <a:gd name="T22" fmla="*/ 90 w 113"/>
                <a:gd name="T23" fmla="*/ 4 h 25"/>
                <a:gd name="T24" fmla="*/ 92 w 113"/>
                <a:gd name="T25" fmla="*/ 5 h 25"/>
                <a:gd name="T26" fmla="*/ 95 w 113"/>
                <a:gd name="T27" fmla="*/ 5 h 25"/>
                <a:gd name="T28" fmla="*/ 99 w 113"/>
                <a:gd name="T29" fmla="*/ 5 h 25"/>
                <a:gd name="T30" fmla="*/ 105 w 113"/>
                <a:gd name="T31" fmla="*/ 5 h 25"/>
                <a:gd name="T32" fmla="*/ 111 w 113"/>
                <a:gd name="T33" fmla="*/ 5 h 25"/>
                <a:gd name="T34" fmla="*/ 111 w 113"/>
                <a:gd name="T35" fmla="*/ 7 h 25"/>
                <a:gd name="T36" fmla="*/ 111 w 113"/>
                <a:gd name="T37" fmla="*/ 9 h 25"/>
                <a:gd name="T38" fmla="*/ 111 w 113"/>
                <a:gd name="T39" fmla="*/ 12 h 25"/>
                <a:gd name="T40" fmla="*/ 112 w 113"/>
                <a:gd name="T41" fmla="*/ 14 h 25"/>
                <a:gd name="T42" fmla="*/ 112 w 113"/>
                <a:gd name="T43" fmla="*/ 18 h 25"/>
                <a:gd name="T44" fmla="*/ 111 w 113"/>
                <a:gd name="T45" fmla="*/ 20 h 25"/>
                <a:gd name="T46" fmla="*/ 111 w 113"/>
                <a:gd name="T47" fmla="*/ 20 h 25"/>
                <a:gd name="T48" fmla="*/ 107 w 113"/>
                <a:gd name="T49" fmla="*/ 22 h 25"/>
                <a:gd name="T50" fmla="*/ 102 w 113"/>
                <a:gd name="T51" fmla="*/ 23 h 25"/>
                <a:gd name="T52" fmla="*/ 99 w 113"/>
                <a:gd name="T53" fmla="*/ 24 h 25"/>
                <a:gd name="T54" fmla="*/ 97 w 113"/>
                <a:gd name="T55" fmla="*/ 24 h 25"/>
                <a:gd name="T56" fmla="*/ 95 w 113"/>
                <a:gd name="T57" fmla="*/ 24 h 25"/>
                <a:gd name="T58" fmla="*/ 92 w 113"/>
                <a:gd name="T59" fmla="*/ 24 h 25"/>
                <a:gd name="T60" fmla="*/ 87 w 113"/>
                <a:gd name="T61" fmla="*/ 24 h 25"/>
                <a:gd name="T62" fmla="*/ 81 w 113"/>
                <a:gd name="T63" fmla="*/ 24 h 25"/>
                <a:gd name="T64" fmla="*/ 70 w 113"/>
                <a:gd name="T65" fmla="*/ 23 h 25"/>
                <a:gd name="T66" fmla="*/ 59 w 113"/>
                <a:gd name="T67" fmla="*/ 23 h 25"/>
                <a:gd name="T68" fmla="*/ 48 w 113"/>
                <a:gd name="T69" fmla="*/ 23 h 25"/>
                <a:gd name="T70" fmla="*/ 38 w 113"/>
                <a:gd name="T71" fmla="*/ 23 h 25"/>
                <a:gd name="T72" fmla="*/ 29 w 113"/>
                <a:gd name="T73" fmla="*/ 22 h 25"/>
                <a:gd name="T74" fmla="*/ 20 w 113"/>
                <a:gd name="T75" fmla="*/ 22 h 25"/>
                <a:gd name="T76" fmla="*/ 11 w 113"/>
                <a:gd name="T77" fmla="*/ 21 h 25"/>
                <a:gd name="T78" fmla="*/ 4 w 113"/>
                <a:gd name="T79" fmla="*/ 19 h 25"/>
                <a:gd name="T80" fmla="*/ 0 w 113"/>
                <a:gd name="T81" fmla="*/ 17 h 25"/>
                <a:gd name="T82" fmla="*/ 0 w 113"/>
                <a:gd name="T83" fmla="*/ 17 h 25"/>
                <a:gd name="T84" fmla="*/ 0 w 113"/>
                <a:gd name="T85" fmla="*/ 14 h 25"/>
                <a:gd name="T86" fmla="*/ 0 w 113"/>
                <a:gd name="T87" fmla="*/ 10 h 25"/>
                <a:gd name="T88" fmla="*/ 0 w 113"/>
                <a:gd name="T89" fmla="*/ 9 h 25"/>
                <a:gd name="T90" fmla="*/ 0 w 113"/>
                <a:gd name="T91" fmla="*/ 5 h 25"/>
                <a:gd name="T92" fmla="*/ 0 w 113"/>
                <a:gd name="T93" fmla="*/ 3 h 25"/>
                <a:gd name="T94" fmla="*/ 0 w 113"/>
                <a:gd name="T95" fmla="*/ 1 h 25"/>
                <a:gd name="T96" fmla="*/ 0 w 113"/>
                <a:gd name="T97" fmla="*/ 0 h 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3" h="25">
                  <a:moveTo>
                    <a:pt x="0" y="0"/>
                  </a:moveTo>
                  <a:lnTo>
                    <a:pt x="4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36" y="3"/>
                  </a:lnTo>
                  <a:lnTo>
                    <a:pt x="40" y="3"/>
                  </a:lnTo>
                  <a:lnTo>
                    <a:pt x="45" y="3"/>
                  </a:lnTo>
                  <a:lnTo>
                    <a:pt x="50" y="3"/>
                  </a:lnTo>
                  <a:lnTo>
                    <a:pt x="55" y="3"/>
                  </a:lnTo>
                  <a:lnTo>
                    <a:pt x="61" y="3"/>
                  </a:lnTo>
                  <a:lnTo>
                    <a:pt x="66" y="3"/>
                  </a:lnTo>
                  <a:lnTo>
                    <a:pt x="72" y="3"/>
                  </a:lnTo>
                  <a:lnTo>
                    <a:pt x="78" y="3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5"/>
                  </a:lnTo>
                  <a:lnTo>
                    <a:pt x="93" y="5"/>
                  </a:lnTo>
                  <a:lnTo>
                    <a:pt x="95" y="5"/>
                  </a:lnTo>
                  <a:lnTo>
                    <a:pt x="97" y="5"/>
                  </a:lnTo>
                  <a:lnTo>
                    <a:pt x="99" y="5"/>
                  </a:lnTo>
                  <a:lnTo>
                    <a:pt x="101" y="5"/>
                  </a:lnTo>
                  <a:lnTo>
                    <a:pt x="105" y="5"/>
                  </a:lnTo>
                  <a:lnTo>
                    <a:pt x="111" y="3"/>
                  </a:lnTo>
                  <a:lnTo>
                    <a:pt x="111" y="5"/>
                  </a:lnTo>
                  <a:lnTo>
                    <a:pt x="111" y="7"/>
                  </a:lnTo>
                  <a:lnTo>
                    <a:pt x="111" y="9"/>
                  </a:lnTo>
                  <a:lnTo>
                    <a:pt x="111" y="10"/>
                  </a:lnTo>
                  <a:lnTo>
                    <a:pt x="111" y="12"/>
                  </a:lnTo>
                  <a:lnTo>
                    <a:pt x="112" y="12"/>
                  </a:lnTo>
                  <a:lnTo>
                    <a:pt x="112" y="14"/>
                  </a:lnTo>
                  <a:lnTo>
                    <a:pt x="112" y="16"/>
                  </a:lnTo>
                  <a:lnTo>
                    <a:pt x="112" y="18"/>
                  </a:lnTo>
                  <a:lnTo>
                    <a:pt x="112" y="19"/>
                  </a:lnTo>
                  <a:lnTo>
                    <a:pt x="111" y="20"/>
                  </a:lnTo>
                  <a:lnTo>
                    <a:pt x="107" y="22"/>
                  </a:lnTo>
                  <a:lnTo>
                    <a:pt x="104" y="22"/>
                  </a:lnTo>
                  <a:lnTo>
                    <a:pt x="102" y="23"/>
                  </a:lnTo>
                  <a:lnTo>
                    <a:pt x="101" y="23"/>
                  </a:lnTo>
                  <a:lnTo>
                    <a:pt x="99" y="24"/>
                  </a:lnTo>
                  <a:lnTo>
                    <a:pt x="97" y="24"/>
                  </a:lnTo>
                  <a:lnTo>
                    <a:pt x="95" y="24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1" y="24"/>
                  </a:lnTo>
                  <a:lnTo>
                    <a:pt x="87" y="24"/>
                  </a:lnTo>
                  <a:lnTo>
                    <a:pt x="85" y="24"/>
                  </a:lnTo>
                  <a:lnTo>
                    <a:pt x="81" y="24"/>
                  </a:lnTo>
                  <a:lnTo>
                    <a:pt x="77" y="23"/>
                  </a:lnTo>
                  <a:lnTo>
                    <a:pt x="70" y="23"/>
                  </a:lnTo>
                  <a:lnTo>
                    <a:pt x="64" y="23"/>
                  </a:lnTo>
                  <a:lnTo>
                    <a:pt x="59" y="23"/>
                  </a:lnTo>
                  <a:lnTo>
                    <a:pt x="53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8" y="23"/>
                  </a:lnTo>
                  <a:lnTo>
                    <a:pt x="34" y="22"/>
                  </a:lnTo>
                  <a:lnTo>
                    <a:pt x="29" y="22"/>
                  </a:lnTo>
                  <a:lnTo>
                    <a:pt x="25" y="22"/>
                  </a:lnTo>
                  <a:lnTo>
                    <a:pt x="20" y="22"/>
                  </a:lnTo>
                  <a:lnTo>
                    <a:pt x="17" y="21"/>
                  </a:lnTo>
                  <a:lnTo>
                    <a:pt x="11" y="21"/>
                  </a:lnTo>
                  <a:lnTo>
                    <a:pt x="8" y="20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9" name="Freeform 49"/>
            <p:cNvSpPr/>
            <p:nvPr/>
          </p:nvSpPr>
          <p:spPr bwMode="auto">
            <a:xfrm>
              <a:off x="3110" y="4002"/>
              <a:ext cx="67" cy="23"/>
            </a:xfrm>
            <a:custGeom>
              <a:avLst/>
              <a:gdLst>
                <a:gd name="T0" fmla="*/ 4 w 67"/>
                <a:gd name="T1" fmla="*/ 2 h 23"/>
                <a:gd name="T2" fmla="*/ 12 w 67"/>
                <a:gd name="T3" fmla="*/ 3 h 23"/>
                <a:gd name="T4" fmla="*/ 20 w 67"/>
                <a:gd name="T5" fmla="*/ 3 h 23"/>
                <a:gd name="T6" fmla="*/ 27 w 67"/>
                <a:gd name="T7" fmla="*/ 3 h 23"/>
                <a:gd name="T8" fmla="*/ 34 w 67"/>
                <a:gd name="T9" fmla="*/ 3 h 23"/>
                <a:gd name="T10" fmla="*/ 41 w 67"/>
                <a:gd name="T11" fmla="*/ 3 h 23"/>
                <a:gd name="T12" fmla="*/ 49 w 67"/>
                <a:gd name="T13" fmla="*/ 3 h 23"/>
                <a:gd name="T14" fmla="*/ 60 w 67"/>
                <a:gd name="T15" fmla="*/ 3 h 23"/>
                <a:gd name="T16" fmla="*/ 66 w 67"/>
                <a:gd name="T17" fmla="*/ 3 h 23"/>
                <a:gd name="T18" fmla="*/ 66 w 67"/>
                <a:gd name="T19" fmla="*/ 6 h 23"/>
                <a:gd name="T20" fmla="*/ 66 w 67"/>
                <a:gd name="T21" fmla="*/ 7 h 23"/>
                <a:gd name="T22" fmla="*/ 66 w 67"/>
                <a:gd name="T23" fmla="*/ 11 h 23"/>
                <a:gd name="T24" fmla="*/ 65 w 67"/>
                <a:gd name="T25" fmla="*/ 14 h 23"/>
                <a:gd name="T26" fmla="*/ 65 w 67"/>
                <a:gd name="T27" fmla="*/ 18 h 23"/>
                <a:gd name="T28" fmla="*/ 65 w 67"/>
                <a:gd name="T29" fmla="*/ 21 h 23"/>
                <a:gd name="T30" fmla="*/ 65 w 67"/>
                <a:gd name="T31" fmla="*/ 22 h 23"/>
                <a:gd name="T32" fmla="*/ 59 w 67"/>
                <a:gd name="T33" fmla="*/ 22 h 23"/>
                <a:gd name="T34" fmla="*/ 48 w 67"/>
                <a:gd name="T35" fmla="*/ 22 h 23"/>
                <a:gd name="T36" fmla="*/ 38 w 67"/>
                <a:gd name="T37" fmla="*/ 22 h 23"/>
                <a:gd name="T38" fmla="*/ 31 w 67"/>
                <a:gd name="T39" fmla="*/ 22 h 23"/>
                <a:gd name="T40" fmla="*/ 24 w 67"/>
                <a:gd name="T41" fmla="*/ 22 h 23"/>
                <a:gd name="T42" fmla="*/ 17 w 67"/>
                <a:gd name="T43" fmla="*/ 22 h 23"/>
                <a:gd name="T44" fmla="*/ 11 w 67"/>
                <a:gd name="T45" fmla="*/ 21 h 23"/>
                <a:gd name="T46" fmla="*/ 3 w 67"/>
                <a:gd name="T47" fmla="*/ 19 h 23"/>
                <a:gd name="T48" fmla="*/ 0 w 67"/>
                <a:gd name="T49" fmla="*/ 18 h 23"/>
                <a:gd name="T50" fmla="*/ 0 w 67"/>
                <a:gd name="T51" fmla="*/ 18 h 23"/>
                <a:gd name="T52" fmla="*/ 0 w 67"/>
                <a:gd name="T53" fmla="*/ 14 h 23"/>
                <a:gd name="T54" fmla="*/ 0 w 67"/>
                <a:gd name="T55" fmla="*/ 11 h 23"/>
                <a:gd name="T56" fmla="*/ 0 w 67"/>
                <a:gd name="T57" fmla="*/ 8 h 23"/>
                <a:gd name="T58" fmla="*/ 0 w 67"/>
                <a:gd name="T59" fmla="*/ 5 h 23"/>
                <a:gd name="T60" fmla="*/ 0 w 67"/>
                <a:gd name="T61" fmla="*/ 3 h 23"/>
                <a:gd name="T62" fmla="*/ 0 w 67"/>
                <a:gd name="T63" fmla="*/ 1 h 23"/>
                <a:gd name="T64" fmla="*/ 0 w 67"/>
                <a:gd name="T65" fmla="*/ 0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7" h="23">
                  <a:moveTo>
                    <a:pt x="0" y="0"/>
                  </a:moveTo>
                  <a:lnTo>
                    <a:pt x="4" y="2"/>
                  </a:lnTo>
                  <a:lnTo>
                    <a:pt x="8" y="2"/>
                  </a:lnTo>
                  <a:lnTo>
                    <a:pt x="12" y="3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3" y="3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8" y="3"/>
                  </a:lnTo>
                  <a:lnTo>
                    <a:pt x="41" y="3"/>
                  </a:lnTo>
                  <a:lnTo>
                    <a:pt x="46" y="3"/>
                  </a:lnTo>
                  <a:lnTo>
                    <a:pt x="49" y="3"/>
                  </a:lnTo>
                  <a:lnTo>
                    <a:pt x="55" y="3"/>
                  </a:lnTo>
                  <a:lnTo>
                    <a:pt x="60" y="3"/>
                  </a:lnTo>
                  <a:lnTo>
                    <a:pt x="66" y="2"/>
                  </a:lnTo>
                  <a:lnTo>
                    <a:pt x="66" y="3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66" y="7"/>
                  </a:lnTo>
                  <a:lnTo>
                    <a:pt x="66" y="9"/>
                  </a:lnTo>
                  <a:lnTo>
                    <a:pt x="66" y="11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5" y="16"/>
                  </a:lnTo>
                  <a:lnTo>
                    <a:pt x="65" y="18"/>
                  </a:lnTo>
                  <a:lnTo>
                    <a:pt x="65" y="19"/>
                  </a:lnTo>
                  <a:lnTo>
                    <a:pt x="65" y="21"/>
                  </a:lnTo>
                  <a:lnTo>
                    <a:pt x="65" y="22"/>
                  </a:lnTo>
                  <a:lnTo>
                    <a:pt x="59" y="22"/>
                  </a:lnTo>
                  <a:lnTo>
                    <a:pt x="53" y="22"/>
                  </a:lnTo>
                  <a:lnTo>
                    <a:pt x="48" y="22"/>
                  </a:lnTo>
                  <a:lnTo>
                    <a:pt x="43" y="22"/>
                  </a:lnTo>
                  <a:lnTo>
                    <a:pt x="38" y="22"/>
                  </a:lnTo>
                  <a:lnTo>
                    <a:pt x="35" y="22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21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0" name="Freeform 50"/>
            <p:cNvSpPr/>
            <p:nvPr/>
          </p:nvSpPr>
          <p:spPr bwMode="auto">
            <a:xfrm>
              <a:off x="3118" y="3948"/>
              <a:ext cx="117" cy="21"/>
            </a:xfrm>
            <a:custGeom>
              <a:avLst/>
              <a:gdLst>
                <a:gd name="T0" fmla="*/ 4 w 117"/>
                <a:gd name="T1" fmla="*/ 1 h 21"/>
                <a:gd name="T2" fmla="*/ 6 w 117"/>
                <a:gd name="T3" fmla="*/ 2 h 21"/>
                <a:gd name="T4" fmla="*/ 9 w 117"/>
                <a:gd name="T5" fmla="*/ 4 h 21"/>
                <a:gd name="T6" fmla="*/ 15 w 117"/>
                <a:gd name="T7" fmla="*/ 7 h 21"/>
                <a:gd name="T8" fmla="*/ 22 w 117"/>
                <a:gd name="T9" fmla="*/ 9 h 21"/>
                <a:gd name="T10" fmla="*/ 29 w 117"/>
                <a:gd name="T11" fmla="*/ 12 h 21"/>
                <a:gd name="T12" fmla="*/ 38 w 117"/>
                <a:gd name="T13" fmla="*/ 13 h 21"/>
                <a:gd name="T14" fmla="*/ 48 w 117"/>
                <a:gd name="T15" fmla="*/ 13 h 21"/>
                <a:gd name="T16" fmla="*/ 57 w 117"/>
                <a:gd name="T17" fmla="*/ 14 h 21"/>
                <a:gd name="T18" fmla="*/ 67 w 117"/>
                <a:gd name="T19" fmla="*/ 14 h 21"/>
                <a:gd name="T20" fmla="*/ 76 w 117"/>
                <a:gd name="T21" fmla="*/ 13 h 21"/>
                <a:gd name="T22" fmla="*/ 85 w 117"/>
                <a:gd name="T23" fmla="*/ 13 h 21"/>
                <a:gd name="T24" fmla="*/ 94 w 117"/>
                <a:gd name="T25" fmla="*/ 11 h 21"/>
                <a:gd name="T26" fmla="*/ 101 w 117"/>
                <a:gd name="T27" fmla="*/ 9 h 21"/>
                <a:gd name="T28" fmla="*/ 106 w 117"/>
                <a:gd name="T29" fmla="*/ 6 h 21"/>
                <a:gd name="T30" fmla="*/ 111 w 117"/>
                <a:gd name="T31" fmla="*/ 2 h 21"/>
                <a:gd name="T32" fmla="*/ 114 w 117"/>
                <a:gd name="T33" fmla="*/ 1 h 21"/>
                <a:gd name="T34" fmla="*/ 114 w 117"/>
                <a:gd name="T35" fmla="*/ 1 h 21"/>
                <a:gd name="T36" fmla="*/ 114 w 117"/>
                <a:gd name="T37" fmla="*/ 1 h 21"/>
                <a:gd name="T38" fmla="*/ 114 w 117"/>
                <a:gd name="T39" fmla="*/ 1 h 21"/>
                <a:gd name="T40" fmla="*/ 115 w 117"/>
                <a:gd name="T41" fmla="*/ 3 h 21"/>
                <a:gd name="T42" fmla="*/ 115 w 117"/>
                <a:gd name="T43" fmla="*/ 3 h 21"/>
                <a:gd name="T44" fmla="*/ 115 w 117"/>
                <a:gd name="T45" fmla="*/ 3 h 21"/>
                <a:gd name="T46" fmla="*/ 115 w 117"/>
                <a:gd name="T47" fmla="*/ 3 h 21"/>
                <a:gd name="T48" fmla="*/ 116 w 117"/>
                <a:gd name="T49" fmla="*/ 5 h 21"/>
                <a:gd name="T50" fmla="*/ 115 w 117"/>
                <a:gd name="T51" fmla="*/ 8 h 21"/>
                <a:gd name="T52" fmla="*/ 110 w 117"/>
                <a:gd name="T53" fmla="*/ 10 h 21"/>
                <a:gd name="T54" fmla="*/ 103 w 117"/>
                <a:gd name="T55" fmla="*/ 13 h 21"/>
                <a:gd name="T56" fmla="*/ 94 w 117"/>
                <a:gd name="T57" fmla="*/ 15 h 21"/>
                <a:gd name="T58" fmla="*/ 82 w 117"/>
                <a:gd name="T59" fmla="*/ 18 h 21"/>
                <a:gd name="T60" fmla="*/ 70 w 117"/>
                <a:gd name="T61" fmla="*/ 20 h 21"/>
                <a:gd name="T62" fmla="*/ 59 w 117"/>
                <a:gd name="T63" fmla="*/ 20 h 21"/>
                <a:gd name="T64" fmla="*/ 46 w 117"/>
                <a:gd name="T65" fmla="*/ 19 h 21"/>
                <a:gd name="T66" fmla="*/ 35 w 117"/>
                <a:gd name="T67" fmla="*/ 19 h 21"/>
                <a:gd name="T68" fmla="*/ 25 w 117"/>
                <a:gd name="T69" fmla="*/ 17 h 21"/>
                <a:gd name="T70" fmla="*/ 17 w 117"/>
                <a:gd name="T71" fmla="*/ 14 h 21"/>
                <a:gd name="T72" fmla="*/ 10 w 117"/>
                <a:gd name="T73" fmla="*/ 12 h 21"/>
                <a:gd name="T74" fmla="*/ 4 w 117"/>
                <a:gd name="T75" fmla="*/ 9 h 21"/>
                <a:gd name="T76" fmla="*/ 1 w 117"/>
                <a:gd name="T77" fmla="*/ 7 h 21"/>
                <a:gd name="T78" fmla="*/ 0 w 117"/>
                <a:gd name="T79" fmla="*/ 5 h 21"/>
                <a:gd name="T80" fmla="*/ 1 w 117"/>
                <a:gd name="T81" fmla="*/ 3 h 21"/>
                <a:gd name="T82" fmla="*/ 1 w 117"/>
                <a:gd name="T83" fmla="*/ 3 h 21"/>
                <a:gd name="T84" fmla="*/ 1 w 117"/>
                <a:gd name="T85" fmla="*/ 3 h 21"/>
                <a:gd name="T86" fmla="*/ 1 w 117"/>
                <a:gd name="T87" fmla="*/ 3 h 21"/>
                <a:gd name="T88" fmla="*/ 2 w 117"/>
                <a:gd name="T89" fmla="*/ 2 h 21"/>
                <a:gd name="T90" fmla="*/ 2 w 117"/>
                <a:gd name="T91" fmla="*/ 2 h 21"/>
                <a:gd name="T92" fmla="*/ 3 w 117"/>
                <a:gd name="T93" fmla="*/ 2 h 21"/>
                <a:gd name="T94" fmla="*/ 3 w 117"/>
                <a:gd name="T95" fmla="*/ 2 h 21"/>
                <a:gd name="T96" fmla="*/ 4 w 117"/>
                <a:gd name="T97" fmla="*/ 0 h 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17" h="21">
                  <a:moveTo>
                    <a:pt x="4" y="0"/>
                  </a:moveTo>
                  <a:lnTo>
                    <a:pt x="4" y="1"/>
                  </a:lnTo>
                  <a:lnTo>
                    <a:pt x="6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22" y="9"/>
                  </a:lnTo>
                  <a:lnTo>
                    <a:pt x="26" y="10"/>
                  </a:lnTo>
                  <a:lnTo>
                    <a:pt x="29" y="12"/>
                  </a:lnTo>
                  <a:lnTo>
                    <a:pt x="34" y="12"/>
                  </a:lnTo>
                  <a:lnTo>
                    <a:pt x="38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4" y="13"/>
                  </a:lnTo>
                  <a:lnTo>
                    <a:pt x="57" y="14"/>
                  </a:lnTo>
                  <a:lnTo>
                    <a:pt x="63" y="14"/>
                  </a:lnTo>
                  <a:lnTo>
                    <a:pt x="67" y="14"/>
                  </a:lnTo>
                  <a:lnTo>
                    <a:pt x="72" y="13"/>
                  </a:lnTo>
                  <a:lnTo>
                    <a:pt x="76" y="13"/>
                  </a:lnTo>
                  <a:lnTo>
                    <a:pt x="81" y="13"/>
                  </a:lnTo>
                  <a:lnTo>
                    <a:pt x="85" y="13"/>
                  </a:lnTo>
                  <a:lnTo>
                    <a:pt x="91" y="11"/>
                  </a:lnTo>
                  <a:lnTo>
                    <a:pt x="94" y="11"/>
                  </a:lnTo>
                  <a:lnTo>
                    <a:pt x="98" y="9"/>
                  </a:lnTo>
                  <a:lnTo>
                    <a:pt x="101" y="9"/>
                  </a:lnTo>
                  <a:lnTo>
                    <a:pt x="105" y="7"/>
                  </a:lnTo>
                  <a:lnTo>
                    <a:pt x="106" y="6"/>
                  </a:lnTo>
                  <a:lnTo>
                    <a:pt x="109" y="4"/>
                  </a:lnTo>
                  <a:lnTo>
                    <a:pt x="111" y="2"/>
                  </a:lnTo>
                  <a:lnTo>
                    <a:pt x="114" y="0"/>
                  </a:lnTo>
                  <a:lnTo>
                    <a:pt x="114" y="1"/>
                  </a:lnTo>
                  <a:lnTo>
                    <a:pt x="115" y="1"/>
                  </a:lnTo>
                  <a:lnTo>
                    <a:pt x="115" y="3"/>
                  </a:lnTo>
                  <a:lnTo>
                    <a:pt x="116" y="3"/>
                  </a:lnTo>
                  <a:lnTo>
                    <a:pt x="116" y="5"/>
                  </a:lnTo>
                  <a:lnTo>
                    <a:pt x="116" y="6"/>
                  </a:lnTo>
                  <a:lnTo>
                    <a:pt x="115" y="8"/>
                  </a:lnTo>
                  <a:lnTo>
                    <a:pt x="114" y="8"/>
                  </a:lnTo>
                  <a:lnTo>
                    <a:pt x="110" y="10"/>
                  </a:lnTo>
                  <a:lnTo>
                    <a:pt x="107" y="11"/>
                  </a:lnTo>
                  <a:lnTo>
                    <a:pt x="103" y="13"/>
                  </a:lnTo>
                  <a:lnTo>
                    <a:pt x="100" y="13"/>
                  </a:lnTo>
                  <a:lnTo>
                    <a:pt x="94" y="15"/>
                  </a:lnTo>
                  <a:lnTo>
                    <a:pt x="88" y="16"/>
                  </a:lnTo>
                  <a:lnTo>
                    <a:pt x="82" y="18"/>
                  </a:lnTo>
                  <a:lnTo>
                    <a:pt x="77" y="18"/>
                  </a:lnTo>
                  <a:lnTo>
                    <a:pt x="70" y="20"/>
                  </a:lnTo>
                  <a:lnTo>
                    <a:pt x="65" y="20"/>
                  </a:lnTo>
                  <a:lnTo>
                    <a:pt x="59" y="20"/>
                  </a:lnTo>
                  <a:lnTo>
                    <a:pt x="54" y="19"/>
                  </a:lnTo>
                  <a:lnTo>
                    <a:pt x="46" y="19"/>
                  </a:lnTo>
                  <a:lnTo>
                    <a:pt x="41" y="19"/>
                  </a:lnTo>
                  <a:lnTo>
                    <a:pt x="35" y="19"/>
                  </a:lnTo>
                  <a:lnTo>
                    <a:pt x="30" y="17"/>
                  </a:lnTo>
                  <a:lnTo>
                    <a:pt x="25" y="17"/>
                  </a:lnTo>
                  <a:lnTo>
                    <a:pt x="21" y="15"/>
                  </a:lnTo>
                  <a:lnTo>
                    <a:pt x="17" y="14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9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</a:path>
              </a:pathLst>
            </a:custGeom>
            <a:solidFill>
              <a:srgbClr val="A2A2A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" name="Freeform 51"/>
            <p:cNvSpPr/>
            <p:nvPr/>
          </p:nvSpPr>
          <p:spPr bwMode="auto">
            <a:xfrm>
              <a:off x="3158" y="3331"/>
              <a:ext cx="15" cy="19"/>
            </a:xfrm>
            <a:custGeom>
              <a:avLst/>
              <a:gdLst>
                <a:gd name="T0" fmla="*/ 6 w 15"/>
                <a:gd name="T1" fmla="*/ 2 h 19"/>
                <a:gd name="T2" fmla="*/ 2 w 15"/>
                <a:gd name="T3" fmla="*/ 5 h 19"/>
                <a:gd name="T4" fmla="*/ 1 w 15"/>
                <a:gd name="T5" fmla="*/ 7 h 19"/>
                <a:gd name="T6" fmla="*/ 1 w 15"/>
                <a:gd name="T7" fmla="*/ 8 h 19"/>
                <a:gd name="T8" fmla="*/ 0 w 15"/>
                <a:gd name="T9" fmla="*/ 10 h 19"/>
                <a:gd name="T10" fmla="*/ 0 w 15"/>
                <a:gd name="T11" fmla="*/ 13 h 19"/>
                <a:gd name="T12" fmla="*/ 0 w 15"/>
                <a:gd name="T13" fmla="*/ 15 h 19"/>
                <a:gd name="T14" fmla="*/ 0 w 15"/>
                <a:gd name="T15" fmla="*/ 16 h 19"/>
                <a:gd name="T16" fmla="*/ 1 w 15"/>
                <a:gd name="T17" fmla="*/ 18 h 19"/>
                <a:gd name="T18" fmla="*/ 1 w 15"/>
                <a:gd name="T19" fmla="*/ 18 h 19"/>
                <a:gd name="T20" fmla="*/ 2 w 15"/>
                <a:gd name="T21" fmla="*/ 18 h 19"/>
                <a:gd name="T22" fmla="*/ 2 w 15"/>
                <a:gd name="T23" fmla="*/ 18 h 19"/>
                <a:gd name="T24" fmla="*/ 4 w 15"/>
                <a:gd name="T25" fmla="*/ 18 h 19"/>
                <a:gd name="T26" fmla="*/ 4 w 15"/>
                <a:gd name="T27" fmla="*/ 18 h 19"/>
                <a:gd name="T28" fmla="*/ 6 w 15"/>
                <a:gd name="T29" fmla="*/ 18 h 19"/>
                <a:gd name="T30" fmla="*/ 6 w 15"/>
                <a:gd name="T31" fmla="*/ 18 h 19"/>
                <a:gd name="T32" fmla="*/ 7 w 15"/>
                <a:gd name="T33" fmla="*/ 18 h 19"/>
                <a:gd name="T34" fmla="*/ 7 w 15"/>
                <a:gd name="T35" fmla="*/ 15 h 19"/>
                <a:gd name="T36" fmla="*/ 7 w 15"/>
                <a:gd name="T37" fmla="*/ 14 h 19"/>
                <a:gd name="T38" fmla="*/ 7 w 15"/>
                <a:gd name="T39" fmla="*/ 12 h 19"/>
                <a:gd name="T40" fmla="*/ 7 w 15"/>
                <a:gd name="T41" fmla="*/ 10 h 19"/>
                <a:gd name="T42" fmla="*/ 7 w 15"/>
                <a:gd name="T43" fmla="*/ 8 h 19"/>
                <a:gd name="T44" fmla="*/ 9 w 15"/>
                <a:gd name="T45" fmla="*/ 7 h 19"/>
                <a:gd name="T46" fmla="*/ 12 w 15"/>
                <a:gd name="T47" fmla="*/ 5 h 19"/>
                <a:gd name="T48" fmla="*/ 12 w 15"/>
                <a:gd name="T49" fmla="*/ 3 h 19"/>
                <a:gd name="T50" fmla="*/ 12 w 15"/>
                <a:gd name="T51" fmla="*/ 3 h 19"/>
                <a:gd name="T52" fmla="*/ 11 w 15"/>
                <a:gd name="T53" fmla="*/ 3 h 19"/>
                <a:gd name="T54" fmla="*/ 11 w 15"/>
                <a:gd name="T55" fmla="*/ 3 h 19"/>
                <a:gd name="T56" fmla="*/ 9 w 15"/>
                <a:gd name="T57" fmla="*/ 2 h 19"/>
                <a:gd name="T58" fmla="*/ 9 w 15"/>
                <a:gd name="T59" fmla="*/ 2 h 19"/>
                <a:gd name="T60" fmla="*/ 8 w 15"/>
                <a:gd name="T61" fmla="*/ 2 h 19"/>
                <a:gd name="T62" fmla="*/ 8 w 15"/>
                <a:gd name="T63" fmla="*/ 2 h 19"/>
                <a:gd name="T64" fmla="*/ 8 w 15"/>
                <a:gd name="T65" fmla="*/ 0 h 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" h="19">
                  <a:moveTo>
                    <a:pt x="8" y="0"/>
                  </a:moveTo>
                  <a:lnTo>
                    <a:pt x="6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2" name="Freeform 52"/>
            <p:cNvSpPr/>
            <p:nvPr/>
          </p:nvSpPr>
          <p:spPr bwMode="auto">
            <a:xfrm>
              <a:off x="2955" y="3404"/>
              <a:ext cx="28" cy="14"/>
            </a:xfrm>
            <a:custGeom>
              <a:avLst/>
              <a:gdLst>
                <a:gd name="T0" fmla="*/ 27 w 28"/>
                <a:gd name="T1" fmla="*/ 3 h 14"/>
                <a:gd name="T2" fmla="*/ 24 w 28"/>
                <a:gd name="T3" fmla="*/ 3 h 14"/>
                <a:gd name="T4" fmla="*/ 22 w 28"/>
                <a:gd name="T5" fmla="*/ 3 h 14"/>
                <a:gd name="T6" fmla="*/ 21 w 28"/>
                <a:gd name="T7" fmla="*/ 3 h 14"/>
                <a:gd name="T8" fmla="*/ 19 w 28"/>
                <a:gd name="T9" fmla="*/ 1 h 14"/>
                <a:gd name="T10" fmla="*/ 15 w 28"/>
                <a:gd name="T11" fmla="*/ 1 h 14"/>
                <a:gd name="T12" fmla="*/ 14 w 28"/>
                <a:gd name="T13" fmla="*/ 1 h 14"/>
                <a:gd name="T14" fmla="*/ 12 w 28"/>
                <a:gd name="T15" fmla="*/ 1 h 14"/>
                <a:gd name="T16" fmla="*/ 10 w 28"/>
                <a:gd name="T17" fmla="*/ 0 h 14"/>
                <a:gd name="T18" fmla="*/ 7 w 28"/>
                <a:gd name="T19" fmla="*/ 2 h 14"/>
                <a:gd name="T20" fmla="*/ 6 w 28"/>
                <a:gd name="T21" fmla="*/ 2 h 14"/>
                <a:gd name="T22" fmla="*/ 4 w 28"/>
                <a:gd name="T23" fmla="*/ 3 h 14"/>
                <a:gd name="T24" fmla="*/ 3 w 28"/>
                <a:gd name="T25" fmla="*/ 3 h 14"/>
                <a:gd name="T26" fmla="*/ 1 w 28"/>
                <a:gd name="T27" fmla="*/ 5 h 14"/>
                <a:gd name="T28" fmla="*/ 0 w 28"/>
                <a:gd name="T29" fmla="*/ 6 h 14"/>
                <a:gd name="T30" fmla="*/ 0 w 28"/>
                <a:gd name="T31" fmla="*/ 8 h 14"/>
                <a:gd name="T32" fmla="*/ 0 w 28"/>
                <a:gd name="T33" fmla="*/ 9 h 14"/>
                <a:gd name="T34" fmla="*/ 0 w 28"/>
                <a:gd name="T35" fmla="*/ 9 h 14"/>
                <a:gd name="T36" fmla="*/ 2 w 28"/>
                <a:gd name="T37" fmla="*/ 8 h 14"/>
                <a:gd name="T38" fmla="*/ 3 w 28"/>
                <a:gd name="T39" fmla="*/ 8 h 14"/>
                <a:gd name="T40" fmla="*/ 5 w 28"/>
                <a:gd name="T41" fmla="*/ 7 h 14"/>
                <a:gd name="T42" fmla="*/ 7 w 28"/>
                <a:gd name="T43" fmla="*/ 7 h 14"/>
                <a:gd name="T44" fmla="*/ 9 w 28"/>
                <a:gd name="T45" fmla="*/ 7 h 14"/>
                <a:gd name="T46" fmla="*/ 10 w 28"/>
                <a:gd name="T47" fmla="*/ 7 h 14"/>
                <a:gd name="T48" fmla="*/ 12 w 28"/>
                <a:gd name="T49" fmla="*/ 7 h 14"/>
                <a:gd name="T50" fmla="*/ 14 w 28"/>
                <a:gd name="T51" fmla="*/ 8 h 14"/>
                <a:gd name="T52" fmla="*/ 16 w 28"/>
                <a:gd name="T53" fmla="*/ 8 h 14"/>
                <a:gd name="T54" fmla="*/ 18 w 28"/>
                <a:gd name="T55" fmla="*/ 10 h 14"/>
                <a:gd name="T56" fmla="*/ 20 w 28"/>
                <a:gd name="T57" fmla="*/ 10 h 14"/>
                <a:gd name="T58" fmla="*/ 21 w 28"/>
                <a:gd name="T59" fmla="*/ 11 h 14"/>
                <a:gd name="T60" fmla="*/ 23 w 28"/>
                <a:gd name="T61" fmla="*/ 11 h 14"/>
                <a:gd name="T62" fmla="*/ 25 w 28"/>
                <a:gd name="T63" fmla="*/ 13 h 14"/>
                <a:gd name="T64" fmla="*/ 27 w 28"/>
                <a:gd name="T65" fmla="*/ 13 h 14"/>
                <a:gd name="T66" fmla="*/ 26 w 28"/>
                <a:gd name="T67" fmla="*/ 13 h 14"/>
                <a:gd name="T68" fmla="*/ 26 w 28"/>
                <a:gd name="T69" fmla="*/ 13 h 14"/>
                <a:gd name="T70" fmla="*/ 26 w 28"/>
                <a:gd name="T71" fmla="*/ 13 h 14"/>
                <a:gd name="T72" fmla="*/ 26 w 28"/>
                <a:gd name="T73" fmla="*/ 11 h 14"/>
                <a:gd name="T74" fmla="*/ 24 w 28"/>
                <a:gd name="T75" fmla="*/ 11 h 14"/>
                <a:gd name="T76" fmla="*/ 24 w 28"/>
                <a:gd name="T77" fmla="*/ 11 h 14"/>
                <a:gd name="T78" fmla="*/ 24 w 28"/>
                <a:gd name="T79" fmla="*/ 11 h 14"/>
                <a:gd name="T80" fmla="*/ 24 w 28"/>
                <a:gd name="T81" fmla="*/ 10 h 14"/>
                <a:gd name="T82" fmla="*/ 24 w 28"/>
                <a:gd name="T83" fmla="*/ 10 h 14"/>
                <a:gd name="T84" fmla="*/ 24 w 28"/>
                <a:gd name="T85" fmla="*/ 8 h 14"/>
                <a:gd name="T86" fmla="*/ 24 w 28"/>
                <a:gd name="T87" fmla="*/ 8 h 14"/>
                <a:gd name="T88" fmla="*/ 24 w 28"/>
                <a:gd name="T89" fmla="*/ 7 h 14"/>
                <a:gd name="T90" fmla="*/ 24 w 28"/>
                <a:gd name="T91" fmla="*/ 7 h 14"/>
                <a:gd name="T92" fmla="*/ 24 w 28"/>
                <a:gd name="T93" fmla="*/ 5 h 14"/>
                <a:gd name="T94" fmla="*/ 25 w 28"/>
                <a:gd name="T95" fmla="*/ 5 h 14"/>
                <a:gd name="T96" fmla="*/ 27 w 28"/>
                <a:gd name="T97" fmla="*/ 3 h 14"/>
                <a:gd name="T98" fmla="*/ 27 w 28"/>
                <a:gd name="T99" fmla="*/ 3 h 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8" h="14">
                  <a:moveTo>
                    <a:pt x="27" y="3"/>
                  </a:moveTo>
                  <a:lnTo>
                    <a:pt x="24" y="3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7" y="3"/>
                  </a:lnTo>
                </a:path>
              </a:pathLst>
            </a:custGeom>
            <a:solidFill>
              <a:srgbClr val="FFFF8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3" name="Freeform 53"/>
            <p:cNvSpPr/>
            <p:nvPr/>
          </p:nvSpPr>
          <p:spPr bwMode="auto">
            <a:xfrm>
              <a:off x="2836" y="3831"/>
              <a:ext cx="39" cy="7"/>
            </a:xfrm>
            <a:custGeom>
              <a:avLst/>
              <a:gdLst>
                <a:gd name="T0" fmla="*/ 0 w 39"/>
                <a:gd name="T1" fmla="*/ 0 h 7"/>
                <a:gd name="T2" fmla="*/ 2 w 39"/>
                <a:gd name="T3" fmla="*/ 2 h 7"/>
                <a:gd name="T4" fmla="*/ 5 w 39"/>
                <a:gd name="T5" fmla="*/ 2 h 7"/>
                <a:gd name="T6" fmla="*/ 6 w 39"/>
                <a:gd name="T7" fmla="*/ 3 h 7"/>
                <a:gd name="T8" fmla="*/ 9 w 39"/>
                <a:gd name="T9" fmla="*/ 3 h 7"/>
                <a:gd name="T10" fmla="*/ 11 w 39"/>
                <a:gd name="T11" fmla="*/ 4 h 7"/>
                <a:gd name="T12" fmla="*/ 13 w 39"/>
                <a:gd name="T13" fmla="*/ 4 h 7"/>
                <a:gd name="T14" fmla="*/ 15 w 39"/>
                <a:gd name="T15" fmla="*/ 4 h 7"/>
                <a:gd name="T16" fmla="*/ 19 w 39"/>
                <a:gd name="T17" fmla="*/ 4 h 7"/>
                <a:gd name="T18" fmla="*/ 20 w 39"/>
                <a:gd name="T19" fmla="*/ 6 h 7"/>
                <a:gd name="T20" fmla="*/ 22 w 39"/>
                <a:gd name="T21" fmla="*/ 6 h 7"/>
                <a:gd name="T22" fmla="*/ 24 w 39"/>
                <a:gd name="T23" fmla="*/ 6 h 7"/>
                <a:gd name="T24" fmla="*/ 28 w 39"/>
                <a:gd name="T25" fmla="*/ 6 h 7"/>
                <a:gd name="T26" fmla="*/ 30 w 39"/>
                <a:gd name="T27" fmla="*/ 6 h 7"/>
                <a:gd name="T28" fmla="*/ 33 w 39"/>
                <a:gd name="T29" fmla="*/ 6 h 7"/>
                <a:gd name="T30" fmla="*/ 34 w 39"/>
                <a:gd name="T31" fmla="*/ 6 h 7"/>
                <a:gd name="T32" fmla="*/ 38 w 39"/>
                <a:gd name="T33" fmla="*/ 6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7">
                  <a:moveTo>
                    <a:pt x="0" y="0"/>
                  </a:moveTo>
                  <a:lnTo>
                    <a:pt x="2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9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8" y="6"/>
                  </a:lnTo>
                </a:path>
              </a:pathLst>
            </a:custGeom>
            <a:noFill/>
            <a:ln w="31446" cap="flat" cmpd="sng">
              <a:solidFill>
                <a:srgbClr val="FFFF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4" name="Freeform 54"/>
            <p:cNvSpPr/>
            <p:nvPr/>
          </p:nvSpPr>
          <p:spPr bwMode="auto">
            <a:xfrm>
              <a:off x="3258" y="3831"/>
              <a:ext cx="39" cy="7"/>
            </a:xfrm>
            <a:custGeom>
              <a:avLst/>
              <a:gdLst>
                <a:gd name="T0" fmla="*/ 0 w 39"/>
                <a:gd name="T1" fmla="*/ 0 h 7"/>
                <a:gd name="T2" fmla="*/ 2 w 39"/>
                <a:gd name="T3" fmla="*/ 2 h 7"/>
                <a:gd name="T4" fmla="*/ 5 w 39"/>
                <a:gd name="T5" fmla="*/ 2 h 7"/>
                <a:gd name="T6" fmla="*/ 6 w 39"/>
                <a:gd name="T7" fmla="*/ 3 h 7"/>
                <a:gd name="T8" fmla="*/ 9 w 39"/>
                <a:gd name="T9" fmla="*/ 3 h 7"/>
                <a:gd name="T10" fmla="*/ 11 w 39"/>
                <a:gd name="T11" fmla="*/ 4 h 7"/>
                <a:gd name="T12" fmla="*/ 13 w 39"/>
                <a:gd name="T13" fmla="*/ 4 h 7"/>
                <a:gd name="T14" fmla="*/ 15 w 39"/>
                <a:gd name="T15" fmla="*/ 4 h 7"/>
                <a:gd name="T16" fmla="*/ 18 w 39"/>
                <a:gd name="T17" fmla="*/ 4 h 7"/>
                <a:gd name="T18" fmla="*/ 20 w 39"/>
                <a:gd name="T19" fmla="*/ 6 h 7"/>
                <a:gd name="T20" fmla="*/ 22 w 39"/>
                <a:gd name="T21" fmla="*/ 6 h 7"/>
                <a:gd name="T22" fmla="*/ 24 w 39"/>
                <a:gd name="T23" fmla="*/ 6 h 7"/>
                <a:gd name="T24" fmla="*/ 27 w 39"/>
                <a:gd name="T25" fmla="*/ 6 h 7"/>
                <a:gd name="T26" fmla="*/ 29 w 39"/>
                <a:gd name="T27" fmla="*/ 6 h 7"/>
                <a:gd name="T28" fmla="*/ 32 w 39"/>
                <a:gd name="T29" fmla="*/ 6 h 7"/>
                <a:gd name="T30" fmla="*/ 34 w 39"/>
                <a:gd name="T31" fmla="*/ 6 h 7"/>
                <a:gd name="T32" fmla="*/ 38 w 39"/>
                <a:gd name="T33" fmla="*/ 6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7">
                  <a:moveTo>
                    <a:pt x="0" y="0"/>
                  </a:moveTo>
                  <a:lnTo>
                    <a:pt x="2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9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</a:path>
              </a:pathLst>
            </a:custGeom>
            <a:noFill/>
            <a:ln w="31446" cap="flat" cmpd="sng">
              <a:solidFill>
                <a:srgbClr val="FFFF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5" name="Freeform 55"/>
            <p:cNvSpPr/>
            <p:nvPr/>
          </p:nvSpPr>
          <p:spPr bwMode="auto">
            <a:xfrm>
              <a:off x="3371" y="3403"/>
              <a:ext cx="29" cy="12"/>
            </a:xfrm>
            <a:custGeom>
              <a:avLst/>
              <a:gdLst>
                <a:gd name="T0" fmla="*/ 1 w 29"/>
                <a:gd name="T1" fmla="*/ 2 h 12"/>
                <a:gd name="T2" fmla="*/ 2 w 29"/>
                <a:gd name="T3" fmla="*/ 2 h 12"/>
                <a:gd name="T4" fmla="*/ 4 w 29"/>
                <a:gd name="T5" fmla="*/ 1 h 12"/>
                <a:gd name="T6" fmla="*/ 6 w 29"/>
                <a:gd name="T7" fmla="*/ 1 h 12"/>
                <a:gd name="T8" fmla="*/ 8 w 29"/>
                <a:gd name="T9" fmla="*/ 0 h 12"/>
                <a:gd name="T10" fmla="*/ 10 w 29"/>
                <a:gd name="T11" fmla="*/ 0 h 12"/>
                <a:gd name="T12" fmla="*/ 11 w 29"/>
                <a:gd name="T13" fmla="*/ 0 h 12"/>
                <a:gd name="T14" fmla="*/ 13 w 29"/>
                <a:gd name="T15" fmla="*/ 0 h 12"/>
                <a:gd name="T16" fmla="*/ 16 w 29"/>
                <a:gd name="T17" fmla="*/ 0 h 12"/>
                <a:gd name="T18" fmla="*/ 18 w 29"/>
                <a:gd name="T19" fmla="*/ 1 h 12"/>
                <a:gd name="T20" fmla="*/ 20 w 29"/>
                <a:gd name="T21" fmla="*/ 1 h 12"/>
                <a:gd name="T22" fmla="*/ 22 w 29"/>
                <a:gd name="T23" fmla="*/ 2 h 12"/>
                <a:gd name="T24" fmla="*/ 24 w 29"/>
                <a:gd name="T25" fmla="*/ 2 h 12"/>
                <a:gd name="T26" fmla="*/ 24 w 29"/>
                <a:gd name="T27" fmla="*/ 4 h 12"/>
                <a:gd name="T28" fmla="*/ 26 w 29"/>
                <a:gd name="T29" fmla="*/ 5 h 12"/>
                <a:gd name="T30" fmla="*/ 26 w 29"/>
                <a:gd name="T31" fmla="*/ 7 h 12"/>
                <a:gd name="T32" fmla="*/ 28 w 29"/>
                <a:gd name="T33" fmla="*/ 8 h 12"/>
                <a:gd name="T34" fmla="*/ 26 w 29"/>
                <a:gd name="T35" fmla="*/ 8 h 12"/>
                <a:gd name="T36" fmla="*/ 24 w 29"/>
                <a:gd name="T37" fmla="*/ 6 h 12"/>
                <a:gd name="T38" fmla="*/ 22 w 29"/>
                <a:gd name="T39" fmla="*/ 6 h 12"/>
                <a:gd name="T40" fmla="*/ 22 w 29"/>
                <a:gd name="T41" fmla="*/ 4 h 12"/>
                <a:gd name="T42" fmla="*/ 20 w 29"/>
                <a:gd name="T43" fmla="*/ 4 h 12"/>
                <a:gd name="T44" fmla="*/ 18 w 29"/>
                <a:gd name="T45" fmla="*/ 4 h 12"/>
                <a:gd name="T46" fmla="*/ 16 w 29"/>
                <a:gd name="T47" fmla="*/ 4 h 12"/>
                <a:gd name="T48" fmla="*/ 15 w 29"/>
                <a:gd name="T49" fmla="*/ 4 h 12"/>
                <a:gd name="T50" fmla="*/ 13 w 29"/>
                <a:gd name="T51" fmla="*/ 6 h 12"/>
                <a:gd name="T52" fmla="*/ 11 w 29"/>
                <a:gd name="T53" fmla="*/ 6 h 12"/>
                <a:gd name="T54" fmla="*/ 10 w 29"/>
                <a:gd name="T55" fmla="*/ 8 h 12"/>
                <a:gd name="T56" fmla="*/ 8 w 29"/>
                <a:gd name="T57" fmla="*/ 8 h 12"/>
                <a:gd name="T58" fmla="*/ 6 w 29"/>
                <a:gd name="T59" fmla="*/ 9 h 12"/>
                <a:gd name="T60" fmla="*/ 4 w 29"/>
                <a:gd name="T61" fmla="*/ 9 h 12"/>
                <a:gd name="T62" fmla="*/ 2 w 29"/>
                <a:gd name="T63" fmla="*/ 11 h 12"/>
                <a:gd name="T64" fmla="*/ 1 w 29"/>
                <a:gd name="T65" fmla="*/ 11 h 12"/>
                <a:gd name="T66" fmla="*/ 0 w 29"/>
                <a:gd name="T67" fmla="*/ 11 h 12"/>
                <a:gd name="T68" fmla="*/ 0 w 29"/>
                <a:gd name="T69" fmla="*/ 11 h 12"/>
                <a:gd name="T70" fmla="*/ 0 w 29"/>
                <a:gd name="T71" fmla="*/ 11 h 12"/>
                <a:gd name="T72" fmla="*/ 0 w 29"/>
                <a:gd name="T73" fmla="*/ 10 h 12"/>
                <a:gd name="T74" fmla="*/ 0 w 29"/>
                <a:gd name="T75" fmla="*/ 10 h 12"/>
                <a:gd name="T76" fmla="*/ 0 w 29"/>
                <a:gd name="T77" fmla="*/ 9 h 12"/>
                <a:gd name="T78" fmla="*/ 0 w 29"/>
                <a:gd name="T79" fmla="*/ 9 h 12"/>
                <a:gd name="T80" fmla="*/ 2 w 29"/>
                <a:gd name="T81" fmla="*/ 8 h 12"/>
                <a:gd name="T82" fmla="*/ 2 w 29"/>
                <a:gd name="T83" fmla="*/ 8 h 12"/>
                <a:gd name="T84" fmla="*/ 2 w 29"/>
                <a:gd name="T85" fmla="*/ 8 h 12"/>
                <a:gd name="T86" fmla="*/ 2 w 29"/>
                <a:gd name="T87" fmla="*/ 8 h 12"/>
                <a:gd name="T88" fmla="*/ 2 w 29"/>
                <a:gd name="T89" fmla="*/ 6 h 12"/>
                <a:gd name="T90" fmla="*/ 1 w 29"/>
                <a:gd name="T91" fmla="*/ 6 h 12"/>
                <a:gd name="T92" fmla="*/ 1 w 29"/>
                <a:gd name="T93" fmla="*/ 4 h 12"/>
                <a:gd name="T94" fmla="*/ 1 w 29"/>
                <a:gd name="T95" fmla="*/ 4 h 12"/>
                <a:gd name="T96" fmla="*/ 1 w 29"/>
                <a:gd name="T97" fmla="*/ 2 h 12"/>
                <a:gd name="T98" fmla="*/ 1 w 29"/>
                <a:gd name="T99" fmla="*/ 2 h 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9" h="12">
                  <a:moveTo>
                    <a:pt x="1" y="2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9"/>
                  </a:lnTo>
                  <a:lnTo>
                    <a:pt x="4" y="9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2"/>
                  </a:lnTo>
                </a:path>
              </a:pathLst>
            </a:custGeom>
            <a:solidFill>
              <a:srgbClr val="FFFF80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6" name="Freeform 56"/>
            <p:cNvSpPr/>
            <p:nvPr/>
          </p:nvSpPr>
          <p:spPr bwMode="auto">
            <a:xfrm>
              <a:off x="3149" y="3925"/>
              <a:ext cx="17" cy="23"/>
            </a:xfrm>
            <a:custGeom>
              <a:avLst/>
              <a:gdLst>
                <a:gd name="T0" fmla="*/ 8 w 17"/>
                <a:gd name="T1" fmla="*/ 2 h 23"/>
                <a:gd name="T2" fmla="*/ 6 w 17"/>
                <a:gd name="T3" fmla="*/ 5 h 23"/>
                <a:gd name="T4" fmla="*/ 4 w 17"/>
                <a:gd name="T5" fmla="*/ 7 h 23"/>
                <a:gd name="T6" fmla="*/ 4 w 17"/>
                <a:gd name="T7" fmla="*/ 9 h 23"/>
                <a:gd name="T8" fmla="*/ 2 w 17"/>
                <a:gd name="T9" fmla="*/ 11 h 23"/>
                <a:gd name="T10" fmla="*/ 2 w 17"/>
                <a:gd name="T11" fmla="*/ 14 h 23"/>
                <a:gd name="T12" fmla="*/ 1 w 17"/>
                <a:gd name="T13" fmla="*/ 16 h 23"/>
                <a:gd name="T14" fmla="*/ 1 w 17"/>
                <a:gd name="T15" fmla="*/ 18 h 23"/>
                <a:gd name="T16" fmla="*/ 0 w 17"/>
                <a:gd name="T17" fmla="*/ 19 h 23"/>
                <a:gd name="T18" fmla="*/ 0 w 17"/>
                <a:gd name="T19" fmla="*/ 21 h 23"/>
                <a:gd name="T20" fmla="*/ 1 w 17"/>
                <a:gd name="T21" fmla="*/ 22 h 23"/>
                <a:gd name="T22" fmla="*/ 3 w 17"/>
                <a:gd name="T23" fmla="*/ 22 h 23"/>
                <a:gd name="T24" fmla="*/ 5 w 17"/>
                <a:gd name="T25" fmla="*/ 22 h 23"/>
                <a:gd name="T26" fmla="*/ 6 w 17"/>
                <a:gd name="T27" fmla="*/ 22 h 23"/>
                <a:gd name="T28" fmla="*/ 8 w 17"/>
                <a:gd name="T29" fmla="*/ 22 h 23"/>
                <a:gd name="T30" fmla="*/ 9 w 17"/>
                <a:gd name="T31" fmla="*/ 22 h 23"/>
                <a:gd name="T32" fmla="*/ 10 w 17"/>
                <a:gd name="T33" fmla="*/ 20 h 23"/>
                <a:gd name="T34" fmla="*/ 10 w 17"/>
                <a:gd name="T35" fmla="*/ 18 h 23"/>
                <a:gd name="T36" fmla="*/ 11 w 17"/>
                <a:gd name="T37" fmla="*/ 17 h 23"/>
                <a:gd name="T38" fmla="*/ 11 w 17"/>
                <a:gd name="T39" fmla="*/ 13 h 23"/>
                <a:gd name="T40" fmla="*/ 13 w 17"/>
                <a:gd name="T41" fmla="*/ 11 h 23"/>
                <a:gd name="T42" fmla="*/ 13 w 17"/>
                <a:gd name="T43" fmla="*/ 9 h 23"/>
                <a:gd name="T44" fmla="*/ 15 w 17"/>
                <a:gd name="T45" fmla="*/ 7 h 23"/>
                <a:gd name="T46" fmla="*/ 15 w 17"/>
                <a:gd name="T47" fmla="*/ 4 h 23"/>
                <a:gd name="T48" fmla="*/ 15 w 17"/>
                <a:gd name="T49" fmla="*/ 4 h 23"/>
                <a:gd name="T50" fmla="*/ 15 w 17"/>
                <a:gd name="T51" fmla="*/ 4 h 23"/>
                <a:gd name="T52" fmla="*/ 13 w 17"/>
                <a:gd name="T53" fmla="*/ 4 h 23"/>
                <a:gd name="T54" fmla="*/ 13 w 17"/>
                <a:gd name="T55" fmla="*/ 4 h 23"/>
                <a:gd name="T56" fmla="*/ 11 w 17"/>
                <a:gd name="T57" fmla="*/ 4 h 23"/>
                <a:gd name="T58" fmla="*/ 10 w 17"/>
                <a:gd name="T59" fmla="*/ 4 h 23"/>
                <a:gd name="T60" fmla="*/ 9 w 17"/>
                <a:gd name="T61" fmla="*/ 3 h 23"/>
                <a:gd name="T62" fmla="*/ 9 w 17"/>
                <a:gd name="T63" fmla="*/ 2 h 23"/>
                <a:gd name="T64" fmla="*/ 9 w 17"/>
                <a:gd name="T65" fmla="*/ 0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" h="23">
                  <a:moveTo>
                    <a:pt x="9" y="0"/>
                  </a:moveTo>
                  <a:lnTo>
                    <a:pt x="8" y="2"/>
                  </a:lnTo>
                  <a:lnTo>
                    <a:pt x="8" y="4"/>
                  </a:lnTo>
                  <a:lnTo>
                    <a:pt x="6" y="5"/>
                  </a:lnTo>
                  <a:lnTo>
                    <a:pt x="4" y="7"/>
                  </a:lnTo>
                  <a:lnTo>
                    <a:pt x="4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2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7" name="Freeform 57"/>
            <p:cNvSpPr/>
            <p:nvPr/>
          </p:nvSpPr>
          <p:spPr bwMode="auto">
            <a:xfrm>
              <a:off x="3056" y="3984"/>
              <a:ext cx="30" cy="13"/>
            </a:xfrm>
            <a:custGeom>
              <a:avLst/>
              <a:gdLst>
                <a:gd name="T0" fmla="*/ 7 w 30"/>
                <a:gd name="T1" fmla="*/ 1 h 13"/>
                <a:gd name="T2" fmla="*/ 8 w 30"/>
                <a:gd name="T3" fmla="*/ 3 h 13"/>
                <a:gd name="T4" fmla="*/ 10 w 30"/>
                <a:gd name="T5" fmla="*/ 4 h 13"/>
                <a:gd name="T6" fmla="*/ 14 w 30"/>
                <a:gd name="T7" fmla="*/ 4 h 13"/>
                <a:gd name="T8" fmla="*/ 15 w 30"/>
                <a:gd name="T9" fmla="*/ 6 h 13"/>
                <a:gd name="T10" fmla="*/ 19 w 30"/>
                <a:gd name="T11" fmla="*/ 6 h 13"/>
                <a:gd name="T12" fmla="*/ 23 w 30"/>
                <a:gd name="T13" fmla="*/ 6 h 13"/>
                <a:gd name="T14" fmla="*/ 26 w 30"/>
                <a:gd name="T15" fmla="*/ 6 h 13"/>
                <a:gd name="T16" fmla="*/ 28 w 30"/>
                <a:gd name="T17" fmla="*/ 6 h 13"/>
                <a:gd name="T18" fmla="*/ 28 w 30"/>
                <a:gd name="T19" fmla="*/ 6 h 13"/>
                <a:gd name="T20" fmla="*/ 27 w 30"/>
                <a:gd name="T21" fmla="*/ 8 h 13"/>
                <a:gd name="T22" fmla="*/ 27 w 30"/>
                <a:gd name="T23" fmla="*/ 8 h 13"/>
                <a:gd name="T24" fmla="*/ 25 w 30"/>
                <a:gd name="T25" fmla="*/ 10 h 13"/>
                <a:gd name="T26" fmla="*/ 25 w 30"/>
                <a:gd name="T27" fmla="*/ 10 h 13"/>
                <a:gd name="T28" fmla="*/ 23 w 30"/>
                <a:gd name="T29" fmla="*/ 11 h 13"/>
                <a:gd name="T30" fmla="*/ 23 w 30"/>
                <a:gd name="T31" fmla="*/ 11 h 13"/>
                <a:gd name="T32" fmla="*/ 22 w 30"/>
                <a:gd name="T33" fmla="*/ 12 h 13"/>
                <a:gd name="T34" fmla="*/ 18 w 30"/>
                <a:gd name="T35" fmla="*/ 12 h 13"/>
                <a:gd name="T36" fmla="*/ 15 w 30"/>
                <a:gd name="T37" fmla="*/ 12 h 13"/>
                <a:gd name="T38" fmla="*/ 11 w 30"/>
                <a:gd name="T39" fmla="*/ 12 h 13"/>
                <a:gd name="T40" fmla="*/ 8 w 30"/>
                <a:gd name="T41" fmla="*/ 11 h 13"/>
                <a:gd name="T42" fmla="*/ 5 w 30"/>
                <a:gd name="T43" fmla="*/ 11 h 13"/>
                <a:gd name="T44" fmla="*/ 1 w 30"/>
                <a:gd name="T45" fmla="*/ 9 h 13"/>
                <a:gd name="T46" fmla="*/ 0 w 30"/>
                <a:gd name="T47" fmla="*/ 8 h 13"/>
                <a:gd name="T48" fmla="*/ 0 w 30"/>
                <a:gd name="T49" fmla="*/ 6 h 13"/>
                <a:gd name="T50" fmla="*/ 0 w 30"/>
                <a:gd name="T51" fmla="*/ 6 h 13"/>
                <a:gd name="T52" fmla="*/ 0 w 30"/>
                <a:gd name="T53" fmla="*/ 4 h 13"/>
                <a:gd name="T54" fmla="*/ 0 w 30"/>
                <a:gd name="T55" fmla="*/ 4 h 13"/>
                <a:gd name="T56" fmla="*/ 1 w 30"/>
                <a:gd name="T57" fmla="*/ 3 h 13"/>
                <a:gd name="T58" fmla="*/ 1 w 30"/>
                <a:gd name="T59" fmla="*/ 3 h 13"/>
                <a:gd name="T60" fmla="*/ 3 w 30"/>
                <a:gd name="T61" fmla="*/ 1 h 13"/>
                <a:gd name="T62" fmla="*/ 5 w 30"/>
                <a:gd name="T63" fmla="*/ 1 h 13"/>
                <a:gd name="T64" fmla="*/ 7 w 30"/>
                <a:gd name="T65" fmla="*/ 0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0" h="13"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29" y="4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5" y="10"/>
                  </a:lnTo>
                  <a:lnTo>
                    <a:pt x="23" y="11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</a:path>
              </a:pathLst>
            </a:custGeom>
            <a:solidFill>
              <a:srgbClr val="D2D2D2"/>
            </a:soli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3" name="单圆角矩形 2"/>
          <p:cNvSpPr/>
          <p:nvPr/>
        </p:nvSpPr>
        <p:spPr>
          <a:xfrm rot="2220000">
            <a:off x="6593840" y="782320"/>
            <a:ext cx="2277745" cy="381000"/>
          </a:xfrm>
          <a:prstGeom prst="round1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保密材料，请勿流通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1"/>
          <p:cNvSpPr txBox="1"/>
          <p:nvPr/>
        </p:nvSpPr>
        <p:spPr>
          <a:xfrm>
            <a:off x="8153400" y="6172200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10</a:t>
            </a:fld>
            <a:endParaRPr lang="en-US" altLang="zh-CN" sz="14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市场方向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60" y="2453005"/>
            <a:ext cx="9133944" cy="3081909"/>
            <a:chOff x="-252536" y="1995686"/>
            <a:chExt cx="9396536" cy="3081993"/>
          </a:xfrm>
          <a:solidFill>
            <a:srgbClr val="585858"/>
          </a:solidFill>
        </p:grpSpPr>
        <p:sp>
          <p:nvSpPr>
            <p:cNvPr id="7" name="直角三角形 6"/>
            <p:cNvSpPr/>
            <p:nvPr/>
          </p:nvSpPr>
          <p:spPr bwMode="auto">
            <a:xfrm flipH="1">
              <a:off x="-252536" y="1995686"/>
              <a:ext cx="9396536" cy="2742315"/>
            </a:xfrm>
            <a:prstGeom prst="rtTriangle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288925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流程图: 手动输入 7"/>
            <p:cNvSpPr/>
            <p:nvPr/>
          </p:nvSpPr>
          <p:spPr bwMode="auto">
            <a:xfrm>
              <a:off x="-252536" y="4619324"/>
              <a:ext cx="9395776" cy="458355"/>
            </a:xfrm>
            <a:prstGeom prst="flowChartManualInput">
              <a:avLst/>
            </a:prstGeom>
            <a:solidFill>
              <a:srgbClr val="585858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288925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TextBox 44"/>
          <p:cNvSpPr>
            <a:spLocks noChangeArrowheads="1"/>
          </p:cNvSpPr>
          <p:nvPr/>
        </p:nvSpPr>
        <p:spPr bwMode="auto">
          <a:xfrm>
            <a:off x="6926670" y="3162655"/>
            <a:ext cx="22322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0" defTabSz="8890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企业为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的数据系统。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5"/>
          <p:cNvSpPr>
            <a:spLocks noChangeArrowheads="1"/>
          </p:cNvSpPr>
          <p:nvPr/>
        </p:nvSpPr>
        <p:spPr bwMode="auto">
          <a:xfrm>
            <a:off x="4529283" y="3810727"/>
            <a:ext cx="22322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建立各部门协同配合的工作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流程管理。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1" name="TextBox 46"/>
          <p:cNvSpPr>
            <a:spLocks noChangeArrowheads="1"/>
          </p:cNvSpPr>
          <p:nvPr/>
        </p:nvSpPr>
        <p:spPr bwMode="auto">
          <a:xfrm>
            <a:off x="1918808" y="4579897"/>
            <a:ext cx="22322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0" defTabSz="8890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以用户为中心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1463670" y="3863807"/>
            <a:ext cx="613064" cy="613064"/>
            <a:chOff x="251520" y="771550"/>
            <a:chExt cx="613064" cy="613064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</p:grpSpPr>
        <p:sp>
          <p:nvSpPr>
            <p:cNvPr id="118" name="椭圆 117"/>
            <p:cNvSpPr/>
            <p:nvPr/>
          </p:nvSpPr>
          <p:spPr>
            <a:xfrm>
              <a:off x="251520" y="771550"/>
              <a:ext cx="613064" cy="613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91800" y="841931"/>
              <a:ext cx="249382" cy="5078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7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1</a:t>
              </a:r>
              <a:endParaRPr lang="zh-CN" altLang="en-US" sz="2700">
                <a:solidFill>
                  <a:schemeClr val="bg1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4004569" y="3107227"/>
            <a:ext cx="613064" cy="613064"/>
            <a:chOff x="827584" y="2139702"/>
            <a:chExt cx="613064" cy="613064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</p:grpSpPr>
        <p:sp>
          <p:nvSpPr>
            <p:cNvPr id="121" name="椭圆 120"/>
            <p:cNvSpPr/>
            <p:nvPr/>
          </p:nvSpPr>
          <p:spPr>
            <a:xfrm>
              <a:off x="827584" y="2139702"/>
              <a:ext cx="613064" cy="613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967864" y="2203860"/>
              <a:ext cx="249382" cy="5078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7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2</a:t>
              </a:r>
              <a:endParaRPr lang="zh-CN" altLang="en-US" sz="2700">
                <a:solidFill>
                  <a:schemeClr val="bg1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620138" y="2342180"/>
            <a:ext cx="613064" cy="613064"/>
            <a:chOff x="1331640" y="3539020"/>
            <a:chExt cx="613064" cy="613064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</p:grpSpPr>
        <p:sp>
          <p:nvSpPr>
            <p:cNvPr id="124" name="椭圆 123"/>
            <p:cNvSpPr/>
            <p:nvPr/>
          </p:nvSpPr>
          <p:spPr>
            <a:xfrm>
              <a:off x="1331640" y="3539020"/>
              <a:ext cx="613064" cy="6130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471920" y="3603178"/>
              <a:ext cx="249382" cy="5078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7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3</a:t>
              </a:r>
              <a:endParaRPr lang="zh-CN" altLang="en-US" sz="2700">
                <a:solidFill>
                  <a:schemeClr val="bg1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72135" y="2080895"/>
            <a:ext cx="2306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树立以食品溯源安全为中心的</a:t>
            </a: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经营理念。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建立统一</a:t>
            </a:r>
            <a:r>
              <a:rPr lang="zh-CN" altLang="en-US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的食品溯源安全管理系统</a:t>
            </a: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7220" y="1583055"/>
            <a:ext cx="230695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市场、销售、服务等各部门的协同工作流程。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以用户为</a:t>
            </a: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中心的量化评估体系。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001385" y="1029335"/>
            <a:ext cx="2306955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从注重结果性的分析，过度过程与结果并重的数据化决策分析。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11</a:t>
            </a:fld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市场目标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82040" y="2667000"/>
            <a:ext cx="7362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通过农产品行业特点，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建立一套完整的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以消费者为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中心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的管理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体系和方法，通过系统流程和工具来指导和规范销售人员的日常行为，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将行为以平台形式展现，流程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渗透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农业人员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动作，保持全面掌握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，加强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和消费者之间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的人脉关系，全面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提升消费者满意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度，</a:t>
            </a: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提高食品销售的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成功率。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管理平台通过记录和展示产品的产品基本信息、产品简介、种植</a:t>
            </a:r>
            <a:r>
              <a:rPr lang="en-US" altLang="zh-CN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养殖、采收</a:t>
            </a:r>
            <a:r>
              <a:rPr lang="en-US" altLang="zh-CN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屠宰、包装入库、运输过程、产地介绍、质量检验、荣誉证书、企业介绍等，来达到提升产品的价值和消费者对品牌的信任度，实现让消费者可以放心购买、安心食用，最终实现农产品食品安全信息追溯管理</a:t>
            </a:r>
            <a:endParaRPr lang="zh-CN" altLang="en-US" sz="1300" b="1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农产品企业</a:t>
            </a:r>
            <a:r>
              <a:rPr lang="zh-CN" altLang="en-US" sz="13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会通过对各个环节的管控，制造出有质量保障的产品，增加企业品牌建设，也通过追溯体系的建立，成功的消灭造假自己品牌的一群人。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075989" y="1080889"/>
            <a:ext cx="7755536" cy="1311291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  <a:effectLst/>
        </p:spPr>
        <p:txBody>
          <a:bodyPr vert="eaVert" wrap="square" lIns="91440" tIns="45720" rIns="91440" bIns="45720" numCol="1" rtlCol="0" anchor="b" anchorCtr="1" compatLnSpc="1">
            <a:noAutofit/>
          </a:bodyPr>
          <a:lstStyle/>
          <a:p>
            <a:pPr marL="0" marR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i="0" u="none" strike="noStrike" cap="none" normalizeH="0" baseline="0" smtClean="0">
              <a:ln>
                <a:noFill/>
              </a:ln>
              <a:solidFill>
                <a:srgbClr val="58585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75989" y="1710590"/>
            <a:ext cx="1640216" cy="628613"/>
          </a:xfrm>
          <a:prstGeom prst="roundRect">
            <a:avLst>
              <a:gd name="adj" fmla="val 6767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农产品溯源头</a:t>
            </a:r>
            <a:endParaRPr lang="zh-CN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750511" y="1710590"/>
            <a:ext cx="1661308" cy="627077"/>
          </a:xfrm>
          <a:prstGeom prst="roundRect">
            <a:avLst>
              <a:gd name="adj" fmla="val 6743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包装销售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446125" y="1710590"/>
            <a:ext cx="1638628" cy="627077"/>
          </a:xfrm>
          <a:prstGeom prst="roundRect">
            <a:avLst>
              <a:gd name="adj" fmla="val 9224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面向用户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119058" y="1710590"/>
            <a:ext cx="1382010" cy="627077"/>
          </a:xfrm>
          <a:prstGeom prst="roundRect">
            <a:avLst>
              <a:gd name="adj" fmla="val 6742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0" hangingPunct="0"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合同履行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委托物流</a:t>
            </a:r>
          </a:p>
          <a:p>
            <a:pPr algn="ctr" eaLnBrk="0" hangingPunct="0">
              <a:defRPr/>
            </a:pP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534740" y="1710590"/>
            <a:ext cx="1296150" cy="628613"/>
          </a:xfrm>
          <a:prstGeom prst="roundRect">
            <a:avLst>
              <a:gd name="adj" fmla="val 8004"/>
            </a:avLst>
          </a:prstGeom>
          <a:solidFill>
            <a:srgbClr val="7F7F7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68990" tIns="84495" rIns="168990" bIns="84495" anchor="ctr"/>
          <a:lstStyle/>
          <a:p>
            <a:pPr algn="ctr" eaLnBrk="0" hangingPunct="0"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农产品安全体系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989" y="1037886"/>
            <a:ext cx="7755536" cy="641339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追溯特点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功能原型</a:t>
            </a:r>
            <a:endParaRPr lang="zh-CN" altLang="en-US" sz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13</a:t>
            </a:fld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5840" y="316865"/>
            <a:ext cx="579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应用场景中</a:t>
            </a:r>
            <a:r>
              <a:rPr lang="zh-CN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（另存为）</a:t>
            </a:r>
            <a:endParaRPr lang="zh-CN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15" y="838200"/>
            <a:ext cx="7545185" cy="5957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61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18509"/>
              </p:ext>
            </p:extLst>
          </p:nvPr>
        </p:nvGraphicFramePr>
        <p:xfrm>
          <a:off x="424180" y="1036320"/>
          <a:ext cx="8262620" cy="4820834"/>
        </p:xfrm>
        <a:graphic>
          <a:graphicData uri="http://schemas.openxmlformats.org/drawingml/2006/table">
            <a:tbl>
              <a:tblPr/>
              <a:tblGrid>
                <a:gridCol w="1684020"/>
                <a:gridCol w="3770630"/>
                <a:gridCol w="1475740"/>
                <a:gridCol w="1332230"/>
              </a:tblGrid>
              <a:tr h="665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解决方案功能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功能特性简述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对应需求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功能特性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追溯功能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1200" b="0" i="0" u="none" strike="noStrike" cap="none" normalizeH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</a:t>
                      </a:r>
                      <a:r>
                        <a:rPr kumimoji="0" lang="en-US" altLang="zh-CN" sz="1200" b="0" i="0" u="none" strike="noStrike" cap="none" normalizeH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消费者满足查询产品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根据查询产品，追溯农业产品成长记录，品质信息透明化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功能特性</a:t>
                      </a:r>
                      <a:r>
                        <a:rPr lang="en-US" altLang="zh-CN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r>
                        <a:rPr kumimoji="0" lang="zh-CN" altLang="en-US" sz="1200" b="0" i="0" u="none" strike="noStrike" cap="none" normalizeH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管理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企业渠道管理经销商，分销商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企业渠道经销商，分销商扩展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功能特性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                   </a:t>
                      </a:r>
                      <a:r>
                        <a:rPr lang="zh-CN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销售管理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农产品销售，溯源源头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销售</a:t>
                      </a:r>
                      <a:r>
                        <a:rPr kumimoji="0" lang="zh-CN" altLang="en-US" sz="1200" b="0" i="0" u="none" strike="noStrike" cap="none" normalizeH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盈利重要环节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功能特性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                        </a:t>
                      </a:r>
                      <a:r>
                        <a:rPr lang="zh-CN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服务管理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消费者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维护</a:t>
                      </a:r>
                      <a:r>
                        <a:rPr lang="zh-CN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，满意度分析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维护消费者并粘性</a:t>
                      </a:r>
                      <a:r>
                        <a:rPr lang="zh-CN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功能特性</a:t>
                      </a:r>
                      <a:r>
                        <a:rPr lang="en-US" altLang="zh-CN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                      </a:t>
                      </a:r>
                      <a:r>
                        <a:rPr lang="en-US" altLang="zh-CN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入驻流程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满足要求用户可入驻申请。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企业产品分析，引流潜在消费者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功能特性</a:t>
                      </a:r>
                      <a:r>
                        <a:rPr lang="en-US" altLang="zh-CN" sz="14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</a:t>
                      </a:r>
                      <a:r>
                        <a:rPr lang="zh-CN" altLang="en-US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客服中心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消费者反馈</a:t>
                      </a:r>
                      <a:r>
                        <a:rPr lang="zh-CN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，在线服务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解决消费者答疑</a:t>
                      </a:r>
                      <a:r>
                        <a:rPr lang="zh-CN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，</a:t>
                      </a:r>
                      <a:r>
                        <a:rPr lang="zh-CN" altLang="en-US" sz="12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根据消费者反馈完善</a:t>
                      </a:r>
                      <a:r>
                        <a:rPr lang="zh-CN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平台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幻灯片编号占位符 1"/>
          <p:cNvSpPr txBox="1"/>
          <p:nvPr/>
        </p:nvSpPr>
        <p:spPr>
          <a:xfrm>
            <a:off x="8153400" y="6245225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14</a:t>
            </a:fld>
            <a:endParaRPr lang="en-US" altLang="zh-CN" sz="14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解决方案层次的业务和功能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684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49490"/>
              </p:ext>
            </p:extLst>
          </p:nvPr>
        </p:nvGraphicFramePr>
        <p:xfrm>
          <a:off x="699135" y="1945640"/>
          <a:ext cx="8050530" cy="3263900"/>
        </p:xfrm>
        <a:graphic>
          <a:graphicData uri="http://schemas.openxmlformats.org/drawingml/2006/table">
            <a:tbl>
              <a:tblPr/>
              <a:tblGrid>
                <a:gridCol w="1985645"/>
                <a:gridCol w="3659505"/>
                <a:gridCol w="2405380"/>
              </a:tblGrid>
              <a:tr h="70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网络性能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性能简述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628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追溯平台分类</a:t>
                      </a:r>
                      <a:r>
                        <a:rPr lang="zh-CN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模块页面打开速度</a:t>
                      </a:r>
                      <a:r>
                        <a:rPr lang="en-US" altLang="zh-C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秒以内（</a:t>
                      </a:r>
                      <a:r>
                        <a:rPr lang="en-US" altLang="zh-C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2M</a:t>
                      </a:r>
                      <a:r>
                        <a:rPr lang="zh-CN" altLang="zh-C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网络政策情况下</a:t>
                      </a:r>
                      <a:r>
                        <a:rPr lang="zh-CN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），图片加载可以试图片容量试情况增加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      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用户体验影响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追溯平台搜索</a:t>
                      </a:r>
                      <a:r>
                        <a:rPr lang="zh-CN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框搜索关键字速度</a:t>
                      </a:r>
                      <a:r>
                        <a:rPr lang="en-US" altLang="zh-C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</a:t>
                      </a:r>
                      <a:r>
                        <a:rPr lang="zh-CN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秒以内（</a:t>
                      </a:r>
                      <a:r>
                        <a:rPr lang="en-US" altLang="zh-C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2M</a:t>
                      </a:r>
                      <a:r>
                        <a:rPr lang="zh-CN" altLang="zh-C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网络政策情况下</a:t>
                      </a:r>
                      <a:r>
                        <a:rPr lang="zh-CN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），如关键字搜索量大分页加载，减少等待时间。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        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数据库加载影响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</a:t>
                      </a:r>
                      <a:r>
                        <a:rPr lang="zh-CN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客户账户登录，加载服务数据库必须一致。一个企业</a:t>
                      </a:r>
                      <a:r>
                        <a:rPr lang="zh-CN" altLang="en-US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客户绑定一个手机号。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</a:t>
                      </a:r>
                      <a:r>
                        <a:rPr lang="zh-CN" alt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企业数据影响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7120" marR="77120" marT="40114" marB="401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网络并发最少要支持</a:t>
                      </a:r>
                      <a:r>
                        <a:rPr lang="en-US" altLang="zh-C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300</a:t>
                      </a:r>
                      <a:r>
                        <a:rPr lang="zh-CN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企业客户同时访问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</a:t>
                      </a:r>
                      <a:r>
                        <a:rPr lang="zh-CN" altLang="en-US" sz="1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</a:t>
                      </a:r>
                      <a:r>
                        <a:rPr lang="zh-CN" altLang="en-US" sz="12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  平台建设需求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77120" marR="77120" marT="40114" marB="401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幻灯片编号占位符 1"/>
          <p:cNvSpPr txBox="1"/>
          <p:nvPr/>
        </p:nvSpPr>
        <p:spPr>
          <a:xfrm>
            <a:off x="8153400" y="6245225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15</a:t>
            </a:fld>
            <a:endParaRPr lang="en-US" altLang="zh-CN" sz="14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82190" y="9526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5840" y="4692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解决方案层级的性能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决策申请</a:t>
            </a: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 smtClean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17</a:t>
            </a:fld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05840" y="316865"/>
            <a:ext cx="6824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实现策略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9355" y="777875"/>
            <a:ext cx="6867525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溯源平台</a:t>
            </a:r>
            <a:r>
              <a:rPr lang="zh-CN" altLang="zh-CN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lang="zh-CN" altLang="zh-CN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采用成品源码为基础</a:t>
            </a:r>
            <a:r>
              <a:rPr lang="zh-CN" altLang="zh-CN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其他功能</a:t>
            </a:r>
            <a:r>
              <a:rPr lang="zh-CN" altLang="zh-CN" sz="1400" b="1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管理部分特性</a:t>
            </a:r>
            <a:r>
              <a:rPr lang="zh-CN" altLang="zh-CN" sz="1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做二次开发。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 dirty="0"/>
          </a:p>
        </p:txBody>
      </p:sp>
      <p:graphicFrame>
        <p:nvGraphicFramePr>
          <p:cNvPr id="528568" name="Group 184"/>
          <p:cNvGraphicFramePr>
            <a:graphicFrameLocks noGrp="1"/>
          </p:cNvGraphicFramePr>
          <p:nvPr/>
        </p:nvGraphicFramePr>
        <p:xfrm>
          <a:off x="631825" y="1313815"/>
          <a:ext cx="7877175" cy="4495165"/>
        </p:xfrm>
        <a:graphic>
          <a:graphicData uri="http://schemas.openxmlformats.org/drawingml/2006/table">
            <a:tbl>
              <a:tblPr/>
              <a:tblGrid>
                <a:gridCol w="1606550"/>
                <a:gridCol w="1605280"/>
                <a:gridCol w="1412875"/>
                <a:gridCol w="1539875"/>
                <a:gridCol w="1712595"/>
              </a:tblGrid>
              <a:tr h="334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数据库存储框架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项目构建与管理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 CRM</a:t>
                      </a:r>
                      <a:r>
                        <a:rPr lang="zh-CN" altLang="zh-CN" sz="120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前段框架 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 CRM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后端框架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服务器环境</a:t>
                      </a: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mysql5.6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：开源免费数据库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Maven|Gradle: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项目构建管理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8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Spring Framework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SpringMVC: MVC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Apache Shiro: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MyBatis: ORM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 Generator: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代码生成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Druid: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数据库连接池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Jsp|Velocity|Thymeleaf: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模板引擎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分布式协调服务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Dubbo: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分布式服务框架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TBSchedule|elastic-job: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分布式调度框架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Solr|Elasticsearch: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分布式全文搜索引擎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Quartz: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作业调度框架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Ehcache: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进程内缓存框架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ActiveMQ: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消息队列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JStorm: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实时流式计算框架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Log4J: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日志管理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sequence: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分布式高效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Protobuf|json: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数据传输</a:t>
                      </a:r>
                      <a:endParaRPr lang="en-US" altLang="zh-CN" sz="900" b="0" u="non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keepalived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双机热备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Redis: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分布式缓存数据库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svn|git: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代码管理工具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Bootstrap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nginx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：负载均衡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FastDFS: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分布式文件系统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Swagger2: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接口测试框架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jQuery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centos6.6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AliOSS: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云存储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Jenkins: 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持续集成工具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zTree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tomcat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：应用服务器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mycat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：数据库分片中间件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Font-awesome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Apache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http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服务器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9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8354" marR="78354" marT="39189" marB="391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jre1.7:java</a:t>
                      </a:r>
                      <a:r>
                        <a:rPr lang="zh-CN" altLang="en-US" sz="9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虚拟机版本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203" name="Group 85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2210507"/>
              </p:ext>
            </p:extLst>
          </p:nvPr>
        </p:nvGraphicFramePr>
        <p:xfrm>
          <a:off x="528955" y="1585595"/>
          <a:ext cx="8087995" cy="3692525"/>
        </p:xfrm>
        <a:graphic>
          <a:graphicData uri="http://schemas.openxmlformats.org/drawingml/2006/table">
            <a:tbl>
              <a:tblPr/>
              <a:tblGrid>
                <a:gridCol w="1420495"/>
                <a:gridCol w="1355090"/>
                <a:gridCol w="1498600"/>
                <a:gridCol w="1364615"/>
                <a:gridCol w="1315085"/>
                <a:gridCol w="113411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年度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2018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2019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2020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2021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悲观</a:t>
                      </a: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乐观</a:t>
                      </a: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佣金毛利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广告毛利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竞价排名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毛利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线下合作毛利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直接费用合计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其中：市场推广等费用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其中：研发及工资费用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间接费用合计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税前利润</a:t>
                      </a:r>
                    </a:p>
                  </a:txBody>
                  <a:tcPr marL="15424" marR="1542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15424" marR="1542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171-6EA3-4EC5-9864-E680F593B32B}" type="slidenum">
              <a:rPr lang="en-US" altLang="zh-CN" smtClean="0"/>
              <a:t>18</a:t>
            </a:fld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6824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   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财务分析（待定）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4559618" y="958215"/>
            <a:ext cx="4522787" cy="246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ctr" defTabSz="46355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(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  30% &lt;= M (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&lt;= 60% &lt;  H (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404" name="Group 2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7122313"/>
              </p:ext>
            </p:extLst>
          </p:nvPr>
        </p:nvGraphicFramePr>
        <p:xfrm>
          <a:off x="412115" y="1314450"/>
          <a:ext cx="8319770" cy="4306729"/>
        </p:xfrm>
        <a:graphic>
          <a:graphicData uri="http://schemas.openxmlformats.org/drawingml/2006/table">
            <a:tbl>
              <a:tblPr/>
              <a:tblGrid>
                <a:gridCol w="1019810"/>
                <a:gridCol w="1664335"/>
                <a:gridCol w="591185"/>
                <a:gridCol w="1001395"/>
                <a:gridCol w="1754505"/>
                <a:gridCol w="1035050"/>
                <a:gridCol w="125349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影响程度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影响描述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相应计划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8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消费者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入驻平台的需求，为用户能解决什么痛点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中低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准产品溯源用户，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才能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开拓数据，并带动效益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市场分析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分销计划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用户调研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客服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完整的供应链管理，技术难点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在核心功能开发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让六和追溯产品中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脱颖而出，独特竞争力，完整的一站式云平台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长期迭代研发积累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现金流及前期的投入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低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研发部门正常运转所需，及营销活动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按需、按计划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推广渠道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针对企业用户进行推广活动及入驻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，并培训使用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的用户入驻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使用，真实数据信息，深入发掘企业客户痛点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市场计划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销售计划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渠道管理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有序的研发进度，按计划的项目推进并完善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中低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无序的项目管理会导致整个产品节奏混乱，用户难以适应，继而大量流失</a:t>
                      </a: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产品文档、研发文档、市场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研发</a:t>
                      </a:r>
                      <a:r>
                        <a:rPr lang="en-US" altLang="zh-CN" sz="12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+</a:t>
                      </a:r>
                      <a:r>
                        <a:rPr lang="zh-CN" altLang="en-US" sz="12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运营</a:t>
                      </a:r>
                      <a:r>
                        <a:rPr lang="en-US" altLang="zh-CN" sz="12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+</a:t>
                      </a:r>
                      <a:r>
                        <a:rPr lang="zh-CN" altLang="en-US" sz="120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848" marR="30848" marT="30857" marB="30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幻灯片编号占位符 1"/>
          <p:cNvSpPr txBox="1"/>
          <p:nvPr/>
        </p:nvSpPr>
        <p:spPr>
          <a:xfrm>
            <a:off x="8229600" y="6245225"/>
            <a:ext cx="457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19</a:t>
            </a:fld>
            <a:endParaRPr lang="en-US" altLang="zh-CN" sz="14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6824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功能界面</a:t>
            </a:r>
            <a:endParaRPr lang="zh-CN" altLang="en-US" sz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 smtClean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功能原型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 smtClean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1854200" y="1391537"/>
            <a:ext cx="58975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defTabSz="464820"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zh-CN" altLang="en-US" sz="2100">
                <a:solidFill>
                  <a:srgbClr val="000000"/>
                </a:solidFill>
                <a:latin typeface="宋体" panose="02010600030101010101" pitchFamily="2" charset="-122"/>
              </a:rPr>
              <a:t>             </a:t>
            </a:r>
            <a:endParaRPr lang="zh-CN" altLang="en-US" sz="1600"/>
          </a:p>
        </p:txBody>
      </p:sp>
      <p:sp>
        <p:nvSpPr>
          <p:cNvPr id="11" name="幻灯片编号占位符 1"/>
          <p:cNvSpPr txBox="1"/>
          <p:nvPr/>
        </p:nvSpPr>
        <p:spPr>
          <a:xfrm>
            <a:off x="8229600" y="6245225"/>
            <a:ext cx="457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21</a:t>
            </a:fld>
            <a:endParaRPr lang="en-US" altLang="zh-CN" sz="14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5840" y="316865"/>
            <a:ext cx="705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功能原型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产品功能界面原型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62400" y="2819400"/>
            <a:ext cx="253586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待重新设计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3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解决农畜产品质量溯源体系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30" y="992505"/>
            <a:ext cx="7646035" cy="3515995"/>
          </a:xfrm>
          <a:prstGeom prst="rect">
            <a:avLst/>
          </a:prstGeom>
        </p:spPr>
      </p:pic>
      <p:sp>
        <p:nvSpPr>
          <p:cNvPr id="4" name="八角星 3"/>
          <p:cNvSpPr/>
          <p:nvPr/>
        </p:nvSpPr>
        <p:spPr>
          <a:xfrm>
            <a:off x="396240" y="5105400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种植养殖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八角星 12"/>
          <p:cNvSpPr/>
          <p:nvPr/>
        </p:nvSpPr>
        <p:spPr>
          <a:xfrm>
            <a:off x="1447800" y="5109731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八角星 13"/>
          <p:cNvSpPr/>
          <p:nvPr/>
        </p:nvSpPr>
        <p:spPr>
          <a:xfrm>
            <a:off x="2514600" y="5127195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3581400" y="5127195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八角星 15"/>
          <p:cNvSpPr/>
          <p:nvPr/>
        </p:nvSpPr>
        <p:spPr>
          <a:xfrm>
            <a:off x="4648200" y="5127194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八角星 16"/>
          <p:cNvSpPr/>
          <p:nvPr/>
        </p:nvSpPr>
        <p:spPr>
          <a:xfrm>
            <a:off x="5715000" y="5127194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八角星 17"/>
          <p:cNvSpPr/>
          <p:nvPr/>
        </p:nvSpPr>
        <p:spPr>
          <a:xfrm>
            <a:off x="6781800" y="5127194"/>
            <a:ext cx="990600" cy="838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八角星 18"/>
          <p:cNvSpPr/>
          <p:nvPr/>
        </p:nvSpPr>
        <p:spPr>
          <a:xfrm>
            <a:off x="7848600" y="5127194"/>
            <a:ext cx="990600" cy="838200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88110" y="952500"/>
            <a:ext cx="6340475" cy="381000"/>
          </a:xfrm>
          <a:noFill/>
        </p:spPr>
        <p:txBody>
          <a:bodyPr lIns="0" tIns="0" rIns="0" bIns="0"/>
          <a:lstStyle/>
          <a:p>
            <a:pPr marL="0" indent="0" defTabSz="379095"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3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（重点介绍当前正在进行任命的版本）</a:t>
            </a:r>
          </a:p>
          <a:p>
            <a:pPr marL="0" indent="0" defTabSz="379095">
              <a:buClr>
                <a:srgbClr val="A2A2A2"/>
              </a:buClr>
              <a:buSzPct val="90000"/>
              <a:buFont typeface="Wingdings" panose="05000000000000000000" pitchFamily="2" charset="2"/>
              <a:buNone/>
            </a:pPr>
            <a:endParaRPr lang="zh-CN" altLang="en-US" sz="1300" dirty="0" smtClean="0">
              <a:solidFill>
                <a:schemeClr val="accent2"/>
              </a:solidFill>
            </a:endParaRPr>
          </a:p>
        </p:txBody>
      </p:sp>
      <p:sp>
        <p:nvSpPr>
          <p:cNvPr id="674823" name="Freeform 7"/>
          <p:cNvSpPr/>
          <p:nvPr/>
        </p:nvSpPr>
        <p:spPr bwMode="auto">
          <a:xfrm>
            <a:off x="512445" y="2741930"/>
            <a:ext cx="1458595" cy="826770"/>
          </a:xfrm>
          <a:prstGeom prst="round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1849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4824" name="Text Box 8"/>
          <p:cNvSpPr txBox="1">
            <a:spLocks noChangeArrowheads="1"/>
          </p:cNvSpPr>
          <p:nvPr/>
        </p:nvSpPr>
        <p:spPr bwMode="auto">
          <a:xfrm>
            <a:off x="648970" y="2862580"/>
            <a:ext cx="1244600" cy="609600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zh-CN" altLang="en-US" sz="1300" b="1" dirty="0">
                <a:solidFill>
                  <a:srgbClr val="000000"/>
                </a:solidFill>
                <a:latin typeface="宋体" panose="02010600030101010101" pitchFamily="2" charset="-122"/>
              </a:rPr>
              <a:t>产品 </a:t>
            </a:r>
            <a:r>
              <a:rPr lang="en-US" altLang="zh-CN" sz="13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</a:p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zh-CN" altLang="en-US" sz="1300" b="1" dirty="0">
                <a:solidFill>
                  <a:srgbClr val="000000"/>
                </a:solidFill>
                <a:latin typeface="宋体" panose="02010600030101010101" pitchFamily="2" charset="-122"/>
              </a:rPr>
              <a:t>初始版本</a:t>
            </a:r>
            <a:r>
              <a: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</a:rPr>
              <a:t>1.0</a:t>
            </a:r>
          </a:p>
        </p:txBody>
      </p:sp>
      <p:grpSp>
        <p:nvGrpSpPr>
          <p:cNvPr id="31754" name="Group 9"/>
          <p:cNvGrpSpPr/>
          <p:nvPr/>
        </p:nvGrpSpPr>
        <p:grpSpPr bwMode="auto">
          <a:xfrm>
            <a:off x="4377690" y="2362200"/>
            <a:ext cx="1835785" cy="784225"/>
            <a:chOff x="3071" y="2981"/>
            <a:chExt cx="1334" cy="560"/>
          </a:xfrm>
        </p:grpSpPr>
        <p:sp>
          <p:nvSpPr>
            <p:cNvPr id="674826" name="Freeform 10"/>
            <p:cNvSpPr/>
            <p:nvPr/>
          </p:nvSpPr>
          <p:spPr bwMode="auto">
            <a:xfrm>
              <a:off x="3071" y="2981"/>
              <a:ext cx="1334" cy="560"/>
            </a:xfrm>
            <a:prstGeom prst="roundRect">
              <a:avLst/>
            </a:prstGeom>
            <a:solidFill>
              <a:srgbClr val="4181C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27" name="Text Box 11"/>
            <p:cNvSpPr txBox="1">
              <a:spLocks noChangeArrowheads="1"/>
            </p:cNvSpPr>
            <p:nvPr/>
          </p:nvSpPr>
          <p:spPr bwMode="auto">
            <a:xfrm>
              <a:off x="3195" y="3063"/>
              <a:ext cx="1139" cy="414"/>
            </a:xfrm>
            <a:prstGeom prst="round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zh-CN" altLang="en-US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产品 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zh-CN" altLang="en-US" sz="1600" dirty="0" smtClean="0"/>
                <a:t>迭代版本</a:t>
              </a:r>
              <a:r>
                <a:rPr lang="en-US" altLang="zh-CN" sz="1600" dirty="0" smtClean="0"/>
                <a:t>2.0</a:t>
              </a:r>
            </a:p>
          </p:txBody>
        </p:sp>
      </p:grpSp>
      <p:grpSp>
        <p:nvGrpSpPr>
          <p:cNvPr id="31755" name="Group 12"/>
          <p:cNvGrpSpPr/>
          <p:nvPr/>
        </p:nvGrpSpPr>
        <p:grpSpPr bwMode="auto">
          <a:xfrm>
            <a:off x="7043420" y="2234565"/>
            <a:ext cx="1847850" cy="721360"/>
            <a:chOff x="5005" y="2890"/>
            <a:chExt cx="1344" cy="515"/>
          </a:xfrm>
        </p:grpSpPr>
        <p:sp>
          <p:nvSpPr>
            <p:cNvPr id="674829" name="Freeform 13"/>
            <p:cNvSpPr/>
            <p:nvPr/>
          </p:nvSpPr>
          <p:spPr bwMode="auto">
            <a:xfrm>
              <a:off x="5005" y="2890"/>
              <a:ext cx="1344" cy="515"/>
            </a:xfrm>
            <a:prstGeom prst="roundRect">
              <a:avLst/>
            </a:prstGeom>
            <a:solidFill>
              <a:srgbClr val="D2D2D2"/>
            </a:solidFill>
            <a:ln w="18498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30" name="Text Box 14"/>
            <p:cNvSpPr txBox="1">
              <a:spLocks noChangeArrowheads="1"/>
            </p:cNvSpPr>
            <p:nvPr/>
          </p:nvSpPr>
          <p:spPr bwMode="auto">
            <a:xfrm>
              <a:off x="5130" y="2966"/>
              <a:ext cx="1149" cy="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zh-CN" altLang="en-US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产品 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13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zh-CN" altLang="en-US" sz="1600" dirty="0" smtClean="0"/>
                <a:t>未来版本</a:t>
              </a:r>
            </a:p>
            <a:p>
              <a:pPr algn="ctr" defTabSz="464820">
                <a:buClr>
                  <a:srgbClr val="A2A2A2"/>
                </a:buClr>
                <a:buSzPct val="90000"/>
                <a:buFont typeface="Monotype Sorts" charset="2"/>
                <a:buNone/>
              </a:pPr>
              <a:r>
                <a:rPr lang="en-US" altLang="zh-CN" sz="1600" dirty="0"/>
                <a:t>3.0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4.0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5.0...</a:t>
              </a:r>
              <a:endParaRPr lang="zh-CN" altLang="en-US" sz="1600" dirty="0"/>
            </a:p>
          </p:txBody>
        </p:sp>
      </p:grpSp>
      <p:sp>
        <p:nvSpPr>
          <p:cNvPr id="674831" name="Freeform 15"/>
          <p:cNvSpPr/>
          <p:nvPr/>
        </p:nvSpPr>
        <p:spPr bwMode="auto">
          <a:xfrm>
            <a:off x="6213475" y="2436495"/>
            <a:ext cx="829310" cy="408940"/>
          </a:xfrm>
          <a:custGeom>
            <a:avLst/>
            <a:gdLst>
              <a:gd name="T0" fmla="*/ 0 w 603"/>
              <a:gd name="T1" fmla="*/ 168 h 292"/>
              <a:gd name="T2" fmla="*/ 436 w 603"/>
              <a:gd name="T3" fmla="*/ 86 h 292"/>
              <a:gd name="T4" fmla="*/ 419 w 603"/>
              <a:gd name="T5" fmla="*/ 0 h 292"/>
              <a:gd name="T6" fmla="*/ 602 w 603"/>
              <a:gd name="T7" fmla="*/ 117 h 292"/>
              <a:gd name="T8" fmla="*/ 474 w 603"/>
              <a:gd name="T9" fmla="*/ 291 h 292"/>
              <a:gd name="T10" fmla="*/ 459 w 603"/>
              <a:gd name="T11" fmla="*/ 208 h 292"/>
              <a:gd name="T12" fmla="*/ 23 w 603"/>
              <a:gd name="T13" fmla="*/ 289 h 292"/>
              <a:gd name="T14" fmla="*/ 0 w 603"/>
              <a:gd name="T15" fmla="*/ 168 h 292"/>
              <a:gd name="T16" fmla="*/ 0 w 603"/>
              <a:gd name="T17" fmla="*/ 168 h 2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3" h="292">
                <a:moveTo>
                  <a:pt x="0" y="168"/>
                </a:moveTo>
                <a:lnTo>
                  <a:pt x="436" y="86"/>
                </a:lnTo>
                <a:lnTo>
                  <a:pt x="419" y="0"/>
                </a:lnTo>
                <a:lnTo>
                  <a:pt x="602" y="117"/>
                </a:lnTo>
                <a:lnTo>
                  <a:pt x="474" y="291"/>
                </a:lnTo>
                <a:lnTo>
                  <a:pt x="459" y="208"/>
                </a:lnTo>
                <a:lnTo>
                  <a:pt x="23" y="289"/>
                </a:lnTo>
                <a:lnTo>
                  <a:pt x="0" y="168"/>
                </a:lnTo>
              </a:path>
            </a:pathLst>
          </a:custGeom>
          <a:solidFill>
            <a:srgbClr val="00C1C2"/>
          </a:solidFill>
          <a:ln w="1849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4832" name="Freeform 16"/>
          <p:cNvSpPr/>
          <p:nvPr/>
        </p:nvSpPr>
        <p:spPr bwMode="auto">
          <a:xfrm>
            <a:off x="1975485" y="2656205"/>
            <a:ext cx="2410460" cy="591185"/>
          </a:xfrm>
          <a:custGeom>
            <a:avLst/>
            <a:gdLst>
              <a:gd name="T0" fmla="*/ 0 w 1753"/>
              <a:gd name="T1" fmla="*/ 299 h 422"/>
              <a:gd name="T2" fmla="*/ 1286 w 1753"/>
              <a:gd name="T3" fmla="*/ 86 h 422"/>
              <a:gd name="T4" fmla="*/ 1270 w 1753"/>
              <a:gd name="T5" fmla="*/ 0 h 422"/>
              <a:gd name="T6" fmla="*/ 1752 w 1753"/>
              <a:gd name="T7" fmla="*/ 71 h 422"/>
              <a:gd name="T8" fmla="*/ 1321 w 1753"/>
              <a:gd name="T9" fmla="*/ 292 h 422"/>
              <a:gd name="T10" fmla="*/ 1307 w 1753"/>
              <a:gd name="T11" fmla="*/ 208 h 422"/>
              <a:gd name="T12" fmla="*/ 20 w 1753"/>
              <a:gd name="T13" fmla="*/ 421 h 422"/>
              <a:gd name="T14" fmla="*/ 0 w 1753"/>
              <a:gd name="T15" fmla="*/ 299 h 422"/>
              <a:gd name="T16" fmla="*/ 0 w 1753"/>
              <a:gd name="T17" fmla="*/ 299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3" h="422">
                <a:moveTo>
                  <a:pt x="0" y="299"/>
                </a:moveTo>
                <a:lnTo>
                  <a:pt x="1286" y="86"/>
                </a:lnTo>
                <a:lnTo>
                  <a:pt x="1270" y="0"/>
                </a:lnTo>
                <a:lnTo>
                  <a:pt x="1752" y="71"/>
                </a:lnTo>
                <a:lnTo>
                  <a:pt x="1321" y="292"/>
                </a:lnTo>
                <a:lnTo>
                  <a:pt x="1307" y="208"/>
                </a:lnTo>
                <a:lnTo>
                  <a:pt x="20" y="421"/>
                </a:lnTo>
                <a:lnTo>
                  <a:pt x="0" y="299"/>
                </a:lnTo>
              </a:path>
            </a:pathLst>
          </a:custGeom>
          <a:solidFill>
            <a:srgbClr val="00C1C2"/>
          </a:solidFill>
          <a:ln w="1849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4833" name="Text Box 17"/>
          <p:cNvSpPr txBox="1">
            <a:spLocks noChangeArrowheads="1"/>
          </p:cNvSpPr>
          <p:nvPr/>
        </p:nvSpPr>
        <p:spPr bwMode="auto">
          <a:xfrm>
            <a:off x="317500" y="2533015"/>
            <a:ext cx="2169795" cy="24257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en-US" altLang="zh-CN" sz="13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2018/03-2018/04</a:t>
            </a:r>
            <a:endParaRPr lang="en-US" altLang="zh-CN" sz="1600" dirty="0"/>
          </a:p>
        </p:txBody>
      </p:sp>
      <p:sp>
        <p:nvSpPr>
          <p:cNvPr id="674834" name="Text Box 18"/>
          <p:cNvSpPr txBox="1">
            <a:spLocks noChangeArrowheads="1"/>
          </p:cNvSpPr>
          <p:nvPr/>
        </p:nvSpPr>
        <p:spPr bwMode="auto">
          <a:xfrm>
            <a:off x="4292600" y="2122805"/>
            <a:ext cx="2044700" cy="23939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en-US" altLang="zh-CN" sz="13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2018/04-2018/07</a:t>
            </a:r>
            <a:endParaRPr lang="en-US" altLang="zh-CN" sz="1600" dirty="0"/>
          </a:p>
        </p:txBody>
      </p:sp>
      <p:sp>
        <p:nvSpPr>
          <p:cNvPr id="674835" name="Text Box 19"/>
          <p:cNvSpPr txBox="1">
            <a:spLocks noChangeArrowheads="1"/>
          </p:cNvSpPr>
          <p:nvPr/>
        </p:nvSpPr>
        <p:spPr bwMode="auto">
          <a:xfrm>
            <a:off x="7334250" y="2005965"/>
            <a:ext cx="13525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marL="152400" indent="-152400" defTabSz="464820">
              <a:buClr>
                <a:srgbClr val="A1009F"/>
              </a:buClr>
              <a:buSzPct val="90000"/>
              <a:buFont typeface="Monotype Sorts" charset="2"/>
              <a:buNone/>
            </a:pPr>
            <a:r>
              <a:rPr lang="en-US" altLang="zh-CN" sz="1300" b="1" dirty="0" smtClean="0">
                <a:solidFill>
                  <a:srgbClr val="40005F"/>
                </a:solidFill>
                <a:latin typeface="宋体" panose="02010600030101010101" pitchFamily="2" charset="-122"/>
              </a:rPr>
              <a:t>2018/08-2019/12</a:t>
            </a:r>
            <a:endParaRPr lang="zh-CN" altLang="en-US" sz="1300" b="1" dirty="0">
              <a:solidFill>
                <a:srgbClr val="40005F"/>
              </a:solidFill>
              <a:latin typeface="宋体" panose="02010600030101010101" pitchFamily="2" charset="-122"/>
            </a:endParaRPr>
          </a:p>
        </p:txBody>
      </p:sp>
      <p:sp>
        <p:nvSpPr>
          <p:cNvPr id="674836" name="Text Box 20"/>
          <p:cNvSpPr txBox="1">
            <a:spLocks noChangeArrowheads="1"/>
          </p:cNvSpPr>
          <p:nvPr/>
        </p:nvSpPr>
        <p:spPr bwMode="auto">
          <a:xfrm>
            <a:off x="485140" y="3571240"/>
            <a:ext cx="3242945" cy="54165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（项目描述：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产品前期调研，市场分析，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产品需求定义，产品基本框架）</a:t>
            </a:r>
          </a:p>
          <a:p>
            <a:pPr indent="0" defTabSz="464820">
              <a:buClr>
                <a:srgbClr val="A2A2A2"/>
              </a:buClr>
              <a:buSzPct val="46000"/>
              <a:buFont typeface="Monotype Sorts" charset="2"/>
              <a:buNone/>
            </a:pPr>
            <a:r>
              <a:rPr lang="zh-CN" altLang="en-US" sz="11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包含以下</a:t>
            </a:r>
            <a:r>
              <a:rPr lang="zh-CN" altLang="en-US" sz="11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特性农产追溯功能，产品功能延伸，多商家平台使用，对接产品源头。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黑体" panose="02010609060101010101" pitchFamily="2" charset="-122"/>
              <a:sym typeface="+mn-ea"/>
            </a:endParaRPr>
          </a:p>
          <a:p>
            <a:pPr indent="0" defTabSz="464820">
              <a:buClr>
                <a:srgbClr val="A2A2A2"/>
              </a:buClr>
              <a:buSzPct val="46000"/>
              <a:buFont typeface="Monotype Sorts" charset="2"/>
              <a:buNone/>
            </a:pPr>
            <a:endParaRPr lang="en-US" altLang="zh-CN" sz="1600" dirty="0"/>
          </a:p>
        </p:txBody>
      </p:sp>
      <p:grpSp>
        <p:nvGrpSpPr>
          <p:cNvPr id="31762" name="Group 21"/>
          <p:cNvGrpSpPr/>
          <p:nvPr/>
        </p:nvGrpSpPr>
        <p:grpSpPr bwMode="auto">
          <a:xfrm>
            <a:off x="1090060" y="4211955"/>
            <a:ext cx="610470" cy="236686"/>
            <a:chOff x="2931" y="3885"/>
            <a:chExt cx="445" cy="169"/>
          </a:xfrm>
        </p:grpSpPr>
        <p:sp>
          <p:nvSpPr>
            <p:cNvPr id="674838" name="Freeform 22"/>
            <p:cNvSpPr/>
            <p:nvPr/>
          </p:nvSpPr>
          <p:spPr bwMode="auto">
            <a:xfrm>
              <a:off x="3153" y="3885"/>
              <a:ext cx="223" cy="119"/>
            </a:xfrm>
            <a:custGeom>
              <a:avLst/>
              <a:gdLst>
                <a:gd name="T0" fmla="*/ 222 w 223"/>
                <a:gd name="T1" fmla="*/ 118 h 119"/>
                <a:gd name="T2" fmla="*/ 0 w 223"/>
                <a:gd name="T3" fmla="*/ 0 h 119"/>
                <a:gd name="T4" fmla="*/ 0 w 223"/>
                <a:gd name="T5" fmla="*/ 29 h 119"/>
                <a:gd name="T6" fmla="*/ 113 w 223"/>
                <a:gd name="T7" fmla="*/ 91 h 119"/>
                <a:gd name="T8" fmla="*/ 222 w 223"/>
                <a:gd name="T9" fmla="*/ 118 h 119"/>
                <a:gd name="T10" fmla="*/ 222 w 223"/>
                <a:gd name="T11" fmla="*/ 118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119">
                  <a:moveTo>
                    <a:pt x="222" y="118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113" y="91"/>
                  </a:lnTo>
                  <a:lnTo>
                    <a:pt x="222" y="118"/>
                  </a:lnTo>
                </a:path>
              </a:pathLst>
            </a:custGeom>
            <a:solidFill>
              <a:srgbClr val="C2000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39" name="Freeform 23"/>
            <p:cNvSpPr/>
            <p:nvPr/>
          </p:nvSpPr>
          <p:spPr bwMode="auto">
            <a:xfrm>
              <a:off x="3126" y="3950"/>
              <a:ext cx="250" cy="54"/>
            </a:xfrm>
            <a:custGeom>
              <a:avLst/>
              <a:gdLst>
                <a:gd name="T0" fmla="*/ 59 w 250"/>
                <a:gd name="T1" fmla="*/ 45 h 54"/>
                <a:gd name="T2" fmla="*/ 126 w 250"/>
                <a:gd name="T3" fmla="*/ 37 h 54"/>
                <a:gd name="T4" fmla="*/ 249 w 250"/>
                <a:gd name="T5" fmla="*/ 53 h 54"/>
                <a:gd name="T6" fmla="*/ 174 w 250"/>
                <a:gd name="T7" fmla="*/ 32 h 54"/>
                <a:gd name="T8" fmla="*/ 0 w 250"/>
                <a:gd name="T9" fmla="*/ 0 h 54"/>
                <a:gd name="T10" fmla="*/ 59 w 250"/>
                <a:gd name="T11" fmla="*/ 45 h 54"/>
                <a:gd name="T12" fmla="*/ 59 w 250"/>
                <a:gd name="T13" fmla="*/ 45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54">
                  <a:moveTo>
                    <a:pt x="59" y="45"/>
                  </a:moveTo>
                  <a:lnTo>
                    <a:pt x="126" y="37"/>
                  </a:lnTo>
                  <a:lnTo>
                    <a:pt x="249" y="53"/>
                  </a:lnTo>
                  <a:lnTo>
                    <a:pt x="174" y="32"/>
                  </a:lnTo>
                  <a:lnTo>
                    <a:pt x="0" y="0"/>
                  </a:lnTo>
                  <a:lnTo>
                    <a:pt x="59" y="45"/>
                  </a:lnTo>
                </a:path>
              </a:pathLst>
            </a:custGeom>
            <a:solidFill>
              <a:srgbClr val="FF6088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0" name="Freeform 24"/>
            <p:cNvSpPr/>
            <p:nvPr/>
          </p:nvSpPr>
          <p:spPr bwMode="auto">
            <a:xfrm>
              <a:off x="2931" y="3885"/>
              <a:ext cx="225" cy="121"/>
            </a:xfrm>
            <a:custGeom>
              <a:avLst/>
              <a:gdLst>
                <a:gd name="T0" fmla="*/ 0 w 225"/>
                <a:gd name="T1" fmla="*/ 120 h 121"/>
                <a:gd name="T2" fmla="*/ 224 w 225"/>
                <a:gd name="T3" fmla="*/ 0 h 121"/>
                <a:gd name="T4" fmla="*/ 224 w 225"/>
                <a:gd name="T5" fmla="*/ 29 h 121"/>
                <a:gd name="T6" fmla="*/ 109 w 225"/>
                <a:gd name="T7" fmla="*/ 91 h 121"/>
                <a:gd name="T8" fmla="*/ 0 w 225"/>
                <a:gd name="T9" fmla="*/ 120 h 121"/>
                <a:gd name="T10" fmla="*/ 0 w 225"/>
                <a:gd name="T11" fmla="*/ 120 h 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5" h="121">
                  <a:moveTo>
                    <a:pt x="0" y="120"/>
                  </a:moveTo>
                  <a:lnTo>
                    <a:pt x="224" y="0"/>
                  </a:lnTo>
                  <a:lnTo>
                    <a:pt x="224" y="29"/>
                  </a:lnTo>
                  <a:lnTo>
                    <a:pt x="109" y="91"/>
                  </a:lnTo>
                  <a:lnTo>
                    <a:pt x="0" y="120"/>
                  </a:lnTo>
                </a:path>
              </a:pathLst>
            </a:custGeom>
            <a:solidFill>
              <a:srgbClr val="C2000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1" name="Freeform 25"/>
            <p:cNvSpPr/>
            <p:nvPr/>
          </p:nvSpPr>
          <p:spPr bwMode="auto">
            <a:xfrm>
              <a:off x="3055" y="4014"/>
              <a:ext cx="208" cy="40"/>
            </a:xfrm>
            <a:custGeom>
              <a:avLst/>
              <a:gdLst>
                <a:gd name="T0" fmla="*/ 0 w 208"/>
                <a:gd name="T1" fmla="*/ 39 h 40"/>
                <a:gd name="T2" fmla="*/ 207 w 208"/>
                <a:gd name="T3" fmla="*/ 39 h 40"/>
                <a:gd name="T4" fmla="*/ 144 w 208"/>
                <a:gd name="T5" fmla="*/ 0 h 40"/>
                <a:gd name="T6" fmla="*/ 45 w 208"/>
                <a:gd name="T7" fmla="*/ 1 h 40"/>
                <a:gd name="T8" fmla="*/ 0 w 208"/>
                <a:gd name="T9" fmla="*/ 39 h 40"/>
                <a:gd name="T10" fmla="*/ 0 w 208"/>
                <a:gd name="T11" fmla="*/ 39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8" h="40">
                  <a:moveTo>
                    <a:pt x="0" y="39"/>
                  </a:moveTo>
                  <a:lnTo>
                    <a:pt x="207" y="39"/>
                  </a:lnTo>
                  <a:lnTo>
                    <a:pt x="144" y="0"/>
                  </a:lnTo>
                  <a:lnTo>
                    <a:pt x="45" y="1"/>
                  </a:lnTo>
                  <a:lnTo>
                    <a:pt x="0" y="39"/>
                  </a:lnTo>
                </a:path>
              </a:pathLst>
            </a:custGeom>
            <a:solidFill>
              <a:srgbClr val="FF6088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2" name="Freeform 26"/>
            <p:cNvSpPr/>
            <p:nvPr/>
          </p:nvSpPr>
          <p:spPr bwMode="auto">
            <a:xfrm>
              <a:off x="2931" y="3951"/>
              <a:ext cx="248" cy="55"/>
            </a:xfrm>
            <a:custGeom>
              <a:avLst/>
              <a:gdLst>
                <a:gd name="T0" fmla="*/ 190 w 248"/>
                <a:gd name="T1" fmla="*/ 45 h 55"/>
                <a:gd name="T2" fmla="*/ 123 w 248"/>
                <a:gd name="T3" fmla="*/ 38 h 55"/>
                <a:gd name="T4" fmla="*/ 0 w 248"/>
                <a:gd name="T5" fmla="*/ 54 h 55"/>
                <a:gd name="T6" fmla="*/ 76 w 248"/>
                <a:gd name="T7" fmla="*/ 33 h 55"/>
                <a:gd name="T8" fmla="*/ 247 w 248"/>
                <a:gd name="T9" fmla="*/ 0 h 55"/>
                <a:gd name="T10" fmla="*/ 190 w 248"/>
                <a:gd name="T11" fmla="*/ 45 h 55"/>
                <a:gd name="T12" fmla="*/ 190 w 248"/>
                <a:gd name="T13" fmla="*/ 45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8" h="55">
                  <a:moveTo>
                    <a:pt x="190" y="45"/>
                  </a:moveTo>
                  <a:lnTo>
                    <a:pt x="123" y="38"/>
                  </a:lnTo>
                  <a:lnTo>
                    <a:pt x="0" y="54"/>
                  </a:lnTo>
                  <a:lnTo>
                    <a:pt x="76" y="33"/>
                  </a:lnTo>
                  <a:lnTo>
                    <a:pt x="247" y="0"/>
                  </a:lnTo>
                  <a:lnTo>
                    <a:pt x="190" y="45"/>
                  </a:lnTo>
                </a:path>
              </a:pathLst>
            </a:custGeom>
            <a:solidFill>
              <a:srgbClr val="FF6088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3" name="Freeform 27"/>
            <p:cNvSpPr/>
            <p:nvPr/>
          </p:nvSpPr>
          <p:spPr bwMode="auto">
            <a:xfrm>
              <a:off x="3054" y="3964"/>
              <a:ext cx="42" cy="89"/>
            </a:xfrm>
            <a:custGeom>
              <a:avLst/>
              <a:gdLst>
                <a:gd name="T0" fmla="*/ 34 w 42"/>
                <a:gd name="T1" fmla="*/ 74 h 89"/>
                <a:gd name="T2" fmla="*/ 1 w 42"/>
                <a:gd name="T3" fmla="*/ 88 h 89"/>
                <a:gd name="T4" fmla="*/ 0 w 42"/>
                <a:gd name="T5" fmla="*/ 26 h 89"/>
                <a:gd name="T6" fmla="*/ 41 w 42"/>
                <a:gd name="T7" fmla="*/ 0 h 89"/>
                <a:gd name="T8" fmla="*/ 34 w 42"/>
                <a:gd name="T9" fmla="*/ 74 h 89"/>
                <a:gd name="T10" fmla="*/ 34 w 42"/>
                <a:gd name="T11" fmla="*/ 74 h 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89">
                  <a:moveTo>
                    <a:pt x="34" y="74"/>
                  </a:moveTo>
                  <a:lnTo>
                    <a:pt x="1" y="88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34" y="74"/>
                  </a:lnTo>
                </a:path>
              </a:pathLst>
            </a:custGeom>
            <a:solidFill>
              <a:srgbClr val="FF9F71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4" name="Freeform 28"/>
            <p:cNvSpPr/>
            <p:nvPr/>
          </p:nvSpPr>
          <p:spPr bwMode="auto">
            <a:xfrm>
              <a:off x="3219" y="3962"/>
              <a:ext cx="44" cy="92"/>
            </a:xfrm>
            <a:custGeom>
              <a:avLst/>
              <a:gdLst>
                <a:gd name="T0" fmla="*/ 0 w 44"/>
                <a:gd name="T1" fmla="*/ 73 h 92"/>
                <a:gd name="T2" fmla="*/ 43 w 44"/>
                <a:gd name="T3" fmla="*/ 91 h 92"/>
                <a:gd name="T4" fmla="*/ 43 w 44"/>
                <a:gd name="T5" fmla="*/ 28 h 92"/>
                <a:gd name="T6" fmla="*/ 0 w 44"/>
                <a:gd name="T7" fmla="*/ 0 h 92"/>
                <a:gd name="T8" fmla="*/ 0 w 44"/>
                <a:gd name="T9" fmla="*/ 73 h 92"/>
                <a:gd name="T10" fmla="*/ 0 w 44"/>
                <a:gd name="T11" fmla="*/ 73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92">
                  <a:moveTo>
                    <a:pt x="0" y="73"/>
                  </a:moveTo>
                  <a:lnTo>
                    <a:pt x="43" y="91"/>
                  </a:lnTo>
                  <a:lnTo>
                    <a:pt x="43" y="28"/>
                  </a:lnTo>
                  <a:lnTo>
                    <a:pt x="0" y="0"/>
                  </a:lnTo>
                  <a:lnTo>
                    <a:pt x="0" y="73"/>
                  </a:lnTo>
                </a:path>
              </a:pathLst>
            </a:custGeom>
            <a:solidFill>
              <a:srgbClr val="C2000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5" name="Freeform 29"/>
            <p:cNvSpPr/>
            <p:nvPr/>
          </p:nvSpPr>
          <p:spPr bwMode="auto">
            <a:xfrm>
              <a:off x="3003" y="3906"/>
              <a:ext cx="312" cy="142"/>
            </a:xfrm>
            <a:custGeom>
              <a:avLst/>
              <a:gdLst>
                <a:gd name="T0" fmla="*/ 153 w 312"/>
                <a:gd name="T1" fmla="*/ 0 h 142"/>
                <a:gd name="T2" fmla="*/ 153 w 312"/>
                <a:gd name="T3" fmla="*/ 0 h 142"/>
                <a:gd name="T4" fmla="*/ 0 w 312"/>
                <a:gd name="T5" fmla="*/ 82 h 142"/>
                <a:gd name="T6" fmla="*/ 76 w 312"/>
                <a:gd name="T7" fmla="*/ 73 h 142"/>
                <a:gd name="T8" fmla="*/ 76 w 312"/>
                <a:gd name="T9" fmla="*/ 141 h 142"/>
                <a:gd name="T10" fmla="*/ 240 w 312"/>
                <a:gd name="T11" fmla="*/ 141 h 142"/>
                <a:gd name="T12" fmla="*/ 240 w 312"/>
                <a:gd name="T13" fmla="*/ 73 h 142"/>
                <a:gd name="T14" fmla="*/ 311 w 312"/>
                <a:gd name="T15" fmla="*/ 82 h 142"/>
                <a:gd name="T16" fmla="*/ 153 w 312"/>
                <a:gd name="T17" fmla="*/ 0 h 142"/>
                <a:gd name="T18" fmla="*/ 153 w 312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2" h="142">
                  <a:moveTo>
                    <a:pt x="153" y="0"/>
                  </a:moveTo>
                  <a:lnTo>
                    <a:pt x="153" y="0"/>
                  </a:lnTo>
                  <a:lnTo>
                    <a:pt x="0" y="82"/>
                  </a:lnTo>
                  <a:lnTo>
                    <a:pt x="76" y="73"/>
                  </a:lnTo>
                  <a:lnTo>
                    <a:pt x="76" y="141"/>
                  </a:lnTo>
                  <a:lnTo>
                    <a:pt x="240" y="141"/>
                  </a:lnTo>
                  <a:lnTo>
                    <a:pt x="240" y="73"/>
                  </a:lnTo>
                  <a:lnTo>
                    <a:pt x="311" y="82"/>
                  </a:lnTo>
                  <a:lnTo>
                    <a:pt x="153" y="0"/>
                  </a:lnTo>
                </a:path>
              </a:pathLst>
            </a:custGeom>
            <a:solidFill>
              <a:srgbClr val="FF0000"/>
            </a:solidFill>
            <a:ln w="1849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4846" name="AutoShape 30"/>
          <p:cNvSpPr>
            <a:spLocks noChangeArrowheads="1"/>
          </p:cNvSpPr>
          <p:nvPr/>
        </p:nvSpPr>
        <p:spPr bwMode="auto">
          <a:xfrm flipV="1">
            <a:off x="713740" y="4439920"/>
            <a:ext cx="1330960" cy="407670"/>
          </a:xfrm>
          <a:prstGeom prst="roundRect">
            <a:avLst>
              <a:gd name="adj" fmla="val 12259"/>
            </a:avLst>
          </a:prstGeom>
          <a:solidFill>
            <a:srgbClr val="FFC0CE"/>
          </a:solidFill>
          <a:ln w="18498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4847" name="Text Box 31"/>
          <p:cNvSpPr txBox="1">
            <a:spLocks noChangeArrowheads="1"/>
          </p:cNvSpPr>
          <p:nvPr/>
        </p:nvSpPr>
        <p:spPr bwMode="auto">
          <a:xfrm>
            <a:off x="775335" y="4439920"/>
            <a:ext cx="1252855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ctr" defTabSz="464820">
              <a:buClr>
                <a:srgbClr val="A2A2A2"/>
              </a:buClr>
              <a:buSzPct val="90000"/>
              <a:buFont typeface="Monotype Sorts" charset="2"/>
              <a:buNone/>
            </a:pPr>
            <a:r>
              <a:rPr lang="zh-CN" altLang="en-US" sz="1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当前待立项</a:t>
            </a:r>
            <a:r>
              <a:rPr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的版本</a:t>
            </a:r>
            <a:endParaRPr lang="zh-CN" altLang="en-US" sz="1600" dirty="0"/>
          </a:p>
        </p:txBody>
      </p:sp>
      <p:sp>
        <p:nvSpPr>
          <p:cNvPr id="674862" name="Oval 46"/>
          <p:cNvSpPr>
            <a:spLocks noChangeArrowheads="1"/>
          </p:cNvSpPr>
          <p:nvPr/>
        </p:nvSpPr>
        <p:spPr bwMode="auto">
          <a:xfrm>
            <a:off x="317500" y="2328545"/>
            <a:ext cx="2122805" cy="1962785"/>
          </a:xfrm>
          <a:prstGeom prst="ellipse">
            <a:avLst/>
          </a:prstGeom>
          <a:noFill/>
          <a:ln w="31446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4863" name="Text Box 47"/>
          <p:cNvSpPr txBox="1">
            <a:spLocks noChangeArrowheads="1"/>
          </p:cNvSpPr>
          <p:nvPr/>
        </p:nvSpPr>
        <p:spPr bwMode="auto">
          <a:xfrm>
            <a:off x="4290695" y="3247390"/>
            <a:ext cx="1922780" cy="73850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（项目描述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：引入基于云平台的基本产品追溯平台</a:t>
            </a:r>
            <a:r>
              <a:rPr lang="zh-CN" altLang="zh-CN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，移动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追溯</a:t>
            </a:r>
            <a:r>
              <a:rPr lang="zh-CN" altLang="zh-CN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产品上线，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直播，监控等功能，</a:t>
            </a:r>
            <a:r>
              <a:rPr lang="zh-CN" altLang="zh-CN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增强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农业人员便于操作使用，以及用户更直观观看农产品信息。）</a:t>
            </a:r>
          </a:p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endParaRPr lang="zh-CN" altLang="en-US" sz="11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74864" name="Text Box 48"/>
          <p:cNvSpPr txBox="1">
            <a:spLocks noChangeArrowheads="1"/>
          </p:cNvSpPr>
          <p:nvPr/>
        </p:nvSpPr>
        <p:spPr bwMode="auto">
          <a:xfrm>
            <a:off x="7087870" y="2987040"/>
            <a:ext cx="1863090" cy="736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（项目描述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：集成大数据，结合实施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合作协议完成。</a:t>
            </a:r>
            <a:r>
              <a:rPr lang="zh-CN" altLang="en-US" sz="11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实施工厂化智能生产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状态信息监控和报警处理平台。</a:t>
            </a:r>
          </a:p>
          <a:p>
            <a:pPr defTabSz="464820">
              <a:buClr>
                <a:srgbClr val="A2A2A2"/>
              </a:buClr>
              <a:buSzPct val="46000"/>
              <a:buFont typeface="Monotype Sorts" charset="2"/>
              <a:buChar char="u"/>
            </a:pPr>
            <a:endParaRPr lang="en-US" altLang="zh-CN" sz="16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4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版本计划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5</a:t>
            </a:fld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农产品追溯的价值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62965" y="1069791"/>
            <a:ext cx="741807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，追本溯源，探寻事物的根本、源头。最早是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欧盟为应对“疯牛病”问题而逐步建立并完善起来的食品安全管理制度。这套食品安全管理制度由政府进行推动，覆盖食品生产基地、食品加工企业、食品终端销售等整个食品产业链条的上下游，通过硬件及软件系统无缝对接，将整个溯源信息串联起来，让终端消费者直接看到各个环节的信息，一旦食品质量在消费者端出现问题，可以通过食品标签上的溯源码进行联网查询，查出该食品的生产企业、食品的产地、具体农户等全部流通信息，明确事故方相应的法律责任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300" dirty="0" smtClean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69"/>
          <p:cNvSpPr/>
          <p:nvPr/>
        </p:nvSpPr>
        <p:spPr bwMode="auto">
          <a:xfrm rot="10800000">
            <a:off x="1968058" y="3410615"/>
            <a:ext cx="2465388" cy="2125662"/>
          </a:xfrm>
          <a:custGeom>
            <a:avLst/>
            <a:gdLst>
              <a:gd name="T0" fmla="*/ 2126279 w 2465294"/>
              <a:gd name="T1" fmla="*/ 643850 h 2125612"/>
              <a:gd name="T2" fmla="*/ 2203660 w 2465294"/>
              <a:gd name="T3" fmla="*/ 667871 h 2125612"/>
              <a:gd name="T4" fmla="*/ 2465482 w 2465294"/>
              <a:gd name="T5" fmla="*/ 1062856 h 2125612"/>
              <a:gd name="T6" fmla="*/ 2203660 w 2465294"/>
              <a:gd name="T7" fmla="*/ 1457842 h 2125612"/>
              <a:gd name="T8" fmla="*/ 2126279 w 2465294"/>
              <a:gd name="T9" fmla="*/ 1481862 h 2125612"/>
              <a:gd name="T10" fmla="*/ 2126279 w 2465294"/>
              <a:gd name="T11" fmla="*/ 643850 h 2125612"/>
              <a:gd name="T12" fmla="*/ 0 w 2465294"/>
              <a:gd name="T13" fmla="*/ 0 h 2125612"/>
              <a:gd name="T14" fmla="*/ 2126279 w 2465294"/>
              <a:gd name="T15" fmla="*/ 0 h 2125612"/>
              <a:gd name="T16" fmla="*/ 2126279 w 2465294"/>
              <a:gd name="T17" fmla="*/ 643850 h 2125612"/>
              <a:gd name="T18" fmla="*/ 2123192 w 2465294"/>
              <a:gd name="T19" fmla="*/ 642892 h 2125612"/>
              <a:gd name="T20" fmla="*/ 2036797 w 2465294"/>
              <a:gd name="T21" fmla="*/ 634183 h 2125612"/>
              <a:gd name="T22" fmla="*/ 1608110 w 2465294"/>
              <a:gd name="T23" fmla="*/ 1062856 h 2125612"/>
              <a:gd name="T24" fmla="*/ 2036797 w 2465294"/>
              <a:gd name="T25" fmla="*/ 1491529 h 2125612"/>
              <a:gd name="T26" fmla="*/ 2123192 w 2465294"/>
              <a:gd name="T27" fmla="*/ 1482820 h 2125612"/>
              <a:gd name="T28" fmla="*/ 2126279 w 2465294"/>
              <a:gd name="T29" fmla="*/ 1481862 h 2125612"/>
              <a:gd name="T30" fmla="*/ 2126279 w 2465294"/>
              <a:gd name="T31" fmla="*/ 2125712 h 2125612"/>
              <a:gd name="T32" fmla="*/ 0 w 2465294"/>
              <a:gd name="T33" fmla="*/ 2125712 h 2125612"/>
              <a:gd name="T34" fmla="*/ 0 w 2465294"/>
              <a:gd name="T35" fmla="*/ 0 h 21256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465294"/>
              <a:gd name="T55" fmla="*/ 0 h 2125612"/>
              <a:gd name="T56" fmla="*/ 2465294 w 2465294"/>
              <a:gd name="T57" fmla="*/ 2125612 h 21256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465294" h="2125612">
                <a:moveTo>
                  <a:pt x="2126117" y="643820"/>
                </a:moveTo>
                <a:lnTo>
                  <a:pt x="2203492" y="667839"/>
                </a:lnTo>
                <a:cubicBezTo>
                  <a:pt x="2357342" y="732912"/>
                  <a:pt x="2465294" y="885252"/>
                  <a:pt x="2465294" y="1062806"/>
                </a:cubicBezTo>
                <a:cubicBezTo>
                  <a:pt x="2465294" y="1240360"/>
                  <a:pt x="2357342" y="1392701"/>
                  <a:pt x="2203492" y="1457774"/>
                </a:cubicBezTo>
                <a:lnTo>
                  <a:pt x="2126117" y="1481792"/>
                </a:lnTo>
                <a:lnTo>
                  <a:pt x="2126117" y="643820"/>
                </a:lnTo>
                <a:close/>
                <a:moveTo>
                  <a:pt x="0" y="0"/>
                </a:moveTo>
                <a:lnTo>
                  <a:pt x="2126117" y="0"/>
                </a:lnTo>
                <a:lnTo>
                  <a:pt x="2126117" y="643820"/>
                </a:lnTo>
                <a:lnTo>
                  <a:pt x="2123030" y="642862"/>
                </a:lnTo>
                <a:cubicBezTo>
                  <a:pt x="2095125" y="637152"/>
                  <a:pt x="2066233" y="634153"/>
                  <a:pt x="2036641" y="634153"/>
                </a:cubicBezTo>
                <a:cubicBezTo>
                  <a:pt x="1799902" y="634153"/>
                  <a:pt x="1607988" y="826067"/>
                  <a:pt x="1607988" y="1062806"/>
                </a:cubicBezTo>
                <a:cubicBezTo>
                  <a:pt x="1607988" y="1299545"/>
                  <a:pt x="1799902" y="1491459"/>
                  <a:pt x="2036641" y="1491459"/>
                </a:cubicBezTo>
                <a:cubicBezTo>
                  <a:pt x="2066233" y="1491459"/>
                  <a:pt x="2095125" y="1488460"/>
                  <a:pt x="2123030" y="1482750"/>
                </a:cubicBezTo>
                <a:lnTo>
                  <a:pt x="2126117" y="1481792"/>
                </a:lnTo>
                <a:lnTo>
                  <a:pt x="2126117" y="2125612"/>
                </a:lnTo>
                <a:lnTo>
                  <a:pt x="0" y="2125612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68"/>
          <p:cNvSpPr/>
          <p:nvPr/>
        </p:nvSpPr>
        <p:spPr bwMode="auto">
          <a:xfrm rot="10800000">
            <a:off x="4433887" y="3410615"/>
            <a:ext cx="2482850" cy="2125662"/>
          </a:xfrm>
          <a:custGeom>
            <a:avLst/>
            <a:gdLst>
              <a:gd name="T0" fmla="*/ 356154 w 2482039"/>
              <a:gd name="T1" fmla="*/ 641515 h 2125612"/>
              <a:gd name="T2" fmla="*/ 356154 w 2482039"/>
              <a:gd name="T3" fmla="*/ 1484197 h 2125612"/>
              <a:gd name="T4" fmla="*/ 342489 w 2482039"/>
              <a:gd name="T5" fmla="*/ 1482820 h 2125612"/>
              <a:gd name="T6" fmla="*/ 0 w 2482039"/>
              <a:gd name="T7" fmla="*/ 1062856 h 2125612"/>
              <a:gd name="T8" fmla="*/ 342489 w 2482039"/>
              <a:gd name="T9" fmla="*/ 642892 h 2125612"/>
              <a:gd name="T10" fmla="*/ 356154 w 2482039"/>
              <a:gd name="T11" fmla="*/ 641515 h 2125612"/>
              <a:gd name="T12" fmla="*/ 356154 w 2482039"/>
              <a:gd name="T13" fmla="*/ 0 h 2125612"/>
              <a:gd name="T14" fmla="*/ 2483661 w 2482039"/>
              <a:gd name="T15" fmla="*/ 0 h 2125612"/>
              <a:gd name="T16" fmla="*/ 2483661 w 2482039"/>
              <a:gd name="T17" fmla="*/ 2125712 h 2125612"/>
              <a:gd name="T18" fmla="*/ 356154 w 2482039"/>
              <a:gd name="T19" fmla="*/ 2125712 h 2125612"/>
              <a:gd name="T20" fmla="*/ 356154 w 2482039"/>
              <a:gd name="T21" fmla="*/ 1484197 h 2125612"/>
              <a:gd name="T22" fmla="*/ 428933 w 2482039"/>
              <a:gd name="T23" fmla="*/ 1491529 h 2125612"/>
              <a:gd name="T24" fmla="*/ 857866 w 2482039"/>
              <a:gd name="T25" fmla="*/ 1062856 h 2125612"/>
              <a:gd name="T26" fmla="*/ 428933 w 2482039"/>
              <a:gd name="T27" fmla="*/ 634183 h 2125612"/>
              <a:gd name="T28" fmla="*/ 356154 w 2482039"/>
              <a:gd name="T29" fmla="*/ 641515 h 2125612"/>
              <a:gd name="T30" fmla="*/ 356154 w 2482039"/>
              <a:gd name="T31" fmla="*/ 0 h 21256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82039"/>
              <a:gd name="T49" fmla="*/ 0 h 2125612"/>
              <a:gd name="T50" fmla="*/ 2482039 w 2482039"/>
              <a:gd name="T51" fmla="*/ 2125612 h 21256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82039" h="2125612">
                <a:moveTo>
                  <a:pt x="355922" y="641485"/>
                </a:moveTo>
                <a:lnTo>
                  <a:pt x="355922" y="1484127"/>
                </a:lnTo>
                <a:lnTo>
                  <a:pt x="342265" y="1482750"/>
                </a:lnTo>
                <a:cubicBezTo>
                  <a:pt x="146934" y="1442780"/>
                  <a:pt x="0" y="1269953"/>
                  <a:pt x="0" y="1062806"/>
                </a:cubicBezTo>
                <a:cubicBezTo>
                  <a:pt x="0" y="855660"/>
                  <a:pt x="146934" y="682832"/>
                  <a:pt x="342265" y="642862"/>
                </a:cubicBezTo>
                <a:lnTo>
                  <a:pt x="355922" y="641485"/>
                </a:lnTo>
                <a:close/>
                <a:moveTo>
                  <a:pt x="355922" y="0"/>
                </a:moveTo>
                <a:lnTo>
                  <a:pt x="2482039" y="0"/>
                </a:lnTo>
                <a:lnTo>
                  <a:pt x="2482039" y="2125612"/>
                </a:lnTo>
                <a:lnTo>
                  <a:pt x="355922" y="2125612"/>
                </a:lnTo>
                <a:lnTo>
                  <a:pt x="355922" y="1484127"/>
                </a:lnTo>
                <a:lnTo>
                  <a:pt x="428653" y="1491459"/>
                </a:lnTo>
                <a:cubicBezTo>
                  <a:pt x="665392" y="1491459"/>
                  <a:pt x="857306" y="1299545"/>
                  <a:pt x="857306" y="1062806"/>
                </a:cubicBezTo>
                <a:cubicBezTo>
                  <a:pt x="857306" y="826067"/>
                  <a:pt x="665392" y="634153"/>
                  <a:pt x="428653" y="634153"/>
                </a:cubicBezTo>
                <a:lnTo>
                  <a:pt x="355922" y="641485"/>
                </a:lnTo>
                <a:lnTo>
                  <a:pt x="355922" y="0"/>
                </a:lnTo>
                <a:close/>
              </a:path>
            </a:pathLst>
          </a:cu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文本框 20"/>
          <p:cNvSpPr>
            <a:spLocks noChangeArrowheads="1"/>
          </p:cNvSpPr>
          <p:nvPr/>
        </p:nvSpPr>
        <p:spPr bwMode="auto">
          <a:xfrm>
            <a:off x="30480" y="2804279"/>
            <a:ext cx="216408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企业之前问题 </a:t>
            </a:r>
            <a:endParaRPr lang="zh-CN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无法精准管理原材料使用。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农业产品销售质量无法体现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无法实施管理农业数据。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销售目标制定与达成率困难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产品出现问题，不能退换问题，造成用户不满意，没有严格履行合同。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无法串联及管控企业管理。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无法获取及新产品会员信息，无法精准二次营销。</a:t>
            </a:r>
            <a:endParaRPr lang="zh-CN" altLang="en-US" sz="1200" dirty="0">
              <a:solidFill>
                <a:srgbClr val="EE0F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0"/>
          <p:cNvSpPr>
            <a:spLocks noChangeArrowheads="1"/>
          </p:cNvSpPr>
          <p:nvPr/>
        </p:nvSpPr>
        <p:spPr bwMode="auto">
          <a:xfrm>
            <a:off x="6922770" y="2686883"/>
            <a:ext cx="216408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解决企业痛点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可以对生产流程节点管控。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控制风险，产品市场出现问题，企业可以精确召回不合格产品。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满足国家对企业产品追溯强制要求。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12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准数据收集，企业通过溯源到终端消费者信息。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精准营销以产品追溯码为媒介，扩大会员体系，实现推广和精准营销交易。</a:t>
            </a:r>
            <a:endParaRPr lang="en-US" altLang="zh-CN" sz="12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细化管理通过开放接口，溯源码和企业业务无缝对接，企业精细化管理。</a:t>
            </a:r>
            <a:endParaRPr lang="zh-CN" altLang="en-US" sz="1200" dirty="0">
              <a:solidFill>
                <a:srgbClr val="EE0F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7A38-7D4B-4736-A91A-821DA9573A75}" type="slidenum">
              <a:rPr lang="en-US" altLang="zh-CN" smtClean="0"/>
              <a:t>6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05840" y="316865"/>
            <a:ext cx="579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价值分析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983769" y="1462870"/>
            <a:ext cx="7413037" cy="3858059"/>
            <a:chOff x="81506" y="332656"/>
            <a:chExt cx="9207772" cy="5297396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4" y="404664"/>
              <a:ext cx="5215222" cy="5225388"/>
            </a:xfrm>
            <a:prstGeom prst="rect">
              <a:avLst/>
            </a:prstGeom>
          </p:spPr>
        </p:pic>
        <p:sp>
          <p:nvSpPr>
            <p:cNvPr id="94" name="TextBox 4"/>
            <p:cNvSpPr txBox="1"/>
            <p:nvPr/>
          </p:nvSpPr>
          <p:spPr>
            <a:xfrm>
              <a:off x="2482899" y="2564905"/>
              <a:ext cx="1171565" cy="93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lvl="0"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</a:rPr>
                <a:t>产品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</a:rPr>
                <a:t>/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</a:rPr>
                <a:t>服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</a:endParaRPr>
            </a:p>
          </p:txBody>
        </p:sp>
        <p:sp>
          <p:nvSpPr>
            <p:cNvPr id="96" name="TextBox 6"/>
            <p:cNvSpPr txBox="1"/>
            <p:nvPr/>
          </p:nvSpPr>
          <p:spPr>
            <a:xfrm>
              <a:off x="3994501" y="1056504"/>
              <a:ext cx="1041627" cy="645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rPr>
                <a:t>营销</a:t>
              </a:r>
            </a:p>
          </p:txBody>
        </p:sp>
        <p:sp>
          <p:nvSpPr>
            <p:cNvPr id="97" name="TextBox 8"/>
            <p:cNvSpPr txBox="1"/>
            <p:nvPr/>
          </p:nvSpPr>
          <p:spPr>
            <a:xfrm>
              <a:off x="5480661" y="2558741"/>
              <a:ext cx="1041627" cy="53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rPr>
                <a:t>价格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10"/>
            <p:cNvSpPr txBox="1"/>
            <p:nvPr/>
          </p:nvSpPr>
          <p:spPr>
            <a:xfrm>
              <a:off x="3984746" y="4077073"/>
              <a:ext cx="1041627" cy="53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 w="18415" cmpd="sng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Agency FB" pitchFamily="34" charset="0"/>
                  <a:ea typeface="微软雅黑" panose="020B0503020204020204" pitchFamily="34" charset="-122"/>
                </a:rPr>
                <a:t>渠道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gency FB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12"/>
            <p:cNvSpPr txBox="1"/>
            <p:nvPr/>
          </p:nvSpPr>
          <p:spPr>
            <a:xfrm>
              <a:off x="81506" y="2404045"/>
              <a:ext cx="1754190" cy="147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理解用户对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产品的偏好，针对客户的需求提供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产品。</a:t>
              </a:r>
            </a:p>
          </p:txBody>
        </p:sp>
        <p:sp>
          <p:nvSpPr>
            <p:cNvPr id="101" name="TextBox 13"/>
            <p:cNvSpPr txBox="1"/>
            <p:nvPr/>
          </p:nvSpPr>
          <p:spPr>
            <a:xfrm>
              <a:off x="7122923" y="2392436"/>
              <a:ext cx="2166355" cy="147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理解用户的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价格敏感度，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针对用户的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需求制定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价格精准战略。</a:t>
              </a:r>
            </a:p>
          </p:txBody>
        </p:sp>
        <p:sp>
          <p:nvSpPr>
            <p:cNvPr id="102" name="TextBox 14"/>
            <p:cNvSpPr txBox="1"/>
            <p:nvPr/>
          </p:nvSpPr>
          <p:spPr>
            <a:xfrm>
              <a:off x="5840106" y="332656"/>
              <a:ext cx="2823084" cy="147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理解用户对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市场活动的反应和接受程度，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针对用户群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制定营销活动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策略。</a:t>
              </a:r>
            </a:p>
          </p:txBody>
        </p:sp>
        <p:sp>
          <p:nvSpPr>
            <p:cNvPr id="113" name="TextBox 15"/>
            <p:cNvSpPr txBox="1"/>
            <p:nvPr/>
          </p:nvSpPr>
          <p:spPr>
            <a:xfrm>
              <a:off x="5824851" y="4364271"/>
              <a:ext cx="2570014" cy="114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spcBef>
                  <a:spcPct val="50000"/>
                </a:spcBef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理解用户对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销售和服务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的需求，</a:t>
              </a:r>
              <a:r>
                <a:rPr lang="zh-CN" altLang="en-US" sz="1600" dirty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有针对性地设计销售</a:t>
              </a:r>
              <a:r>
                <a:rPr lang="zh-CN" altLang="en-US" sz="1600" dirty="0" smtClean="0">
                  <a:solidFill>
                    <a:srgbClr val="5859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渠道。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15365" y="831503"/>
            <a:ext cx="74180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用户对食品安全的安全性，形成潜在意识的疑虑，形成对产品无法精准判断，</a:t>
            </a:r>
            <a:r>
              <a:rPr lang="en-US" altLang="zh-CN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</a:t>
            </a:r>
            <a:r>
              <a:rPr lang="en-US" altLang="zh-CN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可解决用户的根本问题，食品安全性，品质服务，价格透明化，吃的放心，用的安心。</a:t>
            </a:r>
            <a:endParaRPr lang="zh-CN" altLang="en-US" sz="1300" dirty="0" smtClean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248400" y="6092825"/>
            <a:ext cx="2133600" cy="476250"/>
          </a:xfrm>
        </p:spPr>
        <p:txBody>
          <a:bodyPr/>
          <a:lstStyle/>
          <a:p>
            <a:fld id="{B4287A38-7D4B-4736-A91A-821DA9573A75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21" name="文本框 52"/>
          <p:cNvSpPr>
            <a:spLocks noChangeArrowheads="1"/>
          </p:cNvSpPr>
          <p:nvPr/>
        </p:nvSpPr>
        <p:spPr bwMode="auto">
          <a:xfrm>
            <a:off x="320404" y="406179"/>
            <a:ext cx="2374900" cy="7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smtClean="0">
                <a:solidFill>
                  <a:schemeClr val="tx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88516" y="1391571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3716069" y="1783930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88516" y="4290678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执行策略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3716069" y="4683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88516" y="2357940"/>
            <a:ext cx="3403603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3716069" y="2750299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88516" y="3324309"/>
            <a:ext cx="2535865" cy="39370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716069" y="3716668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253747" y="1350164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>
                <a:solidFill>
                  <a:prstClr val="white"/>
                </a:solidFill>
                <a:latin typeface="Broadway" panose="04040905080B02020502" pitchFamily="82" charset="0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253747" y="42492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4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253747" y="2316533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53747" y="3282902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smtClean="0">
                <a:solidFill>
                  <a:prstClr val="white"/>
                </a:solidFill>
                <a:latin typeface="Broadway" panose="04040905080B02020502" pitchFamily="82" charset="0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92326" y="5163803"/>
            <a:ext cx="253586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165"/>
            <a:r>
              <a:rPr lang="zh-CN" altLang="en-US" sz="20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功能原型</a:t>
            </a:r>
            <a:endParaRPr lang="zh-CN" altLang="en-US" sz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3716069" y="5572037"/>
            <a:ext cx="32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olid"/>
            <a:round/>
            <a:tailEnd type="oval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253747" y="5163671"/>
            <a:ext cx="540000" cy="540000"/>
          </a:xfrm>
          <a:prstGeom prst="ellips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r>
              <a:rPr lang="en-US" altLang="zh-CN" sz="2000" dirty="0" smtClean="0">
                <a:solidFill>
                  <a:prstClr val="white"/>
                </a:solidFill>
                <a:latin typeface="Broadway" panose="04040905080B02020502" pitchFamily="82" charset="0"/>
              </a:rPr>
              <a:t>5</a:t>
            </a:r>
            <a:endParaRPr lang="zh-CN" altLang="en-US" sz="2000" dirty="0">
              <a:solidFill>
                <a:prstClr val="white"/>
              </a:solidFill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1"/>
          <p:cNvSpPr txBox="1"/>
          <p:nvPr/>
        </p:nvSpPr>
        <p:spPr>
          <a:xfrm>
            <a:off x="8153400" y="6172200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8</a:t>
            </a:fld>
            <a:endParaRPr lang="en-US" altLang="zh-CN" sz="14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05840" y="316865"/>
            <a:ext cx="579564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市场发展趋势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21080" y="497205"/>
            <a:ext cx="797052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300" dirty="0" smtClean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根据追溯云平台用户使用快速发展，业务逻辑与流程同时发生改变，它们对于完善功能的需求日益增长。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追溯追溯云平台提供规模、部署的速度, 敏捷性和能力到迅速数据分析工作流支持下一代更稳定工作流。</a:t>
            </a:r>
            <a:endParaRPr lang="zh-CN" altLang="zh-CN" sz="1300" dirty="0" smtClean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466975" y="2065655"/>
            <a:ext cx="4683125" cy="3505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488565" y="3270885"/>
            <a:ext cx="3134360" cy="127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514600" y="3937000"/>
            <a:ext cx="3556000" cy="254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514600" y="4648200"/>
            <a:ext cx="4038600" cy="9525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02155" y="4799330"/>
            <a:ext cx="693420" cy="287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反应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4006215" y="1657985"/>
            <a:ext cx="1723549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5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追溯产品</a:t>
            </a:r>
            <a:r>
              <a:rPr lang="zh-CN" altLang="zh-CN" sz="15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成熟模型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747260" y="2185670"/>
            <a:ext cx="7620" cy="3385185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06955" y="4124325"/>
            <a:ext cx="693420" cy="287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955" y="3512185"/>
            <a:ext cx="693420" cy="287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043555" y="2877185"/>
            <a:ext cx="693420" cy="287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82110" y="2953385"/>
            <a:ext cx="56134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11930" y="3514090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惯性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83330" y="4124325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06800" y="4799330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453130" y="5642610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754880" y="2800985"/>
            <a:ext cx="561340" cy="4699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自动适应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805680" y="3422650"/>
            <a:ext cx="817245" cy="4699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如何应对该结果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05680" y="3971925"/>
            <a:ext cx="1264285" cy="65278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预测该可能性事件可能产生的后果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06315" y="4733290"/>
            <a:ext cx="1264285" cy="65278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基于大数据对可能会发生的情况作出反应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374640" y="5642610"/>
            <a:ext cx="635000" cy="28702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1"/>
          <p:cNvSpPr txBox="1"/>
          <p:nvPr/>
        </p:nvSpPr>
        <p:spPr>
          <a:xfrm>
            <a:off x="8153400" y="6172200"/>
            <a:ext cx="5334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4287A38-7D4B-4736-A91A-821DA9573A75}" type="slidenum">
              <a:rPr lang="en-US" altLang="zh-CN" sz="1400" smtClean="0"/>
              <a:t>9</a:t>
            </a:fld>
            <a:endParaRPr lang="en-US" altLang="zh-CN" sz="14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082190" y="800294"/>
            <a:ext cx="7776000" cy="97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05840" y="316865"/>
            <a:ext cx="579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322034" y="1405027"/>
            <a:ext cx="1980000" cy="2170112"/>
            <a:chOff x="107744" y="788913"/>
            <a:chExt cx="1980000" cy="2170112"/>
          </a:xfrm>
        </p:grpSpPr>
        <p:sp>
          <p:nvSpPr>
            <p:cNvPr id="5" name="TextBox 42"/>
            <p:cNvSpPr txBox="1"/>
            <p:nvPr/>
          </p:nvSpPr>
          <p:spPr>
            <a:xfrm>
              <a:off x="107744" y="1635586"/>
              <a:ext cx="198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尚未建立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“以消费者为中心”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的管理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模式，用户</a:t>
              </a:r>
              <a:r>
                <a:rPr lang="en-US" altLang="zh-CN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</a:t>
              </a:r>
              <a:r>
                <a:rPr lang="en-US" altLang="zh-CN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服务商未成为企业资源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06267" y="788913"/>
              <a:ext cx="782955" cy="782955"/>
              <a:chOff x="561744" y="2556226"/>
              <a:chExt cx="782955" cy="782955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auto">
              <a:xfrm rot="19193214">
                <a:off x="561744" y="2556226"/>
                <a:ext cx="782955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Freeform 22"/>
              <p:cNvSpPr/>
              <p:nvPr/>
            </p:nvSpPr>
            <p:spPr bwMode="auto">
              <a:xfrm>
                <a:off x="647242" y="2642033"/>
                <a:ext cx="612458" cy="613410"/>
              </a:xfrm>
              <a:custGeom>
                <a:avLst/>
                <a:gdLst>
                  <a:gd name="T0" fmla="*/ 353 w 429"/>
                  <a:gd name="T1" fmla="*/ 352 h 429"/>
                  <a:gd name="T2" fmla="*/ 77 w 429"/>
                  <a:gd name="T3" fmla="*/ 352 h 429"/>
                  <a:gd name="T4" fmla="*/ 77 w 429"/>
                  <a:gd name="T5" fmla="*/ 76 h 429"/>
                  <a:gd name="T6" fmla="*/ 353 w 429"/>
                  <a:gd name="T7" fmla="*/ 76 h 429"/>
                  <a:gd name="T8" fmla="*/ 353 w 429"/>
                  <a:gd name="T9" fmla="*/ 352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7" y="429"/>
                      <a:pt x="153" y="429"/>
                      <a:pt x="77" y="352"/>
                    </a:cubicBezTo>
                    <a:cubicBezTo>
                      <a:pt x="0" y="276"/>
                      <a:pt x="0" y="152"/>
                      <a:pt x="77" y="76"/>
                    </a:cubicBezTo>
                    <a:cubicBezTo>
                      <a:pt x="153" y="0"/>
                      <a:pt x="277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chemeClr val="accent2"/>
                </a:solidFill>
              </a:ln>
              <a:extLst/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0" name="Group 1495"/>
              <p:cNvGrpSpPr/>
              <p:nvPr/>
            </p:nvGrpSpPr>
            <p:grpSpPr>
              <a:xfrm>
                <a:off x="805248" y="2806687"/>
                <a:ext cx="311150" cy="266700"/>
                <a:chOff x="2025651" y="4484688"/>
                <a:chExt cx="388938" cy="333375"/>
              </a:xfrm>
              <a:solidFill>
                <a:srgbClr val="E60012"/>
              </a:solidFill>
            </p:grpSpPr>
            <p:sp>
              <p:nvSpPr>
                <p:cNvPr id="31" name="Freeform 48"/>
                <p:cNvSpPr/>
                <p:nvPr/>
              </p:nvSpPr>
              <p:spPr bwMode="auto">
                <a:xfrm>
                  <a:off x="2157413" y="4484688"/>
                  <a:ext cx="125413" cy="80963"/>
                </a:xfrm>
                <a:custGeom>
                  <a:avLst/>
                  <a:gdLst>
                    <a:gd name="T0" fmla="*/ 56 w 59"/>
                    <a:gd name="T1" fmla="*/ 15 h 38"/>
                    <a:gd name="T2" fmla="*/ 46 w 59"/>
                    <a:gd name="T3" fmla="*/ 15 h 38"/>
                    <a:gd name="T4" fmla="*/ 45 w 59"/>
                    <a:gd name="T5" fmla="*/ 13 h 38"/>
                    <a:gd name="T6" fmla="*/ 29 w 59"/>
                    <a:gd name="T7" fmla="*/ 0 h 38"/>
                    <a:gd name="T8" fmla="*/ 13 w 59"/>
                    <a:gd name="T9" fmla="*/ 13 h 38"/>
                    <a:gd name="T10" fmla="*/ 12 w 59"/>
                    <a:gd name="T11" fmla="*/ 15 h 38"/>
                    <a:gd name="T12" fmla="*/ 2 w 59"/>
                    <a:gd name="T13" fmla="*/ 15 h 38"/>
                    <a:gd name="T14" fmla="*/ 0 w 59"/>
                    <a:gd name="T15" fmla="*/ 18 h 38"/>
                    <a:gd name="T16" fmla="*/ 2 w 59"/>
                    <a:gd name="T17" fmla="*/ 36 h 38"/>
                    <a:gd name="T18" fmla="*/ 6 w 59"/>
                    <a:gd name="T19" fmla="*/ 38 h 38"/>
                    <a:gd name="T20" fmla="*/ 53 w 59"/>
                    <a:gd name="T21" fmla="*/ 38 h 38"/>
                    <a:gd name="T22" fmla="*/ 56 w 59"/>
                    <a:gd name="T23" fmla="*/ 36 h 38"/>
                    <a:gd name="T24" fmla="*/ 58 w 59"/>
                    <a:gd name="T25" fmla="*/ 18 h 38"/>
                    <a:gd name="T26" fmla="*/ 56 w 59"/>
                    <a:gd name="T27" fmla="*/ 1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9" h="38">
                      <a:moveTo>
                        <a:pt x="56" y="15"/>
                      </a:move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5" y="15"/>
                        <a:pt x="45" y="14"/>
                        <a:pt x="45" y="13"/>
                      </a:cubicBezTo>
                      <a:cubicBezTo>
                        <a:pt x="44" y="6"/>
                        <a:pt x="37" y="0"/>
                        <a:pt x="29" y="0"/>
                      </a:cubicBezTo>
                      <a:cubicBezTo>
                        <a:pt x="21" y="0"/>
                        <a:pt x="15" y="6"/>
                        <a:pt x="13" y="13"/>
                      </a:cubicBezTo>
                      <a:cubicBezTo>
                        <a:pt x="13" y="14"/>
                        <a:pt x="13" y="15"/>
                        <a:pt x="1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6"/>
                        <a:pt x="0" y="18"/>
                      </a:cubicBezTo>
                      <a:cubicBezTo>
                        <a:pt x="2" y="36"/>
                        <a:pt x="2" y="36"/>
                        <a:pt x="2" y="36"/>
                      </a:cubicBezTo>
                      <a:cubicBezTo>
                        <a:pt x="3" y="37"/>
                        <a:pt x="4" y="38"/>
                        <a:pt x="6" y="38"/>
                      </a:cubicBezTo>
                      <a:cubicBezTo>
                        <a:pt x="53" y="38"/>
                        <a:pt x="53" y="38"/>
                        <a:pt x="53" y="38"/>
                      </a:cubicBezTo>
                      <a:cubicBezTo>
                        <a:pt x="54" y="38"/>
                        <a:pt x="56" y="37"/>
                        <a:pt x="56" y="3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9" y="16"/>
                        <a:pt x="58" y="15"/>
                        <a:pt x="5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49"/>
                <p:cNvSpPr/>
                <p:nvPr/>
              </p:nvSpPr>
              <p:spPr bwMode="auto">
                <a:xfrm>
                  <a:off x="2243138" y="4624388"/>
                  <a:ext cx="115888" cy="12700"/>
                </a:xfrm>
                <a:custGeom>
                  <a:avLst/>
                  <a:gdLst>
                    <a:gd name="T0" fmla="*/ 52 w 55"/>
                    <a:gd name="T1" fmla="*/ 6 h 6"/>
                    <a:gd name="T2" fmla="*/ 3 w 55"/>
                    <a:gd name="T3" fmla="*/ 6 h 6"/>
                    <a:gd name="T4" fmla="*/ 0 w 55"/>
                    <a:gd name="T5" fmla="*/ 3 h 6"/>
                    <a:gd name="T6" fmla="*/ 3 w 55"/>
                    <a:gd name="T7" fmla="*/ 0 h 6"/>
                    <a:gd name="T8" fmla="*/ 52 w 55"/>
                    <a:gd name="T9" fmla="*/ 0 h 6"/>
                    <a:gd name="T10" fmla="*/ 55 w 55"/>
                    <a:gd name="T11" fmla="*/ 3 h 6"/>
                    <a:gd name="T12" fmla="*/ 52 w 5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6">
                      <a:moveTo>
                        <a:pt x="5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" y="6"/>
                        <a:pt x="0" y="5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3" y="0"/>
                        <a:pt x="55" y="1"/>
                        <a:pt x="55" y="3"/>
                      </a:cubicBezTo>
                      <a:cubicBezTo>
                        <a:pt x="55" y="5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50"/>
                <p:cNvSpPr/>
                <p:nvPr/>
              </p:nvSpPr>
              <p:spPr bwMode="auto">
                <a:xfrm>
                  <a:off x="2243138" y="4675188"/>
                  <a:ext cx="115888" cy="12700"/>
                </a:xfrm>
                <a:custGeom>
                  <a:avLst/>
                  <a:gdLst>
                    <a:gd name="T0" fmla="*/ 52 w 55"/>
                    <a:gd name="T1" fmla="*/ 6 h 6"/>
                    <a:gd name="T2" fmla="*/ 3 w 55"/>
                    <a:gd name="T3" fmla="*/ 6 h 6"/>
                    <a:gd name="T4" fmla="*/ 0 w 55"/>
                    <a:gd name="T5" fmla="*/ 3 h 6"/>
                    <a:gd name="T6" fmla="*/ 3 w 55"/>
                    <a:gd name="T7" fmla="*/ 0 h 6"/>
                    <a:gd name="T8" fmla="*/ 52 w 55"/>
                    <a:gd name="T9" fmla="*/ 0 h 6"/>
                    <a:gd name="T10" fmla="*/ 55 w 55"/>
                    <a:gd name="T11" fmla="*/ 3 h 6"/>
                    <a:gd name="T12" fmla="*/ 52 w 5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6">
                      <a:moveTo>
                        <a:pt x="5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" y="6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3" y="0"/>
                        <a:pt x="55" y="1"/>
                        <a:pt x="55" y="3"/>
                      </a:cubicBezTo>
                      <a:cubicBezTo>
                        <a:pt x="55" y="4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Freeform 51"/>
                <p:cNvSpPr/>
                <p:nvPr/>
              </p:nvSpPr>
              <p:spPr bwMode="auto">
                <a:xfrm>
                  <a:off x="2243138" y="4724400"/>
                  <a:ext cx="115888" cy="12700"/>
                </a:xfrm>
                <a:custGeom>
                  <a:avLst/>
                  <a:gdLst>
                    <a:gd name="T0" fmla="*/ 52 w 55"/>
                    <a:gd name="T1" fmla="*/ 6 h 6"/>
                    <a:gd name="T2" fmla="*/ 3 w 55"/>
                    <a:gd name="T3" fmla="*/ 6 h 6"/>
                    <a:gd name="T4" fmla="*/ 0 w 55"/>
                    <a:gd name="T5" fmla="*/ 3 h 6"/>
                    <a:gd name="T6" fmla="*/ 3 w 55"/>
                    <a:gd name="T7" fmla="*/ 0 h 6"/>
                    <a:gd name="T8" fmla="*/ 52 w 55"/>
                    <a:gd name="T9" fmla="*/ 0 h 6"/>
                    <a:gd name="T10" fmla="*/ 55 w 55"/>
                    <a:gd name="T11" fmla="*/ 3 h 6"/>
                    <a:gd name="T12" fmla="*/ 52 w 5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6">
                      <a:moveTo>
                        <a:pt x="5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" y="6"/>
                        <a:pt x="0" y="5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3" y="0"/>
                        <a:pt x="55" y="2"/>
                        <a:pt x="55" y="3"/>
                      </a:cubicBezTo>
                      <a:cubicBezTo>
                        <a:pt x="55" y="5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Freeform 52"/>
                <p:cNvSpPr/>
                <p:nvPr/>
              </p:nvSpPr>
              <p:spPr bwMode="auto">
                <a:xfrm>
                  <a:off x="2025651" y="4524375"/>
                  <a:ext cx="388938" cy="293688"/>
                </a:xfrm>
                <a:custGeom>
                  <a:avLst/>
                  <a:gdLst>
                    <a:gd name="T0" fmla="*/ 175 w 183"/>
                    <a:gd name="T1" fmla="*/ 0 h 138"/>
                    <a:gd name="T2" fmla="*/ 133 w 183"/>
                    <a:gd name="T3" fmla="*/ 0 h 138"/>
                    <a:gd name="T4" fmla="*/ 131 w 183"/>
                    <a:gd name="T5" fmla="*/ 2 h 138"/>
                    <a:gd name="T6" fmla="*/ 130 w 183"/>
                    <a:gd name="T7" fmla="*/ 11 h 138"/>
                    <a:gd name="T8" fmla="*/ 131 w 183"/>
                    <a:gd name="T9" fmla="*/ 12 h 138"/>
                    <a:gd name="T10" fmla="*/ 164 w 183"/>
                    <a:gd name="T11" fmla="*/ 12 h 138"/>
                    <a:gd name="T12" fmla="*/ 171 w 183"/>
                    <a:gd name="T13" fmla="*/ 20 h 138"/>
                    <a:gd name="T14" fmla="*/ 171 w 183"/>
                    <a:gd name="T15" fmla="*/ 119 h 138"/>
                    <a:gd name="T16" fmla="*/ 164 w 183"/>
                    <a:gd name="T17" fmla="*/ 126 h 138"/>
                    <a:gd name="T18" fmla="*/ 19 w 183"/>
                    <a:gd name="T19" fmla="*/ 126 h 138"/>
                    <a:gd name="T20" fmla="*/ 11 w 183"/>
                    <a:gd name="T21" fmla="*/ 119 h 138"/>
                    <a:gd name="T22" fmla="*/ 11 w 183"/>
                    <a:gd name="T23" fmla="*/ 20 h 138"/>
                    <a:gd name="T24" fmla="*/ 19 w 183"/>
                    <a:gd name="T25" fmla="*/ 12 h 138"/>
                    <a:gd name="T26" fmla="*/ 51 w 183"/>
                    <a:gd name="T27" fmla="*/ 12 h 138"/>
                    <a:gd name="T28" fmla="*/ 52 w 183"/>
                    <a:gd name="T29" fmla="*/ 11 h 138"/>
                    <a:gd name="T30" fmla="*/ 51 w 183"/>
                    <a:gd name="T31" fmla="*/ 2 h 138"/>
                    <a:gd name="T32" fmla="*/ 49 w 183"/>
                    <a:gd name="T33" fmla="*/ 0 h 138"/>
                    <a:gd name="T34" fmla="*/ 7 w 183"/>
                    <a:gd name="T35" fmla="*/ 0 h 138"/>
                    <a:gd name="T36" fmla="*/ 0 w 183"/>
                    <a:gd name="T37" fmla="*/ 8 h 138"/>
                    <a:gd name="T38" fmla="*/ 0 w 183"/>
                    <a:gd name="T39" fmla="*/ 130 h 138"/>
                    <a:gd name="T40" fmla="*/ 7 w 183"/>
                    <a:gd name="T41" fmla="*/ 138 h 138"/>
                    <a:gd name="T42" fmla="*/ 175 w 183"/>
                    <a:gd name="T43" fmla="*/ 138 h 138"/>
                    <a:gd name="T44" fmla="*/ 183 w 183"/>
                    <a:gd name="T45" fmla="*/ 130 h 138"/>
                    <a:gd name="T46" fmla="*/ 183 w 183"/>
                    <a:gd name="T47" fmla="*/ 8 h 138"/>
                    <a:gd name="T48" fmla="*/ 175 w 183"/>
                    <a:gd name="T4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83" h="138">
                      <a:moveTo>
                        <a:pt x="175" y="0"/>
                      </a:moveTo>
                      <a:cubicBezTo>
                        <a:pt x="175" y="0"/>
                        <a:pt x="145" y="0"/>
                        <a:pt x="133" y="0"/>
                      </a:cubicBezTo>
                      <a:cubicBezTo>
                        <a:pt x="131" y="0"/>
                        <a:pt x="131" y="2"/>
                        <a:pt x="131" y="2"/>
                      </a:cubicBezTo>
                      <a:cubicBezTo>
                        <a:pt x="130" y="11"/>
                        <a:pt x="130" y="11"/>
                        <a:pt x="130" y="11"/>
                      </a:cubicBezTo>
                      <a:cubicBezTo>
                        <a:pt x="130" y="11"/>
                        <a:pt x="130" y="12"/>
                        <a:pt x="131" y="12"/>
                      </a:cubicBezTo>
                      <a:cubicBezTo>
                        <a:pt x="140" y="12"/>
                        <a:pt x="164" y="12"/>
                        <a:pt x="164" y="12"/>
                      </a:cubicBezTo>
                      <a:cubicBezTo>
                        <a:pt x="168" y="12"/>
                        <a:pt x="171" y="15"/>
                        <a:pt x="171" y="20"/>
                      </a:cubicBezTo>
                      <a:cubicBezTo>
                        <a:pt x="171" y="119"/>
                        <a:pt x="171" y="119"/>
                        <a:pt x="171" y="119"/>
                      </a:cubicBezTo>
                      <a:cubicBezTo>
                        <a:pt x="171" y="123"/>
                        <a:pt x="168" y="126"/>
                        <a:pt x="164" y="126"/>
                      </a:cubicBezTo>
                      <a:cubicBezTo>
                        <a:pt x="19" y="126"/>
                        <a:pt x="19" y="126"/>
                        <a:pt x="19" y="126"/>
                      </a:cubicBezTo>
                      <a:cubicBezTo>
                        <a:pt x="15" y="126"/>
                        <a:pt x="11" y="123"/>
                        <a:pt x="11" y="119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15"/>
                        <a:pt x="15" y="12"/>
                        <a:pt x="19" y="12"/>
                      </a:cubicBezTo>
                      <a:cubicBezTo>
                        <a:pt x="19" y="12"/>
                        <a:pt x="42" y="12"/>
                        <a:pt x="51" y="12"/>
                      </a:cubicBezTo>
                      <a:cubicBezTo>
                        <a:pt x="52" y="12"/>
                        <a:pt x="52" y="11"/>
                        <a:pt x="52" y="11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51" y="2"/>
                        <a:pt x="50" y="0"/>
                        <a:pt x="49" y="0"/>
                      </a:cubicBezTo>
                      <a:cubicBezTo>
                        <a:pt x="37" y="0"/>
                        <a:pt x="7" y="0"/>
                        <a:pt x="7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35"/>
                        <a:pt x="3" y="138"/>
                        <a:pt x="7" y="138"/>
                      </a:cubicBezTo>
                      <a:cubicBezTo>
                        <a:pt x="175" y="138"/>
                        <a:pt x="175" y="138"/>
                        <a:pt x="175" y="138"/>
                      </a:cubicBezTo>
                      <a:cubicBezTo>
                        <a:pt x="179" y="138"/>
                        <a:pt x="183" y="135"/>
                        <a:pt x="183" y="130"/>
                      </a:cubicBezTo>
                      <a:cubicBezTo>
                        <a:pt x="183" y="8"/>
                        <a:pt x="183" y="8"/>
                        <a:pt x="183" y="8"/>
                      </a:cubicBezTo>
                      <a:cubicBezTo>
                        <a:pt x="183" y="4"/>
                        <a:pt x="179" y="0"/>
                        <a:pt x="1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Oval 53"/>
                <p:cNvSpPr>
                  <a:spLocks noChangeArrowheads="1"/>
                </p:cNvSpPr>
                <p:nvPr/>
              </p:nvSpPr>
              <p:spPr bwMode="auto">
                <a:xfrm>
                  <a:off x="2116138" y="4603750"/>
                  <a:ext cx="63500" cy="603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 54"/>
                <p:cNvSpPr/>
                <p:nvPr/>
              </p:nvSpPr>
              <p:spPr bwMode="auto">
                <a:xfrm>
                  <a:off x="2085976" y="4675188"/>
                  <a:ext cx="120650" cy="68263"/>
                </a:xfrm>
                <a:custGeom>
                  <a:avLst/>
                  <a:gdLst>
                    <a:gd name="T0" fmla="*/ 57 w 57"/>
                    <a:gd name="T1" fmla="*/ 31 h 32"/>
                    <a:gd name="T2" fmla="*/ 47 w 57"/>
                    <a:gd name="T3" fmla="*/ 5 h 32"/>
                    <a:gd name="T4" fmla="*/ 41 w 57"/>
                    <a:gd name="T5" fmla="*/ 0 h 32"/>
                    <a:gd name="T6" fmla="*/ 40 w 57"/>
                    <a:gd name="T7" fmla="*/ 0 h 32"/>
                    <a:gd name="T8" fmla="*/ 37 w 57"/>
                    <a:gd name="T9" fmla="*/ 0 h 32"/>
                    <a:gd name="T10" fmla="*/ 20 w 57"/>
                    <a:gd name="T11" fmla="*/ 0 h 32"/>
                    <a:gd name="T12" fmla="*/ 18 w 57"/>
                    <a:gd name="T13" fmla="*/ 0 h 32"/>
                    <a:gd name="T14" fmla="*/ 17 w 57"/>
                    <a:gd name="T15" fmla="*/ 0 h 32"/>
                    <a:gd name="T16" fmla="*/ 11 w 57"/>
                    <a:gd name="T17" fmla="*/ 5 h 32"/>
                    <a:gd name="T18" fmla="*/ 1 w 57"/>
                    <a:gd name="T19" fmla="*/ 31 h 32"/>
                    <a:gd name="T20" fmla="*/ 2 w 57"/>
                    <a:gd name="T21" fmla="*/ 32 h 32"/>
                    <a:gd name="T22" fmla="*/ 56 w 57"/>
                    <a:gd name="T23" fmla="*/ 32 h 32"/>
                    <a:gd name="T24" fmla="*/ 57 w 57"/>
                    <a:gd name="T25" fmla="*/ 3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32">
                      <a:moveTo>
                        <a:pt x="57" y="31"/>
                      </a:move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47" y="4"/>
                        <a:pt x="45" y="0"/>
                        <a:pt x="41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9" y="0"/>
                        <a:pt x="38" y="0"/>
                        <a:pt x="37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7" y="0"/>
                      </a:cubicBezTo>
                      <a:cubicBezTo>
                        <a:pt x="12" y="0"/>
                        <a:pt x="11" y="4"/>
                        <a:pt x="11" y="5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0" y="32"/>
                        <a:pt x="2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7" y="32"/>
                        <a:pt x="57" y="31"/>
                        <a:pt x="57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79" name="组合 78"/>
          <p:cNvGrpSpPr/>
          <p:nvPr/>
        </p:nvGrpSpPr>
        <p:grpSpPr>
          <a:xfrm>
            <a:off x="2607495" y="1382167"/>
            <a:ext cx="1980000" cy="1925692"/>
            <a:chOff x="2363915" y="788913"/>
            <a:chExt cx="1980000" cy="1925692"/>
          </a:xfrm>
        </p:grpSpPr>
        <p:sp>
          <p:nvSpPr>
            <p:cNvPr id="39" name="TextBox 57"/>
            <p:cNvSpPr txBox="1"/>
            <p:nvPr/>
          </p:nvSpPr>
          <p:spPr>
            <a:xfrm>
              <a:off x="2363915" y="1637387"/>
              <a:ext cx="1980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消费者执行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及分析缺乏辅助工具，缺乏量化的竞争管理手段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961961" y="788913"/>
              <a:ext cx="783908" cy="784860"/>
              <a:chOff x="1507182" y="2058527"/>
              <a:chExt cx="783908" cy="784860"/>
            </a:xfrm>
          </p:grpSpPr>
          <p:sp>
            <p:nvSpPr>
              <p:cNvPr id="41" name="Oval 21"/>
              <p:cNvSpPr>
                <a:spLocks noChangeArrowheads="1"/>
              </p:cNvSpPr>
              <p:nvPr/>
            </p:nvSpPr>
            <p:spPr bwMode="auto">
              <a:xfrm rot="19193214">
                <a:off x="1507182" y="2058527"/>
                <a:ext cx="783908" cy="7848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23"/>
              <p:cNvSpPr/>
              <p:nvPr/>
            </p:nvSpPr>
            <p:spPr bwMode="auto">
              <a:xfrm>
                <a:off x="1592907" y="2144252"/>
                <a:ext cx="612458" cy="613410"/>
              </a:xfrm>
              <a:custGeom>
                <a:avLst/>
                <a:gdLst>
                  <a:gd name="T0" fmla="*/ 353 w 429"/>
                  <a:gd name="T1" fmla="*/ 352 h 429"/>
                  <a:gd name="T2" fmla="*/ 76 w 429"/>
                  <a:gd name="T3" fmla="*/ 352 h 429"/>
                  <a:gd name="T4" fmla="*/ 76 w 429"/>
                  <a:gd name="T5" fmla="*/ 76 h 429"/>
                  <a:gd name="T6" fmla="*/ 353 w 429"/>
                  <a:gd name="T7" fmla="*/ 76 h 429"/>
                  <a:gd name="T8" fmla="*/ 353 w 429"/>
                  <a:gd name="T9" fmla="*/ 352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6" y="429"/>
                      <a:pt x="153" y="429"/>
                      <a:pt x="76" y="352"/>
                    </a:cubicBezTo>
                    <a:cubicBezTo>
                      <a:pt x="0" y="276"/>
                      <a:pt x="0" y="152"/>
                      <a:pt x="76" y="76"/>
                    </a:cubicBezTo>
                    <a:cubicBezTo>
                      <a:pt x="153" y="0"/>
                      <a:pt x="276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76"/>
              <p:cNvSpPr>
                <a:spLocks noEditPoints="1"/>
              </p:cNvSpPr>
              <p:nvPr/>
            </p:nvSpPr>
            <p:spPr bwMode="auto">
              <a:xfrm>
                <a:off x="1749725" y="2297785"/>
                <a:ext cx="332719" cy="247702"/>
              </a:xfrm>
              <a:custGeom>
                <a:avLst/>
                <a:gdLst>
                  <a:gd name="T0" fmla="*/ 228 w 237"/>
                  <a:gd name="T1" fmla="*/ 42 h 177"/>
                  <a:gd name="T2" fmla="*/ 215 w 237"/>
                  <a:gd name="T3" fmla="*/ 42 h 177"/>
                  <a:gd name="T4" fmla="*/ 214 w 237"/>
                  <a:gd name="T5" fmla="*/ 40 h 177"/>
                  <a:gd name="T6" fmla="*/ 214 w 237"/>
                  <a:gd name="T7" fmla="*/ 33 h 177"/>
                  <a:gd name="T8" fmla="*/ 198 w 237"/>
                  <a:gd name="T9" fmla="*/ 18 h 177"/>
                  <a:gd name="T10" fmla="*/ 93 w 237"/>
                  <a:gd name="T11" fmla="*/ 18 h 177"/>
                  <a:gd name="T12" fmla="*/ 90 w 237"/>
                  <a:gd name="T13" fmla="*/ 13 h 177"/>
                  <a:gd name="T14" fmla="*/ 89 w 237"/>
                  <a:gd name="T15" fmla="*/ 12 h 177"/>
                  <a:gd name="T16" fmla="*/ 72 w 237"/>
                  <a:gd name="T17" fmla="*/ 0 h 177"/>
                  <a:gd name="T18" fmla="*/ 44 w 237"/>
                  <a:gd name="T19" fmla="*/ 0 h 177"/>
                  <a:gd name="T20" fmla="*/ 28 w 237"/>
                  <a:gd name="T21" fmla="*/ 12 h 177"/>
                  <a:gd name="T22" fmla="*/ 27 w 237"/>
                  <a:gd name="T23" fmla="*/ 13 h 177"/>
                  <a:gd name="T24" fmla="*/ 24 w 237"/>
                  <a:gd name="T25" fmla="*/ 18 h 177"/>
                  <a:gd name="T26" fmla="*/ 16 w 237"/>
                  <a:gd name="T27" fmla="*/ 18 h 177"/>
                  <a:gd name="T28" fmla="*/ 0 w 237"/>
                  <a:gd name="T29" fmla="*/ 33 h 177"/>
                  <a:gd name="T30" fmla="*/ 0 w 237"/>
                  <a:gd name="T31" fmla="*/ 162 h 177"/>
                  <a:gd name="T32" fmla="*/ 13 w 237"/>
                  <a:gd name="T33" fmla="*/ 177 h 177"/>
                  <a:gd name="T34" fmla="*/ 16 w 237"/>
                  <a:gd name="T35" fmla="*/ 177 h 177"/>
                  <a:gd name="T36" fmla="*/ 204 w 237"/>
                  <a:gd name="T37" fmla="*/ 177 h 177"/>
                  <a:gd name="T38" fmla="*/ 215 w 237"/>
                  <a:gd name="T39" fmla="*/ 168 h 177"/>
                  <a:gd name="T40" fmla="*/ 236 w 237"/>
                  <a:gd name="T41" fmla="*/ 51 h 177"/>
                  <a:gd name="T42" fmla="*/ 228 w 237"/>
                  <a:gd name="T43" fmla="*/ 42 h 177"/>
                  <a:gd name="T44" fmla="*/ 16 w 237"/>
                  <a:gd name="T45" fmla="*/ 30 h 177"/>
                  <a:gd name="T46" fmla="*/ 24 w 237"/>
                  <a:gd name="T47" fmla="*/ 30 h 177"/>
                  <a:gd name="T48" fmla="*/ 38 w 237"/>
                  <a:gd name="T49" fmla="*/ 19 h 177"/>
                  <a:gd name="T50" fmla="*/ 39 w 237"/>
                  <a:gd name="T51" fmla="*/ 18 h 177"/>
                  <a:gd name="T52" fmla="*/ 46 w 237"/>
                  <a:gd name="T53" fmla="*/ 12 h 177"/>
                  <a:gd name="T54" fmla="*/ 72 w 237"/>
                  <a:gd name="T55" fmla="*/ 12 h 177"/>
                  <a:gd name="T56" fmla="*/ 78 w 237"/>
                  <a:gd name="T57" fmla="*/ 18 h 177"/>
                  <a:gd name="T58" fmla="*/ 79 w 237"/>
                  <a:gd name="T59" fmla="*/ 19 h 177"/>
                  <a:gd name="T60" fmla="*/ 93 w 237"/>
                  <a:gd name="T61" fmla="*/ 30 h 177"/>
                  <a:gd name="T62" fmla="*/ 198 w 237"/>
                  <a:gd name="T63" fmla="*/ 30 h 177"/>
                  <a:gd name="T64" fmla="*/ 202 w 237"/>
                  <a:gd name="T65" fmla="*/ 33 h 177"/>
                  <a:gd name="T66" fmla="*/ 202 w 237"/>
                  <a:gd name="T67" fmla="*/ 39 h 177"/>
                  <a:gd name="T68" fmla="*/ 200 w 237"/>
                  <a:gd name="T69" fmla="*/ 42 h 177"/>
                  <a:gd name="T70" fmla="*/ 40 w 237"/>
                  <a:gd name="T71" fmla="*/ 42 h 177"/>
                  <a:gd name="T72" fmla="*/ 29 w 237"/>
                  <a:gd name="T73" fmla="*/ 51 h 177"/>
                  <a:gd name="T74" fmla="*/ 13 w 237"/>
                  <a:gd name="T75" fmla="*/ 138 h 177"/>
                  <a:gd name="T76" fmla="*/ 13 w 237"/>
                  <a:gd name="T77" fmla="*/ 136 h 177"/>
                  <a:gd name="T78" fmla="*/ 13 w 237"/>
                  <a:gd name="T79" fmla="*/ 33 h 177"/>
                  <a:gd name="T80" fmla="*/ 16 w 237"/>
                  <a:gd name="T81" fmla="*/ 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7" h="177">
                    <a:moveTo>
                      <a:pt x="228" y="42"/>
                    </a:moveTo>
                    <a:cubicBezTo>
                      <a:pt x="228" y="42"/>
                      <a:pt x="218" y="42"/>
                      <a:pt x="215" y="42"/>
                    </a:cubicBezTo>
                    <a:cubicBezTo>
                      <a:pt x="214" y="42"/>
                      <a:pt x="214" y="40"/>
                      <a:pt x="214" y="40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14" y="25"/>
                      <a:pt x="207" y="18"/>
                      <a:pt x="198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92" y="18"/>
                      <a:pt x="91" y="16"/>
                      <a:pt x="90" y="13"/>
                    </a:cubicBezTo>
                    <a:cubicBezTo>
                      <a:pt x="89" y="13"/>
                      <a:pt x="89" y="12"/>
                      <a:pt x="89" y="12"/>
                    </a:cubicBezTo>
                    <a:cubicBezTo>
                      <a:pt x="84" y="2"/>
                      <a:pt x="77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7" y="0"/>
                      <a:pt x="33" y="4"/>
                      <a:pt x="28" y="12"/>
                    </a:cubicBezTo>
                    <a:cubicBezTo>
                      <a:pt x="28" y="12"/>
                      <a:pt x="28" y="13"/>
                      <a:pt x="27" y="13"/>
                    </a:cubicBezTo>
                    <a:cubicBezTo>
                      <a:pt x="26" y="16"/>
                      <a:pt x="25" y="18"/>
                      <a:pt x="2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7" y="18"/>
                      <a:pt x="0" y="25"/>
                      <a:pt x="0" y="33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9"/>
                      <a:pt x="6" y="175"/>
                      <a:pt x="13" y="177"/>
                    </a:cubicBezTo>
                    <a:cubicBezTo>
                      <a:pt x="14" y="177"/>
                      <a:pt x="15" y="177"/>
                      <a:pt x="16" y="177"/>
                    </a:cubicBezTo>
                    <a:cubicBezTo>
                      <a:pt x="204" y="177"/>
                      <a:pt x="204" y="177"/>
                      <a:pt x="204" y="177"/>
                    </a:cubicBezTo>
                    <a:cubicBezTo>
                      <a:pt x="209" y="177"/>
                      <a:pt x="214" y="173"/>
                      <a:pt x="215" y="168"/>
                    </a:cubicBezTo>
                    <a:cubicBezTo>
                      <a:pt x="236" y="51"/>
                      <a:pt x="236" y="51"/>
                      <a:pt x="236" y="51"/>
                    </a:cubicBezTo>
                    <a:cubicBezTo>
                      <a:pt x="237" y="46"/>
                      <a:pt x="233" y="42"/>
                      <a:pt x="228" y="42"/>
                    </a:cubicBezTo>
                    <a:close/>
                    <a:moveTo>
                      <a:pt x="16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32" y="30"/>
                      <a:pt x="35" y="24"/>
                      <a:pt x="38" y="19"/>
                    </a:cubicBezTo>
                    <a:cubicBezTo>
                      <a:pt x="38" y="19"/>
                      <a:pt x="39" y="19"/>
                      <a:pt x="39" y="18"/>
                    </a:cubicBezTo>
                    <a:cubicBezTo>
                      <a:pt x="41" y="14"/>
                      <a:pt x="43" y="12"/>
                      <a:pt x="46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3" y="12"/>
                      <a:pt x="75" y="12"/>
                      <a:pt x="78" y="18"/>
                    </a:cubicBezTo>
                    <a:cubicBezTo>
                      <a:pt x="78" y="18"/>
                      <a:pt x="79" y="19"/>
                      <a:pt x="79" y="19"/>
                    </a:cubicBezTo>
                    <a:cubicBezTo>
                      <a:pt x="81" y="23"/>
                      <a:pt x="84" y="30"/>
                      <a:pt x="93" y="30"/>
                    </a:cubicBezTo>
                    <a:cubicBezTo>
                      <a:pt x="198" y="30"/>
                      <a:pt x="198" y="30"/>
                      <a:pt x="198" y="30"/>
                    </a:cubicBezTo>
                    <a:cubicBezTo>
                      <a:pt x="200" y="30"/>
                      <a:pt x="202" y="31"/>
                      <a:pt x="202" y="33"/>
                    </a:cubicBezTo>
                    <a:cubicBezTo>
                      <a:pt x="202" y="39"/>
                      <a:pt x="202" y="39"/>
                      <a:pt x="202" y="39"/>
                    </a:cubicBezTo>
                    <a:cubicBezTo>
                      <a:pt x="202" y="39"/>
                      <a:pt x="202" y="42"/>
                      <a:pt x="200" y="42"/>
                    </a:cubicBezTo>
                    <a:cubicBezTo>
                      <a:pt x="160" y="42"/>
                      <a:pt x="40" y="42"/>
                      <a:pt x="40" y="42"/>
                    </a:cubicBezTo>
                    <a:cubicBezTo>
                      <a:pt x="35" y="42"/>
                      <a:pt x="30" y="46"/>
                      <a:pt x="29" y="51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38"/>
                      <a:pt x="13" y="141"/>
                      <a:pt x="13" y="136"/>
                    </a:cubicBezTo>
                    <a:cubicBezTo>
                      <a:pt x="13" y="110"/>
                      <a:pt x="13" y="33"/>
                      <a:pt x="13" y="33"/>
                    </a:cubicBezTo>
                    <a:cubicBezTo>
                      <a:pt x="13" y="31"/>
                      <a:pt x="14" y="30"/>
                      <a:pt x="16" y="30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4731666" y="1392327"/>
            <a:ext cx="1980000" cy="1925692"/>
            <a:chOff x="4620086" y="788913"/>
            <a:chExt cx="1980000" cy="1925692"/>
          </a:xfrm>
        </p:grpSpPr>
        <p:sp>
          <p:nvSpPr>
            <p:cNvPr id="44" name="TextBox 63"/>
            <p:cNvSpPr txBox="1"/>
            <p:nvPr/>
          </p:nvSpPr>
          <p:spPr>
            <a:xfrm>
              <a:off x="4620086" y="1637387"/>
              <a:ext cx="1980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b="1" kern="1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过程</a:t>
              </a:r>
              <a:r>
                <a:rPr lang="zh-CN" altLang="zh-CN" sz="1600" b="1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缺乏透视</a:t>
              </a:r>
              <a:r>
                <a:rPr lang="zh-CN" altLang="zh-CN" sz="1600" b="1" kern="1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管理</a:t>
              </a:r>
              <a:r>
                <a:rPr lang="zh-CN" altLang="en-US" sz="1600" b="1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，订单业务协同</a:t>
              </a:r>
              <a:r>
                <a:rPr lang="zh-CN" altLang="en-US" sz="1600" b="1" kern="100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不便，</a:t>
              </a:r>
              <a:r>
                <a:rPr lang="zh-CN" altLang="en-US" sz="1600" b="1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经销商营销信息无法准确掌握</a:t>
              </a:r>
              <a:r>
                <a:rPr lang="zh-CN" altLang="zh-CN" sz="1600" b="1" kern="1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en-US" altLang="zh-CN" sz="1600" b="1" kern="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218132" y="788913"/>
              <a:ext cx="783908" cy="782955"/>
              <a:chOff x="2354004" y="2709843"/>
              <a:chExt cx="783908" cy="782955"/>
            </a:xfrm>
          </p:grpSpPr>
          <p:sp>
            <p:nvSpPr>
              <p:cNvPr id="46" name="Oval 25"/>
              <p:cNvSpPr>
                <a:spLocks noChangeArrowheads="1"/>
              </p:cNvSpPr>
              <p:nvPr/>
            </p:nvSpPr>
            <p:spPr bwMode="auto">
              <a:xfrm rot="19193214">
                <a:off x="2354004" y="2709843"/>
                <a:ext cx="783908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26"/>
              <p:cNvSpPr/>
              <p:nvPr/>
            </p:nvSpPr>
            <p:spPr bwMode="auto">
              <a:xfrm>
                <a:off x="2439730" y="2795568"/>
                <a:ext cx="612458" cy="611505"/>
              </a:xfrm>
              <a:custGeom>
                <a:avLst/>
                <a:gdLst>
                  <a:gd name="T0" fmla="*/ 77 w 429"/>
                  <a:gd name="T1" fmla="*/ 76 h 428"/>
                  <a:gd name="T2" fmla="*/ 77 w 429"/>
                  <a:gd name="T3" fmla="*/ 352 h 428"/>
                  <a:gd name="T4" fmla="*/ 353 w 429"/>
                  <a:gd name="T5" fmla="*/ 352 h 428"/>
                  <a:gd name="T6" fmla="*/ 353 w 429"/>
                  <a:gd name="T7" fmla="*/ 76 h 428"/>
                  <a:gd name="T8" fmla="*/ 77 w 429"/>
                  <a:gd name="T9" fmla="*/ 7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7" y="76"/>
                    </a:moveTo>
                    <a:cubicBezTo>
                      <a:pt x="0" y="152"/>
                      <a:pt x="0" y="276"/>
                      <a:pt x="77" y="352"/>
                    </a:cubicBezTo>
                    <a:cubicBezTo>
                      <a:pt x="153" y="428"/>
                      <a:pt x="277" y="428"/>
                      <a:pt x="353" y="352"/>
                    </a:cubicBezTo>
                    <a:cubicBezTo>
                      <a:pt x="429" y="276"/>
                      <a:pt x="429" y="152"/>
                      <a:pt x="353" y="76"/>
                    </a:cubicBezTo>
                    <a:cubicBezTo>
                      <a:pt x="277" y="0"/>
                      <a:pt x="153" y="0"/>
                      <a:pt x="77" y="76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8" name="Group 1502"/>
              <p:cNvGrpSpPr/>
              <p:nvPr/>
            </p:nvGrpSpPr>
            <p:grpSpPr>
              <a:xfrm>
                <a:off x="2606064" y="2964334"/>
                <a:ext cx="271781" cy="267970"/>
                <a:chOff x="4989513" y="5064125"/>
                <a:chExt cx="339726" cy="334963"/>
              </a:xfrm>
              <a:solidFill>
                <a:srgbClr val="E60012"/>
              </a:solidFill>
            </p:grpSpPr>
            <p:sp>
              <p:nvSpPr>
                <p:cNvPr id="49" name="Freeform 79"/>
                <p:cNvSpPr/>
                <p:nvPr/>
              </p:nvSpPr>
              <p:spPr bwMode="auto">
                <a:xfrm>
                  <a:off x="5019676" y="5089525"/>
                  <a:ext cx="309563" cy="309563"/>
                </a:xfrm>
                <a:custGeom>
                  <a:avLst/>
                  <a:gdLst>
                    <a:gd name="T0" fmla="*/ 73 w 146"/>
                    <a:gd name="T1" fmla="*/ 0 h 146"/>
                    <a:gd name="T2" fmla="*/ 34 w 146"/>
                    <a:gd name="T3" fmla="*/ 11 h 146"/>
                    <a:gd name="T4" fmla="*/ 33 w 146"/>
                    <a:gd name="T5" fmla="*/ 14 h 146"/>
                    <a:gd name="T6" fmla="*/ 40 w 146"/>
                    <a:gd name="T7" fmla="*/ 21 h 146"/>
                    <a:gd name="T8" fmla="*/ 43 w 146"/>
                    <a:gd name="T9" fmla="*/ 21 h 146"/>
                    <a:gd name="T10" fmla="*/ 73 w 146"/>
                    <a:gd name="T11" fmla="*/ 13 h 146"/>
                    <a:gd name="T12" fmla="*/ 133 w 146"/>
                    <a:gd name="T13" fmla="*/ 73 h 146"/>
                    <a:gd name="T14" fmla="*/ 73 w 146"/>
                    <a:gd name="T15" fmla="*/ 133 h 146"/>
                    <a:gd name="T16" fmla="*/ 13 w 146"/>
                    <a:gd name="T17" fmla="*/ 73 h 146"/>
                    <a:gd name="T18" fmla="*/ 19 w 146"/>
                    <a:gd name="T19" fmla="*/ 45 h 146"/>
                    <a:gd name="T20" fmla="*/ 19 w 146"/>
                    <a:gd name="T21" fmla="*/ 42 h 146"/>
                    <a:gd name="T22" fmla="*/ 13 w 146"/>
                    <a:gd name="T23" fmla="*/ 36 h 146"/>
                    <a:gd name="T24" fmla="*/ 10 w 146"/>
                    <a:gd name="T25" fmla="*/ 36 h 146"/>
                    <a:gd name="T26" fmla="*/ 0 w 146"/>
                    <a:gd name="T27" fmla="*/ 73 h 146"/>
                    <a:gd name="T28" fmla="*/ 73 w 146"/>
                    <a:gd name="T29" fmla="*/ 146 h 146"/>
                    <a:gd name="T30" fmla="*/ 146 w 146"/>
                    <a:gd name="T31" fmla="*/ 73 h 146"/>
                    <a:gd name="T32" fmla="*/ 73 w 146"/>
                    <a:gd name="T33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6" h="146">
                      <a:moveTo>
                        <a:pt x="73" y="0"/>
                      </a:moveTo>
                      <a:cubicBezTo>
                        <a:pt x="58" y="0"/>
                        <a:pt x="45" y="4"/>
                        <a:pt x="34" y="11"/>
                      </a:cubicBezTo>
                      <a:cubicBezTo>
                        <a:pt x="33" y="12"/>
                        <a:pt x="32" y="12"/>
                        <a:pt x="33" y="14"/>
                      </a:cubicBezTo>
                      <a:cubicBezTo>
                        <a:pt x="40" y="21"/>
                        <a:pt x="40" y="21"/>
                        <a:pt x="40" y="21"/>
                      </a:cubicBezTo>
                      <a:cubicBezTo>
                        <a:pt x="41" y="22"/>
                        <a:pt x="42" y="21"/>
                        <a:pt x="43" y="21"/>
                      </a:cubicBezTo>
                      <a:cubicBezTo>
                        <a:pt x="52" y="16"/>
                        <a:pt x="62" y="13"/>
                        <a:pt x="73" y="13"/>
                      </a:cubicBezTo>
                      <a:cubicBezTo>
                        <a:pt x="106" y="13"/>
                        <a:pt x="133" y="40"/>
                        <a:pt x="133" y="73"/>
                      </a:cubicBezTo>
                      <a:cubicBezTo>
                        <a:pt x="133" y="106"/>
                        <a:pt x="106" y="133"/>
                        <a:pt x="73" y="133"/>
                      </a:cubicBezTo>
                      <a:cubicBezTo>
                        <a:pt x="40" y="133"/>
                        <a:pt x="13" y="106"/>
                        <a:pt x="13" y="73"/>
                      </a:cubicBezTo>
                      <a:cubicBezTo>
                        <a:pt x="13" y="63"/>
                        <a:pt x="15" y="54"/>
                        <a:pt x="19" y="45"/>
                      </a:cubicBezTo>
                      <a:cubicBezTo>
                        <a:pt x="20" y="45"/>
                        <a:pt x="20" y="43"/>
                        <a:pt x="19" y="42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1" y="34"/>
                        <a:pt x="10" y="35"/>
                        <a:pt x="10" y="36"/>
                      </a:cubicBezTo>
                      <a:cubicBezTo>
                        <a:pt x="3" y="47"/>
                        <a:pt x="0" y="60"/>
                        <a:pt x="0" y="73"/>
                      </a:cubicBezTo>
                      <a:cubicBezTo>
                        <a:pt x="0" y="113"/>
                        <a:pt x="33" y="146"/>
                        <a:pt x="73" y="146"/>
                      </a:cubicBezTo>
                      <a:cubicBezTo>
                        <a:pt x="113" y="146"/>
                        <a:pt x="146" y="113"/>
                        <a:pt x="146" y="73"/>
                      </a:cubicBezTo>
                      <a:cubicBezTo>
                        <a:pt x="146" y="33"/>
                        <a:pt x="113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80"/>
                <p:cNvSpPr/>
                <p:nvPr/>
              </p:nvSpPr>
              <p:spPr bwMode="auto">
                <a:xfrm>
                  <a:off x="4989513" y="5064125"/>
                  <a:ext cx="190500" cy="190500"/>
                </a:xfrm>
                <a:custGeom>
                  <a:avLst/>
                  <a:gdLst>
                    <a:gd name="T0" fmla="*/ 85 w 90"/>
                    <a:gd name="T1" fmla="*/ 90 h 90"/>
                    <a:gd name="T2" fmla="*/ 78 w 90"/>
                    <a:gd name="T3" fmla="*/ 87 h 90"/>
                    <a:gd name="T4" fmla="*/ 23 w 90"/>
                    <a:gd name="T5" fmla="*/ 32 h 90"/>
                    <a:gd name="T6" fmla="*/ 18 w 90"/>
                    <a:gd name="T7" fmla="*/ 30 h 90"/>
                    <a:gd name="T8" fmla="*/ 12 w 90"/>
                    <a:gd name="T9" fmla="*/ 27 h 90"/>
                    <a:gd name="T10" fmla="*/ 2 w 90"/>
                    <a:gd name="T11" fmla="*/ 18 h 90"/>
                    <a:gd name="T12" fmla="*/ 3 w 90"/>
                    <a:gd name="T13" fmla="*/ 13 h 90"/>
                    <a:gd name="T14" fmla="*/ 7 w 90"/>
                    <a:gd name="T15" fmla="*/ 12 h 90"/>
                    <a:gd name="T16" fmla="*/ 12 w 90"/>
                    <a:gd name="T17" fmla="*/ 7 h 90"/>
                    <a:gd name="T18" fmla="*/ 14 w 90"/>
                    <a:gd name="T19" fmla="*/ 3 h 90"/>
                    <a:gd name="T20" fmla="*/ 18 w 90"/>
                    <a:gd name="T21" fmla="*/ 2 h 90"/>
                    <a:gd name="T22" fmla="*/ 28 w 90"/>
                    <a:gd name="T23" fmla="*/ 11 h 90"/>
                    <a:gd name="T24" fmla="*/ 30 w 90"/>
                    <a:gd name="T25" fmla="*/ 17 h 90"/>
                    <a:gd name="T26" fmla="*/ 32 w 90"/>
                    <a:gd name="T27" fmla="*/ 23 h 90"/>
                    <a:gd name="T28" fmla="*/ 87 w 90"/>
                    <a:gd name="T29" fmla="*/ 78 h 90"/>
                    <a:gd name="T30" fmla="*/ 90 w 90"/>
                    <a:gd name="T31" fmla="*/ 85 h 90"/>
                    <a:gd name="T32" fmla="*/ 90 w 90"/>
                    <a:gd name="T33" fmla="*/ 86 h 90"/>
                    <a:gd name="T34" fmla="*/ 86 w 90"/>
                    <a:gd name="T35" fmla="*/ 90 h 90"/>
                    <a:gd name="T36" fmla="*/ 85 w 90"/>
                    <a:gd name="T3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90">
                      <a:moveTo>
                        <a:pt x="85" y="90"/>
                      </a:moveTo>
                      <a:cubicBezTo>
                        <a:pt x="83" y="90"/>
                        <a:pt x="80" y="88"/>
                        <a:pt x="78" y="8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2" y="30"/>
                        <a:pt x="19" y="29"/>
                        <a:pt x="18" y="30"/>
                      </a:cubicBezTo>
                      <a:cubicBezTo>
                        <a:pt x="16" y="30"/>
                        <a:pt x="13" y="29"/>
                        <a:pt x="12" y="27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6"/>
                        <a:pt x="1" y="14"/>
                        <a:pt x="3" y="13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9" y="11"/>
                        <a:pt x="12" y="9"/>
                        <a:pt x="12" y="7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1"/>
                        <a:pt x="16" y="0"/>
                        <a:pt x="18" y="2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9" y="13"/>
                        <a:pt x="30" y="16"/>
                        <a:pt x="30" y="17"/>
                      </a:cubicBezTo>
                      <a:cubicBezTo>
                        <a:pt x="29" y="19"/>
                        <a:pt x="30" y="21"/>
                        <a:pt x="32" y="23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9" y="80"/>
                        <a:pt x="90" y="83"/>
                        <a:pt x="90" y="85"/>
                      </a:cubicBez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90" y="88"/>
                        <a:pt x="89" y="90"/>
                        <a:pt x="86" y="90"/>
                      </a:cubicBezTo>
                      <a:lnTo>
                        <a:pt x="85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Freeform 81"/>
                <p:cNvSpPr/>
                <p:nvPr/>
              </p:nvSpPr>
              <p:spPr bwMode="auto">
                <a:xfrm>
                  <a:off x="5129213" y="5199063"/>
                  <a:ext cx="90488" cy="88900"/>
                </a:xfrm>
                <a:custGeom>
                  <a:avLst/>
                  <a:gdLst>
                    <a:gd name="T0" fmla="*/ 21 w 42"/>
                    <a:gd name="T1" fmla="*/ 2 h 42"/>
                    <a:gd name="T2" fmla="*/ 27 w 42"/>
                    <a:gd name="T3" fmla="*/ 8 h 42"/>
                    <a:gd name="T4" fmla="*/ 33 w 42"/>
                    <a:gd name="T5" fmla="*/ 21 h 42"/>
                    <a:gd name="T6" fmla="*/ 33 w 42"/>
                    <a:gd name="T7" fmla="*/ 22 h 42"/>
                    <a:gd name="T8" fmla="*/ 30 w 42"/>
                    <a:gd name="T9" fmla="*/ 31 h 42"/>
                    <a:gd name="T10" fmla="*/ 21 w 42"/>
                    <a:gd name="T11" fmla="*/ 35 h 42"/>
                    <a:gd name="T12" fmla="*/ 19 w 42"/>
                    <a:gd name="T13" fmla="*/ 35 h 42"/>
                    <a:gd name="T14" fmla="*/ 19 w 42"/>
                    <a:gd name="T15" fmla="*/ 35 h 42"/>
                    <a:gd name="T16" fmla="*/ 6 w 42"/>
                    <a:gd name="T17" fmla="*/ 29 h 42"/>
                    <a:gd name="T18" fmla="*/ 3 w 42"/>
                    <a:gd name="T19" fmla="*/ 26 h 42"/>
                    <a:gd name="T20" fmla="*/ 1 w 42"/>
                    <a:gd name="T21" fmla="*/ 27 h 42"/>
                    <a:gd name="T22" fmla="*/ 21 w 42"/>
                    <a:gd name="T23" fmla="*/ 42 h 42"/>
                    <a:gd name="T24" fmla="*/ 42 w 42"/>
                    <a:gd name="T25" fmla="*/ 21 h 42"/>
                    <a:gd name="T26" fmla="*/ 23 w 42"/>
                    <a:gd name="T27" fmla="*/ 0 h 42"/>
                    <a:gd name="T28" fmla="*/ 21 w 42"/>
                    <a:gd name="T29" fmla="*/ 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2" h="42">
                      <a:moveTo>
                        <a:pt x="21" y="2"/>
                      </a:moveTo>
                      <a:cubicBezTo>
                        <a:pt x="27" y="8"/>
                        <a:pt x="27" y="8"/>
                        <a:pt x="27" y="8"/>
                      </a:cubicBezTo>
                      <a:cubicBezTo>
                        <a:pt x="30" y="11"/>
                        <a:pt x="33" y="16"/>
                        <a:pt x="33" y="21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5"/>
                        <a:pt x="32" y="29"/>
                        <a:pt x="30" y="31"/>
                      </a:cubicBezTo>
                      <a:cubicBezTo>
                        <a:pt x="27" y="34"/>
                        <a:pt x="24" y="35"/>
                        <a:pt x="21" y="35"/>
                      </a:cubicBezTo>
                      <a:cubicBezTo>
                        <a:pt x="20" y="35"/>
                        <a:pt x="20" y="35"/>
                        <a:pt x="19" y="35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4" y="34"/>
                        <a:pt x="9" y="32"/>
                        <a:pt x="6" y="29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0" y="22"/>
                        <a:pt x="1" y="26"/>
                        <a:pt x="1" y="27"/>
                      </a:cubicBezTo>
                      <a:cubicBezTo>
                        <a:pt x="4" y="36"/>
                        <a:pt x="12" y="42"/>
                        <a:pt x="21" y="42"/>
                      </a:cubicBezTo>
                      <a:cubicBezTo>
                        <a:pt x="32" y="42"/>
                        <a:pt x="42" y="32"/>
                        <a:pt x="42" y="21"/>
                      </a:cubicBezTo>
                      <a:cubicBezTo>
                        <a:pt x="42" y="10"/>
                        <a:pt x="34" y="2"/>
                        <a:pt x="23" y="0"/>
                      </a:cubicBezTo>
                      <a:cubicBezTo>
                        <a:pt x="23" y="0"/>
                        <a:pt x="19" y="0"/>
                        <a:pt x="2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Freeform 82"/>
                <p:cNvSpPr/>
                <p:nvPr/>
              </p:nvSpPr>
              <p:spPr bwMode="auto">
                <a:xfrm>
                  <a:off x="5075238" y="5143500"/>
                  <a:ext cx="198438" cy="200025"/>
                </a:xfrm>
                <a:custGeom>
                  <a:avLst/>
                  <a:gdLst>
                    <a:gd name="T0" fmla="*/ 47 w 94"/>
                    <a:gd name="T1" fmla="*/ 0 h 94"/>
                    <a:gd name="T2" fmla="*/ 27 w 94"/>
                    <a:gd name="T3" fmla="*/ 4 h 94"/>
                    <a:gd name="T4" fmla="*/ 26 w 94"/>
                    <a:gd name="T5" fmla="*/ 7 h 94"/>
                    <a:gd name="T6" fmla="*/ 34 w 94"/>
                    <a:gd name="T7" fmla="*/ 14 h 94"/>
                    <a:gd name="T8" fmla="*/ 37 w 94"/>
                    <a:gd name="T9" fmla="*/ 15 h 94"/>
                    <a:gd name="T10" fmla="*/ 47 w 94"/>
                    <a:gd name="T11" fmla="*/ 13 h 94"/>
                    <a:gd name="T12" fmla="*/ 81 w 94"/>
                    <a:gd name="T13" fmla="*/ 47 h 94"/>
                    <a:gd name="T14" fmla="*/ 47 w 94"/>
                    <a:gd name="T15" fmla="*/ 81 h 94"/>
                    <a:gd name="T16" fmla="*/ 13 w 94"/>
                    <a:gd name="T17" fmla="*/ 47 h 94"/>
                    <a:gd name="T18" fmla="*/ 14 w 94"/>
                    <a:gd name="T19" fmla="*/ 39 h 94"/>
                    <a:gd name="T20" fmla="*/ 14 w 94"/>
                    <a:gd name="T21" fmla="*/ 37 h 94"/>
                    <a:gd name="T22" fmla="*/ 6 w 94"/>
                    <a:gd name="T23" fmla="*/ 29 h 94"/>
                    <a:gd name="T24" fmla="*/ 3 w 94"/>
                    <a:gd name="T25" fmla="*/ 29 h 94"/>
                    <a:gd name="T26" fmla="*/ 0 w 94"/>
                    <a:gd name="T27" fmla="*/ 47 h 94"/>
                    <a:gd name="T28" fmla="*/ 47 w 94"/>
                    <a:gd name="T29" fmla="*/ 94 h 94"/>
                    <a:gd name="T30" fmla="*/ 94 w 94"/>
                    <a:gd name="T31" fmla="*/ 47 h 94"/>
                    <a:gd name="T32" fmla="*/ 47 w 94"/>
                    <a:gd name="T3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4" h="94">
                      <a:moveTo>
                        <a:pt x="47" y="0"/>
                      </a:moveTo>
                      <a:cubicBezTo>
                        <a:pt x="40" y="0"/>
                        <a:pt x="33" y="2"/>
                        <a:pt x="27" y="4"/>
                      </a:cubicBezTo>
                      <a:cubicBezTo>
                        <a:pt x="26" y="5"/>
                        <a:pt x="25" y="5"/>
                        <a:pt x="26" y="7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5"/>
                        <a:pt x="36" y="15"/>
                        <a:pt x="37" y="15"/>
                      </a:cubicBezTo>
                      <a:cubicBezTo>
                        <a:pt x="40" y="14"/>
                        <a:pt x="43" y="13"/>
                        <a:pt x="47" y="13"/>
                      </a:cubicBezTo>
                      <a:cubicBezTo>
                        <a:pt x="66" y="13"/>
                        <a:pt x="81" y="28"/>
                        <a:pt x="81" y="47"/>
                      </a:cubicBezTo>
                      <a:cubicBezTo>
                        <a:pt x="81" y="66"/>
                        <a:pt x="66" y="81"/>
                        <a:pt x="47" y="81"/>
                      </a:cubicBezTo>
                      <a:cubicBezTo>
                        <a:pt x="28" y="81"/>
                        <a:pt x="13" y="66"/>
                        <a:pt x="13" y="47"/>
                      </a:cubicBezTo>
                      <a:cubicBezTo>
                        <a:pt x="13" y="44"/>
                        <a:pt x="13" y="42"/>
                        <a:pt x="14" y="39"/>
                      </a:cubicBezTo>
                      <a:cubicBezTo>
                        <a:pt x="14" y="39"/>
                        <a:pt x="15" y="38"/>
                        <a:pt x="14" y="37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4" y="28"/>
                        <a:pt x="4" y="29"/>
                        <a:pt x="3" y="29"/>
                      </a:cubicBezTo>
                      <a:cubicBezTo>
                        <a:pt x="1" y="35"/>
                        <a:pt x="0" y="4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6865361" y="1387882"/>
            <a:ext cx="1980000" cy="2418134"/>
            <a:chOff x="6876256" y="788913"/>
            <a:chExt cx="1980000" cy="2418134"/>
          </a:xfrm>
        </p:grpSpPr>
        <p:sp>
          <p:nvSpPr>
            <p:cNvPr id="53" name="TextBox 69"/>
            <p:cNvSpPr txBox="1"/>
            <p:nvPr/>
          </p:nvSpPr>
          <p:spPr>
            <a:xfrm>
              <a:off x="6876256" y="1637387"/>
              <a:ext cx="1980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服务未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形成闭环管理，服务产品、设备、配件管理缺失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，用户服务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反馈、费用结算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操作效率较低。</a:t>
              </a:r>
              <a:endPara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7474302" y="788913"/>
              <a:ext cx="783908" cy="782955"/>
              <a:chOff x="3299669" y="2212061"/>
              <a:chExt cx="783908" cy="782955"/>
            </a:xfrm>
          </p:grpSpPr>
          <p:sp>
            <p:nvSpPr>
              <p:cNvPr id="55" name="Oval 29"/>
              <p:cNvSpPr>
                <a:spLocks noChangeArrowheads="1"/>
              </p:cNvSpPr>
              <p:nvPr/>
            </p:nvSpPr>
            <p:spPr bwMode="auto">
              <a:xfrm rot="19193214">
                <a:off x="3299669" y="2212061"/>
                <a:ext cx="783908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31"/>
              <p:cNvSpPr/>
              <p:nvPr/>
            </p:nvSpPr>
            <p:spPr bwMode="auto">
              <a:xfrm>
                <a:off x="3385394" y="2297785"/>
                <a:ext cx="612458" cy="611505"/>
              </a:xfrm>
              <a:custGeom>
                <a:avLst/>
                <a:gdLst>
                  <a:gd name="T0" fmla="*/ 76 w 429"/>
                  <a:gd name="T1" fmla="*/ 76 h 428"/>
                  <a:gd name="T2" fmla="*/ 76 w 429"/>
                  <a:gd name="T3" fmla="*/ 352 h 428"/>
                  <a:gd name="T4" fmla="*/ 352 w 429"/>
                  <a:gd name="T5" fmla="*/ 352 h 428"/>
                  <a:gd name="T6" fmla="*/ 352 w 429"/>
                  <a:gd name="T7" fmla="*/ 76 h 428"/>
                  <a:gd name="T8" fmla="*/ 76 w 429"/>
                  <a:gd name="T9" fmla="*/ 7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6" y="76"/>
                    </a:moveTo>
                    <a:cubicBezTo>
                      <a:pt x="0" y="152"/>
                      <a:pt x="0" y="276"/>
                      <a:pt x="76" y="352"/>
                    </a:cubicBezTo>
                    <a:cubicBezTo>
                      <a:pt x="152" y="428"/>
                      <a:pt x="276" y="428"/>
                      <a:pt x="352" y="352"/>
                    </a:cubicBezTo>
                    <a:cubicBezTo>
                      <a:pt x="429" y="276"/>
                      <a:pt x="429" y="152"/>
                      <a:pt x="352" y="76"/>
                    </a:cubicBezTo>
                    <a:cubicBezTo>
                      <a:pt x="276" y="0"/>
                      <a:pt x="152" y="0"/>
                      <a:pt x="76" y="76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7" name="Group 1491"/>
              <p:cNvGrpSpPr/>
              <p:nvPr/>
            </p:nvGrpSpPr>
            <p:grpSpPr>
              <a:xfrm>
                <a:off x="3531868" y="2396083"/>
                <a:ext cx="318770" cy="372110"/>
                <a:chOff x="1279526" y="3703638"/>
                <a:chExt cx="398463" cy="465137"/>
              </a:xfrm>
              <a:solidFill>
                <a:srgbClr val="E60012"/>
              </a:solidFill>
            </p:grpSpPr>
            <p:sp>
              <p:nvSpPr>
                <p:cNvPr id="58" name="Freeform 83"/>
                <p:cNvSpPr>
                  <a:spLocks noEditPoints="1"/>
                </p:cNvSpPr>
                <p:nvPr/>
              </p:nvSpPr>
              <p:spPr bwMode="auto">
                <a:xfrm>
                  <a:off x="1330326" y="3703638"/>
                  <a:ext cx="296863" cy="244475"/>
                </a:xfrm>
                <a:custGeom>
                  <a:avLst/>
                  <a:gdLst>
                    <a:gd name="T0" fmla="*/ 128 w 140"/>
                    <a:gd name="T1" fmla="*/ 43 h 115"/>
                    <a:gd name="T2" fmla="*/ 73 w 140"/>
                    <a:gd name="T3" fmla="*/ 0 h 115"/>
                    <a:gd name="T4" fmla="*/ 67 w 140"/>
                    <a:gd name="T5" fmla="*/ 0 h 115"/>
                    <a:gd name="T6" fmla="*/ 12 w 140"/>
                    <a:gd name="T7" fmla="*/ 43 h 115"/>
                    <a:gd name="T8" fmla="*/ 11 w 140"/>
                    <a:gd name="T9" fmla="*/ 45 h 115"/>
                    <a:gd name="T10" fmla="*/ 0 w 140"/>
                    <a:gd name="T11" fmla="*/ 66 h 115"/>
                    <a:gd name="T12" fmla="*/ 0 w 140"/>
                    <a:gd name="T13" fmla="*/ 75 h 115"/>
                    <a:gd name="T14" fmla="*/ 13 w 140"/>
                    <a:gd name="T15" fmla="*/ 91 h 115"/>
                    <a:gd name="T16" fmla="*/ 24 w 140"/>
                    <a:gd name="T17" fmla="*/ 91 h 115"/>
                    <a:gd name="T18" fmla="*/ 27 w 140"/>
                    <a:gd name="T19" fmla="*/ 91 h 115"/>
                    <a:gd name="T20" fmla="*/ 29 w 140"/>
                    <a:gd name="T21" fmla="*/ 92 h 115"/>
                    <a:gd name="T22" fmla="*/ 70 w 140"/>
                    <a:gd name="T23" fmla="*/ 115 h 115"/>
                    <a:gd name="T24" fmla="*/ 111 w 140"/>
                    <a:gd name="T25" fmla="*/ 92 h 115"/>
                    <a:gd name="T26" fmla="*/ 113 w 140"/>
                    <a:gd name="T27" fmla="*/ 91 h 115"/>
                    <a:gd name="T28" fmla="*/ 116 w 140"/>
                    <a:gd name="T29" fmla="*/ 91 h 115"/>
                    <a:gd name="T30" fmla="*/ 127 w 140"/>
                    <a:gd name="T31" fmla="*/ 91 h 115"/>
                    <a:gd name="T32" fmla="*/ 140 w 140"/>
                    <a:gd name="T33" fmla="*/ 75 h 115"/>
                    <a:gd name="T34" fmla="*/ 140 w 140"/>
                    <a:gd name="T35" fmla="*/ 66 h 115"/>
                    <a:gd name="T36" fmla="*/ 129 w 140"/>
                    <a:gd name="T37" fmla="*/ 45 h 115"/>
                    <a:gd name="T38" fmla="*/ 128 w 140"/>
                    <a:gd name="T39" fmla="*/ 43 h 115"/>
                    <a:gd name="T40" fmla="*/ 70 w 140"/>
                    <a:gd name="T41" fmla="*/ 19 h 115"/>
                    <a:gd name="T42" fmla="*/ 27 w 140"/>
                    <a:gd name="T43" fmla="*/ 43 h 115"/>
                    <a:gd name="T44" fmla="*/ 26 w 140"/>
                    <a:gd name="T45" fmla="*/ 45 h 115"/>
                    <a:gd name="T46" fmla="*/ 24 w 140"/>
                    <a:gd name="T47" fmla="*/ 44 h 115"/>
                    <a:gd name="T48" fmla="*/ 23 w 140"/>
                    <a:gd name="T49" fmla="*/ 42 h 115"/>
                    <a:gd name="T50" fmla="*/ 67 w 140"/>
                    <a:gd name="T51" fmla="*/ 10 h 115"/>
                    <a:gd name="T52" fmla="*/ 73 w 140"/>
                    <a:gd name="T53" fmla="*/ 10 h 115"/>
                    <a:gd name="T54" fmla="*/ 117 w 140"/>
                    <a:gd name="T55" fmla="*/ 43 h 115"/>
                    <a:gd name="T56" fmla="*/ 116 w 140"/>
                    <a:gd name="T57" fmla="*/ 44 h 115"/>
                    <a:gd name="T58" fmla="*/ 114 w 140"/>
                    <a:gd name="T59" fmla="*/ 45 h 115"/>
                    <a:gd name="T60" fmla="*/ 113 w 140"/>
                    <a:gd name="T61" fmla="*/ 43 h 115"/>
                    <a:gd name="T62" fmla="*/ 70 w 140"/>
                    <a:gd name="T63" fmla="*/ 1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0" h="115">
                      <a:moveTo>
                        <a:pt x="128" y="43"/>
                      </a:moveTo>
                      <a:cubicBezTo>
                        <a:pt x="125" y="18"/>
                        <a:pt x="102" y="0"/>
                        <a:pt x="73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38" y="0"/>
                        <a:pt x="15" y="18"/>
                        <a:pt x="12" y="43"/>
                      </a:cubicBezTo>
                      <a:cubicBezTo>
                        <a:pt x="12" y="44"/>
                        <a:pt x="11" y="44"/>
                        <a:pt x="11" y="45"/>
                      </a:cubicBezTo>
                      <a:cubicBezTo>
                        <a:pt x="6" y="46"/>
                        <a:pt x="0" y="51"/>
                        <a:pt x="0" y="66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8"/>
                        <a:pt x="9" y="91"/>
                        <a:pt x="13" y="91"/>
                      </a:cubicBezTo>
                      <a:cubicBezTo>
                        <a:pt x="24" y="91"/>
                        <a:pt x="24" y="91"/>
                        <a:pt x="24" y="91"/>
                      </a:cubicBezTo>
                      <a:cubicBezTo>
                        <a:pt x="25" y="91"/>
                        <a:pt x="26" y="91"/>
                        <a:pt x="27" y="91"/>
                      </a:cubicBezTo>
                      <a:cubicBezTo>
                        <a:pt x="28" y="91"/>
                        <a:pt x="28" y="91"/>
                        <a:pt x="29" y="92"/>
                      </a:cubicBezTo>
                      <a:cubicBezTo>
                        <a:pt x="37" y="106"/>
                        <a:pt x="53" y="115"/>
                        <a:pt x="70" y="115"/>
                      </a:cubicBezTo>
                      <a:cubicBezTo>
                        <a:pt x="87" y="115"/>
                        <a:pt x="103" y="106"/>
                        <a:pt x="111" y="92"/>
                      </a:cubicBezTo>
                      <a:cubicBezTo>
                        <a:pt x="112" y="92"/>
                        <a:pt x="112" y="91"/>
                        <a:pt x="113" y="91"/>
                      </a:cubicBezTo>
                      <a:cubicBezTo>
                        <a:pt x="114" y="90"/>
                        <a:pt x="115" y="91"/>
                        <a:pt x="116" y="91"/>
                      </a:cubicBezTo>
                      <a:cubicBezTo>
                        <a:pt x="127" y="91"/>
                        <a:pt x="127" y="91"/>
                        <a:pt x="127" y="91"/>
                      </a:cubicBezTo>
                      <a:cubicBezTo>
                        <a:pt x="131" y="91"/>
                        <a:pt x="140" y="88"/>
                        <a:pt x="140" y="75"/>
                      </a:cubicBezTo>
                      <a:cubicBezTo>
                        <a:pt x="140" y="66"/>
                        <a:pt x="140" y="66"/>
                        <a:pt x="140" y="66"/>
                      </a:cubicBezTo>
                      <a:cubicBezTo>
                        <a:pt x="140" y="51"/>
                        <a:pt x="134" y="46"/>
                        <a:pt x="129" y="45"/>
                      </a:cubicBezTo>
                      <a:cubicBezTo>
                        <a:pt x="129" y="44"/>
                        <a:pt x="128" y="44"/>
                        <a:pt x="128" y="43"/>
                      </a:cubicBezTo>
                      <a:close/>
                      <a:moveTo>
                        <a:pt x="70" y="19"/>
                      </a:moveTo>
                      <a:cubicBezTo>
                        <a:pt x="52" y="19"/>
                        <a:pt x="36" y="29"/>
                        <a:pt x="27" y="43"/>
                      </a:cubicBezTo>
                      <a:cubicBezTo>
                        <a:pt x="27" y="44"/>
                        <a:pt x="27" y="45"/>
                        <a:pt x="26" y="45"/>
                      </a:cubicBezTo>
                      <a:cubicBezTo>
                        <a:pt x="25" y="44"/>
                        <a:pt x="25" y="44"/>
                        <a:pt x="24" y="44"/>
                      </a:cubicBezTo>
                      <a:cubicBezTo>
                        <a:pt x="24" y="44"/>
                        <a:pt x="23" y="44"/>
                        <a:pt x="23" y="42"/>
                      </a:cubicBezTo>
                      <a:cubicBezTo>
                        <a:pt x="24" y="24"/>
                        <a:pt x="44" y="10"/>
                        <a:pt x="67" y="10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95" y="10"/>
                        <a:pt x="114" y="24"/>
                        <a:pt x="117" y="43"/>
                      </a:cubicBezTo>
                      <a:cubicBezTo>
                        <a:pt x="117" y="43"/>
                        <a:pt x="117" y="44"/>
                        <a:pt x="116" y="44"/>
                      </a:cubicBezTo>
                      <a:cubicBezTo>
                        <a:pt x="115" y="44"/>
                        <a:pt x="115" y="44"/>
                        <a:pt x="114" y="45"/>
                      </a:cubicBezTo>
                      <a:cubicBezTo>
                        <a:pt x="113" y="45"/>
                        <a:pt x="113" y="44"/>
                        <a:pt x="113" y="43"/>
                      </a:cubicBezTo>
                      <a:cubicBezTo>
                        <a:pt x="104" y="29"/>
                        <a:pt x="88" y="19"/>
                        <a:pt x="7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84"/>
                <p:cNvSpPr>
                  <a:spLocks noEditPoints="1"/>
                </p:cNvSpPr>
                <p:nvPr/>
              </p:nvSpPr>
              <p:spPr bwMode="auto">
                <a:xfrm>
                  <a:off x="1279526" y="3975100"/>
                  <a:ext cx="398463" cy="193675"/>
                </a:xfrm>
                <a:custGeom>
                  <a:avLst/>
                  <a:gdLst>
                    <a:gd name="T0" fmla="*/ 187 w 188"/>
                    <a:gd name="T1" fmla="*/ 86 h 91"/>
                    <a:gd name="T2" fmla="*/ 155 w 188"/>
                    <a:gd name="T3" fmla="*/ 17 h 91"/>
                    <a:gd name="T4" fmla="*/ 134 w 188"/>
                    <a:gd name="T5" fmla="*/ 0 h 91"/>
                    <a:gd name="T6" fmla="*/ 57 w 188"/>
                    <a:gd name="T7" fmla="*/ 0 h 91"/>
                    <a:gd name="T8" fmla="*/ 54 w 188"/>
                    <a:gd name="T9" fmla="*/ 0 h 91"/>
                    <a:gd name="T10" fmla="*/ 33 w 188"/>
                    <a:gd name="T11" fmla="*/ 17 h 91"/>
                    <a:gd name="T12" fmla="*/ 1 w 188"/>
                    <a:gd name="T13" fmla="*/ 86 h 91"/>
                    <a:gd name="T14" fmla="*/ 5 w 188"/>
                    <a:gd name="T15" fmla="*/ 91 h 91"/>
                    <a:gd name="T16" fmla="*/ 29 w 188"/>
                    <a:gd name="T17" fmla="*/ 91 h 91"/>
                    <a:gd name="T18" fmla="*/ 35 w 188"/>
                    <a:gd name="T19" fmla="*/ 87 h 91"/>
                    <a:gd name="T20" fmla="*/ 48 w 188"/>
                    <a:gd name="T21" fmla="*/ 62 h 91"/>
                    <a:gd name="T22" fmla="*/ 52 w 188"/>
                    <a:gd name="T23" fmla="*/ 63 h 91"/>
                    <a:gd name="T24" fmla="*/ 52 w 188"/>
                    <a:gd name="T25" fmla="*/ 85 h 91"/>
                    <a:gd name="T26" fmla="*/ 57 w 188"/>
                    <a:gd name="T27" fmla="*/ 91 h 91"/>
                    <a:gd name="T28" fmla="*/ 136 w 188"/>
                    <a:gd name="T29" fmla="*/ 91 h 91"/>
                    <a:gd name="T30" fmla="*/ 141 w 188"/>
                    <a:gd name="T31" fmla="*/ 83 h 91"/>
                    <a:gd name="T32" fmla="*/ 141 w 188"/>
                    <a:gd name="T33" fmla="*/ 62 h 91"/>
                    <a:gd name="T34" fmla="*/ 144 w 188"/>
                    <a:gd name="T35" fmla="*/ 61 h 91"/>
                    <a:gd name="T36" fmla="*/ 156 w 188"/>
                    <a:gd name="T37" fmla="*/ 86 h 91"/>
                    <a:gd name="T38" fmla="*/ 163 w 188"/>
                    <a:gd name="T39" fmla="*/ 91 h 91"/>
                    <a:gd name="T40" fmla="*/ 183 w 188"/>
                    <a:gd name="T41" fmla="*/ 91 h 91"/>
                    <a:gd name="T42" fmla="*/ 187 w 188"/>
                    <a:gd name="T43" fmla="*/ 86 h 91"/>
                    <a:gd name="T44" fmla="*/ 133 w 188"/>
                    <a:gd name="T45" fmla="*/ 40 h 91"/>
                    <a:gd name="T46" fmla="*/ 129 w 188"/>
                    <a:gd name="T47" fmla="*/ 44 h 91"/>
                    <a:gd name="T48" fmla="*/ 105 w 188"/>
                    <a:gd name="T49" fmla="*/ 44 h 91"/>
                    <a:gd name="T50" fmla="*/ 101 w 188"/>
                    <a:gd name="T51" fmla="*/ 40 h 91"/>
                    <a:gd name="T52" fmla="*/ 101 w 188"/>
                    <a:gd name="T53" fmla="*/ 35 h 91"/>
                    <a:gd name="T54" fmla="*/ 105 w 188"/>
                    <a:gd name="T55" fmla="*/ 31 h 91"/>
                    <a:gd name="T56" fmla="*/ 129 w 188"/>
                    <a:gd name="T57" fmla="*/ 31 h 91"/>
                    <a:gd name="T58" fmla="*/ 133 w 188"/>
                    <a:gd name="T59" fmla="*/ 35 h 91"/>
                    <a:gd name="T60" fmla="*/ 133 w 188"/>
                    <a:gd name="T61" fmla="*/ 4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8" h="91">
                      <a:moveTo>
                        <a:pt x="187" y="86"/>
                      </a:moveTo>
                      <a:cubicBezTo>
                        <a:pt x="155" y="17"/>
                        <a:pt x="155" y="17"/>
                        <a:pt x="155" y="17"/>
                      </a:cubicBezTo>
                      <a:cubicBezTo>
                        <a:pt x="154" y="15"/>
                        <a:pt x="147" y="0"/>
                        <a:pt x="134" y="0"/>
                      </a:cubicBezTo>
                      <a:cubicBezTo>
                        <a:pt x="130" y="0"/>
                        <a:pt x="59" y="0"/>
                        <a:pt x="57" y="0"/>
                      </a:cubicBezTo>
                      <a:cubicBezTo>
                        <a:pt x="57" y="0"/>
                        <a:pt x="56" y="0"/>
                        <a:pt x="54" y="0"/>
                      </a:cubicBezTo>
                      <a:cubicBezTo>
                        <a:pt x="39" y="0"/>
                        <a:pt x="34" y="15"/>
                        <a:pt x="33" y="17"/>
                      </a:cubicBezTo>
                      <a:cubicBezTo>
                        <a:pt x="1" y="86"/>
                        <a:pt x="1" y="86"/>
                        <a:pt x="1" y="86"/>
                      </a:cubicBezTo>
                      <a:cubicBezTo>
                        <a:pt x="0" y="88"/>
                        <a:pt x="0" y="91"/>
                        <a:pt x="5" y="91"/>
                      </a:cubicBezTo>
                      <a:cubicBezTo>
                        <a:pt x="5" y="91"/>
                        <a:pt x="22" y="91"/>
                        <a:pt x="29" y="91"/>
                      </a:cubicBezTo>
                      <a:cubicBezTo>
                        <a:pt x="33" y="91"/>
                        <a:pt x="35" y="87"/>
                        <a:pt x="35" y="87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8" y="62"/>
                        <a:pt x="52" y="53"/>
                        <a:pt x="52" y="63"/>
                      </a:cubicBezTo>
                      <a:cubicBezTo>
                        <a:pt x="52" y="70"/>
                        <a:pt x="52" y="75"/>
                        <a:pt x="52" y="85"/>
                      </a:cubicBezTo>
                      <a:cubicBezTo>
                        <a:pt x="52" y="88"/>
                        <a:pt x="53" y="91"/>
                        <a:pt x="57" y="91"/>
                      </a:cubicBezTo>
                      <a:cubicBezTo>
                        <a:pt x="78" y="91"/>
                        <a:pt x="116" y="91"/>
                        <a:pt x="136" y="91"/>
                      </a:cubicBezTo>
                      <a:cubicBezTo>
                        <a:pt x="141" y="91"/>
                        <a:pt x="141" y="88"/>
                        <a:pt x="141" y="83"/>
                      </a:cubicBezTo>
                      <a:cubicBezTo>
                        <a:pt x="141" y="73"/>
                        <a:pt x="141" y="70"/>
                        <a:pt x="141" y="62"/>
                      </a:cubicBezTo>
                      <a:cubicBezTo>
                        <a:pt x="141" y="56"/>
                        <a:pt x="144" y="61"/>
                        <a:pt x="144" y="61"/>
                      </a:cubicBezTo>
                      <a:cubicBezTo>
                        <a:pt x="156" y="86"/>
                        <a:pt x="156" y="86"/>
                        <a:pt x="156" y="86"/>
                      </a:cubicBezTo>
                      <a:cubicBezTo>
                        <a:pt x="156" y="86"/>
                        <a:pt x="158" y="91"/>
                        <a:pt x="163" y="91"/>
                      </a:cubicBezTo>
                      <a:cubicBezTo>
                        <a:pt x="168" y="91"/>
                        <a:pt x="183" y="91"/>
                        <a:pt x="183" y="91"/>
                      </a:cubicBezTo>
                      <a:cubicBezTo>
                        <a:pt x="187" y="91"/>
                        <a:pt x="188" y="88"/>
                        <a:pt x="187" y="86"/>
                      </a:cubicBezTo>
                      <a:close/>
                      <a:moveTo>
                        <a:pt x="133" y="40"/>
                      </a:moveTo>
                      <a:cubicBezTo>
                        <a:pt x="133" y="43"/>
                        <a:pt x="131" y="44"/>
                        <a:pt x="129" y="44"/>
                      </a:cubicBezTo>
                      <a:cubicBezTo>
                        <a:pt x="105" y="44"/>
                        <a:pt x="105" y="44"/>
                        <a:pt x="105" y="44"/>
                      </a:cubicBezTo>
                      <a:cubicBezTo>
                        <a:pt x="103" y="44"/>
                        <a:pt x="101" y="43"/>
                        <a:pt x="101" y="40"/>
                      </a:cubicBezTo>
                      <a:cubicBezTo>
                        <a:pt x="101" y="35"/>
                        <a:pt x="101" y="35"/>
                        <a:pt x="101" y="35"/>
                      </a:cubicBezTo>
                      <a:cubicBezTo>
                        <a:pt x="101" y="33"/>
                        <a:pt x="103" y="31"/>
                        <a:pt x="105" y="31"/>
                      </a:cubicBezTo>
                      <a:cubicBezTo>
                        <a:pt x="129" y="31"/>
                        <a:pt x="129" y="31"/>
                        <a:pt x="129" y="31"/>
                      </a:cubicBezTo>
                      <a:cubicBezTo>
                        <a:pt x="131" y="31"/>
                        <a:pt x="133" y="33"/>
                        <a:pt x="133" y="35"/>
                      </a:cubicBezTo>
                      <a:lnTo>
                        <a:pt x="133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2" name="组合 81"/>
          <p:cNvGrpSpPr/>
          <p:nvPr/>
        </p:nvGrpSpPr>
        <p:grpSpPr>
          <a:xfrm>
            <a:off x="316954" y="4046769"/>
            <a:ext cx="1980000" cy="1909243"/>
            <a:chOff x="107744" y="3003798"/>
            <a:chExt cx="1980000" cy="1909243"/>
          </a:xfrm>
        </p:grpSpPr>
        <p:sp>
          <p:nvSpPr>
            <p:cNvPr id="60" name="TextBox 54"/>
            <p:cNvSpPr txBox="1"/>
            <p:nvPr/>
          </p:nvSpPr>
          <p:spPr>
            <a:xfrm>
              <a:off x="107744" y="3835823"/>
              <a:ext cx="1980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业务代表日常活动管理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难，业务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协同及运营管理缺少有效系统支撑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05790" y="3003798"/>
              <a:ext cx="783908" cy="784860"/>
              <a:chOff x="4147106" y="2862200"/>
              <a:chExt cx="783908" cy="784860"/>
            </a:xfrm>
          </p:grpSpPr>
          <p:sp>
            <p:nvSpPr>
              <p:cNvPr id="62" name="Oval 28"/>
              <p:cNvSpPr>
                <a:spLocks noChangeArrowheads="1"/>
              </p:cNvSpPr>
              <p:nvPr/>
            </p:nvSpPr>
            <p:spPr bwMode="auto">
              <a:xfrm rot="19193214">
                <a:off x="4147106" y="2862200"/>
                <a:ext cx="783908" cy="7848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30"/>
              <p:cNvSpPr/>
              <p:nvPr/>
            </p:nvSpPr>
            <p:spPr bwMode="auto">
              <a:xfrm>
                <a:off x="4232830" y="2947925"/>
                <a:ext cx="612458" cy="613410"/>
              </a:xfrm>
              <a:custGeom>
                <a:avLst/>
                <a:gdLst>
                  <a:gd name="T0" fmla="*/ 76 w 429"/>
                  <a:gd name="T1" fmla="*/ 77 h 429"/>
                  <a:gd name="T2" fmla="*/ 76 w 429"/>
                  <a:gd name="T3" fmla="*/ 353 h 429"/>
                  <a:gd name="T4" fmla="*/ 353 w 429"/>
                  <a:gd name="T5" fmla="*/ 353 h 429"/>
                  <a:gd name="T6" fmla="*/ 353 w 429"/>
                  <a:gd name="T7" fmla="*/ 77 h 429"/>
                  <a:gd name="T8" fmla="*/ 76 w 429"/>
                  <a:gd name="T9" fmla="*/ 77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76" y="77"/>
                    </a:moveTo>
                    <a:cubicBezTo>
                      <a:pt x="0" y="153"/>
                      <a:pt x="0" y="277"/>
                      <a:pt x="76" y="353"/>
                    </a:cubicBezTo>
                    <a:cubicBezTo>
                      <a:pt x="153" y="429"/>
                      <a:pt x="276" y="429"/>
                      <a:pt x="353" y="353"/>
                    </a:cubicBezTo>
                    <a:cubicBezTo>
                      <a:pt x="429" y="277"/>
                      <a:pt x="429" y="153"/>
                      <a:pt x="353" y="77"/>
                    </a:cubicBezTo>
                    <a:cubicBezTo>
                      <a:pt x="276" y="0"/>
                      <a:pt x="153" y="0"/>
                      <a:pt x="76" y="7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Group 120"/>
              <p:cNvGrpSpPr/>
              <p:nvPr/>
            </p:nvGrpSpPr>
            <p:grpSpPr>
              <a:xfrm>
                <a:off x="4463413" y="3084818"/>
                <a:ext cx="176530" cy="359410"/>
                <a:chOff x="2087563" y="2211388"/>
                <a:chExt cx="220663" cy="449262"/>
              </a:xfrm>
              <a:solidFill>
                <a:srgbClr val="E60012"/>
              </a:solidFill>
            </p:grpSpPr>
            <p:sp>
              <p:nvSpPr>
                <p:cNvPr id="65" name="Freeform 10"/>
                <p:cNvSpPr/>
                <p:nvPr/>
              </p:nvSpPr>
              <p:spPr bwMode="auto">
                <a:xfrm>
                  <a:off x="2132013" y="2211388"/>
                  <a:ext cx="133350" cy="82550"/>
                </a:xfrm>
                <a:custGeom>
                  <a:avLst/>
                  <a:gdLst>
                    <a:gd name="T0" fmla="*/ 61 w 63"/>
                    <a:gd name="T1" fmla="*/ 30 h 39"/>
                    <a:gd name="T2" fmla="*/ 51 w 63"/>
                    <a:gd name="T3" fmla="*/ 39 h 39"/>
                    <a:gd name="T4" fmla="*/ 12 w 63"/>
                    <a:gd name="T5" fmla="*/ 39 h 39"/>
                    <a:gd name="T6" fmla="*/ 2 w 63"/>
                    <a:gd name="T7" fmla="*/ 30 h 39"/>
                    <a:gd name="T8" fmla="*/ 0 w 63"/>
                    <a:gd name="T9" fmla="*/ 9 h 39"/>
                    <a:gd name="T10" fmla="*/ 9 w 63"/>
                    <a:gd name="T11" fmla="*/ 0 h 39"/>
                    <a:gd name="T12" fmla="*/ 54 w 63"/>
                    <a:gd name="T13" fmla="*/ 0 h 39"/>
                    <a:gd name="T14" fmla="*/ 62 w 63"/>
                    <a:gd name="T15" fmla="*/ 9 h 39"/>
                    <a:gd name="T16" fmla="*/ 61 w 63"/>
                    <a:gd name="T17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" h="39">
                      <a:moveTo>
                        <a:pt x="61" y="30"/>
                      </a:moveTo>
                      <a:cubicBezTo>
                        <a:pt x="60" y="35"/>
                        <a:pt x="56" y="39"/>
                        <a:pt x="51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7" y="39"/>
                        <a:pt x="2" y="35"/>
                        <a:pt x="2" y="3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9" y="0"/>
                        <a:pt x="63" y="4"/>
                        <a:pt x="62" y="9"/>
                      </a:cubicBezTo>
                      <a:lnTo>
                        <a:pt x="61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Freeform 11"/>
                <p:cNvSpPr>
                  <a:spLocks noEditPoints="1"/>
                </p:cNvSpPr>
                <p:nvPr/>
              </p:nvSpPr>
              <p:spPr bwMode="auto">
                <a:xfrm>
                  <a:off x="2087563" y="2317750"/>
                  <a:ext cx="220663" cy="342900"/>
                </a:xfrm>
                <a:custGeom>
                  <a:avLst/>
                  <a:gdLst>
                    <a:gd name="T0" fmla="*/ 103 w 104"/>
                    <a:gd name="T1" fmla="*/ 107 h 162"/>
                    <a:gd name="T2" fmla="*/ 83 w 104"/>
                    <a:gd name="T3" fmla="*/ 9 h 162"/>
                    <a:gd name="T4" fmla="*/ 72 w 104"/>
                    <a:gd name="T5" fmla="*/ 0 h 162"/>
                    <a:gd name="T6" fmla="*/ 33 w 104"/>
                    <a:gd name="T7" fmla="*/ 0 h 162"/>
                    <a:gd name="T8" fmla="*/ 22 w 104"/>
                    <a:gd name="T9" fmla="*/ 9 h 162"/>
                    <a:gd name="T10" fmla="*/ 1 w 104"/>
                    <a:gd name="T11" fmla="*/ 107 h 162"/>
                    <a:gd name="T12" fmla="*/ 6 w 104"/>
                    <a:gd name="T13" fmla="*/ 122 h 162"/>
                    <a:gd name="T14" fmla="*/ 45 w 104"/>
                    <a:gd name="T15" fmla="*/ 159 h 162"/>
                    <a:gd name="T16" fmla="*/ 59 w 104"/>
                    <a:gd name="T17" fmla="*/ 159 h 162"/>
                    <a:gd name="T18" fmla="*/ 98 w 104"/>
                    <a:gd name="T19" fmla="*/ 122 h 162"/>
                    <a:gd name="T20" fmla="*/ 103 w 104"/>
                    <a:gd name="T21" fmla="*/ 107 h 162"/>
                    <a:gd name="T22" fmla="*/ 24 w 104"/>
                    <a:gd name="T23" fmla="*/ 54 h 162"/>
                    <a:gd name="T24" fmla="*/ 26 w 104"/>
                    <a:gd name="T25" fmla="*/ 44 h 162"/>
                    <a:gd name="T26" fmla="*/ 27 w 104"/>
                    <a:gd name="T27" fmla="*/ 43 h 162"/>
                    <a:gd name="T28" fmla="*/ 72 w 104"/>
                    <a:gd name="T29" fmla="*/ 22 h 162"/>
                    <a:gd name="T30" fmla="*/ 73 w 104"/>
                    <a:gd name="T31" fmla="*/ 23 h 162"/>
                    <a:gd name="T32" fmla="*/ 73 w 104"/>
                    <a:gd name="T33" fmla="*/ 24 h 162"/>
                    <a:gd name="T34" fmla="*/ 74 w 104"/>
                    <a:gd name="T35" fmla="*/ 30 h 162"/>
                    <a:gd name="T36" fmla="*/ 74 w 104"/>
                    <a:gd name="T37" fmla="*/ 31 h 162"/>
                    <a:gd name="T38" fmla="*/ 25 w 104"/>
                    <a:gd name="T39" fmla="*/ 55 h 162"/>
                    <a:gd name="T40" fmla="*/ 24 w 104"/>
                    <a:gd name="T41" fmla="*/ 54 h 162"/>
                    <a:gd name="T42" fmla="*/ 15 w 104"/>
                    <a:gd name="T43" fmla="*/ 99 h 162"/>
                    <a:gd name="T44" fmla="*/ 17 w 104"/>
                    <a:gd name="T45" fmla="*/ 90 h 162"/>
                    <a:gd name="T46" fmla="*/ 18 w 104"/>
                    <a:gd name="T47" fmla="*/ 89 h 162"/>
                    <a:gd name="T48" fmla="*/ 79 w 104"/>
                    <a:gd name="T49" fmla="*/ 59 h 162"/>
                    <a:gd name="T50" fmla="*/ 80 w 104"/>
                    <a:gd name="T51" fmla="*/ 60 h 162"/>
                    <a:gd name="T52" fmla="*/ 82 w 104"/>
                    <a:gd name="T53" fmla="*/ 67 h 162"/>
                    <a:gd name="T54" fmla="*/ 81 w 104"/>
                    <a:gd name="T55" fmla="*/ 68 h 162"/>
                    <a:gd name="T56" fmla="*/ 15 w 104"/>
                    <a:gd name="T57" fmla="*/ 100 h 162"/>
                    <a:gd name="T58" fmla="*/ 15 w 104"/>
                    <a:gd name="T59" fmla="*/ 99 h 162"/>
                    <a:gd name="T60" fmla="*/ 89 w 104"/>
                    <a:gd name="T61" fmla="*/ 105 h 162"/>
                    <a:gd name="T62" fmla="*/ 33 w 104"/>
                    <a:gd name="T63" fmla="*/ 132 h 162"/>
                    <a:gd name="T64" fmla="*/ 31 w 104"/>
                    <a:gd name="T65" fmla="*/ 132 h 162"/>
                    <a:gd name="T66" fmla="*/ 26 w 104"/>
                    <a:gd name="T67" fmla="*/ 127 h 162"/>
                    <a:gd name="T68" fmla="*/ 26 w 104"/>
                    <a:gd name="T69" fmla="*/ 125 h 162"/>
                    <a:gd name="T70" fmla="*/ 87 w 104"/>
                    <a:gd name="T71" fmla="*/ 96 h 162"/>
                    <a:gd name="T72" fmla="*/ 88 w 104"/>
                    <a:gd name="T73" fmla="*/ 97 h 162"/>
                    <a:gd name="T74" fmla="*/ 90 w 104"/>
                    <a:gd name="T75" fmla="*/ 104 h 162"/>
                    <a:gd name="T76" fmla="*/ 89 w 104"/>
                    <a:gd name="T77" fmla="*/ 105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4" h="162">
                      <a:moveTo>
                        <a:pt x="103" y="107"/>
                      </a:moveTo>
                      <a:cubicBezTo>
                        <a:pt x="83" y="9"/>
                        <a:pt x="83" y="9"/>
                        <a:pt x="83" y="9"/>
                      </a:cubicBezTo>
                      <a:cubicBezTo>
                        <a:pt x="82" y="4"/>
                        <a:pt x="77" y="0"/>
                        <a:pt x="7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8" y="0"/>
                        <a:pt x="23" y="4"/>
                        <a:pt x="22" y="9"/>
                      </a:cubicBezTo>
                      <a:cubicBezTo>
                        <a:pt x="1" y="107"/>
                        <a:pt x="1" y="107"/>
                        <a:pt x="1" y="107"/>
                      </a:cubicBezTo>
                      <a:cubicBezTo>
                        <a:pt x="0" y="112"/>
                        <a:pt x="2" y="119"/>
                        <a:pt x="6" y="122"/>
                      </a:cubicBezTo>
                      <a:cubicBezTo>
                        <a:pt x="45" y="159"/>
                        <a:pt x="45" y="159"/>
                        <a:pt x="45" y="159"/>
                      </a:cubicBezTo>
                      <a:cubicBezTo>
                        <a:pt x="49" y="162"/>
                        <a:pt x="55" y="162"/>
                        <a:pt x="59" y="159"/>
                      </a:cubicBezTo>
                      <a:cubicBezTo>
                        <a:pt x="98" y="122"/>
                        <a:pt x="98" y="122"/>
                        <a:pt x="98" y="122"/>
                      </a:cubicBezTo>
                      <a:cubicBezTo>
                        <a:pt x="102" y="119"/>
                        <a:pt x="104" y="112"/>
                        <a:pt x="103" y="107"/>
                      </a:cubicBezTo>
                      <a:close/>
                      <a:moveTo>
                        <a:pt x="24" y="54"/>
                      </a:moveTo>
                      <a:cubicBezTo>
                        <a:pt x="25" y="51"/>
                        <a:pt x="26" y="47"/>
                        <a:pt x="26" y="44"/>
                      </a:cubicBezTo>
                      <a:cubicBezTo>
                        <a:pt x="27" y="43"/>
                        <a:pt x="27" y="43"/>
                        <a:pt x="27" y="43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3" y="23"/>
                      </a:cubicBezTo>
                      <a:cubicBezTo>
                        <a:pt x="73" y="23"/>
                        <a:pt x="73" y="23"/>
                        <a:pt x="73" y="24"/>
                      </a:cubicBezTo>
                      <a:cubicBezTo>
                        <a:pt x="73" y="24"/>
                        <a:pt x="74" y="29"/>
                        <a:pt x="74" y="30"/>
                      </a:cubicBezTo>
                      <a:cubicBezTo>
                        <a:pt x="74" y="31"/>
                        <a:pt x="74" y="31"/>
                        <a:pt x="74" y="31"/>
                      </a:cubicBezTo>
                      <a:cubicBezTo>
                        <a:pt x="25" y="55"/>
                        <a:pt x="25" y="55"/>
                        <a:pt x="25" y="55"/>
                      </a:cubicBezTo>
                      <a:cubicBezTo>
                        <a:pt x="25" y="55"/>
                        <a:pt x="24" y="55"/>
                        <a:pt x="24" y="54"/>
                      </a:cubicBezTo>
                      <a:close/>
                      <a:moveTo>
                        <a:pt x="15" y="99"/>
                      </a:moveTo>
                      <a:cubicBezTo>
                        <a:pt x="15" y="97"/>
                        <a:pt x="16" y="92"/>
                        <a:pt x="17" y="90"/>
                      </a:cubicBezTo>
                      <a:cubicBezTo>
                        <a:pt x="17" y="89"/>
                        <a:pt x="18" y="89"/>
                        <a:pt x="18" y="89"/>
                      </a:cubicBezTo>
                      <a:cubicBezTo>
                        <a:pt x="79" y="59"/>
                        <a:pt x="79" y="59"/>
                        <a:pt x="79" y="59"/>
                      </a:cubicBezTo>
                      <a:cubicBezTo>
                        <a:pt x="79" y="59"/>
                        <a:pt x="80" y="58"/>
                        <a:pt x="80" y="60"/>
                      </a:cubicBezTo>
                      <a:cubicBezTo>
                        <a:pt x="81" y="61"/>
                        <a:pt x="82" y="65"/>
                        <a:pt x="82" y="67"/>
                      </a:cubicBezTo>
                      <a:cubicBezTo>
                        <a:pt x="82" y="68"/>
                        <a:pt x="81" y="68"/>
                        <a:pt x="81" y="68"/>
                      </a:cubicBezTo>
                      <a:cubicBezTo>
                        <a:pt x="15" y="100"/>
                        <a:pt x="15" y="100"/>
                        <a:pt x="15" y="100"/>
                      </a:cubicBezTo>
                      <a:cubicBezTo>
                        <a:pt x="15" y="100"/>
                        <a:pt x="15" y="101"/>
                        <a:pt x="15" y="99"/>
                      </a:cubicBezTo>
                      <a:close/>
                      <a:moveTo>
                        <a:pt x="89" y="105"/>
                      </a:moveTo>
                      <a:cubicBezTo>
                        <a:pt x="33" y="132"/>
                        <a:pt x="33" y="132"/>
                        <a:pt x="33" y="132"/>
                      </a:cubicBezTo>
                      <a:cubicBezTo>
                        <a:pt x="33" y="132"/>
                        <a:pt x="32" y="133"/>
                        <a:pt x="31" y="132"/>
                      </a:cubicBezTo>
                      <a:cubicBezTo>
                        <a:pt x="30" y="131"/>
                        <a:pt x="27" y="129"/>
                        <a:pt x="26" y="127"/>
                      </a:cubicBezTo>
                      <a:cubicBezTo>
                        <a:pt x="25" y="126"/>
                        <a:pt x="26" y="125"/>
                        <a:pt x="26" y="125"/>
                      </a:cubicBezTo>
                      <a:cubicBezTo>
                        <a:pt x="87" y="96"/>
                        <a:pt x="87" y="96"/>
                        <a:pt x="87" y="96"/>
                      </a:cubicBezTo>
                      <a:cubicBezTo>
                        <a:pt x="87" y="96"/>
                        <a:pt x="88" y="95"/>
                        <a:pt x="88" y="97"/>
                      </a:cubicBezTo>
                      <a:cubicBezTo>
                        <a:pt x="88" y="98"/>
                        <a:pt x="89" y="102"/>
                        <a:pt x="90" y="104"/>
                      </a:cubicBezTo>
                      <a:cubicBezTo>
                        <a:pt x="90" y="105"/>
                        <a:pt x="89" y="105"/>
                        <a:pt x="89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3" name="组合 82"/>
          <p:cNvGrpSpPr/>
          <p:nvPr/>
        </p:nvGrpSpPr>
        <p:grpSpPr>
          <a:xfrm>
            <a:off x="2606225" y="4056294"/>
            <a:ext cx="1980000" cy="1623085"/>
            <a:chOff x="2363915" y="3003798"/>
            <a:chExt cx="1980000" cy="1623085"/>
          </a:xfrm>
        </p:grpSpPr>
        <p:sp>
          <p:nvSpPr>
            <p:cNvPr id="67" name="TextBox 60"/>
            <p:cNvSpPr txBox="1"/>
            <p:nvPr/>
          </p:nvSpPr>
          <p:spPr>
            <a:xfrm>
              <a:off x="2363915" y="379588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缺乏对业务数据的有效分析工具，无法辅助业务决策。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962438" y="3003798"/>
              <a:ext cx="782955" cy="782955"/>
              <a:chOff x="5093496" y="2366405"/>
              <a:chExt cx="782955" cy="782955"/>
            </a:xfrm>
          </p:grpSpPr>
          <p:sp>
            <p:nvSpPr>
              <p:cNvPr id="69" name="Oval 33"/>
              <p:cNvSpPr>
                <a:spLocks noChangeArrowheads="1"/>
              </p:cNvSpPr>
              <p:nvPr/>
            </p:nvSpPr>
            <p:spPr bwMode="auto">
              <a:xfrm rot="19193214">
                <a:off x="5093496" y="2366405"/>
                <a:ext cx="782955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34"/>
              <p:cNvSpPr/>
              <p:nvPr/>
            </p:nvSpPr>
            <p:spPr bwMode="auto">
              <a:xfrm>
                <a:off x="5178496" y="2450142"/>
                <a:ext cx="612458" cy="613410"/>
              </a:xfrm>
              <a:custGeom>
                <a:avLst/>
                <a:gdLst>
                  <a:gd name="T0" fmla="*/ 352 w 429"/>
                  <a:gd name="T1" fmla="*/ 353 h 429"/>
                  <a:gd name="T2" fmla="*/ 76 w 429"/>
                  <a:gd name="T3" fmla="*/ 353 h 429"/>
                  <a:gd name="T4" fmla="*/ 76 w 429"/>
                  <a:gd name="T5" fmla="*/ 77 h 429"/>
                  <a:gd name="T6" fmla="*/ 352 w 429"/>
                  <a:gd name="T7" fmla="*/ 77 h 429"/>
                  <a:gd name="T8" fmla="*/ 352 w 429"/>
                  <a:gd name="T9" fmla="*/ 35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2" y="353"/>
                    </a:moveTo>
                    <a:cubicBezTo>
                      <a:pt x="276" y="429"/>
                      <a:pt x="152" y="429"/>
                      <a:pt x="76" y="353"/>
                    </a:cubicBezTo>
                    <a:cubicBezTo>
                      <a:pt x="0" y="277"/>
                      <a:pt x="0" y="153"/>
                      <a:pt x="76" y="77"/>
                    </a:cubicBezTo>
                    <a:cubicBezTo>
                      <a:pt x="152" y="0"/>
                      <a:pt x="276" y="0"/>
                      <a:pt x="352" y="77"/>
                    </a:cubicBezTo>
                    <a:cubicBezTo>
                      <a:pt x="429" y="153"/>
                      <a:pt x="429" y="277"/>
                      <a:pt x="352" y="353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497"/>
              <p:cNvGrpSpPr/>
              <p:nvPr/>
            </p:nvGrpSpPr>
            <p:grpSpPr>
              <a:xfrm>
                <a:off x="5353508" y="2583736"/>
                <a:ext cx="269009" cy="314035"/>
                <a:chOff x="3497263" y="4408488"/>
                <a:chExt cx="369888" cy="431800"/>
              </a:xfrm>
              <a:solidFill>
                <a:srgbClr val="E60012"/>
              </a:solidFill>
            </p:grpSpPr>
            <p:sp>
              <p:nvSpPr>
                <p:cNvPr id="72" name="Freeform 57"/>
                <p:cNvSpPr/>
                <p:nvPr/>
              </p:nvSpPr>
              <p:spPr bwMode="auto">
                <a:xfrm>
                  <a:off x="3554413" y="4616450"/>
                  <a:ext cx="74613" cy="182563"/>
                </a:xfrm>
                <a:custGeom>
                  <a:avLst/>
                  <a:gdLst>
                    <a:gd name="T0" fmla="*/ 35 w 35"/>
                    <a:gd name="T1" fmla="*/ 80 h 86"/>
                    <a:gd name="T2" fmla="*/ 29 w 35"/>
                    <a:gd name="T3" fmla="*/ 86 h 86"/>
                    <a:gd name="T4" fmla="*/ 5 w 35"/>
                    <a:gd name="T5" fmla="*/ 86 h 86"/>
                    <a:gd name="T6" fmla="*/ 0 w 35"/>
                    <a:gd name="T7" fmla="*/ 80 h 86"/>
                    <a:gd name="T8" fmla="*/ 0 w 35"/>
                    <a:gd name="T9" fmla="*/ 6 h 86"/>
                    <a:gd name="T10" fmla="*/ 5 w 35"/>
                    <a:gd name="T11" fmla="*/ 0 h 86"/>
                    <a:gd name="T12" fmla="*/ 29 w 35"/>
                    <a:gd name="T13" fmla="*/ 0 h 86"/>
                    <a:gd name="T14" fmla="*/ 35 w 35"/>
                    <a:gd name="T15" fmla="*/ 6 h 86"/>
                    <a:gd name="T16" fmla="*/ 35 w 35"/>
                    <a:gd name="T17" fmla="*/ 8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86">
                      <a:moveTo>
                        <a:pt x="35" y="80"/>
                      </a:moveTo>
                      <a:cubicBezTo>
                        <a:pt x="35" y="83"/>
                        <a:pt x="32" y="86"/>
                        <a:pt x="29" y="86"/>
                      </a:cubicBezTo>
                      <a:cubicBezTo>
                        <a:pt x="5" y="86"/>
                        <a:pt x="5" y="86"/>
                        <a:pt x="5" y="86"/>
                      </a:cubicBezTo>
                      <a:cubicBezTo>
                        <a:pt x="2" y="86"/>
                        <a:pt x="0" y="83"/>
                        <a:pt x="0" y="8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5" y="3"/>
                        <a:pt x="35" y="6"/>
                      </a:cubicBezTo>
                      <a:lnTo>
                        <a:pt x="35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58"/>
                <p:cNvSpPr/>
                <p:nvPr/>
              </p:nvSpPr>
              <p:spPr bwMode="auto">
                <a:xfrm>
                  <a:off x="3736976" y="4651375"/>
                  <a:ext cx="74613" cy="147638"/>
                </a:xfrm>
                <a:custGeom>
                  <a:avLst/>
                  <a:gdLst>
                    <a:gd name="T0" fmla="*/ 35 w 35"/>
                    <a:gd name="T1" fmla="*/ 63 h 69"/>
                    <a:gd name="T2" fmla="*/ 29 w 35"/>
                    <a:gd name="T3" fmla="*/ 69 h 69"/>
                    <a:gd name="T4" fmla="*/ 5 w 35"/>
                    <a:gd name="T5" fmla="*/ 69 h 69"/>
                    <a:gd name="T6" fmla="*/ 0 w 35"/>
                    <a:gd name="T7" fmla="*/ 63 h 69"/>
                    <a:gd name="T8" fmla="*/ 0 w 35"/>
                    <a:gd name="T9" fmla="*/ 6 h 69"/>
                    <a:gd name="T10" fmla="*/ 5 w 35"/>
                    <a:gd name="T11" fmla="*/ 0 h 69"/>
                    <a:gd name="T12" fmla="*/ 29 w 35"/>
                    <a:gd name="T13" fmla="*/ 0 h 69"/>
                    <a:gd name="T14" fmla="*/ 35 w 35"/>
                    <a:gd name="T15" fmla="*/ 6 h 69"/>
                    <a:gd name="T16" fmla="*/ 35 w 35"/>
                    <a:gd name="T17" fmla="*/ 6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69">
                      <a:moveTo>
                        <a:pt x="35" y="63"/>
                      </a:moveTo>
                      <a:cubicBezTo>
                        <a:pt x="35" y="66"/>
                        <a:pt x="32" y="69"/>
                        <a:pt x="29" y="69"/>
                      </a:cubicBezTo>
                      <a:cubicBezTo>
                        <a:pt x="5" y="69"/>
                        <a:pt x="5" y="69"/>
                        <a:pt x="5" y="69"/>
                      </a:cubicBezTo>
                      <a:cubicBezTo>
                        <a:pt x="2" y="69"/>
                        <a:pt x="0" y="66"/>
                        <a:pt x="0" y="6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5" y="3"/>
                        <a:pt x="35" y="6"/>
                      </a:cubicBezTo>
                      <a:lnTo>
                        <a:pt x="35" y="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Freeform 59"/>
                <p:cNvSpPr/>
                <p:nvPr/>
              </p:nvSpPr>
              <p:spPr bwMode="auto">
                <a:xfrm>
                  <a:off x="3646488" y="4567238"/>
                  <a:ext cx="73025" cy="231775"/>
                </a:xfrm>
                <a:custGeom>
                  <a:avLst/>
                  <a:gdLst>
                    <a:gd name="T0" fmla="*/ 35 w 35"/>
                    <a:gd name="T1" fmla="*/ 103 h 109"/>
                    <a:gd name="T2" fmla="*/ 29 w 35"/>
                    <a:gd name="T3" fmla="*/ 109 h 109"/>
                    <a:gd name="T4" fmla="*/ 5 w 35"/>
                    <a:gd name="T5" fmla="*/ 109 h 109"/>
                    <a:gd name="T6" fmla="*/ 0 w 35"/>
                    <a:gd name="T7" fmla="*/ 103 h 109"/>
                    <a:gd name="T8" fmla="*/ 0 w 35"/>
                    <a:gd name="T9" fmla="*/ 6 h 109"/>
                    <a:gd name="T10" fmla="*/ 5 w 35"/>
                    <a:gd name="T11" fmla="*/ 0 h 109"/>
                    <a:gd name="T12" fmla="*/ 29 w 35"/>
                    <a:gd name="T13" fmla="*/ 0 h 109"/>
                    <a:gd name="T14" fmla="*/ 35 w 35"/>
                    <a:gd name="T15" fmla="*/ 6 h 109"/>
                    <a:gd name="T16" fmla="*/ 35 w 35"/>
                    <a:gd name="T17" fmla="*/ 10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109">
                      <a:moveTo>
                        <a:pt x="35" y="103"/>
                      </a:moveTo>
                      <a:cubicBezTo>
                        <a:pt x="35" y="106"/>
                        <a:pt x="32" y="109"/>
                        <a:pt x="29" y="109"/>
                      </a:cubicBezTo>
                      <a:cubicBezTo>
                        <a:pt x="5" y="109"/>
                        <a:pt x="5" y="109"/>
                        <a:pt x="5" y="109"/>
                      </a:cubicBezTo>
                      <a:cubicBezTo>
                        <a:pt x="2" y="109"/>
                        <a:pt x="0" y="106"/>
                        <a:pt x="0" y="10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5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5" y="3"/>
                        <a:pt x="35" y="6"/>
                      </a:cubicBezTo>
                      <a:lnTo>
                        <a:pt x="35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Freeform 60"/>
                <p:cNvSpPr>
                  <a:spLocks noEditPoints="1"/>
                </p:cNvSpPr>
                <p:nvPr/>
              </p:nvSpPr>
              <p:spPr bwMode="auto">
                <a:xfrm>
                  <a:off x="3497263" y="4408488"/>
                  <a:ext cx="369888" cy="431800"/>
                </a:xfrm>
                <a:custGeom>
                  <a:avLst/>
                  <a:gdLst>
                    <a:gd name="T0" fmla="*/ 166 w 174"/>
                    <a:gd name="T1" fmla="*/ 50 h 204"/>
                    <a:gd name="T2" fmla="*/ 113 w 174"/>
                    <a:gd name="T3" fmla="*/ 6 h 204"/>
                    <a:gd name="T4" fmla="*/ 96 w 174"/>
                    <a:gd name="T5" fmla="*/ 0 h 204"/>
                    <a:gd name="T6" fmla="*/ 13 w 174"/>
                    <a:gd name="T7" fmla="*/ 0 h 204"/>
                    <a:gd name="T8" fmla="*/ 0 w 174"/>
                    <a:gd name="T9" fmla="*/ 13 h 204"/>
                    <a:gd name="T10" fmla="*/ 0 w 174"/>
                    <a:gd name="T11" fmla="*/ 191 h 204"/>
                    <a:gd name="T12" fmla="*/ 13 w 174"/>
                    <a:gd name="T13" fmla="*/ 204 h 204"/>
                    <a:gd name="T14" fmla="*/ 161 w 174"/>
                    <a:gd name="T15" fmla="*/ 204 h 204"/>
                    <a:gd name="T16" fmla="*/ 174 w 174"/>
                    <a:gd name="T17" fmla="*/ 191 h 204"/>
                    <a:gd name="T18" fmla="*/ 174 w 174"/>
                    <a:gd name="T19" fmla="*/ 67 h 204"/>
                    <a:gd name="T20" fmla="*/ 166 w 174"/>
                    <a:gd name="T21" fmla="*/ 50 h 204"/>
                    <a:gd name="T22" fmla="*/ 110 w 174"/>
                    <a:gd name="T23" fmla="*/ 20 h 204"/>
                    <a:gd name="T24" fmla="*/ 112 w 174"/>
                    <a:gd name="T25" fmla="*/ 19 h 204"/>
                    <a:gd name="T26" fmla="*/ 154 w 174"/>
                    <a:gd name="T27" fmla="*/ 54 h 204"/>
                    <a:gd name="T28" fmla="*/ 152 w 174"/>
                    <a:gd name="T29" fmla="*/ 57 h 204"/>
                    <a:gd name="T30" fmla="*/ 113 w 174"/>
                    <a:gd name="T31" fmla="*/ 57 h 204"/>
                    <a:gd name="T32" fmla="*/ 110 w 174"/>
                    <a:gd name="T33" fmla="*/ 54 h 204"/>
                    <a:gd name="T34" fmla="*/ 110 w 174"/>
                    <a:gd name="T35" fmla="*/ 20 h 204"/>
                    <a:gd name="T36" fmla="*/ 161 w 174"/>
                    <a:gd name="T37" fmla="*/ 195 h 204"/>
                    <a:gd name="T38" fmla="*/ 12 w 174"/>
                    <a:gd name="T39" fmla="*/ 195 h 204"/>
                    <a:gd name="T40" fmla="*/ 10 w 174"/>
                    <a:gd name="T41" fmla="*/ 192 h 204"/>
                    <a:gd name="T42" fmla="*/ 10 w 174"/>
                    <a:gd name="T43" fmla="*/ 13 h 204"/>
                    <a:gd name="T44" fmla="*/ 13 w 174"/>
                    <a:gd name="T45" fmla="*/ 10 h 204"/>
                    <a:gd name="T46" fmla="*/ 96 w 174"/>
                    <a:gd name="T47" fmla="*/ 10 h 204"/>
                    <a:gd name="T48" fmla="*/ 100 w 174"/>
                    <a:gd name="T49" fmla="*/ 14 h 204"/>
                    <a:gd name="T50" fmla="*/ 100 w 174"/>
                    <a:gd name="T51" fmla="*/ 54 h 204"/>
                    <a:gd name="T52" fmla="*/ 113 w 174"/>
                    <a:gd name="T53" fmla="*/ 67 h 204"/>
                    <a:gd name="T54" fmla="*/ 162 w 174"/>
                    <a:gd name="T55" fmla="*/ 67 h 204"/>
                    <a:gd name="T56" fmla="*/ 164 w 174"/>
                    <a:gd name="T57" fmla="*/ 69 h 204"/>
                    <a:gd name="T58" fmla="*/ 164 w 174"/>
                    <a:gd name="T59" fmla="*/ 191 h 204"/>
                    <a:gd name="T60" fmla="*/ 161 w 174"/>
                    <a:gd name="T61" fmla="*/ 195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204">
                      <a:moveTo>
                        <a:pt x="166" y="50"/>
                      </a:moveTo>
                      <a:cubicBezTo>
                        <a:pt x="113" y="6"/>
                        <a:pt x="113" y="6"/>
                        <a:pt x="113" y="6"/>
                      </a:cubicBezTo>
                      <a:cubicBezTo>
                        <a:pt x="109" y="3"/>
                        <a:pt x="102" y="0"/>
                        <a:pt x="96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3"/>
                        <a:pt x="0" y="153"/>
                        <a:pt x="0" y="191"/>
                      </a:cubicBezTo>
                      <a:cubicBezTo>
                        <a:pt x="0" y="204"/>
                        <a:pt x="13" y="204"/>
                        <a:pt x="13" y="204"/>
                      </a:cubicBezTo>
                      <a:cubicBezTo>
                        <a:pt x="45" y="204"/>
                        <a:pt x="161" y="204"/>
                        <a:pt x="161" y="204"/>
                      </a:cubicBezTo>
                      <a:cubicBezTo>
                        <a:pt x="168" y="204"/>
                        <a:pt x="174" y="198"/>
                        <a:pt x="174" y="191"/>
                      </a:cubicBezTo>
                      <a:cubicBezTo>
                        <a:pt x="174" y="67"/>
                        <a:pt x="174" y="67"/>
                        <a:pt x="174" y="67"/>
                      </a:cubicBezTo>
                      <a:cubicBezTo>
                        <a:pt x="174" y="61"/>
                        <a:pt x="171" y="53"/>
                        <a:pt x="166" y="50"/>
                      </a:cubicBezTo>
                      <a:close/>
                      <a:moveTo>
                        <a:pt x="110" y="20"/>
                      </a:moveTo>
                      <a:cubicBezTo>
                        <a:pt x="110" y="16"/>
                        <a:pt x="112" y="19"/>
                        <a:pt x="112" y="19"/>
                      </a:cubicBezTo>
                      <a:cubicBezTo>
                        <a:pt x="154" y="54"/>
                        <a:pt x="154" y="54"/>
                        <a:pt x="154" y="54"/>
                      </a:cubicBezTo>
                      <a:cubicBezTo>
                        <a:pt x="154" y="54"/>
                        <a:pt x="157" y="57"/>
                        <a:pt x="152" y="57"/>
                      </a:cubicBezTo>
                      <a:cubicBezTo>
                        <a:pt x="142" y="57"/>
                        <a:pt x="113" y="57"/>
                        <a:pt x="113" y="57"/>
                      </a:cubicBezTo>
                      <a:cubicBezTo>
                        <a:pt x="111" y="57"/>
                        <a:pt x="110" y="56"/>
                        <a:pt x="110" y="54"/>
                      </a:cubicBezTo>
                      <a:cubicBezTo>
                        <a:pt x="110" y="54"/>
                        <a:pt x="110" y="28"/>
                        <a:pt x="110" y="20"/>
                      </a:cubicBezTo>
                      <a:close/>
                      <a:moveTo>
                        <a:pt x="161" y="195"/>
                      </a:moveTo>
                      <a:cubicBezTo>
                        <a:pt x="161" y="195"/>
                        <a:pt x="42" y="195"/>
                        <a:pt x="12" y="195"/>
                      </a:cubicBezTo>
                      <a:cubicBezTo>
                        <a:pt x="12" y="195"/>
                        <a:pt x="10" y="195"/>
                        <a:pt x="10" y="192"/>
                      </a:cubicBezTo>
                      <a:cubicBezTo>
                        <a:pt x="10" y="156"/>
                        <a:pt x="10" y="13"/>
                        <a:pt x="10" y="13"/>
                      </a:cubicBezTo>
                      <a:cubicBezTo>
                        <a:pt x="10" y="11"/>
                        <a:pt x="11" y="10"/>
                        <a:pt x="13" y="10"/>
                      </a:cubicBezTo>
                      <a:cubicBezTo>
                        <a:pt x="96" y="10"/>
                        <a:pt x="96" y="10"/>
                        <a:pt x="96" y="10"/>
                      </a:cubicBezTo>
                      <a:cubicBezTo>
                        <a:pt x="97" y="10"/>
                        <a:pt x="100" y="10"/>
                        <a:pt x="100" y="14"/>
                      </a:cubicBezTo>
                      <a:cubicBezTo>
                        <a:pt x="100" y="54"/>
                        <a:pt x="100" y="54"/>
                        <a:pt x="100" y="54"/>
                      </a:cubicBezTo>
                      <a:cubicBezTo>
                        <a:pt x="100" y="61"/>
                        <a:pt x="106" y="67"/>
                        <a:pt x="113" y="67"/>
                      </a:cubicBezTo>
                      <a:cubicBezTo>
                        <a:pt x="162" y="67"/>
                        <a:pt x="162" y="67"/>
                        <a:pt x="162" y="67"/>
                      </a:cubicBezTo>
                      <a:cubicBezTo>
                        <a:pt x="163" y="67"/>
                        <a:pt x="164" y="67"/>
                        <a:pt x="164" y="69"/>
                      </a:cubicBezTo>
                      <a:cubicBezTo>
                        <a:pt x="164" y="70"/>
                        <a:pt x="164" y="191"/>
                        <a:pt x="164" y="191"/>
                      </a:cubicBezTo>
                      <a:cubicBezTo>
                        <a:pt x="164" y="193"/>
                        <a:pt x="163" y="195"/>
                        <a:pt x="161" y="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AU" sz="16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4" name="组合 83"/>
          <p:cNvGrpSpPr/>
          <p:nvPr/>
        </p:nvGrpSpPr>
        <p:grpSpPr>
          <a:xfrm>
            <a:off x="4743096" y="4120429"/>
            <a:ext cx="1980000" cy="1623085"/>
            <a:chOff x="4620086" y="3003798"/>
            <a:chExt cx="1980000" cy="1623085"/>
          </a:xfrm>
        </p:grpSpPr>
        <p:sp>
          <p:nvSpPr>
            <p:cNvPr id="76" name="TextBox 66"/>
            <p:cNvSpPr txBox="1"/>
            <p:nvPr/>
          </p:nvSpPr>
          <p:spPr>
            <a:xfrm>
              <a:off x="4620086" y="379588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企业接入渠道较少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，用户</a:t>
              </a:r>
              <a:r>
                <a:rPr lang="en-US" altLang="zh-CN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经销商</a:t>
              </a:r>
              <a:r>
                <a:rPr lang="en-US" altLang="zh-CN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服务商</a:t>
              </a:r>
              <a:r>
                <a:rPr lang="en-US" altLang="zh-CN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员工沟通不畅。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218132" y="3003798"/>
              <a:ext cx="783908" cy="784860"/>
              <a:chOff x="5921984" y="2998792"/>
              <a:chExt cx="783908" cy="784860"/>
            </a:xfrm>
          </p:grpSpPr>
          <p:sp>
            <p:nvSpPr>
              <p:cNvPr id="85" name="Oval 28"/>
              <p:cNvSpPr>
                <a:spLocks noChangeArrowheads="1"/>
              </p:cNvSpPr>
              <p:nvPr/>
            </p:nvSpPr>
            <p:spPr bwMode="auto">
              <a:xfrm rot="19193214">
                <a:off x="5921984" y="2998792"/>
                <a:ext cx="783908" cy="7848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 30"/>
              <p:cNvSpPr/>
              <p:nvPr/>
            </p:nvSpPr>
            <p:spPr bwMode="auto">
              <a:xfrm>
                <a:off x="6007709" y="3084517"/>
                <a:ext cx="612458" cy="613410"/>
              </a:xfrm>
              <a:custGeom>
                <a:avLst/>
                <a:gdLst>
                  <a:gd name="T0" fmla="*/ 76 w 429"/>
                  <a:gd name="T1" fmla="*/ 77 h 429"/>
                  <a:gd name="T2" fmla="*/ 76 w 429"/>
                  <a:gd name="T3" fmla="*/ 353 h 429"/>
                  <a:gd name="T4" fmla="*/ 353 w 429"/>
                  <a:gd name="T5" fmla="*/ 353 h 429"/>
                  <a:gd name="T6" fmla="*/ 353 w 429"/>
                  <a:gd name="T7" fmla="*/ 77 h 429"/>
                  <a:gd name="T8" fmla="*/ 76 w 429"/>
                  <a:gd name="T9" fmla="*/ 77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76" y="77"/>
                    </a:moveTo>
                    <a:cubicBezTo>
                      <a:pt x="0" y="153"/>
                      <a:pt x="0" y="277"/>
                      <a:pt x="76" y="353"/>
                    </a:cubicBezTo>
                    <a:cubicBezTo>
                      <a:pt x="153" y="429"/>
                      <a:pt x="276" y="429"/>
                      <a:pt x="353" y="353"/>
                    </a:cubicBezTo>
                    <a:cubicBezTo>
                      <a:pt x="429" y="277"/>
                      <a:pt x="429" y="153"/>
                      <a:pt x="353" y="77"/>
                    </a:cubicBezTo>
                    <a:cubicBezTo>
                      <a:pt x="276" y="0"/>
                      <a:pt x="153" y="0"/>
                      <a:pt x="76" y="7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KSO_Shape"/>
              <p:cNvSpPr>
                <a:spLocks noChangeAspect="1"/>
              </p:cNvSpPr>
              <p:nvPr/>
            </p:nvSpPr>
            <p:spPr bwMode="auto">
              <a:xfrm>
                <a:off x="6103992" y="3193102"/>
                <a:ext cx="396240" cy="396240"/>
              </a:xfrm>
              <a:custGeom>
                <a:avLst/>
                <a:gdLst>
                  <a:gd name="T0" fmla="*/ 1665347 w 2276475"/>
                  <a:gd name="T1" fmla="*/ 841942 h 2276475"/>
                  <a:gd name="T2" fmla="*/ 1695902 w 2276475"/>
                  <a:gd name="T3" fmla="*/ 899243 h 2276475"/>
                  <a:gd name="T4" fmla="*/ 1676772 w 2276475"/>
                  <a:gd name="T5" fmla="*/ 962379 h 2276475"/>
                  <a:gd name="T6" fmla="*/ 1619649 w 2276475"/>
                  <a:gd name="T7" fmla="*/ 993151 h 2276475"/>
                  <a:gd name="T8" fmla="*/ 1556149 w 2276475"/>
                  <a:gd name="T9" fmla="*/ 974051 h 2276475"/>
                  <a:gd name="T10" fmla="*/ 1525329 w 2276475"/>
                  <a:gd name="T11" fmla="*/ 916751 h 2276475"/>
                  <a:gd name="T12" fmla="*/ 1544459 w 2276475"/>
                  <a:gd name="T13" fmla="*/ 853614 h 2276475"/>
                  <a:gd name="T14" fmla="*/ 1601848 w 2276475"/>
                  <a:gd name="T15" fmla="*/ 822842 h 2276475"/>
                  <a:gd name="T16" fmla="*/ 892720 w 2276475"/>
                  <a:gd name="T17" fmla="*/ 924611 h 2276475"/>
                  <a:gd name="T18" fmla="*/ 799728 w 2276475"/>
                  <a:gd name="T19" fmla="*/ 714470 h 2276475"/>
                  <a:gd name="T20" fmla="*/ 839316 w 2276475"/>
                  <a:gd name="T21" fmla="*/ 796667 h 2276475"/>
                  <a:gd name="T22" fmla="*/ 801854 w 2276475"/>
                  <a:gd name="T23" fmla="*/ 926478 h 2276475"/>
                  <a:gd name="T24" fmla="*/ 634469 w 2276475"/>
                  <a:gd name="T25" fmla="*/ 1048575 h 2276475"/>
                  <a:gd name="T26" fmla="*/ 778473 w 2276475"/>
                  <a:gd name="T27" fmla="*/ 856518 h 2276475"/>
                  <a:gd name="T28" fmla="*/ 767314 w 2276475"/>
                  <a:gd name="T29" fmla="*/ 760756 h 2276475"/>
                  <a:gd name="T30" fmla="*/ 665555 w 2276475"/>
                  <a:gd name="T31" fmla="*/ 751445 h 2276475"/>
                  <a:gd name="T32" fmla="*/ 678042 w 2276475"/>
                  <a:gd name="T33" fmla="*/ 694786 h 2276475"/>
                  <a:gd name="T34" fmla="*/ 1310715 w 2276475"/>
                  <a:gd name="T35" fmla="*/ 813778 h 2276475"/>
                  <a:gd name="T36" fmla="*/ 1397931 w 2276475"/>
                  <a:gd name="T37" fmla="*/ 804995 h 2276475"/>
                  <a:gd name="T38" fmla="*/ 1449359 w 2276475"/>
                  <a:gd name="T39" fmla="*/ 864347 h 2276475"/>
                  <a:gd name="T40" fmla="*/ 1404558 w 2276475"/>
                  <a:gd name="T41" fmla="*/ 907464 h 2276475"/>
                  <a:gd name="T42" fmla="*/ 1370362 w 2276475"/>
                  <a:gd name="T43" fmla="*/ 853967 h 2276475"/>
                  <a:gd name="T44" fmla="*/ 1295604 w 2276475"/>
                  <a:gd name="T45" fmla="*/ 872066 h 2276475"/>
                  <a:gd name="T46" fmla="*/ 395199 w 2276475"/>
                  <a:gd name="T47" fmla="*/ 499761 h 2276475"/>
                  <a:gd name="T48" fmla="*/ 462659 w 2276475"/>
                  <a:gd name="T49" fmla="*/ 938864 h 2276475"/>
                  <a:gd name="T50" fmla="*/ 354033 w 2276475"/>
                  <a:gd name="T51" fmla="*/ 990931 h 2276475"/>
                  <a:gd name="T52" fmla="*/ 497452 w 2276475"/>
                  <a:gd name="T53" fmla="*/ 1186177 h 2276475"/>
                  <a:gd name="T54" fmla="*/ 798633 w 2276475"/>
                  <a:gd name="T55" fmla="*/ 1479710 h 2276475"/>
                  <a:gd name="T56" fmla="*/ 946035 w 2276475"/>
                  <a:gd name="T57" fmla="*/ 1558605 h 2276475"/>
                  <a:gd name="T58" fmla="*/ 995967 w 2276475"/>
                  <a:gd name="T59" fmla="*/ 1430034 h 2276475"/>
                  <a:gd name="T60" fmla="*/ 1420382 w 2276475"/>
                  <a:gd name="T61" fmla="*/ 1537885 h 2276475"/>
                  <a:gd name="T62" fmla="*/ 1382667 w 2276475"/>
                  <a:gd name="T63" fmla="*/ 1902609 h 2276475"/>
                  <a:gd name="T64" fmla="*/ 1091049 w 2276475"/>
                  <a:gd name="T65" fmla="*/ 1858513 h 2276475"/>
                  <a:gd name="T66" fmla="*/ 793852 w 2276475"/>
                  <a:gd name="T67" fmla="*/ 1745085 h 2276475"/>
                  <a:gd name="T68" fmla="*/ 461597 w 2276475"/>
                  <a:gd name="T69" fmla="*/ 1522212 h 2276475"/>
                  <a:gd name="T70" fmla="*/ 192819 w 2276475"/>
                  <a:gd name="T71" fmla="*/ 1204505 h 2276475"/>
                  <a:gd name="T72" fmla="*/ 55774 w 2276475"/>
                  <a:gd name="T73" fmla="*/ 893440 h 2276475"/>
                  <a:gd name="T74" fmla="*/ 531 w 2276475"/>
                  <a:gd name="T75" fmla="*/ 575734 h 2276475"/>
                  <a:gd name="T76" fmla="*/ 39307 w 2276475"/>
                  <a:gd name="T77" fmla="*/ 485947 h 2276475"/>
                  <a:gd name="T78" fmla="*/ 1085346 w 2276475"/>
                  <a:gd name="T79" fmla="*/ 221054 h 2276475"/>
                  <a:gd name="T80" fmla="*/ 1123871 w 2276475"/>
                  <a:gd name="T81" fmla="*/ 272864 h 2276475"/>
                  <a:gd name="T82" fmla="*/ 1114306 w 2276475"/>
                  <a:gd name="T83" fmla="*/ 338755 h 2276475"/>
                  <a:gd name="T84" fmla="*/ 1062496 w 2276475"/>
                  <a:gd name="T85" fmla="*/ 377280 h 2276475"/>
                  <a:gd name="T86" fmla="*/ 996340 w 2276475"/>
                  <a:gd name="T87" fmla="*/ 367715 h 2276475"/>
                  <a:gd name="T88" fmla="*/ 957814 w 2276475"/>
                  <a:gd name="T89" fmla="*/ 315905 h 2276475"/>
                  <a:gd name="T90" fmla="*/ 967645 w 2276475"/>
                  <a:gd name="T91" fmla="*/ 249748 h 2276475"/>
                  <a:gd name="T92" fmla="*/ 1019454 w 2276475"/>
                  <a:gd name="T93" fmla="*/ 211223 h 2276475"/>
                  <a:gd name="T94" fmla="*/ 1252615 w 2276475"/>
                  <a:gd name="T95" fmla="*/ 30831 h 2276475"/>
                  <a:gd name="T96" fmla="*/ 1561933 w 2276475"/>
                  <a:gd name="T97" fmla="*/ 184188 h 2276475"/>
                  <a:gd name="T98" fmla="*/ 1793656 w 2276475"/>
                  <a:gd name="T99" fmla="*/ 453693 h 2276475"/>
                  <a:gd name="T100" fmla="*/ 1898623 w 2276475"/>
                  <a:gd name="T101" fmla="*/ 778215 h 2276475"/>
                  <a:gd name="T102" fmla="*/ 1874440 w 2276475"/>
                  <a:gd name="T103" fmla="*/ 1115229 h 2276475"/>
                  <a:gd name="T104" fmla="*/ 1720844 w 2276475"/>
                  <a:gd name="T105" fmla="*/ 1424603 h 2276475"/>
                  <a:gd name="T106" fmla="*/ 1665571 w 2276475"/>
                  <a:gd name="T107" fmla="*/ 1264335 h 2276475"/>
                  <a:gd name="T108" fmla="*/ 1761236 w 2276475"/>
                  <a:gd name="T109" fmla="*/ 991374 h 2276475"/>
                  <a:gd name="T110" fmla="*/ 1747684 w 2276475"/>
                  <a:gd name="T111" fmla="*/ 705922 h 2276475"/>
                  <a:gd name="T112" fmla="*/ 1624648 w 2276475"/>
                  <a:gd name="T113" fmla="*/ 441467 h 2276475"/>
                  <a:gd name="T114" fmla="*/ 1401428 w 2276475"/>
                  <a:gd name="T115" fmla="*/ 239471 h 2276475"/>
                  <a:gd name="T116" fmla="*/ 1128516 w 2276475"/>
                  <a:gd name="T117" fmla="*/ 143789 h 2276475"/>
                  <a:gd name="T118" fmla="*/ 842849 w 2276475"/>
                  <a:gd name="T119" fmla="*/ 157344 h 2276475"/>
                  <a:gd name="T120" fmla="*/ 578705 w 2276475"/>
                  <a:gd name="T121" fmla="*/ 280668 h 2276475"/>
                  <a:gd name="T122" fmla="*/ 552930 w 2276475"/>
                  <a:gd name="T123" fmla="*/ 133690 h 2276475"/>
                  <a:gd name="T124" fmla="*/ 873408 w 2276475"/>
                  <a:gd name="T125" fmla="*/ 12492 h 22764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2276475">
                    <a:moveTo>
                      <a:pt x="1919288" y="982662"/>
                    </a:moveTo>
                    <a:lnTo>
                      <a:pt x="1924685" y="982662"/>
                    </a:lnTo>
                    <a:lnTo>
                      <a:pt x="1929765" y="982662"/>
                    </a:lnTo>
                    <a:lnTo>
                      <a:pt x="1935480" y="983296"/>
                    </a:lnTo>
                    <a:lnTo>
                      <a:pt x="1940560" y="983930"/>
                    </a:lnTo>
                    <a:lnTo>
                      <a:pt x="1945323" y="984564"/>
                    </a:lnTo>
                    <a:lnTo>
                      <a:pt x="1950403" y="986149"/>
                    </a:lnTo>
                    <a:lnTo>
                      <a:pt x="1955165" y="987100"/>
                    </a:lnTo>
                    <a:lnTo>
                      <a:pt x="1959610" y="989002"/>
                    </a:lnTo>
                    <a:lnTo>
                      <a:pt x="1964373" y="990904"/>
                    </a:lnTo>
                    <a:lnTo>
                      <a:pt x="1969135" y="992489"/>
                    </a:lnTo>
                    <a:lnTo>
                      <a:pt x="1973580" y="995025"/>
                    </a:lnTo>
                    <a:lnTo>
                      <a:pt x="1977708" y="997245"/>
                    </a:lnTo>
                    <a:lnTo>
                      <a:pt x="1981835" y="1000415"/>
                    </a:lnTo>
                    <a:lnTo>
                      <a:pt x="1985963" y="1003268"/>
                    </a:lnTo>
                    <a:lnTo>
                      <a:pt x="1990090" y="1006121"/>
                    </a:lnTo>
                    <a:lnTo>
                      <a:pt x="1993583" y="1009291"/>
                    </a:lnTo>
                    <a:lnTo>
                      <a:pt x="1997075" y="1012778"/>
                    </a:lnTo>
                    <a:lnTo>
                      <a:pt x="2000568" y="1016265"/>
                    </a:lnTo>
                    <a:lnTo>
                      <a:pt x="2003743" y="1020069"/>
                    </a:lnTo>
                    <a:lnTo>
                      <a:pt x="2006918" y="1023873"/>
                    </a:lnTo>
                    <a:lnTo>
                      <a:pt x="2009775" y="1027994"/>
                    </a:lnTo>
                    <a:lnTo>
                      <a:pt x="2012315" y="1031799"/>
                    </a:lnTo>
                    <a:lnTo>
                      <a:pt x="2014855" y="1036237"/>
                    </a:lnTo>
                    <a:lnTo>
                      <a:pt x="2017078" y="1040675"/>
                    </a:lnTo>
                    <a:lnTo>
                      <a:pt x="2019300" y="1045430"/>
                    </a:lnTo>
                    <a:lnTo>
                      <a:pt x="2020888" y="1049868"/>
                    </a:lnTo>
                    <a:lnTo>
                      <a:pt x="2022475" y="1054623"/>
                    </a:lnTo>
                    <a:lnTo>
                      <a:pt x="2023745" y="1059695"/>
                    </a:lnTo>
                    <a:lnTo>
                      <a:pt x="2025016" y="1064451"/>
                    </a:lnTo>
                    <a:lnTo>
                      <a:pt x="2025968" y="1069523"/>
                    </a:lnTo>
                    <a:lnTo>
                      <a:pt x="2026603" y="1074595"/>
                    </a:lnTo>
                    <a:lnTo>
                      <a:pt x="2026920" y="1079984"/>
                    </a:lnTo>
                    <a:lnTo>
                      <a:pt x="2027238" y="1085056"/>
                    </a:lnTo>
                    <a:lnTo>
                      <a:pt x="2026920" y="1090445"/>
                    </a:lnTo>
                    <a:lnTo>
                      <a:pt x="2026603" y="1095517"/>
                    </a:lnTo>
                    <a:lnTo>
                      <a:pt x="2025968" y="1100590"/>
                    </a:lnTo>
                    <a:lnTo>
                      <a:pt x="2025016" y="1105662"/>
                    </a:lnTo>
                    <a:lnTo>
                      <a:pt x="2023745" y="1110417"/>
                    </a:lnTo>
                    <a:lnTo>
                      <a:pt x="2022475" y="1115489"/>
                    </a:lnTo>
                    <a:lnTo>
                      <a:pt x="2020888" y="1120244"/>
                    </a:lnTo>
                    <a:lnTo>
                      <a:pt x="2019300" y="1124682"/>
                    </a:lnTo>
                    <a:lnTo>
                      <a:pt x="2017078" y="1129437"/>
                    </a:lnTo>
                    <a:lnTo>
                      <a:pt x="2014855" y="1133876"/>
                    </a:lnTo>
                    <a:lnTo>
                      <a:pt x="2012315" y="1138314"/>
                    </a:lnTo>
                    <a:lnTo>
                      <a:pt x="2009775" y="1142118"/>
                    </a:lnTo>
                    <a:lnTo>
                      <a:pt x="2006918" y="1146239"/>
                    </a:lnTo>
                    <a:lnTo>
                      <a:pt x="2003743" y="1150043"/>
                    </a:lnTo>
                    <a:lnTo>
                      <a:pt x="2000568" y="1153847"/>
                    </a:lnTo>
                    <a:lnTo>
                      <a:pt x="1997075" y="1157334"/>
                    </a:lnTo>
                    <a:lnTo>
                      <a:pt x="1993583" y="1160821"/>
                    </a:lnTo>
                    <a:lnTo>
                      <a:pt x="1990090" y="1163991"/>
                    </a:lnTo>
                    <a:lnTo>
                      <a:pt x="1985963" y="1166845"/>
                    </a:lnTo>
                    <a:lnTo>
                      <a:pt x="1981835" y="1169698"/>
                    </a:lnTo>
                    <a:lnTo>
                      <a:pt x="1977708" y="1172234"/>
                    </a:lnTo>
                    <a:lnTo>
                      <a:pt x="1973580" y="1175087"/>
                    </a:lnTo>
                    <a:lnTo>
                      <a:pt x="1969135" y="1176989"/>
                    </a:lnTo>
                    <a:lnTo>
                      <a:pt x="1964373" y="1179208"/>
                    </a:lnTo>
                    <a:lnTo>
                      <a:pt x="1959610" y="1181110"/>
                    </a:lnTo>
                    <a:lnTo>
                      <a:pt x="1955165" y="1182695"/>
                    </a:lnTo>
                    <a:lnTo>
                      <a:pt x="1950403" y="1183963"/>
                    </a:lnTo>
                    <a:lnTo>
                      <a:pt x="1945323" y="1185231"/>
                    </a:lnTo>
                    <a:lnTo>
                      <a:pt x="1940560" y="1186182"/>
                    </a:lnTo>
                    <a:lnTo>
                      <a:pt x="1935480" y="1186816"/>
                    </a:lnTo>
                    <a:lnTo>
                      <a:pt x="1929765" y="1187450"/>
                    </a:lnTo>
                    <a:lnTo>
                      <a:pt x="1924685" y="1187450"/>
                    </a:lnTo>
                    <a:lnTo>
                      <a:pt x="1919288" y="1187450"/>
                    </a:lnTo>
                    <a:lnTo>
                      <a:pt x="1914208" y="1186816"/>
                    </a:lnTo>
                    <a:lnTo>
                      <a:pt x="1909128" y="1186182"/>
                    </a:lnTo>
                    <a:lnTo>
                      <a:pt x="1904048" y="1185231"/>
                    </a:lnTo>
                    <a:lnTo>
                      <a:pt x="1898968" y="1183963"/>
                    </a:lnTo>
                    <a:lnTo>
                      <a:pt x="1894205" y="1182695"/>
                    </a:lnTo>
                    <a:lnTo>
                      <a:pt x="1889443" y="1181110"/>
                    </a:lnTo>
                    <a:lnTo>
                      <a:pt x="1884680" y="1179208"/>
                    </a:lnTo>
                    <a:lnTo>
                      <a:pt x="1880235" y="1176989"/>
                    </a:lnTo>
                    <a:lnTo>
                      <a:pt x="1875790" y="1175087"/>
                    </a:lnTo>
                    <a:lnTo>
                      <a:pt x="1871663" y="1172234"/>
                    </a:lnTo>
                    <a:lnTo>
                      <a:pt x="1867218" y="1169698"/>
                    </a:lnTo>
                    <a:lnTo>
                      <a:pt x="1863090" y="1166845"/>
                    </a:lnTo>
                    <a:lnTo>
                      <a:pt x="1859598" y="1163991"/>
                    </a:lnTo>
                    <a:lnTo>
                      <a:pt x="1855788" y="1160821"/>
                    </a:lnTo>
                    <a:lnTo>
                      <a:pt x="1852295" y="1157334"/>
                    </a:lnTo>
                    <a:lnTo>
                      <a:pt x="1848803" y="1153847"/>
                    </a:lnTo>
                    <a:lnTo>
                      <a:pt x="1845628" y="1150043"/>
                    </a:lnTo>
                    <a:lnTo>
                      <a:pt x="1842453" y="1146239"/>
                    </a:lnTo>
                    <a:lnTo>
                      <a:pt x="1839913" y="1142118"/>
                    </a:lnTo>
                    <a:lnTo>
                      <a:pt x="1837055" y="1138314"/>
                    </a:lnTo>
                    <a:lnTo>
                      <a:pt x="1834515" y="1133876"/>
                    </a:lnTo>
                    <a:lnTo>
                      <a:pt x="1832293" y="1129437"/>
                    </a:lnTo>
                    <a:lnTo>
                      <a:pt x="1830388" y="1124682"/>
                    </a:lnTo>
                    <a:lnTo>
                      <a:pt x="1828483" y="1120244"/>
                    </a:lnTo>
                    <a:lnTo>
                      <a:pt x="1826578" y="1115489"/>
                    </a:lnTo>
                    <a:lnTo>
                      <a:pt x="1825308" y="1110417"/>
                    </a:lnTo>
                    <a:lnTo>
                      <a:pt x="1824038" y="1105662"/>
                    </a:lnTo>
                    <a:lnTo>
                      <a:pt x="1823403" y="1100590"/>
                    </a:lnTo>
                    <a:lnTo>
                      <a:pt x="1822768" y="1095517"/>
                    </a:lnTo>
                    <a:lnTo>
                      <a:pt x="1822450" y="1090445"/>
                    </a:lnTo>
                    <a:lnTo>
                      <a:pt x="1822450" y="1085056"/>
                    </a:lnTo>
                    <a:lnTo>
                      <a:pt x="1822450" y="1079984"/>
                    </a:lnTo>
                    <a:lnTo>
                      <a:pt x="1822768" y="1074595"/>
                    </a:lnTo>
                    <a:lnTo>
                      <a:pt x="1823403" y="1069523"/>
                    </a:lnTo>
                    <a:lnTo>
                      <a:pt x="1824038" y="1064451"/>
                    </a:lnTo>
                    <a:lnTo>
                      <a:pt x="1825308" y="1059695"/>
                    </a:lnTo>
                    <a:lnTo>
                      <a:pt x="1826578" y="1054623"/>
                    </a:lnTo>
                    <a:lnTo>
                      <a:pt x="1828483" y="1049868"/>
                    </a:lnTo>
                    <a:lnTo>
                      <a:pt x="1830388" y="1045430"/>
                    </a:lnTo>
                    <a:lnTo>
                      <a:pt x="1832293" y="1040675"/>
                    </a:lnTo>
                    <a:lnTo>
                      <a:pt x="1834515" y="1036237"/>
                    </a:lnTo>
                    <a:lnTo>
                      <a:pt x="1837055" y="1031799"/>
                    </a:lnTo>
                    <a:lnTo>
                      <a:pt x="1839913" y="1027994"/>
                    </a:lnTo>
                    <a:lnTo>
                      <a:pt x="1842453" y="1023873"/>
                    </a:lnTo>
                    <a:lnTo>
                      <a:pt x="1845628" y="1020069"/>
                    </a:lnTo>
                    <a:lnTo>
                      <a:pt x="1848803" y="1016265"/>
                    </a:lnTo>
                    <a:lnTo>
                      <a:pt x="1852295" y="1012778"/>
                    </a:lnTo>
                    <a:lnTo>
                      <a:pt x="1855788" y="1009291"/>
                    </a:lnTo>
                    <a:lnTo>
                      <a:pt x="1859598" y="1006121"/>
                    </a:lnTo>
                    <a:lnTo>
                      <a:pt x="1863090" y="1003268"/>
                    </a:lnTo>
                    <a:lnTo>
                      <a:pt x="1867218" y="1000415"/>
                    </a:lnTo>
                    <a:lnTo>
                      <a:pt x="1871663" y="997245"/>
                    </a:lnTo>
                    <a:lnTo>
                      <a:pt x="1875790" y="995025"/>
                    </a:lnTo>
                    <a:lnTo>
                      <a:pt x="1880235" y="992489"/>
                    </a:lnTo>
                    <a:lnTo>
                      <a:pt x="1884680" y="990904"/>
                    </a:lnTo>
                    <a:lnTo>
                      <a:pt x="1889443" y="989002"/>
                    </a:lnTo>
                    <a:lnTo>
                      <a:pt x="1894205" y="987100"/>
                    </a:lnTo>
                    <a:lnTo>
                      <a:pt x="1898968" y="986149"/>
                    </a:lnTo>
                    <a:lnTo>
                      <a:pt x="1904048" y="984564"/>
                    </a:lnTo>
                    <a:lnTo>
                      <a:pt x="1909128" y="983930"/>
                    </a:lnTo>
                    <a:lnTo>
                      <a:pt x="1914208" y="983296"/>
                    </a:lnTo>
                    <a:lnTo>
                      <a:pt x="1919288" y="982662"/>
                    </a:lnTo>
                    <a:close/>
                    <a:moveTo>
                      <a:pt x="1278280" y="917675"/>
                    </a:moveTo>
                    <a:lnTo>
                      <a:pt x="1116821" y="1122393"/>
                    </a:lnTo>
                    <a:lnTo>
                      <a:pt x="1278280" y="1122393"/>
                    </a:lnTo>
                    <a:lnTo>
                      <a:pt x="1278280" y="917675"/>
                    </a:lnTo>
                    <a:close/>
                    <a:moveTo>
                      <a:pt x="1281129" y="835025"/>
                    </a:moveTo>
                    <a:lnTo>
                      <a:pt x="1340014" y="835025"/>
                    </a:lnTo>
                    <a:lnTo>
                      <a:pt x="1340014" y="1122393"/>
                    </a:lnTo>
                    <a:lnTo>
                      <a:pt x="1397000" y="1122393"/>
                    </a:lnTo>
                    <a:lnTo>
                      <a:pt x="1397000" y="1178659"/>
                    </a:lnTo>
                    <a:lnTo>
                      <a:pt x="1340014" y="1178659"/>
                    </a:lnTo>
                    <a:lnTo>
                      <a:pt x="1340014" y="1358900"/>
                    </a:lnTo>
                    <a:lnTo>
                      <a:pt x="1278280" y="1358900"/>
                    </a:lnTo>
                    <a:lnTo>
                      <a:pt x="1278280" y="1178659"/>
                    </a:lnTo>
                    <a:lnTo>
                      <a:pt x="1066800" y="1178659"/>
                    </a:lnTo>
                    <a:lnTo>
                      <a:pt x="1066800" y="1104910"/>
                    </a:lnTo>
                    <a:lnTo>
                      <a:pt x="1281129" y="835025"/>
                    </a:lnTo>
                    <a:close/>
                    <a:moveTo>
                      <a:pt x="860108" y="823912"/>
                    </a:moveTo>
                    <a:lnTo>
                      <a:pt x="868680" y="824230"/>
                    </a:lnTo>
                    <a:lnTo>
                      <a:pt x="876618" y="824548"/>
                    </a:lnTo>
                    <a:lnTo>
                      <a:pt x="884555" y="825501"/>
                    </a:lnTo>
                    <a:lnTo>
                      <a:pt x="892175" y="826455"/>
                    </a:lnTo>
                    <a:lnTo>
                      <a:pt x="899478" y="828044"/>
                    </a:lnTo>
                    <a:lnTo>
                      <a:pt x="906463" y="829316"/>
                    </a:lnTo>
                    <a:lnTo>
                      <a:pt x="913448" y="831541"/>
                    </a:lnTo>
                    <a:lnTo>
                      <a:pt x="920433" y="833766"/>
                    </a:lnTo>
                    <a:lnTo>
                      <a:pt x="926465" y="836309"/>
                    </a:lnTo>
                    <a:lnTo>
                      <a:pt x="932815" y="839170"/>
                    </a:lnTo>
                    <a:lnTo>
                      <a:pt x="938848" y="842667"/>
                    </a:lnTo>
                    <a:lnTo>
                      <a:pt x="944880" y="845845"/>
                    </a:lnTo>
                    <a:lnTo>
                      <a:pt x="950278" y="849978"/>
                    </a:lnTo>
                    <a:lnTo>
                      <a:pt x="955675" y="853792"/>
                    </a:lnTo>
                    <a:lnTo>
                      <a:pt x="960755" y="858243"/>
                    </a:lnTo>
                    <a:lnTo>
                      <a:pt x="965518" y="863011"/>
                    </a:lnTo>
                    <a:lnTo>
                      <a:pt x="970280" y="868097"/>
                    </a:lnTo>
                    <a:lnTo>
                      <a:pt x="974725" y="873183"/>
                    </a:lnTo>
                    <a:lnTo>
                      <a:pt x="978535" y="878587"/>
                    </a:lnTo>
                    <a:lnTo>
                      <a:pt x="982345" y="884309"/>
                    </a:lnTo>
                    <a:lnTo>
                      <a:pt x="985520" y="890030"/>
                    </a:lnTo>
                    <a:lnTo>
                      <a:pt x="989013" y="896070"/>
                    </a:lnTo>
                    <a:lnTo>
                      <a:pt x="991870" y="902428"/>
                    </a:lnTo>
                    <a:lnTo>
                      <a:pt x="994410" y="909103"/>
                    </a:lnTo>
                    <a:lnTo>
                      <a:pt x="996633" y="915461"/>
                    </a:lnTo>
                    <a:lnTo>
                      <a:pt x="998220" y="922454"/>
                    </a:lnTo>
                    <a:lnTo>
                      <a:pt x="999808" y="929447"/>
                    </a:lnTo>
                    <a:lnTo>
                      <a:pt x="1001395" y="936758"/>
                    </a:lnTo>
                    <a:lnTo>
                      <a:pt x="1002348" y="944387"/>
                    </a:lnTo>
                    <a:lnTo>
                      <a:pt x="1002983" y="952017"/>
                    </a:lnTo>
                    <a:lnTo>
                      <a:pt x="1003618" y="959963"/>
                    </a:lnTo>
                    <a:lnTo>
                      <a:pt x="1003935" y="968546"/>
                    </a:lnTo>
                    <a:lnTo>
                      <a:pt x="1003618" y="983487"/>
                    </a:lnTo>
                    <a:lnTo>
                      <a:pt x="1002665" y="990798"/>
                    </a:lnTo>
                    <a:lnTo>
                      <a:pt x="1002030" y="998109"/>
                    </a:lnTo>
                    <a:lnTo>
                      <a:pt x="1000760" y="1004784"/>
                    </a:lnTo>
                    <a:lnTo>
                      <a:pt x="999808" y="1011778"/>
                    </a:lnTo>
                    <a:lnTo>
                      <a:pt x="998855" y="1018453"/>
                    </a:lnTo>
                    <a:lnTo>
                      <a:pt x="997268" y="1025129"/>
                    </a:lnTo>
                    <a:lnTo>
                      <a:pt x="993775" y="1037844"/>
                    </a:lnTo>
                    <a:lnTo>
                      <a:pt x="989330" y="1050241"/>
                    </a:lnTo>
                    <a:lnTo>
                      <a:pt x="984568" y="1062002"/>
                    </a:lnTo>
                    <a:lnTo>
                      <a:pt x="979170" y="1073128"/>
                    </a:lnTo>
                    <a:lnTo>
                      <a:pt x="972503" y="1084572"/>
                    </a:lnTo>
                    <a:lnTo>
                      <a:pt x="965518" y="1095697"/>
                    </a:lnTo>
                    <a:lnTo>
                      <a:pt x="958215" y="1107141"/>
                    </a:lnTo>
                    <a:lnTo>
                      <a:pt x="950278" y="1118267"/>
                    </a:lnTo>
                    <a:lnTo>
                      <a:pt x="941388" y="1129710"/>
                    </a:lnTo>
                    <a:lnTo>
                      <a:pt x="932815" y="1141154"/>
                    </a:lnTo>
                    <a:lnTo>
                      <a:pt x="923925" y="1151962"/>
                    </a:lnTo>
                    <a:lnTo>
                      <a:pt x="914400" y="1162770"/>
                    </a:lnTo>
                    <a:lnTo>
                      <a:pt x="898843" y="1181207"/>
                    </a:lnTo>
                    <a:lnTo>
                      <a:pt x="882333" y="1199326"/>
                    </a:lnTo>
                    <a:lnTo>
                      <a:pt x="865188" y="1218398"/>
                    </a:lnTo>
                    <a:lnTo>
                      <a:pt x="847090" y="1237471"/>
                    </a:lnTo>
                    <a:lnTo>
                      <a:pt x="813435" y="1272120"/>
                    </a:lnTo>
                    <a:lnTo>
                      <a:pt x="787400" y="1298503"/>
                    </a:lnTo>
                    <a:lnTo>
                      <a:pt x="1023938" y="1298503"/>
                    </a:lnTo>
                    <a:lnTo>
                      <a:pt x="1023938" y="1358900"/>
                    </a:lnTo>
                    <a:lnTo>
                      <a:pt x="727075" y="1358900"/>
                    </a:lnTo>
                    <a:lnTo>
                      <a:pt x="727075" y="1285153"/>
                    </a:lnTo>
                    <a:lnTo>
                      <a:pt x="758190" y="1253047"/>
                    </a:lnTo>
                    <a:lnTo>
                      <a:pt x="787400" y="1221895"/>
                    </a:lnTo>
                    <a:lnTo>
                      <a:pt x="801688" y="1206637"/>
                    </a:lnTo>
                    <a:lnTo>
                      <a:pt x="815340" y="1191061"/>
                    </a:lnTo>
                    <a:lnTo>
                      <a:pt x="829310" y="1175485"/>
                    </a:lnTo>
                    <a:lnTo>
                      <a:pt x="842963" y="1158955"/>
                    </a:lnTo>
                    <a:lnTo>
                      <a:pt x="856298" y="1142743"/>
                    </a:lnTo>
                    <a:lnTo>
                      <a:pt x="868363" y="1127803"/>
                    </a:lnTo>
                    <a:lnTo>
                      <a:pt x="879158" y="1113181"/>
                    </a:lnTo>
                    <a:lnTo>
                      <a:pt x="889000" y="1099830"/>
                    </a:lnTo>
                    <a:lnTo>
                      <a:pt x="897890" y="1087115"/>
                    </a:lnTo>
                    <a:lnTo>
                      <a:pt x="905828" y="1075035"/>
                    </a:lnTo>
                    <a:lnTo>
                      <a:pt x="912495" y="1063910"/>
                    </a:lnTo>
                    <a:lnTo>
                      <a:pt x="917893" y="1053738"/>
                    </a:lnTo>
                    <a:lnTo>
                      <a:pt x="922655" y="1043566"/>
                    </a:lnTo>
                    <a:lnTo>
                      <a:pt x="926465" y="1033711"/>
                    </a:lnTo>
                    <a:lnTo>
                      <a:pt x="930275" y="1023539"/>
                    </a:lnTo>
                    <a:lnTo>
                      <a:pt x="932815" y="1013367"/>
                    </a:lnTo>
                    <a:lnTo>
                      <a:pt x="935038" y="1003195"/>
                    </a:lnTo>
                    <a:lnTo>
                      <a:pt x="936625" y="993023"/>
                    </a:lnTo>
                    <a:lnTo>
                      <a:pt x="937578" y="982215"/>
                    </a:lnTo>
                    <a:lnTo>
                      <a:pt x="937895" y="971725"/>
                    </a:lnTo>
                    <a:lnTo>
                      <a:pt x="937578" y="961553"/>
                    </a:lnTo>
                    <a:lnTo>
                      <a:pt x="936308" y="951381"/>
                    </a:lnTo>
                    <a:lnTo>
                      <a:pt x="935355" y="946613"/>
                    </a:lnTo>
                    <a:lnTo>
                      <a:pt x="934085" y="942162"/>
                    </a:lnTo>
                    <a:lnTo>
                      <a:pt x="933133" y="937712"/>
                    </a:lnTo>
                    <a:lnTo>
                      <a:pt x="931545" y="933898"/>
                    </a:lnTo>
                    <a:lnTo>
                      <a:pt x="928053" y="925633"/>
                    </a:lnTo>
                    <a:lnTo>
                      <a:pt x="923925" y="918322"/>
                    </a:lnTo>
                    <a:lnTo>
                      <a:pt x="921703" y="915143"/>
                    </a:lnTo>
                    <a:lnTo>
                      <a:pt x="919480" y="911964"/>
                    </a:lnTo>
                    <a:lnTo>
                      <a:pt x="916940" y="909103"/>
                    </a:lnTo>
                    <a:lnTo>
                      <a:pt x="914083" y="905924"/>
                    </a:lnTo>
                    <a:lnTo>
                      <a:pt x="908368" y="901156"/>
                    </a:lnTo>
                    <a:lnTo>
                      <a:pt x="902018" y="897024"/>
                    </a:lnTo>
                    <a:lnTo>
                      <a:pt x="895350" y="893209"/>
                    </a:lnTo>
                    <a:lnTo>
                      <a:pt x="888048" y="890348"/>
                    </a:lnTo>
                    <a:lnTo>
                      <a:pt x="880745" y="887805"/>
                    </a:lnTo>
                    <a:lnTo>
                      <a:pt x="872490" y="886216"/>
                    </a:lnTo>
                    <a:lnTo>
                      <a:pt x="864235" y="885262"/>
                    </a:lnTo>
                    <a:lnTo>
                      <a:pt x="855345" y="884944"/>
                    </a:lnTo>
                    <a:lnTo>
                      <a:pt x="847090" y="885262"/>
                    </a:lnTo>
                    <a:lnTo>
                      <a:pt x="838518" y="886216"/>
                    </a:lnTo>
                    <a:lnTo>
                      <a:pt x="829628" y="887805"/>
                    </a:lnTo>
                    <a:lnTo>
                      <a:pt x="820738" y="889713"/>
                    </a:lnTo>
                    <a:lnTo>
                      <a:pt x="812165" y="892256"/>
                    </a:lnTo>
                    <a:lnTo>
                      <a:pt x="803593" y="895116"/>
                    </a:lnTo>
                    <a:lnTo>
                      <a:pt x="795338" y="897977"/>
                    </a:lnTo>
                    <a:lnTo>
                      <a:pt x="787400" y="901792"/>
                    </a:lnTo>
                    <a:lnTo>
                      <a:pt x="780415" y="904653"/>
                    </a:lnTo>
                    <a:lnTo>
                      <a:pt x="773748" y="908149"/>
                    </a:lnTo>
                    <a:lnTo>
                      <a:pt x="767398" y="911964"/>
                    </a:lnTo>
                    <a:lnTo>
                      <a:pt x="761048" y="915778"/>
                    </a:lnTo>
                    <a:lnTo>
                      <a:pt x="749935" y="924043"/>
                    </a:lnTo>
                    <a:lnTo>
                      <a:pt x="740728" y="930401"/>
                    </a:lnTo>
                    <a:lnTo>
                      <a:pt x="736918" y="930401"/>
                    </a:lnTo>
                    <a:lnTo>
                      <a:pt x="736918" y="855700"/>
                    </a:lnTo>
                    <a:lnTo>
                      <a:pt x="742633" y="853157"/>
                    </a:lnTo>
                    <a:lnTo>
                      <a:pt x="748030" y="850296"/>
                    </a:lnTo>
                    <a:lnTo>
                      <a:pt x="761048" y="845210"/>
                    </a:lnTo>
                    <a:lnTo>
                      <a:pt x="775970" y="839806"/>
                    </a:lnTo>
                    <a:lnTo>
                      <a:pt x="792798" y="834402"/>
                    </a:lnTo>
                    <a:lnTo>
                      <a:pt x="801688" y="831859"/>
                    </a:lnTo>
                    <a:lnTo>
                      <a:pt x="810260" y="830269"/>
                    </a:lnTo>
                    <a:lnTo>
                      <a:pt x="819150" y="828362"/>
                    </a:lnTo>
                    <a:lnTo>
                      <a:pt x="827405" y="826773"/>
                    </a:lnTo>
                    <a:lnTo>
                      <a:pt x="835660" y="825819"/>
                    </a:lnTo>
                    <a:lnTo>
                      <a:pt x="844233" y="824548"/>
                    </a:lnTo>
                    <a:lnTo>
                      <a:pt x="852170" y="824230"/>
                    </a:lnTo>
                    <a:lnTo>
                      <a:pt x="860108" y="823912"/>
                    </a:lnTo>
                    <a:close/>
                    <a:moveTo>
                      <a:pt x="1458913" y="811212"/>
                    </a:moveTo>
                    <a:lnTo>
                      <a:pt x="1519103" y="811212"/>
                    </a:lnTo>
                    <a:lnTo>
                      <a:pt x="1519103" y="1009359"/>
                    </a:lnTo>
                    <a:lnTo>
                      <a:pt x="1526072" y="1002998"/>
                    </a:lnTo>
                    <a:lnTo>
                      <a:pt x="1532725" y="996955"/>
                    </a:lnTo>
                    <a:lnTo>
                      <a:pt x="1539694" y="991230"/>
                    </a:lnTo>
                    <a:lnTo>
                      <a:pt x="1546030" y="986142"/>
                    </a:lnTo>
                    <a:lnTo>
                      <a:pt x="1552999" y="981370"/>
                    </a:lnTo>
                    <a:lnTo>
                      <a:pt x="1559652" y="976600"/>
                    </a:lnTo>
                    <a:lnTo>
                      <a:pt x="1566304" y="972465"/>
                    </a:lnTo>
                    <a:lnTo>
                      <a:pt x="1572640" y="968966"/>
                    </a:lnTo>
                    <a:lnTo>
                      <a:pt x="1579292" y="965786"/>
                    </a:lnTo>
                    <a:lnTo>
                      <a:pt x="1586262" y="962605"/>
                    </a:lnTo>
                    <a:lnTo>
                      <a:pt x="1592914" y="960061"/>
                    </a:lnTo>
                    <a:lnTo>
                      <a:pt x="1599884" y="958471"/>
                    </a:lnTo>
                    <a:lnTo>
                      <a:pt x="1606853" y="956880"/>
                    </a:lnTo>
                    <a:lnTo>
                      <a:pt x="1614139" y="955926"/>
                    </a:lnTo>
                    <a:lnTo>
                      <a:pt x="1621109" y="954972"/>
                    </a:lnTo>
                    <a:lnTo>
                      <a:pt x="1628711" y="954654"/>
                    </a:lnTo>
                    <a:lnTo>
                      <a:pt x="1635364" y="954972"/>
                    </a:lnTo>
                    <a:lnTo>
                      <a:pt x="1641383" y="955608"/>
                    </a:lnTo>
                    <a:lnTo>
                      <a:pt x="1647719" y="956244"/>
                    </a:lnTo>
                    <a:lnTo>
                      <a:pt x="1653738" y="957198"/>
                    </a:lnTo>
                    <a:lnTo>
                      <a:pt x="1659757" y="958471"/>
                    </a:lnTo>
                    <a:lnTo>
                      <a:pt x="1665142" y="960061"/>
                    </a:lnTo>
                    <a:lnTo>
                      <a:pt x="1670527" y="961969"/>
                    </a:lnTo>
                    <a:lnTo>
                      <a:pt x="1675913" y="964196"/>
                    </a:lnTo>
                    <a:lnTo>
                      <a:pt x="1680981" y="966740"/>
                    </a:lnTo>
                    <a:lnTo>
                      <a:pt x="1685733" y="969602"/>
                    </a:lnTo>
                    <a:lnTo>
                      <a:pt x="1690485" y="973101"/>
                    </a:lnTo>
                    <a:lnTo>
                      <a:pt x="1695237" y="976282"/>
                    </a:lnTo>
                    <a:lnTo>
                      <a:pt x="1699672" y="979780"/>
                    </a:lnTo>
                    <a:lnTo>
                      <a:pt x="1703473" y="983915"/>
                    </a:lnTo>
                    <a:lnTo>
                      <a:pt x="1707592" y="988368"/>
                    </a:lnTo>
                    <a:lnTo>
                      <a:pt x="1711710" y="993139"/>
                    </a:lnTo>
                    <a:lnTo>
                      <a:pt x="1715195" y="997909"/>
                    </a:lnTo>
                    <a:lnTo>
                      <a:pt x="1718362" y="1002998"/>
                    </a:lnTo>
                    <a:lnTo>
                      <a:pt x="1721847" y="1008405"/>
                    </a:lnTo>
                    <a:lnTo>
                      <a:pt x="1724698" y="1014130"/>
                    </a:lnTo>
                    <a:lnTo>
                      <a:pt x="1727233" y="1020173"/>
                    </a:lnTo>
                    <a:lnTo>
                      <a:pt x="1729767" y="1026216"/>
                    </a:lnTo>
                    <a:lnTo>
                      <a:pt x="1731984" y="1032895"/>
                    </a:lnTo>
                    <a:lnTo>
                      <a:pt x="1734202" y="1039893"/>
                    </a:lnTo>
                    <a:lnTo>
                      <a:pt x="1736103" y="1046572"/>
                    </a:lnTo>
                    <a:lnTo>
                      <a:pt x="1737370" y="1053887"/>
                    </a:lnTo>
                    <a:lnTo>
                      <a:pt x="1738637" y="1061838"/>
                    </a:lnTo>
                    <a:lnTo>
                      <a:pt x="1739587" y="1069790"/>
                    </a:lnTo>
                    <a:lnTo>
                      <a:pt x="1740221" y="1077741"/>
                    </a:lnTo>
                    <a:lnTo>
                      <a:pt x="1741171" y="1086010"/>
                    </a:lnTo>
                    <a:lnTo>
                      <a:pt x="1741488" y="1094916"/>
                    </a:lnTo>
                    <a:lnTo>
                      <a:pt x="1741488" y="1103821"/>
                    </a:lnTo>
                    <a:lnTo>
                      <a:pt x="1741488" y="1358900"/>
                    </a:lnTo>
                    <a:lnTo>
                      <a:pt x="1680981" y="1358900"/>
                    </a:lnTo>
                    <a:lnTo>
                      <a:pt x="1680981" y="1134991"/>
                    </a:lnTo>
                    <a:lnTo>
                      <a:pt x="1680665" y="1121632"/>
                    </a:lnTo>
                    <a:lnTo>
                      <a:pt x="1680348" y="1108910"/>
                    </a:lnTo>
                    <a:lnTo>
                      <a:pt x="1679714" y="1096506"/>
                    </a:lnTo>
                    <a:lnTo>
                      <a:pt x="1678447" y="1084420"/>
                    </a:lnTo>
                    <a:lnTo>
                      <a:pt x="1677180" y="1073288"/>
                    </a:lnTo>
                    <a:lnTo>
                      <a:pt x="1675279" y="1063428"/>
                    </a:lnTo>
                    <a:lnTo>
                      <a:pt x="1672428" y="1054841"/>
                    </a:lnTo>
                    <a:lnTo>
                      <a:pt x="1670844" y="1050706"/>
                    </a:lnTo>
                    <a:lnTo>
                      <a:pt x="1669577" y="1047208"/>
                    </a:lnTo>
                    <a:lnTo>
                      <a:pt x="1667360" y="1043391"/>
                    </a:lnTo>
                    <a:lnTo>
                      <a:pt x="1665459" y="1040211"/>
                    </a:lnTo>
                    <a:lnTo>
                      <a:pt x="1662925" y="1036712"/>
                    </a:lnTo>
                    <a:lnTo>
                      <a:pt x="1660707" y="1033850"/>
                    </a:lnTo>
                    <a:lnTo>
                      <a:pt x="1657856" y="1031305"/>
                    </a:lnTo>
                    <a:lnTo>
                      <a:pt x="1655005" y="1029079"/>
                    </a:lnTo>
                    <a:lnTo>
                      <a:pt x="1651837" y="1026852"/>
                    </a:lnTo>
                    <a:lnTo>
                      <a:pt x="1648669" y="1025262"/>
                    </a:lnTo>
                    <a:lnTo>
                      <a:pt x="1645501" y="1023354"/>
                    </a:lnTo>
                    <a:lnTo>
                      <a:pt x="1641383" y="1021764"/>
                    </a:lnTo>
                    <a:lnTo>
                      <a:pt x="1637582" y="1020491"/>
                    </a:lnTo>
                    <a:lnTo>
                      <a:pt x="1633146" y="1019855"/>
                    </a:lnTo>
                    <a:lnTo>
                      <a:pt x="1628395" y="1018583"/>
                    </a:lnTo>
                    <a:lnTo>
                      <a:pt x="1623643" y="1018265"/>
                    </a:lnTo>
                    <a:lnTo>
                      <a:pt x="1618257" y="1017947"/>
                    </a:lnTo>
                    <a:lnTo>
                      <a:pt x="1612555" y="1017947"/>
                    </a:lnTo>
                    <a:lnTo>
                      <a:pt x="1606853" y="1017947"/>
                    </a:lnTo>
                    <a:lnTo>
                      <a:pt x="1601468" y="1018583"/>
                    </a:lnTo>
                    <a:lnTo>
                      <a:pt x="1595449" y="1019855"/>
                    </a:lnTo>
                    <a:lnTo>
                      <a:pt x="1589746" y="1021127"/>
                    </a:lnTo>
                    <a:lnTo>
                      <a:pt x="1584044" y="1023036"/>
                    </a:lnTo>
                    <a:lnTo>
                      <a:pt x="1578025" y="1025262"/>
                    </a:lnTo>
                    <a:lnTo>
                      <a:pt x="1572006" y="1027807"/>
                    </a:lnTo>
                    <a:lnTo>
                      <a:pt x="1566304" y="1030987"/>
                    </a:lnTo>
                    <a:lnTo>
                      <a:pt x="1560285" y="1034168"/>
                    </a:lnTo>
                    <a:lnTo>
                      <a:pt x="1554266" y="1037984"/>
                    </a:lnTo>
                    <a:lnTo>
                      <a:pt x="1548247" y="1042119"/>
                    </a:lnTo>
                    <a:lnTo>
                      <a:pt x="1542545" y="1045936"/>
                    </a:lnTo>
                    <a:lnTo>
                      <a:pt x="1530824" y="1055159"/>
                    </a:lnTo>
                    <a:lnTo>
                      <a:pt x="1519103" y="1065337"/>
                    </a:lnTo>
                    <a:lnTo>
                      <a:pt x="1519103" y="1358900"/>
                    </a:lnTo>
                    <a:lnTo>
                      <a:pt x="1458913" y="1358900"/>
                    </a:lnTo>
                    <a:lnTo>
                      <a:pt x="1458913" y="811212"/>
                    </a:lnTo>
                    <a:close/>
                    <a:moveTo>
                      <a:pt x="66650" y="577850"/>
                    </a:moveTo>
                    <a:lnTo>
                      <a:pt x="424974" y="577850"/>
                    </a:lnTo>
                    <a:lnTo>
                      <a:pt x="431956" y="578167"/>
                    </a:lnTo>
                    <a:lnTo>
                      <a:pt x="438621" y="579437"/>
                    </a:lnTo>
                    <a:lnTo>
                      <a:pt x="445286" y="580707"/>
                    </a:lnTo>
                    <a:lnTo>
                      <a:pt x="450999" y="582929"/>
                    </a:lnTo>
                    <a:lnTo>
                      <a:pt x="456712" y="585786"/>
                    </a:lnTo>
                    <a:lnTo>
                      <a:pt x="462425" y="589278"/>
                    </a:lnTo>
                    <a:lnTo>
                      <a:pt x="467503" y="593087"/>
                    </a:lnTo>
                    <a:lnTo>
                      <a:pt x="472263" y="597214"/>
                    </a:lnTo>
                    <a:lnTo>
                      <a:pt x="476389" y="601975"/>
                    </a:lnTo>
                    <a:lnTo>
                      <a:pt x="480198" y="607054"/>
                    </a:lnTo>
                    <a:lnTo>
                      <a:pt x="483689" y="612451"/>
                    </a:lnTo>
                    <a:lnTo>
                      <a:pt x="486228" y="618482"/>
                    </a:lnTo>
                    <a:lnTo>
                      <a:pt x="488450" y="624514"/>
                    </a:lnTo>
                    <a:lnTo>
                      <a:pt x="490354" y="630862"/>
                    </a:lnTo>
                    <a:lnTo>
                      <a:pt x="491306" y="637211"/>
                    </a:lnTo>
                    <a:lnTo>
                      <a:pt x="491941" y="644195"/>
                    </a:lnTo>
                    <a:lnTo>
                      <a:pt x="568430" y="1079724"/>
                    </a:lnTo>
                    <a:lnTo>
                      <a:pt x="567795" y="1086708"/>
                    </a:lnTo>
                    <a:lnTo>
                      <a:pt x="566843" y="1093056"/>
                    </a:lnTo>
                    <a:lnTo>
                      <a:pt x="565256" y="1099405"/>
                    </a:lnTo>
                    <a:lnTo>
                      <a:pt x="563352" y="1105437"/>
                    </a:lnTo>
                    <a:lnTo>
                      <a:pt x="560178" y="1111468"/>
                    </a:lnTo>
                    <a:lnTo>
                      <a:pt x="557004" y="1116864"/>
                    </a:lnTo>
                    <a:lnTo>
                      <a:pt x="552878" y="1121943"/>
                    </a:lnTo>
                    <a:lnTo>
                      <a:pt x="549070" y="1126705"/>
                    </a:lnTo>
                    <a:lnTo>
                      <a:pt x="544309" y="1131149"/>
                    </a:lnTo>
                    <a:lnTo>
                      <a:pt x="539231" y="1134641"/>
                    </a:lnTo>
                    <a:lnTo>
                      <a:pt x="533835" y="1137815"/>
                    </a:lnTo>
                    <a:lnTo>
                      <a:pt x="527805" y="1140990"/>
                    </a:lnTo>
                    <a:lnTo>
                      <a:pt x="521775" y="1143212"/>
                    </a:lnTo>
                    <a:lnTo>
                      <a:pt x="515427" y="1144799"/>
                    </a:lnTo>
                    <a:lnTo>
                      <a:pt x="508762" y="1145752"/>
                    </a:lnTo>
                    <a:lnTo>
                      <a:pt x="502097" y="1146069"/>
                    </a:lnTo>
                    <a:lnTo>
                      <a:pt x="413865" y="1146069"/>
                    </a:lnTo>
                    <a:lnTo>
                      <a:pt x="414817" y="1152100"/>
                    </a:lnTo>
                    <a:lnTo>
                      <a:pt x="416087" y="1158767"/>
                    </a:lnTo>
                    <a:lnTo>
                      <a:pt x="417039" y="1164798"/>
                    </a:lnTo>
                    <a:lnTo>
                      <a:pt x="418943" y="1171147"/>
                    </a:lnTo>
                    <a:lnTo>
                      <a:pt x="420848" y="1177813"/>
                    </a:lnTo>
                    <a:lnTo>
                      <a:pt x="423069" y="1184162"/>
                    </a:lnTo>
                    <a:lnTo>
                      <a:pt x="428147" y="1197494"/>
                    </a:lnTo>
                    <a:lnTo>
                      <a:pt x="434178" y="1210827"/>
                    </a:lnTo>
                    <a:lnTo>
                      <a:pt x="440843" y="1224159"/>
                    </a:lnTo>
                    <a:lnTo>
                      <a:pt x="448460" y="1238127"/>
                    </a:lnTo>
                    <a:lnTo>
                      <a:pt x="457029" y="1252094"/>
                    </a:lnTo>
                    <a:lnTo>
                      <a:pt x="466233" y="1266062"/>
                    </a:lnTo>
                    <a:lnTo>
                      <a:pt x="475755" y="1280029"/>
                    </a:lnTo>
                    <a:lnTo>
                      <a:pt x="486228" y="1294314"/>
                    </a:lnTo>
                    <a:lnTo>
                      <a:pt x="497019" y="1307964"/>
                    </a:lnTo>
                    <a:lnTo>
                      <a:pt x="508128" y="1322249"/>
                    </a:lnTo>
                    <a:lnTo>
                      <a:pt x="519871" y="1336216"/>
                    </a:lnTo>
                    <a:lnTo>
                      <a:pt x="531931" y="1349866"/>
                    </a:lnTo>
                    <a:lnTo>
                      <a:pt x="544309" y="1363833"/>
                    </a:lnTo>
                    <a:lnTo>
                      <a:pt x="556687" y="1377801"/>
                    </a:lnTo>
                    <a:lnTo>
                      <a:pt x="569382" y="1391133"/>
                    </a:lnTo>
                    <a:lnTo>
                      <a:pt x="594455" y="1417481"/>
                    </a:lnTo>
                    <a:lnTo>
                      <a:pt x="620163" y="1442876"/>
                    </a:lnTo>
                    <a:lnTo>
                      <a:pt x="644919" y="1467319"/>
                    </a:lnTo>
                    <a:lnTo>
                      <a:pt x="690622" y="1511443"/>
                    </a:lnTo>
                    <a:lnTo>
                      <a:pt x="710617" y="1530807"/>
                    </a:lnTo>
                    <a:lnTo>
                      <a:pt x="728390" y="1548266"/>
                    </a:lnTo>
                    <a:lnTo>
                      <a:pt x="745846" y="1565726"/>
                    </a:lnTo>
                    <a:lnTo>
                      <a:pt x="764889" y="1586042"/>
                    </a:lnTo>
                    <a:lnTo>
                      <a:pt x="809005" y="1632071"/>
                    </a:lnTo>
                    <a:lnTo>
                      <a:pt x="833443" y="1656514"/>
                    </a:lnTo>
                    <a:lnTo>
                      <a:pt x="859151" y="1681909"/>
                    </a:lnTo>
                    <a:lnTo>
                      <a:pt x="885494" y="1707622"/>
                    </a:lnTo>
                    <a:lnTo>
                      <a:pt x="899141" y="1720319"/>
                    </a:lnTo>
                    <a:lnTo>
                      <a:pt x="912471" y="1732699"/>
                    </a:lnTo>
                    <a:lnTo>
                      <a:pt x="926436" y="1744762"/>
                    </a:lnTo>
                    <a:lnTo>
                      <a:pt x="940401" y="1756507"/>
                    </a:lnTo>
                    <a:lnTo>
                      <a:pt x="954366" y="1768253"/>
                    </a:lnTo>
                    <a:lnTo>
                      <a:pt x="968330" y="1779681"/>
                    </a:lnTo>
                    <a:lnTo>
                      <a:pt x="982613" y="1790474"/>
                    </a:lnTo>
                    <a:lnTo>
                      <a:pt x="996895" y="1800632"/>
                    </a:lnTo>
                    <a:lnTo>
                      <a:pt x="1010542" y="1810472"/>
                    </a:lnTo>
                    <a:lnTo>
                      <a:pt x="1024507" y="1819678"/>
                    </a:lnTo>
                    <a:lnTo>
                      <a:pt x="1038154" y="1827932"/>
                    </a:lnTo>
                    <a:lnTo>
                      <a:pt x="1052119" y="1835868"/>
                    </a:lnTo>
                    <a:lnTo>
                      <a:pt x="1065767" y="1842534"/>
                    </a:lnTo>
                    <a:lnTo>
                      <a:pt x="1079097" y="1848565"/>
                    </a:lnTo>
                    <a:lnTo>
                      <a:pt x="1092109" y="1853644"/>
                    </a:lnTo>
                    <a:lnTo>
                      <a:pt x="1098774" y="1855866"/>
                    </a:lnTo>
                    <a:lnTo>
                      <a:pt x="1105439" y="1857454"/>
                    </a:lnTo>
                    <a:lnTo>
                      <a:pt x="1111787" y="1859358"/>
                    </a:lnTo>
                    <a:lnTo>
                      <a:pt x="1118134" y="1860945"/>
                    </a:lnTo>
                    <a:lnTo>
                      <a:pt x="1124165" y="1861898"/>
                    </a:lnTo>
                    <a:lnTo>
                      <a:pt x="1130512" y="1862533"/>
                    </a:lnTo>
                    <a:lnTo>
                      <a:pt x="1130512" y="1774919"/>
                    </a:lnTo>
                    <a:lnTo>
                      <a:pt x="1130830" y="1767935"/>
                    </a:lnTo>
                    <a:lnTo>
                      <a:pt x="1131782" y="1761269"/>
                    </a:lnTo>
                    <a:lnTo>
                      <a:pt x="1133369" y="1754920"/>
                    </a:lnTo>
                    <a:lnTo>
                      <a:pt x="1135590" y="1748889"/>
                    </a:lnTo>
                    <a:lnTo>
                      <a:pt x="1138447" y="1743175"/>
                    </a:lnTo>
                    <a:lnTo>
                      <a:pt x="1141621" y="1737778"/>
                    </a:lnTo>
                    <a:lnTo>
                      <a:pt x="1145747" y="1732699"/>
                    </a:lnTo>
                    <a:lnTo>
                      <a:pt x="1149873" y="1727938"/>
                    </a:lnTo>
                    <a:lnTo>
                      <a:pt x="1154633" y="1723494"/>
                    </a:lnTo>
                    <a:lnTo>
                      <a:pt x="1159712" y="1720002"/>
                    </a:lnTo>
                    <a:lnTo>
                      <a:pt x="1165107" y="1716510"/>
                    </a:lnTo>
                    <a:lnTo>
                      <a:pt x="1170820" y="1713653"/>
                    </a:lnTo>
                    <a:lnTo>
                      <a:pt x="1177167" y="1711431"/>
                    </a:lnTo>
                    <a:lnTo>
                      <a:pt x="1183198" y="1709526"/>
                    </a:lnTo>
                    <a:lnTo>
                      <a:pt x="1190180" y="1708891"/>
                    </a:lnTo>
                    <a:lnTo>
                      <a:pt x="1196845" y="1708574"/>
                    </a:lnTo>
                    <a:lnTo>
                      <a:pt x="1632292" y="1785077"/>
                    </a:lnTo>
                    <a:lnTo>
                      <a:pt x="1638957" y="1785394"/>
                    </a:lnTo>
                    <a:lnTo>
                      <a:pt x="1645622" y="1786664"/>
                    </a:lnTo>
                    <a:lnTo>
                      <a:pt x="1652287" y="1787934"/>
                    </a:lnTo>
                    <a:lnTo>
                      <a:pt x="1658000" y="1790156"/>
                    </a:lnTo>
                    <a:lnTo>
                      <a:pt x="1663713" y="1793013"/>
                    </a:lnTo>
                    <a:lnTo>
                      <a:pt x="1669426" y="1796505"/>
                    </a:lnTo>
                    <a:lnTo>
                      <a:pt x="1674504" y="1799997"/>
                    </a:lnTo>
                    <a:lnTo>
                      <a:pt x="1679265" y="1804441"/>
                    </a:lnTo>
                    <a:lnTo>
                      <a:pt x="1683391" y="1809203"/>
                    </a:lnTo>
                    <a:lnTo>
                      <a:pt x="1687199" y="1814282"/>
                    </a:lnTo>
                    <a:lnTo>
                      <a:pt x="1690373" y="1819678"/>
                    </a:lnTo>
                    <a:lnTo>
                      <a:pt x="1693230" y="1825392"/>
                    </a:lnTo>
                    <a:lnTo>
                      <a:pt x="1695451" y="1831741"/>
                    </a:lnTo>
                    <a:lnTo>
                      <a:pt x="1697356" y="1837772"/>
                    </a:lnTo>
                    <a:lnTo>
                      <a:pt x="1697990" y="1844438"/>
                    </a:lnTo>
                    <a:lnTo>
                      <a:pt x="1698625" y="1851422"/>
                    </a:lnTo>
                    <a:lnTo>
                      <a:pt x="1698625" y="2210448"/>
                    </a:lnTo>
                    <a:lnTo>
                      <a:pt x="1697990" y="2216796"/>
                    </a:lnTo>
                    <a:lnTo>
                      <a:pt x="1697356" y="2223780"/>
                    </a:lnTo>
                    <a:lnTo>
                      <a:pt x="1695451" y="2229811"/>
                    </a:lnTo>
                    <a:lnTo>
                      <a:pt x="1693230" y="2236160"/>
                    </a:lnTo>
                    <a:lnTo>
                      <a:pt x="1690373" y="2241874"/>
                    </a:lnTo>
                    <a:lnTo>
                      <a:pt x="1687199" y="2247588"/>
                    </a:lnTo>
                    <a:lnTo>
                      <a:pt x="1683391" y="2252667"/>
                    </a:lnTo>
                    <a:lnTo>
                      <a:pt x="1679265" y="2257429"/>
                    </a:lnTo>
                    <a:lnTo>
                      <a:pt x="1674504" y="2261238"/>
                    </a:lnTo>
                    <a:lnTo>
                      <a:pt x="1669426" y="2265365"/>
                    </a:lnTo>
                    <a:lnTo>
                      <a:pt x="1663713" y="2268539"/>
                    </a:lnTo>
                    <a:lnTo>
                      <a:pt x="1658000" y="2271396"/>
                    </a:lnTo>
                    <a:lnTo>
                      <a:pt x="1652287" y="2273618"/>
                    </a:lnTo>
                    <a:lnTo>
                      <a:pt x="1645622" y="2275205"/>
                    </a:lnTo>
                    <a:lnTo>
                      <a:pt x="1638957" y="2276158"/>
                    </a:lnTo>
                    <a:lnTo>
                      <a:pt x="1632292" y="2276475"/>
                    </a:lnTo>
                    <a:lnTo>
                      <a:pt x="1625310" y="2276158"/>
                    </a:lnTo>
                    <a:lnTo>
                      <a:pt x="1605315" y="2275205"/>
                    </a:lnTo>
                    <a:lnTo>
                      <a:pt x="1590715" y="2273936"/>
                    </a:lnTo>
                    <a:lnTo>
                      <a:pt x="1572625" y="2272348"/>
                    </a:lnTo>
                    <a:lnTo>
                      <a:pt x="1552312" y="2270126"/>
                    </a:lnTo>
                    <a:lnTo>
                      <a:pt x="1529461" y="2267269"/>
                    </a:lnTo>
                    <a:lnTo>
                      <a:pt x="1504070" y="2263460"/>
                    </a:lnTo>
                    <a:lnTo>
                      <a:pt x="1475823" y="2258699"/>
                    </a:lnTo>
                    <a:lnTo>
                      <a:pt x="1445672" y="2253619"/>
                    </a:lnTo>
                    <a:lnTo>
                      <a:pt x="1412982" y="2246953"/>
                    </a:lnTo>
                    <a:lnTo>
                      <a:pt x="1378705" y="2239335"/>
                    </a:lnTo>
                    <a:lnTo>
                      <a:pt x="1341888" y="2230764"/>
                    </a:lnTo>
                    <a:lnTo>
                      <a:pt x="1303803" y="2220923"/>
                    </a:lnTo>
                    <a:lnTo>
                      <a:pt x="1283808" y="2215527"/>
                    </a:lnTo>
                    <a:lnTo>
                      <a:pt x="1263812" y="2209495"/>
                    </a:lnTo>
                    <a:lnTo>
                      <a:pt x="1243500" y="2203464"/>
                    </a:lnTo>
                    <a:lnTo>
                      <a:pt x="1222236" y="2196798"/>
                    </a:lnTo>
                    <a:lnTo>
                      <a:pt x="1201288" y="2189814"/>
                    </a:lnTo>
                    <a:lnTo>
                      <a:pt x="1179706" y="2182513"/>
                    </a:lnTo>
                    <a:lnTo>
                      <a:pt x="1157807" y="2174577"/>
                    </a:lnTo>
                    <a:lnTo>
                      <a:pt x="1135590" y="2166641"/>
                    </a:lnTo>
                    <a:lnTo>
                      <a:pt x="1113056" y="2157752"/>
                    </a:lnTo>
                    <a:lnTo>
                      <a:pt x="1089888" y="2149181"/>
                    </a:lnTo>
                    <a:lnTo>
                      <a:pt x="1067036" y="2139658"/>
                    </a:lnTo>
                    <a:lnTo>
                      <a:pt x="1043867" y="2129500"/>
                    </a:lnTo>
                    <a:lnTo>
                      <a:pt x="1020381" y="2119342"/>
                    </a:lnTo>
                    <a:lnTo>
                      <a:pt x="996260" y="2108232"/>
                    </a:lnTo>
                    <a:lnTo>
                      <a:pt x="972774" y="2097121"/>
                    </a:lnTo>
                    <a:lnTo>
                      <a:pt x="948653" y="2085376"/>
                    </a:lnTo>
                    <a:lnTo>
                      <a:pt x="924214" y="2072996"/>
                    </a:lnTo>
                    <a:lnTo>
                      <a:pt x="899776" y="2059663"/>
                    </a:lnTo>
                    <a:lnTo>
                      <a:pt x="875338" y="2046331"/>
                    </a:lnTo>
                    <a:lnTo>
                      <a:pt x="850582" y="2032363"/>
                    </a:lnTo>
                    <a:lnTo>
                      <a:pt x="825826" y="2017761"/>
                    </a:lnTo>
                    <a:lnTo>
                      <a:pt x="801071" y="2002841"/>
                    </a:lnTo>
                    <a:lnTo>
                      <a:pt x="776315" y="1987287"/>
                    </a:lnTo>
                    <a:lnTo>
                      <a:pt x="751242" y="1971415"/>
                    </a:lnTo>
                    <a:lnTo>
                      <a:pt x="726169" y="1954590"/>
                    </a:lnTo>
                    <a:lnTo>
                      <a:pt x="701413" y="1937131"/>
                    </a:lnTo>
                    <a:lnTo>
                      <a:pt x="676022" y="1918720"/>
                    </a:lnTo>
                    <a:lnTo>
                      <a:pt x="650949" y="1900308"/>
                    </a:lnTo>
                    <a:lnTo>
                      <a:pt x="626193" y="1880944"/>
                    </a:lnTo>
                    <a:lnTo>
                      <a:pt x="601120" y="1860945"/>
                    </a:lnTo>
                    <a:lnTo>
                      <a:pt x="576365" y="1840312"/>
                    </a:lnTo>
                    <a:lnTo>
                      <a:pt x="551609" y="1819043"/>
                    </a:lnTo>
                    <a:lnTo>
                      <a:pt x="526853" y="1797140"/>
                    </a:lnTo>
                    <a:lnTo>
                      <a:pt x="502097" y="1774601"/>
                    </a:lnTo>
                    <a:lnTo>
                      <a:pt x="477976" y="1751111"/>
                    </a:lnTo>
                    <a:lnTo>
                      <a:pt x="454490" y="1728255"/>
                    </a:lnTo>
                    <a:lnTo>
                      <a:pt x="431956" y="1704447"/>
                    </a:lnTo>
                    <a:lnTo>
                      <a:pt x="410057" y="1680956"/>
                    </a:lnTo>
                    <a:lnTo>
                      <a:pt x="389110" y="1657148"/>
                    </a:lnTo>
                    <a:lnTo>
                      <a:pt x="368797" y="1633023"/>
                    </a:lnTo>
                    <a:lnTo>
                      <a:pt x="349120" y="1609215"/>
                    </a:lnTo>
                    <a:lnTo>
                      <a:pt x="330077" y="1585089"/>
                    </a:lnTo>
                    <a:lnTo>
                      <a:pt x="311668" y="1560964"/>
                    </a:lnTo>
                    <a:lnTo>
                      <a:pt x="294212" y="1536521"/>
                    </a:lnTo>
                    <a:lnTo>
                      <a:pt x="277709" y="1512078"/>
                    </a:lnTo>
                    <a:lnTo>
                      <a:pt x="261205" y="1488270"/>
                    </a:lnTo>
                    <a:lnTo>
                      <a:pt x="245336" y="1463827"/>
                    </a:lnTo>
                    <a:lnTo>
                      <a:pt x="230419" y="1439384"/>
                    </a:lnTo>
                    <a:lnTo>
                      <a:pt x="216454" y="1415259"/>
                    </a:lnTo>
                    <a:lnTo>
                      <a:pt x="202489" y="1390816"/>
                    </a:lnTo>
                    <a:lnTo>
                      <a:pt x="189477" y="1366690"/>
                    </a:lnTo>
                    <a:lnTo>
                      <a:pt x="177099" y="1342882"/>
                    </a:lnTo>
                    <a:lnTo>
                      <a:pt x="165038" y="1318757"/>
                    </a:lnTo>
                    <a:lnTo>
                      <a:pt x="153295" y="1294949"/>
                    </a:lnTo>
                    <a:lnTo>
                      <a:pt x="142504" y="1271458"/>
                    </a:lnTo>
                    <a:lnTo>
                      <a:pt x="132031" y="1247650"/>
                    </a:lnTo>
                    <a:lnTo>
                      <a:pt x="122192" y="1224159"/>
                    </a:lnTo>
                    <a:lnTo>
                      <a:pt x="112988" y="1201304"/>
                    </a:lnTo>
                    <a:lnTo>
                      <a:pt x="104101" y="1178448"/>
                    </a:lnTo>
                    <a:lnTo>
                      <a:pt x="95849" y="1155910"/>
                    </a:lnTo>
                    <a:lnTo>
                      <a:pt x="87597" y="1133371"/>
                    </a:lnTo>
                    <a:lnTo>
                      <a:pt x="80297" y="1110833"/>
                    </a:lnTo>
                    <a:lnTo>
                      <a:pt x="73315" y="1089247"/>
                    </a:lnTo>
                    <a:lnTo>
                      <a:pt x="66650" y="1067661"/>
                    </a:lnTo>
                    <a:lnTo>
                      <a:pt x="60302" y="1046075"/>
                    </a:lnTo>
                    <a:lnTo>
                      <a:pt x="54590" y="1025441"/>
                    </a:lnTo>
                    <a:lnTo>
                      <a:pt x="49194" y="1004808"/>
                    </a:lnTo>
                    <a:lnTo>
                      <a:pt x="44116" y="984492"/>
                    </a:lnTo>
                    <a:lnTo>
                      <a:pt x="39355" y="964810"/>
                    </a:lnTo>
                    <a:lnTo>
                      <a:pt x="34912" y="945446"/>
                    </a:lnTo>
                    <a:lnTo>
                      <a:pt x="30786" y="926717"/>
                    </a:lnTo>
                    <a:lnTo>
                      <a:pt x="27295" y="907988"/>
                    </a:lnTo>
                    <a:lnTo>
                      <a:pt x="20630" y="872435"/>
                    </a:lnTo>
                    <a:lnTo>
                      <a:pt x="15234" y="838786"/>
                    </a:lnTo>
                    <a:lnTo>
                      <a:pt x="10791" y="807359"/>
                    </a:lnTo>
                    <a:lnTo>
                      <a:pt x="7617" y="778472"/>
                    </a:lnTo>
                    <a:lnTo>
                      <a:pt x="5078" y="751807"/>
                    </a:lnTo>
                    <a:lnTo>
                      <a:pt x="2856" y="727682"/>
                    </a:lnTo>
                    <a:lnTo>
                      <a:pt x="1904" y="706413"/>
                    </a:lnTo>
                    <a:lnTo>
                      <a:pt x="635" y="688002"/>
                    </a:lnTo>
                    <a:lnTo>
                      <a:pt x="317" y="672765"/>
                    </a:lnTo>
                    <a:lnTo>
                      <a:pt x="0" y="651496"/>
                    </a:lnTo>
                    <a:lnTo>
                      <a:pt x="317" y="644195"/>
                    </a:lnTo>
                    <a:lnTo>
                      <a:pt x="635" y="637211"/>
                    </a:lnTo>
                    <a:lnTo>
                      <a:pt x="1270" y="630862"/>
                    </a:lnTo>
                    <a:lnTo>
                      <a:pt x="3174" y="624514"/>
                    </a:lnTo>
                    <a:lnTo>
                      <a:pt x="5395" y="618482"/>
                    </a:lnTo>
                    <a:lnTo>
                      <a:pt x="8252" y="612451"/>
                    </a:lnTo>
                    <a:lnTo>
                      <a:pt x="11743" y="607054"/>
                    </a:lnTo>
                    <a:lnTo>
                      <a:pt x="15234" y="601975"/>
                    </a:lnTo>
                    <a:lnTo>
                      <a:pt x="19678" y="597214"/>
                    </a:lnTo>
                    <a:lnTo>
                      <a:pt x="24438" y="592770"/>
                    </a:lnTo>
                    <a:lnTo>
                      <a:pt x="29516" y="589278"/>
                    </a:lnTo>
                    <a:lnTo>
                      <a:pt x="34912" y="585786"/>
                    </a:lnTo>
                    <a:lnTo>
                      <a:pt x="40625" y="582929"/>
                    </a:lnTo>
                    <a:lnTo>
                      <a:pt x="46972" y="580707"/>
                    </a:lnTo>
                    <a:lnTo>
                      <a:pt x="53003" y="579437"/>
                    </a:lnTo>
                    <a:lnTo>
                      <a:pt x="59668" y="578167"/>
                    </a:lnTo>
                    <a:lnTo>
                      <a:pt x="66650" y="577850"/>
                    </a:lnTo>
                    <a:close/>
                    <a:moveTo>
                      <a:pt x="1238886" y="249237"/>
                    </a:moveTo>
                    <a:lnTo>
                      <a:pt x="1243966" y="249237"/>
                    </a:lnTo>
                    <a:lnTo>
                      <a:pt x="1249363" y="249237"/>
                    </a:lnTo>
                    <a:lnTo>
                      <a:pt x="1254443" y="249872"/>
                    </a:lnTo>
                    <a:lnTo>
                      <a:pt x="1259523" y="250189"/>
                    </a:lnTo>
                    <a:lnTo>
                      <a:pt x="1264603" y="251459"/>
                    </a:lnTo>
                    <a:lnTo>
                      <a:pt x="1269683" y="252412"/>
                    </a:lnTo>
                    <a:lnTo>
                      <a:pt x="1274446" y="253999"/>
                    </a:lnTo>
                    <a:lnTo>
                      <a:pt x="1279208" y="255587"/>
                    </a:lnTo>
                    <a:lnTo>
                      <a:pt x="1283971" y="257174"/>
                    </a:lnTo>
                    <a:lnTo>
                      <a:pt x="1288416" y="259397"/>
                    </a:lnTo>
                    <a:lnTo>
                      <a:pt x="1292543" y="261619"/>
                    </a:lnTo>
                    <a:lnTo>
                      <a:pt x="1296988" y="264159"/>
                    </a:lnTo>
                    <a:lnTo>
                      <a:pt x="1301116" y="266699"/>
                    </a:lnTo>
                    <a:lnTo>
                      <a:pt x="1304926" y="269557"/>
                    </a:lnTo>
                    <a:lnTo>
                      <a:pt x="1309053" y="272414"/>
                    </a:lnTo>
                    <a:lnTo>
                      <a:pt x="1312863" y="275907"/>
                    </a:lnTo>
                    <a:lnTo>
                      <a:pt x="1316356" y="279082"/>
                    </a:lnTo>
                    <a:lnTo>
                      <a:pt x="1319531" y="282892"/>
                    </a:lnTo>
                    <a:lnTo>
                      <a:pt x="1323023" y="286384"/>
                    </a:lnTo>
                    <a:lnTo>
                      <a:pt x="1325881" y="290512"/>
                    </a:lnTo>
                    <a:lnTo>
                      <a:pt x="1328738" y="294322"/>
                    </a:lnTo>
                    <a:lnTo>
                      <a:pt x="1331596" y="298449"/>
                    </a:lnTo>
                    <a:lnTo>
                      <a:pt x="1333818" y="302895"/>
                    </a:lnTo>
                    <a:lnTo>
                      <a:pt x="1336358" y="307340"/>
                    </a:lnTo>
                    <a:lnTo>
                      <a:pt x="1338263" y="311785"/>
                    </a:lnTo>
                    <a:lnTo>
                      <a:pt x="1340168" y="316547"/>
                    </a:lnTo>
                    <a:lnTo>
                      <a:pt x="1341756" y="321310"/>
                    </a:lnTo>
                    <a:lnTo>
                      <a:pt x="1343026" y="326072"/>
                    </a:lnTo>
                    <a:lnTo>
                      <a:pt x="1344296" y="331152"/>
                    </a:lnTo>
                    <a:lnTo>
                      <a:pt x="1345248" y="336232"/>
                    </a:lnTo>
                    <a:lnTo>
                      <a:pt x="1345884" y="341312"/>
                    </a:lnTo>
                    <a:lnTo>
                      <a:pt x="1346201" y="346392"/>
                    </a:lnTo>
                    <a:lnTo>
                      <a:pt x="1346201" y="351790"/>
                    </a:lnTo>
                    <a:lnTo>
                      <a:pt x="1346201" y="357187"/>
                    </a:lnTo>
                    <a:lnTo>
                      <a:pt x="1345884" y="362267"/>
                    </a:lnTo>
                    <a:lnTo>
                      <a:pt x="1345248" y="367347"/>
                    </a:lnTo>
                    <a:lnTo>
                      <a:pt x="1344296" y="372427"/>
                    </a:lnTo>
                    <a:lnTo>
                      <a:pt x="1343026" y="377507"/>
                    </a:lnTo>
                    <a:lnTo>
                      <a:pt x="1341756" y="382270"/>
                    </a:lnTo>
                    <a:lnTo>
                      <a:pt x="1340168" y="387032"/>
                    </a:lnTo>
                    <a:lnTo>
                      <a:pt x="1338263" y="391795"/>
                    </a:lnTo>
                    <a:lnTo>
                      <a:pt x="1336358" y="396240"/>
                    </a:lnTo>
                    <a:lnTo>
                      <a:pt x="1333818" y="400367"/>
                    </a:lnTo>
                    <a:lnTo>
                      <a:pt x="1331596" y="404812"/>
                    </a:lnTo>
                    <a:lnTo>
                      <a:pt x="1328738" y="408940"/>
                    </a:lnTo>
                    <a:lnTo>
                      <a:pt x="1325881" y="412750"/>
                    </a:lnTo>
                    <a:lnTo>
                      <a:pt x="1323023" y="416877"/>
                    </a:lnTo>
                    <a:lnTo>
                      <a:pt x="1319531" y="420370"/>
                    </a:lnTo>
                    <a:lnTo>
                      <a:pt x="1316356" y="424180"/>
                    </a:lnTo>
                    <a:lnTo>
                      <a:pt x="1312863" y="427355"/>
                    </a:lnTo>
                    <a:lnTo>
                      <a:pt x="1309053" y="430847"/>
                    </a:lnTo>
                    <a:lnTo>
                      <a:pt x="1304926" y="434022"/>
                    </a:lnTo>
                    <a:lnTo>
                      <a:pt x="1301116" y="436562"/>
                    </a:lnTo>
                    <a:lnTo>
                      <a:pt x="1296988" y="439420"/>
                    </a:lnTo>
                    <a:lnTo>
                      <a:pt x="1292543" y="441642"/>
                    </a:lnTo>
                    <a:lnTo>
                      <a:pt x="1288416" y="444182"/>
                    </a:lnTo>
                    <a:lnTo>
                      <a:pt x="1283971" y="446087"/>
                    </a:lnTo>
                    <a:lnTo>
                      <a:pt x="1279208" y="447992"/>
                    </a:lnTo>
                    <a:lnTo>
                      <a:pt x="1274446" y="449580"/>
                    </a:lnTo>
                    <a:lnTo>
                      <a:pt x="1269683" y="450850"/>
                    </a:lnTo>
                    <a:lnTo>
                      <a:pt x="1264603" y="452120"/>
                    </a:lnTo>
                    <a:lnTo>
                      <a:pt x="1259523" y="453072"/>
                    </a:lnTo>
                    <a:lnTo>
                      <a:pt x="1254443" y="453707"/>
                    </a:lnTo>
                    <a:lnTo>
                      <a:pt x="1249363" y="454025"/>
                    </a:lnTo>
                    <a:lnTo>
                      <a:pt x="1243966" y="454025"/>
                    </a:lnTo>
                    <a:lnTo>
                      <a:pt x="1238886" y="454025"/>
                    </a:lnTo>
                    <a:lnTo>
                      <a:pt x="1233488" y="453707"/>
                    </a:lnTo>
                    <a:lnTo>
                      <a:pt x="1228091" y="453072"/>
                    </a:lnTo>
                    <a:lnTo>
                      <a:pt x="1223328" y="452120"/>
                    </a:lnTo>
                    <a:lnTo>
                      <a:pt x="1218248" y="450850"/>
                    </a:lnTo>
                    <a:lnTo>
                      <a:pt x="1213486" y="449580"/>
                    </a:lnTo>
                    <a:lnTo>
                      <a:pt x="1208723" y="447992"/>
                    </a:lnTo>
                    <a:lnTo>
                      <a:pt x="1203961" y="446087"/>
                    </a:lnTo>
                    <a:lnTo>
                      <a:pt x="1199516" y="444182"/>
                    </a:lnTo>
                    <a:lnTo>
                      <a:pt x="1195071" y="441642"/>
                    </a:lnTo>
                    <a:lnTo>
                      <a:pt x="1190626" y="439420"/>
                    </a:lnTo>
                    <a:lnTo>
                      <a:pt x="1186498" y="436562"/>
                    </a:lnTo>
                    <a:lnTo>
                      <a:pt x="1182688" y="434022"/>
                    </a:lnTo>
                    <a:lnTo>
                      <a:pt x="1178561" y="430847"/>
                    </a:lnTo>
                    <a:lnTo>
                      <a:pt x="1175068" y="427355"/>
                    </a:lnTo>
                    <a:lnTo>
                      <a:pt x="1171258" y="424180"/>
                    </a:lnTo>
                    <a:lnTo>
                      <a:pt x="1168083" y="420370"/>
                    </a:lnTo>
                    <a:lnTo>
                      <a:pt x="1164591" y="416877"/>
                    </a:lnTo>
                    <a:lnTo>
                      <a:pt x="1161733" y="412750"/>
                    </a:lnTo>
                    <a:lnTo>
                      <a:pt x="1158876" y="408940"/>
                    </a:lnTo>
                    <a:lnTo>
                      <a:pt x="1156336" y="404812"/>
                    </a:lnTo>
                    <a:lnTo>
                      <a:pt x="1153796" y="400367"/>
                    </a:lnTo>
                    <a:lnTo>
                      <a:pt x="1151573" y="396240"/>
                    </a:lnTo>
                    <a:lnTo>
                      <a:pt x="1149351" y="391795"/>
                    </a:lnTo>
                    <a:lnTo>
                      <a:pt x="1147763" y="387032"/>
                    </a:lnTo>
                    <a:lnTo>
                      <a:pt x="1146176" y="382270"/>
                    </a:lnTo>
                    <a:lnTo>
                      <a:pt x="1144588" y="377507"/>
                    </a:lnTo>
                    <a:lnTo>
                      <a:pt x="1143636" y="372427"/>
                    </a:lnTo>
                    <a:lnTo>
                      <a:pt x="1142366" y="367347"/>
                    </a:lnTo>
                    <a:lnTo>
                      <a:pt x="1141731" y="362267"/>
                    </a:lnTo>
                    <a:lnTo>
                      <a:pt x="1141413" y="357187"/>
                    </a:lnTo>
                    <a:lnTo>
                      <a:pt x="1141413" y="351790"/>
                    </a:lnTo>
                    <a:lnTo>
                      <a:pt x="1141413" y="346392"/>
                    </a:lnTo>
                    <a:lnTo>
                      <a:pt x="1141731" y="341312"/>
                    </a:lnTo>
                    <a:lnTo>
                      <a:pt x="1142366" y="336232"/>
                    </a:lnTo>
                    <a:lnTo>
                      <a:pt x="1143636" y="331152"/>
                    </a:lnTo>
                    <a:lnTo>
                      <a:pt x="1144588" y="326072"/>
                    </a:lnTo>
                    <a:lnTo>
                      <a:pt x="1146176" y="321310"/>
                    </a:lnTo>
                    <a:lnTo>
                      <a:pt x="1147763" y="316547"/>
                    </a:lnTo>
                    <a:lnTo>
                      <a:pt x="1149351" y="311785"/>
                    </a:lnTo>
                    <a:lnTo>
                      <a:pt x="1151573" y="307340"/>
                    </a:lnTo>
                    <a:lnTo>
                      <a:pt x="1153796" y="302895"/>
                    </a:lnTo>
                    <a:lnTo>
                      <a:pt x="1156336" y="298449"/>
                    </a:lnTo>
                    <a:lnTo>
                      <a:pt x="1158876" y="294322"/>
                    </a:lnTo>
                    <a:lnTo>
                      <a:pt x="1161733" y="290512"/>
                    </a:lnTo>
                    <a:lnTo>
                      <a:pt x="1164591" y="286384"/>
                    </a:lnTo>
                    <a:lnTo>
                      <a:pt x="1168083" y="282892"/>
                    </a:lnTo>
                    <a:lnTo>
                      <a:pt x="1171258" y="279082"/>
                    </a:lnTo>
                    <a:lnTo>
                      <a:pt x="1175068" y="275907"/>
                    </a:lnTo>
                    <a:lnTo>
                      <a:pt x="1178561" y="272414"/>
                    </a:lnTo>
                    <a:lnTo>
                      <a:pt x="1182688" y="269557"/>
                    </a:lnTo>
                    <a:lnTo>
                      <a:pt x="1186498" y="266699"/>
                    </a:lnTo>
                    <a:lnTo>
                      <a:pt x="1190626" y="264159"/>
                    </a:lnTo>
                    <a:lnTo>
                      <a:pt x="1195071" y="261619"/>
                    </a:lnTo>
                    <a:lnTo>
                      <a:pt x="1199516" y="259397"/>
                    </a:lnTo>
                    <a:lnTo>
                      <a:pt x="1203961" y="257174"/>
                    </a:lnTo>
                    <a:lnTo>
                      <a:pt x="1208723" y="255587"/>
                    </a:lnTo>
                    <a:lnTo>
                      <a:pt x="1213486" y="253999"/>
                    </a:lnTo>
                    <a:lnTo>
                      <a:pt x="1218248" y="252412"/>
                    </a:lnTo>
                    <a:lnTo>
                      <a:pt x="1223328" y="251459"/>
                    </a:lnTo>
                    <a:lnTo>
                      <a:pt x="1228091" y="250189"/>
                    </a:lnTo>
                    <a:lnTo>
                      <a:pt x="1233488" y="249872"/>
                    </a:lnTo>
                    <a:lnTo>
                      <a:pt x="1238886" y="249237"/>
                    </a:lnTo>
                    <a:close/>
                    <a:moveTo>
                      <a:pt x="1220284" y="0"/>
                    </a:moveTo>
                    <a:lnTo>
                      <a:pt x="1245688" y="317"/>
                    </a:lnTo>
                    <a:lnTo>
                      <a:pt x="1271093" y="1270"/>
                    </a:lnTo>
                    <a:lnTo>
                      <a:pt x="1296180" y="2858"/>
                    </a:lnTo>
                    <a:lnTo>
                      <a:pt x="1321902" y="5082"/>
                    </a:lnTo>
                    <a:lnTo>
                      <a:pt x="1346989" y="7623"/>
                    </a:lnTo>
                    <a:lnTo>
                      <a:pt x="1372076" y="10799"/>
                    </a:lnTo>
                    <a:lnTo>
                      <a:pt x="1397163" y="14928"/>
                    </a:lnTo>
                    <a:lnTo>
                      <a:pt x="1422250" y="19374"/>
                    </a:lnTo>
                    <a:lnTo>
                      <a:pt x="1447019" y="24774"/>
                    </a:lnTo>
                    <a:lnTo>
                      <a:pt x="1471788" y="30173"/>
                    </a:lnTo>
                    <a:lnTo>
                      <a:pt x="1496875" y="36843"/>
                    </a:lnTo>
                    <a:lnTo>
                      <a:pt x="1521010" y="43830"/>
                    </a:lnTo>
                    <a:lnTo>
                      <a:pt x="1545461" y="51135"/>
                    </a:lnTo>
                    <a:lnTo>
                      <a:pt x="1569913" y="59393"/>
                    </a:lnTo>
                    <a:lnTo>
                      <a:pt x="1594047" y="68286"/>
                    </a:lnTo>
                    <a:lnTo>
                      <a:pt x="1618182" y="77180"/>
                    </a:lnTo>
                    <a:lnTo>
                      <a:pt x="1641681" y="87343"/>
                    </a:lnTo>
                    <a:lnTo>
                      <a:pt x="1665497" y="98142"/>
                    </a:lnTo>
                    <a:lnTo>
                      <a:pt x="1688997" y="108941"/>
                    </a:lnTo>
                    <a:lnTo>
                      <a:pt x="1711861" y="121010"/>
                    </a:lnTo>
                    <a:lnTo>
                      <a:pt x="1734725" y="133397"/>
                    </a:lnTo>
                    <a:lnTo>
                      <a:pt x="1757271" y="146101"/>
                    </a:lnTo>
                    <a:lnTo>
                      <a:pt x="1779500" y="159759"/>
                    </a:lnTo>
                    <a:lnTo>
                      <a:pt x="1801729" y="173734"/>
                    </a:lnTo>
                    <a:lnTo>
                      <a:pt x="1823640" y="188661"/>
                    </a:lnTo>
                    <a:lnTo>
                      <a:pt x="1845234" y="204224"/>
                    </a:lnTo>
                    <a:lnTo>
                      <a:pt x="1866510" y="220105"/>
                    </a:lnTo>
                    <a:lnTo>
                      <a:pt x="1887152" y="236938"/>
                    </a:lnTo>
                    <a:lnTo>
                      <a:pt x="1907793" y="254089"/>
                    </a:lnTo>
                    <a:lnTo>
                      <a:pt x="1928116" y="271876"/>
                    </a:lnTo>
                    <a:lnTo>
                      <a:pt x="1948122" y="290297"/>
                    </a:lnTo>
                    <a:lnTo>
                      <a:pt x="1967493" y="309036"/>
                    </a:lnTo>
                    <a:lnTo>
                      <a:pt x="1986229" y="328728"/>
                    </a:lnTo>
                    <a:lnTo>
                      <a:pt x="2004965" y="348420"/>
                    </a:lnTo>
                    <a:lnTo>
                      <a:pt x="2022748" y="368747"/>
                    </a:lnTo>
                    <a:lnTo>
                      <a:pt x="2039896" y="389392"/>
                    </a:lnTo>
                    <a:lnTo>
                      <a:pt x="2056409" y="410037"/>
                    </a:lnTo>
                    <a:lnTo>
                      <a:pt x="2072286" y="431634"/>
                    </a:lnTo>
                    <a:lnTo>
                      <a:pt x="2088164" y="453232"/>
                    </a:lnTo>
                    <a:lnTo>
                      <a:pt x="2102454" y="475147"/>
                    </a:lnTo>
                    <a:lnTo>
                      <a:pt x="2116744" y="496745"/>
                    </a:lnTo>
                    <a:lnTo>
                      <a:pt x="2130399" y="518978"/>
                    </a:lnTo>
                    <a:lnTo>
                      <a:pt x="2143419" y="542163"/>
                    </a:lnTo>
                    <a:lnTo>
                      <a:pt x="2155804" y="564714"/>
                    </a:lnTo>
                    <a:lnTo>
                      <a:pt x="2167553" y="587899"/>
                    </a:lnTo>
                    <a:lnTo>
                      <a:pt x="2178668" y="611403"/>
                    </a:lnTo>
                    <a:lnTo>
                      <a:pt x="2189465" y="634588"/>
                    </a:lnTo>
                    <a:lnTo>
                      <a:pt x="2199309" y="658727"/>
                    </a:lnTo>
                    <a:lnTo>
                      <a:pt x="2208518" y="682548"/>
                    </a:lnTo>
                    <a:lnTo>
                      <a:pt x="2217410" y="706369"/>
                    </a:lnTo>
                    <a:lnTo>
                      <a:pt x="2225348" y="730825"/>
                    </a:lnTo>
                    <a:lnTo>
                      <a:pt x="2232970" y="755281"/>
                    </a:lnTo>
                    <a:lnTo>
                      <a:pt x="2239956" y="780055"/>
                    </a:lnTo>
                    <a:lnTo>
                      <a:pt x="2246307" y="804511"/>
                    </a:lnTo>
                    <a:lnTo>
                      <a:pt x="2252023" y="829284"/>
                    </a:lnTo>
                    <a:lnTo>
                      <a:pt x="2257104" y="854376"/>
                    </a:lnTo>
                    <a:lnTo>
                      <a:pt x="2261550" y="879785"/>
                    </a:lnTo>
                    <a:lnTo>
                      <a:pt x="2265678" y="904558"/>
                    </a:lnTo>
                    <a:lnTo>
                      <a:pt x="2268854" y="929967"/>
                    </a:lnTo>
                    <a:lnTo>
                      <a:pt x="2271712" y="955059"/>
                    </a:lnTo>
                    <a:lnTo>
                      <a:pt x="2273617" y="980150"/>
                    </a:lnTo>
                    <a:lnTo>
                      <a:pt x="2275522" y="1005877"/>
                    </a:lnTo>
                    <a:lnTo>
                      <a:pt x="2276158" y="1030968"/>
                    </a:lnTo>
                    <a:lnTo>
                      <a:pt x="2276475" y="1056377"/>
                    </a:lnTo>
                    <a:lnTo>
                      <a:pt x="2276158" y="1081786"/>
                    </a:lnTo>
                    <a:lnTo>
                      <a:pt x="2275522" y="1107195"/>
                    </a:lnTo>
                    <a:lnTo>
                      <a:pt x="2273617" y="1132286"/>
                    </a:lnTo>
                    <a:lnTo>
                      <a:pt x="2271712" y="1157695"/>
                    </a:lnTo>
                    <a:lnTo>
                      <a:pt x="2268854" y="1183104"/>
                    </a:lnTo>
                    <a:lnTo>
                      <a:pt x="2265678" y="1208196"/>
                    </a:lnTo>
                    <a:lnTo>
                      <a:pt x="2261550" y="1233287"/>
                    </a:lnTo>
                    <a:lnTo>
                      <a:pt x="2257104" y="1258378"/>
                    </a:lnTo>
                    <a:lnTo>
                      <a:pt x="2252023" y="1283152"/>
                    </a:lnTo>
                    <a:lnTo>
                      <a:pt x="2246307" y="1307926"/>
                    </a:lnTo>
                    <a:lnTo>
                      <a:pt x="2239956" y="1332699"/>
                    </a:lnTo>
                    <a:lnTo>
                      <a:pt x="2232970" y="1357156"/>
                    </a:lnTo>
                    <a:lnTo>
                      <a:pt x="2225348" y="1381612"/>
                    </a:lnTo>
                    <a:lnTo>
                      <a:pt x="2217410" y="1406068"/>
                    </a:lnTo>
                    <a:lnTo>
                      <a:pt x="2208518" y="1430206"/>
                    </a:lnTo>
                    <a:lnTo>
                      <a:pt x="2199309" y="1454345"/>
                    </a:lnTo>
                    <a:lnTo>
                      <a:pt x="2189465" y="1477848"/>
                    </a:lnTo>
                    <a:lnTo>
                      <a:pt x="2178668" y="1501669"/>
                    </a:lnTo>
                    <a:lnTo>
                      <a:pt x="2167553" y="1524855"/>
                    </a:lnTo>
                    <a:lnTo>
                      <a:pt x="2155804" y="1548040"/>
                    </a:lnTo>
                    <a:lnTo>
                      <a:pt x="2143419" y="1570908"/>
                    </a:lnTo>
                    <a:lnTo>
                      <a:pt x="2130399" y="1593459"/>
                    </a:lnTo>
                    <a:lnTo>
                      <a:pt x="2116744" y="1615692"/>
                    </a:lnTo>
                    <a:lnTo>
                      <a:pt x="2102454" y="1637924"/>
                    </a:lnTo>
                    <a:lnTo>
                      <a:pt x="2088164" y="1659840"/>
                    </a:lnTo>
                    <a:lnTo>
                      <a:pt x="2072286" y="1681437"/>
                    </a:lnTo>
                    <a:lnTo>
                      <a:pt x="2056409" y="1702400"/>
                    </a:lnTo>
                    <a:lnTo>
                      <a:pt x="2039896" y="1723362"/>
                    </a:lnTo>
                    <a:lnTo>
                      <a:pt x="2022748" y="1744007"/>
                    </a:lnTo>
                    <a:lnTo>
                      <a:pt x="2004965" y="1764016"/>
                    </a:lnTo>
                    <a:lnTo>
                      <a:pt x="1986229" y="1784026"/>
                    </a:lnTo>
                    <a:lnTo>
                      <a:pt x="1967493" y="1803400"/>
                    </a:lnTo>
                    <a:lnTo>
                      <a:pt x="1852538" y="1688742"/>
                    </a:lnTo>
                    <a:lnTo>
                      <a:pt x="1868416" y="1672226"/>
                    </a:lnTo>
                    <a:lnTo>
                      <a:pt x="1884294" y="1655393"/>
                    </a:lnTo>
                    <a:lnTo>
                      <a:pt x="1899219" y="1638242"/>
                    </a:lnTo>
                    <a:lnTo>
                      <a:pt x="1913826" y="1620773"/>
                    </a:lnTo>
                    <a:lnTo>
                      <a:pt x="1928116" y="1603305"/>
                    </a:lnTo>
                    <a:lnTo>
                      <a:pt x="1941454" y="1585201"/>
                    </a:lnTo>
                    <a:lnTo>
                      <a:pt x="1954473" y="1566779"/>
                    </a:lnTo>
                    <a:lnTo>
                      <a:pt x="1966858" y="1548675"/>
                    </a:lnTo>
                    <a:lnTo>
                      <a:pt x="1978925" y="1529619"/>
                    </a:lnTo>
                    <a:lnTo>
                      <a:pt x="1990357" y="1510880"/>
                    </a:lnTo>
                    <a:lnTo>
                      <a:pt x="2001154" y="1491823"/>
                    </a:lnTo>
                    <a:lnTo>
                      <a:pt x="2011951" y="1472449"/>
                    </a:lnTo>
                    <a:lnTo>
                      <a:pt x="2022113" y="1452757"/>
                    </a:lnTo>
                    <a:lnTo>
                      <a:pt x="2031004" y="1433065"/>
                    </a:lnTo>
                    <a:lnTo>
                      <a:pt x="2040213" y="1413055"/>
                    </a:lnTo>
                    <a:lnTo>
                      <a:pt x="2048787" y="1393046"/>
                    </a:lnTo>
                    <a:lnTo>
                      <a:pt x="2056726" y="1373036"/>
                    </a:lnTo>
                    <a:lnTo>
                      <a:pt x="2064030" y="1352391"/>
                    </a:lnTo>
                    <a:lnTo>
                      <a:pt x="2071016" y="1331747"/>
                    </a:lnTo>
                    <a:lnTo>
                      <a:pt x="2077050" y="1311102"/>
                    </a:lnTo>
                    <a:lnTo>
                      <a:pt x="2083401" y="1290139"/>
                    </a:lnTo>
                    <a:lnTo>
                      <a:pt x="2088482" y="1269495"/>
                    </a:lnTo>
                    <a:lnTo>
                      <a:pt x="2093563" y="1248215"/>
                    </a:lnTo>
                    <a:lnTo>
                      <a:pt x="2097374" y="1227252"/>
                    </a:lnTo>
                    <a:lnTo>
                      <a:pt x="2101502" y="1205972"/>
                    </a:lnTo>
                    <a:lnTo>
                      <a:pt x="2104677" y="1184692"/>
                    </a:lnTo>
                    <a:lnTo>
                      <a:pt x="2107853" y="1163730"/>
                    </a:lnTo>
                    <a:lnTo>
                      <a:pt x="2109758" y="1142132"/>
                    </a:lnTo>
                    <a:lnTo>
                      <a:pt x="2111664" y="1120535"/>
                    </a:lnTo>
                    <a:lnTo>
                      <a:pt x="2113251" y="1099572"/>
                    </a:lnTo>
                    <a:lnTo>
                      <a:pt x="2113886" y="1077975"/>
                    </a:lnTo>
                    <a:lnTo>
                      <a:pt x="2113886" y="1056377"/>
                    </a:lnTo>
                    <a:lnTo>
                      <a:pt x="2113886" y="1035097"/>
                    </a:lnTo>
                    <a:lnTo>
                      <a:pt x="2113251" y="1013500"/>
                    </a:lnTo>
                    <a:lnTo>
                      <a:pt x="2111664" y="991902"/>
                    </a:lnTo>
                    <a:lnTo>
                      <a:pt x="2109758" y="970939"/>
                    </a:lnTo>
                    <a:lnTo>
                      <a:pt x="2107853" y="949342"/>
                    </a:lnTo>
                    <a:lnTo>
                      <a:pt x="2104677" y="927744"/>
                    </a:lnTo>
                    <a:lnTo>
                      <a:pt x="2101502" y="906782"/>
                    </a:lnTo>
                    <a:lnTo>
                      <a:pt x="2097374" y="885502"/>
                    </a:lnTo>
                    <a:lnTo>
                      <a:pt x="2093563" y="864222"/>
                    </a:lnTo>
                    <a:lnTo>
                      <a:pt x="2088482" y="843577"/>
                    </a:lnTo>
                    <a:lnTo>
                      <a:pt x="2083401" y="822297"/>
                    </a:lnTo>
                    <a:lnTo>
                      <a:pt x="2077050" y="801652"/>
                    </a:lnTo>
                    <a:lnTo>
                      <a:pt x="2071016" y="781007"/>
                    </a:lnTo>
                    <a:lnTo>
                      <a:pt x="2064030" y="760363"/>
                    </a:lnTo>
                    <a:lnTo>
                      <a:pt x="2056726" y="740035"/>
                    </a:lnTo>
                    <a:lnTo>
                      <a:pt x="2048787" y="719708"/>
                    </a:lnTo>
                    <a:lnTo>
                      <a:pt x="2040213" y="699699"/>
                    </a:lnTo>
                    <a:lnTo>
                      <a:pt x="2031004" y="680007"/>
                    </a:lnTo>
                    <a:lnTo>
                      <a:pt x="2022113" y="659680"/>
                    </a:lnTo>
                    <a:lnTo>
                      <a:pt x="2011951" y="640623"/>
                    </a:lnTo>
                    <a:lnTo>
                      <a:pt x="2001154" y="621249"/>
                    </a:lnTo>
                    <a:lnTo>
                      <a:pt x="1990357" y="601874"/>
                    </a:lnTo>
                    <a:lnTo>
                      <a:pt x="1978925" y="582818"/>
                    </a:lnTo>
                    <a:lnTo>
                      <a:pt x="1966858" y="564396"/>
                    </a:lnTo>
                    <a:lnTo>
                      <a:pt x="1954473" y="545657"/>
                    </a:lnTo>
                    <a:lnTo>
                      <a:pt x="1941454" y="527553"/>
                    </a:lnTo>
                    <a:lnTo>
                      <a:pt x="1928116" y="509767"/>
                    </a:lnTo>
                    <a:lnTo>
                      <a:pt x="1913826" y="491663"/>
                    </a:lnTo>
                    <a:lnTo>
                      <a:pt x="1899219" y="474512"/>
                    </a:lnTo>
                    <a:lnTo>
                      <a:pt x="1884294" y="457361"/>
                    </a:lnTo>
                    <a:lnTo>
                      <a:pt x="1868416" y="440845"/>
                    </a:lnTo>
                    <a:lnTo>
                      <a:pt x="1852538" y="424012"/>
                    </a:lnTo>
                    <a:lnTo>
                      <a:pt x="1836025" y="407813"/>
                    </a:lnTo>
                    <a:lnTo>
                      <a:pt x="1819194" y="392568"/>
                    </a:lnTo>
                    <a:lnTo>
                      <a:pt x="1802364" y="377323"/>
                    </a:lnTo>
                    <a:lnTo>
                      <a:pt x="1784581" y="362713"/>
                    </a:lnTo>
                    <a:lnTo>
                      <a:pt x="1767115" y="348738"/>
                    </a:lnTo>
                    <a:lnTo>
                      <a:pt x="1749015" y="335398"/>
                    </a:lnTo>
                    <a:lnTo>
                      <a:pt x="1730914" y="322376"/>
                    </a:lnTo>
                    <a:lnTo>
                      <a:pt x="1712496" y="309989"/>
                    </a:lnTo>
                    <a:lnTo>
                      <a:pt x="1693442" y="297920"/>
                    </a:lnTo>
                    <a:lnTo>
                      <a:pt x="1674706" y="286168"/>
                    </a:lnTo>
                    <a:lnTo>
                      <a:pt x="1655653" y="275369"/>
                    </a:lnTo>
                    <a:lnTo>
                      <a:pt x="1636282" y="264571"/>
                    </a:lnTo>
                    <a:lnTo>
                      <a:pt x="1616594" y="254725"/>
                    </a:lnTo>
                    <a:lnTo>
                      <a:pt x="1596905" y="245196"/>
                    </a:lnTo>
                    <a:lnTo>
                      <a:pt x="1576899" y="236303"/>
                    </a:lnTo>
                    <a:lnTo>
                      <a:pt x="1556893" y="227728"/>
                    </a:lnTo>
                    <a:lnTo>
                      <a:pt x="1536887" y="220105"/>
                    </a:lnTo>
                    <a:lnTo>
                      <a:pt x="1516564" y="212482"/>
                    </a:lnTo>
                    <a:lnTo>
                      <a:pt x="1495605" y="205495"/>
                    </a:lnTo>
                    <a:lnTo>
                      <a:pt x="1474964" y="199460"/>
                    </a:lnTo>
                    <a:lnTo>
                      <a:pt x="1454005" y="193425"/>
                    </a:lnTo>
                    <a:lnTo>
                      <a:pt x="1433364" y="188026"/>
                    </a:lnTo>
                    <a:lnTo>
                      <a:pt x="1412088" y="183262"/>
                    </a:lnTo>
                    <a:lnTo>
                      <a:pt x="1391129" y="178815"/>
                    </a:lnTo>
                    <a:lnTo>
                      <a:pt x="1369853" y="175004"/>
                    </a:lnTo>
                    <a:lnTo>
                      <a:pt x="1348577" y="171828"/>
                    </a:lnTo>
                    <a:lnTo>
                      <a:pt x="1327618" y="168969"/>
                    </a:lnTo>
                    <a:lnTo>
                      <a:pt x="1306024" y="166428"/>
                    </a:lnTo>
                    <a:lnTo>
                      <a:pt x="1284430" y="164840"/>
                    </a:lnTo>
                    <a:lnTo>
                      <a:pt x="1263154" y="163570"/>
                    </a:lnTo>
                    <a:lnTo>
                      <a:pt x="1241878" y="162935"/>
                    </a:lnTo>
                    <a:lnTo>
                      <a:pt x="1220284" y="162617"/>
                    </a:lnTo>
                    <a:lnTo>
                      <a:pt x="1199008" y="162935"/>
                    </a:lnTo>
                    <a:lnTo>
                      <a:pt x="1177414" y="163570"/>
                    </a:lnTo>
                    <a:lnTo>
                      <a:pt x="1155820" y="164840"/>
                    </a:lnTo>
                    <a:lnTo>
                      <a:pt x="1134226" y="166428"/>
                    </a:lnTo>
                    <a:lnTo>
                      <a:pt x="1113268" y="168969"/>
                    </a:lnTo>
                    <a:lnTo>
                      <a:pt x="1091674" y="171828"/>
                    </a:lnTo>
                    <a:lnTo>
                      <a:pt x="1070715" y="175004"/>
                    </a:lnTo>
                    <a:lnTo>
                      <a:pt x="1049439" y="178815"/>
                    </a:lnTo>
                    <a:lnTo>
                      <a:pt x="1028163" y="183262"/>
                    </a:lnTo>
                    <a:lnTo>
                      <a:pt x="1007204" y="188026"/>
                    </a:lnTo>
                    <a:lnTo>
                      <a:pt x="986245" y="193425"/>
                    </a:lnTo>
                    <a:lnTo>
                      <a:pt x="965604" y="199460"/>
                    </a:lnTo>
                    <a:lnTo>
                      <a:pt x="944963" y="205495"/>
                    </a:lnTo>
                    <a:lnTo>
                      <a:pt x="924322" y="212482"/>
                    </a:lnTo>
                    <a:lnTo>
                      <a:pt x="903998" y="220105"/>
                    </a:lnTo>
                    <a:lnTo>
                      <a:pt x="883675" y="227728"/>
                    </a:lnTo>
                    <a:lnTo>
                      <a:pt x="863669" y="236303"/>
                    </a:lnTo>
                    <a:lnTo>
                      <a:pt x="843345" y="245196"/>
                    </a:lnTo>
                    <a:lnTo>
                      <a:pt x="823657" y="254725"/>
                    </a:lnTo>
                    <a:lnTo>
                      <a:pt x="804603" y="264571"/>
                    </a:lnTo>
                    <a:lnTo>
                      <a:pt x="784915" y="275369"/>
                    </a:lnTo>
                    <a:lnTo>
                      <a:pt x="765862" y="286168"/>
                    </a:lnTo>
                    <a:lnTo>
                      <a:pt x="746808" y="297920"/>
                    </a:lnTo>
                    <a:lnTo>
                      <a:pt x="728390" y="309989"/>
                    </a:lnTo>
                    <a:lnTo>
                      <a:pt x="709654" y="322376"/>
                    </a:lnTo>
                    <a:lnTo>
                      <a:pt x="691553" y="335398"/>
                    </a:lnTo>
                    <a:lnTo>
                      <a:pt x="673453" y="348738"/>
                    </a:lnTo>
                    <a:lnTo>
                      <a:pt x="655670" y="362713"/>
                    </a:lnTo>
                    <a:lnTo>
                      <a:pt x="638522" y="377323"/>
                    </a:lnTo>
                    <a:lnTo>
                      <a:pt x="621374" y="392568"/>
                    </a:lnTo>
                    <a:lnTo>
                      <a:pt x="604861" y="407813"/>
                    </a:lnTo>
                    <a:lnTo>
                      <a:pt x="588030" y="424012"/>
                    </a:lnTo>
                    <a:lnTo>
                      <a:pt x="473075" y="309036"/>
                    </a:lnTo>
                    <a:lnTo>
                      <a:pt x="492763" y="290297"/>
                    </a:lnTo>
                    <a:lnTo>
                      <a:pt x="512452" y="271558"/>
                    </a:lnTo>
                    <a:lnTo>
                      <a:pt x="532776" y="253772"/>
                    </a:lnTo>
                    <a:lnTo>
                      <a:pt x="553417" y="236621"/>
                    </a:lnTo>
                    <a:lnTo>
                      <a:pt x="574058" y="220105"/>
                    </a:lnTo>
                    <a:lnTo>
                      <a:pt x="595652" y="204224"/>
                    </a:lnTo>
                    <a:lnTo>
                      <a:pt x="617245" y="188661"/>
                    </a:lnTo>
                    <a:lnTo>
                      <a:pt x="638839" y="173734"/>
                    </a:lnTo>
                    <a:lnTo>
                      <a:pt x="660751" y="159759"/>
                    </a:lnTo>
                    <a:lnTo>
                      <a:pt x="683297" y="146101"/>
                    </a:lnTo>
                    <a:lnTo>
                      <a:pt x="706161" y="133079"/>
                    </a:lnTo>
                    <a:lnTo>
                      <a:pt x="728708" y="121010"/>
                    </a:lnTo>
                    <a:lnTo>
                      <a:pt x="751889" y="108941"/>
                    </a:lnTo>
                    <a:lnTo>
                      <a:pt x="775388" y="98142"/>
                    </a:lnTo>
                    <a:lnTo>
                      <a:pt x="798570" y="87343"/>
                    </a:lnTo>
                    <a:lnTo>
                      <a:pt x="822704" y="77180"/>
                    </a:lnTo>
                    <a:lnTo>
                      <a:pt x="846521" y="68286"/>
                    </a:lnTo>
                    <a:lnTo>
                      <a:pt x="870337" y="59393"/>
                    </a:lnTo>
                    <a:lnTo>
                      <a:pt x="894789" y="51135"/>
                    </a:lnTo>
                    <a:lnTo>
                      <a:pt x="919241" y="43830"/>
                    </a:lnTo>
                    <a:lnTo>
                      <a:pt x="944010" y="36843"/>
                    </a:lnTo>
                    <a:lnTo>
                      <a:pt x="968462" y="30173"/>
                    </a:lnTo>
                    <a:lnTo>
                      <a:pt x="993232" y="24774"/>
                    </a:lnTo>
                    <a:lnTo>
                      <a:pt x="1018318" y="19374"/>
                    </a:lnTo>
                    <a:lnTo>
                      <a:pt x="1043723" y="14928"/>
                    </a:lnTo>
                    <a:lnTo>
                      <a:pt x="1068492" y="10799"/>
                    </a:lnTo>
                    <a:lnTo>
                      <a:pt x="1093897" y="7623"/>
                    </a:lnTo>
                    <a:lnTo>
                      <a:pt x="1118984" y="5082"/>
                    </a:lnTo>
                    <a:lnTo>
                      <a:pt x="1144071" y="2858"/>
                    </a:lnTo>
                    <a:lnTo>
                      <a:pt x="1169793" y="1270"/>
                    </a:lnTo>
                    <a:lnTo>
                      <a:pt x="1194880" y="317"/>
                    </a:lnTo>
                    <a:lnTo>
                      <a:pt x="1220284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6886316" y="4124239"/>
            <a:ext cx="1980000" cy="1623085"/>
            <a:chOff x="6876256" y="3003798"/>
            <a:chExt cx="1980000" cy="1623085"/>
          </a:xfrm>
        </p:grpSpPr>
        <p:sp>
          <p:nvSpPr>
            <p:cNvPr id="89" name="TextBox 72"/>
            <p:cNvSpPr txBox="1"/>
            <p:nvPr/>
          </p:nvSpPr>
          <p:spPr>
            <a:xfrm>
              <a:off x="6876256" y="3795886"/>
              <a:ext cx="198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16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无法满足业务灵活多变，</a:t>
              </a:r>
              <a:r>
                <a:rPr lang="zh-CN" altLang="zh-CN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信息化</a:t>
              </a:r>
              <a:r>
                <a:rPr lang="zh-CN" altLang="en-US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还未开展</a:t>
              </a:r>
              <a:r>
                <a:rPr lang="zh-CN" altLang="zh-CN" sz="1600" b="1" dirty="0" smtClean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7474779" y="3003798"/>
              <a:ext cx="782955" cy="782955"/>
              <a:chOff x="6822699" y="2486855"/>
              <a:chExt cx="782955" cy="782955"/>
            </a:xfrm>
          </p:grpSpPr>
          <p:sp>
            <p:nvSpPr>
              <p:cNvPr id="91" name="Oval 33"/>
              <p:cNvSpPr>
                <a:spLocks noChangeArrowheads="1"/>
              </p:cNvSpPr>
              <p:nvPr/>
            </p:nvSpPr>
            <p:spPr bwMode="auto">
              <a:xfrm rot="19193214">
                <a:off x="6822699" y="2486855"/>
                <a:ext cx="782955" cy="7829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anchor="t" anchorCtr="0" compatLnSpc="1"/>
              <a:lstStyle/>
              <a:p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34"/>
              <p:cNvSpPr/>
              <p:nvPr/>
            </p:nvSpPr>
            <p:spPr bwMode="auto">
              <a:xfrm>
                <a:off x="6896481" y="2571627"/>
                <a:ext cx="612458" cy="613410"/>
              </a:xfrm>
              <a:custGeom>
                <a:avLst/>
                <a:gdLst>
                  <a:gd name="T0" fmla="*/ 352 w 429"/>
                  <a:gd name="T1" fmla="*/ 353 h 429"/>
                  <a:gd name="T2" fmla="*/ 76 w 429"/>
                  <a:gd name="T3" fmla="*/ 353 h 429"/>
                  <a:gd name="T4" fmla="*/ 76 w 429"/>
                  <a:gd name="T5" fmla="*/ 77 h 429"/>
                  <a:gd name="T6" fmla="*/ 352 w 429"/>
                  <a:gd name="T7" fmla="*/ 77 h 429"/>
                  <a:gd name="T8" fmla="*/ 352 w 429"/>
                  <a:gd name="T9" fmla="*/ 35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2" y="353"/>
                    </a:moveTo>
                    <a:cubicBezTo>
                      <a:pt x="276" y="429"/>
                      <a:pt x="152" y="429"/>
                      <a:pt x="76" y="353"/>
                    </a:cubicBezTo>
                    <a:cubicBezTo>
                      <a:pt x="0" y="277"/>
                      <a:pt x="0" y="153"/>
                      <a:pt x="76" y="77"/>
                    </a:cubicBezTo>
                    <a:cubicBezTo>
                      <a:pt x="152" y="0"/>
                      <a:pt x="276" y="0"/>
                      <a:pt x="352" y="77"/>
                    </a:cubicBezTo>
                    <a:cubicBezTo>
                      <a:pt x="429" y="153"/>
                      <a:pt x="429" y="277"/>
                      <a:pt x="352" y="353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/>
              <a:lstStyle/>
              <a:p>
                <a:pPr algn="ctr"/>
                <a:endParaRPr 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KSO_Shape"/>
              <p:cNvSpPr>
                <a:spLocks noChangeAspect="1"/>
              </p:cNvSpPr>
              <p:nvPr/>
            </p:nvSpPr>
            <p:spPr bwMode="auto">
              <a:xfrm>
                <a:off x="7038411" y="2719099"/>
                <a:ext cx="331363" cy="313690"/>
              </a:xfrm>
              <a:custGeom>
                <a:avLst/>
                <a:gdLst>
                  <a:gd name="T0" fmla="*/ 576551976 w 5778"/>
                  <a:gd name="T1" fmla="*/ 0 h 5471"/>
                  <a:gd name="T2" fmla="*/ 587313346 w 5778"/>
                  <a:gd name="T3" fmla="*/ 1630345 h 5471"/>
                  <a:gd name="T4" fmla="*/ 597313772 w 5778"/>
                  <a:gd name="T5" fmla="*/ 5326145 h 5471"/>
                  <a:gd name="T6" fmla="*/ 606227510 w 5778"/>
                  <a:gd name="T7" fmla="*/ 10761067 h 5471"/>
                  <a:gd name="T8" fmla="*/ 613836301 w 5778"/>
                  <a:gd name="T9" fmla="*/ 17717886 h 5471"/>
                  <a:gd name="T10" fmla="*/ 620141132 w 5778"/>
                  <a:gd name="T11" fmla="*/ 26087495 h 5471"/>
                  <a:gd name="T12" fmla="*/ 624815273 w 5778"/>
                  <a:gd name="T13" fmla="*/ 35544220 h 5471"/>
                  <a:gd name="T14" fmla="*/ 627424180 w 5778"/>
                  <a:gd name="T15" fmla="*/ 45979283 h 5471"/>
                  <a:gd name="T16" fmla="*/ 628076324 w 5778"/>
                  <a:gd name="T17" fmla="*/ 382291463 h 5471"/>
                  <a:gd name="T18" fmla="*/ 627424180 w 5778"/>
                  <a:gd name="T19" fmla="*/ 390552294 h 5471"/>
                  <a:gd name="T20" fmla="*/ 624815273 w 5778"/>
                  <a:gd name="T21" fmla="*/ 400987358 h 5471"/>
                  <a:gd name="T22" fmla="*/ 620141132 w 5778"/>
                  <a:gd name="T23" fmla="*/ 410444083 h 5471"/>
                  <a:gd name="T24" fmla="*/ 613836301 w 5778"/>
                  <a:gd name="T25" fmla="*/ 418814021 h 5471"/>
                  <a:gd name="T26" fmla="*/ 606227510 w 5778"/>
                  <a:gd name="T27" fmla="*/ 425770511 h 5471"/>
                  <a:gd name="T28" fmla="*/ 597313772 w 5778"/>
                  <a:gd name="T29" fmla="*/ 431205433 h 5471"/>
                  <a:gd name="T30" fmla="*/ 587313346 w 5778"/>
                  <a:gd name="T31" fmla="*/ 434901233 h 5471"/>
                  <a:gd name="T32" fmla="*/ 576551976 w 5778"/>
                  <a:gd name="T33" fmla="*/ 436531907 h 5471"/>
                  <a:gd name="T34" fmla="*/ 51633149 w 5778"/>
                  <a:gd name="T35" fmla="*/ 436531907 h 5471"/>
                  <a:gd name="T36" fmla="*/ 40871778 w 5778"/>
                  <a:gd name="T37" fmla="*/ 434901233 h 5471"/>
                  <a:gd name="T38" fmla="*/ 30871023 w 5778"/>
                  <a:gd name="T39" fmla="*/ 431205433 h 5471"/>
                  <a:gd name="T40" fmla="*/ 21957614 w 5778"/>
                  <a:gd name="T41" fmla="*/ 425770511 h 5471"/>
                  <a:gd name="T42" fmla="*/ 14131223 w 5778"/>
                  <a:gd name="T43" fmla="*/ 418814021 h 5471"/>
                  <a:gd name="T44" fmla="*/ 7826391 w 5778"/>
                  <a:gd name="T45" fmla="*/ 410444083 h 5471"/>
                  <a:gd name="T46" fmla="*/ 3369852 w 5778"/>
                  <a:gd name="T47" fmla="*/ 400987358 h 5471"/>
                  <a:gd name="T48" fmla="*/ 652144 w 5778"/>
                  <a:gd name="T49" fmla="*/ 390552294 h 5471"/>
                  <a:gd name="T50" fmla="*/ 0 w 5778"/>
                  <a:gd name="T51" fmla="*/ 54240444 h 5471"/>
                  <a:gd name="T52" fmla="*/ 652144 w 5778"/>
                  <a:gd name="T53" fmla="*/ 45979283 h 5471"/>
                  <a:gd name="T54" fmla="*/ 3369852 w 5778"/>
                  <a:gd name="T55" fmla="*/ 35544220 h 5471"/>
                  <a:gd name="T56" fmla="*/ 7826391 w 5778"/>
                  <a:gd name="T57" fmla="*/ 26087495 h 5471"/>
                  <a:gd name="T58" fmla="*/ 14131223 w 5778"/>
                  <a:gd name="T59" fmla="*/ 17717886 h 5471"/>
                  <a:gd name="T60" fmla="*/ 21957614 w 5778"/>
                  <a:gd name="T61" fmla="*/ 10761067 h 5471"/>
                  <a:gd name="T62" fmla="*/ 30871023 w 5778"/>
                  <a:gd name="T63" fmla="*/ 5326145 h 5471"/>
                  <a:gd name="T64" fmla="*/ 40871778 w 5778"/>
                  <a:gd name="T65" fmla="*/ 1630345 h 5471"/>
                  <a:gd name="T66" fmla="*/ 51633149 w 5778"/>
                  <a:gd name="T67" fmla="*/ 0 h 5471"/>
                  <a:gd name="T68" fmla="*/ 154355774 w 5778"/>
                  <a:gd name="T69" fmla="*/ 556643094 h 5471"/>
                  <a:gd name="T70" fmla="*/ 206749868 w 5778"/>
                  <a:gd name="T71" fmla="*/ 548382263 h 5471"/>
                  <a:gd name="T72" fmla="*/ 259143962 w 5778"/>
                  <a:gd name="T73" fmla="*/ 543273344 h 5471"/>
                  <a:gd name="T74" fmla="*/ 384150602 w 5778"/>
                  <a:gd name="T75" fmla="*/ 543925679 h 5471"/>
                  <a:gd name="T76" fmla="*/ 434370662 w 5778"/>
                  <a:gd name="T77" fmla="*/ 549034269 h 5471"/>
                  <a:gd name="T78" fmla="*/ 484699193 w 5778"/>
                  <a:gd name="T79" fmla="*/ 556643094 h 5471"/>
                  <a:gd name="T80" fmla="*/ 154355774 w 5778"/>
                  <a:gd name="T81" fmla="*/ 556643094 h 5471"/>
                  <a:gd name="T82" fmla="*/ 577856264 w 5778"/>
                  <a:gd name="T83" fmla="*/ 339681647 h 5471"/>
                  <a:gd name="T84" fmla="*/ 524049081 w 5778"/>
                  <a:gd name="T85" fmla="*/ 365117135 h 5471"/>
                  <a:gd name="T86" fmla="*/ 517309707 w 5778"/>
                  <a:gd name="T87" fmla="*/ 366203922 h 5471"/>
                  <a:gd name="T88" fmla="*/ 509700587 w 5778"/>
                  <a:gd name="T89" fmla="*/ 370334502 h 5471"/>
                  <a:gd name="T90" fmla="*/ 504156700 w 5778"/>
                  <a:gd name="T91" fmla="*/ 376965318 h 5471"/>
                  <a:gd name="T92" fmla="*/ 501548123 w 5778"/>
                  <a:gd name="T93" fmla="*/ 385334927 h 5471"/>
                  <a:gd name="T94" fmla="*/ 501874195 w 5778"/>
                  <a:gd name="T95" fmla="*/ 392182969 h 5471"/>
                  <a:gd name="T96" fmla="*/ 505243718 w 5778"/>
                  <a:gd name="T97" fmla="*/ 400226574 h 5471"/>
                  <a:gd name="T98" fmla="*/ 511439748 w 5778"/>
                  <a:gd name="T99" fmla="*/ 406422280 h 5471"/>
                  <a:gd name="T100" fmla="*/ 519483741 w 5778"/>
                  <a:gd name="T101" fmla="*/ 409792077 h 5471"/>
                  <a:gd name="T102" fmla="*/ 526331916 w 5778"/>
                  <a:gd name="T103" fmla="*/ 410009302 h 5471"/>
                  <a:gd name="T104" fmla="*/ 534701981 w 5778"/>
                  <a:gd name="T105" fmla="*/ 407509396 h 5471"/>
                  <a:gd name="T106" fmla="*/ 541441355 w 5778"/>
                  <a:gd name="T107" fmla="*/ 402074474 h 5471"/>
                  <a:gd name="T108" fmla="*/ 545572152 w 5778"/>
                  <a:gd name="T109" fmla="*/ 394465649 h 5471"/>
                  <a:gd name="T110" fmla="*/ 546659169 w 5778"/>
                  <a:gd name="T111" fmla="*/ 387617608 h 5471"/>
                  <a:gd name="T112" fmla="*/ 544811207 w 5778"/>
                  <a:gd name="T113" fmla="*/ 378921666 h 5471"/>
                  <a:gd name="T114" fmla="*/ 539919465 w 5778"/>
                  <a:gd name="T115" fmla="*/ 371747622 h 5471"/>
                  <a:gd name="T116" fmla="*/ 532854019 w 5778"/>
                  <a:gd name="T117" fmla="*/ 366965035 h 5471"/>
                  <a:gd name="T118" fmla="*/ 524049081 w 5778"/>
                  <a:gd name="T119" fmla="*/ 365117135 h 547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778" h="5471">
                    <a:moveTo>
                      <a:pt x="500" y="0"/>
                    </a:moveTo>
                    <a:lnTo>
                      <a:pt x="5278" y="0"/>
                    </a:lnTo>
                    <a:lnTo>
                      <a:pt x="5304" y="0"/>
                    </a:lnTo>
                    <a:lnTo>
                      <a:pt x="5328" y="2"/>
                    </a:lnTo>
                    <a:lnTo>
                      <a:pt x="5354" y="5"/>
                    </a:lnTo>
                    <a:lnTo>
                      <a:pt x="5379" y="10"/>
                    </a:lnTo>
                    <a:lnTo>
                      <a:pt x="5403" y="15"/>
                    </a:lnTo>
                    <a:lnTo>
                      <a:pt x="5427" y="22"/>
                    </a:lnTo>
                    <a:lnTo>
                      <a:pt x="5450" y="30"/>
                    </a:lnTo>
                    <a:lnTo>
                      <a:pt x="5472" y="39"/>
                    </a:lnTo>
                    <a:lnTo>
                      <a:pt x="5495" y="49"/>
                    </a:lnTo>
                    <a:lnTo>
                      <a:pt x="5516" y="60"/>
                    </a:lnTo>
                    <a:lnTo>
                      <a:pt x="5537" y="72"/>
                    </a:lnTo>
                    <a:lnTo>
                      <a:pt x="5557" y="85"/>
                    </a:lnTo>
                    <a:lnTo>
                      <a:pt x="5577" y="99"/>
                    </a:lnTo>
                    <a:lnTo>
                      <a:pt x="5596" y="113"/>
                    </a:lnTo>
                    <a:lnTo>
                      <a:pt x="5614" y="130"/>
                    </a:lnTo>
                    <a:lnTo>
                      <a:pt x="5631" y="146"/>
                    </a:lnTo>
                    <a:lnTo>
                      <a:pt x="5647" y="163"/>
                    </a:lnTo>
                    <a:lnTo>
                      <a:pt x="5663" y="181"/>
                    </a:lnTo>
                    <a:lnTo>
                      <a:pt x="5679" y="200"/>
                    </a:lnTo>
                    <a:lnTo>
                      <a:pt x="5692" y="220"/>
                    </a:lnTo>
                    <a:lnTo>
                      <a:pt x="5705" y="240"/>
                    </a:lnTo>
                    <a:lnTo>
                      <a:pt x="5718" y="261"/>
                    </a:lnTo>
                    <a:lnTo>
                      <a:pt x="5729" y="283"/>
                    </a:lnTo>
                    <a:lnTo>
                      <a:pt x="5739" y="305"/>
                    </a:lnTo>
                    <a:lnTo>
                      <a:pt x="5748" y="327"/>
                    </a:lnTo>
                    <a:lnTo>
                      <a:pt x="5755" y="351"/>
                    </a:lnTo>
                    <a:lnTo>
                      <a:pt x="5762" y="374"/>
                    </a:lnTo>
                    <a:lnTo>
                      <a:pt x="5768" y="399"/>
                    </a:lnTo>
                    <a:lnTo>
                      <a:pt x="5772" y="423"/>
                    </a:lnTo>
                    <a:lnTo>
                      <a:pt x="5775" y="448"/>
                    </a:lnTo>
                    <a:lnTo>
                      <a:pt x="5778" y="473"/>
                    </a:lnTo>
                    <a:lnTo>
                      <a:pt x="5778" y="499"/>
                    </a:lnTo>
                    <a:lnTo>
                      <a:pt x="5778" y="3517"/>
                    </a:lnTo>
                    <a:lnTo>
                      <a:pt x="5778" y="3543"/>
                    </a:lnTo>
                    <a:lnTo>
                      <a:pt x="5775" y="3568"/>
                    </a:lnTo>
                    <a:lnTo>
                      <a:pt x="5772" y="3593"/>
                    </a:lnTo>
                    <a:lnTo>
                      <a:pt x="5768" y="3617"/>
                    </a:lnTo>
                    <a:lnTo>
                      <a:pt x="5762" y="3642"/>
                    </a:lnTo>
                    <a:lnTo>
                      <a:pt x="5755" y="3665"/>
                    </a:lnTo>
                    <a:lnTo>
                      <a:pt x="5748" y="3689"/>
                    </a:lnTo>
                    <a:lnTo>
                      <a:pt x="5739" y="3711"/>
                    </a:lnTo>
                    <a:lnTo>
                      <a:pt x="5729" y="3733"/>
                    </a:lnTo>
                    <a:lnTo>
                      <a:pt x="5718" y="3754"/>
                    </a:lnTo>
                    <a:lnTo>
                      <a:pt x="5705" y="3776"/>
                    </a:lnTo>
                    <a:lnTo>
                      <a:pt x="5692" y="3796"/>
                    </a:lnTo>
                    <a:lnTo>
                      <a:pt x="5679" y="3816"/>
                    </a:lnTo>
                    <a:lnTo>
                      <a:pt x="5663" y="3835"/>
                    </a:lnTo>
                    <a:lnTo>
                      <a:pt x="5647" y="3853"/>
                    </a:lnTo>
                    <a:lnTo>
                      <a:pt x="5631" y="3870"/>
                    </a:lnTo>
                    <a:lnTo>
                      <a:pt x="5614" y="3887"/>
                    </a:lnTo>
                    <a:lnTo>
                      <a:pt x="5596" y="3903"/>
                    </a:lnTo>
                    <a:lnTo>
                      <a:pt x="5577" y="3917"/>
                    </a:lnTo>
                    <a:lnTo>
                      <a:pt x="5557" y="3932"/>
                    </a:lnTo>
                    <a:lnTo>
                      <a:pt x="5537" y="3944"/>
                    </a:lnTo>
                    <a:lnTo>
                      <a:pt x="5516" y="3956"/>
                    </a:lnTo>
                    <a:lnTo>
                      <a:pt x="5495" y="3967"/>
                    </a:lnTo>
                    <a:lnTo>
                      <a:pt x="5472" y="3977"/>
                    </a:lnTo>
                    <a:lnTo>
                      <a:pt x="5450" y="3986"/>
                    </a:lnTo>
                    <a:lnTo>
                      <a:pt x="5427" y="3994"/>
                    </a:lnTo>
                    <a:lnTo>
                      <a:pt x="5403" y="4001"/>
                    </a:lnTo>
                    <a:lnTo>
                      <a:pt x="5379" y="4006"/>
                    </a:lnTo>
                    <a:lnTo>
                      <a:pt x="5354" y="4011"/>
                    </a:lnTo>
                    <a:lnTo>
                      <a:pt x="5328" y="4014"/>
                    </a:lnTo>
                    <a:lnTo>
                      <a:pt x="5304" y="4016"/>
                    </a:lnTo>
                    <a:lnTo>
                      <a:pt x="5278" y="4016"/>
                    </a:lnTo>
                    <a:lnTo>
                      <a:pt x="500" y="4016"/>
                    </a:lnTo>
                    <a:lnTo>
                      <a:pt x="475" y="4016"/>
                    </a:lnTo>
                    <a:lnTo>
                      <a:pt x="449" y="4014"/>
                    </a:lnTo>
                    <a:lnTo>
                      <a:pt x="425" y="4011"/>
                    </a:lnTo>
                    <a:lnTo>
                      <a:pt x="400" y="4006"/>
                    </a:lnTo>
                    <a:lnTo>
                      <a:pt x="376" y="4001"/>
                    </a:lnTo>
                    <a:lnTo>
                      <a:pt x="352" y="3994"/>
                    </a:lnTo>
                    <a:lnTo>
                      <a:pt x="329" y="3986"/>
                    </a:lnTo>
                    <a:lnTo>
                      <a:pt x="305" y="3977"/>
                    </a:lnTo>
                    <a:lnTo>
                      <a:pt x="284" y="3967"/>
                    </a:lnTo>
                    <a:lnTo>
                      <a:pt x="262" y="3956"/>
                    </a:lnTo>
                    <a:lnTo>
                      <a:pt x="242" y="3944"/>
                    </a:lnTo>
                    <a:lnTo>
                      <a:pt x="221" y="3932"/>
                    </a:lnTo>
                    <a:lnTo>
                      <a:pt x="202" y="3917"/>
                    </a:lnTo>
                    <a:lnTo>
                      <a:pt x="183" y="3903"/>
                    </a:lnTo>
                    <a:lnTo>
                      <a:pt x="165" y="3887"/>
                    </a:lnTo>
                    <a:lnTo>
                      <a:pt x="147" y="3870"/>
                    </a:lnTo>
                    <a:lnTo>
                      <a:pt x="130" y="3853"/>
                    </a:lnTo>
                    <a:lnTo>
                      <a:pt x="115" y="3835"/>
                    </a:lnTo>
                    <a:lnTo>
                      <a:pt x="100" y="3816"/>
                    </a:lnTo>
                    <a:lnTo>
                      <a:pt x="86" y="3796"/>
                    </a:lnTo>
                    <a:lnTo>
                      <a:pt x="72" y="3776"/>
                    </a:lnTo>
                    <a:lnTo>
                      <a:pt x="61" y="3754"/>
                    </a:lnTo>
                    <a:lnTo>
                      <a:pt x="50" y="3733"/>
                    </a:lnTo>
                    <a:lnTo>
                      <a:pt x="40" y="3711"/>
                    </a:lnTo>
                    <a:lnTo>
                      <a:pt x="31" y="3689"/>
                    </a:lnTo>
                    <a:lnTo>
                      <a:pt x="22" y="3665"/>
                    </a:lnTo>
                    <a:lnTo>
                      <a:pt x="16" y="3642"/>
                    </a:lnTo>
                    <a:lnTo>
                      <a:pt x="10" y="3617"/>
                    </a:lnTo>
                    <a:lnTo>
                      <a:pt x="6" y="3593"/>
                    </a:lnTo>
                    <a:lnTo>
                      <a:pt x="3" y="3568"/>
                    </a:lnTo>
                    <a:lnTo>
                      <a:pt x="1" y="3543"/>
                    </a:lnTo>
                    <a:lnTo>
                      <a:pt x="0" y="3517"/>
                    </a:lnTo>
                    <a:lnTo>
                      <a:pt x="0" y="499"/>
                    </a:lnTo>
                    <a:lnTo>
                      <a:pt x="1" y="473"/>
                    </a:lnTo>
                    <a:lnTo>
                      <a:pt x="3" y="448"/>
                    </a:lnTo>
                    <a:lnTo>
                      <a:pt x="6" y="423"/>
                    </a:lnTo>
                    <a:lnTo>
                      <a:pt x="10" y="399"/>
                    </a:lnTo>
                    <a:lnTo>
                      <a:pt x="16" y="374"/>
                    </a:lnTo>
                    <a:lnTo>
                      <a:pt x="22" y="351"/>
                    </a:lnTo>
                    <a:lnTo>
                      <a:pt x="31" y="327"/>
                    </a:lnTo>
                    <a:lnTo>
                      <a:pt x="40" y="305"/>
                    </a:lnTo>
                    <a:lnTo>
                      <a:pt x="50" y="283"/>
                    </a:lnTo>
                    <a:lnTo>
                      <a:pt x="61" y="261"/>
                    </a:lnTo>
                    <a:lnTo>
                      <a:pt x="72" y="240"/>
                    </a:lnTo>
                    <a:lnTo>
                      <a:pt x="86" y="220"/>
                    </a:lnTo>
                    <a:lnTo>
                      <a:pt x="100" y="200"/>
                    </a:lnTo>
                    <a:lnTo>
                      <a:pt x="115" y="181"/>
                    </a:lnTo>
                    <a:lnTo>
                      <a:pt x="130" y="163"/>
                    </a:lnTo>
                    <a:lnTo>
                      <a:pt x="147" y="146"/>
                    </a:lnTo>
                    <a:lnTo>
                      <a:pt x="165" y="130"/>
                    </a:lnTo>
                    <a:lnTo>
                      <a:pt x="183" y="113"/>
                    </a:lnTo>
                    <a:lnTo>
                      <a:pt x="202" y="99"/>
                    </a:lnTo>
                    <a:lnTo>
                      <a:pt x="221" y="85"/>
                    </a:lnTo>
                    <a:lnTo>
                      <a:pt x="242" y="72"/>
                    </a:lnTo>
                    <a:lnTo>
                      <a:pt x="262" y="60"/>
                    </a:lnTo>
                    <a:lnTo>
                      <a:pt x="284" y="49"/>
                    </a:lnTo>
                    <a:lnTo>
                      <a:pt x="305" y="39"/>
                    </a:lnTo>
                    <a:lnTo>
                      <a:pt x="329" y="30"/>
                    </a:lnTo>
                    <a:lnTo>
                      <a:pt x="352" y="22"/>
                    </a:lnTo>
                    <a:lnTo>
                      <a:pt x="376" y="15"/>
                    </a:lnTo>
                    <a:lnTo>
                      <a:pt x="400" y="10"/>
                    </a:lnTo>
                    <a:lnTo>
                      <a:pt x="425" y="5"/>
                    </a:lnTo>
                    <a:lnTo>
                      <a:pt x="449" y="2"/>
                    </a:lnTo>
                    <a:lnTo>
                      <a:pt x="475" y="0"/>
                    </a:lnTo>
                    <a:lnTo>
                      <a:pt x="500" y="0"/>
                    </a:lnTo>
                    <a:close/>
                    <a:moveTo>
                      <a:pt x="1420" y="5121"/>
                    </a:moveTo>
                    <a:lnTo>
                      <a:pt x="1420" y="5121"/>
                    </a:lnTo>
                    <a:lnTo>
                      <a:pt x="1541" y="5100"/>
                    </a:lnTo>
                    <a:lnTo>
                      <a:pt x="1661" y="5080"/>
                    </a:lnTo>
                    <a:lnTo>
                      <a:pt x="1781" y="5061"/>
                    </a:lnTo>
                    <a:lnTo>
                      <a:pt x="1902" y="5045"/>
                    </a:lnTo>
                    <a:lnTo>
                      <a:pt x="2022" y="5031"/>
                    </a:lnTo>
                    <a:lnTo>
                      <a:pt x="2144" y="5018"/>
                    </a:lnTo>
                    <a:lnTo>
                      <a:pt x="2264" y="5007"/>
                    </a:lnTo>
                    <a:lnTo>
                      <a:pt x="2384" y="4998"/>
                    </a:lnTo>
                    <a:lnTo>
                      <a:pt x="2384" y="4304"/>
                    </a:lnTo>
                    <a:lnTo>
                      <a:pt x="3534" y="4304"/>
                    </a:lnTo>
                    <a:lnTo>
                      <a:pt x="3534" y="5004"/>
                    </a:lnTo>
                    <a:lnTo>
                      <a:pt x="3650" y="5014"/>
                    </a:lnTo>
                    <a:lnTo>
                      <a:pt x="3766" y="5025"/>
                    </a:lnTo>
                    <a:lnTo>
                      <a:pt x="3880" y="5037"/>
                    </a:lnTo>
                    <a:lnTo>
                      <a:pt x="3996" y="5051"/>
                    </a:lnTo>
                    <a:lnTo>
                      <a:pt x="4112" y="5066"/>
                    </a:lnTo>
                    <a:lnTo>
                      <a:pt x="4227" y="5083"/>
                    </a:lnTo>
                    <a:lnTo>
                      <a:pt x="4343" y="5102"/>
                    </a:lnTo>
                    <a:lnTo>
                      <a:pt x="4459" y="5121"/>
                    </a:lnTo>
                    <a:lnTo>
                      <a:pt x="4459" y="5471"/>
                    </a:lnTo>
                    <a:lnTo>
                      <a:pt x="1420" y="5471"/>
                    </a:lnTo>
                    <a:lnTo>
                      <a:pt x="1420" y="5121"/>
                    </a:lnTo>
                    <a:close/>
                    <a:moveTo>
                      <a:pt x="443" y="467"/>
                    </a:moveTo>
                    <a:lnTo>
                      <a:pt x="443" y="3125"/>
                    </a:lnTo>
                    <a:lnTo>
                      <a:pt x="5316" y="3125"/>
                    </a:lnTo>
                    <a:lnTo>
                      <a:pt x="5316" y="467"/>
                    </a:lnTo>
                    <a:lnTo>
                      <a:pt x="443" y="467"/>
                    </a:lnTo>
                    <a:close/>
                    <a:moveTo>
                      <a:pt x="4821" y="3359"/>
                    </a:moveTo>
                    <a:lnTo>
                      <a:pt x="4821" y="3359"/>
                    </a:lnTo>
                    <a:lnTo>
                      <a:pt x="4800" y="3360"/>
                    </a:lnTo>
                    <a:lnTo>
                      <a:pt x="4779" y="3363"/>
                    </a:lnTo>
                    <a:lnTo>
                      <a:pt x="4759" y="3369"/>
                    </a:lnTo>
                    <a:lnTo>
                      <a:pt x="4740" y="3376"/>
                    </a:lnTo>
                    <a:lnTo>
                      <a:pt x="4722" y="3384"/>
                    </a:lnTo>
                    <a:lnTo>
                      <a:pt x="4705" y="3394"/>
                    </a:lnTo>
                    <a:lnTo>
                      <a:pt x="4689" y="3407"/>
                    </a:lnTo>
                    <a:lnTo>
                      <a:pt x="4674" y="3420"/>
                    </a:lnTo>
                    <a:lnTo>
                      <a:pt x="4661" y="3435"/>
                    </a:lnTo>
                    <a:lnTo>
                      <a:pt x="4648" y="3450"/>
                    </a:lnTo>
                    <a:lnTo>
                      <a:pt x="4638" y="3468"/>
                    </a:lnTo>
                    <a:lnTo>
                      <a:pt x="4630" y="3486"/>
                    </a:lnTo>
                    <a:lnTo>
                      <a:pt x="4623" y="3505"/>
                    </a:lnTo>
                    <a:lnTo>
                      <a:pt x="4617" y="3525"/>
                    </a:lnTo>
                    <a:lnTo>
                      <a:pt x="4614" y="3545"/>
                    </a:lnTo>
                    <a:lnTo>
                      <a:pt x="4613" y="3566"/>
                    </a:lnTo>
                    <a:lnTo>
                      <a:pt x="4614" y="3587"/>
                    </a:lnTo>
                    <a:lnTo>
                      <a:pt x="4617" y="3608"/>
                    </a:lnTo>
                    <a:lnTo>
                      <a:pt x="4623" y="3629"/>
                    </a:lnTo>
                    <a:lnTo>
                      <a:pt x="4630" y="3647"/>
                    </a:lnTo>
                    <a:lnTo>
                      <a:pt x="4638" y="3665"/>
                    </a:lnTo>
                    <a:lnTo>
                      <a:pt x="4648" y="3682"/>
                    </a:lnTo>
                    <a:lnTo>
                      <a:pt x="4661" y="3699"/>
                    </a:lnTo>
                    <a:lnTo>
                      <a:pt x="4674" y="3713"/>
                    </a:lnTo>
                    <a:lnTo>
                      <a:pt x="4689" y="3727"/>
                    </a:lnTo>
                    <a:lnTo>
                      <a:pt x="4705" y="3739"/>
                    </a:lnTo>
                    <a:lnTo>
                      <a:pt x="4722" y="3749"/>
                    </a:lnTo>
                    <a:lnTo>
                      <a:pt x="4740" y="3758"/>
                    </a:lnTo>
                    <a:lnTo>
                      <a:pt x="4759" y="3765"/>
                    </a:lnTo>
                    <a:lnTo>
                      <a:pt x="4779" y="3770"/>
                    </a:lnTo>
                    <a:lnTo>
                      <a:pt x="4800" y="3772"/>
                    </a:lnTo>
                    <a:lnTo>
                      <a:pt x="4821" y="3773"/>
                    </a:lnTo>
                    <a:lnTo>
                      <a:pt x="4842" y="3772"/>
                    </a:lnTo>
                    <a:lnTo>
                      <a:pt x="4863" y="3770"/>
                    </a:lnTo>
                    <a:lnTo>
                      <a:pt x="4883" y="3765"/>
                    </a:lnTo>
                    <a:lnTo>
                      <a:pt x="4902" y="3758"/>
                    </a:lnTo>
                    <a:lnTo>
                      <a:pt x="4919" y="3749"/>
                    </a:lnTo>
                    <a:lnTo>
                      <a:pt x="4937" y="3739"/>
                    </a:lnTo>
                    <a:lnTo>
                      <a:pt x="4953" y="3727"/>
                    </a:lnTo>
                    <a:lnTo>
                      <a:pt x="4967" y="3713"/>
                    </a:lnTo>
                    <a:lnTo>
                      <a:pt x="4981" y="3699"/>
                    </a:lnTo>
                    <a:lnTo>
                      <a:pt x="4993" y="3682"/>
                    </a:lnTo>
                    <a:lnTo>
                      <a:pt x="5003" y="3665"/>
                    </a:lnTo>
                    <a:lnTo>
                      <a:pt x="5012" y="3647"/>
                    </a:lnTo>
                    <a:lnTo>
                      <a:pt x="5019" y="3629"/>
                    </a:lnTo>
                    <a:lnTo>
                      <a:pt x="5024" y="3608"/>
                    </a:lnTo>
                    <a:lnTo>
                      <a:pt x="5027" y="3587"/>
                    </a:lnTo>
                    <a:lnTo>
                      <a:pt x="5029" y="3566"/>
                    </a:lnTo>
                    <a:lnTo>
                      <a:pt x="5027" y="3545"/>
                    </a:lnTo>
                    <a:lnTo>
                      <a:pt x="5024" y="3525"/>
                    </a:lnTo>
                    <a:lnTo>
                      <a:pt x="5019" y="3505"/>
                    </a:lnTo>
                    <a:lnTo>
                      <a:pt x="5012" y="3486"/>
                    </a:lnTo>
                    <a:lnTo>
                      <a:pt x="5003" y="3468"/>
                    </a:lnTo>
                    <a:lnTo>
                      <a:pt x="4993" y="3450"/>
                    </a:lnTo>
                    <a:lnTo>
                      <a:pt x="4981" y="3435"/>
                    </a:lnTo>
                    <a:lnTo>
                      <a:pt x="4967" y="3420"/>
                    </a:lnTo>
                    <a:lnTo>
                      <a:pt x="4953" y="3407"/>
                    </a:lnTo>
                    <a:lnTo>
                      <a:pt x="4937" y="3394"/>
                    </a:lnTo>
                    <a:lnTo>
                      <a:pt x="4919" y="3384"/>
                    </a:lnTo>
                    <a:lnTo>
                      <a:pt x="4902" y="3376"/>
                    </a:lnTo>
                    <a:lnTo>
                      <a:pt x="4883" y="3369"/>
                    </a:lnTo>
                    <a:lnTo>
                      <a:pt x="4863" y="3363"/>
                    </a:lnTo>
                    <a:lnTo>
                      <a:pt x="4842" y="3360"/>
                    </a:lnTo>
                    <a:lnTo>
                      <a:pt x="4821" y="3359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</p:spPr>
            <p:txBody>
              <a:bodyPr bIns="61200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2100</Words>
  <Application>Microsoft Office PowerPoint</Application>
  <PresentationFormat>全屏显示(4:3)</PresentationFormat>
  <Paragraphs>361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 Unicode MS</vt:lpstr>
      <vt:lpstr>Monotype Sorts</vt:lpstr>
      <vt:lpstr>Segoe UI Black</vt:lpstr>
      <vt:lpstr>黑体</vt:lpstr>
      <vt:lpstr>宋体</vt:lpstr>
      <vt:lpstr>微软雅黑</vt:lpstr>
      <vt:lpstr>Agency FB</vt:lpstr>
      <vt:lpstr>Arial</vt:lpstr>
      <vt:lpstr>Broadway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1932</cp:revision>
  <cp:lastPrinted>2015-02-13T00:18:00Z</cp:lastPrinted>
  <dcterms:created xsi:type="dcterms:W3CDTF">2013-06-29T07:37:00Z</dcterms:created>
  <dcterms:modified xsi:type="dcterms:W3CDTF">2018-03-20T06:53:55Z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