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336" r:id="rId3"/>
    <p:sldId id="338" r:id="rId5"/>
    <p:sldId id="436" r:id="rId6"/>
    <p:sldId id="340" r:id="rId7"/>
    <p:sldId id="341" r:id="rId8"/>
    <p:sldId id="342" r:id="rId9"/>
    <p:sldId id="467" r:id="rId10"/>
    <p:sldId id="346" r:id="rId11"/>
    <p:sldId id="492" r:id="rId12"/>
    <p:sldId id="348" r:id="rId13"/>
    <p:sldId id="351" r:id="rId14"/>
    <p:sldId id="468" r:id="rId15"/>
    <p:sldId id="510" r:id="rId16"/>
    <p:sldId id="511" r:id="rId17"/>
    <p:sldId id="377" r:id="rId18"/>
    <p:sldId id="491" r:id="rId19"/>
    <p:sldId id="398" r:id="rId20"/>
  </p:sldIdLst>
  <p:sldSz cx="9144000" cy="6858000" type="screen4x3"/>
  <p:notesSz cx="6797675" cy="992632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404040"/>
    <a:srgbClr val="A66541"/>
    <a:srgbClr val="414186"/>
    <a:srgbClr val="FF0000"/>
    <a:srgbClr val="333399"/>
    <a:srgbClr val="58595B"/>
    <a:srgbClr val="B0785B"/>
    <a:srgbClr val="957E7E"/>
    <a:srgbClr val="D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672" y="-304"/>
      </p:cViewPr>
      <p:guideLst>
        <p:guide orient="horz" pos="2253"/>
        <p:guide pos="2874"/>
      </p:guideLst>
    </p:cSldViewPr>
  </p:slideViewPr>
  <p:notesTextViewPr>
    <p:cViewPr>
      <p:scale>
        <a:sx n="100" d="100"/>
        <a:sy n="100" d="100"/>
      </p:scale>
      <p:origin x="0" y="0"/>
    </p:cViewPr>
  </p:notesTextViewPr>
  <p:sorterViewPr>
    <p:cViewPr>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lstStyle>
            <a:lvl1pPr algn="r">
              <a:defRPr sz="1200"/>
            </a:lvl1pPr>
          </a:lstStyle>
          <a:p>
            <a:fld id="{08025493-A874-48C3-8404-E9E5E1879F1F}" type="datetimeFigureOut">
              <a:rPr lang="zh-CN" altLang="en-US"/>
            </a:fld>
            <a:endParaRPr lang="zh-CN" altLang="en-US"/>
          </a:p>
        </p:txBody>
      </p:sp>
      <p:sp>
        <p:nvSpPr>
          <p:cNvPr id="4" name="页脚占位符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lstStyle>
            <a:lvl1pPr algn="r">
              <a:defRPr sz="1200"/>
            </a:lvl1pPr>
          </a:lstStyle>
          <a:p>
            <a:fld id="{3CFD1826-38CA-44A8-9DB1-AD595D546885}"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lstStyle>
            <a:lvl1pPr algn="r">
              <a:defRPr sz="1200"/>
            </a:lvl1pPr>
          </a:lstStyle>
          <a:p>
            <a:fld id="{CD26A4BD-46A1-4494-9629-C33DC04E2998}" type="datetimeFigureOut">
              <a:rPr lang="zh-CN" altLang="en-US"/>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 name="页脚占位符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lstStyle>
            <a:lvl1pPr algn="r">
              <a:defRPr sz="1200"/>
            </a:lvl1pPr>
          </a:lstStyle>
          <a:p>
            <a:fld id="{B605F6C1-60D3-4859-A383-4F4FCB588B11}"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ln>
        </p:spPr>
        <p:txBody>
          <a:bodyPr/>
          <a:lstStyle/>
          <a:p>
            <a:fld id="{4A36B42C-D623-4552-809F-FBA57D1FC4B5}" type="slidenum">
              <a:rPr lang="zh-CN" altLang="en-US"/>
            </a:fld>
            <a:endParaRPr lang="en-US" altLang="zh-CN"/>
          </a:p>
        </p:txBody>
      </p:sp>
      <p:sp>
        <p:nvSpPr>
          <p:cNvPr id="24578"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24579"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ln>
            <a:miter lim="800000"/>
          </a:ln>
        </p:spPr>
        <p:txBody>
          <a:bodyPr/>
          <a:lstStyle/>
          <a:p>
            <a:fld id="{E10DBB30-AD43-4978-A23C-DD93B26BBED3}" type="slidenum">
              <a:rPr lang="zh-CN" altLang="en-US"/>
            </a:fld>
            <a:endParaRPr lang="en-US" altLang="zh-CN"/>
          </a:p>
        </p:txBody>
      </p:sp>
      <p:sp>
        <p:nvSpPr>
          <p:cNvPr id="48130" name="Rectangle 2"/>
          <p:cNvSpPr>
            <a:spLocks noGrp="1" noRot="1" noChangeAspect="1" noChangeArrowheads="1" noTextEdit="1"/>
          </p:cNvSpPr>
          <p:nvPr>
            <p:ph type="sldImg"/>
          </p:nvPr>
        </p:nvSpPr>
        <p:spPr bwMode="auto">
          <a:noFill/>
          <a:ln>
            <a:solidFill>
              <a:srgbClr val="000000"/>
            </a:solidFill>
            <a:miter lim="800000"/>
          </a:ln>
        </p:spPr>
      </p:sp>
      <p:sp>
        <p:nvSpPr>
          <p:cNvPr id="48131" name="Rectangle 3"/>
          <p:cNvSpPr>
            <a:spLocks noGrp="1" noChangeArrowheads="1"/>
          </p:cNvSpPr>
          <p:nvPr>
            <p:ph type="body" idx="1"/>
          </p:nvPr>
        </p:nvSpPr>
        <p:spPr bwMode="auto">
          <a:noFill/>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noFill/>
          <a:ln>
            <a:miter lim="800000"/>
          </a:ln>
        </p:spPr>
        <p:txBody>
          <a:bodyPr/>
          <a:lstStyle/>
          <a:p>
            <a:fld id="{AE7DC4A1-0135-45C8-B460-F23B9D978DDF}" type="slidenum">
              <a:rPr lang="zh-CN" altLang="en-US"/>
            </a:fld>
            <a:endParaRPr lang="en-US" altLang="zh-CN"/>
          </a:p>
        </p:txBody>
      </p:sp>
      <p:sp>
        <p:nvSpPr>
          <p:cNvPr id="53250"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53251"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ln>
        </p:spPr>
        <p:txBody>
          <a:bodyPr/>
          <a:lstStyle/>
          <a:p>
            <a:fld id="{5EAE28C5-5383-4AF3-859B-2FEA7898FB52}" type="slidenum">
              <a:rPr lang="zh-CN" altLang="en-US"/>
            </a:fld>
            <a:endParaRPr lang="en-US" altLang="zh-CN"/>
          </a:p>
        </p:txBody>
      </p:sp>
      <p:sp>
        <p:nvSpPr>
          <p:cNvPr id="28674"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28675"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bwMode="auto">
          <a:noFill/>
          <a:ln>
            <a:miter lim="800000"/>
          </a:ln>
        </p:spPr>
        <p:txBody>
          <a:bodyPr/>
          <a:lstStyle/>
          <a:p>
            <a:fld id="{ED3817B2-A907-4546-B666-02E576E908DE}" type="slidenum">
              <a:rPr lang="zh-CN" altLang="en-US"/>
            </a:fld>
            <a:endParaRPr lang="en-US" altLang="zh-CN"/>
          </a:p>
        </p:txBody>
      </p:sp>
      <p:sp>
        <p:nvSpPr>
          <p:cNvPr id="93186"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93187"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bwMode="auto">
          <a:noFill/>
          <a:ln>
            <a:miter lim="800000"/>
          </a:ln>
        </p:spPr>
        <p:txBody>
          <a:bodyPr/>
          <a:lstStyle/>
          <a:p>
            <a:fld id="{ED3817B2-A907-4546-B666-02E576E908DE}" type="slidenum">
              <a:rPr lang="zh-CN" altLang="en-US"/>
            </a:fld>
            <a:endParaRPr lang="en-US" altLang="zh-CN"/>
          </a:p>
        </p:txBody>
      </p:sp>
      <p:sp>
        <p:nvSpPr>
          <p:cNvPr id="93186"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93187"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bwMode="auto">
          <a:noFill/>
          <a:ln>
            <a:miter lim="800000"/>
          </a:ln>
        </p:spPr>
        <p:txBody>
          <a:bodyPr/>
          <a:lstStyle/>
          <a:p>
            <a:fld id="{8A153FD7-A67F-4C64-A31E-66635F17BF5F}" type="slidenum">
              <a:rPr lang="zh-CN" altLang="en-US"/>
            </a:fld>
            <a:endParaRPr lang="en-US" altLang="zh-CN"/>
          </a:p>
        </p:txBody>
      </p:sp>
      <p:sp>
        <p:nvSpPr>
          <p:cNvPr id="97282" name="Rectangle 2"/>
          <p:cNvSpPr>
            <a:spLocks noGrp="1" noRot="1" noChangeAspect="1" noChangeArrowheads="1" noTextEdit="1"/>
          </p:cNvSpPr>
          <p:nvPr>
            <p:ph type="sldImg"/>
          </p:nvPr>
        </p:nvSpPr>
        <p:spPr bwMode="auto">
          <a:xfrm>
            <a:off x="915988" y="742950"/>
            <a:ext cx="4965700" cy="3724275"/>
          </a:xfrm>
          <a:noFill/>
          <a:ln>
            <a:solidFill>
              <a:srgbClr val="000000"/>
            </a:solidFill>
            <a:miter lim="800000"/>
          </a:ln>
        </p:spPr>
      </p:sp>
      <p:sp>
        <p:nvSpPr>
          <p:cNvPr id="97283" name="Rectangle 3"/>
          <p:cNvSpPr>
            <a:spLocks noGrp="1" noChangeArrowheads="1"/>
          </p:cNvSpPr>
          <p:nvPr>
            <p:ph type="body" idx="1"/>
          </p:nvPr>
        </p:nvSpPr>
        <p:spPr bwMode="auto">
          <a:xfrm>
            <a:off x="679450" y="4716463"/>
            <a:ext cx="5438775" cy="4467225"/>
          </a:xfrm>
          <a:noFill/>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ln>
        </p:spPr>
        <p:txBody>
          <a:bodyPr/>
          <a:lstStyle/>
          <a:p>
            <a:fld id="{5EAE28C5-5383-4AF3-859B-2FEA7898FB52}" type="slidenum">
              <a:rPr lang="zh-CN" altLang="en-US"/>
            </a:fld>
            <a:endParaRPr lang="en-US" altLang="zh-CN"/>
          </a:p>
        </p:txBody>
      </p:sp>
      <p:sp>
        <p:nvSpPr>
          <p:cNvPr id="28674"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28675"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bwMode="auto">
          <a:noFill/>
          <a:ln>
            <a:miter lim="800000"/>
          </a:ln>
        </p:spPr>
        <p:txBody>
          <a:bodyPr/>
          <a:lstStyle/>
          <a:p>
            <a:fld id="{A42D8D16-E77D-4510-93F0-8C30FBE2A195}" type="slidenum">
              <a:rPr lang="zh-CN" altLang="en-US"/>
            </a:fld>
            <a:endParaRPr lang="en-US" altLang="zh-CN"/>
          </a:p>
        </p:txBody>
      </p:sp>
      <p:sp>
        <p:nvSpPr>
          <p:cNvPr id="137218"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137219"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ln>
        </p:spPr>
        <p:txBody>
          <a:bodyPr/>
          <a:lstStyle/>
          <a:p>
            <a:fld id="{5EAE28C5-5383-4AF3-859B-2FEA7898FB52}" type="slidenum">
              <a:rPr lang="zh-CN" altLang="en-US"/>
            </a:fld>
            <a:endParaRPr lang="en-US" altLang="zh-CN"/>
          </a:p>
        </p:txBody>
      </p:sp>
      <p:sp>
        <p:nvSpPr>
          <p:cNvPr id="28674"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28675"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ln>
            <a:miter lim="800000"/>
          </a:ln>
        </p:spPr>
        <p:txBody>
          <a:bodyPr/>
          <a:lstStyle/>
          <a:p>
            <a:fld id="{5DE61452-5EB7-4F29-86A5-0BC5897EEF79}" type="slidenum">
              <a:rPr lang="zh-CN" altLang="en-US"/>
            </a:fld>
            <a:endParaRPr lang="en-US" altLang="zh-CN"/>
          </a:p>
        </p:txBody>
      </p:sp>
      <p:sp>
        <p:nvSpPr>
          <p:cNvPr id="30722"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30723"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B605F6C1-60D3-4859-A383-4F4FCB588B11}"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ln>
            <a:miter lim="800000"/>
          </a:ln>
        </p:spPr>
        <p:txBody>
          <a:bodyPr/>
          <a:lstStyle/>
          <a:p>
            <a:fld id="{B5158F0E-B378-4F0A-9E7C-2A057FAC28D5}" type="slidenum">
              <a:rPr lang="zh-CN" altLang="en-US"/>
            </a:fld>
            <a:endParaRPr lang="en-US" altLang="zh-CN"/>
          </a:p>
        </p:txBody>
      </p:sp>
      <p:sp>
        <p:nvSpPr>
          <p:cNvPr id="33794" name="Rectangle 2"/>
          <p:cNvSpPr>
            <a:spLocks noGrp="1" noRot="1" noChangeAspect="1" noChangeArrowheads="1" noTextEdit="1"/>
          </p:cNvSpPr>
          <p:nvPr>
            <p:ph type="sldImg"/>
          </p:nvPr>
        </p:nvSpPr>
        <p:spPr bwMode="auto">
          <a:noFill/>
          <a:ln>
            <a:solidFill>
              <a:srgbClr val="000000"/>
            </a:solidFill>
            <a:miter lim="800000"/>
          </a:ln>
        </p:spPr>
      </p:sp>
      <p:sp>
        <p:nvSpPr>
          <p:cNvPr id="33795" name="Rectangle 3"/>
          <p:cNvSpPr>
            <a:spLocks noGrp="1" noChangeArrowheads="1"/>
          </p:cNvSpPr>
          <p:nvPr>
            <p:ph type="body" idx="1"/>
          </p:nvPr>
        </p:nvSpPr>
        <p:spPr bwMode="auto">
          <a:noFill/>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ln>
            <a:miter lim="800000"/>
          </a:ln>
        </p:spPr>
        <p:txBody>
          <a:bodyPr/>
          <a:lstStyle/>
          <a:p>
            <a:fld id="{2EA32D6D-DA9D-4966-B87B-5BA2514FAAAE}" type="slidenum">
              <a:rPr lang="zh-CN" altLang="en-US"/>
            </a:fld>
            <a:endParaRPr lang="en-US" altLang="zh-CN"/>
          </a:p>
        </p:txBody>
      </p:sp>
      <p:sp>
        <p:nvSpPr>
          <p:cNvPr id="35842"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35843"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ln>
        </p:spPr>
        <p:txBody>
          <a:bodyPr/>
          <a:lstStyle/>
          <a:p>
            <a:fld id="{5EAE28C5-5383-4AF3-859B-2FEA7898FB52}" type="slidenum">
              <a:rPr lang="zh-CN" altLang="en-US"/>
            </a:fld>
            <a:endParaRPr lang="en-US" altLang="zh-CN"/>
          </a:p>
        </p:txBody>
      </p:sp>
      <p:sp>
        <p:nvSpPr>
          <p:cNvPr id="28674" name="Rectangle 2"/>
          <p:cNvSpPr>
            <a:spLocks noGrp="1" noRot="1" noChangeAspect="1" noChangeArrowheads="1" noTextEdit="1"/>
          </p:cNvSpPr>
          <p:nvPr>
            <p:ph type="sldImg"/>
          </p:nvPr>
        </p:nvSpPr>
        <p:spPr bwMode="auto">
          <a:xfrm>
            <a:off x="919163" y="744538"/>
            <a:ext cx="4960937" cy="3722687"/>
          </a:xfrm>
          <a:noFill/>
          <a:ln>
            <a:solidFill>
              <a:srgbClr val="000000"/>
            </a:solidFill>
            <a:miter lim="800000"/>
          </a:ln>
        </p:spPr>
      </p:sp>
      <p:sp>
        <p:nvSpPr>
          <p:cNvPr id="28675" name="Rectangle 3"/>
          <p:cNvSpPr>
            <a:spLocks noGrp="1" noChangeArrowheads="1"/>
          </p:cNvSpPr>
          <p:nvPr>
            <p:ph type="body" idx="1"/>
          </p:nvPr>
        </p:nvSpPr>
        <p:spPr bwMode="auto">
          <a:xfrm>
            <a:off x="679450" y="4716463"/>
            <a:ext cx="5438775" cy="4465637"/>
          </a:xfrm>
          <a:noFill/>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noFill/>
          <a:ln>
            <a:miter lim="800000"/>
          </a:ln>
        </p:spPr>
        <p:txBody>
          <a:bodyPr/>
          <a:lstStyle/>
          <a:p>
            <a:fld id="{D947FAA0-0FB6-4723-8D14-B68EA3A4B821}" type="slidenum">
              <a:rPr lang="zh-CN" altLang="en-US"/>
            </a:fld>
            <a:endParaRPr lang="en-US" altLang="zh-CN"/>
          </a:p>
        </p:txBody>
      </p:sp>
      <p:sp>
        <p:nvSpPr>
          <p:cNvPr id="44034" name="Rectangle 2"/>
          <p:cNvSpPr>
            <a:spLocks noGrp="1" noRot="1" noChangeAspect="1" noChangeArrowheads="1" noTextEdit="1"/>
          </p:cNvSpPr>
          <p:nvPr>
            <p:ph type="sldImg"/>
          </p:nvPr>
        </p:nvSpPr>
        <p:spPr bwMode="auto">
          <a:xfrm>
            <a:off x="915988" y="742950"/>
            <a:ext cx="4965700" cy="3724275"/>
          </a:xfrm>
          <a:noFill/>
          <a:ln>
            <a:solidFill>
              <a:srgbClr val="000000"/>
            </a:solidFill>
            <a:miter lim="800000"/>
          </a:ln>
        </p:spPr>
      </p:sp>
      <p:sp>
        <p:nvSpPr>
          <p:cNvPr id="44035" name="Rectangle 3"/>
          <p:cNvSpPr>
            <a:spLocks noGrp="1" noChangeArrowheads="1"/>
          </p:cNvSpPr>
          <p:nvPr>
            <p:ph type="body" idx="1"/>
          </p:nvPr>
        </p:nvSpPr>
        <p:spPr bwMode="auto">
          <a:xfrm>
            <a:off x="679450" y="4716463"/>
            <a:ext cx="5438775" cy="4467225"/>
          </a:xfrm>
          <a:noFill/>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noFill/>
          <a:ln>
            <a:miter lim="800000"/>
          </a:ln>
        </p:spPr>
        <p:txBody>
          <a:bodyPr/>
          <a:lstStyle/>
          <a:p>
            <a:fld id="{D947FAA0-0FB6-4723-8D14-B68EA3A4B821}" type="slidenum">
              <a:rPr lang="zh-CN" altLang="en-US"/>
            </a:fld>
            <a:endParaRPr lang="en-US" altLang="zh-CN"/>
          </a:p>
        </p:txBody>
      </p:sp>
      <p:sp>
        <p:nvSpPr>
          <p:cNvPr id="44034" name="Rectangle 2"/>
          <p:cNvSpPr>
            <a:spLocks noGrp="1" noRot="1" noChangeAspect="1" noChangeArrowheads="1" noTextEdit="1"/>
          </p:cNvSpPr>
          <p:nvPr>
            <p:ph type="sldImg"/>
          </p:nvPr>
        </p:nvSpPr>
        <p:spPr bwMode="auto">
          <a:xfrm>
            <a:off x="915988" y="742950"/>
            <a:ext cx="4965700" cy="3724275"/>
          </a:xfrm>
          <a:noFill/>
          <a:ln>
            <a:solidFill>
              <a:srgbClr val="000000"/>
            </a:solidFill>
            <a:miter lim="800000"/>
          </a:ln>
        </p:spPr>
      </p:sp>
      <p:sp>
        <p:nvSpPr>
          <p:cNvPr id="44035" name="Rectangle 3"/>
          <p:cNvSpPr>
            <a:spLocks noGrp="1" noChangeArrowheads="1"/>
          </p:cNvSpPr>
          <p:nvPr>
            <p:ph type="body" idx="1"/>
          </p:nvPr>
        </p:nvSpPr>
        <p:spPr bwMode="auto">
          <a:xfrm>
            <a:off x="679450" y="4716463"/>
            <a:ext cx="5438775" cy="4467225"/>
          </a:xfrm>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F457AFE-4CF7-4B9B-BC2F-F012C14B777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26DB541-5ED5-4C4B-8FFD-539705F9543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CC6465B-C816-4D51-A72F-80226695E5F1}"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和内容">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022" y="0"/>
            <a:ext cx="8063914" cy="58919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3022" y="1600200"/>
            <a:ext cx="3966662" cy="4525736"/>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720274" y="1600200"/>
            <a:ext cx="3966662" cy="4525736"/>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3022" y="0"/>
            <a:ext cx="8063914" cy="6125936"/>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3022" y="0"/>
            <a:ext cx="8063914" cy="58919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23022" y="1600200"/>
            <a:ext cx="8063914" cy="4525736"/>
          </a:xfrm>
        </p:spPr>
        <p:txBody>
          <a:bodyPr/>
          <a:lstStyle/>
          <a:p>
            <a:pPr lvl="0"/>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23022" y="0"/>
            <a:ext cx="8063914" cy="58919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3022" y="1600200"/>
            <a:ext cx="3966662" cy="4525736"/>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720274" y="1600200"/>
            <a:ext cx="3966662" cy="2197554"/>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内容占位符 4"/>
          <p:cNvSpPr>
            <a:spLocks noGrp="1"/>
          </p:cNvSpPr>
          <p:nvPr>
            <p:ph sz="quarter" idx="3"/>
          </p:nvPr>
        </p:nvSpPr>
        <p:spPr>
          <a:xfrm>
            <a:off x="4720274" y="3928383"/>
            <a:ext cx="3966662" cy="2197553"/>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95400"/>
            <a:ext cx="6248400" cy="685800"/>
          </a:xfrm>
          <a:solidFill>
            <a:schemeClr val="bg1">
              <a:lumMod val="85000"/>
            </a:schemeClr>
          </a:solidFill>
        </p:spPr>
        <p:txBody>
          <a:bodyPr/>
          <a:lstStyle>
            <a:lvl1pPr algn="l">
              <a:defRPr sz="2800" b="1">
                <a:latin typeface="黑体" panose="02010609060101010101" pitchFamily="2" charset="-122"/>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2362200"/>
            <a:ext cx="8229600" cy="3763963"/>
          </a:xfrm>
        </p:spPr>
        <p:txBody>
          <a:bodyPr/>
          <a:lstStyle>
            <a:lvl1pPr>
              <a:buFont typeface="Wingdings" panose="05000000000000000000" pitchFamily="2" charset="2"/>
              <a:buChar char="p"/>
              <a:defRPr sz="2800" b="1">
                <a:latin typeface="Arial Unicode MS" panose="020B0604020202020204" pitchFamily="34" charset="-122"/>
                <a:ea typeface="Arial Unicode MS" panose="020B0604020202020204" pitchFamily="34" charset="-122"/>
                <a:cs typeface="Arial Unicode MS" panose="020B0604020202020204" pitchFamily="34" charset="-122"/>
              </a:defRPr>
            </a:lvl1pPr>
            <a:lvl2pPr>
              <a:buFont typeface="Wingdings" panose="05000000000000000000" pitchFamily="2" charset="2"/>
              <a:buChar char="n"/>
              <a:defRPr sz="2400" b="1">
                <a:latin typeface="Arial Unicode MS" panose="020B0604020202020204" pitchFamily="34" charset="-122"/>
                <a:ea typeface="Arial Unicode MS" panose="020B0604020202020204" pitchFamily="34" charset="-122"/>
                <a:cs typeface="Arial Unicode MS" panose="020B0604020202020204" pitchFamily="34" charset="-122"/>
              </a:defRPr>
            </a:lvl2pPr>
            <a:lvl3pPr>
              <a:defRPr sz="2000" b="1">
                <a:latin typeface="Arial Unicode MS" panose="020B0604020202020204" pitchFamily="34" charset="-122"/>
                <a:ea typeface="Arial Unicode MS" panose="020B0604020202020204" pitchFamily="34" charset="-122"/>
                <a:cs typeface="Arial Unicode MS" panose="020B0604020202020204" pitchFamily="34" charset="-122"/>
              </a:defRPr>
            </a:lvl3pPr>
            <a:lvl4pPr>
              <a:defRPr sz="1800" b="1">
                <a:latin typeface="Arial Unicode MS" panose="020B0604020202020204" pitchFamily="34" charset="-122"/>
                <a:ea typeface="Arial Unicode MS" panose="020B0604020202020204" pitchFamily="34" charset="-122"/>
                <a:cs typeface="Arial Unicode MS" panose="020B0604020202020204" pitchFamily="34" charset="-122"/>
              </a:defRPr>
            </a:lvl4pPr>
            <a:lvl5pPr>
              <a:defRPr sz="1800" b="1">
                <a:latin typeface="Arial Unicode MS" panose="020B0604020202020204" pitchFamily="34" charset="-122"/>
                <a:ea typeface="Arial Unicode MS" panose="020B0604020202020204" pitchFamily="34" charset="-122"/>
                <a:cs typeface="Arial Unicode MS" panose="020B0604020202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B4287A38-7D4B-4736-A91A-821DA9573A7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679493F-E61C-4E7A-9F87-4B81ED66F639}"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575A3171-6EA3-4EC5-9864-E680F593B32B}"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ACB6E462-D0FC-421E-9FB2-168830020D75}"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F8DD1E7F-534B-44D2-8302-47130EF8C82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88C49A72-8E14-45D0-A870-145CDDCB253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4D043C45-99F3-4482-AC92-F4B93003E104}"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F98452A-24E9-4F34-BEB8-6D7FDFD8354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703FA812-5484-4168-88E5-C7A102DE0D68}"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3553" name="Rectangle 2"/>
          <p:cNvSpPr>
            <a:spLocks noGrp="1" noChangeArrowheads="1"/>
          </p:cNvSpPr>
          <p:nvPr>
            <p:ph type="body" idx="1"/>
          </p:nvPr>
        </p:nvSpPr>
        <p:spPr>
          <a:xfrm>
            <a:off x="2870200" y="3487420"/>
            <a:ext cx="3526155" cy="344805"/>
          </a:xfrm>
          <a:noFill/>
        </p:spPr>
        <p:txBody>
          <a:bodyPr lIns="0" tIns="0" rIns="0" bIns="0"/>
          <a:lstStyle/>
          <a:p>
            <a:pPr marL="0" indent="0" algn="l" defTabSz="379095">
              <a:lnSpc>
                <a:spcPct val="80000"/>
              </a:lnSpc>
              <a:buClr>
                <a:srgbClr val="A2A2A2"/>
              </a:buClr>
              <a:buSzPct val="90000"/>
              <a:buFont typeface="Wingdings" panose="05000000000000000000" pitchFamily="2" charset="2"/>
              <a:buNone/>
            </a:pPr>
            <a:r>
              <a:rPr lang="en-US" altLang="zh-CN" sz="1600" b="0" smtClean="0">
                <a:solidFill>
                  <a:schemeClr val="accent2"/>
                </a:solidFill>
                <a:latin typeface="微软雅黑" panose="020B0503020204020204" pitchFamily="34" charset="-122"/>
                <a:ea typeface="微软雅黑" panose="020B0503020204020204" pitchFamily="34" charset="-122"/>
              </a:rPr>
              <a:t>              </a:t>
            </a:r>
            <a:r>
              <a:rPr lang="zh-CN" altLang="en-US" sz="1600" b="0" smtClean="0">
                <a:solidFill>
                  <a:schemeClr val="accent2"/>
                </a:solidFill>
                <a:latin typeface="微软雅黑" panose="020B0503020204020204" pitchFamily="34" charset="-122"/>
                <a:ea typeface="微软雅黑" panose="020B0503020204020204" pitchFamily="34" charset="-122"/>
              </a:rPr>
              <a:t>主稿人：何弘晖</a:t>
            </a:r>
            <a:endParaRPr lang="en-US" altLang="zh-CN" sz="1600" b="0" smtClean="0">
              <a:solidFill>
                <a:schemeClr val="accent2"/>
              </a:solidFill>
              <a:latin typeface="微软雅黑" panose="020B0503020204020204" pitchFamily="34" charset="-122"/>
              <a:ea typeface="微软雅黑" panose="020B0503020204020204" pitchFamily="34" charset="-122"/>
            </a:endParaRPr>
          </a:p>
          <a:p>
            <a:pPr marL="0" indent="0" algn="l" defTabSz="379095">
              <a:lnSpc>
                <a:spcPct val="80000"/>
              </a:lnSpc>
              <a:buClr>
                <a:srgbClr val="A2A2A2"/>
              </a:buClr>
              <a:buSzPct val="90000"/>
              <a:buFont typeface="Wingdings" panose="05000000000000000000" pitchFamily="2" charset="2"/>
              <a:buNone/>
            </a:pPr>
            <a:endParaRPr lang="zh-CN" altLang="en-US" sz="1600" b="0" smtClean="0">
              <a:solidFill>
                <a:schemeClr val="accent2"/>
              </a:solidFill>
              <a:latin typeface="微软雅黑" panose="020B0503020204020204" pitchFamily="34" charset="-122"/>
              <a:ea typeface="微软雅黑" panose="020B0503020204020204" pitchFamily="34" charset="-122"/>
              <a:sym typeface="+mn-ea"/>
            </a:endParaRPr>
          </a:p>
          <a:p>
            <a:pPr marL="0" indent="0" algn="l" defTabSz="379095">
              <a:lnSpc>
                <a:spcPct val="80000"/>
              </a:lnSpc>
              <a:buClr>
                <a:srgbClr val="A2A2A2"/>
              </a:buClr>
              <a:buSzPct val="90000"/>
              <a:buFont typeface="Wingdings" panose="05000000000000000000" pitchFamily="2" charset="2"/>
              <a:buNone/>
            </a:pPr>
            <a:r>
              <a:rPr lang="zh-CN" altLang="en-US" sz="1600" b="0" smtClean="0">
                <a:solidFill>
                  <a:schemeClr val="accent2"/>
                </a:solidFill>
                <a:latin typeface="微软雅黑" panose="020B0503020204020204" pitchFamily="34" charset="-122"/>
                <a:ea typeface="微软雅黑" panose="020B0503020204020204" pitchFamily="34" charset="-122"/>
                <a:sym typeface="+mn-ea"/>
              </a:rPr>
              <a:t>         </a:t>
            </a:r>
            <a:r>
              <a:rPr lang="en-US" altLang="zh-CN" sz="1600" b="0" smtClean="0">
                <a:solidFill>
                  <a:schemeClr val="accent2"/>
                </a:solidFill>
                <a:latin typeface="微软雅黑" panose="020B0503020204020204" pitchFamily="34" charset="-122"/>
                <a:ea typeface="微软雅黑" panose="020B0503020204020204" pitchFamily="34" charset="-122"/>
              </a:rPr>
              <a:t>       </a:t>
            </a:r>
            <a:endParaRPr lang="en-US" altLang="zh-CN" sz="1600" b="0" smtClean="0">
              <a:solidFill>
                <a:schemeClr val="accent2"/>
              </a:solidFill>
              <a:latin typeface="微软雅黑" panose="020B0503020204020204" pitchFamily="34" charset="-122"/>
              <a:ea typeface="微软雅黑" panose="020B0503020204020204" pitchFamily="34" charset="-122"/>
            </a:endParaRPr>
          </a:p>
          <a:p>
            <a:pPr marL="0" indent="0" algn="l" defTabSz="379095">
              <a:lnSpc>
                <a:spcPct val="80000"/>
              </a:lnSpc>
              <a:buClr>
                <a:srgbClr val="A2A2A2"/>
              </a:buClr>
              <a:buSzPct val="90000"/>
              <a:buFont typeface="Wingdings" panose="05000000000000000000" pitchFamily="2" charset="2"/>
              <a:buNone/>
            </a:pPr>
            <a:r>
              <a:rPr lang="en-US" altLang="zh-CN" sz="1600" b="0" smtClean="0">
                <a:solidFill>
                  <a:schemeClr val="accent2"/>
                </a:solidFill>
                <a:latin typeface="微软雅黑" panose="020B0503020204020204" pitchFamily="34" charset="-122"/>
                <a:ea typeface="微软雅黑" panose="020B0503020204020204" pitchFamily="34" charset="-122"/>
              </a:rPr>
              <a:t>               2017</a:t>
            </a:r>
            <a:r>
              <a:rPr lang="zh-CN" altLang="en-US" sz="1600" b="0" smtClean="0">
                <a:solidFill>
                  <a:schemeClr val="accent2"/>
                </a:solidFill>
                <a:latin typeface="微软雅黑" panose="020B0503020204020204" pitchFamily="34" charset="-122"/>
                <a:ea typeface="微软雅黑" panose="020B0503020204020204" pitchFamily="34" charset="-122"/>
              </a:rPr>
              <a:t>年 </a:t>
            </a:r>
            <a:r>
              <a:rPr lang="en-US" altLang="zh-CN" sz="1600" b="0" smtClean="0">
                <a:solidFill>
                  <a:schemeClr val="accent2"/>
                </a:solidFill>
                <a:latin typeface="微软雅黑" panose="020B0503020204020204" pitchFamily="34" charset="-122"/>
                <a:ea typeface="微软雅黑" panose="020B0503020204020204" pitchFamily="34" charset="-122"/>
              </a:rPr>
              <a:t>/08/15</a:t>
            </a:r>
            <a:r>
              <a:rPr lang="zh-CN" altLang="en-US" sz="2100" b="0" smtClean="0">
                <a:solidFill>
                  <a:schemeClr val="accent2"/>
                </a:solidFill>
                <a:latin typeface="微软雅黑" panose="020B0503020204020204" pitchFamily="34" charset="-122"/>
                <a:ea typeface="微软雅黑" panose="020B0503020204020204" pitchFamily="34" charset="-122"/>
              </a:rPr>
              <a:t>        </a:t>
            </a:r>
            <a:endParaRPr lang="zh-CN" altLang="en-US" sz="2100" b="0" smtClean="0">
              <a:solidFill>
                <a:schemeClr val="accent2"/>
              </a:solidFill>
              <a:latin typeface="微软雅黑" panose="020B0503020204020204" pitchFamily="34" charset="-122"/>
              <a:ea typeface="微软雅黑" panose="020B0503020204020204" pitchFamily="34" charset="-122"/>
            </a:endParaRPr>
          </a:p>
        </p:txBody>
      </p:sp>
      <p:sp>
        <p:nvSpPr>
          <p:cNvPr id="66563" name="Text Box 3"/>
          <p:cNvSpPr txBox="1">
            <a:spLocks noChangeArrowheads="1"/>
          </p:cNvSpPr>
          <p:nvPr/>
        </p:nvSpPr>
        <p:spPr bwMode="auto">
          <a:xfrm>
            <a:off x="1079500" y="1411288"/>
            <a:ext cx="6932613" cy="1778000"/>
          </a:xfrm>
          <a:prstGeom prst="rect">
            <a:avLst/>
          </a:prstGeom>
          <a:noFill/>
          <a:ln>
            <a:noFill/>
          </a:ln>
          <a:effectLst/>
        </p:spPr>
        <p:txBody>
          <a:bodyPr lIns="0" tIns="0" rIns="0" bIns="0" anchor="ctr"/>
          <a:lstStyle/>
          <a:p>
            <a:pPr algn="ctr" defTabSz="464820">
              <a:buClr>
                <a:srgbClr val="A2A2A2"/>
              </a:buClr>
              <a:buSzPct val="70000"/>
              <a:buFont typeface="Monotype Sorts" charset="2"/>
              <a:buNone/>
            </a:pPr>
            <a:r>
              <a:rPr lang="zh-CN" altLang="zh-CN" sz="4800" b="1">
                <a:solidFill>
                  <a:srgbClr val="CC3300"/>
                </a:solidFill>
                <a:latin typeface="黑体" panose="02010609060101010101" pitchFamily="2" charset="-122"/>
                <a:ea typeface="黑体" panose="02010609060101010101" pitchFamily="2" charset="-122"/>
              </a:rPr>
              <a:t>融创互助平台功能架构</a:t>
            </a:r>
            <a:endParaRPr lang="zh-CN" altLang="zh-CN" sz="4800" b="1">
              <a:solidFill>
                <a:srgbClr val="CC3300"/>
              </a:solidFill>
              <a:latin typeface="黑体" panose="02010609060101010101" pitchFamily="2" charset="-122"/>
              <a:ea typeface="黑体" panose="02010609060101010101" pitchFamily="2" charset="-122"/>
            </a:endParaRPr>
          </a:p>
        </p:txBody>
      </p:sp>
      <p:grpSp>
        <p:nvGrpSpPr>
          <p:cNvPr id="23555" name="Group 5"/>
          <p:cNvGrpSpPr/>
          <p:nvPr/>
        </p:nvGrpSpPr>
        <p:grpSpPr bwMode="auto">
          <a:xfrm>
            <a:off x="3898900" y="4659313"/>
            <a:ext cx="1060450" cy="985837"/>
            <a:chOff x="2807" y="3326"/>
            <a:chExt cx="735" cy="704"/>
          </a:xfrm>
        </p:grpSpPr>
        <p:sp>
          <p:nvSpPr>
            <p:cNvPr id="66566" name="Freeform 6"/>
            <p:cNvSpPr/>
            <p:nvPr/>
          </p:nvSpPr>
          <p:spPr bwMode="auto">
            <a:xfrm>
              <a:off x="3377" y="3449"/>
              <a:ext cx="14" cy="41"/>
            </a:xfrm>
            <a:custGeom>
              <a:avLst/>
              <a:gdLst>
                <a:gd name="T0" fmla="*/ 9 w 14"/>
                <a:gd name="T1" fmla="*/ 0 h 41"/>
                <a:gd name="T2" fmla="*/ 9 w 14"/>
                <a:gd name="T3" fmla="*/ 0 h 41"/>
                <a:gd name="T4" fmla="*/ 9 w 14"/>
                <a:gd name="T5" fmla="*/ 0 h 41"/>
                <a:gd name="T6" fmla="*/ 9 w 14"/>
                <a:gd name="T7" fmla="*/ 0 h 41"/>
                <a:gd name="T8" fmla="*/ 8 w 14"/>
                <a:gd name="T9" fmla="*/ 0 h 41"/>
                <a:gd name="T10" fmla="*/ 8 w 14"/>
                <a:gd name="T11" fmla="*/ 0 h 41"/>
                <a:gd name="T12" fmla="*/ 8 w 14"/>
                <a:gd name="T13" fmla="*/ 0 h 41"/>
                <a:gd name="T14" fmla="*/ 8 w 14"/>
                <a:gd name="T15" fmla="*/ 0 h 41"/>
                <a:gd name="T16" fmla="*/ 6 w 14"/>
                <a:gd name="T17" fmla="*/ 4 h 41"/>
                <a:gd name="T18" fmla="*/ 2 w 14"/>
                <a:gd name="T19" fmla="*/ 8 h 41"/>
                <a:gd name="T20" fmla="*/ 0 w 14"/>
                <a:gd name="T21" fmla="*/ 13 h 41"/>
                <a:gd name="T22" fmla="*/ 0 w 14"/>
                <a:gd name="T23" fmla="*/ 19 h 41"/>
                <a:gd name="T24" fmla="*/ 0 w 14"/>
                <a:gd name="T25" fmla="*/ 24 h 41"/>
                <a:gd name="T26" fmla="*/ 0 w 14"/>
                <a:gd name="T27" fmla="*/ 30 h 41"/>
                <a:gd name="T28" fmla="*/ 2 w 14"/>
                <a:gd name="T29" fmla="*/ 35 h 41"/>
                <a:gd name="T30" fmla="*/ 5 w 14"/>
                <a:gd name="T31" fmla="*/ 38 h 41"/>
                <a:gd name="T32" fmla="*/ 8 w 14"/>
                <a:gd name="T33" fmla="*/ 40 h 41"/>
                <a:gd name="T34" fmla="*/ 8 w 14"/>
                <a:gd name="T35" fmla="*/ 40 h 41"/>
                <a:gd name="T36" fmla="*/ 8 w 14"/>
                <a:gd name="T37" fmla="*/ 40 h 41"/>
                <a:gd name="T38" fmla="*/ 8 w 14"/>
                <a:gd name="T39" fmla="*/ 40 h 41"/>
                <a:gd name="T40" fmla="*/ 10 w 14"/>
                <a:gd name="T41" fmla="*/ 40 h 41"/>
                <a:gd name="T42" fmla="*/ 10 w 14"/>
                <a:gd name="T43" fmla="*/ 40 h 41"/>
                <a:gd name="T44" fmla="*/ 11 w 14"/>
                <a:gd name="T45" fmla="*/ 40 h 41"/>
                <a:gd name="T46" fmla="*/ 11 w 14"/>
                <a:gd name="T47" fmla="*/ 40 h 41"/>
                <a:gd name="T48" fmla="*/ 11 w 14"/>
                <a:gd name="T49" fmla="*/ 39 h 41"/>
                <a:gd name="T50" fmla="*/ 7 w 14"/>
                <a:gd name="T51" fmla="*/ 35 h 41"/>
                <a:gd name="T52" fmla="*/ 4 w 14"/>
                <a:gd name="T53" fmla="*/ 31 h 41"/>
                <a:gd name="T54" fmla="*/ 4 w 14"/>
                <a:gd name="T55" fmla="*/ 26 h 41"/>
                <a:gd name="T56" fmla="*/ 4 w 14"/>
                <a:gd name="T57" fmla="*/ 20 h 41"/>
                <a:gd name="T58" fmla="*/ 4 w 14"/>
                <a:gd name="T59" fmla="*/ 14 h 41"/>
                <a:gd name="T60" fmla="*/ 7 w 14"/>
                <a:gd name="T61" fmla="*/ 9 h 41"/>
                <a:gd name="T62" fmla="*/ 10 w 14"/>
                <a:gd name="T63" fmla="*/ 4 h 41"/>
                <a:gd name="T64" fmla="*/ 11 w 14"/>
                <a:gd name="T65" fmla="*/ 0 h 41"/>
                <a:gd name="T66" fmla="*/ 11 w 14"/>
                <a:gd name="T67" fmla="*/ 0 h 41"/>
                <a:gd name="T68" fmla="*/ 11 w 14"/>
                <a:gd name="T69" fmla="*/ 0 h 41"/>
                <a:gd name="T70" fmla="*/ 11 w 14"/>
                <a:gd name="T71" fmla="*/ 0 h 41"/>
                <a:gd name="T72" fmla="*/ 11 w 14"/>
                <a:gd name="T73" fmla="*/ 0 h 41"/>
                <a:gd name="T74" fmla="*/ 11 w 14"/>
                <a:gd name="T75" fmla="*/ 0 h 41"/>
                <a:gd name="T76" fmla="*/ 11 w 14"/>
                <a:gd name="T77" fmla="*/ 0 h 41"/>
                <a:gd name="T78" fmla="*/ 11 w 14"/>
                <a:gd name="T79" fmla="*/ 0 h 41"/>
                <a:gd name="T80" fmla="*/ 11 w 14"/>
                <a:gd name="T81" fmla="*/ 0 h 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 h="41">
                  <a:moveTo>
                    <a:pt x="11" y="0"/>
                  </a:moveTo>
                  <a:lnTo>
                    <a:pt x="9" y="0"/>
                  </a:lnTo>
                  <a:lnTo>
                    <a:pt x="8" y="0"/>
                  </a:lnTo>
                  <a:lnTo>
                    <a:pt x="6" y="4"/>
                  </a:lnTo>
                  <a:lnTo>
                    <a:pt x="4" y="5"/>
                  </a:lnTo>
                  <a:lnTo>
                    <a:pt x="2" y="8"/>
                  </a:lnTo>
                  <a:lnTo>
                    <a:pt x="2" y="9"/>
                  </a:lnTo>
                  <a:lnTo>
                    <a:pt x="0" y="13"/>
                  </a:lnTo>
                  <a:lnTo>
                    <a:pt x="0" y="15"/>
                  </a:lnTo>
                  <a:lnTo>
                    <a:pt x="0" y="19"/>
                  </a:lnTo>
                  <a:lnTo>
                    <a:pt x="0" y="20"/>
                  </a:lnTo>
                  <a:lnTo>
                    <a:pt x="0" y="24"/>
                  </a:lnTo>
                  <a:lnTo>
                    <a:pt x="0" y="26"/>
                  </a:lnTo>
                  <a:lnTo>
                    <a:pt x="0" y="30"/>
                  </a:lnTo>
                  <a:lnTo>
                    <a:pt x="2" y="31"/>
                  </a:lnTo>
                  <a:lnTo>
                    <a:pt x="2" y="35"/>
                  </a:lnTo>
                  <a:lnTo>
                    <a:pt x="4" y="37"/>
                  </a:lnTo>
                  <a:lnTo>
                    <a:pt x="5" y="38"/>
                  </a:lnTo>
                  <a:lnTo>
                    <a:pt x="8" y="40"/>
                  </a:lnTo>
                  <a:lnTo>
                    <a:pt x="10" y="40"/>
                  </a:lnTo>
                  <a:lnTo>
                    <a:pt x="11" y="40"/>
                  </a:lnTo>
                  <a:lnTo>
                    <a:pt x="13" y="40"/>
                  </a:lnTo>
                  <a:lnTo>
                    <a:pt x="11" y="39"/>
                  </a:lnTo>
                  <a:lnTo>
                    <a:pt x="9" y="37"/>
                  </a:lnTo>
                  <a:lnTo>
                    <a:pt x="7" y="35"/>
                  </a:lnTo>
                  <a:lnTo>
                    <a:pt x="6" y="33"/>
                  </a:lnTo>
                  <a:lnTo>
                    <a:pt x="4" y="31"/>
                  </a:lnTo>
                  <a:lnTo>
                    <a:pt x="4" y="28"/>
                  </a:lnTo>
                  <a:lnTo>
                    <a:pt x="4" y="26"/>
                  </a:lnTo>
                  <a:lnTo>
                    <a:pt x="4" y="22"/>
                  </a:lnTo>
                  <a:lnTo>
                    <a:pt x="4" y="20"/>
                  </a:lnTo>
                  <a:lnTo>
                    <a:pt x="4" y="17"/>
                  </a:lnTo>
                  <a:lnTo>
                    <a:pt x="4" y="14"/>
                  </a:lnTo>
                  <a:lnTo>
                    <a:pt x="6" y="10"/>
                  </a:lnTo>
                  <a:lnTo>
                    <a:pt x="7" y="9"/>
                  </a:lnTo>
                  <a:lnTo>
                    <a:pt x="8" y="5"/>
                  </a:lnTo>
                  <a:lnTo>
                    <a:pt x="10" y="4"/>
                  </a:lnTo>
                  <a:lnTo>
                    <a:pt x="13" y="0"/>
                  </a:lnTo>
                  <a:lnTo>
                    <a:pt x="11" y="0"/>
                  </a:lnTo>
                </a:path>
              </a:pathLst>
            </a:custGeom>
            <a:solidFill>
              <a:srgbClr val="A1A100"/>
            </a:solidFill>
            <a:ln w="18498" cap="flat" cmpd="sng">
              <a:solidFill>
                <a:srgbClr val="2F2F2F"/>
              </a:solidFill>
              <a:prstDash val="solid"/>
              <a:round/>
              <a:headEnd type="none" w="med" len="med"/>
              <a:tailEnd type="none" w="med" len="med"/>
            </a:ln>
            <a:effectLst/>
          </p:spPr>
          <p:txBody>
            <a:bodyPr/>
            <a:lstStyle/>
            <a:p>
              <a:endParaRPr lang="zh-CN" altLang="en-US"/>
            </a:p>
          </p:txBody>
        </p:sp>
        <p:sp>
          <p:nvSpPr>
            <p:cNvPr id="66567" name="Freeform 7"/>
            <p:cNvSpPr/>
            <p:nvPr/>
          </p:nvSpPr>
          <p:spPr bwMode="auto">
            <a:xfrm>
              <a:off x="2956" y="3449"/>
              <a:ext cx="14" cy="41"/>
            </a:xfrm>
            <a:custGeom>
              <a:avLst/>
              <a:gdLst>
                <a:gd name="T0" fmla="*/ 8 w 14"/>
                <a:gd name="T1" fmla="*/ 0 h 41"/>
                <a:gd name="T2" fmla="*/ 8 w 14"/>
                <a:gd name="T3" fmla="*/ 0 h 41"/>
                <a:gd name="T4" fmla="*/ 8 w 14"/>
                <a:gd name="T5" fmla="*/ 0 h 41"/>
                <a:gd name="T6" fmla="*/ 8 w 14"/>
                <a:gd name="T7" fmla="*/ 0 h 41"/>
                <a:gd name="T8" fmla="*/ 7 w 14"/>
                <a:gd name="T9" fmla="*/ 0 h 41"/>
                <a:gd name="T10" fmla="*/ 7 w 14"/>
                <a:gd name="T11" fmla="*/ 0 h 41"/>
                <a:gd name="T12" fmla="*/ 7 w 14"/>
                <a:gd name="T13" fmla="*/ 0 h 41"/>
                <a:gd name="T14" fmla="*/ 7 w 14"/>
                <a:gd name="T15" fmla="*/ 0 h 41"/>
                <a:gd name="T16" fmla="*/ 5 w 14"/>
                <a:gd name="T17" fmla="*/ 4 h 41"/>
                <a:gd name="T18" fmla="*/ 2 w 14"/>
                <a:gd name="T19" fmla="*/ 8 h 41"/>
                <a:gd name="T20" fmla="*/ 0 w 14"/>
                <a:gd name="T21" fmla="*/ 13 h 41"/>
                <a:gd name="T22" fmla="*/ 0 w 14"/>
                <a:gd name="T23" fmla="*/ 19 h 41"/>
                <a:gd name="T24" fmla="*/ 0 w 14"/>
                <a:gd name="T25" fmla="*/ 24 h 41"/>
                <a:gd name="T26" fmla="*/ 0 w 14"/>
                <a:gd name="T27" fmla="*/ 30 h 41"/>
                <a:gd name="T28" fmla="*/ 2 w 14"/>
                <a:gd name="T29" fmla="*/ 35 h 41"/>
                <a:gd name="T30" fmla="*/ 5 w 14"/>
                <a:gd name="T31" fmla="*/ 38 h 41"/>
                <a:gd name="T32" fmla="*/ 8 w 14"/>
                <a:gd name="T33" fmla="*/ 40 h 41"/>
                <a:gd name="T34" fmla="*/ 8 w 14"/>
                <a:gd name="T35" fmla="*/ 40 h 41"/>
                <a:gd name="T36" fmla="*/ 8 w 14"/>
                <a:gd name="T37" fmla="*/ 40 h 41"/>
                <a:gd name="T38" fmla="*/ 8 w 14"/>
                <a:gd name="T39" fmla="*/ 40 h 41"/>
                <a:gd name="T40" fmla="*/ 10 w 14"/>
                <a:gd name="T41" fmla="*/ 40 h 41"/>
                <a:gd name="T42" fmla="*/ 10 w 14"/>
                <a:gd name="T43" fmla="*/ 40 h 41"/>
                <a:gd name="T44" fmla="*/ 11 w 14"/>
                <a:gd name="T45" fmla="*/ 40 h 41"/>
                <a:gd name="T46" fmla="*/ 11 w 14"/>
                <a:gd name="T47" fmla="*/ 40 h 41"/>
                <a:gd name="T48" fmla="*/ 10 w 14"/>
                <a:gd name="T49" fmla="*/ 39 h 41"/>
                <a:gd name="T50" fmla="*/ 6 w 14"/>
                <a:gd name="T51" fmla="*/ 35 h 41"/>
                <a:gd name="T52" fmla="*/ 4 w 14"/>
                <a:gd name="T53" fmla="*/ 31 h 41"/>
                <a:gd name="T54" fmla="*/ 4 w 14"/>
                <a:gd name="T55" fmla="*/ 26 h 41"/>
                <a:gd name="T56" fmla="*/ 4 w 14"/>
                <a:gd name="T57" fmla="*/ 20 h 41"/>
                <a:gd name="T58" fmla="*/ 4 w 14"/>
                <a:gd name="T59" fmla="*/ 14 h 41"/>
                <a:gd name="T60" fmla="*/ 6 w 14"/>
                <a:gd name="T61" fmla="*/ 9 h 41"/>
                <a:gd name="T62" fmla="*/ 10 w 14"/>
                <a:gd name="T63" fmla="*/ 4 h 41"/>
                <a:gd name="T64" fmla="*/ 11 w 14"/>
                <a:gd name="T65" fmla="*/ 0 h 41"/>
                <a:gd name="T66" fmla="*/ 11 w 14"/>
                <a:gd name="T67" fmla="*/ 0 h 41"/>
                <a:gd name="T68" fmla="*/ 11 w 14"/>
                <a:gd name="T69" fmla="*/ 0 h 41"/>
                <a:gd name="T70" fmla="*/ 11 w 14"/>
                <a:gd name="T71" fmla="*/ 0 h 41"/>
                <a:gd name="T72" fmla="*/ 10 w 14"/>
                <a:gd name="T73" fmla="*/ 0 h 41"/>
                <a:gd name="T74" fmla="*/ 10 w 14"/>
                <a:gd name="T75" fmla="*/ 0 h 41"/>
                <a:gd name="T76" fmla="*/ 10 w 14"/>
                <a:gd name="T77" fmla="*/ 0 h 41"/>
                <a:gd name="T78" fmla="*/ 10 w 14"/>
                <a:gd name="T79" fmla="*/ 0 h 41"/>
                <a:gd name="T80" fmla="*/ 10 w 14"/>
                <a:gd name="T81" fmla="*/ 0 h 4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 h="41">
                  <a:moveTo>
                    <a:pt x="10" y="0"/>
                  </a:moveTo>
                  <a:lnTo>
                    <a:pt x="8" y="0"/>
                  </a:lnTo>
                  <a:lnTo>
                    <a:pt x="7" y="0"/>
                  </a:lnTo>
                  <a:lnTo>
                    <a:pt x="5" y="4"/>
                  </a:lnTo>
                  <a:lnTo>
                    <a:pt x="4" y="5"/>
                  </a:lnTo>
                  <a:lnTo>
                    <a:pt x="2" y="8"/>
                  </a:lnTo>
                  <a:lnTo>
                    <a:pt x="2" y="9"/>
                  </a:lnTo>
                  <a:lnTo>
                    <a:pt x="0" y="13"/>
                  </a:lnTo>
                  <a:lnTo>
                    <a:pt x="0" y="15"/>
                  </a:lnTo>
                  <a:lnTo>
                    <a:pt x="0" y="19"/>
                  </a:lnTo>
                  <a:lnTo>
                    <a:pt x="0" y="20"/>
                  </a:lnTo>
                  <a:lnTo>
                    <a:pt x="0" y="24"/>
                  </a:lnTo>
                  <a:lnTo>
                    <a:pt x="0" y="26"/>
                  </a:lnTo>
                  <a:lnTo>
                    <a:pt x="0" y="30"/>
                  </a:lnTo>
                  <a:lnTo>
                    <a:pt x="2" y="31"/>
                  </a:lnTo>
                  <a:lnTo>
                    <a:pt x="2" y="35"/>
                  </a:lnTo>
                  <a:lnTo>
                    <a:pt x="4" y="37"/>
                  </a:lnTo>
                  <a:lnTo>
                    <a:pt x="5" y="38"/>
                  </a:lnTo>
                  <a:lnTo>
                    <a:pt x="8" y="40"/>
                  </a:lnTo>
                  <a:lnTo>
                    <a:pt x="10" y="40"/>
                  </a:lnTo>
                  <a:lnTo>
                    <a:pt x="11" y="40"/>
                  </a:lnTo>
                  <a:lnTo>
                    <a:pt x="13" y="40"/>
                  </a:lnTo>
                  <a:lnTo>
                    <a:pt x="10" y="39"/>
                  </a:lnTo>
                  <a:lnTo>
                    <a:pt x="8" y="37"/>
                  </a:lnTo>
                  <a:lnTo>
                    <a:pt x="6" y="35"/>
                  </a:lnTo>
                  <a:lnTo>
                    <a:pt x="5" y="33"/>
                  </a:lnTo>
                  <a:lnTo>
                    <a:pt x="4" y="31"/>
                  </a:lnTo>
                  <a:lnTo>
                    <a:pt x="4" y="28"/>
                  </a:lnTo>
                  <a:lnTo>
                    <a:pt x="4" y="26"/>
                  </a:lnTo>
                  <a:lnTo>
                    <a:pt x="4" y="22"/>
                  </a:lnTo>
                  <a:lnTo>
                    <a:pt x="4" y="20"/>
                  </a:lnTo>
                  <a:lnTo>
                    <a:pt x="4" y="17"/>
                  </a:lnTo>
                  <a:lnTo>
                    <a:pt x="4" y="14"/>
                  </a:lnTo>
                  <a:lnTo>
                    <a:pt x="5" y="10"/>
                  </a:lnTo>
                  <a:lnTo>
                    <a:pt x="6" y="9"/>
                  </a:lnTo>
                  <a:lnTo>
                    <a:pt x="8" y="5"/>
                  </a:lnTo>
                  <a:lnTo>
                    <a:pt x="10" y="4"/>
                  </a:lnTo>
                  <a:lnTo>
                    <a:pt x="13" y="0"/>
                  </a:lnTo>
                  <a:lnTo>
                    <a:pt x="11" y="0"/>
                  </a:lnTo>
                  <a:lnTo>
                    <a:pt x="10" y="0"/>
                  </a:lnTo>
                </a:path>
              </a:pathLst>
            </a:custGeom>
            <a:solidFill>
              <a:srgbClr val="A1A100"/>
            </a:solidFill>
            <a:ln w="18498" cap="flat" cmpd="sng">
              <a:solidFill>
                <a:srgbClr val="2F2F2F"/>
              </a:solidFill>
              <a:prstDash val="solid"/>
              <a:round/>
              <a:headEnd type="none" w="med" len="med"/>
              <a:tailEnd type="none" w="med" len="med"/>
            </a:ln>
            <a:effectLst/>
          </p:spPr>
          <p:txBody>
            <a:bodyPr/>
            <a:lstStyle/>
            <a:p>
              <a:endParaRPr lang="zh-CN" altLang="en-US"/>
            </a:p>
          </p:txBody>
        </p:sp>
        <p:sp>
          <p:nvSpPr>
            <p:cNvPr id="66568" name="Freeform 8"/>
            <p:cNvSpPr/>
            <p:nvPr/>
          </p:nvSpPr>
          <p:spPr bwMode="auto">
            <a:xfrm>
              <a:off x="2944" y="3419"/>
              <a:ext cx="40" cy="45"/>
            </a:xfrm>
            <a:custGeom>
              <a:avLst/>
              <a:gdLst>
                <a:gd name="T0" fmla="*/ 31 w 40"/>
                <a:gd name="T1" fmla="*/ 4 h 45"/>
                <a:gd name="T2" fmla="*/ 32 w 40"/>
                <a:gd name="T3" fmla="*/ 7 h 45"/>
                <a:gd name="T4" fmla="*/ 34 w 40"/>
                <a:gd name="T5" fmla="*/ 10 h 45"/>
                <a:gd name="T6" fmla="*/ 35 w 40"/>
                <a:gd name="T7" fmla="*/ 13 h 45"/>
                <a:gd name="T8" fmla="*/ 37 w 40"/>
                <a:gd name="T9" fmla="*/ 16 h 45"/>
                <a:gd name="T10" fmla="*/ 37 w 40"/>
                <a:gd name="T11" fmla="*/ 20 h 45"/>
                <a:gd name="T12" fmla="*/ 39 w 40"/>
                <a:gd name="T13" fmla="*/ 23 h 45"/>
                <a:gd name="T14" fmla="*/ 39 w 40"/>
                <a:gd name="T15" fmla="*/ 27 h 45"/>
                <a:gd name="T16" fmla="*/ 37 w 40"/>
                <a:gd name="T17" fmla="*/ 28 h 45"/>
                <a:gd name="T18" fmla="*/ 37 w 40"/>
                <a:gd name="T19" fmla="*/ 32 h 45"/>
                <a:gd name="T20" fmla="*/ 35 w 40"/>
                <a:gd name="T21" fmla="*/ 34 h 45"/>
                <a:gd name="T22" fmla="*/ 34 w 40"/>
                <a:gd name="T23" fmla="*/ 37 h 45"/>
                <a:gd name="T24" fmla="*/ 32 w 40"/>
                <a:gd name="T25" fmla="*/ 39 h 45"/>
                <a:gd name="T26" fmla="*/ 29 w 40"/>
                <a:gd name="T27" fmla="*/ 42 h 45"/>
                <a:gd name="T28" fmla="*/ 28 w 40"/>
                <a:gd name="T29" fmla="*/ 43 h 45"/>
                <a:gd name="T30" fmla="*/ 24 w 40"/>
                <a:gd name="T31" fmla="*/ 43 h 45"/>
                <a:gd name="T32" fmla="*/ 20 w 40"/>
                <a:gd name="T33" fmla="*/ 44 h 45"/>
                <a:gd name="T34" fmla="*/ 13 w 40"/>
                <a:gd name="T35" fmla="*/ 44 h 45"/>
                <a:gd name="T36" fmla="*/ 8 w 40"/>
                <a:gd name="T37" fmla="*/ 42 h 45"/>
                <a:gd name="T38" fmla="*/ 4 w 40"/>
                <a:gd name="T39" fmla="*/ 39 h 45"/>
                <a:gd name="T40" fmla="*/ 2 w 40"/>
                <a:gd name="T41" fmla="*/ 37 h 45"/>
                <a:gd name="T42" fmla="*/ 0 w 40"/>
                <a:gd name="T43" fmla="*/ 34 h 45"/>
                <a:gd name="T44" fmla="*/ 0 w 40"/>
                <a:gd name="T45" fmla="*/ 31 h 45"/>
                <a:gd name="T46" fmla="*/ 0 w 40"/>
                <a:gd name="T47" fmla="*/ 28 h 45"/>
                <a:gd name="T48" fmla="*/ 2 w 40"/>
                <a:gd name="T49" fmla="*/ 26 h 45"/>
                <a:gd name="T50" fmla="*/ 5 w 40"/>
                <a:gd name="T51" fmla="*/ 25 h 45"/>
                <a:gd name="T52" fmla="*/ 7 w 40"/>
                <a:gd name="T53" fmla="*/ 27 h 45"/>
                <a:gd name="T54" fmla="*/ 10 w 40"/>
                <a:gd name="T55" fmla="*/ 27 h 45"/>
                <a:gd name="T56" fmla="*/ 12 w 40"/>
                <a:gd name="T57" fmla="*/ 29 h 45"/>
                <a:gd name="T58" fmla="*/ 13 w 40"/>
                <a:gd name="T59" fmla="*/ 31 h 45"/>
                <a:gd name="T60" fmla="*/ 15 w 40"/>
                <a:gd name="T61" fmla="*/ 32 h 45"/>
                <a:gd name="T62" fmla="*/ 16 w 40"/>
                <a:gd name="T63" fmla="*/ 32 h 45"/>
                <a:gd name="T64" fmla="*/ 18 w 40"/>
                <a:gd name="T65" fmla="*/ 33 h 45"/>
                <a:gd name="T66" fmla="*/ 21 w 40"/>
                <a:gd name="T67" fmla="*/ 33 h 45"/>
                <a:gd name="T68" fmla="*/ 23 w 40"/>
                <a:gd name="T69" fmla="*/ 32 h 45"/>
                <a:gd name="T70" fmla="*/ 25 w 40"/>
                <a:gd name="T71" fmla="*/ 30 h 45"/>
                <a:gd name="T72" fmla="*/ 27 w 40"/>
                <a:gd name="T73" fmla="*/ 28 h 45"/>
                <a:gd name="T74" fmla="*/ 27 w 40"/>
                <a:gd name="T75" fmla="*/ 25 h 45"/>
                <a:gd name="T76" fmla="*/ 28 w 40"/>
                <a:gd name="T77" fmla="*/ 23 h 45"/>
                <a:gd name="T78" fmla="*/ 28 w 40"/>
                <a:gd name="T79" fmla="*/ 21 h 45"/>
                <a:gd name="T80" fmla="*/ 27 w 40"/>
                <a:gd name="T81" fmla="*/ 20 h 45"/>
                <a:gd name="T82" fmla="*/ 26 w 40"/>
                <a:gd name="T83" fmla="*/ 17 h 45"/>
                <a:gd name="T84" fmla="*/ 24 w 40"/>
                <a:gd name="T85" fmla="*/ 15 h 45"/>
                <a:gd name="T86" fmla="*/ 22 w 40"/>
                <a:gd name="T87" fmla="*/ 11 h 45"/>
                <a:gd name="T88" fmla="*/ 20 w 40"/>
                <a:gd name="T89" fmla="*/ 10 h 45"/>
                <a:gd name="T90" fmla="*/ 19 w 40"/>
                <a:gd name="T91" fmla="*/ 7 h 45"/>
                <a:gd name="T92" fmla="*/ 18 w 40"/>
                <a:gd name="T93" fmla="*/ 5 h 45"/>
                <a:gd name="T94" fmla="*/ 18 w 40"/>
                <a:gd name="T95" fmla="*/ 2 h 45"/>
                <a:gd name="T96" fmla="*/ 20 w 40"/>
                <a:gd name="T97" fmla="*/ 1 h 45"/>
                <a:gd name="T98" fmla="*/ 20 w 40"/>
                <a:gd name="T99" fmla="*/ 1 h 45"/>
                <a:gd name="T100" fmla="*/ 21 w 40"/>
                <a:gd name="T101" fmla="*/ 1 h 45"/>
                <a:gd name="T102" fmla="*/ 23 w 40"/>
                <a:gd name="T103" fmla="*/ 1 h 45"/>
                <a:gd name="T104" fmla="*/ 25 w 40"/>
                <a:gd name="T105" fmla="*/ 2 h 45"/>
                <a:gd name="T106" fmla="*/ 26 w 40"/>
                <a:gd name="T107" fmla="*/ 2 h 45"/>
                <a:gd name="T108" fmla="*/ 28 w 40"/>
                <a:gd name="T109" fmla="*/ 2 h 45"/>
                <a:gd name="T110" fmla="*/ 29 w 40"/>
                <a:gd name="T111" fmla="*/ 2 h 45"/>
                <a:gd name="T112" fmla="*/ 31 w 40"/>
                <a:gd name="T113" fmla="*/ 2 h 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0" h="45">
                  <a:moveTo>
                    <a:pt x="31" y="2"/>
                  </a:moveTo>
                  <a:lnTo>
                    <a:pt x="31" y="4"/>
                  </a:lnTo>
                  <a:lnTo>
                    <a:pt x="32" y="6"/>
                  </a:lnTo>
                  <a:lnTo>
                    <a:pt x="32" y="7"/>
                  </a:lnTo>
                  <a:lnTo>
                    <a:pt x="34" y="8"/>
                  </a:lnTo>
                  <a:lnTo>
                    <a:pt x="34" y="10"/>
                  </a:lnTo>
                  <a:lnTo>
                    <a:pt x="35" y="11"/>
                  </a:lnTo>
                  <a:lnTo>
                    <a:pt x="35" y="13"/>
                  </a:lnTo>
                  <a:lnTo>
                    <a:pt x="37" y="14"/>
                  </a:lnTo>
                  <a:lnTo>
                    <a:pt x="37" y="16"/>
                  </a:lnTo>
                  <a:lnTo>
                    <a:pt x="37" y="18"/>
                  </a:lnTo>
                  <a:lnTo>
                    <a:pt x="37" y="20"/>
                  </a:lnTo>
                  <a:lnTo>
                    <a:pt x="39" y="21"/>
                  </a:lnTo>
                  <a:lnTo>
                    <a:pt x="39" y="23"/>
                  </a:lnTo>
                  <a:lnTo>
                    <a:pt x="39" y="25"/>
                  </a:lnTo>
                  <a:lnTo>
                    <a:pt x="39" y="27"/>
                  </a:lnTo>
                  <a:lnTo>
                    <a:pt x="37" y="28"/>
                  </a:lnTo>
                  <a:lnTo>
                    <a:pt x="37" y="30"/>
                  </a:lnTo>
                  <a:lnTo>
                    <a:pt x="37" y="32"/>
                  </a:lnTo>
                  <a:lnTo>
                    <a:pt x="35" y="34"/>
                  </a:lnTo>
                  <a:lnTo>
                    <a:pt x="35" y="35"/>
                  </a:lnTo>
                  <a:lnTo>
                    <a:pt x="34" y="37"/>
                  </a:lnTo>
                  <a:lnTo>
                    <a:pt x="32" y="39"/>
                  </a:lnTo>
                  <a:lnTo>
                    <a:pt x="31" y="40"/>
                  </a:lnTo>
                  <a:lnTo>
                    <a:pt x="29" y="42"/>
                  </a:lnTo>
                  <a:lnTo>
                    <a:pt x="28" y="43"/>
                  </a:lnTo>
                  <a:lnTo>
                    <a:pt x="26" y="43"/>
                  </a:lnTo>
                  <a:lnTo>
                    <a:pt x="24" y="43"/>
                  </a:lnTo>
                  <a:lnTo>
                    <a:pt x="23" y="43"/>
                  </a:lnTo>
                  <a:lnTo>
                    <a:pt x="20" y="44"/>
                  </a:lnTo>
                  <a:lnTo>
                    <a:pt x="17" y="44"/>
                  </a:lnTo>
                  <a:lnTo>
                    <a:pt x="13" y="44"/>
                  </a:lnTo>
                  <a:lnTo>
                    <a:pt x="11" y="42"/>
                  </a:lnTo>
                  <a:lnTo>
                    <a:pt x="8" y="42"/>
                  </a:lnTo>
                  <a:lnTo>
                    <a:pt x="6" y="40"/>
                  </a:lnTo>
                  <a:lnTo>
                    <a:pt x="4" y="39"/>
                  </a:lnTo>
                  <a:lnTo>
                    <a:pt x="3" y="37"/>
                  </a:lnTo>
                  <a:lnTo>
                    <a:pt x="2" y="37"/>
                  </a:lnTo>
                  <a:lnTo>
                    <a:pt x="1" y="35"/>
                  </a:lnTo>
                  <a:lnTo>
                    <a:pt x="0" y="34"/>
                  </a:lnTo>
                  <a:lnTo>
                    <a:pt x="0" y="32"/>
                  </a:lnTo>
                  <a:lnTo>
                    <a:pt x="0" y="31"/>
                  </a:lnTo>
                  <a:lnTo>
                    <a:pt x="0" y="29"/>
                  </a:lnTo>
                  <a:lnTo>
                    <a:pt x="0" y="28"/>
                  </a:lnTo>
                  <a:lnTo>
                    <a:pt x="2" y="26"/>
                  </a:lnTo>
                  <a:lnTo>
                    <a:pt x="4" y="25"/>
                  </a:lnTo>
                  <a:lnTo>
                    <a:pt x="5" y="25"/>
                  </a:lnTo>
                  <a:lnTo>
                    <a:pt x="7" y="25"/>
                  </a:lnTo>
                  <a:lnTo>
                    <a:pt x="7" y="27"/>
                  </a:lnTo>
                  <a:lnTo>
                    <a:pt x="9" y="27"/>
                  </a:lnTo>
                  <a:lnTo>
                    <a:pt x="10" y="27"/>
                  </a:lnTo>
                  <a:lnTo>
                    <a:pt x="12" y="27"/>
                  </a:lnTo>
                  <a:lnTo>
                    <a:pt x="12" y="29"/>
                  </a:lnTo>
                  <a:lnTo>
                    <a:pt x="13" y="29"/>
                  </a:lnTo>
                  <a:lnTo>
                    <a:pt x="13" y="31"/>
                  </a:lnTo>
                  <a:lnTo>
                    <a:pt x="15" y="31"/>
                  </a:lnTo>
                  <a:lnTo>
                    <a:pt x="15" y="32"/>
                  </a:lnTo>
                  <a:lnTo>
                    <a:pt x="16" y="32"/>
                  </a:lnTo>
                  <a:lnTo>
                    <a:pt x="17" y="32"/>
                  </a:lnTo>
                  <a:lnTo>
                    <a:pt x="18" y="33"/>
                  </a:lnTo>
                  <a:lnTo>
                    <a:pt x="20" y="33"/>
                  </a:lnTo>
                  <a:lnTo>
                    <a:pt x="21" y="33"/>
                  </a:lnTo>
                  <a:lnTo>
                    <a:pt x="23" y="32"/>
                  </a:lnTo>
                  <a:lnTo>
                    <a:pt x="25" y="30"/>
                  </a:lnTo>
                  <a:lnTo>
                    <a:pt x="27" y="28"/>
                  </a:lnTo>
                  <a:lnTo>
                    <a:pt x="27" y="26"/>
                  </a:lnTo>
                  <a:lnTo>
                    <a:pt x="27" y="25"/>
                  </a:lnTo>
                  <a:lnTo>
                    <a:pt x="28" y="23"/>
                  </a:lnTo>
                  <a:lnTo>
                    <a:pt x="28" y="21"/>
                  </a:lnTo>
                  <a:lnTo>
                    <a:pt x="29" y="20"/>
                  </a:lnTo>
                  <a:lnTo>
                    <a:pt x="27" y="20"/>
                  </a:lnTo>
                  <a:lnTo>
                    <a:pt x="27" y="18"/>
                  </a:lnTo>
                  <a:lnTo>
                    <a:pt x="26" y="17"/>
                  </a:lnTo>
                  <a:lnTo>
                    <a:pt x="26" y="15"/>
                  </a:lnTo>
                  <a:lnTo>
                    <a:pt x="24" y="15"/>
                  </a:lnTo>
                  <a:lnTo>
                    <a:pt x="24" y="13"/>
                  </a:lnTo>
                  <a:lnTo>
                    <a:pt x="22" y="11"/>
                  </a:lnTo>
                  <a:lnTo>
                    <a:pt x="22" y="10"/>
                  </a:lnTo>
                  <a:lnTo>
                    <a:pt x="20" y="10"/>
                  </a:lnTo>
                  <a:lnTo>
                    <a:pt x="20" y="8"/>
                  </a:lnTo>
                  <a:lnTo>
                    <a:pt x="19" y="7"/>
                  </a:lnTo>
                  <a:lnTo>
                    <a:pt x="19" y="5"/>
                  </a:lnTo>
                  <a:lnTo>
                    <a:pt x="18" y="5"/>
                  </a:lnTo>
                  <a:lnTo>
                    <a:pt x="18" y="3"/>
                  </a:lnTo>
                  <a:lnTo>
                    <a:pt x="18" y="2"/>
                  </a:lnTo>
                  <a:lnTo>
                    <a:pt x="20" y="0"/>
                  </a:lnTo>
                  <a:lnTo>
                    <a:pt x="20" y="1"/>
                  </a:lnTo>
                  <a:lnTo>
                    <a:pt x="21" y="1"/>
                  </a:lnTo>
                  <a:lnTo>
                    <a:pt x="23" y="1"/>
                  </a:lnTo>
                  <a:lnTo>
                    <a:pt x="25" y="1"/>
                  </a:lnTo>
                  <a:lnTo>
                    <a:pt x="25" y="2"/>
                  </a:lnTo>
                  <a:lnTo>
                    <a:pt x="26" y="2"/>
                  </a:lnTo>
                  <a:lnTo>
                    <a:pt x="28" y="2"/>
                  </a:lnTo>
                  <a:lnTo>
                    <a:pt x="29" y="2"/>
                  </a:lnTo>
                  <a:lnTo>
                    <a:pt x="31" y="2"/>
                  </a:lnTo>
                </a:path>
              </a:pathLst>
            </a:custGeom>
            <a:solidFill>
              <a:srgbClr val="5F5F5F"/>
            </a:solidFill>
            <a:ln w="18498" cap="flat" cmpd="sng">
              <a:solidFill>
                <a:srgbClr val="2F2F2F"/>
              </a:solidFill>
              <a:prstDash val="solid"/>
              <a:round/>
              <a:headEnd type="none" w="med" len="med"/>
              <a:tailEnd type="none" w="med" len="med"/>
            </a:ln>
            <a:effectLst/>
          </p:spPr>
          <p:txBody>
            <a:bodyPr/>
            <a:lstStyle/>
            <a:p>
              <a:endParaRPr lang="zh-CN" altLang="en-US"/>
            </a:p>
          </p:txBody>
        </p:sp>
        <p:sp>
          <p:nvSpPr>
            <p:cNvPr id="66569" name="Freeform 9"/>
            <p:cNvSpPr/>
            <p:nvPr/>
          </p:nvSpPr>
          <p:spPr bwMode="auto">
            <a:xfrm>
              <a:off x="3367" y="3419"/>
              <a:ext cx="41" cy="45"/>
            </a:xfrm>
            <a:custGeom>
              <a:avLst/>
              <a:gdLst>
                <a:gd name="T0" fmla="*/ 7 w 41"/>
                <a:gd name="T1" fmla="*/ 4 h 45"/>
                <a:gd name="T2" fmla="*/ 5 w 41"/>
                <a:gd name="T3" fmla="*/ 7 h 45"/>
                <a:gd name="T4" fmla="*/ 3 w 41"/>
                <a:gd name="T5" fmla="*/ 10 h 45"/>
                <a:gd name="T6" fmla="*/ 2 w 41"/>
                <a:gd name="T7" fmla="*/ 13 h 45"/>
                <a:gd name="T8" fmla="*/ 0 w 41"/>
                <a:gd name="T9" fmla="*/ 16 h 45"/>
                <a:gd name="T10" fmla="*/ 0 w 41"/>
                <a:gd name="T11" fmla="*/ 20 h 45"/>
                <a:gd name="T12" fmla="*/ 0 w 41"/>
                <a:gd name="T13" fmla="*/ 23 h 45"/>
                <a:gd name="T14" fmla="*/ 0 w 41"/>
                <a:gd name="T15" fmla="*/ 27 h 45"/>
                <a:gd name="T16" fmla="*/ 1 w 41"/>
                <a:gd name="T17" fmla="*/ 28 h 45"/>
                <a:gd name="T18" fmla="*/ 1 w 41"/>
                <a:gd name="T19" fmla="*/ 32 h 45"/>
                <a:gd name="T20" fmla="*/ 2 w 41"/>
                <a:gd name="T21" fmla="*/ 34 h 45"/>
                <a:gd name="T22" fmla="*/ 3 w 41"/>
                <a:gd name="T23" fmla="*/ 37 h 45"/>
                <a:gd name="T24" fmla="*/ 5 w 41"/>
                <a:gd name="T25" fmla="*/ 39 h 45"/>
                <a:gd name="T26" fmla="*/ 8 w 41"/>
                <a:gd name="T27" fmla="*/ 42 h 45"/>
                <a:gd name="T28" fmla="*/ 11 w 41"/>
                <a:gd name="T29" fmla="*/ 43 h 45"/>
                <a:gd name="T30" fmla="*/ 15 w 41"/>
                <a:gd name="T31" fmla="*/ 43 h 45"/>
                <a:gd name="T32" fmla="*/ 19 w 41"/>
                <a:gd name="T33" fmla="*/ 44 h 45"/>
                <a:gd name="T34" fmla="*/ 24 w 41"/>
                <a:gd name="T35" fmla="*/ 44 h 45"/>
                <a:gd name="T36" fmla="*/ 29 w 41"/>
                <a:gd name="T37" fmla="*/ 42 h 45"/>
                <a:gd name="T38" fmla="*/ 33 w 41"/>
                <a:gd name="T39" fmla="*/ 39 h 45"/>
                <a:gd name="T40" fmla="*/ 36 w 41"/>
                <a:gd name="T41" fmla="*/ 37 h 45"/>
                <a:gd name="T42" fmla="*/ 38 w 41"/>
                <a:gd name="T43" fmla="*/ 34 h 45"/>
                <a:gd name="T44" fmla="*/ 39 w 41"/>
                <a:gd name="T45" fmla="*/ 31 h 45"/>
                <a:gd name="T46" fmla="*/ 39 w 41"/>
                <a:gd name="T47" fmla="*/ 28 h 45"/>
                <a:gd name="T48" fmla="*/ 37 w 41"/>
                <a:gd name="T49" fmla="*/ 26 h 45"/>
                <a:gd name="T50" fmla="*/ 33 w 41"/>
                <a:gd name="T51" fmla="*/ 25 h 45"/>
                <a:gd name="T52" fmla="*/ 30 w 41"/>
                <a:gd name="T53" fmla="*/ 27 h 45"/>
                <a:gd name="T54" fmla="*/ 27 w 41"/>
                <a:gd name="T55" fmla="*/ 27 h 45"/>
                <a:gd name="T56" fmla="*/ 25 w 41"/>
                <a:gd name="T57" fmla="*/ 29 h 45"/>
                <a:gd name="T58" fmla="*/ 23 w 41"/>
                <a:gd name="T59" fmla="*/ 31 h 45"/>
                <a:gd name="T60" fmla="*/ 22 w 41"/>
                <a:gd name="T61" fmla="*/ 32 h 45"/>
                <a:gd name="T62" fmla="*/ 22 w 41"/>
                <a:gd name="T63" fmla="*/ 32 h 45"/>
                <a:gd name="T64" fmla="*/ 20 w 41"/>
                <a:gd name="T65" fmla="*/ 33 h 45"/>
                <a:gd name="T66" fmla="*/ 17 w 41"/>
                <a:gd name="T67" fmla="*/ 33 h 45"/>
                <a:gd name="T68" fmla="*/ 14 w 41"/>
                <a:gd name="T69" fmla="*/ 32 h 45"/>
                <a:gd name="T70" fmla="*/ 12 w 41"/>
                <a:gd name="T71" fmla="*/ 30 h 45"/>
                <a:gd name="T72" fmla="*/ 11 w 41"/>
                <a:gd name="T73" fmla="*/ 28 h 45"/>
                <a:gd name="T74" fmla="*/ 11 w 41"/>
                <a:gd name="T75" fmla="*/ 25 h 45"/>
                <a:gd name="T76" fmla="*/ 11 w 41"/>
                <a:gd name="T77" fmla="*/ 23 h 45"/>
                <a:gd name="T78" fmla="*/ 11 w 41"/>
                <a:gd name="T79" fmla="*/ 21 h 45"/>
                <a:gd name="T80" fmla="*/ 12 w 41"/>
                <a:gd name="T81" fmla="*/ 20 h 45"/>
                <a:gd name="T82" fmla="*/ 12 w 41"/>
                <a:gd name="T83" fmla="*/ 17 h 45"/>
                <a:gd name="T84" fmla="*/ 14 w 41"/>
                <a:gd name="T85" fmla="*/ 15 h 45"/>
                <a:gd name="T86" fmla="*/ 15 w 41"/>
                <a:gd name="T87" fmla="*/ 11 h 45"/>
                <a:gd name="T88" fmla="*/ 17 w 41"/>
                <a:gd name="T89" fmla="*/ 10 h 45"/>
                <a:gd name="T90" fmla="*/ 18 w 41"/>
                <a:gd name="T91" fmla="*/ 7 h 45"/>
                <a:gd name="T92" fmla="*/ 19 w 41"/>
                <a:gd name="T93" fmla="*/ 5 h 45"/>
                <a:gd name="T94" fmla="*/ 19 w 41"/>
                <a:gd name="T95" fmla="*/ 2 h 45"/>
                <a:gd name="T96" fmla="*/ 19 w 41"/>
                <a:gd name="T97" fmla="*/ 1 h 45"/>
                <a:gd name="T98" fmla="*/ 18 w 41"/>
                <a:gd name="T99" fmla="*/ 1 h 45"/>
                <a:gd name="T100" fmla="*/ 16 w 41"/>
                <a:gd name="T101" fmla="*/ 1 h 45"/>
                <a:gd name="T102" fmla="*/ 15 w 41"/>
                <a:gd name="T103" fmla="*/ 1 h 45"/>
                <a:gd name="T104" fmla="*/ 13 w 41"/>
                <a:gd name="T105" fmla="*/ 2 h 45"/>
                <a:gd name="T106" fmla="*/ 11 w 41"/>
                <a:gd name="T107" fmla="*/ 2 h 45"/>
                <a:gd name="T108" fmla="*/ 9 w 41"/>
                <a:gd name="T109" fmla="*/ 2 h 45"/>
                <a:gd name="T110" fmla="*/ 9 w 41"/>
                <a:gd name="T111" fmla="*/ 2 h 45"/>
                <a:gd name="T112" fmla="*/ 9 w 41"/>
                <a:gd name="T113" fmla="*/ 2 h 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1" h="45">
                  <a:moveTo>
                    <a:pt x="9" y="2"/>
                  </a:moveTo>
                  <a:lnTo>
                    <a:pt x="7" y="4"/>
                  </a:lnTo>
                  <a:lnTo>
                    <a:pt x="7" y="6"/>
                  </a:lnTo>
                  <a:lnTo>
                    <a:pt x="5" y="7"/>
                  </a:lnTo>
                  <a:lnTo>
                    <a:pt x="5" y="8"/>
                  </a:lnTo>
                  <a:lnTo>
                    <a:pt x="3" y="10"/>
                  </a:lnTo>
                  <a:lnTo>
                    <a:pt x="3" y="11"/>
                  </a:lnTo>
                  <a:lnTo>
                    <a:pt x="2" y="13"/>
                  </a:lnTo>
                  <a:lnTo>
                    <a:pt x="2" y="14"/>
                  </a:lnTo>
                  <a:lnTo>
                    <a:pt x="0" y="16"/>
                  </a:lnTo>
                  <a:lnTo>
                    <a:pt x="0" y="18"/>
                  </a:lnTo>
                  <a:lnTo>
                    <a:pt x="0" y="20"/>
                  </a:lnTo>
                  <a:lnTo>
                    <a:pt x="0" y="21"/>
                  </a:lnTo>
                  <a:lnTo>
                    <a:pt x="0" y="23"/>
                  </a:lnTo>
                  <a:lnTo>
                    <a:pt x="0" y="25"/>
                  </a:lnTo>
                  <a:lnTo>
                    <a:pt x="0" y="27"/>
                  </a:lnTo>
                  <a:lnTo>
                    <a:pt x="1" y="27"/>
                  </a:lnTo>
                  <a:lnTo>
                    <a:pt x="1" y="28"/>
                  </a:lnTo>
                  <a:lnTo>
                    <a:pt x="1" y="30"/>
                  </a:lnTo>
                  <a:lnTo>
                    <a:pt x="1" y="32"/>
                  </a:lnTo>
                  <a:lnTo>
                    <a:pt x="2" y="32"/>
                  </a:lnTo>
                  <a:lnTo>
                    <a:pt x="2" y="34"/>
                  </a:lnTo>
                  <a:lnTo>
                    <a:pt x="3" y="35"/>
                  </a:lnTo>
                  <a:lnTo>
                    <a:pt x="3" y="37"/>
                  </a:lnTo>
                  <a:lnTo>
                    <a:pt x="5" y="37"/>
                  </a:lnTo>
                  <a:lnTo>
                    <a:pt x="5" y="39"/>
                  </a:lnTo>
                  <a:lnTo>
                    <a:pt x="7" y="40"/>
                  </a:lnTo>
                  <a:lnTo>
                    <a:pt x="8" y="42"/>
                  </a:lnTo>
                  <a:lnTo>
                    <a:pt x="10" y="42"/>
                  </a:lnTo>
                  <a:lnTo>
                    <a:pt x="11" y="43"/>
                  </a:lnTo>
                  <a:lnTo>
                    <a:pt x="13" y="43"/>
                  </a:lnTo>
                  <a:lnTo>
                    <a:pt x="15" y="43"/>
                  </a:lnTo>
                  <a:lnTo>
                    <a:pt x="17" y="43"/>
                  </a:lnTo>
                  <a:lnTo>
                    <a:pt x="19" y="44"/>
                  </a:lnTo>
                  <a:lnTo>
                    <a:pt x="22" y="44"/>
                  </a:lnTo>
                  <a:lnTo>
                    <a:pt x="24" y="44"/>
                  </a:lnTo>
                  <a:lnTo>
                    <a:pt x="28" y="42"/>
                  </a:lnTo>
                  <a:lnTo>
                    <a:pt x="29" y="42"/>
                  </a:lnTo>
                  <a:lnTo>
                    <a:pt x="31" y="40"/>
                  </a:lnTo>
                  <a:lnTo>
                    <a:pt x="33" y="39"/>
                  </a:lnTo>
                  <a:lnTo>
                    <a:pt x="36" y="37"/>
                  </a:lnTo>
                  <a:lnTo>
                    <a:pt x="38" y="35"/>
                  </a:lnTo>
                  <a:lnTo>
                    <a:pt x="38" y="34"/>
                  </a:lnTo>
                  <a:lnTo>
                    <a:pt x="40" y="32"/>
                  </a:lnTo>
                  <a:lnTo>
                    <a:pt x="39" y="31"/>
                  </a:lnTo>
                  <a:lnTo>
                    <a:pt x="39" y="29"/>
                  </a:lnTo>
                  <a:lnTo>
                    <a:pt x="39" y="28"/>
                  </a:lnTo>
                  <a:lnTo>
                    <a:pt x="39" y="26"/>
                  </a:lnTo>
                  <a:lnTo>
                    <a:pt x="37" y="26"/>
                  </a:lnTo>
                  <a:lnTo>
                    <a:pt x="35" y="25"/>
                  </a:lnTo>
                  <a:lnTo>
                    <a:pt x="33" y="25"/>
                  </a:lnTo>
                  <a:lnTo>
                    <a:pt x="32" y="25"/>
                  </a:lnTo>
                  <a:lnTo>
                    <a:pt x="30" y="27"/>
                  </a:lnTo>
                  <a:lnTo>
                    <a:pt x="29" y="27"/>
                  </a:lnTo>
                  <a:lnTo>
                    <a:pt x="27" y="27"/>
                  </a:lnTo>
                  <a:lnTo>
                    <a:pt x="25" y="29"/>
                  </a:lnTo>
                  <a:lnTo>
                    <a:pt x="23" y="31"/>
                  </a:lnTo>
                  <a:lnTo>
                    <a:pt x="22" y="32"/>
                  </a:lnTo>
                  <a:lnTo>
                    <a:pt x="20" y="33"/>
                  </a:lnTo>
                  <a:lnTo>
                    <a:pt x="18" y="33"/>
                  </a:lnTo>
                  <a:lnTo>
                    <a:pt x="17" y="33"/>
                  </a:lnTo>
                  <a:lnTo>
                    <a:pt x="15" y="32"/>
                  </a:lnTo>
                  <a:lnTo>
                    <a:pt x="14" y="32"/>
                  </a:lnTo>
                  <a:lnTo>
                    <a:pt x="14" y="30"/>
                  </a:lnTo>
                  <a:lnTo>
                    <a:pt x="12" y="30"/>
                  </a:lnTo>
                  <a:lnTo>
                    <a:pt x="12" y="28"/>
                  </a:lnTo>
                  <a:lnTo>
                    <a:pt x="11" y="28"/>
                  </a:lnTo>
                  <a:lnTo>
                    <a:pt x="11" y="26"/>
                  </a:lnTo>
                  <a:lnTo>
                    <a:pt x="11" y="25"/>
                  </a:lnTo>
                  <a:lnTo>
                    <a:pt x="11" y="23"/>
                  </a:lnTo>
                  <a:lnTo>
                    <a:pt x="11" y="21"/>
                  </a:lnTo>
                  <a:lnTo>
                    <a:pt x="12" y="20"/>
                  </a:lnTo>
                  <a:lnTo>
                    <a:pt x="12" y="18"/>
                  </a:lnTo>
                  <a:lnTo>
                    <a:pt x="12" y="17"/>
                  </a:lnTo>
                  <a:lnTo>
                    <a:pt x="14" y="15"/>
                  </a:lnTo>
                  <a:lnTo>
                    <a:pt x="15" y="13"/>
                  </a:lnTo>
                  <a:lnTo>
                    <a:pt x="15" y="11"/>
                  </a:lnTo>
                  <a:lnTo>
                    <a:pt x="17" y="10"/>
                  </a:lnTo>
                  <a:lnTo>
                    <a:pt x="18" y="8"/>
                  </a:lnTo>
                  <a:lnTo>
                    <a:pt x="18" y="7"/>
                  </a:lnTo>
                  <a:lnTo>
                    <a:pt x="19" y="5"/>
                  </a:lnTo>
                  <a:lnTo>
                    <a:pt x="19" y="3"/>
                  </a:lnTo>
                  <a:lnTo>
                    <a:pt x="19" y="2"/>
                  </a:lnTo>
                  <a:lnTo>
                    <a:pt x="21" y="0"/>
                  </a:lnTo>
                  <a:lnTo>
                    <a:pt x="19" y="1"/>
                  </a:lnTo>
                  <a:lnTo>
                    <a:pt x="18" y="1"/>
                  </a:lnTo>
                  <a:lnTo>
                    <a:pt x="16" y="1"/>
                  </a:lnTo>
                  <a:lnTo>
                    <a:pt x="15" y="1"/>
                  </a:lnTo>
                  <a:lnTo>
                    <a:pt x="13" y="2"/>
                  </a:lnTo>
                  <a:lnTo>
                    <a:pt x="11" y="2"/>
                  </a:lnTo>
                  <a:lnTo>
                    <a:pt x="9" y="2"/>
                  </a:lnTo>
                </a:path>
              </a:pathLst>
            </a:custGeom>
            <a:solidFill>
              <a:srgbClr val="5F5F5F"/>
            </a:solidFill>
            <a:ln w="18498" cap="flat" cmpd="sng">
              <a:solidFill>
                <a:srgbClr val="2F2F2F"/>
              </a:solidFill>
              <a:prstDash val="solid"/>
              <a:round/>
              <a:headEnd type="none" w="med" len="med"/>
              <a:tailEnd type="none" w="med" len="med"/>
            </a:ln>
            <a:effectLst/>
          </p:spPr>
          <p:txBody>
            <a:bodyPr/>
            <a:lstStyle/>
            <a:p>
              <a:endParaRPr lang="zh-CN" altLang="en-US"/>
            </a:p>
          </p:txBody>
        </p:sp>
        <p:sp>
          <p:nvSpPr>
            <p:cNvPr id="66570" name="Freeform 10"/>
            <p:cNvSpPr/>
            <p:nvPr/>
          </p:nvSpPr>
          <p:spPr bwMode="auto">
            <a:xfrm>
              <a:off x="2951" y="3383"/>
              <a:ext cx="226" cy="57"/>
            </a:xfrm>
            <a:custGeom>
              <a:avLst/>
              <a:gdLst>
                <a:gd name="T0" fmla="*/ 202 w 226"/>
                <a:gd name="T1" fmla="*/ 14 h 57"/>
                <a:gd name="T2" fmla="*/ 194 w 226"/>
                <a:gd name="T3" fmla="*/ 10 h 57"/>
                <a:gd name="T4" fmla="*/ 185 w 226"/>
                <a:gd name="T5" fmla="*/ 5 h 57"/>
                <a:gd name="T6" fmla="*/ 172 w 226"/>
                <a:gd name="T7" fmla="*/ 3 h 57"/>
                <a:gd name="T8" fmla="*/ 159 w 226"/>
                <a:gd name="T9" fmla="*/ 1 h 57"/>
                <a:gd name="T10" fmla="*/ 147 w 226"/>
                <a:gd name="T11" fmla="*/ 1 h 57"/>
                <a:gd name="T12" fmla="*/ 136 w 226"/>
                <a:gd name="T13" fmla="*/ 2 h 57"/>
                <a:gd name="T14" fmla="*/ 124 w 226"/>
                <a:gd name="T15" fmla="*/ 7 h 57"/>
                <a:gd name="T16" fmla="*/ 111 w 226"/>
                <a:gd name="T17" fmla="*/ 10 h 57"/>
                <a:gd name="T18" fmla="*/ 98 w 226"/>
                <a:gd name="T19" fmla="*/ 16 h 57"/>
                <a:gd name="T20" fmla="*/ 87 w 226"/>
                <a:gd name="T21" fmla="*/ 20 h 57"/>
                <a:gd name="T22" fmla="*/ 76 w 226"/>
                <a:gd name="T23" fmla="*/ 26 h 57"/>
                <a:gd name="T24" fmla="*/ 68 w 226"/>
                <a:gd name="T25" fmla="*/ 30 h 57"/>
                <a:gd name="T26" fmla="*/ 60 w 226"/>
                <a:gd name="T27" fmla="*/ 34 h 57"/>
                <a:gd name="T28" fmla="*/ 54 w 226"/>
                <a:gd name="T29" fmla="*/ 34 h 57"/>
                <a:gd name="T30" fmla="*/ 49 w 226"/>
                <a:gd name="T31" fmla="*/ 33 h 57"/>
                <a:gd name="T32" fmla="*/ 43 w 226"/>
                <a:gd name="T33" fmla="*/ 29 h 57"/>
                <a:gd name="T34" fmla="*/ 35 w 226"/>
                <a:gd name="T35" fmla="*/ 26 h 57"/>
                <a:gd name="T36" fmla="*/ 30 w 226"/>
                <a:gd name="T37" fmla="*/ 21 h 57"/>
                <a:gd name="T38" fmla="*/ 21 w 226"/>
                <a:gd name="T39" fmla="*/ 19 h 57"/>
                <a:gd name="T40" fmla="*/ 13 w 226"/>
                <a:gd name="T41" fmla="*/ 17 h 57"/>
                <a:gd name="T42" fmla="*/ 6 w 226"/>
                <a:gd name="T43" fmla="*/ 20 h 57"/>
                <a:gd name="T44" fmla="*/ 1 w 226"/>
                <a:gd name="T45" fmla="*/ 24 h 57"/>
                <a:gd name="T46" fmla="*/ 0 w 226"/>
                <a:gd name="T47" fmla="*/ 30 h 57"/>
                <a:gd name="T48" fmla="*/ 1 w 226"/>
                <a:gd name="T49" fmla="*/ 34 h 57"/>
                <a:gd name="T50" fmla="*/ 3 w 226"/>
                <a:gd name="T51" fmla="*/ 37 h 57"/>
                <a:gd name="T52" fmla="*/ 7 w 226"/>
                <a:gd name="T53" fmla="*/ 37 h 57"/>
                <a:gd name="T54" fmla="*/ 11 w 226"/>
                <a:gd name="T55" fmla="*/ 42 h 57"/>
                <a:gd name="T56" fmla="*/ 23 w 226"/>
                <a:gd name="T57" fmla="*/ 43 h 57"/>
                <a:gd name="T58" fmla="*/ 36 w 226"/>
                <a:gd name="T59" fmla="*/ 47 h 57"/>
                <a:gd name="T60" fmla="*/ 53 w 226"/>
                <a:gd name="T61" fmla="*/ 48 h 57"/>
                <a:gd name="T62" fmla="*/ 68 w 226"/>
                <a:gd name="T63" fmla="*/ 49 h 57"/>
                <a:gd name="T64" fmla="*/ 83 w 226"/>
                <a:gd name="T65" fmla="*/ 46 h 57"/>
                <a:gd name="T66" fmla="*/ 96 w 226"/>
                <a:gd name="T67" fmla="*/ 43 h 57"/>
                <a:gd name="T68" fmla="*/ 107 w 226"/>
                <a:gd name="T69" fmla="*/ 37 h 57"/>
                <a:gd name="T70" fmla="*/ 119 w 226"/>
                <a:gd name="T71" fmla="*/ 34 h 57"/>
                <a:gd name="T72" fmla="*/ 134 w 226"/>
                <a:gd name="T73" fmla="*/ 31 h 57"/>
                <a:gd name="T74" fmla="*/ 152 w 226"/>
                <a:gd name="T75" fmla="*/ 32 h 57"/>
                <a:gd name="T76" fmla="*/ 162 w 226"/>
                <a:gd name="T77" fmla="*/ 32 h 57"/>
                <a:gd name="T78" fmla="*/ 173 w 226"/>
                <a:gd name="T79" fmla="*/ 35 h 57"/>
                <a:gd name="T80" fmla="*/ 186 w 226"/>
                <a:gd name="T81" fmla="*/ 38 h 57"/>
                <a:gd name="T82" fmla="*/ 196 w 226"/>
                <a:gd name="T83" fmla="*/ 42 h 57"/>
                <a:gd name="T84" fmla="*/ 207 w 226"/>
                <a:gd name="T85" fmla="*/ 44 h 57"/>
                <a:gd name="T86" fmla="*/ 207 w 226"/>
                <a:gd name="T87" fmla="*/ 46 h 57"/>
                <a:gd name="T88" fmla="*/ 210 w 226"/>
                <a:gd name="T89" fmla="*/ 47 h 57"/>
                <a:gd name="T90" fmla="*/ 214 w 226"/>
                <a:gd name="T91" fmla="*/ 51 h 57"/>
                <a:gd name="T92" fmla="*/ 219 w 226"/>
                <a:gd name="T93" fmla="*/ 53 h 57"/>
                <a:gd name="T94" fmla="*/ 223 w 226"/>
                <a:gd name="T95" fmla="*/ 56 h 57"/>
                <a:gd name="T96" fmla="*/ 224 w 226"/>
                <a:gd name="T97" fmla="*/ 55 h 57"/>
                <a:gd name="T98" fmla="*/ 224 w 226"/>
                <a:gd name="T99" fmla="*/ 50 h 57"/>
                <a:gd name="T100" fmla="*/ 224 w 226"/>
                <a:gd name="T101" fmla="*/ 43 h 57"/>
                <a:gd name="T102" fmla="*/ 224 w 226"/>
                <a:gd name="T103" fmla="*/ 38 h 57"/>
                <a:gd name="T104" fmla="*/ 224 w 226"/>
                <a:gd name="T105" fmla="*/ 32 h 57"/>
                <a:gd name="T106" fmla="*/ 223 w 226"/>
                <a:gd name="T107" fmla="*/ 30 h 57"/>
                <a:gd name="T108" fmla="*/ 222 w 226"/>
                <a:gd name="T109" fmla="*/ 27 h 57"/>
                <a:gd name="T110" fmla="*/ 216 w 226"/>
                <a:gd name="T111" fmla="*/ 24 h 57"/>
                <a:gd name="T112" fmla="*/ 212 w 226"/>
                <a:gd name="T113" fmla="*/ 20 h 57"/>
                <a:gd name="T114" fmla="*/ 207 w 226"/>
                <a:gd name="T115" fmla="*/ 18 h 57"/>
                <a:gd name="T116" fmla="*/ 207 w 226"/>
                <a:gd name="T117" fmla="*/ 16 h 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6" h="57">
                  <a:moveTo>
                    <a:pt x="207" y="16"/>
                  </a:moveTo>
                  <a:lnTo>
                    <a:pt x="204" y="16"/>
                  </a:lnTo>
                  <a:lnTo>
                    <a:pt x="202" y="14"/>
                  </a:lnTo>
                  <a:lnTo>
                    <a:pt x="199" y="12"/>
                  </a:lnTo>
                  <a:lnTo>
                    <a:pt x="197" y="10"/>
                  </a:lnTo>
                  <a:lnTo>
                    <a:pt x="194" y="10"/>
                  </a:lnTo>
                  <a:lnTo>
                    <a:pt x="191" y="8"/>
                  </a:lnTo>
                  <a:lnTo>
                    <a:pt x="187" y="6"/>
                  </a:lnTo>
                  <a:lnTo>
                    <a:pt x="185" y="5"/>
                  </a:lnTo>
                  <a:lnTo>
                    <a:pt x="180" y="5"/>
                  </a:lnTo>
                  <a:lnTo>
                    <a:pt x="176" y="3"/>
                  </a:lnTo>
                  <a:lnTo>
                    <a:pt x="172" y="3"/>
                  </a:lnTo>
                  <a:lnTo>
                    <a:pt x="168" y="2"/>
                  </a:lnTo>
                  <a:lnTo>
                    <a:pt x="163" y="2"/>
                  </a:lnTo>
                  <a:lnTo>
                    <a:pt x="159" y="1"/>
                  </a:lnTo>
                  <a:lnTo>
                    <a:pt x="154" y="1"/>
                  </a:lnTo>
                  <a:lnTo>
                    <a:pt x="150" y="0"/>
                  </a:lnTo>
                  <a:lnTo>
                    <a:pt x="147" y="1"/>
                  </a:lnTo>
                  <a:lnTo>
                    <a:pt x="143" y="1"/>
                  </a:lnTo>
                  <a:lnTo>
                    <a:pt x="140" y="2"/>
                  </a:lnTo>
                  <a:lnTo>
                    <a:pt x="136" y="2"/>
                  </a:lnTo>
                  <a:lnTo>
                    <a:pt x="131" y="4"/>
                  </a:lnTo>
                  <a:lnTo>
                    <a:pt x="127" y="5"/>
                  </a:lnTo>
                  <a:lnTo>
                    <a:pt x="124" y="7"/>
                  </a:lnTo>
                  <a:lnTo>
                    <a:pt x="120" y="7"/>
                  </a:lnTo>
                  <a:lnTo>
                    <a:pt x="115" y="9"/>
                  </a:lnTo>
                  <a:lnTo>
                    <a:pt x="111" y="10"/>
                  </a:lnTo>
                  <a:lnTo>
                    <a:pt x="106" y="12"/>
                  </a:lnTo>
                  <a:lnTo>
                    <a:pt x="103" y="14"/>
                  </a:lnTo>
                  <a:lnTo>
                    <a:pt x="98" y="16"/>
                  </a:lnTo>
                  <a:lnTo>
                    <a:pt x="94" y="17"/>
                  </a:lnTo>
                  <a:lnTo>
                    <a:pt x="91" y="19"/>
                  </a:lnTo>
                  <a:lnTo>
                    <a:pt x="87" y="20"/>
                  </a:lnTo>
                  <a:lnTo>
                    <a:pt x="84" y="22"/>
                  </a:lnTo>
                  <a:lnTo>
                    <a:pt x="80" y="24"/>
                  </a:lnTo>
                  <a:lnTo>
                    <a:pt x="76" y="26"/>
                  </a:lnTo>
                  <a:lnTo>
                    <a:pt x="74" y="28"/>
                  </a:lnTo>
                  <a:lnTo>
                    <a:pt x="70" y="29"/>
                  </a:lnTo>
                  <a:lnTo>
                    <a:pt x="68" y="30"/>
                  </a:lnTo>
                  <a:lnTo>
                    <a:pt x="65" y="32"/>
                  </a:lnTo>
                  <a:lnTo>
                    <a:pt x="64" y="32"/>
                  </a:lnTo>
                  <a:lnTo>
                    <a:pt x="60" y="34"/>
                  </a:lnTo>
                  <a:lnTo>
                    <a:pt x="58" y="34"/>
                  </a:lnTo>
                  <a:lnTo>
                    <a:pt x="56" y="34"/>
                  </a:lnTo>
                  <a:lnTo>
                    <a:pt x="54" y="34"/>
                  </a:lnTo>
                  <a:lnTo>
                    <a:pt x="53" y="34"/>
                  </a:lnTo>
                  <a:lnTo>
                    <a:pt x="51" y="34"/>
                  </a:lnTo>
                  <a:lnTo>
                    <a:pt x="49" y="33"/>
                  </a:lnTo>
                  <a:lnTo>
                    <a:pt x="49" y="31"/>
                  </a:lnTo>
                  <a:lnTo>
                    <a:pt x="45" y="31"/>
                  </a:lnTo>
                  <a:lnTo>
                    <a:pt x="43" y="29"/>
                  </a:lnTo>
                  <a:lnTo>
                    <a:pt x="40" y="28"/>
                  </a:lnTo>
                  <a:lnTo>
                    <a:pt x="39" y="26"/>
                  </a:lnTo>
                  <a:lnTo>
                    <a:pt x="35" y="26"/>
                  </a:lnTo>
                  <a:lnTo>
                    <a:pt x="33" y="24"/>
                  </a:lnTo>
                  <a:lnTo>
                    <a:pt x="32" y="23"/>
                  </a:lnTo>
                  <a:lnTo>
                    <a:pt x="30" y="21"/>
                  </a:lnTo>
                  <a:lnTo>
                    <a:pt x="26" y="21"/>
                  </a:lnTo>
                  <a:lnTo>
                    <a:pt x="24" y="19"/>
                  </a:lnTo>
                  <a:lnTo>
                    <a:pt x="21" y="19"/>
                  </a:lnTo>
                  <a:lnTo>
                    <a:pt x="19" y="17"/>
                  </a:lnTo>
                  <a:lnTo>
                    <a:pt x="15" y="17"/>
                  </a:lnTo>
                  <a:lnTo>
                    <a:pt x="13" y="17"/>
                  </a:lnTo>
                  <a:lnTo>
                    <a:pt x="11" y="18"/>
                  </a:lnTo>
                  <a:lnTo>
                    <a:pt x="10" y="18"/>
                  </a:lnTo>
                  <a:lnTo>
                    <a:pt x="6" y="20"/>
                  </a:lnTo>
                  <a:lnTo>
                    <a:pt x="4" y="21"/>
                  </a:lnTo>
                  <a:lnTo>
                    <a:pt x="2" y="23"/>
                  </a:lnTo>
                  <a:lnTo>
                    <a:pt x="1" y="24"/>
                  </a:lnTo>
                  <a:lnTo>
                    <a:pt x="0" y="26"/>
                  </a:lnTo>
                  <a:lnTo>
                    <a:pt x="0" y="28"/>
                  </a:lnTo>
                  <a:lnTo>
                    <a:pt x="0" y="30"/>
                  </a:lnTo>
                  <a:lnTo>
                    <a:pt x="0" y="32"/>
                  </a:lnTo>
                  <a:lnTo>
                    <a:pt x="1" y="34"/>
                  </a:lnTo>
                  <a:lnTo>
                    <a:pt x="1" y="35"/>
                  </a:lnTo>
                  <a:lnTo>
                    <a:pt x="3" y="35"/>
                  </a:lnTo>
                  <a:lnTo>
                    <a:pt x="3" y="37"/>
                  </a:lnTo>
                  <a:lnTo>
                    <a:pt x="5" y="37"/>
                  </a:lnTo>
                  <a:lnTo>
                    <a:pt x="7" y="37"/>
                  </a:lnTo>
                  <a:lnTo>
                    <a:pt x="7" y="39"/>
                  </a:lnTo>
                  <a:lnTo>
                    <a:pt x="9" y="40"/>
                  </a:lnTo>
                  <a:lnTo>
                    <a:pt x="11" y="42"/>
                  </a:lnTo>
                  <a:lnTo>
                    <a:pt x="15" y="42"/>
                  </a:lnTo>
                  <a:lnTo>
                    <a:pt x="19" y="43"/>
                  </a:lnTo>
                  <a:lnTo>
                    <a:pt x="23" y="43"/>
                  </a:lnTo>
                  <a:lnTo>
                    <a:pt x="27" y="45"/>
                  </a:lnTo>
                  <a:lnTo>
                    <a:pt x="33" y="45"/>
                  </a:lnTo>
                  <a:lnTo>
                    <a:pt x="36" y="47"/>
                  </a:lnTo>
                  <a:lnTo>
                    <a:pt x="42" y="47"/>
                  </a:lnTo>
                  <a:lnTo>
                    <a:pt x="47" y="48"/>
                  </a:lnTo>
                  <a:lnTo>
                    <a:pt x="53" y="48"/>
                  </a:lnTo>
                  <a:lnTo>
                    <a:pt x="58" y="49"/>
                  </a:lnTo>
                  <a:lnTo>
                    <a:pt x="63" y="49"/>
                  </a:lnTo>
                  <a:lnTo>
                    <a:pt x="68" y="49"/>
                  </a:lnTo>
                  <a:lnTo>
                    <a:pt x="73" y="47"/>
                  </a:lnTo>
                  <a:lnTo>
                    <a:pt x="77" y="47"/>
                  </a:lnTo>
                  <a:lnTo>
                    <a:pt x="83" y="46"/>
                  </a:lnTo>
                  <a:lnTo>
                    <a:pt x="87" y="45"/>
                  </a:lnTo>
                  <a:lnTo>
                    <a:pt x="92" y="43"/>
                  </a:lnTo>
                  <a:lnTo>
                    <a:pt x="96" y="43"/>
                  </a:lnTo>
                  <a:lnTo>
                    <a:pt x="100" y="41"/>
                  </a:lnTo>
                  <a:lnTo>
                    <a:pt x="103" y="39"/>
                  </a:lnTo>
                  <a:lnTo>
                    <a:pt x="107" y="37"/>
                  </a:lnTo>
                  <a:lnTo>
                    <a:pt x="111" y="37"/>
                  </a:lnTo>
                  <a:lnTo>
                    <a:pt x="115" y="35"/>
                  </a:lnTo>
                  <a:lnTo>
                    <a:pt x="119" y="34"/>
                  </a:lnTo>
                  <a:lnTo>
                    <a:pt x="124" y="32"/>
                  </a:lnTo>
                  <a:lnTo>
                    <a:pt x="129" y="32"/>
                  </a:lnTo>
                  <a:lnTo>
                    <a:pt x="134" y="31"/>
                  </a:lnTo>
                  <a:lnTo>
                    <a:pt x="141" y="31"/>
                  </a:lnTo>
                  <a:lnTo>
                    <a:pt x="149" y="30"/>
                  </a:lnTo>
                  <a:lnTo>
                    <a:pt x="152" y="32"/>
                  </a:lnTo>
                  <a:lnTo>
                    <a:pt x="155" y="32"/>
                  </a:lnTo>
                  <a:lnTo>
                    <a:pt x="159" y="32"/>
                  </a:lnTo>
                  <a:lnTo>
                    <a:pt x="162" y="32"/>
                  </a:lnTo>
                  <a:lnTo>
                    <a:pt x="166" y="34"/>
                  </a:lnTo>
                  <a:lnTo>
                    <a:pt x="170" y="34"/>
                  </a:lnTo>
                  <a:lnTo>
                    <a:pt x="173" y="35"/>
                  </a:lnTo>
                  <a:lnTo>
                    <a:pt x="179" y="35"/>
                  </a:lnTo>
                  <a:lnTo>
                    <a:pt x="182" y="36"/>
                  </a:lnTo>
                  <a:lnTo>
                    <a:pt x="186" y="38"/>
                  </a:lnTo>
                  <a:lnTo>
                    <a:pt x="190" y="40"/>
                  </a:lnTo>
                  <a:lnTo>
                    <a:pt x="194" y="40"/>
                  </a:lnTo>
                  <a:lnTo>
                    <a:pt x="196" y="42"/>
                  </a:lnTo>
                  <a:lnTo>
                    <a:pt x="200" y="42"/>
                  </a:lnTo>
                  <a:lnTo>
                    <a:pt x="203" y="44"/>
                  </a:lnTo>
                  <a:lnTo>
                    <a:pt x="207" y="44"/>
                  </a:lnTo>
                  <a:lnTo>
                    <a:pt x="207" y="45"/>
                  </a:lnTo>
                  <a:lnTo>
                    <a:pt x="207" y="46"/>
                  </a:lnTo>
                  <a:lnTo>
                    <a:pt x="208" y="46"/>
                  </a:lnTo>
                  <a:lnTo>
                    <a:pt x="208" y="47"/>
                  </a:lnTo>
                  <a:lnTo>
                    <a:pt x="210" y="47"/>
                  </a:lnTo>
                  <a:lnTo>
                    <a:pt x="211" y="49"/>
                  </a:lnTo>
                  <a:lnTo>
                    <a:pt x="213" y="49"/>
                  </a:lnTo>
                  <a:lnTo>
                    <a:pt x="214" y="51"/>
                  </a:lnTo>
                  <a:lnTo>
                    <a:pt x="216" y="51"/>
                  </a:lnTo>
                  <a:lnTo>
                    <a:pt x="218" y="53"/>
                  </a:lnTo>
                  <a:lnTo>
                    <a:pt x="219" y="53"/>
                  </a:lnTo>
                  <a:lnTo>
                    <a:pt x="220" y="55"/>
                  </a:lnTo>
                  <a:lnTo>
                    <a:pt x="222" y="55"/>
                  </a:lnTo>
                  <a:lnTo>
                    <a:pt x="223" y="56"/>
                  </a:lnTo>
                  <a:lnTo>
                    <a:pt x="225" y="56"/>
                  </a:lnTo>
                  <a:lnTo>
                    <a:pt x="224" y="56"/>
                  </a:lnTo>
                  <a:lnTo>
                    <a:pt x="224" y="55"/>
                  </a:lnTo>
                  <a:lnTo>
                    <a:pt x="224" y="54"/>
                  </a:lnTo>
                  <a:lnTo>
                    <a:pt x="224" y="52"/>
                  </a:lnTo>
                  <a:lnTo>
                    <a:pt x="224" y="50"/>
                  </a:lnTo>
                  <a:lnTo>
                    <a:pt x="224" y="48"/>
                  </a:lnTo>
                  <a:lnTo>
                    <a:pt x="224" y="46"/>
                  </a:lnTo>
                  <a:lnTo>
                    <a:pt x="224" y="43"/>
                  </a:lnTo>
                  <a:lnTo>
                    <a:pt x="224" y="42"/>
                  </a:lnTo>
                  <a:lnTo>
                    <a:pt x="224" y="40"/>
                  </a:lnTo>
                  <a:lnTo>
                    <a:pt x="224" y="38"/>
                  </a:lnTo>
                  <a:lnTo>
                    <a:pt x="224" y="35"/>
                  </a:lnTo>
                  <a:lnTo>
                    <a:pt x="224" y="34"/>
                  </a:lnTo>
                  <a:lnTo>
                    <a:pt x="224" y="32"/>
                  </a:lnTo>
                  <a:lnTo>
                    <a:pt x="224" y="31"/>
                  </a:lnTo>
                  <a:lnTo>
                    <a:pt x="225" y="30"/>
                  </a:lnTo>
                  <a:lnTo>
                    <a:pt x="223" y="30"/>
                  </a:lnTo>
                  <a:lnTo>
                    <a:pt x="223" y="29"/>
                  </a:lnTo>
                  <a:lnTo>
                    <a:pt x="222" y="29"/>
                  </a:lnTo>
                  <a:lnTo>
                    <a:pt x="222" y="27"/>
                  </a:lnTo>
                  <a:lnTo>
                    <a:pt x="220" y="27"/>
                  </a:lnTo>
                  <a:lnTo>
                    <a:pt x="218" y="25"/>
                  </a:lnTo>
                  <a:lnTo>
                    <a:pt x="216" y="24"/>
                  </a:lnTo>
                  <a:lnTo>
                    <a:pt x="216" y="22"/>
                  </a:lnTo>
                  <a:lnTo>
                    <a:pt x="214" y="22"/>
                  </a:lnTo>
                  <a:lnTo>
                    <a:pt x="212" y="20"/>
                  </a:lnTo>
                  <a:lnTo>
                    <a:pt x="210" y="20"/>
                  </a:lnTo>
                  <a:lnTo>
                    <a:pt x="209" y="18"/>
                  </a:lnTo>
                  <a:lnTo>
                    <a:pt x="207" y="18"/>
                  </a:lnTo>
                  <a:lnTo>
                    <a:pt x="207" y="17"/>
                  </a:lnTo>
                  <a:lnTo>
                    <a:pt x="207" y="16"/>
                  </a:lnTo>
                </a:path>
              </a:pathLst>
            </a:custGeom>
            <a:solidFill>
              <a:srgbClr val="A1A100"/>
            </a:solidFill>
            <a:ln w="18498" cap="flat" cmpd="sng">
              <a:solidFill>
                <a:srgbClr val="626200"/>
              </a:solidFill>
              <a:prstDash val="solid"/>
              <a:round/>
              <a:headEnd type="none" w="med" len="med"/>
              <a:tailEnd type="none" w="med" len="med"/>
            </a:ln>
            <a:effectLst/>
          </p:spPr>
          <p:txBody>
            <a:bodyPr/>
            <a:lstStyle/>
            <a:p>
              <a:endParaRPr lang="zh-CN" altLang="en-US"/>
            </a:p>
          </p:txBody>
        </p:sp>
        <p:sp>
          <p:nvSpPr>
            <p:cNvPr id="66571" name="Freeform 11"/>
            <p:cNvSpPr/>
            <p:nvPr/>
          </p:nvSpPr>
          <p:spPr bwMode="auto">
            <a:xfrm>
              <a:off x="3177" y="3383"/>
              <a:ext cx="224" cy="57"/>
            </a:xfrm>
            <a:custGeom>
              <a:avLst/>
              <a:gdLst>
                <a:gd name="T0" fmla="*/ 21 w 224"/>
                <a:gd name="T1" fmla="*/ 14 h 57"/>
                <a:gd name="T2" fmla="*/ 28 w 224"/>
                <a:gd name="T3" fmla="*/ 10 h 57"/>
                <a:gd name="T4" fmla="*/ 39 w 224"/>
                <a:gd name="T5" fmla="*/ 5 h 57"/>
                <a:gd name="T6" fmla="*/ 50 w 224"/>
                <a:gd name="T7" fmla="*/ 3 h 57"/>
                <a:gd name="T8" fmla="*/ 63 w 224"/>
                <a:gd name="T9" fmla="*/ 1 h 57"/>
                <a:gd name="T10" fmla="*/ 76 w 224"/>
                <a:gd name="T11" fmla="*/ 1 h 57"/>
                <a:gd name="T12" fmla="*/ 87 w 224"/>
                <a:gd name="T13" fmla="*/ 2 h 57"/>
                <a:gd name="T14" fmla="*/ 98 w 224"/>
                <a:gd name="T15" fmla="*/ 7 h 57"/>
                <a:gd name="T16" fmla="*/ 111 w 224"/>
                <a:gd name="T17" fmla="*/ 10 h 57"/>
                <a:gd name="T18" fmla="*/ 124 w 224"/>
                <a:gd name="T19" fmla="*/ 16 h 57"/>
                <a:gd name="T20" fmla="*/ 137 w 224"/>
                <a:gd name="T21" fmla="*/ 20 h 57"/>
                <a:gd name="T22" fmla="*/ 145 w 224"/>
                <a:gd name="T23" fmla="*/ 26 h 57"/>
                <a:gd name="T24" fmla="*/ 154 w 224"/>
                <a:gd name="T25" fmla="*/ 30 h 57"/>
                <a:gd name="T26" fmla="*/ 161 w 224"/>
                <a:gd name="T27" fmla="*/ 34 h 57"/>
                <a:gd name="T28" fmla="*/ 168 w 224"/>
                <a:gd name="T29" fmla="*/ 34 h 57"/>
                <a:gd name="T30" fmla="*/ 173 w 224"/>
                <a:gd name="T31" fmla="*/ 33 h 57"/>
                <a:gd name="T32" fmla="*/ 179 w 224"/>
                <a:gd name="T33" fmla="*/ 29 h 57"/>
                <a:gd name="T34" fmla="*/ 185 w 224"/>
                <a:gd name="T35" fmla="*/ 26 h 57"/>
                <a:gd name="T36" fmla="*/ 193 w 224"/>
                <a:gd name="T37" fmla="*/ 21 h 57"/>
                <a:gd name="T38" fmla="*/ 200 w 224"/>
                <a:gd name="T39" fmla="*/ 19 h 57"/>
                <a:gd name="T40" fmla="*/ 209 w 224"/>
                <a:gd name="T41" fmla="*/ 17 h 57"/>
                <a:gd name="T42" fmla="*/ 216 w 224"/>
                <a:gd name="T43" fmla="*/ 20 h 57"/>
                <a:gd name="T44" fmla="*/ 222 w 224"/>
                <a:gd name="T45" fmla="*/ 24 h 57"/>
                <a:gd name="T46" fmla="*/ 222 w 224"/>
                <a:gd name="T47" fmla="*/ 30 h 57"/>
                <a:gd name="T48" fmla="*/ 221 w 224"/>
                <a:gd name="T49" fmla="*/ 34 h 57"/>
                <a:gd name="T50" fmla="*/ 218 w 224"/>
                <a:gd name="T51" fmla="*/ 37 h 57"/>
                <a:gd name="T52" fmla="*/ 218 w 224"/>
                <a:gd name="T53" fmla="*/ 37 h 57"/>
                <a:gd name="T54" fmla="*/ 209 w 224"/>
                <a:gd name="T55" fmla="*/ 42 h 57"/>
                <a:gd name="T56" fmla="*/ 199 w 224"/>
                <a:gd name="T57" fmla="*/ 43 h 57"/>
                <a:gd name="T58" fmla="*/ 185 w 224"/>
                <a:gd name="T59" fmla="*/ 47 h 57"/>
                <a:gd name="T60" fmla="*/ 169 w 224"/>
                <a:gd name="T61" fmla="*/ 48 h 57"/>
                <a:gd name="T62" fmla="*/ 154 w 224"/>
                <a:gd name="T63" fmla="*/ 49 h 57"/>
                <a:gd name="T64" fmla="*/ 139 w 224"/>
                <a:gd name="T65" fmla="*/ 46 h 57"/>
                <a:gd name="T66" fmla="*/ 127 w 224"/>
                <a:gd name="T67" fmla="*/ 43 h 57"/>
                <a:gd name="T68" fmla="*/ 116 w 224"/>
                <a:gd name="T69" fmla="*/ 37 h 57"/>
                <a:gd name="T70" fmla="*/ 102 w 224"/>
                <a:gd name="T71" fmla="*/ 34 h 57"/>
                <a:gd name="T72" fmla="*/ 87 w 224"/>
                <a:gd name="T73" fmla="*/ 31 h 57"/>
                <a:gd name="T74" fmla="*/ 71 w 224"/>
                <a:gd name="T75" fmla="*/ 32 h 57"/>
                <a:gd name="T76" fmla="*/ 61 w 224"/>
                <a:gd name="T77" fmla="*/ 32 h 57"/>
                <a:gd name="T78" fmla="*/ 48 w 224"/>
                <a:gd name="T79" fmla="*/ 35 h 57"/>
                <a:gd name="T80" fmla="*/ 36 w 224"/>
                <a:gd name="T81" fmla="*/ 38 h 57"/>
                <a:gd name="T82" fmla="*/ 25 w 224"/>
                <a:gd name="T83" fmla="*/ 42 h 57"/>
                <a:gd name="T84" fmla="*/ 18 w 224"/>
                <a:gd name="T85" fmla="*/ 44 h 57"/>
                <a:gd name="T86" fmla="*/ 15 w 224"/>
                <a:gd name="T87" fmla="*/ 46 h 57"/>
                <a:gd name="T88" fmla="*/ 11 w 224"/>
                <a:gd name="T89" fmla="*/ 47 h 57"/>
                <a:gd name="T90" fmla="*/ 8 w 224"/>
                <a:gd name="T91" fmla="*/ 51 h 57"/>
                <a:gd name="T92" fmla="*/ 3 w 224"/>
                <a:gd name="T93" fmla="*/ 53 h 57"/>
                <a:gd name="T94" fmla="*/ 0 w 224"/>
                <a:gd name="T95" fmla="*/ 56 h 57"/>
                <a:gd name="T96" fmla="*/ 0 w 224"/>
                <a:gd name="T97" fmla="*/ 55 h 57"/>
                <a:gd name="T98" fmla="*/ 0 w 224"/>
                <a:gd name="T99" fmla="*/ 50 h 57"/>
                <a:gd name="T100" fmla="*/ 0 w 224"/>
                <a:gd name="T101" fmla="*/ 43 h 57"/>
                <a:gd name="T102" fmla="*/ 0 w 224"/>
                <a:gd name="T103" fmla="*/ 38 h 57"/>
                <a:gd name="T104" fmla="*/ 0 w 224"/>
                <a:gd name="T105" fmla="*/ 32 h 57"/>
                <a:gd name="T106" fmla="*/ 0 w 224"/>
                <a:gd name="T107" fmla="*/ 30 h 57"/>
                <a:gd name="T108" fmla="*/ 2 w 224"/>
                <a:gd name="T109" fmla="*/ 27 h 57"/>
                <a:gd name="T110" fmla="*/ 7 w 224"/>
                <a:gd name="T111" fmla="*/ 24 h 57"/>
                <a:gd name="T112" fmla="*/ 11 w 224"/>
                <a:gd name="T113" fmla="*/ 20 h 57"/>
                <a:gd name="T114" fmla="*/ 14 w 224"/>
                <a:gd name="T115" fmla="*/ 18 h 57"/>
                <a:gd name="T116" fmla="*/ 18 w 224"/>
                <a:gd name="T117" fmla="*/ 16 h 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4" h="57">
                  <a:moveTo>
                    <a:pt x="18" y="16"/>
                  </a:moveTo>
                  <a:lnTo>
                    <a:pt x="19" y="16"/>
                  </a:lnTo>
                  <a:lnTo>
                    <a:pt x="21" y="14"/>
                  </a:lnTo>
                  <a:lnTo>
                    <a:pt x="22" y="12"/>
                  </a:lnTo>
                  <a:lnTo>
                    <a:pt x="26" y="10"/>
                  </a:lnTo>
                  <a:lnTo>
                    <a:pt x="28" y="10"/>
                  </a:lnTo>
                  <a:lnTo>
                    <a:pt x="32" y="8"/>
                  </a:lnTo>
                  <a:lnTo>
                    <a:pt x="35" y="6"/>
                  </a:lnTo>
                  <a:lnTo>
                    <a:pt x="39" y="5"/>
                  </a:lnTo>
                  <a:lnTo>
                    <a:pt x="42" y="5"/>
                  </a:lnTo>
                  <a:lnTo>
                    <a:pt x="46" y="3"/>
                  </a:lnTo>
                  <a:lnTo>
                    <a:pt x="50" y="3"/>
                  </a:lnTo>
                  <a:lnTo>
                    <a:pt x="55" y="2"/>
                  </a:lnTo>
                  <a:lnTo>
                    <a:pt x="58" y="2"/>
                  </a:lnTo>
                  <a:lnTo>
                    <a:pt x="63" y="1"/>
                  </a:lnTo>
                  <a:lnTo>
                    <a:pt x="68" y="1"/>
                  </a:lnTo>
                  <a:lnTo>
                    <a:pt x="74" y="0"/>
                  </a:lnTo>
                  <a:lnTo>
                    <a:pt x="76" y="1"/>
                  </a:lnTo>
                  <a:lnTo>
                    <a:pt x="79" y="1"/>
                  </a:lnTo>
                  <a:lnTo>
                    <a:pt x="83" y="2"/>
                  </a:lnTo>
                  <a:lnTo>
                    <a:pt x="87" y="2"/>
                  </a:lnTo>
                  <a:lnTo>
                    <a:pt x="90" y="4"/>
                  </a:lnTo>
                  <a:lnTo>
                    <a:pt x="94" y="5"/>
                  </a:lnTo>
                  <a:lnTo>
                    <a:pt x="98" y="7"/>
                  </a:lnTo>
                  <a:lnTo>
                    <a:pt x="103" y="7"/>
                  </a:lnTo>
                  <a:lnTo>
                    <a:pt x="107" y="9"/>
                  </a:lnTo>
                  <a:lnTo>
                    <a:pt x="111" y="10"/>
                  </a:lnTo>
                  <a:lnTo>
                    <a:pt x="114" y="12"/>
                  </a:lnTo>
                  <a:lnTo>
                    <a:pt x="120" y="14"/>
                  </a:lnTo>
                  <a:lnTo>
                    <a:pt x="124" y="16"/>
                  </a:lnTo>
                  <a:lnTo>
                    <a:pt x="128" y="17"/>
                  </a:lnTo>
                  <a:lnTo>
                    <a:pt x="131" y="19"/>
                  </a:lnTo>
                  <a:lnTo>
                    <a:pt x="137" y="20"/>
                  </a:lnTo>
                  <a:lnTo>
                    <a:pt x="139" y="22"/>
                  </a:lnTo>
                  <a:lnTo>
                    <a:pt x="142" y="24"/>
                  </a:lnTo>
                  <a:lnTo>
                    <a:pt x="145" y="26"/>
                  </a:lnTo>
                  <a:lnTo>
                    <a:pt x="149" y="28"/>
                  </a:lnTo>
                  <a:lnTo>
                    <a:pt x="151" y="29"/>
                  </a:lnTo>
                  <a:lnTo>
                    <a:pt x="154" y="30"/>
                  </a:lnTo>
                  <a:lnTo>
                    <a:pt x="156" y="32"/>
                  </a:lnTo>
                  <a:lnTo>
                    <a:pt x="159" y="32"/>
                  </a:lnTo>
                  <a:lnTo>
                    <a:pt x="161" y="34"/>
                  </a:lnTo>
                  <a:lnTo>
                    <a:pt x="163" y="34"/>
                  </a:lnTo>
                  <a:lnTo>
                    <a:pt x="165" y="34"/>
                  </a:lnTo>
                  <a:lnTo>
                    <a:pt x="168" y="34"/>
                  </a:lnTo>
                  <a:lnTo>
                    <a:pt x="169" y="34"/>
                  </a:lnTo>
                  <a:lnTo>
                    <a:pt x="171" y="34"/>
                  </a:lnTo>
                  <a:lnTo>
                    <a:pt x="173" y="33"/>
                  </a:lnTo>
                  <a:lnTo>
                    <a:pt x="176" y="31"/>
                  </a:lnTo>
                  <a:lnTo>
                    <a:pt x="178" y="31"/>
                  </a:lnTo>
                  <a:lnTo>
                    <a:pt x="179" y="29"/>
                  </a:lnTo>
                  <a:lnTo>
                    <a:pt x="181" y="28"/>
                  </a:lnTo>
                  <a:lnTo>
                    <a:pt x="183" y="26"/>
                  </a:lnTo>
                  <a:lnTo>
                    <a:pt x="185" y="26"/>
                  </a:lnTo>
                  <a:lnTo>
                    <a:pt x="188" y="24"/>
                  </a:lnTo>
                  <a:lnTo>
                    <a:pt x="190" y="23"/>
                  </a:lnTo>
                  <a:lnTo>
                    <a:pt x="193" y="21"/>
                  </a:lnTo>
                  <a:lnTo>
                    <a:pt x="195" y="21"/>
                  </a:lnTo>
                  <a:lnTo>
                    <a:pt x="198" y="19"/>
                  </a:lnTo>
                  <a:lnTo>
                    <a:pt x="200" y="19"/>
                  </a:lnTo>
                  <a:lnTo>
                    <a:pt x="204" y="17"/>
                  </a:lnTo>
                  <a:lnTo>
                    <a:pt x="205" y="17"/>
                  </a:lnTo>
                  <a:lnTo>
                    <a:pt x="209" y="17"/>
                  </a:lnTo>
                  <a:lnTo>
                    <a:pt x="211" y="18"/>
                  </a:lnTo>
                  <a:lnTo>
                    <a:pt x="215" y="18"/>
                  </a:lnTo>
                  <a:lnTo>
                    <a:pt x="216" y="20"/>
                  </a:lnTo>
                  <a:lnTo>
                    <a:pt x="219" y="21"/>
                  </a:lnTo>
                  <a:lnTo>
                    <a:pt x="220" y="23"/>
                  </a:lnTo>
                  <a:lnTo>
                    <a:pt x="222" y="24"/>
                  </a:lnTo>
                  <a:lnTo>
                    <a:pt x="222" y="26"/>
                  </a:lnTo>
                  <a:lnTo>
                    <a:pt x="222" y="28"/>
                  </a:lnTo>
                  <a:lnTo>
                    <a:pt x="222" y="30"/>
                  </a:lnTo>
                  <a:lnTo>
                    <a:pt x="223" y="30"/>
                  </a:lnTo>
                  <a:lnTo>
                    <a:pt x="221" y="32"/>
                  </a:lnTo>
                  <a:lnTo>
                    <a:pt x="221" y="34"/>
                  </a:lnTo>
                  <a:lnTo>
                    <a:pt x="220" y="35"/>
                  </a:lnTo>
                  <a:lnTo>
                    <a:pt x="218" y="37"/>
                  </a:lnTo>
                  <a:lnTo>
                    <a:pt x="215" y="39"/>
                  </a:lnTo>
                  <a:lnTo>
                    <a:pt x="213" y="40"/>
                  </a:lnTo>
                  <a:lnTo>
                    <a:pt x="209" y="42"/>
                  </a:lnTo>
                  <a:lnTo>
                    <a:pt x="207" y="42"/>
                  </a:lnTo>
                  <a:lnTo>
                    <a:pt x="203" y="43"/>
                  </a:lnTo>
                  <a:lnTo>
                    <a:pt x="199" y="43"/>
                  </a:lnTo>
                  <a:lnTo>
                    <a:pt x="194" y="45"/>
                  </a:lnTo>
                  <a:lnTo>
                    <a:pt x="190" y="45"/>
                  </a:lnTo>
                  <a:lnTo>
                    <a:pt x="185" y="47"/>
                  </a:lnTo>
                  <a:lnTo>
                    <a:pt x="179" y="47"/>
                  </a:lnTo>
                  <a:lnTo>
                    <a:pt x="174" y="48"/>
                  </a:lnTo>
                  <a:lnTo>
                    <a:pt x="169" y="48"/>
                  </a:lnTo>
                  <a:lnTo>
                    <a:pt x="164" y="49"/>
                  </a:lnTo>
                  <a:lnTo>
                    <a:pt x="159" y="49"/>
                  </a:lnTo>
                  <a:lnTo>
                    <a:pt x="154" y="49"/>
                  </a:lnTo>
                  <a:lnTo>
                    <a:pt x="151" y="47"/>
                  </a:lnTo>
                  <a:lnTo>
                    <a:pt x="145" y="47"/>
                  </a:lnTo>
                  <a:lnTo>
                    <a:pt x="139" y="46"/>
                  </a:lnTo>
                  <a:lnTo>
                    <a:pt x="135" y="45"/>
                  </a:lnTo>
                  <a:lnTo>
                    <a:pt x="131" y="43"/>
                  </a:lnTo>
                  <a:lnTo>
                    <a:pt x="127" y="43"/>
                  </a:lnTo>
                  <a:lnTo>
                    <a:pt x="123" y="41"/>
                  </a:lnTo>
                  <a:lnTo>
                    <a:pt x="119" y="39"/>
                  </a:lnTo>
                  <a:lnTo>
                    <a:pt x="116" y="37"/>
                  </a:lnTo>
                  <a:lnTo>
                    <a:pt x="110" y="37"/>
                  </a:lnTo>
                  <a:lnTo>
                    <a:pt x="107" y="35"/>
                  </a:lnTo>
                  <a:lnTo>
                    <a:pt x="102" y="34"/>
                  </a:lnTo>
                  <a:lnTo>
                    <a:pt x="98" y="32"/>
                  </a:lnTo>
                  <a:lnTo>
                    <a:pt x="93" y="32"/>
                  </a:lnTo>
                  <a:lnTo>
                    <a:pt x="87" y="31"/>
                  </a:lnTo>
                  <a:lnTo>
                    <a:pt x="81" y="31"/>
                  </a:lnTo>
                  <a:lnTo>
                    <a:pt x="74" y="30"/>
                  </a:lnTo>
                  <a:lnTo>
                    <a:pt x="71" y="32"/>
                  </a:lnTo>
                  <a:lnTo>
                    <a:pt x="68" y="32"/>
                  </a:lnTo>
                  <a:lnTo>
                    <a:pt x="64" y="32"/>
                  </a:lnTo>
                  <a:lnTo>
                    <a:pt x="61" y="32"/>
                  </a:lnTo>
                  <a:lnTo>
                    <a:pt x="56" y="34"/>
                  </a:lnTo>
                  <a:lnTo>
                    <a:pt x="52" y="34"/>
                  </a:lnTo>
                  <a:lnTo>
                    <a:pt x="48" y="35"/>
                  </a:lnTo>
                  <a:lnTo>
                    <a:pt x="45" y="35"/>
                  </a:lnTo>
                  <a:lnTo>
                    <a:pt x="40" y="36"/>
                  </a:lnTo>
                  <a:lnTo>
                    <a:pt x="36" y="38"/>
                  </a:lnTo>
                  <a:lnTo>
                    <a:pt x="33" y="40"/>
                  </a:lnTo>
                  <a:lnTo>
                    <a:pt x="29" y="40"/>
                  </a:lnTo>
                  <a:lnTo>
                    <a:pt x="25" y="42"/>
                  </a:lnTo>
                  <a:lnTo>
                    <a:pt x="23" y="42"/>
                  </a:lnTo>
                  <a:lnTo>
                    <a:pt x="20" y="44"/>
                  </a:lnTo>
                  <a:lnTo>
                    <a:pt x="18" y="44"/>
                  </a:lnTo>
                  <a:lnTo>
                    <a:pt x="17" y="45"/>
                  </a:lnTo>
                  <a:lnTo>
                    <a:pt x="15" y="46"/>
                  </a:lnTo>
                  <a:lnTo>
                    <a:pt x="13" y="47"/>
                  </a:lnTo>
                  <a:lnTo>
                    <a:pt x="11" y="47"/>
                  </a:lnTo>
                  <a:lnTo>
                    <a:pt x="10" y="49"/>
                  </a:lnTo>
                  <a:lnTo>
                    <a:pt x="8" y="51"/>
                  </a:lnTo>
                  <a:lnTo>
                    <a:pt x="6" y="51"/>
                  </a:lnTo>
                  <a:lnTo>
                    <a:pt x="4" y="53"/>
                  </a:lnTo>
                  <a:lnTo>
                    <a:pt x="3" y="53"/>
                  </a:lnTo>
                  <a:lnTo>
                    <a:pt x="1" y="55"/>
                  </a:lnTo>
                  <a:lnTo>
                    <a:pt x="0" y="56"/>
                  </a:lnTo>
                  <a:lnTo>
                    <a:pt x="0" y="55"/>
                  </a:lnTo>
                  <a:lnTo>
                    <a:pt x="0" y="54"/>
                  </a:lnTo>
                  <a:lnTo>
                    <a:pt x="0" y="52"/>
                  </a:lnTo>
                  <a:lnTo>
                    <a:pt x="0" y="50"/>
                  </a:lnTo>
                  <a:lnTo>
                    <a:pt x="0" y="48"/>
                  </a:lnTo>
                  <a:lnTo>
                    <a:pt x="0" y="46"/>
                  </a:lnTo>
                  <a:lnTo>
                    <a:pt x="0" y="43"/>
                  </a:lnTo>
                  <a:lnTo>
                    <a:pt x="0" y="42"/>
                  </a:lnTo>
                  <a:lnTo>
                    <a:pt x="0" y="40"/>
                  </a:lnTo>
                  <a:lnTo>
                    <a:pt x="0" y="38"/>
                  </a:lnTo>
                  <a:lnTo>
                    <a:pt x="0" y="35"/>
                  </a:lnTo>
                  <a:lnTo>
                    <a:pt x="0" y="34"/>
                  </a:lnTo>
                  <a:lnTo>
                    <a:pt x="0" y="32"/>
                  </a:lnTo>
                  <a:lnTo>
                    <a:pt x="0" y="31"/>
                  </a:lnTo>
                  <a:lnTo>
                    <a:pt x="0" y="30"/>
                  </a:lnTo>
                  <a:lnTo>
                    <a:pt x="0" y="29"/>
                  </a:lnTo>
                  <a:lnTo>
                    <a:pt x="2" y="27"/>
                  </a:lnTo>
                  <a:lnTo>
                    <a:pt x="3" y="27"/>
                  </a:lnTo>
                  <a:lnTo>
                    <a:pt x="5" y="25"/>
                  </a:lnTo>
                  <a:lnTo>
                    <a:pt x="7" y="24"/>
                  </a:lnTo>
                  <a:lnTo>
                    <a:pt x="8" y="22"/>
                  </a:lnTo>
                  <a:lnTo>
                    <a:pt x="9" y="22"/>
                  </a:lnTo>
                  <a:lnTo>
                    <a:pt x="11" y="20"/>
                  </a:lnTo>
                  <a:lnTo>
                    <a:pt x="13" y="20"/>
                  </a:lnTo>
                  <a:lnTo>
                    <a:pt x="14" y="18"/>
                  </a:lnTo>
                  <a:lnTo>
                    <a:pt x="16" y="17"/>
                  </a:lnTo>
                  <a:lnTo>
                    <a:pt x="18" y="16"/>
                  </a:lnTo>
                </a:path>
              </a:pathLst>
            </a:custGeom>
            <a:solidFill>
              <a:srgbClr val="A1A100"/>
            </a:solidFill>
            <a:ln w="18498" cap="flat" cmpd="sng">
              <a:solidFill>
                <a:srgbClr val="626200"/>
              </a:solidFill>
              <a:prstDash val="solid"/>
              <a:round/>
              <a:headEnd type="none" w="med" len="med"/>
              <a:tailEnd type="none" w="med" len="med"/>
            </a:ln>
            <a:effectLst/>
          </p:spPr>
          <p:txBody>
            <a:bodyPr/>
            <a:lstStyle/>
            <a:p>
              <a:endParaRPr lang="zh-CN" altLang="en-US"/>
            </a:p>
          </p:txBody>
        </p:sp>
        <p:sp>
          <p:nvSpPr>
            <p:cNvPr id="66572" name="Freeform 12"/>
            <p:cNvSpPr/>
            <p:nvPr/>
          </p:nvSpPr>
          <p:spPr bwMode="auto">
            <a:xfrm>
              <a:off x="3354" y="3481"/>
              <a:ext cx="66" cy="63"/>
            </a:xfrm>
            <a:custGeom>
              <a:avLst/>
              <a:gdLst>
                <a:gd name="T0" fmla="*/ 0 w 66"/>
                <a:gd name="T1" fmla="*/ 31 h 63"/>
                <a:gd name="T2" fmla="*/ 0 w 66"/>
                <a:gd name="T3" fmla="*/ 25 h 63"/>
                <a:gd name="T4" fmla="*/ 2 w 66"/>
                <a:gd name="T5" fmla="*/ 18 h 63"/>
                <a:gd name="T6" fmla="*/ 5 w 66"/>
                <a:gd name="T7" fmla="*/ 13 h 63"/>
                <a:gd name="T8" fmla="*/ 10 w 66"/>
                <a:gd name="T9" fmla="*/ 8 h 63"/>
                <a:gd name="T10" fmla="*/ 15 w 66"/>
                <a:gd name="T11" fmla="*/ 6 h 63"/>
                <a:gd name="T12" fmla="*/ 20 w 66"/>
                <a:gd name="T13" fmla="*/ 3 h 63"/>
                <a:gd name="T14" fmla="*/ 25 w 66"/>
                <a:gd name="T15" fmla="*/ 1 h 63"/>
                <a:gd name="T16" fmla="*/ 32 w 66"/>
                <a:gd name="T17" fmla="*/ 0 h 63"/>
                <a:gd name="T18" fmla="*/ 38 w 66"/>
                <a:gd name="T19" fmla="*/ 1 h 63"/>
                <a:gd name="T20" fmla="*/ 43 w 66"/>
                <a:gd name="T21" fmla="*/ 3 h 63"/>
                <a:gd name="T22" fmla="*/ 49 w 66"/>
                <a:gd name="T23" fmla="*/ 6 h 63"/>
                <a:gd name="T24" fmla="*/ 55 w 66"/>
                <a:gd name="T25" fmla="*/ 8 h 63"/>
                <a:gd name="T26" fmla="*/ 58 w 66"/>
                <a:gd name="T27" fmla="*/ 13 h 63"/>
                <a:gd name="T28" fmla="*/ 62 w 66"/>
                <a:gd name="T29" fmla="*/ 18 h 63"/>
                <a:gd name="T30" fmla="*/ 64 w 66"/>
                <a:gd name="T31" fmla="*/ 25 h 63"/>
                <a:gd name="T32" fmla="*/ 65 w 66"/>
                <a:gd name="T33" fmla="*/ 31 h 63"/>
                <a:gd name="T34" fmla="*/ 64 w 66"/>
                <a:gd name="T35" fmla="*/ 39 h 63"/>
                <a:gd name="T36" fmla="*/ 62 w 66"/>
                <a:gd name="T37" fmla="*/ 45 h 63"/>
                <a:gd name="T38" fmla="*/ 58 w 66"/>
                <a:gd name="T39" fmla="*/ 51 h 63"/>
                <a:gd name="T40" fmla="*/ 55 w 66"/>
                <a:gd name="T41" fmla="*/ 54 h 63"/>
                <a:gd name="T42" fmla="*/ 49 w 66"/>
                <a:gd name="T43" fmla="*/ 58 h 63"/>
                <a:gd name="T44" fmla="*/ 43 w 66"/>
                <a:gd name="T45" fmla="*/ 60 h 63"/>
                <a:gd name="T46" fmla="*/ 38 w 66"/>
                <a:gd name="T47" fmla="*/ 62 h 63"/>
                <a:gd name="T48" fmla="*/ 32 w 66"/>
                <a:gd name="T49" fmla="*/ 62 h 63"/>
                <a:gd name="T50" fmla="*/ 25 w 66"/>
                <a:gd name="T51" fmla="*/ 62 h 63"/>
                <a:gd name="T52" fmla="*/ 20 w 66"/>
                <a:gd name="T53" fmla="*/ 60 h 63"/>
                <a:gd name="T54" fmla="*/ 15 w 66"/>
                <a:gd name="T55" fmla="*/ 58 h 63"/>
                <a:gd name="T56" fmla="*/ 10 w 66"/>
                <a:gd name="T57" fmla="*/ 54 h 63"/>
                <a:gd name="T58" fmla="*/ 5 w 66"/>
                <a:gd name="T59" fmla="*/ 51 h 63"/>
                <a:gd name="T60" fmla="*/ 2 w 66"/>
                <a:gd name="T61" fmla="*/ 45 h 63"/>
                <a:gd name="T62" fmla="*/ 0 w 66"/>
                <a:gd name="T63" fmla="*/ 39 h 63"/>
                <a:gd name="T64" fmla="*/ 0 w 66"/>
                <a:gd name="T65" fmla="*/ 31 h 63"/>
                <a:gd name="T66" fmla="*/ 0 w 66"/>
                <a:gd name="T67" fmla="*/ 31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6" h="63">
                  <a:moveTo>
                    <a:pt x="0" y="31"/>
                  </a:moveTo>
                  <a:lnTo>
                    <a:pt x="0" y="25"/>
                  </a:lnTo>
                  <a:lnTo>
                    <a:pt x="2" y="18"/>
                  </a:lnTo>
                  <a:lnTo>
                    <a:pt x="5" y="13"/>
                  </a:lnTo>
                  <a:lnTo>
                    <a:pt x="10" y="8"/>
                  </a:lnTo>
                  <a:lnTo>
                    <a:pt x="15" y="6"/>
                  </a:lnTo>
                  <a:lnTo>
                    <a:pt x="20" y="3"/>
                  </a:lnTo>
                  <a:lnTo>
                    <a:pt x="25" y="1"/>
                  </a:lnTo>
                  <a:lnTo>
                    <a:pt x="32" y="0"/>
                  </a:lnTo>
                  <a:lnTo>
                    <a:pt x="38" y="1"/>
                  </a:lnTo>
                  <a:lnTo>
                    <a:pt x="43" y="3"/>
                  </a:lnTo>
                  <a:lnTo>
                    <a:pt x="49" y="6"/>
                  </a:lnTo>
                  <a:lnTo>
                    <a:pt x="55" y="8"/>
                  </a:lnTo>
                  <a:lnTo>
                    <a:pt x="58" y="13"/>
                  </a:lnTo>
                  <a:lnTo>
                    <a:pt x="62" y="18"/>
                  </a:lnTo>
                  <a:lnTo>
                    <a:pt x="64" y="25"/>
                  </a:lnTo>
                  <a:lnTo>
                    <a:pt x="65" y="31"/>
                  </a:lnTo>
                  <a:lnTo>
                    <a:pt x="64" y="39"/>
                  </a:lnTo>
                  <a:lnTo>
                    <a:pt x="62" y="45"/>
                  </a:lnTo>
                  <a:lnTo>
                    <a:pt x="58" y="51"/>
                  </a:lnTo>
                  <a:lnTo>
                    <a:pt x="55" y="54"/>
                  </a:lnTo>
                  <a:lnTo>
                    <a:pt x="49" y="58"/>
                  </a:lnTo>
                  <a:lnTo>
                    <a:pt x="43" y="60"/>
                  </a:lnTo>
                  <a:lnTo>
                    <a:pt x="38" y="62"/>
                  </a:lnTo>
                  <a:lnTo>
                    <a:pt x="32" y="62"/>
                  </a:lnTo>
                  <a:lnTo>
                    <a:pt x="25" y="62"/>
                  </a:lnTo>
                  <a:lnTo>
                    <a:pt x="20" y="60"/>
                  </a:lnTo>
                  <a:lnTo>
                    <a:pt x="15" y="58"/>
                  </a:lnTo>
                  <a:lnTo>
                    <a:pt x="10" y="54"/>
                  </a:lnTo>
                  <a:lnTo>
                    <a:pt x="5" y="51"/>
                  </a:lnTo>
                  <a:lnTo>
                    <a:pt x="2" y="45"/>
                  </a:lnTo>
                  <a:lnTo>
                    <a:pt x="0" y="39"/>
                  </a:lnTo>
                  <a:lnTo>
                    <a:pt x="0" y="31"/>
                  </a:lnTo>
                </a:path>
              </a:pathLst>
            </a:custGeom>
            <a:solidFill>
              <a:srgbClr val="BFBF00"/>
            </a:solidFill>
            <a:ln w="18498" cap="flat" cmpd="sng">
              <a:solidFill>
                <a:srgbClr val="A2A2A2"/>
              </a:solidFill>
              <a:prstDash val="solid"/>
              <a:round/>
              <a:headEnd type="none" w="med" len="med"/>
              <a:tailEnd type="none" w="med" len="med"/>
            </a:ln>
            <a:effectLst/>
          </p:spPr>
          <p:txBody>
            <a:bodyPr/>
            <a:lstStyle/>
            <a:p>
              <a:endParaRPr lang="zh-CN" altLang="en-US"/>
            </a:p>
          </p:txBody>
        </p:sp>
        <p:sp>
          <p:nvSpPr>
            <p:cNvPr id="66573" name="Freeform 13"/>
            <p:cNvSpPr/>
            <p:nvPr/>
          </p:nvSpPr>
          <p:spPr bwMode="auto">
            <a:xfrm>
              <a:off x="3359" y="3486"/>
              <a:ext cx="56" cy="52"/>
            </a:xfrm>
            <a:custGeom>
              <a:avLst/>
              <a:gdLst>
                <a:gd name="T0" fmla="*/ 0 w 56"/>
                <a:gd name="T1" fmla="*/ 26 h 52"/>
                <a:gd name="T2" fmla="*/ 0 w 56"/>
                <a:gd name="T3" fmla="*/ 20 h 52"/>
                <a:gd name="T4" fmla="*/ 2 w 56"/>
                <a:gd name="T5" fmla="*/ 15 h 52"/>
                <a:gd name="T6" fmla="*/ 5 w 56"/>
                <a:gd name="T7" fmla="*/ 11 h 52"/>
                <a:gd name="T8" fmla="*/ 8 w 56"/>
                <a:gd name="T9" fmla="*/ 7 h 52"/>
                <a:gd name="T10" fmla="*/ 12 w 56"/>
                <a:gd name="T11" fmla="*/ 5 h 52"/>
                <a:gd name="T12" fmla="*/ 17 w 56"/>
                <a:gd name="T13" fmla="*/ 2 h 52"/>
                <a:gd name="T14" fmla="*/ 22 w 56"/>
                <a:gd name="T15" fmla="*/ 1 h 52"/>
                <a:gd name="T16" fmla="*/ 27 w 56"/>
                <a:gd name="T17" fmla="*/ 0 h 52"/>
                <a:gd name="T18" fmla="*/ 31 w 56"/>
                <a:gd name="T19" fmla="*/ 1 h 52"/>
                <a:gd name="T20" fmla="*/ 37 w 56"/>
                <a:gd name="T21" fmla="*/ 2 h 52"/>
                <a:gd name="T22" fmla="*/ 41 w 56"/>
                <a:gd name="T23" fmla="*/ 5 h 52"/>
                <a:gd name="T24" fmla="*/ 47 w 56"/>
                <a:gd name="T25" fmla="*/ 7 h 52"/>
                <a:gd name="T26" fmla="*/ 50 w 56"/>
                <a:gd name="T27" fmla="*/ 11 h 52"/>
                <a:gd name="T28" fmla="*/ 52 w 56"/>
                <a:gd name="T29" fmla="*/ 15 h 52"/>
                <a:gd name="T30" fmla="*/ 54 w 56"/>
                <a:gd name="T31" fmla="*/ 20 h 52"/>
                <a:gd name="T32" fmla="*/ 55 w 56"/>
                <a:gd name="T33" fmla="*/ 26 h 52"/>
                <a:gd name="T34" fmla="*/ 54 w 56"/>
                <a:gd name="T35" fmla="*/ 33 h 52"/>
                <a:gd name="T36" fmla="*/ 52 w 56"/>
                <a:gd name="T37" fmla="*/ 38 h 52"/>
                <a:gd name="T38" fmla="*/ 50 w 56"/>
                <a:gd name="T39" fmla="*/ 42 h 52"/>
                <a:gd name="T40" fmla="*/ 47 w 56"/>
                <a:gd name="T41" fmla="*/ 45 h 52"/>
                <a:gd name="T42" fmla="*/ 41 w 56"/>
                <a:gd name="T43" fmla="*/ 49 h 52"/>
                <a:gd name="T44" fmla="*/ 37 w 56"/>
                <a:gd name="T45" fmla="*/ 50 h 52"/>
                <a:gd name="T46" fmla="*/ 31 w 56"/>
                <a:gd name="T47" fmla="*/ 51 h 52"/>
                <a:gd name="T48" fmla="*/ 27 w 56"/>
                <a:gd name="T49" fmla="*/ 51 h 52"/>
                <a:gd name="T50" fmla="*/ 22 w 56"/>
                <a:gd name="T51" fmla="*/ 51 h 52"/>
                <a:gd name="T52" fmla="*/ 17 w 56"/>
                <a:gd name="T53" fmla="*/ 50 h 52"/>
                <a:gd name="T54" fmla="*/ 12 w 56"/>
                <a:gd name="T55" fmla="*/ 49 h 52"/>
                <a:gd name="T56" fmla="*/ 8 w 56"/>
                <a:gd name="T57" fmla="*/ 45 h 52"/>
                <a:gd name="T58" fmla="*/ 5 w 56"/>
                <a:gd name="T59" fmla="*/ 42 h 52"/>
                <a:gd name="T60" fmla="*/ 2 w 56"/>
                <a:gd name="T61" fmla="*/ 38 h 52"/>
                <a:gd name="T62" fmla="*/ 0 w 56"/>
                <a:gd name="T63" fmla="*/ 33 h 52"/>
                <a:gd name="T64" fmla="*/ 0 w 56"/>
                <a:gd name="T65" fmla="*/ 26 h 52"/>
                <a:gd name="T66" fmla="*/ 0 w 56"/>
                <a:gd name="T67" fmla="*/ 26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 h="52">
                  <a:moveTo>
                    <a:pt x="0" y="26"/>
                  </a:moveTo>
                  <a:lnTo>
                    <a:pt x="0" y="20"/>
                  </a:lnTo>
                  <a:lnTo>
                    <a:pt x="2" y="15"/>
                  </a:lnTo>
                  <a:lnTo>
                    <a:pt x="5" y="11"/>
                  </a:lnTo>
                  <a:lnTo>
                    <a:pt x="8" y="7"/>
                  </a:lnTo>
                  <a:lnTo>
                    <a:pt x="12" y="5"/>
                  </a:lnTo>
                  <a:lnTo>
                    <a:pt x="17" y="2"/>
                  </a:lnTo>
                  <a:lnTo>
                    <a:pt x="22" y="1"/>
                  </a:lnTo>
                  <a:lnTo>
                    <a:pt x="27" y="0"/>
                  </a:lnTo>
                  <a:lnTo>
                    <a:pt x="31" y="1"/>
                  </a:lnTo>
                  <a:lnTo>
                    <a:pt x="37" y="2"/>
                  </a:lnTo>
                  <a:lnTo>
                    <a:pt x="41" y="5"/>
                  </a:lnTo>
                  <a:lnTo>
                    <a:pt x="47" y="7"/>
                  </a:lnTo>
                  <a:lnTo>
                    <a:pt x="50" y="11"/>
                  </a:lnTo>
                  <a:lnTo>
                    <a:pt x="52" y="15"/>
                  </a:lnTo>
                  <a:lnTo>
                    <a:pt x="54" y="20"/>
                  </a:lnTo>
                  <a:lnTo>
                    <a:pt x="55" y="26"/>
                  </a:lnTo>
                  <a:lnTo>
                    <a:pt x="54" y="33"/>
                  </a:lnTo>
                  <a:lnTo>
                    <a:pt x="52" y="38"/>
                  </a:lnTo>
                  <a:lnTo>
                    <a:pt x="50" y="42"/>
                  </a:lnTo>
                  <a:lnTo>
                    <a:pt x="47" y="45"/>
                  </a:lnTo>
                  <a:lnTo>
                    <a:pt x="41" y="49"/>
                  </a:lnTo>
                  <a:lnTo>
                    <a:pt x="37" y="50"/>
                  </a:lnTo>
                  <a:lnTo>
                    <a:pt x="31" y="51"/>
                  </a:lnTo>
                  <a:lnTo>
                    <a:pt x="27" y="51"/>
                  </a:lnTo>
                  <a:lnTo>
                    <a:pt x="22" y="51"/>
                  </a:lnTo>
                  <a:lnTo>
                    <a:pt x="17" y="50"/>
                  </a:lnTo>
                  <a:lnTo>
                    <a:pt x="12" y="49"/>
                  </a:lnTo>
                  <a:lnTo>
                    <a:pt x="8" y="45"/>
                  </a:lnTo>
                  <a:lnTo>
                    <a:pt x="5" y="42"/>
                  </a:lnTo>
                  <a:lnTo>
                    <a:pt x="2" y="38"/>
                  </a:lnTo>
                  <a:lnTo>
                    <a:pt x="0" y="33"/>
                  </a:lnTo>
                  <a:lnTo>
                    <a:pt x="0" y="26"/>
                  </a:lnTo>
                </a:path>
              </a:pathLst>
            </a:custGeom>
            <a:solidFill>
              <a:srgbClr val="FFFFFF"/>
            </a:solidFill>
            <a:ln w="18498" cap="flat" cmpd="sng">
              <a:solidFill>
                <a:srgbClr val="A2A2A2"/>
              </a:solidFill>
              <a:prstDash val="solid"/>
              <a:round/>
              <a:headEnd type="none" w="med" len="med"/>
              <a:tailEnd type="none" w="med" len="med"/>
            </a:ln>
            <a:effectLst/>
          </p:spPr>
          <p:txBody>
            <a:bodyPr/>
            <a:lstStyle/>
            <a:p>
              <a:endParaRPr lang="zh-CN" altLang="en-US"/>
            </a:p>
          </p:txBody>
        </p:sp>
        <p:sp>
          <p:nvSpPr>
            <p:cNvPr id="66574" name="Line 14"/>
            <p:cNvSpPr>
              <a:spLocks noChangeShapeType="1"/>
            </p:cNvSpPr>
            <p:nvPr/>
          </p:nvSpPr>
          <p:spPr bwMode="auto">
            <a:xfrm flipV="1">
              <a:off x="3246" y="3527"/>
              <a:ext cx="116" cy="277"/>
            </a:xfrm>
            <a:prstGeom prst="line">
              <a:avLst/>
            </a:prstGeom>
            <a:noFill/>
            <a:ln w="18498">
              <a:solidFill>
                <a:srgbClr val="000000"/>
              </a:solidFill>
              <a:round/>
            </a:ln>
            <a:effectLst/>
          </p:spPr>
          <p:txBody>
            <a:bodyP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6575" name="Line 15"/>
            <p:cNvSpPr>
              <a:spLocks noChangeShapeType="1"/>
            </p:cNvSpPr>
            <p:nvPr/>
          </p:nvSpPr>
          <p:spPr bwMode="auto">
            <a:xfrm flipH="1" flipV="1">
              <a:off x="3404" y="3527"/>
              <a:ext cx="127" cy="279"/>
            </a:xfrm>
            <a:prstGeom prst="line">
              <a:avLst/>
            </a:prstGeom>
            <a:noFill/>
            <a:ln w="18498">
              <a:solidFill>
                <a:srgbClr val="000000"/>
              </a:solidFill>
              <a:round/>
            </a:ln>
            <a:effectLst/>
          </p:spPr>
          <p:txBody>
            <a:bodyP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6576" name="Freeform 16"/>
            <p:cNvSpPr/>
            <p:nvPr/>
          </p:nvSpPr>
          <p:spPr bwMode="auto">
            <a:xfrm>
              <a:off x="3227" y="3815"/>
              <a:ext cx="315" cy="67"/>
            </a:xfrm>
            <a:custGeom>
              <a:avLst/>
              <a:gdLst>
                <a:gd name="T0" fmla="*/ 14 w 315"/>
                <a:gd name="T1" fmla="*/ 43 h 67"/>
                <a:gd name="T2" fmla="*/ 14 w 315"/>
                <a:gd name="T3" fmla="*/ 45 h 67"/>
                <a:gd name="T4" fmla="*/ 15 w 315"/>
                <a:gd name="T5" fmla="*/ 45 h 67"/>
                <a:gd name="T6" fmla="*/ 17 w 315"/>
                <a:gd name="T7" fmla="*/ 47 h 67"/>
                <a:gd name="T8" fmla="*/ 18 w 315"/>
                <a:gd name="T9" fmla="*/ 47 h 67"/>
                <a:gd name="T10" fmla="*/ 20 w 315"/>
                <a:gd name="T11" fmla="*/ 49 h 67"/>
                <a:gd name="T12" fmla="*/ 22 w 315"/>
                <a:gd name="T13" fmla="*/ 49 h 67"/>
                <a:gd name="T14" fmla="*/ 24 w 315"/>
                <a:gd name="T15" fmla="*/ 51 h 67"/>
                <a:gd name="T16" fmla="*/ 26 w 315"/>
                <a:gd name="T17" fmla="*/ 51 h 67"/>
                <a:gd name="T18" fmla="*/ 38 w 315"/>
                <a:gd name="T19" fmla="*/ 55 h 67"/>
                <a:gd name="T20" fmla="*/ 54 w 315"/>
                <a:gd name="T21" fmla="*/ 58 h 67"/>
                <a:gd name="T22" fmla="*/ 72 w 315"/>
                <a:gd name="T23" fmla="*/ 60 h 67"/>
                <a:gd name="T24" fmla="*/ 91 w 315"/>
                <a:gd name="T25" fmla="*/ 62 h 67"/>
                <a:gd name="T26" fmla="*/ 109 w 315"/>
                <a:gd name="T27" fmla="*/ 64 h 67"/>
                <a:gd name="T28" fmla="*/ 128 w 315"/>
                <a:gd name="T29" fmla="*/ 65 h 67"/>
                <a:gd name="T30" fmla="*/ 145 w 315"/>
                <a:gd name="T31" fmla="*/ 66 h 67"/>
                <a:gd name="T32" fmla="*/ 159 w 315"/>
                <a:gd name="T33" fmla="*/ 66 h 67"/>
                <a:gd name="T34" fmla="*/ 174 w 315"/>
                <a:gd name="T35" fmla="*/ 66 h 67"/>
                <a:gd name="T36" fmla="*/ 193 w 315"/>
                <a:gd name="T37" fmla="*/ 64 h 67"/>
                <a:gd name="T38" fmla="*/ 213 w 315"/>
                <a:gd name="T39" fmla="*/ 63 h 67"/>
                <a:gd name="T40" fmla="*/ 235 w 315"/>
                <a:gd name="T41" fmla="*/ 60 h 67"/>
                <a:gd name="T42" fmla="*/ 255 w 315"/>
                <a:gd name="T43" fmla="*/ 59 h 67"/>
                <a:gd name="T44" fmla="*/ 273 w 315"/>
                <a:gd name="T45" fmla="*/ 55 h 67"/>
                <a:gd name="T46" fmla="*/ 287 w 315"/>
                <a:gd name="T47" fmla="*/ 52 h 67"/>
                <a:gd name="T48" fmla="*/ 296 w 315"/>
                <a:gd name="T49" fmla="*/ 48 h 67"/>
                <a:gd name="T50" fmla="*/ 314 w 315"/>
                <a:gd name="T51" fmla="*/ 1 h 67"/>
                <a:gd name="T52" fmla="*/ 300 w 315"/>
                <a:gd name="T53" fmla="*/ 8 h 67"/>
                <a:gd name="T54" fmla="*/ 283 w 315"/>
                <a:gd name="T55" fmla="*/ 13 h 67"/>
                <a:gd name="T56" fmla="*/ 261 w 315"/>
                <a:gd name="T57" fmla="*/ 17 h 67"/>
                <a:gd name="T58" fmla="*/ 239 w 315"/>
                <a:gd name="T59" fmla="*/ 19 h 67"/>
                <a:gd name="T60" fmla="*/ 216 w 315"/>
                <a:gd name="T61" fmla="*/ 21 h 67"/>
                <a:gd name="T62" fmla="*/ 194 w 315"/>
                <a:gd name="T63" fmla="*/ 22 h 67"/>
                <a:gd name="T64" fmla="*/ 174 w 315"/>
                <a:gd name="T65" fmla="*/ 22 h 67"/>
                <a:gd name="T66" fmla="*/ 158 w 315"/>
                <a:gd name="T67" fmla="*/ 22 h 67"/>
                <a:gd name="T68" fmla="*/ 140 w 315"/>
                <a:gd name="T69" fmla="*/ 22 h 67"/>
                <a:gd name="T70" fmla="*/ 120 w 315"/>
                <a:gd name="T71" fmla="*/ 22 h 67"/>
                <a:gd name="T72" fmla="*/ 97 w 315"/>
                <a:gd name="T73" fmla="*/ 20 h 67"/>
                <a:gd name="T74" fmla="*/ 74 w 315"/>
                <a:gd name="T75" fmla="*/ 17 h 67"/>
                <a:gd name="T76" fmla="*/ 51 w 315"/>
                <a:gd name="T77" fmla="*/ 15 h 67"/>
                <a:gd name="T78" fmla="*/ 31 w 315"/>
                <a:gd name="T79" fmla="*/ 12 h 67"/>
                <a:gd name="T80" fmla="*/ 16 w 315"/>
                <a:gd name="T81" fmla="*/ 9 h 67"/>
                <a:gd name="T82" fmla="*/ 8 w 315"/>
                <a:gd name="T83" fmla="*/ 6 h 67"/>
                <a:gd name="T84" fmla="*/ 0 w 315"/>
                <a:gd name="T85" fmla="*/ 0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5" h="67">
                  <a:moveTo>
                    <a:pt x="0" y="0"/>
                  </a:moveTo>
                  <a:lnTo>
                    <a:pt x="14" y="43"/>
                  </a:lnTo>
                  <a:lnTo>
                    <a:pt x="14" y="45"/>
                  </a:lnTo>
                  <a:lnTo>
                    <a:pt x="15" y="45"/>
                  </a:lnTo>
                  <a:lnTo>
                    <a:pt x="15" y="47"/>
                  </a:lnTo>
                  <a:lnTo>
                    <a:pt x="17" y="47"/>
                  </a:lnTo>
                  <a:lnTo>
                    <a:pt x="18" y="47"/>
                  </a:lnTo>
                  <a:lnTo>
                    <a:pt x="18" y="49"/>
                  </a:lnTo>
                  <a:lnTo>
                    <a:pt x="20" y="49"/>
                  </a:lnTo>
                  <a:lnTo>
                    <a:pt x="22" y="49"/>
                  </a:lnTo>
                  <a:lnTo>
                    <a:pt x="22" y="51"/>
                  </a:lnTo>
                  <a:lnTo>
                    <a:pt x="24" y="51"/>
                  </a:lnTo>
                  <a:lnTo>
                    <a:pt x="26" y="51"/>
                  </a:lnTo>
                  <a:lnTo>
                    <a:pt x="31" y="53"/>
                  </a:lnTo>
                  <a:lnTo>
                    <a:pt x="38" y="55"/>
                  </a:lnTo>
                  <a:lnTo>
                    <a:pt x="46" y="57"/>
                  </a:lnTo>
                  <a:lnTo>
                    <a:pt x="54" y="58"/>
                  </a:lnTo>
                  <a:lnTo>
                    <a:pt x="63" y="60"/>
                  </a:lnTo>
                  <a:lnTo>
                    <a:pt x="72" y="60"/>
                  </a:lnTo>
                  <a:lnTo>
                    <a:pt x="81" y="62"/>
                  </a:lnTo>
                  <a:lnTo>
                    <a:pt x="91" y="62"/>
                  </a:lnTo>
                  <a:lnTo>
                    <a:pt x="100" y="64"/>
                  </a:lnTo>
                  <a:lnTo>
                    <a:pt x="109" y="64"/>
                  </a:lnTo>
                  <a:lnTo>
                    <a:pt x="118" y="65"/>
                  </a:lnTo>
                  <a:lnTo>
                    <a:pt x="128" y="65"/>
                  </a:lnTo>
                  <a:lnTo>
                    <a:pt x="136" y="66"/>
                  </a:lnTo>
                  <a:lnTo>
                    <a:pt x="145" y="66"/>
                  </a:lnTo>
                  <a:lnTo>
                    <a:pt x="152" y="66"/>
                  </a:lnTo>
                  <a:lnTo>
                    <a:pt x="159" y="66"/>
                  </a:lnTo>
                  <a:lnTo>
                    <a:pt x="166" y="66"/>
                  </a:lnTo>
                  <a:lnTo>
                    <a:pt x="174" y="66"/>
                  </a:lnTo>
                  <a:lnTo>
                    <a:pt x="183" y="66"/>
                  </a:lnTo>
                  <a:lnTo>
                    <a:pt x="193" y="64"/>
                  </a:lnTo>
                  <a:lnTo>
                    <a:pt x="202" y="64"/>
                  </a:lnTo>
                  <a:lnTo>
                    <a:pt x="213" y="63"/>
                  </a:lnTo>
                  <a:lnTo>
                    <a:pt x="224" y="62"/>
                  </a:lnTo>
                  <a:lnTo>
                    <a:pt x="235" y="60"/>
                  </a:lnTo>
                  <a:lnTo>
                    <a:pt x="244" y="60"/>
                  </a:lnTo>
                  <a:lnTo>
                    <a:pt x="255" y="59"/>
                  </a:lnTo>
                  <a:lnTo>
                    <a:pt x="264" y="57"/>
                  </a:lnTo>
                  <a:lnTo>
                    <a:pt x="273" y="55"/>
                  </a:lnTo>
                  <a:lnTo>
                    <a:pt x="280" y="53"/>
                  </a:lnTo>
                  <a:lnTo>
                    <a:pt x="287" y="52"/>
                  </a:lnTo>
                  <a:lnTo>
                    <a:pt x="292" y="50"/>
                  </a:lnTo>
                  <a:lnTo>
                    <a:pt x="296" y="48"/>
                  </a:lnTo>
                  <a:lnTo>
                    <a:pt x="302" y="41"/>
                  </a:lnTo>
                  <a:lnTo>
                    <a:pt x="314" y="1"/>
                  </a:lnTo>
                  <a:lnTo>
                    <a:pt x="307" y="5"/>
                  </a:lnTo>
                  <a:lnTo>
                    <a:pt x="300" y="8"/>
                  </a:lnTo>
                  <a:lnTo>
                    <a:pt x="292" y="11"/>
                  </a:lnTo>
                  <a:lnTo>
                    <a:pt x="283" y="13"/>
                  </a:lnTo>
                  <a:lnTo>
                    <a:pt x="272" y="15"/>
                  </a:lnTo>
                  <a:lnTo>
                    <a:pt x="261" y="17"/>
                  </a:lnTo>
                  <a:lnTo>
                    <a:pt x="250" y="19"/>
                  </a:lnTo>
                  <a:lnTo>
                    <a:pt x="239" y="19"/>
                  </a:lnTo>
                  <a:lnTo>
                    <a:pt x="227" y="20"/>
                  </a:lnTo>
                  <a:lnTo>
                    <a:pt x="216" y="21"/>
                  </a:lnTo>
                  <a:lnTo>
                    <a:pt x="205" y="22"/>
                  </a:lnTo>
                  <a:lnTo>
                    <a:pt x="194" y="22"/>
                  </a:lnTo>
                  <a:lnTo>
                    <a:pt x="183" y="22"/>
                  </a:lnTo>
                  <a:lnTo>
                    <a:pt x="174" y="22"/>
                  </a:lnTo>
                  <a:lnTo>
                    <a:pt x="165" y="22"/>
                  </a:lnTo>
                  <a:lnTo>
                    <a:pt x="158" y="22"/>
                  </a:lnTo>
                  <a:lnTo>
                    <a:pt x="149" y="22"/>
                  </a:lnTo>
                  <a:lnTo>
                    <a:pt x="140" y="22"/>
                  </a:lnTo>
                  <a:lnTo>
                    <a:pt x="130" y="22"/>
                  </a:lnTo>
                  <a:lnTo>
                    <a:pt x="120" y="22"/>
                  </a:lnTo>
                  <a:lnTo>
                    <a:pt x="108" y="22"/>
                  </a:lnTo>
                  <a:lnTo>
                    <a:pt x="97" y="20"/>
                  </a:lnTo>
                  <a:lnTo>
                    <a:pt x="85" y="19"/>
                  </a:lnTo>
                  <a:lnTo>
                    <a:pt x="74" y="17"/>
                  </a:lnTo>
                  <a:lnTo>
                    <a:pt x="62" y="17"/>
                  </a:lnTo>
                  <a:lnTo>
                    <a:pt x="51" y="15"/>
                  </a:lnTo>
                  <a:lnTo>
                    <a:pt x="40" y="14"/>
                  </a:lnTo>
                  <a:lnTo>
                    <a:pt x="31" y="12"/>
                  </a:lnTo>
                  <a:lnTo>
                    <a:pt x="23" y="11"/>
                  </a:lnTo>
                  <a:lnTo>
                    <a:pt x="16" y="9"/>
                  </a:lnTo>
                  <a:lnTo>
                    <a:pt x="11" y="8"/>
                  </a:lnTo>
                  <a:lnTo>
                    <a:pt x="8" y="6"/>
                  </a:lnTo>
                  <a:lnTo>
                    <a:pt x="0" y="0"/>
                  </a:lnTo>
                </a:path>
              </a:pathLst>
            </a:custGeom>
            <a:gradFill rotWithShape="0">
              <a:gsLst>
                <a:gs pos="0">
                  <a:srgbClr val="FFFF80"/>
                </a:gs>
                <a:gs pos="100000">
                  <a:srgbClr val="626200"/>
                </a:gs>
              </a:gsLst>
              <a:lin ang="0" scaled="1"/>
            </a:gradFill>
            <a:ln w="18498" cap="flat" cmpd="sng">
              <a:solidFill>
                <a:srgbClr val="626200"/>
              </a:solidFill>
              <a:prstDash val="solid"/>
              <a:round/>
              <a:headEnd type="none" w="med" len="med"/>
              <a:tailEnd type="none" w="med" len="med"/>
            </a:ln>
            <a:effectLst/>
          </p:spPr>
          <p:txBody>
            <a:bodyPr/>
            <a:lstStyle/>
            <a:p>
              <a:endParaRPr lang="zh-CN" altLang="en-US"/>
            </a:p>
          </p:txBody>
        </p:sp>
        <p:sp>
          <p:nvSpPr>
            <p:cNvPr id="66577" name="Oval 17"/>
            <p:cNvSpPr>
              <a:spLocks noChangeArrowheads="1"/>
            </p:cNvSpPr>
            <p:nvPr/>
          </p:nvSpPr>
          <p:spPr bwMode="auto">
            <a:xfrm>
              <a:off x="3228" y="3791"/>
              <a:ext cx="314" cy="46"/>
            </a:xfrm>
            <a:prstGeom prst="ellipse">
              <a:avLst/>
            </a:prstGeom>
            <a:solidFill>
              <a:srgbClr val="626200"/>
            </a:solidFill>
            <a:ln w="18498">
              <a:solidFill>
                <a:srgbClr val="626200"/>
              </a:solidFill>
              <a:round/>
            </a:ln>
            <a:effectLst/>
          </p:spPr>
          <p:txBody>
            <a:bodyPr wrap="none" anchor="ct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6578" name="Line 18"/>
            <p:cNvSpPr>
              <a:spLocks noChangeShapeType="1"/>
            </p:cNvSpPr>
            <p:nvPr/>
          </p:nvSpPr>
          <p:spPr bwMode="auto">
            <a:xfrm flipV="1">
              <a:off x="3385" y="3536"/>
              <a:ext cx="0" cy="302"/>
            </a:xfrm>
            <a:prstGeom prst="line">
              <a:avLst/>
            </a:prstGeom>
            <a:noFill/>
            <a:ln w="18498">
              <a:solidFill>
                <a:srgbClr val="000000"/>
              </a:solidFill>
              <a:round/>
            </a:ln>
            <a:effectLst/>
          </p:spPr>
          <p:txBody>
            <a:bodyP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6579" name="Freeform 19"/>
            <p:cNvSpPr/>
            <p:nvPr/>
          </p:nvSpPr>
          <p:spPr bwMode="auto">
            <a:xfrm>
              <a:off x="3388" y="3795"/>
              <a:ext cx="130" cy="36"/>
            </a:xfrm>
            <a:custGeom>
              <a:avLst/>
              <a:gdLst>
                <a:gd name="T0" fmla="*/ 4 w 130"/>
                <a:gd name="T1" fmla="*/ 2 h 36"/>
                <a:gd name="T2" fmla="*/ 12 w 130"/>
                <a:gd name="T3" fmla="*/ 2 h 36"/>
                <a:gd name="T4" fmla="*/ 23 w 130"/>
                <a:gd name="T5" fmla="*/ 2 h 36"/>
                <a:gd name="T6" fmla="*/ 35 w 130"/>
                <a:gd name="T7" fmla="*/ 2 h 36"/>
                <a:gd name="T8" fmla="*/ 48 w 130"/>
                <a:gd name="T9" fmla="*/ 3 h 36"/>
                <a:gd name="T10" fmla="*/ 60 w 130"/>
                <a:gd name="T11" fmla="*/ 3 h 36"/>
                <a:gd name="T12" fmla="*/ 73 w 130"/>
                <a:gd name="T13" fmla="*/ 3 h 36"/>
                <a:gd name="T14" fmla="*/ 82 w 130"/>
                <a:gd name="T15" fmla="*/ 3 h 36"/>
                <a:gd name="T16" fmla="*/ 89 w 130"/>
                <a:gd name="T17" fmla="*/ 5 h 36"/>
                <a:gd name="T18" fmla="*/ 96 w 130"/>
                <a:gd name="T19" fmla="*/ 6 h 36"/>
                <a:gd name="T20" fmla="*/ 102 w 130"/>
                <a:gd name="T21" fmla="*/ 7 h 36"/>
                <a:gd name="T22" fmla="*/ 110 w 130"/>
                <a:gd name="T23" fmla="*/ 9 h 36"/>
                <a:gd name="T24" fmla="*/ 115 w 130"/>
                <a:gd name="T25" fmla="*/ 11 h 36"/>
                <a:gd name="T26" fmla="*/ 120 w 130"/>
                <a:gd name="T27" fmla="*/ 14 h 36"/>
                <a:gd name="T28" fmla="*/ 125 w 130"/>
                <a:gd name="T29" fmla="*/ 16 h 36"/>
                <a:gd name="T30" fmla="*/ 127 w 130"/>
                <a:gd name="T31" fmla="*/ 19 h 36"/>
                <a:gd name="T32" fmla="*/ 128 w 130"/>
                <a:gd name="T33" fmla="*/ 21 h 36"/>
                <a:gd name="T34" fmla="*/ 126 w 130"/>
                <a:gd name="T35" fmla="*/ 25 h 36"/>
                <a:gd name="T36" fmla="*/ 124 w 130"/>
                <a:gd name="T37" fmla="*/ 27 h 36"/>
                <a:gd name="T38" fmla="*/ 120 w 130"/>
                <a:gd name="T39" fmla="*/ 28 h 36"/>
                <a:gd name="T40" fmla="*/ 117 w 130"/>
                <a:gd name="T41" fmla="*/ 30 h 36"/>
                <a:gd name="T42" fmla="*/ 114 w 130"/>
                <a:gd name="T43" fmla="*/ 31 h 36"/>
                <a:gd name="T44" fmla="*/ 110 w 130"/>
                <a:gd name="T45" fmla="*/ 31 h 36"/>
                <a:gd name="T46" fmla="*/ 106 w 130"/>
                <a:gd name="T47" fmla="*/ 31 h 36"/>
                <a:gd name="T48" fmla="*/ 102 w 130"/>
                <a:gd name="T49" fmla="*/ 33 h 36"/>
                <a:gd name="T50" fmla="*/ 93 w 130"/>
                <a:gd name="T51" fmla="*/ 33 h 36"/>
                <a:gd name="T52" fmla="*/ 83 w 130"/>
                <a:gd name="T53" fmla="*/ 34 h 36"/>
                <a:gd name="T54" fmla="*/ 71 w 130"/>
                <a:gd name="T55" fmla="*/ 34 h 36"/>
                <a:gd name="T56" fmla="*/ 59 w 130"/>
                <a:gd name="T57" fmla="*/ 35 h 36"/>
                <a:gd name="T58" fmla="*/ 45 w 130"/>
                <a:gd name="T59" fmla="*/ 35 h 36"/>
                <a:gd name="T60" fmla="*/ 32 w 130"/>
                <a:gd name="T61" fmla="*/ 35 h 36"/>
                <a:gd name="T62" fmla="*/ 21 w 130"/>
                <a:gd name="T63" fmla="*/ 35 h 36"/>
                <a:gd name="T64" fmla="*/ 14 w 130"/>
                <a:gd name="T65" fmla="*/ 35 h 36"/>
                <a:gd name="T66" fmla="*/ 10 w 130"/>
                <a:gd name="T67" fmla="*/ 32 h 36"/>
                <a:gd name="T68" fmla="*/ 8 w 130"/>
                <a:gd name="T69" fmla="*/ 28 h 36"/>
                <a:gd name="T70" fmla="*/ 5 w 130"/>
                <a:gd name="T71" fmla="*/ 22 h 36"/>
                <a:gd name="T72" fmla="*/ 3 w 130"/>
                <a:gd name="T73" fmla="*/ 17 h 36"/>
                <a:gd name="T74" fmla="*/ 1 w 130"/>
                <a:gd name="T75" fmla="*/ 12 h 36"/>
                <a:gd name="T76" fmla="*/ 0 w 130"/>
                <a:gd name="T77" fmla="*/ 6 h 36"/>
                <a:gd name="T78" fmla="*/ 0 w 130"/>
                <a:gd name="T79" fmla="*/ 2 h 36"/>
                <a:gd name="T80" fmla="*/ 2 w 130"/>
                <a:gd name="T81" fmla="*/ 0 h 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0" h="36">
                  <a:moveTo>
                    <a:pt x="2" y="0"/>
                  </a:moveTo>
                  <a:lnTo>
                    <a:pt x="4" y="2"/>
                  </a:lnTo>
                  <a:lnTo>
                    <a:pt x="8" y="2"/>
                  </a:lnTo>
                  <a:lnTo>
                    <a:pt x="12" y="2"/>
                  </a:lnTo>
                  <a:lnTo>
                    <a:pt x="18" y="2"/>
                  </a:lnTo>
                  <a:lnTo>
                    <a:pt x="23" y="2"/>
                  </a:lnTo>
                  <a:lnTo>
                    <a:pt x="30" y="2"/>
                  </a:lnTo>
                  <a:lnTo>
                    <a:pt x="35" y="2"/>
                  </a:lnTo>
                  <a:lnTo>
                    <a:pt x="42" y="2"/>
                  </a:lnTo>
                  <a:lnTo>
                    <a:pt x="48" y="3"/>
                  </a:lnTo>
                  <a:lnTo>
                    <a:pt x="54" y="3"/>
                  </a:lnTo>
                  <a:lnTo>
                    <a:pt x="60" y="3"/>
                  </a:lnTo>
                  <a:lnTo>
                    <a:pt x="67" y="3"/>
                  </a:lnTo>
                  <a:lnTo>
                    <a:pt x="73" y="3"/>
                  </a:lnTo>
                  <a:lnTo>
                    <a:pt x="78" y="3"/>
                  </a:lnTo>
                  <a:lnTo>
                    <a:pt x="82" y="3"/>
                  </a:lnTo>
                  <a:lnTo>
                    <a:pt x="88" y="3"/>
                  </a:lnTo>
                  <a:lnTo>
                    <a:pt x="89" y="5"/>
                  </a:lnTo>
                  <a:lnTo>
                    <a:pt x="93" y="5"/>
                  </a:lnTo>
                  <a:lnTo>
                    <a:pt x="96" y="6"/>
                  </a:lnTo>
                  <a:lnTo>
                    <a:pt x="100" y="6"/>
                  </a:lnTo>
                  <a:lnTo>
                    <a:pt x="102" y="7"/>
                  </a:lnTo>
                  <a:lnTo>
                    <a:pt x="106" y="7"/>
                  </a:lnTo>
                  <a:lnTo>
                    <a:pt x="110" y="9"/>
                  </a:lnTo>
                  <a:lnTo>
                    <a:pt x="113" y="9"/>
                  </a:lnTo>
                  <a:lnTo>
                    <a:pt x="115" y="11"/>
                  </a:lnTo>
                  <a:lnTo>
                    <a:pt x="118" y="13"/>
                  </a:lnTo>
                  <a:lnTo>
                    <a:pt x="120" y="14"/>
                  </a:lnTo>
                  <a:lnTo>
                    <a:pt x="124" y="14"/>
                  </a:lnTo>
                  <a:lnTo>
                    <a:pt x="125" y="16"/>
                  </a:lnTo>
                  <a:lnTo>
                    <a:pt x="127" y="17"/>
                  </a:lnTo>
                  <a:lnTo>
                    <a:pt x="127" y="19"/>
                  </a:lnTo>
                  <a:lnTo>
                    <a:pt x="129" y="19"/>
                  </a:lnTo>
                  <a:lnTo>
                    <a:pt x="128" y="21"/>
                  </a:lnTo>
                  <a:lnTo>
                    <a:pt x="128" y="23"/>
                  </a:lnTo>
                  <a:lnTo>
                    <a:pt x="126" y="25"/>
                  </a:lnTo>
                  <a:lnTo>
                    <a:pt x="124" y="27"/>
                  </a:lnTo>
                  <a:lnTo>
                    <a:pt x="122" y="27"/>
                  </a:lnTo>
                  <a:lnTo>
                    <a:pt x="120" y="28"/>
                  </a:lnTo>
                  <a:lnTo>
                    <a:pt x="117" y="30"/>
                  </a:lnTo>
                  <a:lnTo>
                    <a:pt x="115" y="30"/>
                  </a:lnTo>
                  <a:lnTo>
                    <a:pt x="114" y="31"/>
                  </a:lnTo>
                  <a:lnTo>
                    <a:pt x="112" y="31"/>
                  </a:lnTo>
                  <a:lnTo>
                    <a:pt x="110" y="31"/>
                  </a:lnTo>
                  <a:lnTo>
                    <a:pt x="108" y="31"/>
                  </a:lnTo>
                  <a:lnTo>
                    <a:pt x="106" y="31"/>
                  </a:lnTo>
                  <a:lnTo>
                    <a:pt x="105" y="31"/>
                  </a:lnTo>
                  <a:lnTo>
                    <a:pt x="102" y="33"/>
                  </a:lnTo>
                  <a:lnTo>
                    <a:pt x="98" y="33"/>
                  </a:lnTo>
                  <a:lnTo>
                    <a:pt x="93" y="33"/>
                  </a:lnTo>
                  <a:lnTo>
                    <a:pt x="89" y="33"/>
                  </a:lnTo>
                  <a:lnTo>
                    <a:pt x="83" y="34"/>
                  </a:lnTo>
                  <a:lnTo>
                    <a:pt x="77" y="34"/>
                  </a:lnTo>
                  <a:lnTo>
                    <a:pt x="71" y="34"/>
                  </a:lnTo>
                  <a:lnTo>
                    <a:pt x="66" y="34"/>
                  </a:lnTo>
                  <a:lnTo>
                    <a:pt x="59" y="35"/>
                  </a:lnTo>
                  <a:lnTo>
                    <a:pt x="52" y="35"/>
                  </a:lnTo>
                  <a:lnTo>
                    <a:pt x="45" y="35"/>
                  </a:lnTo>
                  <a:lnTo>
                    <a:pt x="39" y="35"/>
                  </a:lnTo>
                  <a:lnTo>
                    <a:pt x="32" y="35"/>
                  </a:lnTo>
                  <a:lnTo>
                    <a:pt x="26" y="35"/>
                  </a:lnTo>
                  <a:lnTo>
                    <a:pt x="21" y="35"/>
                  </a:lnTo>
                  <a:lnTo>
                    <a:pt x="16" y="35"/>
                  </a:lnTo>
                  <a:lnTo>
                    <a:pt x="14" y="35"/>
                  </a:lnTo>
                  <a:lnTo>
                    <a:pt x="12" y="33"/>
                  </a:lnTo>
                  <a:lnTo>
                    <a:pt x="10" y="32"/>
                  </a:lnTo>
                  <a:lnTo>
                    <a:pt x="10" y="29"/>
                  </a:lnTo>
                  <a:lnTo>
                    <a:pt x="8" y="28"/>
                  </a:lnTo>
                  <a:lnTo>
                    <a:pt x="7" y="25"/>
                  </a:lnTo>
                  <a:lnTo>
                    <a:pt x="5" y="22"/>
                  </a:lnTo>
                  <a:lnTo>
                    <a:pt x="5" y="18"/>
                  </a:lnTo>
                  <a:lnTo>
                    <a:pt x="3" y="17"/>
                  </a:lnTo>
                  <a:lnTo>
                    <a:pt x="2" y="14"/>
                  </a:lnTo>
                  <a:lnTo>
                    <a:pt x="1" y="12"/>
                  </a:lnTo>
                  <a:lnTo>
                    <a:pt x="1" y="8"/>
                  </a:lnTo>
                  <a:lnTo>
                    <a:pt x="0" y="6"/>
                  </a:lnTo>
                  <a:lnTo>
                    <a:pt x="0" y="4"/>
                  </a:lnTo>
                  <a:lnTo>
                    <a:pt x="0" y="2"/>
                  </a:lnTo>
                  <a:lnTo>
                    <a:pt x="2" y="0"/>
                  </a:lnTo>
                </a:path>
              </a:pathLst>
            </a:custGeom>
            <a:solidFill>
              <a:srgbClr val="A1A100"/>
            </a:solidFill>
            <a:ln w="9525">
              <a:noFill/>
              <a:round/>
              <a:headEnd type="none" w="med" len="med"/>
              <a:tailEnd type="none" w="med" len="med"/>
            </a:ln>
            <a:effectLst/>
          </p:spPr>
          <p:txBody>
            <a:bodyPr/>
            <a:lstStyle/>
            <a:p>
              <a:endParaRPr lang="zh-CN" altLang="en-US"/>
            </a:p>
          </p:txBody>
        </p:sp>
        <p:sp>
          <p:nvSpPr>
            <p:cNvPr id="66580" name="Freeform 20"/>
            <p:cNvSpPr/>
            <p:nvPr/>
          </p:nvSpPr>
          <p:spPr bwMode="auto">
            <a:xfrm>
              <a:off x="3230" y="3823"/>
              <a:ext cx="312" cy="22"/>
            </a:xfrm>
            <a:custGeom>
              <a:avLst/>
              <a:gdLst>
                <a:gd name="T0" fmla="*/ 311 w 312"/>
                <a:gd name="T1" fmla="*/ 0 h 22"/>
                <a:gd name="T2" fmla="*/ 303 w 312"/>
                <a:gd name="T3" fmla="*/ 5 h 22"/>
                <a:gd name="T4" fmla="*/ 290 w 312"/>
                <a:gd name="T5" fmla="*/ 11 h 22"/>
                <a:gd name="T6" fmla="*/ 273 w 312"/>
                <a:gd name="T7" fmla="*/ 14 h 22"/>
                <a:gd name="T8" fmla="*/ 254 w 312"/>
                <a:gd name="T9" fmla="*/ 16 h 22"/>
                <a:gd name="T10" fmla="*/ 229 w 312"/>
                <a:gd name="T11" fmla="*/ 19 h 22"/>
                <a:gd name="T12" fmla="*/ 204 w 312"/>
                <a:gd name="T13" fmla="*/ 21 h 22"/>
                <a:gd name="T14" fmla="*/ 177 w 312"/>
                <a:gd name="T15" fmla="*/ 21 h 22"/>
                <a:gd name="T16" fmla="*/ 149 w 312"/>
                <a:gd name="T17" fmla="*/ 21 h 22"/>
                <a:gd name="T18" fmla="*/ 121 w 312"/>
                <a:gd name="T19" fmla="*/ 21 h 22"/>
                <a:gd name="T20" fmla="*/ 94 w 312"/>
                <a:gd name="T21" fmla="*/ 21 h 22"/>
                <a:gd name="T22" fmla="*/ 69 w 312"/>
                <a:gd name="T23" fmla="*/ 19 h 22"/>
                <a:gd name="T24" fmla="*/ 48 w 312"/>
                <a:gd name="T25" fmla="*/ 16 h 22"/>
                <a:gd name="T26" fmla="*/ 28 w 312"/>
                <a:gd name="T27" fmla="*/ 14 h 22"/>
                <a:gd name="T28" fmla="*/ 14 w 312"/>
                <a:gd name="T29" fmla="*/ 10 h 22"/>
                <a:gd name="T30" fmla="*/ 4 w 312"/>
                <a:gd name="T31" fmla="*/ 5 h 22"/>
                <a:gd name="T32" fmla="*/ 0 w 312"/>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2" h="22">
                  <a:moveTo>
                    <a:pt x="311" y="0"/>
                  </a:moveTo>
                  <a:lnTo>
                    <a:pt x="303" y="5"/>
                  </a:lnTo>
                  <a:lnTo>
                    <a:pt x="290" y="11"/>
                  </a:lnTo>
                  <a:lnTo>
                    <a:pt x="273" y="14"/>
                  </a:lnTo>
                  <a:lnTo>
                    <a:pt x="254" y="16"/>
                  </a:lnTo>
                  <a:lnTo>
                    <a:pt x="229" y="19"/>
                  </a:lnTo>
                  <a:lnTo>
                    <a:pt x="204" y="21"/>
                  </a:lnTo>
                  <a:lnTo>
                    <a:pt x="177" y="21"/>
                  </a:lnTo>
                  <a:lnTo>
                    <a:pt x="149" y="21"/>
                  </a:lnTo>
                  <a:lnTo>
                    <a:pt x="121" y="21"/>
                  </a:lnTo>
                  <a:lnTo>
                    <a:pt x="94" y="21"/>
                  </a:lnTo>
                  <a:lnTo>
                    <a:pt x="69" y="19"/>
                  </a:lnTo>
                  <a:lnTo>
                    <a:pt x="48" y="16"/>
                  </a:lnTo>
                  <a:lnTo>
                    <a:pt x="28" y="14"/>
                  </a:lnTo>
                  <a:lnTo>
                    <a:pt x="14" y="10"/>
                  </a:lnTo>
                  <a:lnTo>
                    <a:pt x="4" y="5"/>
                  </a:lnTo>
                  <a:lnTo>
                    <a:pt x="0" y="0"/>
                  </a:lnTo>
                </a:path>
              </a:pathLst>
            </a:custGeom>
            <a:noFill/>
            <a:ln w="31446" cap="flat" cmpd="sng">
              <a:solidFill>
                <a:srgbClr val="626200"/>
              </a:solidFill>
              <a:prstDash val="solid"/>
              <a:round/>
              <a:headEnd type="none" w="med" len="med"/>
              <a:tailEnd type="none" w="med" len="med"/>
            </a:ln>
            <a:effectLst/>
          </p:spPr>
          <p:txBody>
            <a:bodyPr/>
            <a:lstStyle/>
            <a:p>
              <a:endParaRPr lang="zh-CN" altLang="en-US"/>
            </a:p>
          </p:txBody>
        </p:sp>
        <p:sp>
          <p:nvSpPr>
            <p:cNvPr id="66581" name="Freeform 21"/>
            <p:cNvSpPr/>
            <p:nvPr/>
          </p:nvSpPr>
          <p:spPr bwMode="auto">
            <a:xfrm>
              <a:off x="2932" y="3481"/>
              <a:ext cx="67" cy="63"/>
            </a:xfrm>
            <a:custGeom>
              <a:avLst/>
              <a:gdLst>
                <a:gd name="T0" fmla="*/ 0 w 67"/>
                <a:gd name="T1" fmla="*/ 31 h 63"/>
                <a:gd name="T2" fmla="*/ 0 w 67"/>
                <a:gd name="T3" fmla="*/ 25 h 63"/>
                <a:gd name="T4" fmla="*/ 3 w 67"/>
                <a:gd name="T5" fmla="*/ 18 h 63"/>
                <a:gd name="T6" fmla="*/ 5 w 67"/>
                <a:gd name="T7" fmla="*/ 13 h 63"/>
                <a:gd name="T8" fmla="*/ 10 w 67"/>
                <a:gd name="T9" fmla="*/ 8 h 63"/>
                <a:gd name="T10" fmla="*/ 15 w 67"/>
                <a:gd name="T11" fmla="*/ 6 h 63"/>
                <a:gd name="T12" fmla="*/ 20 w 67"/>
                <a:gd name="T13" fmla="*/ 3 h 63"/>
                <a:gd name="T14" fmla="*/ 26 w 67"/>
                <a:gd name="T15" fmla="*/ 1 h 63"/>
                <a:gd name="T16" fmla="*/ 33 w 67"/>
                <a:gd name="T17" fmla="*/ 0 h 63"/>
                <a:gd name="T18" fmla="*/ 38 w 67"/>
                <a:gd name="T19" fmla="*/ 1 h 63"/>
                <a:gd name="T20" fmla="*/ 44 w 67"/>
                <a:gd name="T21" fmla="*/ 3 h 63"/>
                <a:gd name="T22" fmla="*/ 49 w 67"/>
                <a:gd name="T23" fmla="*/ 6 h 63"/>
                <a:gd name="T24" fmla="*/ 55 w 67"/>
                <a:gd name="T25" fmla="*/ 8 h 63"/>
                <a:gd name="T26" fmla="*/ 58 w 67"/>
                <a:gd name="T27" fmla="*/ 13 h 63"/>
                <a:gd name="T28" fmla="*/ 62 w 67"/>
                <a:gd name="T29" fmla="*/ 18 h 63"/>
                <a:gd name="T30" fmla="*/ 65 w 67"/>
                <a:gd name="T31" fmla="*/ 25 h 63"/>
                <a:gd name="T32" fmla="*/ 66 w 67"/>
                <a:gd name="T33" fmla="*/ 31 h 63"/>
                <a:gd name="T34" fmla="*/ 65 w 67"/>
                <a:gd name="T35" fmla="*/ 39 h 63"/>
                <a:gd name="T36" fmla="*/ 62 w 67"/>
                <a:gd name="T37" fmla="*/ 45 h 63"/>
                <a:gd name="T38" fmla="*/ 58 w 67"/>
                <a:gd name="T39" fmla="*/ 51 h 63"/>
                <a:gd name="T40" fmla="*/ 55 w 67"/>
                <a:gd name="T41" fmla="*/ 54 h 63"/>
                <a:gd name="T42" fmla="*/ 49 w 67"/>
                <a:gd name="T43" fmla="*/ 58 h 63"/>
                <a:gd name="T44" fmla="*/ 44 w 67"/>
                <a:gd name="T45" fmla="*/ 60 h 63"/>
                <a:gd name="T46" fmla="*/ 38 w 67"/>
                <a:gd name="T47" fmla="*/ 62 h 63"/>
                <a:gd name="T48" fmla="*/ 33 w 67"/>
                <a:gd name="T49" fmla="*/ 62 h 63"/>
                <a:gd name="T50" fmla="*/ 26 w 67"/>
                <a:gd name="T51" fmla="*/ 62 h 63"/>
                <a:gd name="T52" fmla="*/ 20 w 67"/>
                <a:gd name="T53" fmla="*/ 60 h 63"/>
                <a:gd name="T54" fmla="*/ 15 w 67"/>
                <a:gd name="T55" fmla="*/ 58 h 63"/>
                <a:gd name="T56" fmla="*/ 10 w 67"/>
                <a:gd name="T57" fmla="*/ 54 h 63"/>
                <a:gd name="T58" fmla="*/ 5 w 67"/>
                <a:gd name="T59" fmla="*/ 51 h 63"/>
                <a:gd name="T60" fmla="*/ 3 w 67"/>
                <a:gd name="T61" fmla="*/ 45 h 63"/>
                <a:gd name="T62" fmla="*/ 0 w 67"/>
                <a:gd name="T63" fmla="*/ 39 h 63"/>
                <a:gd name="T64" fmla="*/ 0 w 67"/>
                <a:gd name="T65" fmla="*/ 31 h 63"/>
                <a:gd name="T66" fmla="*/ 0 w 67"/>
                <a:gd name="T67" fmla="*/ 31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7" h="63">
                  <a:moveTo>
                    <a:pt x="0" y="31"/>
                  </a:moveTo>
                  <a:lnTo>
                    <a:pt x="0" y="25"/>
                  </a:lnTo>
                  <a:lnTo>
                    <a:pt x="3" y="18"/>
                  </a:lnTo>
                  <a:lnTo>
                    <a:pt x="5" y="13"/>
                  </a:lnTo>
                  <a:lnTo>
                    <a:pt x="10" y="8"/>
                  </a:lnTo>
                  <a:lnTo>
                    <a:pt x="15" y="6"/>
                  </a:lnTo>
                  <a:lnTo>
                    <a:pt x="20" y="3"/>
                  </a:lnTo>
                  <a:lnTo>
                    <a:pt x="26" y="1"/>
                  </a:lnTo>
                  <a:lnTo>
                    <a:pt x="33" y="0"/>
                  </a:lnTo>
                  <a:lnTo>
                    <a:pt x="38" y="1"/>
                  </a:lnTo>
                  <a:lnTo>
                    <a:pt x="44" y="3"/>
                  </a:lnTo>
                  <a:lnTo>
                    <a:pt x="49" y="6"/>
                  </a:lnTo>
                  <a:lnTo>
                    <a:pt x="55" y="8"/>
                  </a:lnTo>
                  <a:lnTo>
                    <a:pt x="58" y="13"/>
                  </a:lnTo>
                  <a:lnTo>
                    <a:pt x="62" y="18"/>
                  </a:lnTo>
                  <a:lnTo>
                    <a:pt x="65" y="25"/>
                  </a:lnTo>
                  <a:lnTo>
                    <a:pt x="66" y="31"/>
                  </a:lnTo>
                  <a:lnTo>
                    <a:pt x="65" y="39"/>
                  </a:lnTo>
                  <a:lnTo>
                    <a:pt x="62" y="45"/>
                  </a:lnTo>
                  <a:lnTo>
                    <a:pt x="58" y="51"/>
                  </a:lnTo>
                  <a:lnTo>
                    <a:pt x="55" y="54"/>
                  </a:lnTo>
                  <a:lnTo>
                    <a:pt x="49" y="58"/>
                  </a:lnTo>
                  <a:lnTo>
                    <a:pt x="44" y="60"/>
                  </a:lnTo>
                  <a:lnTo>
                    <a:pt x="38" y="62"/>
                  </a:lnTo>
                  <a:lnTo>
                    <a:pt x="33" y="62"/>
                  </a:lnTo>
                  <a:lnTo>
                    <a:pt x="26" y="62"/>
                  </a:lnTo>
                  <a:lnTo>
                    <a:pt x="20" y="60"/>
                  </a:lnTo>
                  <a:lnTo>
                    <a:pt x="15" y="58"/>
                  </a:lnTo>
                  <a:lnTo>
                    <a:pt x="10" y="54"/>
                  </a:lnTo>
                  <a:lnTo>
                    <a:pt x="5" y="51"/>
                  </a:lnTo>
                  <a:lnTo>
                    <a:pt x="3" y="45"/>
                  </a:lnTo>
                  <a:lnTo>
                    <a:pt x="0" y="39"/>
                  </a:lnTo>
                  <a:lnTo>
                    <a:pt x="0" y="31"/>
                  </a:lnTo>
                </a:path>
              </a:pathLst>
            </a:custGeom>
            <a:solidFill>
              <a:srgbClr val="BFBF00"/>
            </a:solidFill>
            <a:ln w="18498" cap="flat" cmpd="sng">
              <a:solidFill>
                <a:srgbClr val="A2A2A2"/>
              </a:solidFill>
              <a:prstDash val="solid"/>
              <a:round/>
              <a:headEnd type="none" w="med" len="med"/>
              <a:tailEnd type="none" w="med" len="med"/>
            </a:ln>
            <a:effectLst/>
          </p:spPr>
          <p:txBody>
            <a:bodyPr/>
            <a:lstStyle/>
            <a:p>
              <a:endParaRPr lang="zh-CN" altLang="en-US"/>
            </a:p>
          </p:txBody>
        </p:sp>
        <p:sp>
          <p:nvSpPr>
            <p:cNvPr id="66582" name="Freeform 22"/>
            <p:cNvSpPr/>
            <p:nvPr/>
          </p:nvSpPr>
          <p:spPr bwMode="auto">
            <a:xfrm>
              <a:off x="2937" y="3486"/>
              <a:ext cx="57" cy="52"/>
            </a:xfrm>
            <a:custGeom>
              <a:avLst/>
              <a:gdLst>
                <a:gd name="T0" fmla="*/ 0 w 57"/>
                <a:gd name="T1" fmla="*/ 26 h 52"/>
                <a:gd name="T2" fmla="*/ 0 w 57"/>
                <a:gd name="T3" fmla="*/ 20 h 52"/>
                <a:gd name="T4" fmla="*/ 2 w 57"/>
                <a:gd name="T5" fmla="*/ 15 h 52"/>
                <a:gd name="T6" fmla="*/ 5 w 57"/>
                <a:gd name="T7" fmla="*/ 11 h 52"/>
                <a:gd name="T8" fmla="*/ 9 w 57"/>
                <a:gd name="T9" fmla="*/ 7 h 52"/>
                <a:gd name="T10" fmla="*/ 12 w 57"/>
                <a:gd name="T11" fmla="*/ 5 h 52"/>
                <a:gd name="T12" fmla="*/ 17 w 57"/>
                <a:gd name="T13" fmla="*/ 2 h 52"/>
                <a:gd name="T14" fmla="*/ 23 w 57"/>
                <a:gd name="T15" fmla="*/ 1 h 52"/>
                <a:gd name="T16" fmla="*/ 28 w 57"/>
                <a:gd name="T17" fmla="*/ 0 h 52"/>
                <a:gd name="T18" fmla="*/ 32 w 57"/>
                <a:gd name="T19" fmla="*/ 1 h 52"/>
                <a:gd name="T20" fmla="*/ 37 w 57"/>
                <a:gd name="T21" fmla="*/ 2 h 52"/>
                <a:gd name="T22" fmla="*/ 41 w 57"/>
                <a:gd name="T23" fmla="*/ 5 h 52"/>
                <a:gd name="T24" fmla="*/ 47 w 57"/>
                <a:gd name="T25" fmla="*/ 7 h 52"/>
                <a:gd name="T26" fmla="*/ 50 w 57"/>
                <a:gd name="T27" fmla="*/ 11 h 52"/>
                <a:gd name="T28" fmla="*/ 53 w 57"/>
                <a:gd name="T29" fmla="*/ 15 h 52"/>
                <a:gd name="T30" fmla="*/ 54 w 57"/>
                <a:gd name="T31" fmla="*/ 20 h 52"/>
                <a:gd name="T32" fmla="*/ 56 w 57"/>
                <a:gd name="T33" fmla="*/ 26 h 52"/>
                <a:gd name="T34" fmla="*/ 54 w 57"/>
                <a:gd name="T35" fmla="*/ 33 h 52"/>
                <a:gd name="T36" fmla="*/ 53 w 57"/>
                <a:gd name="T37" fmla="*/ 38 h 52"/>
                <a:gd name="T38" fmla="*/ 50 w 57"/>
                <a:gd name="T39" fmla="*/ 42 h 52"/>
                <a:gd name="T40" fmla="*/ 47 w 57"/>
                <a:gd name="T41" fmla="*/ 45 h 52"/>
                <a:gd name="T42" fmla="*/ 41 w 57"/>
                <a:gd name="T43" fmla="*/ 49 h 52"/>
                <a:gd name="T44" fmla="*/ 37 w 57"/>
                <a:gd name="T45" fmla="*/ 50 h 52"/>
                <a:gd name="T46" fmla="*/ 32 w 57"/>
                <a:gd name="T47" fmla="*/ 51 h 52"/>
                <a:gd name="T48" fmla="*/ 28 w 57"/>
                <a:gd name="T49" fmla="*/ 51 h 52"/>
                <a:gd name="T50" fmla="*/ 23 w 57"/>
                <a:gd name="T51" fmla="*/ 51 h 52"/>
                <a:gd name="T52" fmla="*/ 17 w 57"/>
                <a:gd name="T53" fmla="*/ 50 h 52"/>
                <a:gd name="T54" fmla="*/ 12 w 57"/>
                <a:gd name="T55" fmla="*/ 49 h 52"/>
                <a:gd name="T56" fmla="*/ 9 w 57"/>
                <a:gd name="T57" fmla="*/ 45 h 52"/>
                <a:gd name="T58" fmla="*/ 5 w 57"/>
                <a:gd name="T59" fmla="*/ 42 h 52"/>
                <a:gd name="T60" fmla="*/ 2 w 57"/>
                <a:gd name="T61" fmla="*/ 38 h 52"/>
                <a:gd name="T62" fmla="*/ 0 w 57"/>
                <a:gd name="T63" fmla="*/ 33 h 52"/>
                <a:gd name="T64" fmla="*/ 0 w 57"/>
                <a:gd name="T65" fmla="*/ 26 h 52"/>
                <a:gd name="T66" fmla="*/ 0 w 57"/>
                <a:gd name="T67" fmla="*/ 26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7" h="52">
                  <a:moveTo>
                    <a:pt x="0" y="26"/>
                  </a:moveTo>
                  <a:lnTo>
                    <a:pt x="0" y="20"/>
                  </a:lnTo>
                  <a:lnTo>
                    <a:pt x="2" y="15"/>
                  </a:lnTo>
                  <a:lnTo>
                    <a:pt x="5" y="11"/>
                  </a:lnTo>
                  <a:lnTo>
                    <a:pt x="9" y="7"/>
                  </a:lnTo>
                  <a:lnTo>
                    <a:pt x="12" y="5"/>
                  </a:lnTo>
                  <a:lnTo>
                    <a:pt x="17" y="2"/>
                  </a:lnTo>
                  <a:lnTo>
                    <a:pt x="23" y="1"/>
                  </a:lnTo>
                  <a:lnTo>
                    <a:pt x="28" y="0"/>
                  </a:lnTo>
                  <a:lnTo>
                    <a:pt x="32" y="1"/>
                  </a:lnTo>
                  <a:lnTo>
                    <a:pt x="37" y="2"/>
                  </a:lnTo>
                  <a:lnTo>
                    <a:pt x="41" y="5"/>
                  </a:lnTo>
                  <a:lnTo>
                    <a:pt x="47" y="7"/>
                  </a:lnTo>
                  <a:lnTo>
                    <a:pt x="50" y="11"/>
                  </a:lnTo>
                  <a:lnTo>
                    <a:pt x="53" y="15"/>
                  </a:lnTo>
                  <a:lnTo>
                    <a:pt x="54" y="20"/>
                  </a:lnTo>
                  <a:lnTo>
                    <a:pt x="56" y="26"/>
                  </a:lnTo>
                  <a:lnTo>
                    <a:pt x="54" y="33"/>
                  </a:lnTo>
                  <a:lnTo>
                    <a:pt x="53" y="38"/>
                  </a:lnTo>
                  <a:lnTo>
                    <a:pt x="50" y="42"/>
                  </a:lnTo>
                  <a:lnTo>
                    <a:pt x="47" y="45"/>
                  </a:lnTo>
                  <a:lnTo>
                    <a:pt x="41" y="49"/>
                  </a:lnTo>
                  <a:lnTo>
                    <a:pt x="37" y="50"/>
                  </a:lnTo>
                  <a:lnTo>
                    <a:pt x="32" y="51"/>
                  </a:lnTo>
                  <a:lnTo>
                    <a:pt x="28" y="51"/>
                  </a:lnTo>
                  <a:lnTo>
                    <a:pt x="23" y="51"/>
                  </a:lnTo>
                  <a:lnTo>
                    <a:pt x="17" y="50"/>
                  </a:lnTo>
                  <a:lnTo>
                    <a:pt x="12" y="49"/>
                  </a:lnTo>
                  <a:lnTo>
                    <a:pt x="9" y="45"/>
                  </a:lnTo>
                  <a:lnTo>
                    <a:pt x="5" y="42"/>
                  </a:lnTo>
                  <a:lnTo>
                    <a:pt x="2" y="38"/>
                  </a:lnTo>
                  <a:lnTo>
                    <a:pt x="0" y="33"/>
                  </a:lnTo>
                  <a:lnTo>
                    <a:pt x="0" y="26"/>
                  </a:lnTo>
                </a:path>
              </a:pathLst>
            </a:custGeom>
            <a:solidFill>
              <a:srgbClr val="FFFFFF"/>
            </a:solidFill>
            <a:ln w="18498" cap="flat" cmpd="sng">
              <a:solidFill>
                <a:srgbClr val="A2A2A2"/>
              </a:solidFill>
              <a:prstDash val="solid"/>
              <a:round/>
              <a:headEnd type="none" w="med" len="med"/>
              <a:tailEnd type="none" w="med" len="med"/>
            </a:ln>
            <a:effectLst/>
          </p:spPr>
          <p:txBody>
            <a:bodyPr/>
            <a:lstStyle/>
            <a:p>
              <a:endParaRPr lang="zh-CN" altLang="en-US"/>
            </a:p>
          </p:txBody>
        </p:sp>
        <p:sp>
          <p:nvSpPr>
            <p:cNvPr id="66583" name="Line 23"/>
            <p:cNvSpPr>
              <a:spLocks noChangeShapeType="1"/>
            </p:cNvSpPr>
            <p:nvPr/>
          </p:nvSpPr>
          <p:spPr bwMode="auto">
            <a:xfrm flipV="1">
              <a:off x="2827" y="3524"/>
              <a:ext cx="118" cy="313"/>
            </a:xfrm>
            <a:prstGeom prst="line">
              <a:avLst/>
            </a:prstGeom>
            <a:noFill/>
            <a:ln w="18498">
              <a:solidFill>
                <a:srgbClr val="000000"/>
              </a:solidFill>
              <a:round/>
            </a:ln>
            <a:effectLst/>
          </p:spPr>
          <p:txBody>
            <a:bodyP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6584" name="Line 24"/>
            <p:cNvSpPr>
              <a:spLocks noChangeShapeType="1"/>
            </p:cNvSpPr>
            <p:nvPr/>
          </p:nvSpPr>
          <p:spPr bwMode="auto">
            <a:xfrm flipH="1" flipV="1">
              <a:off x="2984" y="3527"/>
              <a:ext cx="125" cy="279"/>
            </a:xfrm>
            <a:prstGeom prst="line">
              <a:avLst/>
            </a:prstGeom>
            <a:noFill/>
            <a:ln w="18498">
              <a:solidFill>
                <a:srgbClr val="000000"/>
              </a:solidFill>
              <a:round/>
            </a:ln>
            <a:effectLst/>
          </p:spPr>
          <p:txBody>
            <a:bodyP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6585" name="Freeform 25"/>
            <p:cNvSpPr/>
            <p:nvPr/>
          </p:nvSpPr>
          <p:spPr bwMode="auto">
            <a:xfrm>
              <a:off x="2807" y="3815"/>
              <a:ext cx="315" cy="67"/>
            </a:xfrm>
            <a:custGeom>
              <a:avLst/>
              <a:gdLst>
                <a:gd name="T0" fmla="*/ 14 w 315"/>
                <a:gd name="T1" fmla="*/ 43 h 67"/>
                <a:gd name="T2" fmla="*/ 14 w 315"/>
                <a:gd name="T3" fmla="*/ 45 h 67"/>
                <a:gd name="T4" fmla="*/ 14 w 315"/>
                <a:gd name="T5" fmla="*/ 45 h 67"/>
                <a:gd name="T6" fmla="*/ 16 w 315"/>
                <a:gd name="T7" fmla="*/ 47 h 67"/>
                <a:gd name="T8" fmla="*/ 18 w 315"/>
                <a:gd name="T9" fmla="*/ 47 h 67"/>
                <a:gd name="T10" fmla="*/ 20 w 315"/>
                <a:gd name="T11" fmla="*/ 49 h 67"/>
                <a:gd name="T12" fmla="*/ 22 w 315"/>
                <a:gd name="T13" fmla="*/ 49 h 67"/>
                <a:gd name="T14" fmla="*/ 23 w 315"/>
                <a:gd name="T15" fmla="*/ 51 h 67"/>
                <a:gd name="T16" fmla="*/ 24 w 315"/>
                <a:gd name="T17" fmla="*/ 51 h 67"/>
                <a:gd name="T18" fmla="*/ 37 w 315"/>
                <a:gd name="T19" fmla="*/ 55 h 67"/>
                <a:gd name="T20" fmla="*/ 54 w 315"/>
                <a:gd name="T21" fmla="*/ 58 h 67"/>
                <a:gd name="T22" fmla="*/ 71 w 315"/>
                <a:gd name="T23" fmla="*/ 60 h 67"/>
                <a:gd name="T24" fmla="*/ 90 w 315"/>
                <a:gd name="T25" fmla="*/ 62 h 67"/>
                <a:gd name="T26" fmla="*/ 109 w 315"/>
                <a:gd name="T27" fmla="*/ 64 h 67"/>
                <a:gd name="T28" fmla="*/ 128 w 315"/>
                <a:gd name="T29" fmla="*/ 65 h 67"/>
                <a:gd name="T30" fmla="*/ 144 w 315"/>
                <a:gd name="T31" fmla="*/ 66 h 67"/>
                <a:gd name="T32" fmla="*/ 158 w 315"/>
                <a:gd name="T33" fmla="*/ 66 h 67"/>
                <a:gd name="T34" fmla="*/ 173 w 315"/>
                <a:gd name="T35" fmla="*/ 66 h 67"/>
                <a:gd name="T36" fmla="*/ 192 w 315"/>
                <a:gd name="T37" fmla="*/ 64 h 67"/>
                <a:gd name="T38" fmla="*/ 212 w 315"/>
                <a:gd name="T39" fmla="*/ 63 h 67"/>
                <a:gd name="T40" fmla="*/ 234 w 315"/>
                <a:gd name="T41" fmla="*/ 60 h 67"/>
                <a:gd name="T42" fmla="*/ 254 w 315"/>
                <a:gd name="T43" fmla="*/ 59 h 67"/>
                <a:gd name="T44" fmla="*/ 272 w 315"/>
                <a:gd name="T45" fmla="*/ 55 h 67"/>
                <a:gd name="T46" fmla="*/ 286 w 315"/>
                <a:gd name="T47" fmla="*/ 52 h 67"/>
                <a:gd name="T48" fmla="*/ 296 w 315"/>
                <a:gd name="T49" fmla="*/ 48 h 67"/>
                <a:gd name="T50" fmla="*/ 314 w 315"/>
                <a:gd name="T51" fmla="*/ 1 h 67"/>
                <a:gd name="T52" fmla="*/ 300 w 315"/>
                <a:gd name="T53" fmla="*/ 8 h 67"/>
                <a:gd name="T54" fmla="*/ 282 w 315"/>
                <a:gd name="T55" fmla="*/ 13 h 67"/>
                <a:gd name="T56" fmla="*/ 260 w 315"/>
                <a:gd name="T57" fmla="*/ 17 h 67"/>
                <a:gd name="T58" fmla="*/ 238 w 315"/>
                <a:gd name="T59" fmla="*/ 19 h 67"/>
                <a:gd name="T60" fmla="*/ 215 w 315"/>
                <a:gd name="T61" fmla="*/ 21 h 67"/>
                <a:gd name="T62" fmla="*/ 193 w 315"/>
                <a:gd name="T63" fmla="*/ 22 h 67"/>
                <a:gd name="T64" fmla="*/ 173 w 315"/>
                <a:gd name="T65" fmla="*/ 22 h 67"/>
                <a:gd name="T66" fmla="*/ 157 w 315"/>
                <a:gd name="T67" fmla="*/ 22 h 67"/>
                <a:gd name="T68" fmla="*/ 139 w 315"/>
                <a:gd name="T69" fmla="*/ 22 h 67"/>
                <a:gd name="T70" fmla="*/ 119 w 315"/>
                <a:gd name="T71" fmla="*/ 22 h 67"/>
                <a:gd name="T72" fmla="*/ 96 w 315"/>
                <a:gd name="T73" fmla="*/ 20 h 67"/>
                <a:gd name="T74" fmla="*/ 73 w 315"/>
                <a:gd name="T75" fmla="*/ 17 h 67"/>
                <a:gd name="T76" fmla="*/ 49 w 315"/>
                <a:gd name="T77" fmla="*/ 15 h 67"/>
                <a:gd name="T78" fmla="*/ 31 w 315"/>
                <a:gd name="T79" fmla="*/ 12 h 67"/>
                <a:gd name="T80" fmla="*/ 16 w 315"/>
                <a:gd name="T81" fmla="*/ 9 h 67"/>
                <a:gd name="T82" fmla="*/ 8 w 315"/>
                <a:gd name="T83" fmla="*/ 6 h 67"/>
                <a:gd name="T84" fmla="*/ 0 w 315"/>
                <a:gd name="T85" fmla="*/ 0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5" h="67">
                  <a:moveTo>
                    <a:pt x="0" y="0"/>
                  </a:moveTo>
                  <a:lnTo>
                    <a:pt x="14" y="43"/>
                  </a:lnTo>
                  <a:lnTo>
                    <a:pt x="14" y="45"/>
                  </a:lnTo>
                  <a:lnTo>
                    <a:pt x="14" y="47"/>
                  </a:lnTo>
                  <a:lnTo>
                    <a:pt x="16" y="47"/>
                  </a:lnTo>
                  <a:lnTo>
                    <a:pt x="18" y="47"/>
                  </a:lnTo>
                  <a:lnTo>
                    <a:pt x="18" y="49"/>
                  </a:lnTo>
                  <a:lnTo>
                    <a:pt x="20" y="49"/>
                  </a:lnTo>
                  <a:lnTo>
                    <a:pt x="22" y="49"/>
                  </a:lnTo>
                  <a:lnTo>
                    <a:pt x="22" y="51"/>
                  </a:lnTo>
                  <a:lnTo>
                    <a:pt x="23" y="51"/>
                  </a:lnTo>
                  <a:lnTo>
                    <a:pt x="24" y="51"/>
                  </a:lnTo>
                  <a:lnTo>
                    <a:pt x="30" y="53"/>
                  </a:lnTo>
                  <a:lnTo>
                    <a:pt x="37" y="55"/>
                  </a:lnTo>
                  <a:lnTo>
                    <a:pt x="45" y="57"/>
                  </a:lnTo>
                  <a:lnTo>
                    <a:pt x="54" y="58"/>
                  </a:lnTo>
                  <a:lnTo>
                    <a:pt x="62" y="60"/>
                  </a:lnTo>
                  <a:lnTo>
                    <a:pt x="71" y="60"/>
                  </a:lnTo>
                  <a:lnTo>
                    <a:pt x="80" y="62"/>
                  </a:lnTo>
                  <a:lnTo>
                    <a:pt x="90" y="62"/>
                  </a:lnTo>
                  <a:lnTo>
                    <a:pt x="100" y="64"/>
                  </a:lnTo>
                  <a:lnTo>
                    <a:pt x="109" y="64"/>
                  </a:lnTo>
                  <a:lnTo>
                    <a:pt x="118" y="65"/>
                  </a:lnTo>
                  <a:lnTo>
                    <a:pt x="128" y="65"/>
                  </a:lnTo>
                  <a:lnTo>
                    <a:pt x="135" y="66"/>
                  </a:lnTo>
                  <a:lnTo>
                    <a:pt x="144" y="66"/>
                  </a:lnTo>
                  <a:lnTo>
                    <a:pt x="151" y="66"/>
                  </a:lnTo>
                  <a:lnTo>
                    <a:pt x="158" y="66"/>
                  </a:lnTo>
                  <a:lnTo>
                    <a:pt x="165" y="66"/>
                  </a:lnTo>
                  <a:lnTo>
                    <a:pt x="173" y="66"/>
                  </a:lnTo>
                  <a:lnTo>
                    <a:pt x="181" y="66"/>
                  </a:lnTo>
                  <a:lnTo>
                    <a:pt x="192" y="64"/>
                  </a:lnTo>
                  <a:lnTo>
                    <a:pt x="202" y="64"/>
                  </a:lnTo>
                  <a:lnTo>
                    <a:pt x="212" y="63"/>
                  </a:lnTo>
                  <a:lnTo>
                    <a:pt x="223" y="62"/>
                  </a:lnTo>
                  <a:lnTo>
                    <a:pt x="234" y="60"/>
                  </a:lnTo>
                  <a:lnTo>
                    <a:pt x="244" y="60"/>
                  </a:lnTo>
                  <a:lnTo>
                    <a:pt x="254" y="59"/>
                  </a:lnTo>
                  <a:lnTo>
                    <a:pt x="263" y="57"/>
                  </a:lnTo>
                  <a:lnTo>
                    <a:pt x="272" y="55"/>
                  </a:lnTo>
                  <a:lnTo>
                    <a:pt x="280" y="53"/>
                  </a:lnTo>
                  <a:lnTo>
                    <a:pt x="286" y="52"/>
                  </a:lnTo>
                  <a:lnTo>
                    <a:pt x="291" y="50"/>
                  </a:lnTo>
                  <a:lnTo>
                    <a:pt x="296" y="48"/>
                  </a:lnTo>
                  <a:lnTo>
                    <a:pt x="301" y="41"/>
                  </a:lnTo>
                  <a:lnTo>
                    <a:pt x="314" y="1"/>
                  </a:lnTo>
                  <a:lnTo>
                    <a:pt x="307" y="5"/>
                  </a:lnTo>
                  <a:lnTo>
                    <a:pt x="300" y="8"/>
                  </a:lnTo>
                  <a:lnTo>
                    <a:pt x="291" y="11"/>
                  </a:lnTo>
                  <a:lnTo>
                    <a:pt x="282" y="13"/>
                  </a:lnTo>
                  <a:lnTo>
                    <a:pt x="271" y="15"/>
                  </a:lnTo>
                  <a:lnTo>
                    <a:pt x="260" y="17"/>
                  </a:lnTo>
                  <a:lnTo>
                    <a:pt x="249" y="19"/>
                  </a:lnTo>
                  <a:lnTo>
                    <a:pt x="238" y="19"/>
                  </a:lnTo>
                  <a:lnTo>
                    <a:pt x="226" y="20"/>
                  </a:lnTo>
                  <a:lnTo>
                    <a:pt x="215" y="21"/>
                  </a:lnTo>
                  <a:lnTo>
                    <a:pt x="204" y="22"/>
                  </a:lnTo>
                  <a:lnTo>
                    <a:pt x="193" y="22"/>
                  </a:lnTo>
                  <a:lnTo>
                    <a:pt x="182" y="22"/>
                  </a:lnTo>
                  <a:lnTo>
                    <a:pt x="173" y="22"/>
                  </a:lnTo>
                  <a:lnTo>
                    <a:pt x="164" y="22"/>
                  </a:lnTo>
                  <a:lnTo>
                    <a:pt x="157" y="22"/>
                  </a:lnTo>
                  <a:lnTo>
                    <a:pt x="148" y="22"/>
                  </a:lnTo>
                  <a:lnTo>
                    <a:pt x="139" y="22"/>
                  </a:lnTo>
                  <a:lnTo>
                    <a:pt x="129" y="22"/>
                  </a:lnTo>
                  <a:lnTo>
                    <a:pt x="119" y="22"/>
                  </a:lnTo>
                  <a:lnTo>
                    <a:pt x="107" y="22"/>
                  </a:lnTo>
                  <a:lnTo>
                    <a:pt x="96" y="20"/>
                  </a:lnTo>
                  <a:lnTo>
                    <a:pt x="83" y="19"/>
                  </a:lnTo>
                  <a:lnTo>
                    <a:pt x="73" y="17"/>
                  </a:lnTo>
                  <a:lnTo>
                    <a:pt x="60" y="17"/>
                  </a:lnTo>
                  <a:lnTo>
                    <a:pt x="49" y="15"/>
                  </a:lnTo>
                  <a:lnTo>
                    <a:pt x="39" y="14"/>
                  </a:lnTo>
                  <a:lnTo>
                    <a:pt x="31" y="12"/>
                  </a:lnTo>
                  <a:lnTo>
                    <a:pt x="22" y="11"/>
                  </a:lnTo>
                  <a:lnTo>
                    <a:pt x="16" y="9"/>
                  </a:lnTo>
                  <a:lnTo>
                    <a:pt x="10" y="8"/>
                  </a:lnTo>
                  <a:lnTo>
                    <a:pt x="8" y="6"/>
                  </a:lnTo>
                  <a:lnTo>
                    <a:pt x="0" y="0"/>
                  </a:lnTo>
                </a:path>
              </a:pathLst>
            </a:custGeom>
            <a:gradFill rotWithShape="0">
              <a:gsLst>
                <a:gs pos="0">
                  <a:srgbClr val="FFFF80"/>
                </a:gs>
                <a:gs pos="100000">
                  <a:srgbClr val="626200"/>
                </a:gs>
              </a:gsLst>
              <a:lin ang="0" scaled="1"/>
            </a:gradFill>
            <a:ln w="18498" cap="flat" cmpd="sng">
              <a:solidFill>
                <a:srgbClr val="626200"/>
              </a:solidFill>
              <a:prstDash val="solid"/>
              <a:round/>
              <a:headEnd type="none" w="med" len="med"/>
              <a:tailEnd type="none" w="med" len="med"/>
            </a:ln>
            <a:effectLst/>
          </p:spPr>
          <p:txBody>
            <a:bodyPr/>
            <a:lstStyle/>
            <a:p>
              <a:endParaRPr lang="zh-CN" altLang="en-US"/>
            </a:p>
          </p:txBody>
        </p:sp>
        <p:sp>
          <p:nvSpPr>
            <p:cNvPr id="66586" name="Oval 26"/>
            <p:cNvSpPr>
              <a:spLocks noChangeArrowheads="1"/>
            </p:cNvSpPr>
            <p:nvPr/>
          </p:nvSpPr>
          <p:spPr bwMode="auto">
            <a:xfrm>
              <a:off x="2807" y="3791"/>
              <a:ext cx="314" cy="46"/>
            </a:xfrm>
            <a:prstGeom prst="ellipse">
              <a:avLst/>
            </a:prstGeom>
            <a:solidFill>
              <a:srgbClr val="626200"/>
            </a:solidFill>
            <a:ln w="18498">
              <a:solidFill>
                <a:srgbClr val="626200"/>
              </a:solidFill>
              <a:round/>
            </a:ln>
            <a:effectLst/>
          </p:spPr>
          <p:txBody>
            <a:bodyPr wrap="none" anchor="ct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6587" name="Freeform 27"/>
            <p:cNvSpPr/>
            <p:nvPr/>
          </p:nvSpPr>
          <p:spPr bwMode="auto">
            <a:xfrm>
              <a:off x="2967" y="3797"/>
              <a:ext cx="135" cy="34"/>
            </a:xfrm>
            <a:custGeom>
              <a:avLst/>
              <a:gdLst>
                <a:gd name="T0" fmla="*/ 5 w 135"/>
                <a:gd name="T1" fmla="*/ 0 h 34"/>
                <a:gd name="T2" fmla="*/ 13 w 135"/>
                <a:gd name="T3" fmla="*/ 0 h 34"/>
                <a:gd name="T4" fmla="*/ 24 w 135"/>
                <a:gd name="T5" fmla="*/ 0 h 34"/>
                <a:gd name="T6" fmla="*/ 35 w 135"/>
                <a:gd name="T7" fmla="*/ 0 h 34"/>
                <a:gd name="T8" fmla="*/ 48 w 135"/>
                <a:gd name="T9" fmla="*/ 1 h 34"/>
                <a:gd name="T10" fmla="*/ 60 w 135"/>
                <a:gd name="T11" fmla="*/ 1 h 34"/>
                <a:gd name="T12" fmla="*/ 72 w 135"/>
                <a:gd name="T13" fmla="*/ 1 h 34"/>
                <a:gd name="T14" fmla="*/ 82 w 135"/>
                <a:gd name="T15" fmla="*/ 1 h 34"/>
                <a:gd name="T16" fmla="*/ 89 w 135"/>
                <a:gd name="T17" fmla="*/ 3 h 34"/>
                <a:gd name="T18" fmla="*/ 97 w 135"/>
                <a:gd name="T19" fmla="*/ 4 h 34"/>
                <a:gd name="T20" fmla="*/ 104 w 135"/>
                <a:gd name="T21" fmla="*/ 5 h 34"/>
                <a:gd name="T22" fmla="*/ 111 w 135"/>
                <a:gd name="T23" fmla="*/ 7 h 34"/>
                <a:gd name="T24" fmla="*/ 118 w 135"/>
                <a:gd name="T25" fmla="*/ 9 h 34"/>
                <a:gd name="T26" fmla="*/ 125 w 135"/>
                <a:gd name="T27" fmla="*/ 12 h 34"/>
                <a:gd name="T28" fmla="*/ 130 w 135"/>
                <a:gd name="T29" fmla="*/ 14 h 34"/>
                <a:gd name="T30" fmla="*/ 132 w 135"/>
                <a:gd name="T31" fmla="*/ 17 h 34"/>
                <a:gd name="T32" fmla="*/ 132 w 135"/>
                <a:gd name="T33" fmla="*/ 19 h 34"/>
                <a:gd name="T34" fmla="*/ 131 w 135"/>
                <a:gd name="T35" fmla="*/ 23 h 34"/>
                <a:gd name="T36" fmla="*/ 128 w 135"/>
                <a:gd name="T37" fmla="*/ 25 h 34"/>
                <a:gd name="T38" fmla="*/ 125 w 135"/>
                <a:gd name="T39" fmla="*/ 26 h 34"/>
                <a:gd name="T40" fmla="*/ 119 w 135"/>
                <a:gd name="T41" fmla="*/ 28 h 34"/>
                <a:gd name="T42" fmla="*/ 115 w 135"/>
                <a:gd name="T43" fmla="*/ 29 h 34"/>
                <a:gd name="T44" fmla="*/ 111 w 135"/>
                <a:gd name="T45" fmla="*/ 29 h 34"/>
                <a:gd name="T46" fmla="*/ 107 w 135"/>
                <a:gd name="T47" fmla="*/ 29 h 34"/>
                <a:gd name="T48" fmla="*/ 102 w 135"/>
                <a:gd name="T49" fmla="*/ 31 h 34"/>
                <a:gd name="T50" fmla="*/ 94 w 135"/>
                <a:gd name="T51" fmla="*/ 31 h 34"/>
                <a:gd name="T52" fmla="*/ 84 w 135"/>
                <a:gd name="T53" fmla="*/ 32 h 34"/>
                <a:gd name="T54" fmla="*/ 71 w 135"/>
                <a:gd name="T55" fmla="*/ 32 h 34"/>
                <a:gd name="T56" fmla="*/ 59 w 135"/>
                <a:gd name="T57" fmla="*/ 33 h 34"/>
                <a:gd name="T58" fmla="*/ 45 w 135"/>
                <a:gd name="T59" fmla="*/ 33 h 34"/>
                <a:gd name="T60" fmla="*/ 32 w 135"/>
                <a:gd name="T61" fmla="*/ 33 h 34"/>
                <a:gd name="T62" fmla="*/ 21 w 135"/>
                <a:gd name="T63" fmla="*/ 33 h 34"/>
                <a:gd name="T64" fmla="*/ 14 w 135"/>
                <a:gd name="T65" fmla="*/ 33 h 34"/>
                <a:gd name="T66" fmla="*/ 10 w 135"/>
                <a:gd name="T67" fmla="*/ 30 h 34"/>
                <a:gd name="T68" fmla="*/ 8 w 135"/>
                <a:gd name="T69" fmla="*/ 26 h 34"/>
                <a:gd name="T70" fmla="*/ 5 w 135"/>
                <a:gd name="T71" fmla="*/ 21 h 34"/>
                <a:gd name="T72" fmla="*/ 3 w 135"/>
                <a:gd name="T73" fmla="*/ 15 h 34"/>
                <a:gd name="T74" fmla="*/ 1 w 135"/>
                <a:gd name="T75" fmla="*/ 11 h 34"/>
                <a:gd name="T76" fmla="*/ 0 w 135"/>
                <a:gd name="T77" fmla="*/ 5 h 34"/>
                <a:gd name="T78" fmla="*/ 0 w 135"/>
                <a:gd name="T79" fmla="*/ 1 h 34"/>
                <a:gd name="T80" fmla="*/ 2 w 135"/>
                <a:gd name="T81" fmla="*/ 0 h 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5" h="34">
                  <a:moveTo>
                    <a:pt x="2" y="0"/>
                  </a:moveTo>
                  <a:lnTo>
                    <a:pt x="5" y="0"/>
                  </a:lnTo>
                  <a:lnTo>
                    <a:pt x="8" y="0"/>
                  </a:lnTo>
                  <a:lnTo>
                    <a:pt x="13" y="0"/>
                  </a:lnTo>
                  <a:lnTo>
                    <a:pt x="19" y="0"/>
                  </a:lnTo>
                  <a:lnTo>
                    <a:pt x="24" y="0"/>
                  </a:lnTo>
                  <a:lnTo>
                    <a:pt x="30" y="0"/>
                  </a:lnTo>
                  <a:lnTo>
                    <a:pt x="35" y="0"/>
                  </a:lnTo>
                  <a:lnTo>
                    <a:pt x="43" y="0"/>
                  </a:lnTo>
                  <a:lnTo>
                    <a:pt x="48" y="1"/>
                  </a:lnTo>
                  <a:lnTo>
                    <a:pt x="55" y="1"/>
                  </a:lnTo>
                  <a:lnTo>
                    <a:pt x="60" y="1"/>
                  </a:lnTo>
                  <a:lnTo>
                    <a:pt x="67" y="1"/>
                  </a:lnTo>
                  <a:lnTo>
                    <a:pt x="72" y="1"/>
                  </a:lnTo>
                  <a:lnTo>
                    <a:pt x="78" y="1"/>
                  </a:lnTo>
                  <a:lnTo>
                    <a:pt x="82" y="1"/>
                  </a:lnTo>
                  <a:lnTo>
                    <a:pt x="87" y="1"/>
                  </a:lnTo>
                  <a:lnTo>
                    <a:pt x="89" y="3"/>
                  </a:lnTo>
                  <a:lnTo>
                    <a:pt x="93" y="3"/>
                  </a:lnTo>
                  <a:lnTo>
                    <a:pt x="97" y="4"/>
                  </a:lnTo>
                  <a:lnTo>
                    <a:pt x="100" y="4"/>
                  </a:lnTo>
                  <a:lnTo>
                    <a:pt x="104" y="5"/>
                  </a:lnTo>
                  <a:lnTo>
                    <a:pt x="108" y="5"/>
                  </a:lnTo>
                  <a:lnTo>
                    <a:pt x="111" y="7"/>
                  </a:lnTo>
                  <a:lnTo>
                    <a:pt x="116" y="7"/>
                  </a:lnTo>
                  <a:lnTo>
                    <a:pt x="118" y="9"/>
                  </a:lnTo>
                  <a:lnTo>
                    <a:pt x="122" y="11"/>
                  </a:lnTo>
                  <a:lnTo>
                    <a:pt x="125" y="12"/>
                  </a:lnTo>
                  <a:lnTo>
                    <a:pt x="128" y="12"/>
                  </a:lnTo>
                  <a:lnTo>
                    <a:pt x="130" y="14"/>
                  </a:lnTo>
                  <a:lnTo>
                    <a:pt x="132" y="15"/>
                  </a:lnTo>
                  <a:lnTo>
                    <a:pt x="132" y="17"/>
                  </a:lnTo>
                  <a:lnTo>
                    <a:pt x="134" y="17"/>
                  </a:lnTo>
                  <a:lnTo>
                    <a:pt x="132" y="19"/>
                  </a:lnTo>
                  <a:lnTo>
                    <a:pt x="132" y="21"/>
                  </a:lnTo>
                  <a:lnTo>
                    <a:pt x="131" y="23"/>
                  </a:lnTo>
                  <a:lnTo>
                    <a:pt x="130" y="23"/>
                  </a:lnTo>
                  <a:lnTo>
                    <a:pt x="128" y="25"/>
                  </a:lnTo>
                  <a:lnTo>
                    <a:pt x="126" y="25"/>
                  </a:lnTo>
                  <a:lnTo>
                    <a:pt x="125" y="26"/>
                  </a:lnTo>
                  <a:lnTo>
                    <a:pt x="123" y="26"/>
                  </a:lnTo>
                  <a:lnTo>
                    <a:pt x="119" y="28"/>
                  </a:lnTo>
                  <a:lnTo>
                    <a:pt x="117" y="28"/>
                  </a:lnTo>
                  <a:lnTo>
                    <a:pt x="115" y="29"/>
                  </a:lnTo>
                  <a:lnTo>
                    <a:pt x="113" y="29"/>
                  </a:lnTo>
                  <a:lnTo>
                    <a:pt x="111" y="29"/>
                  </a:lnTo>
                  <a:lnTo>
                    <a:pt x="109" y="29"/>
                  </a:lnTo>
                  <a:lnTo>
                    <a:pt x="107" y="29"/>
                  </a:lnTo>
                  <a:lnTo>
                    <a:pt x="106" y="29"/>
                  </a:lnTo>
                  <a:lnTo>
                    <a:pt x="102" y="31"/>
                  </a:lnTo>
                  <a:lnTo>
                    <a:pt x="99" y="31"/>
                  </a:lnTo>
                  <a:lnTo>
                    <a:pt x="94" y="31"/>
                  </a:lnTo>
                  <a:lnTo>
                    <a:pt x="89" y="31"/>
                  </a:lnTo>
                  <a:lnTo>
                    <a:pt x="84" y="32"/>
                  </a:lnTo>
                  <a:lnTo>
                    <a:pt x="78" y="32"/>
                  </a:lnTo>
                  <a:lnTo>
                    <a:pt x="71" y="32"/>
                  </a:lnTo>
                  <a:lnTo>
                    <a:pt x="66" y="32"/>
                  </a:lnTo>
                  <a:lnTo>
                    <a:pt x="59" y="33"/>
                  </a:lnTo>
                  <a:lnTo>
                    <a:pt x="52" y="33"/>
                  </a:lnTo>
                  <a:lnTo>
                    <a:pt x="45" y="33"/>
                  </a:lnTo>
                  <a:lnTo>
                    <a:pt x="39" y="33"/>
                  </a:lnTo>
                  <a:lnTo>
                    <a:pt x="32" y="33"/>
                  </a:lnTo>
                  <a:lnTo>
                    <a:pt x="26" y="33"/>
                  </a:lnTo>
                  <a:lnTo>
                    <a:pt x="21" y="33"/>
                  </a:lnTo>
                  <a:lnTo>
                    <a:pt x="16" y="33"/>
                  </a:lnTo>
                  <a:lnTo>
                    <a:pt x="14" y="33"/>
                  </a:lnTo>
                  <a:lnTo>
                    <a:pt x="12" y="31"/>
                  </a:lnTo>
                  <a:lnTo>
                    <a:pt x="10" y="30"/>
                  </a:lnTo>
                  <a:lnTo>
                    <a:pt x="10" y="27"/>
                  </a:lnTo>
                  <a:lnTo>
                    <a:pt x="8" y="26"/>
                  </a:lnTo>
                  <a:lnTo>
                    <a:pt x="6" y="23"/>
                  </a:lnTo>
                  <a:lnTo>
                    <a:pt x="5" y="21"/>
                  </a:lnTo>
                  <a:lnTo>
                    <a:pt x="5" y="17"/>
                  </a:lnTo>
                  <a:lnTo>
                    <a:pt x="3" y="15"/>
                  </a:lnTo>
                  <a:lnTo>
                    <a:pt x="2" y="12"/>
                  </a:lnTo>
                  <a:lnTo>
                    <a:pt x="1" y="11"/>
                  </a:lnTo>
                  <a:lnTo>
                    <a:pt x="1" y="7"/>
                  </a:lnTo>
                  <a:lnTo>
                    <a:pt x="0" y="5"/>
                  </a:lnTo>
                  <a:lnTo>
                    <a:pt x="0" y="3"/>
                  </a:lnTo>
                  <a:lnTo>
                    <a:pt x="0" y="1"/>
                  </a:lnTo>
                  <a:lnTo>
                    <a:pt x="2" y="0"/>
                  </a:lnTo>
                </a:path>
              </a:pathLst>
            </a:custGeom>
            <a:solidFill>
              <a:srgbClr val="A1A100"/>
            </a:solidFill>
            <a:ln w="9525">
              <a:noFill/>
              <a:round/>
              <a:headEnd type="none" w="med" len="med"/>
              <a:tailEnd type="none" w="med" len="med"/>
            </a:ln>
            <a:effectLst/>
          </p:spPr>
          <p:txBody>
            <a:bodyPr/>
            <a:lstStyle/>
            <a:p>
              <a:endParaRPr lang="zh-CN" altLang="en-US"/>
            </a:p>
          </p:txBody>
        </p:sp>
        <p:sp>
          <p:nvSpPr>
            <p:cNvPr id="66588" name="Freeform 28"/>
            <p:cNvSpPr/>
            <p:nvPr/>
          </p:nvSpPr>
          <p:spPr bwMode="auto">
            <a:xfrm>
              <a:off x="2809" y="3823"/>
              <a:ext cx="311" cy="22"/>
            </a:xfrm>
            <a:custGeom>
              <a:avLst/>
              <a:gdLst>
                <a:gd name="T0" fmla="*/ 310 w 311"/>
                <a:gd name="T1" fmla="*/ 0 h 22"/>
                <a:gd name="T2" fmla="*/ 302 w 311"/>
                <a:gd name="T3" fmla="*/ 5 h 22"/>
                <a:gd name="T4" fmla="*/ 290 w 311"/>
                <a:gd name="T5" fmla="*/ 11 h 22"/>
                <a:gd name="T6" fmla="*/ 273 w 311"/>
                <a:gd name="T7" fmla="*/ 14 h 22"/>
                <a:gd name="T8" fmla="*/ 254 w 311"/>
                <a:gd name="T9" fmla="*/ 16 h 22"/>
                <a:gd name="T10" fmla="*/ 229 w 311"/>
                <a:gd name="T11" fmla="*/ 19 h 22"/>
                <a:gd name="T12" fmla="*/ 204 w 311"/>
                <a:gd name="T13" fmla="*/ 21 h 22"/>
                <a:gd name="T14" fmla="*/ 177 w 311"/>
                <a:gd name="T15" fmla="*/ 21 h 22"/>
                <a:gd name="T16" fmla="*/ 149 w 311"/>
                <a:gd name="T17" fmla="*/ 21 h 22"/>
                <a:gd name="T18" fmla="*/ 121 w 311"/>
                <a:gd name="T19" fmla="*/ 21 h 22"/>
                <a:gd name="T20" fmla="*/ 94 w 311"/>
                <a:gd name="T21" fmla="*/ 21 h 22"/>
                <a:gd name="T22" fmla="*/ 69 w 311"/>
                <a:gd name="T23" fmla="*/ 19 h 22"/>
                <a:gd name="T24" fmla="*/ 47 w 311"/>
                <a:gd name="T25" fmla="*/ 16 h 22"/>
                <a:gd name="T26" fmla="*/ 28 w 311"/>
                <a:gd name="T27" fmla="*/ 14 h 22"/>
                <a:gd name="T28" fmla="*/ 14 w 311"/>
                <a:gd name="T29" fmla="*/ 10 h 22"/>
                <a:gd name="T30" fmla="*/ 4 w 311"/>
                <a:gd name="T31" fmla="*/ 5 h 22"/>
                <a:gd name="T32" fmla="*/ 0 w 311"/>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1" h="22">
                  <a:moveTo>
                    <a:pt x="310" y="0"/>
                  </a:moveTo>
                  <a:lnTo>
                    <a:pt x="302" y="5"/>
                  </a:lnTo>
                  <a:lnTo>
                    <a:pt x="290" y="11"/>
                  </a:lnTo>
                  <a:lnTo>
                    <a:pt x="273" y="14"/>
                  </a:lnTo>
                  <a:lnTo>
                    <a:pt x="254" y="16"/>
                  </a:lnTo>
                  <a:lnTo>
                    <a:pt x="229" y="19"/>
                  </a:lnTo>
                  <a:lnTo>
                    <a:pt x="204" y="21"/>
                  </a:lnTo>
                  <a:lnTo>
                    <a:pt x="177" y="21"/>
                  </a:lnTo>
                  <a:lnTo>
                    <a:pt x="149" y="21"/>
                  </a:lnTo>
                  <a:lnTo>
                    <a:pt x="121" y="21"/>
                  </a:lnTo>
                  <a:lnTo>
                    <a:pt x="94" y="21"/>
                  </a:lnTo>
                  <a:lnTo>
                    <a:pt x="69" y="19"/>
                  </a:lnTo>
                  <a:lnTo>
                    <a:pt x="47" y="16"/>
                  </a:lnTo>
                  <a:lnTo>
                    <a:pt x="28" y="14"/>
                  </a:lnTo>
                  <a:lnTo>
                    <a:pt x="14" y="10"/>
                  </a:lnTo>
                  <a:lnTo>
                    <a:pt x="4" y="5"/>
                  </a:lnTo>
                  <a:lnTo>
                    <a:pt x="0" y="0"/>
                  </a:lnTo>
                </a:path>
              </a:pathLst>
            </a:custGeom>
            <a:noFill/>
            <a:ln w="31446" cap="flat" cmpd="sng">
              <a:solidFill>
                <a:srgbClr val="626200"/>
              </a:solidFill>
              <a:prstDash val="solid"/>
              <a:round/>
              <a:headEnd type="none" w="med" len="med"/>
              <a:tailEnd type="none" w="med" len="med"/>
            </a:ln>
            <a:effectLst/>
          </p:spPr>
          <p:txBody>
            <a:bodyPr/>
            <a:lstStyle/>
            <a:p>
              <a:endParaRPr lang="zh-CN" altLang="en-US"/>
            </a:p>
          </p:txBody>
        </p:sp>
        <p:sp>
          <p:nvSpPr>
            <p:cNvPr id="66589" name="Line 29"/>
            <p:cNvSpPr>
              <a:spLocks noChangeShapeType="1"/>
            </p:cNvSpPr>
            <p:nvPr/>
          </p:nvSpPr>
          <p:spPr bwMode="auto">
            <a:xfrm flipV="1">
              <a:off x="2965" y="3536"/>
              <a:ext cx="0" cy="302"/>
            </a:xfrm>
            <a:prstGeom prst="line">
              <a:avLst/>
            </a:prstGeom>
            <a:noFill/>
            <a:ln w="18498">
              <a:solidFill>
                <a:srgbClr val="000000"/>
              </a:solidFill>
              <a:round/>
            </a:ln>
            <a:effectLst/>
          </p:spPr>
          <p:txBody>
            <a:bodyP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6590" name="Freeform 30"/>
            <p:cNvSpPr/>
            <p:nvPr/>
          </p:nvSpPr>
          <p:spPr bwMode="auto">
            <a:xfrm>
              <a:off x="2963" y="3449"/>
              <a:ext cx="14" cy="39"/>
            </a:xfrm>
            <a:custGeom>
              <a:avLst/>
              <a:gdLst>
                <a:gd name="T0" fmla="*/ 4 w 14"/>
                <a:gd name="T1" fmla="*/ 0 h 39"/>
                <a:gd name="T2" fmla="*/ 4 w 14"/>
                <a:gd name="T3" fmla="*/ 0 h 39"/>
                <a:gd name="T4" fmla="*/ 4 w 14"/>
                <a:gd name="T5" fmla="*/ 0 h 39"/>
                <a:gd name="T6" fmla="*/ 4 w 14"/>
                <a:gd name="T7" fmla="*/ 0 h 39"/>
                <a:gd name="T8" fmla="*/ 5 w 14"/>
                <a:gd name="T9" fmla="*/ 0 h 39"/>
                <a:gd name="T10" fmla="*/ 5 w 14"/>
                <a:gd name="T11" fmla="*/ 0 h 39"/>
                <a:gd name="T12" fmla="*/ 5 w 14"/>
                <a:gd name="T13" fmla="*/ 0 h 39"/>
                <a:gd name="T14" fmla="*/ 5 w 14"/>
                <a:gd name="T15" fmla="*/ 0 h 39"/>
                <a:gd name="T16" fmla="*/ 7 w 14"/>
                <a:gd name="T17" fmla="*/ 3 h 39"/>
                <a:gd name="T18" fmla="*/ 10 w 14"/>
                <a:gd name="T19" fmla="*/ 7 h 39"/>
                <a:gd name="T20" fmla="*/ 12 w 14"/>
                <a:gd name="T21" fmla="*/ 12 h 39"/>
                <a:gd name="T22" fmla="*/ 12 w 14"/>
                <a:gd name="T23" fmla="*/ 17 h 39"/>
                <a:gd name="T24" fmla="*/ 12 w 14"/>
                <a:gd name="T25" fmla="*/ 23 h 39"/>
                <a:gd name="T26" fmla="*/ 11 w 14"/>
                <a:gd name="T27" fmla="*/ 28 h 39"/>
                <a:gd name="T28" fmla="*/ 9 w 14"/>
                <a:gd name="T29" fmla="*/ 33 h 39"/>
                <a:gd name="T30" fmla="*/ 6 w 14"/>
                <a:gd name="T31" fmla="*/ 37 h 39"/>
                <a:gd name="T32" fmla="*/ 4 w 14"/>
                <a:gd name="T33" fmla="*/ 38 h 39"/>
                <a:gd name="T34" fmla="*/ 4 w 14"/>
                <a:gd name="T35" fmla="*/ 38 h 39"/>
                <a:gd name="T36" fmla="*/ 2 w 14"/>
                <a:gd name="T37" fmla="*/ 38 h 39"/>
                <a:gd name="T38" fmla="*/ 2 w 14"/>
                <a:gd name="T39" fmla="*/ 38 h 39"/>
                <a:gd name="T40" fmla="*/ 1 w 14"/>
                <a:gd name="T41" fmla="*/ 38 h 39"/>
                <a:gd name="T42" fmla="*/ 1 w 14"/>
                <a:gd name="T43" fmla="*/ 38 h 39"/>
                <a:gd name="T44" fmla="*/ 0 w 14"/>
                <a:gd name="T45" fmla="*/ 38 h 39"/>
                <a:gd name="T46" fmla="*/ 0 w 14"/>
                <a:gd name="T47" fmla="*/ 38 h 39"/>
                <a:gd name="T48" fmla="*/ 1 w 14"/>
                <a:gd name="T49" fmla="*/ 37 h 39"/>
                <a:gd name="T50" fmla="*/ 4 w 14"/>
                <a:gd name="T51" fmla="*/ 34 h 39"/>
                <a:gd name="T52" fmla="*/ 6 w 14"/>
                <a:gd name="T53" fmla="*/ 30 h 39"/>
                <a:gd name="T54" fmla="*/ 7 w 14"/>
                <a:gd name="T55" fmla="*/ 24 h 39"/>
                <a:gd name="T56" fmla="*/ 7 w 14"/>
                <a:gd name="T57" fmla="*/ 19 h 39"/>
                <a:gd name="T58" fmla="*/ 7 w 14"/>
                <a:gd name="T59" fmla="*/ 14 h 39"/>
                <a:gd name="T60" fmla="*/ 5 w 14"/>
                <a:gd name="T61" fmla="*/ 8 h 39"/>
                <a:gd name="T62" fmla="*/ 2 w 14"/>
                <a:gd name="T63" fmla="*/ 4 h 39"/>
                <a:gd name="T64" fmla="*/ 1 w 14"/>
                <a:gd name="T65" fmla="*/ 0 h 39"/>
                <a:gd name="T66" fmla="*/ 1 w 14"/>
                <a:gd name="T67" fmla="*/ 0 h 39"/>
                <a:gd name="T68" fmla="*/ 1 w 14"/>
                <a:gd name="T69" fmla="*/ 0 h 39"/>
                <a:gd name="T70" fmla="*/ 1 w 14"/>
                <a:gd name="T71" fmla="*/ 0 h 39"/>
                <a:gd name="T72" fmla="*/ 2 w 14"/>
                <a:gd name="T73" fmla="*/ 0 h 39"/>
                <a:gd name="T74" fmla="*/ 2 w 14"/>
                <a:gd name="T75" fmla="*/ 0 h 39"/>
                <a:gd name="T76" fmla="*/ 2 w 14"/>
                <a:gd name="T77" fmla="*/ 0 h 39"/>
                <a:gd name="T78" fmla="*/ 2 w 14"/>
                <a:gd name="T79" fmla="*/ 0 h 39"/>
                <a:gd name="T80" fmla="*/ 4 w 14"/>
                <a:gd name="T81" fmla="*/ 0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 h="39">
                  <a:moveTo>
                    <a:pt x="4" y="0"/>
                  </a:moveTo>
                  <a:lnTo>
                    <a:pt x="4" y="0"/>
                  </a:lnTo>
                  <a:lnTo>
                    <a:pt x="5" y="0"/>
                  </a:lnTo>
                  <a:lnTo>
                    <a:pt x="6" y="0"/>
                  </a:lnTo>
                  <a:lnTo>
                    <a:pt x="7" y="3"/>
                  </a:lnTo>
                  <a:lnTo>
                    <a:pt x="9" y="5"/>
                  </a:lnTo>
                  <a:lnTo>
                    <a:pt x="10" y="7"/>
                  </a:lnTo>
                  <a:lnTo>
                    <a:pt x="12" y="9"/>
                  </a:lnTo>
                  <a:lnTo>
                    <a:pt x="12" y="12"/>
                  </a:lnTo>
                  <a:lnTo>
                    <a:pt x="12" y="14"/>
                  </a:lnTo>
                  <a:lnTo>
                    <a:pt x="12" y="17"/>
                  </a:lnTo>
                  <a:lnTo>
                    <a:pt x="13" y="19"/>
                  </a:lnTo>
                  <a:lnTo>
                    <a:pt x="12" y="23"/>
                  </a:lnTo>
                  <a:lnTo>
                    <a:pt x="12" y="24"/>
                  </a:lnTo>
                  <a:lnTo>
                    <a:pt x="11" y="28"/>
                  </a:lnTo>
                  <a:lnTo>
                    <a:pt x="11" y="30"/>
                  </a:lnTo>
                  <a:lnTo>
                    <a:pt x="9" y="33"/>
                  </a:lnTo>
                  <a:lnTo>
                    <a:pt x="8" y="35"/>
                  </a:lnTo>
                  <a:lnTo>
                    <a:pt x="6" y="37"/>
                  </a:lnTo>
                  <a:lnTo>
                    <a:pt x="6" y="38"/>
                  </a:lnTo>
                  <a:lnTo>
                    <a:pt x="4" y="38"/>
                  </a:lnTo>
                  <a:lnTo>
                    <a:pt x="2" y="38"/>
                  </a:lnTo>
                  <a:lnTo>
                    <a:pt x="1" y="38"/>
                  </a:lnTo>
                  <a:lnTo>
                    <a:pt x="0" y="38"/>
                  </a:lnTo>
                  <a:lnTo>
                    <a:pt x="1" y="37"/>
                  </a:lnTo>
                  <a:lnTo>
                    <a:pt x="2" y="35"/>
                  </a:lnTo>
                  <a:lnTo>
                    <a:pt x="4" y="34"/>
                  </a:lnTo>
                  <a:lnTo>
                    <a:pt x="6" y="31"/>
                  </a:lnTo>
                  <a:lnTo>
                    <a:pt x="6" y="30"/>
                  </a:lnTo>
                  <a:lnTo>
                    <a:pt x="7" y="26"/>
                  </a:lnTo>
                  <a:lnTo>
                    <a:pt x="7" y="24"/>
                  </a:lnTo>
                  <a:lnTo>
                    <a:pt x="9" y="21"/>
                  </a:lnTo>
                  <a:lnTo>
                    <a:pt x="7" y="19"/>
                  </a:lnTo>
                  <a:lnTo>
                    <a:pt x="7" y="16"/>
                  </a:lnTo>
                  <a:lnTo>
                    <a:pt x="7" y="14"/>
                  </a:lnTo>
                  <a:lnTo>
                    <a:pt x="7" y="10"/>
                  </a:lnTo>
                  <a:lnTo>
                    <a:pt x="5" y="8"/>
                  </a:lnTo>
                  <a:lnTo>
                    <a:pt x="4" y="5"/>
                  </a:lnTo>
                  <a:lnTo>
                    <a:pt x="2" y="4"/>
                  </a:lnTo>
                  <a:lnTo>
                    <a:pt x="1" y="0"/>
                  </a:lnTo>
                  <a:lnTo>
                    <a:pt x="2" y="0"/>
                  </a:lnTo>
                  <a:lnTo>
                    <a:pt x="4" y="0"/>
                  </a:lnTo>
                </a:path>
              </a:pathLst>
            </a:custGeom>
            <a:solidFill>
              <a:srgbClr val="BFBF00"/>
            </a:solidFill>
            <a:ln w="18498" cap="flat" cmpd="sng">
              <a:solidFill>
                <a:srgbClr val="A2A2A2"/>
              </a:solidFill>
              <a:prstDash val="solid"/>
              <a:round/>
              <a:headEnd type="none" w="med" len="med"/>
              <a:tailEnd type="none" w="med" len="med"/>
            </a:ln>
            <a:effectLst/>
          </p:spPr>
          <p:txBody>
            <a:bodyPr/>
            <a:lstStyle/>
            <a:p>
              <a:endParaRPr lang="zh-CN" altLang="en-US"/>
            </a:p>
          </p:txBody>
        </p:sp>
        <p:sp>
          <p:nvSpPr>
            <p:cNvPr id="66591" name="Freeform 31"/>
            <p:cNvSpPr/>
            <p:nvPr/>
          </p:nvSpPr>
          <p:spPr bwMode="auto">
            <a:xfrm>
              <a:off x="3385" y="3449"/>
              <a:ext cx="13" cy="39"/>
            </a:xfrm>
            <a:custGeom>
              <a:avLst/>
              <a:gdLst>
                <a:gd name="T0" fmla="*/ 3 w 13"/>
                <a:gd name="T1" fmla="*/ 0 h 39"/>
                <a:gd name="T2" fmla="*/ 3 w 13"/>
                <a:gd name="T3" fmla="*/ 0 h 39"/>
                <a:gd name="T4" fmla="*/ 3 w 13"/>
                <a:gd name="T5" fmla="*/ 0 h 39"/>
                <a:gd name="T6" fmla="*/ 3 w 13"/>
                <a:gd name="T7" fmla="*/ 0 h 39"/>
                <a:gd name="T8" fmla="*/ 4 w 13"/>
                <a:gd name="T9" fmla="*/ 0 h 39"/>
                <a:gd name="T10" fmla="*/ 4 w 13"/>
                <a:gd name="T11" fmla="*/ 0 h 39"/>
                <a:gd name="T12" fmla="*/ 4 w 13"/>
                <a:gd name="T13" fmla="*/ 0 h 39"/>
                <a:gd name="T14" fmla="*/ 4 w 13"/>
                <a:gd name="T15" fmla="*/ 0 h 39"/>
                <a:gd name="T16" fmla="*/ 6 w 13"/>
                <a:gd name="T17" fmla="*/ 3 h 39"/>
                <a:gd name="T18" fmla="*/ 9 w 13"/>
                <a:gd name="T19" fmla="*/ 7 h 39"/>
                <a:gd name="T20" fmla="*/ 11 w 13"/>
                <a:gd name="T21" fmla="*/ 12 h 39"/>
                <a:gd name="T22" fmla="*/ 11 w 13"/>
                <a:gd name="T23" fmla="*/ 17 h 39"/>
                <a:gd name="T24" fmla="*/ 11 w 13"/>
                <a:gd name="T25" fmla="*/ 23 h 39"/>
                <a:gd name="T26" fmla="*/ 11 w 13"/>
                <a:gd name="T27" fmla="*/ 28 h 39"/>
                <a:gd name="T28" fmla="*/ 9 w 13"/>
                <a:gd name="T29" fmla="*/ 33 h 39"/>
                <a:gd name="T30" fmla="*/ 6 w 13"/>
                <a:gd name="T31" fmla="*/ 37 h 39"/>
                <a:gd name="T32" fmla="*/ 4 w 13"/>
                <a:gd name="T33" fmla="*/ 38 h 39"/>
                <a:gd name="T34" fmla="*/ 4 w 13"/>
                <a:gd name="T35" fmla="*/ 38 h 39"/>
                <a:gd name="T36" fmla="*/ 2 w 13"/>
                <a:gd name="T37" fmla="*/ 38 h 39"/>
                <a:gd name="T38" fmla="*/ 2 w 13"/>
                <a:gd name="T39" fmla="*/ 38 h 39"/>
                <a:gd name="T40" fmla="*/ 0 w 13"/>
                <a:gd name="T41" fmla="*/ 38 h 39"/>
                <a:gd name="T42" fmla="*/ 0 w 13"/>
                <a:gd name="T43" fmla="*/ 38 h 39"/>
                <a:gd name="T44" fmla="*/ 0 w 13"/>
                <a:gd name="T45" fmla="*/ 38 h 39"/>
                <a:gd name="T46" fmla="*/ 0 w 13"/>
                <a:gd name="T47" fmla="*/ 38 h 39"/>
                <a:gd name="T48" fmla="*/ 0 w 13"/>
                <a:gd name="T49" fmla="*/ 37 h 39"/>
                <a:gd name="T50" fmla="*/ 3 w 13"/>
                <a:gd name="T51" fmla="*/ 34 h 39"/>
                <a:gd name="T52" fmla="*/ 5 w 13"/>
                <a:gd name="T53" fmla="*/ 30 h 39"/>
                <a:gd name="T54" fmla="*/ 7 w 13"/>
                <a:gd name="T55" fmla="*/ 24 h 39"/>
                <a:gd name="T56" fmla="*/ 7 w 13"/>
                <a:gd name="T57" fmla="*/ 19 h 39"/>
                <a:gd name="T58" fmla="*/ 7 w 13"/>
                <a:gd name="T59" fmla="*/ 14 h 39"/>
                <a:gd name="T60" fmla="*/ 5 w 13"/>
                <a:gd name="T61" fmla="*/ 8 h 39"/>
                <a:gd name="T62" fmla="*/ 1 w 13"/>
                <a:gd name="T63" fmla="*/ 4 h 39"/>
                <a:gd name="T64" fmla="*/ 0 w 13"/>
                <a:gd name="T65" fmla="*/ 0 h 39"/>
                <a:gd name="T66" fmla="*/ 0 w 13"/>
                <a:gd name="T67" fmla="*/ 0 h 39"/>
                <a:gd name="T68" fmla="*/ 0 w 13"/>
                <a:gd name="T69" fmla="*/ 0 h 39"/>
                <a:gd name="T70" fmla="*/ 0 w 13"/>
                <a:gd name="T71" fmla="*/ 0 h 39"/>
                <a:gd name="T72" fmla="*/ 1 w 13"/>
                <a:gd name="T73" fmla="*/ 0 h 39"/>
                <a:gd name="T74" fmla="*/ 1 w 13"/>
                <a:gd name="T75" fmla="*/ 0 h 39"/>
                <a:gd name="T76" fmla="*/ 1 w 13"/>
                <a:gd name="T77" fmla="*/ 0 h 39"/>
                <a:gd name="T78" fmla="*/ 1 w 13"/>
                <a:gd name="T79" fmla="*/ 0 h 39"/>
                <a:gd name="T80" fmla="*/ 3 w 13"/>
                <a:gd name="T81" fmla="*/ 0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3" h="39">
                  <a:moveTo>
                    <a:pt x="3" y="0"/>
                  </a:moveTo>
                  <a:lnTo>
                    <a:pt x="3" y="0"/>
                  </a:lnTo>
                  <a:lnTo>
                    <a:pt x="4" y="0"/>
                  </a:lnTo>
                  <a:lnTo>
                    <a:pt x="5" y="0"/>
                  </a:lnTo>
                  <a:lnTo>
                    <a:pt x="6" y="3"/>
                  </a:lnTo>
                  <a:lnTo>
                    <a:pt x="8" y="5"/>
                  </a:lnTo>
                  <a:lnTo>
                    <a:pt x="9" y="7"/>
                  </a:lnTo>
                  <a:lnTo>
                    <a:pt x="11" y="9"/>
                  </a:lnTo>
                  <a:lnTo>
                    <a:pt x="11" y="12"/>
                  </a:lnTo>
                  <a:lnTo>
                    <a:pt x="11" y="14"/>
                  </a:lnTo>
                  <a:lnTo>
                    <a:pt x="11" y="17"/>
                  </a:lnTo>
                  <a:lnTo>
                    <a:pt x="12" y="19"/>
                  </a:lnTo>
                  <a:lnTo>
                    <a:pt x="11" y="23"/>
                  </a:lnTo>
                  <a:lnTo>
                    <a:pt x="11" y="24"/>
                  </a:lnTo>
                  <a:lnTo>
                    <a:pt x="11" y="28"/>
                  </a:lnTo>
                  <a:lnTo>
                    <a:pt x="11" y="30"/>
                  </a:lnTo>
                  <a:lnTo>
                    <a:pt x="9" y="33"/>
                  </a:lnTo>
                  <a:lnTo>
                    <a:pt x="8" y="35"/>
                  </a:lnTo>
                  <a:lnTo>
                    <a:pt x="6" y="37"/>
                  </a:lnTo>
                  <a:lnTo>
                    <a:pt x="5" y="38"/>
                  </a:lnTo>
                  <a:lnTo>
                    <a:pt x="4" y="38"/>
                  </a:lnTo>
                  <a:lnTo>
                    <a:pt x="2" y="38"/>
                  </a:lnTo>
                  <a:lnTo>
                    <a:pt x="0" y="38"/>
                  </a:lnTo>
                  <a:lnTo>
                    <a:pt x="0" y="37"/>
                  </a:lnTo>
                  <a:lnTo>
                    <a:pt x="2" y="35"/>
                  </a:lnTo>
                  <a:lnTo>
                    <a:pt x="3" y="34"/>
                  </a:lnTo>
                  <a:lnTo>
                    <a:pt x="5" y="31"/>
                  </a:lnTo>
                  <a:lnTo>
                    <a:pt x="5" y="30"/>
                  </a:lnTo>
                  <a:lnTo>
                    <a:pt x="7" y="26"/>
                  </a:lnTo>
                  <a:lnTo>
                    <a:pt x="7" y="24"/>
                  </a:lnTo>
                  <a:lnTo>
                    <a:pt x="8" y="21"/>
                  </a:lnTo>
                  <a:lnTo>
                    <a:pt x="7" y="19"/>
                  </a:lnTo>
                  <a:lnTo>
                    <a:pt x="7" y="16"/>
                  </a:lnTo>
                  <a:lnTo>
                    <a:pt x="7" y="14"/>
                  </a:lnTo>
                  <a:lnTo>
                    <a:pt x="7" y="10"/>
                  </a:lnTo>
                  <a:lnTo>
                    <a:pt x="5" y="8"/>
                  </a:lnTo>
                  <a:lnTo>
                    <a:pt x="3" y="5"/>
                  </a:lnTo>
                  <a:lnTo>
                    <a:pt x="1" y="4"/>
                  </a:lnTo>
                  <a:lnTo>
                    <a:pt x="0" y="0"/>
                  </a:lnTo>
                  <a:lnTo>
                    <a:pt x="1" y="0"/>
                  </a:lnTo>
                  <a:lnTo>
                    <a:pt x="3" y="0"/>
                  </a:lnTo>
                </a:path>
              </a:pathLst>
            </a:custGeom>
            <a:solidFill>
              <a:srgbClr val="BFBF00"/>
            </a:solidFill>
            <a:ln w="18498" cap="flat" cmpd="sng">
              <a:solidFill>
                <a:srgbClr val="A2A2A2"/>
              </a:solidFill>
              <a:prstDash val="solid"/>
              <a:round/>
              <a:headEnd type="none" w="med" len="med"/>
              <a:tailEnd type="none" w="med" len="med"/>
            </a:ln>
            <a:effectLst/>
          </p:spPr>
          <p:txBody>
            <a:bodyPr/>
            <a:lstStyle/>
            <a:p>
              <a:endParaRPr lang="zh-CN" altLang="en-US"/>
            </a:p>
          </p:txBody>
        </p:sp>
        <p:sp>
          <p:nvSpPr>
            <p:cNvPr id="66592" name="Freeform 32"/>
            <p:cNvSpPr/>
            <p:nvPr/>
          </p:nvSpPr>
          <p:spPr bwMode="auto">
            <a:xfrm>
              <a:off x="2951" y="3385"/>
              <a:ext cx="226" cy="56"/>
            </a:xfrm>
            <a:custGeom>
              <a:avLst/>
              <a:gdLst>
                <a:gd name="T0" fmla="*/ 202 w 226"/>
                <a:gd name="T1" fmla="*/ 14 h 56"/>
                <a:gd name="T2" fmla="*/ 194 w 226"/>
                <a:gd name="T3" fmla="*/ 10 h 56"/>
                <a:gd name="T4" fmla="*/ 185 w 226"/>
                <a:gd name="T5" fmla="*/ 5 h 56"/>
                <a:gd name="T6" fmla="*/ 172 w 226"/>
                <a:gd name="T7" fmla="*/ 4 h 56"/>
                <a:gd name="T8" fmla="*/ 159 w 226"/>
                <a:gd name="T9" fmla="*/ 1 h 56"/>
                <a:gd name="T10" fmla="*/ 147 w 226"/>
                <a:gd name="T11" fmla="*/ 1 h 56"/>
                <a:gd name="T12" fmla="*/ 136 w 226"/>
                <a:gd name="T13" fmla="*/ 3 h 56"/>
                <a:gd name="T14" fmla="*/ 124 w 226"/>
                <a:gd name="T15" fmla="*/ 7 h 56"/>
                <a:gd name="T16" fmla="*/ 111 w 226"/>
                <a:gd name="T17" fmla="*/ 11 h 56"/>
                <a:gd name="T18" fmla="*/ 98 w 226"/>
                <a:gd name="T19" fmla="*/ 16 h 56"/>
                <a:gd name="T20" fmla="*/ 87 w 226"/>
                <a:gd name="T21" fmla="*/ 21 h 56"/>
                <a:gd name="T22" fmla="*/ 76 w 226"/>
                <a:gd name="T23" fmla="*/ 26 h 56"/>
                <a:gd name="T24" fmla="*/ 68 w 226"/>
                <a:gd name="T25" fmla="*/ 30 h 56"/>
                <a:gd name="T26" fmla="*/ 60 w 226"/>
                <a:gd name="T27" fmla="*/ 33 h 56"/>
                <a:gd name="T28" fmla="*/ 54 w 226"/>
                <a:gd name="T29" fmla="*/ 33 h 56"/>
                <a:gd name="T30" fmla="*/ 49 w 226"/>
                <a:gd name="T31" fmla="*/ 33 h 56"/>
                <a:gd name="T32" fmla="*/ 43 w 226"/>
                <a:gd name="T33" fmla="*/ 30 h 56"/>
                <a:gd name="T34" fmla="*/ 35 w 226"/>
                <a:gd name="T35" fmla="*/ 27 h 56"/>
                <a:gd name="T36" fmla="*/ 30 w 226"/>
                <a:gd name="T37" fmla="*/ 21 h 56"/>
                <a:gd name="T38" fmla="*/ 21 w 226"/>
                <a:gd name="T39" fmla="*/ 19 h 56"/>
                <a:gd name="T40" fmla="*/ 13 w 226"/>
                <a:gd name="T41" fmla="*/ 18 h 56"/>
                <a:gd name="T42" fmla="*/ 8 w 226"/>
                <a:gd name="T43" fmla="*/ 20 h 56"/>
                <a:gd name="T44" fmla="*/ 4 w 226"/>
                <a:gd name="T45" fmla="*/ 24 h 56"/>
                <a:gd name="T46" fmla="*/ 1 w 226"/>
                <a:gd name="T47" fmla="*/ 27 h 56"/>
                <a:gd name="T48" fmla="*/ 0 w 226"/>
                <a:gd name="T49" fmla="*/ 29 h 56"/>
                <a:gd name="T50" fmla="*/ 0 w 226"/>
                <a:gd name="T51" fmla="*/ 30 h 56"/>
                <a:gd name="T52" fmla="*/ 4 w 226"/>
                <a:gd name="T53" fmla="*/ 30 h 56"/>
                <a:gd name="T54" fmla="*/ 10 w 226"/>
                <a:gd name="T55" fmla="*/ 24 h 56"/>
                <a:gd name="T56" fmla="*/ 19 w 226"/>
                <a:gd name="T57" fmla="*/ 24 h 56"/>
                <a:gd name="T58" fmla="*/ 29 w 226"/>
                <a:gd name="T59" fmla="*/ 30 h 56"/>
                <a:gd name="T60" fmla="*/ 40 w 226"/>
                <a:gd name="T61" fmla="*/ 35 h 56"/>
                <a:gd name="T62" fmla="*/ 52 w 226"/>
                <a:gd name="T63" fmla="*/ 40 h 56"/>
                <a:gd name="T64" fmla="*/ 68 w 226"/>
                <a:gd name="T65" fmla="*/ 38 h 56"/>
                <a:gd name="T66" fmla="*/ 84 w 226"/>
                <a:gd name="T67" fmla="*/ 34 h 56"/>
                <a:gd name="T68" fmla="*/ 101 w 226"/>
                <a:gd name="T69" fmla="*/ 29 h 56"/>
                <a:gd name="T70" fmla="*/ 116 w 226"/>
                <a:gd name="T71" fmla="*/ 24 h 56"/>
                <a:gd name="T72" fmla="*/ 134 w 226"/>
                <a:gd name="T73" fmla="*/ 21 h 56"/>
                <a:gd name="T74" fmla="*/ 152 w 226"/>
                <a:gd name="T75" fmla="*/ 22 h 56"/>
                <a:gd name="T76" fmla="*/ 162 w 226"/>
                <a:gd name="T77" fmla="*/ 22 h 56"/>
                <a:gd name="T78" fmla="*/ 173 w 226"/>
                <a:gd name="T79" fmla="*/ 26 h 56"/>
                <a:gd name="T80" fmla="*/ 186 w 226"/>
                <a:gd name="T81" fmla="*/ 29 h 56"/>
                <a:gd name="T82" fmla="*/ 196 w 226"/>
                <a:gd name="T83" fmla="*/ 32 h 56"/>
                <a:gd name="T84" fmla="*/ 207 w 226"/>
                <a:gd name="T85" fmla="*/ 35 h 56"/>
                <a:gd name="T86" fmla="*/ 207 w 226"/>
                <a:gd name="T87" fmla="*/ 38 h 56"/>
                <a:gd name="T88" fmla="*/ 210 w 226"/>
                <a:gd name="T89" fmla="*/ 42 h 56"/>
                <a:gd name="T90" fmla="*/ 214 w 226"/>
                <a:gd name="T91" fmla="*/ 47 h 56"/>
                <a:gd name="T92" fmla="*/ 219 w 226"/>
                <a:gd name="T93" fmla="*/ 52 h 56"/>
                <a:gd name="T94" fmla="*/ 223 w 226"/>
                <a:gd name="T95" fmla="*/ 55 h 56"/>
                <a:gd name="T96" fmla="*/ 224 w 226"/>
                <a:gd name="T97" fmla="*/ 55 h 56"/>
                <a:gd name="T98" fmla="*/ 224 w 226"/>
                <a:gd name="T99" fmla="*/ 50 h 56"/>
                <a:gd name="T100" fmla="*/ 224 w 226"/>
                <a:gd name="T101" fmla="*/ 43 h 56"/>
                <a:gd name="T102" fmla="*/ 224 w 226"/>
                <a:gd name="T103" fmla="*/ 38 h 56"/>
                <a:gd name="T104" fmla="*/ 224 w 226"/>
                <a:gd name="T105" fmla="*/ 32 h 56"/>
                <a:gd name="T106" fmla="*/ 223 w 226"/>
                <a:gd name="T107" fmla="*/ 30 h 56"/>
                <a:gd name="T108" fmla="*/ 222 w 226"/>
                <a:gd name="T109" fmla="*/ 27 h 56"/>
                <a:gd name="T110" fmla="*/ 216 w 226"/>
                <a:gd name="T111" fmla="*/ 24 h 56"/>
                <a:gd name="T112" fmla="*/ 212 w 226"/>
                <a:gd name="T113" fmla="*/ 20 h 56"/>
                <a:gd name="T114" fmla="*/ 207 w 226"/>
                <a:gd name="T115" fmla="*/ 18 h 56"/>
                <a:gd name="T116" fmla="*/ 207 w 226"/>
                <a:gd name="T117" fmla="*/ 15 h 5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6" h="56">
                  <a:moveTo>
                    <a:pt x="207" y="15"/>
                  </a:moveTo>
                  <a:lnTo>
                    <a:pt x="204" y="15"/>
                  </a:lnTo>
                  <a:lnTo>
                    <a:pt x="202" y="14"/>
                  </a:lnTo>
                  <a:lnTo>
                    <a:pt x="199" y="12"/>
                  </a:lnTo>
                  <a:lnTo>
                    <a:pt x="197" y="10"/>
                  </a:lnTo>
                  <a:lnTo>
                    <a:pt x="194" y="10"/>
                  </a:lnTo>
                  <a:lnTo>
                    <a:pt x="191" y="8"/>
                  </a:lnTo>
                  <a:lnTo>
                    <a:pt x="187" y="7"/>
                  </a:lnTo>
                  <a:lnTo>
                    <a:pt x="185" y="5"/>
                  </a:lnTo>
                  <a:lnTo>
                    <a:pt x="180" y="5"/>
                  </a:lnTo>
                  <a:lnTo>
                    <a:pt x="176" y="4"/>
                  </a:lnTo>
                  <a:lnTo>
                    <a:pt x="172" y="4"/>
                  </a:lnTo>
                  <a:lnTo>
                    <a:pt x="168" y="2"/>
                  </a:lnTo>
                  <a:lnTo>
                    <a:pt x="163" y="2"/>
                  </a:lnTo>
                  <a:lnTo>
                    <a:pt x="159" y="1"/>
                  </a:lnTo>
                  <a:lnTo>
                    <a:pt x="154" y="1"/>
                  </a:lnTo>
                  <a:lnTo>
                    <a:pt x="150" y="0"/>
                  </a:lnTo>
                  <a:lnTo>
                    <a:pt x="147" y="1"/>
                  </a:lnTo>
                  <a:lnTo>
                    <a:pt x="143" y="1"/>
                  </a:lnTo>
                  <a:lnTo>
                    <a:pt x="140" y="3"/>
                  </a:lnTo>
                  <a:lnTo>
                    <a:pt x="136" y="3"/>
                  </a:lnTo>
                  <a:lnTo>
                    <a:pt x="131" y="4"/>
                  </a:lnTo>
                  <a:lnTo>
                    <a:pt x="127" y="5"/>
                  </a:lnTo>
                  <a:lnTo>
                    <a:pt x="124" y="7"/>
                  </a:lnTo>
                  <a:lnTo>
                    <a:pt x="120" y="7"/>
                  </a:lnTo>
                  <a:lnTo>
                    <a:pt x="115" y="9"/>
                  </a:lnTo>
                  <a:lnTo>
                    <a:pt x="111" y="11"/>
                  </a:lnTo>
                  <a:lnTo>
                    <a:pt x="106" y="13"/>
                  </a:lnTo>
                  <a:lnTo>
                    <a:pt x="103" y="14"/>
                  </a:lnTo>
                  <a:lnTo>
                    <a:pt x="98" y="16"/>
                  </a:lnTo>
                  <a:lnTo>
                    <a:pt x="94" y="18"/>
                  </a:lnTo>
                  <a:lnTo>
                    <a:pt x="91" y="19"/>
                  </a:lnTo>
                  <a:lnTo>
                    <a:pt x="87" y="21"/>
                  </a:lnTo>
                  <a:lnTo>
                    <a:pt x="84" y="22"/>
                  </a:lnTo>
                  <a:lnTo>
                    <a:pt x="80" y="24"/>
                  </a:lnTo>
                  <a:lnTo>
                    <a:pt x="76" y="26"/>
                  </a:lnTo>
                  <a:lnTo>
                    <a:pt x="74" y="27"/>
                  </a:lnTo>
                  <a:lnTo>
                    <a:pt x="70" y="29"/>
                  </a:lnTo>
                  <a:lnTo>
                    <a:pt x="68" y="30"/>
                  </a:lnTo>
                  <a:lnTo>
                    <a:pt x="65" y="32"/>
                  </a:lnTo>
                  <a:lnTo>
                    <a:pt x="64" y="32"/>
                  </a:lnTo>
                  <a:lnTo>
                    <a:pt x="60" y="33"/>
                  </a:lnTo>
                  <a:lnTo>
                    <a:pt x="58" y="33"/>
                  </a:lnTo>
                  <a:lnTo>
                    <a:pt x="56" y="33"/>
                  </a:lnTo>
                  <a:lnTo>
                    <a:pt x="54" y="33"/>
                  </a:lnTo>
                  <a:lnTo>
                    <a:pt x="53" y="33"/>
                  </a:lnTo>
                  <a:lnTo>
                    <a:pt x="51" y="33"/>
                  </a:lnTo>
                  <a:lnTo>
                    <a:pt x="49" y="33"/>
                  </a:lnTo>
                  <a:lnTo>
                    <a:pt x="49" y="32"/>
                  </a:lnTo>
                  <a:lnTo>
                    <a:pt x="45" y="32"/>
                  </a:lnTo>
                  <a:lnTo>
                    <a:pt x="43" y="30"/>
                  </a:lnTo>
                  <a:lnTo>
                    <a:pt x="40" y="29"/>
                  </a:lnTo>
                  <a:lnTo>
                    <a:pt x="39" y="27"/>
                  </a:lnTo>
                  <a:lnTo>
                    <a:pt x="35" y="27"/>
                  </a:lnTo>
                  <a:lnTo>
                    <a:pt x="33" y="25"/>
                  </a:lnTo>
                  <a:lnTo>
                    <a:pt x="32" y="23"/>
                  </a:lnTo>
                  <a:lnTo>
                    <a:pt x="30" y="21"/>
                  </a:lnTo>
                  <a:lnTo>
                    <a:pt x="26" y="21"/>
                  </a:lnTo>
                  <a:lnTo>
                    <a:pt x="24" y="19"/>
                  </a:lnTo>
                  <a:lnTo>
                    <a:pt x="21" y="19"/>
                  </a:lnTo>
                  <a:lnTo>
                    <a:pt x="19" y="18"/>
                  </a:lnTo>
                  <a:lnTo>
                    <a:pt x="15" y="18"/>
                  </a:lnTo>
                  <a:lnTo>
                    <a:pt x="13" y="18"/>
                  </a:lnTo>
                  <a:lnTo>
                    <a:pt x="11" y="18"/>
                  </a:lnTo>
                  <a:lnTo>
                    <a:pt x="10" y="18"/>
                  </a:lnTo>
                  <a:lnTo>
                    <a:pt x="8" y="20"/>
                  </a:lnTo>
                  <a:lnTo>
                    <a:pt x="6" y="22"/>
                  </a:lnTo>
                  <a:lnTo>
                    <a:pt x="4" y="24"/>
                  </a:lnTo>
                  <a:lnTo>
                    <a:pt x="2" y="26"/>
                  </a:lnTo>
                  <a:lnTo>
                    <a:pt x="1" y="27"/>
                  </a:lnTo>
                  <a:lnTo>
                    <a:pt x="0" y="29"/>
                  </a:lnTo>
                  <a:lnTo>
                    <a:pt x="0" y="30"/>
                  </a:lnTo>
                  <a:lnTo>
                    <a:pt x="2" y="30"/>
                  </a:lnTo>
                  <a:lnTo>
                    <a:pt x="4" y="30"/>
                  </a:lnTo>
                  <a:lnTo>
                    <a:pt x="6" y="27"/>
                  </a:lnTo>
                  <a:lnTo>
                    <a:pt x="8" y="24"/>
                  </a:lnTo>
                  <a:lnTo>
                    <a:pt x="10" y="24"/>
                  </a:lnTo>
                  <a:lnTo>
                    <a:pt x="13" y="22"/>
                  </a:lnTo>
                  <a:lnTo>
                    <a:pt x="15" y="24"/>
                  </a:lnTo>
                  <a:lnTo>
                    <a:pt x="19" y="24"/>
                  </a:lnTo>
                  <a:lnTo>
                    <a:pt x="22" y="26"/>
                  </a:lnTo>
                  <a:lnTo>
                    <a:pt x="26" y="27"/>
                  </a:lnTo>
                  <a:lnTo>
                    <a:pt x="29" y="30"/>
                  </a:lnTo>
                  <a:lnTo>
                    <a:pt x="33" y="32"/>
                  </a:lnTo>
                  <a:lnTo>
                    <a:pt x="36" y="33"/>
                  </a:lnTo>
                  <a:lnTo>
                    <a:pt x="40" y="35"/>
                  </a:lnTo>
                  <a:lnTo>
                    <a:pt x="44" y="37"/>
                  </a:lnTo>
                  <a:lnTo>
                    <a:pt x="49" y="39"/>
                  </a:lnTo>
                  <a:lnTo>
                    <a:pt x="52" y="40"/>
                  </a:lnTo>
                  <a:lnTo>
                    <a:pt x="58" y="39"/>
                  </a:lnTo>
                  <a:lnTo>
                    <a:pt x="63" y="39"/>
                  </a:lnTo>
                  <a:lnTo>
                    <a:pt x="68" y="38"/>
                  </a:lnTo>
                  <a:lnTo>
                    <a:pt x="74" y="38"/>
                  </a:lnTo>
                  <a:lnTo>
                    <a:pt x="79" y="36"/>
                  </a:lnTo>
                  <a:lnTo>
                    <a:pt x="84" y="34"/>
                  </a:lnTo>
                  <a:lnTo>
                    <a:pt x="90" y="32"/>
                  </a:lnTo>
                  <a:lnTo>
                    <a:pt x="95" y="30"/>
                  </a:lnTo>
                  <a:lnTo>
                    <a:pt x="101" y="29"/>
                  </a:lnTo>
                  <a:lnTo>
                    <a:pt x="105" y="27"/>
                  </a:lnTo>
                  <a:lnTo>
                    <a:pt x="111" y="26"/>
                  </a:lnTo>
                  <a:lnTo>
                    <a:pt x="116" y="24"/>
                  </a:lnTo>
                  <a:lnTo>
                    <a:pt x="122" y="22"/>
                  </a:lnTo>
                  <a:lnTo>
                    <a:pt x="128" y="22"/>
                  </a:lnTo>
                  <a:lnTo>
                    <a:pt x="134" y="21"/>
                  </a:lnTo>
                  <a:lnTo>
                    <a:pt x="141" y="21"/>
                  </a:lnTo>
                  <a:lnTo>
                    <a:pt x="149" y="20"/>
                  </a:lnTo>
                  <a:lnTo>
                    <a:pt x="152" y="22"/>
                  </a:lnTo>
                  <a:lnTo>
                    <a:pt x="155" y="22"/>
                  </a:lnTo>
                  <a:lnTo>
                    <a:pt x="159" y="22"/>
                  </a:lnTo>
                  <a:lnTo>
                    <a:pt x="162" y="22"/>
                  </a:lnTo>
                  <a:lnTo>
                    <a:pt x="166" y="24"/>
                  </a:lnTo>
                  <a:lnTo>
                    <a:pt x="170" y="24"/>
                  </a:lnTo>
                  <a:lnTo>
                    <a:pt x="173" y="26"/>
                  </a:lnTo>
                  <a:lnTo>
                    <a:pt x="179" y="26"/>
                  </a:lnTo>
                  <a:lnTo>
                    <a:pt x="182" y="27"/>
                  </a:lnTo>
                  <a:lnTo>
                    <a:pt x="186" y="29"/>
                  </a:lnTo>
                  <a:lnTo>
                    <a:pt x="190" y="30"/>
                  </a:lnTo>
                  <a:lnTo>
                    <a:pt x="194" y="30"/>
                  </a:lnTo>
                  <a:lnTo>
                    <a:pt x="196" y="32"/>
                  </a:lnTo>
                  <a:lnTo>
                    <a:pt x="200" y="33"/>
                  </a:lnTo>
                  <a:lnTo>
                    <a:pt x="203" y="35"/>
                  </a:lnTo>
                  <a:lnTo>
                    <a:pt x="207" y="35"/>
                  </a:lnTo>
                  <a:lnTo>
                    <a:pt x="207" y="36"/>
                  </a:lnTo>
                  <a:lnTo>
                    <a:pt x="207" y="38"/>
                  </a:lnTo>
                  <a:lnTo>
                    <a:pt x="208" y="38"/>
                  </a:lnTo>
                  <a:lnTo>
                    <a:pt x="208" y="40"/>
                  </a:lnTo>
                  <a:lnTo>
                    <a:pt x="210" y="42"/>
                  </a:lnTo>
                  <a:lnTo>
                    <a:pt x="211" y="44"/>
                  </a:lnTo>
                  <a:lnTo>
                    <a:pt x="213" y="45"/>
                  </a:lnTo>
                  <a:lnTo>
                    <a:pt x="214" y="47"/>
                  </a:lnTo>
                  <a:lnTo>
                    <a:pt x="216" y="48"/>
                  </a:lnTo>
                  <a:lnTo>
                    <a:pt x="218" y="50"/>
                  </a:lnTo>
                  <a:lnTo>
                    <a:pt x="219" y="52"/>
                  </a:lnTo>
                  <a:lnTo>
                    <a:pt x="220" y="54"/>
                  </a:lnTo>
                  <a:lnTo>
                    <a:pt x="222" y="55"/>
                  </a:lnTo>
                  <a:lnTo>
                    <a:pt x="223" y="55"/>
                  </a:lnTo>
                  <a:lnTo>
                    <a:pt x="225" y="55"/>
                  </a:lnTo>
                  <a:lnTo>
                    <a:pt x="224" y="55"/>
                  </a:lnTo>
                  <a:lnTo>
                    <a:pt x="224" y="54"/>
                  </a:lnTo>
                  <a:lnTo>
                    <a:pt x="224" y="52"/>
                  </a:lnTo>
                  <a:lnTo>
                    <a:pt x="224" y="50"/>
                  </a:lnTo>
                  <a:lnTo>
                    <a:pt x="224" y="48"/>
                  </a:lnTo>
                  <a:lnTo>
                    <a:pt x="224" y="46"/>
                  </a:lnTo>
                  <a:lnTo>
                    <a:pt x="224" y="43"/>
                  </a:lnTo>
                  <a:lnTo>
                    <a:pt x="224" y="41"/>
                  </a:lnTo>
                  <a:lnTo>
                    <a:pt x="224" y="40"/>
                  </a:lnTo>
                  <a:lnTo>
                    <a:pt x="224" y="38"/>
                  </a:lnTo>
                  <a:lnTo>
                    <a:pt x="224" y="34"/>
                  </a:lnTo>
                  <a:lnTo>
                    <a:pt x="224" y="33"/>
                  </a:lnTo>
                  <a:lnTo>
                    <a:pt x="224" y="32"/>
                  </a:lnTo>
                  <a:lnTo>
                    <a:pt x="224" y="31"/>
                  </a:lnTo>
                  <a:lnTo>
                    <a:pt x="225" y="30"/>
                  </a:lnTo>
                  <a:lnTo>
                    <a:pt x="223" y="30"/>
                  </a:lnTo>
                  <a:lnTo>
                    <a:pt x="223" y="29"/>
                  </a:lnTo>
                  <a:lnTo>
                    <a:pt x="222" y="29"/>
                  </a:lnTo>
                  <a:lnTo>
                    <a:pt x="222" y="27"/>
                  </a:lnTo>
                  <a:lnTo>
                    <a:pt x="220" y="27"/>
                  </a:lnTo>
                  <a:lnTo>
                    <a:pt x="218" y="25"/>
                  </a:lnTo>
                  <a:lnTo>
                    <a:pt x="216" y="24"/>
                  </a:lnTo>
                  <a:lnTo>
                    <a:pt x="216" y="22"/>
                  </a:lnTo>
                  <a:lnTo>
                    <a:pt x="214" y="22"/>
                  </a:lnTo>
                  <a:lnTo>
                    <a:pt x="212" y="20"/>
                  </a:lnTo>
                  <a:lnTo>
                    <a:pt x="210" y="19"/>
                  </a:lnTo>
                  <a:lnTo>
                    <a:pt x="209" y="18"/>
                  </a:lnTo>
                  <a:lnTo>
                    <a:pt x="207" y="18"/>
                  </a:lnTo>
                  <a:lnTo>
                    <a:pt x="207" y="17"/>
                  </a:lnTo>
                  <a:lnTo>
                    <a:pt x="207" y="15"/>
                  </a:lnTo>
                </a:path>
              </a:pathLst>
            </a:custGeom>
            <a:solidFill>
              <a:srgbClr val="BFBF00"/>
            </a:solidFill>
            <a:ln w="9525">
              <a:noFill/>
              <a:round/>
              <a:headEnd type="none" w="med" len="med"/>
              <a:tailEnd type="none" w="med" len="med"/>
            </a:ln>
            <a:effectLst/>
          </p:spPr>
          <p:txBody>
            <a:bodyPr/>
            <a:lstStyle/>
            <a:p>
              <a:endParaRPr lang="zh-CN" altLang="en-US"/>
            </a:p>
          </p:txBody>
        </p:sp>
        <p:sp>
          <p:nvSpPr>
            <p:cNvPr id="66593" name="Freeform 33"/>
            <p:cNvSpPr/>
            <p:nvPr/>
          </p:nvSpPr>
          <p:spPr bwMode="auto">
            <a:xfrm>
              <a:off x="2995" y="3385"/>
              <a:ext cx="182" cy="41"/>
            </a:xfrm>
            <a:custGeom>
              <a:avLst/>
              <a:gdLst>
                <a:gd name="T0" fmla="*/ 158 w 182"/>
                <a:gd name="T1" fmla="*/ 15 h 41"/>
                <a:gd name="T2" fmla="*/ 150 w 182"/>
                <a:gd name="T3" fmla="*/ 12 h 41"/>
                <a:gd name="T4" fmla="*/ 141 w 182"/>
                <a:gd name="T5" fmla="*/ 6 h 41"/>
                <a:gd name="T6" fmla="*/ 128 w 182"/>
                <a:gd name="T7" fmla="*/ 4 h 41"/>
                <a:gd name="T8" fmla="*/ 115 w 182"/>
                <a:gd name="T9" fmla="*/ 1 h 41"/>
                <a:gd name="T10" fmla="*/ 103 w 182"/>
                <a:gd name="T11" fmla="*/ 2 h 41"/>
                <a:gd name="T12" fmla="*/ 92 w 182"/>
                <a:gd name="T13" fmla="*/ 3 h 41"/>
                <a:gd name="T14" fmla="*/ 80 w 182"/>
                <a:gd name="T15" fmla="*/ 8 h 41"/>
                <a:gd name="T16" fmla="*/ 67 w 182"/>
                <a:gd name="T17" fmla="*/ 12 h 41"/>
                <a:gd name="T18" fmla="*/ 54 w 182"/>
                <a:gd name="T19" fmla="*/ 17 h 41"/>
                <a:gd name="T20" fmla="*/ 43 w 182"/>
                <a:gd name="T21" fmla="*/ 21 h 41"/>
                <a:gd name="T22" fmla="*/ 32 w 182"/>
                <a:gd name="T23" fmla="*/ 27 h 41"/>
                <a:gd name="T24" fmla="*/ 24 w 182"/>
                <a:gd name="T25" fmla="*/ 30 h 41"/>
                <a:gd name="T26" fmla="*/ 16 w 182"/>
                <a:gd name="T27" fmla="*/ 34 h 41"/>
                <a:gd name="T28" fmla="*/ 10 w 182"/>
                <a:gd name="T29" fmla="*/ 34 h 41"/>
                <a:gd name="T30" fmla="*/ 5 w 182"/>
                <a:gd name="T31" fmla="*/ 34 h 41"/>
                <a:gd name="T32" fmla="*/ 1 w 182"/>
                <a:gd name="T33" fmla="*/ 32 h 41"/>
                <a:gd name="T34" fmla="*/ 0 w 182"/>
                <a:gd name="T35" fmla="*/ 34 h 41"/>
                <a:gd name="T36" fmla="*/ 4 w 182"/>
                <a:gd name="T37" fmla="*/ 34 h 41"/>
                <a:gd name="T38" fmla="*/ 10 w 182"/>
                <a:gd name="T39" fmla="*/ 36 h 41"/>
                <a:gd name="T40" fmla="*/ 20 w 182"/>
                <a:gd name="T41" fmla="*/ 36 h 41"/>
                <a:gd name="T42" fmla="*/ 33 w 182"/>
                <a:gd name="T43" fmla="*/ 31 h 41"/>
                <a:gd name="T44" fmla="*/ 47 w 182"/>
                <a:gd name="T45" fmla="*/ 26 h 41"/>
                <a:gd name="T46" fmla="*/ 58 w 182"/>
                <a:gd name="T47" fmla="*/ 20 h 41"/>
                <a:gd name="T48" fmla="*/ 71 w 182"/>
                <a:gd name="T49" fmla="*/ 15 h 41"/>
                <a:gd name="T50" fmla="*/ 86 w 182"/>
                <a:gd name="T51" fmla="*/ 11 h 41"/>
                <a:gd name="T52" fmla="*/ 107 w 182"/>
                <a:gd name="T53" fmla="*/ 6 h 41"/>
                <a:gd name="T54" fmla="*/ 115 w 182"/>
                <a:gd name="T55" fmla="*/ 8 h 41"/>
                <a:gd name="T56" fmla="*/ 126 w 182"/>
                <a:gd name="T57" fmla="*/ 10 h 41"/>
                <a:gd name="T58" fmla="*/ 138 w 182"/>
                <a:gd name="T59" fmla="*/ 14 h 41"/>
                <a:gd name="T60" fmla="*/ 150 w 182"/>
                <a:gd name="T61" fmla="*/ 19 h 41"/>
                <a:gd name="T62" fmla="*/ 159 w 182"/>
                <a:gd name="T63" fmla="*/ 24 h 41"/>
                <a:gd name="T64" fmla="*/ 163 w 182"/>
                <a:gd name="T65" fmla="*/ 26 h 41"/>
                <a:gd name="T66" fmla="*/ 164 w 182"/>
                <a:gd name="T67" fmla="*/ 29 h 41"/>
                <a:gd name="T68" fmla="*/ 169 w 182"/>
                <a:gd name="T69" fmla="*/ 32 h 41"/>
                <a:gd name="T70" fmla="*/ 174 w 182"/>
                <a:gd name="T71" fmla="*/ 36 h 41"/>
                <a:gd name="T72" fmla="*/ 178 w 182"/>
                <a:gd name="T73" fmla="*/ 38 h 41"/>
                <a:gd name="T74" fmla="*/ 180 w 182"/>
                <a:gd name="T75" fmla="*/ 40 h 41"/>
                <a:gd name="T76" fmla="*/ 180 w 182"/>
                <a:gd name="T77" fmla="*/ 39 h 41"/>
                <a:gd name="T78" fmla="*/ 180 w 182"/>
                <a:gd name="T79" fmla="*/ 38 h 41"/>
                <a:gd name="T80" fmla="*/ 180 w 182"/>
                <a:gd name="T81" fmla="*/ 35 h 41"/>
                <a:gd name="T82" fmla="*/ 180 w 182"/>
                <a:gd name="T83" fmla="*/ 33 h 41"/>
                <a:gd name="T84" fmla="*/ 181 w 182"/>
                <a:gd name="T85" fmla="*/ 32 h 41"/>
                <a:gd name="T86" fmla="*/ 178 w 182"/>
                <a:gd name="T87" fmla="*/ 30 h 41"/>
                <a:gd name="T88" fmla="*/ 174 w 182"/>
                <a:gd name="T89" fmla="*/ 27 h 41"/>
                <a:gd name="T90" fmla="*/ 170 w 182"/>
                <a:gd name="T91" fmla="*/ 24 h 41"/>
                <a:gd name="T92" fmla="*/ 165 w 182"/>
                <a:gd name="T93" fmla="*/ 19 h 41"/>
                <a:gd name="T94" fmla="*/ 163 w 182"/>
                <a:gd name="T95" fmla="*/ 18 h 4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82" h="41">
                  <a:moveTo>
                    <a:pt x="163" y="17"/>
                  </a:moveTo>
                  <a:lnTo>
                    <a:pt x="160" y="17"/>
                  </a:lnTo>
                  <a:lnTo>
                    <a:pt x="158" y="15"/>
                  </a:lnTo>
                  <a:lnTo>
                    <a:pt x="155" y="14"/>
                  </a:lnTo>
                  <a:lnTo>
                    <a:pt x="153" y="12"/>
                  </a:lnTo>
                  <a:lnTo>
                    <a:pt x="150" y="12"/>
                  </a:lnTo>
                  <a:lnTo>
                    <a:pt x="147" y="10"/>
                  </a:lnTo>
                  <a:lnTo>
                    <a:pt x="143" y="8"/>
                  </a:lnTo>
                  <a:lnTo>
                    <a:pt x="141" y="6"/>
                  </a:lnTo>
                  <a:lnTo>
                    <a:pt x="136" y="6"/>
                  </a:lnTo>
                  <a:lnTo>
                    <a:pt x="132" y="4"/>
                  </a:lnTo>
                  <a:lnTo>
                    <a:pt x="128" y="4"/>
                  </a:lnTo>
                  <a:lnTo>
                    <a:pt x="124" y="2"/>
                  </a:lnTo>
                  <a:lnTo>
                    <a:pt x="119" y="2"/>
                  </a:lnTo>
                  <a:lnTo>
                    <a:pt x="115" y="1"/>
                  </a:lnTo>
                  <a:lnTo>
                    <a:pt x="110" y="1"/>
                  </a:lnTo>
                  <a:lnTo>
                    <a:pt x="106" y="0"/>
                  </a:lnTo>
                  <a:lnTo>
                    <a:pt x="103" y="2"/>
                  </a:lnTo>
                  <a:lnTo>
                    <a:pt x="99" y="2"/>
                  </a:lnTo>
                  <a:lnTo>
                    <a:pt x="96" y="3"/>
                  </a:lnTo>
                  <a:lnTo>
                    <a:pt x="92" y="3"/>
                  </a:lnTo>
                  <a:lnTo>
                    <a:pt x="87" y="5"/>
                  </a:lnTo>
                  <a:lnTo>
                    <a:pt x="83" y="6"/>
                  </a:lnTo>
                  <a:lnTo>
                    <a:pt x="80" y="8"/>
                  </a:lnTo>
                  <a:lnTo>
                    <a:pt x="76" y="8"/>
                  </a:lnTo>
                  <a:lnTo>
                    <a:pt x="71" y="10"/>
                  </a:lnTo>
                  <a:lnTo>
                    <a:pt x="67" y="12"/>
                  </a:lnTo>
                  <a:lnTo>
                    <a:pt x="62" y="14"/>
                  </a:lnTo>
                  <a:lnTo>
                    <a:pt x="59" y="15"/>
                  </a:lnTo>
                  <a:lnTo>
                    <a:pt x="54" y="17"/>
                  </a:lnTo>
                  <a:lnTo>
                    <a:pt x="50" y="18"/>
                  </a:lnTo>
                  <a:lnTo>
                    <a:pt x="47" y="20"/>
                  </a:lnTo>
                  <a:lnTo>
                    <a:pt x="43" y="21"/>
                  </a:lnTo>
                  <a:lnTo>
                    <a:pt x="40" y="23"/>
                  </a:lnTo>
                  <a:lnTo>
                    <a:pt x="36" y="25"/>
                  </a:lnTo>
                  <a:lnTo>
                    <a:pt x="32" y="27"/>
                  </a:lnTo>
                  <a:lnTo>
                    <a:pt x="30" y="28"/>
                  </a:lnTo>
                  <a:lnTo>
                    <a:pt x="26" y="30"/>
                  </a:lnTo>
                  <a:lnTo>
                    <a:pt x="24" y="30"/>
                  </a:lnTo>
                  <a:lnTo>
                    <a:pt x="21" y="32"/>
                  </a:lnTo>
                  <a:lnTo>
                    <a:pt x="20" y="32"/>
                  </a:lnTo>
                  <a:lnTo>
                    <a:pt x="16" y="34"/>
                  </a:lnTo>
                  <a:lnTo>
                    <a:pt x="14" y="34"/>
                  </a:lnTo>
                  <a:lnTo>
                    <a:pt x="12" y="34"/>
                  </a:lnTo>
                  <a:lnTo>
                    <a:pt x="10" y="34"/>
                  </a:lnTo>
                  <a:lnTo>
                    <a:pt x="9" y="34"/>
                  </a:lnTo>
                  <a:lnTo>
                    <a:pt x="7" y="34"/>
                  </a:lnTo>
                  <a:lnTo>
                    <a:pt x="5" y="34"/>
                  </a:lnTo>
                  <a:lnTo>
                    <a:pt x="5" y="33"/>
                  </a:lnTo>
                  <a:lnTo>
                    <a:pt x="2" y="33"/>
                  </a:lnTo>
                  <a:lnTo>
                    <a:pt x="1" y="32"/>
                  </a:lnTo>
                  <a:lnTo>
                    <a:pt x="0" y="32"/>
                  </a:lnTo>
                  <a:lnTo>
                    <a:pt x="0" y="34"/>
                  </a:lnTo>
                  <a:lnTo>
                    <a:pt x="1" y="34"/>
                  </a:lnTo>
                  <a:lnTo>
                    <a:pt x="2" y="34"/>
                  </a:lnTo>
                  <a:lnTo>
                    <a:pt x="4" y="34"/>
                  </a:lnTo>
                  <a:lnTo>
                    <a:pt x="6" y="36"/>
                  </a:lnTo>
                  <a:lnTo>
                    <a:pt x="7" y="36"/>
                  </a:lnTo>
                  <a:lnTo>
                    <a:pt x="10" y="36"/>
                  </a:lnTo>
                  <a:lnTo>
                    <a:pt x="14" y="36"/>
                  </a:lnTo>
                  <a:lnTo>
                    <a:pt x="17" y="36"/>
                  </a:lnTo>
                  <a:lnTo>
                    <a:pt x="20" y="36"/>
                  </a:lnTo>
                  <a:lnTo>
                    <a:pt x="24" y="34"/>
                  </a:lnTo>
                  <a:lnTo>
                    <a:pt x="29" y="33"/>
                  </a:lnTo>
                  <a:lnTo>
                    <a:pt x="33" y="31"/>
                  </a:lnTo>
                  <a:lnTo>
                    <a:pt x="38" y="29"/>
                  </a:lnTo>
                  <a:lnTo>
                    <a:pt x="42" y="27"/>
                  </a:lnTo>
                  <a:lnTo>
                    <a:pt x="47" y="26"/>
                  </a:lnTo>
                  <a:lnTo>
                    <a:pt x="51" y="24"/>
                  </a:lnTo>
                  <a:lnTo>
                    <a:pt x="55" y="22"/>
                  </a:lnTo>
                  <a:lnTo>
                    <a:pt x="58" y="20"/>
                  </a:lnTo>
                  <a:lnTo>
                    <a:pt x="63" y="17"/>
                  </a:lnTo>
                  <a:lnTo>
                    <a:pt x="67" y="17"/>
                  </a:lnTo>
                  <a:lnTo>
                    <a:pt x="71" y="15"/>
                  </a:lnTo>
                  <a:lnTo>
                    <a:pt x="75" y="13"/>
                  </a:lnTo>
                  <a:lnTo>
                    <a:pt x="81" y="11"/>
                  </a:lnTo>
                  <a:lnTo>
                    <a:pt x="86" y="11"/>
                  </a:lnTo>
                  <a:lnTo>
                    <a:pt x="92" y="9"/>
                  </a:lnTo>
                  <a:lnTo>
                    <a:pt x="99" y="8"/>
                  </a:lnTo>
                  <a:lnTo>
                    <a:pt x="107" y="6"/>
                  </a:lnTo>
                  <a:lnTo>
                    <a:pt x="109" y="7"/>
                  </a:lnTo>
                  <a:lnTo>
                    <a:pt x="112" y="7"/>
                  </a:lnTo>
                  <a:lnTo>
                    <a:pt x="115" y="8"/>
                  </a:lnTo>
                  <a:lnTo>
                    <a:pt x="119" y="8"/>
                  </a:lnTo>
                  <a:lnTo>
                    <a:pt x="123" y="10"/>
                  </a:lnTo>
                  <a:lnTo>
                    <a:pt x="126" y="10"/>
                  </a:lnTo>
                  <a:lnTo>
                    <a:pt x="130" y="12"/>
                  </a:lnTo>
                  <a:lnTo>
                    <a:pt x="135" y="12"/>
                  </a:lnTo>
                  <a:lnTo>
                    <a:pt x="138" y="14"/>
                  </a:lnTo>
                  <a:lnTo>
                    <a:pt x="142" y="16"/>
                  </a:lnTo>
                  <a:lnTo>
                    <a:pt x="146" y="18"/>
                  </a:lnTo>
                  <a:lnTo>
                    <a:pt x="150" y="19"/>
                  </a:lnTo>
                  <a:lnTo>
                    <a:pt x="152" y="21"/>
                  </a:lnTo>
                  <a:lnTo>
                    <a:pt x="156" y="22"/>
                  </a:lnTo>
                  <a:lnTo>
                    <a:pt x="159" y="24"/>
                  </a:lnTo>
                  <a:lnTo>
                    <a:pt x="163" y="25"/>
                  </a:lnTo>
                  <a:lnTo>
                    <a:pt x="163" y="26"/>
                  </a:lnTo>
                  <a:lnTo>
                    <a:pt x="163" y="27"/>
                  </a:lnTo>
                  <a:lnTo>
                    <a:pt x="164" y="27"/>
                  </a:lnTo>
                  <a:lnTo>
                    <a:pt x="164" y="29"/>
                  </a:lnTo>
                  <a:lnTo>
                    <a:pt x="166" y="30"/>
                  </a:lnTo>
                  <a:lnTo>
                    <a:pt x="167" y="32"/>
                  </a:lnTo>
                  <a:lnTo>
                    <a:pt x="169" y="32"/>
                  </a:lnTo>
                  <a:lnTo>
                    <a:pt x="170" y="33"/>
                  </a:lnTo>
                  <a:lnTo>
                    <a:pt x="172" y="34"/>
                  </a:lnTo>
                  <a:lnTo>
                    <a:pt x="174" y="36"/>
                  </a:lnTo>
                  <a:lnTo>
                    <a:pt x="175" y="36"/>
                  </a:lnTo>
                  <a:lnTo>
                    <a:pt x="176" y="38"/>
                  </a:lnTo>
                  <a:lnTo>
                    <a:pt x="178" y="38"/>
                  </a:lnTo>
                  <a:lnTo>
                    <a:pt x="179" y="40"/>
                  </a:lnTo>
                  <a:lnTo>
                    <a:pt x="181" y="40"/>
                  </a:lnTo>
                  <a:lnTo>
                    <a:pt x="180" y="40"/>
                  </a:lnTo>
                  <a:lnTo>
                    <a:pt x="180" y="39"/>
                  </a:lnTo>
                  <a:lnTo>
                    <a:pt x="180" y="38"/>
                  </a:lnTo>
                  <a:lnTo>
                    <a:pt x="180" y="36"/>
                  </a:lnTo>
                  <a:lnTo>
                    <a:pt x="180" y="35"/>
                  </a:lnTo>
                  <a:lnTo>
                    <a:pt x="180" y="33"/>
                  </a:lnTo>
                  <a:lnTo>
                    <a:pt x="181" y="32"/>
                  </a:lnTo>
                  <a:lnTo>
                    <a:pt x="179" y="32"/>
                  </a:lnTo>
                  <a:lnTo>
                    <a:pt x="179" y="30"/>
                  </a:lnTo>
                  <a:lnTo>
                    <a:pt x="178" y="30"/>
                  </a:lnTo>
                  <a:lnTo>
                    <a:pt x="178" y="29"/>
                  </a:lnTo>
                  <a:lnTo>
                    <a:pt x="176" y="29"/>
                  </a:lnTo>
                  <a:lnTo>
                    <a:pt x="174" y="27"/>
                  </a:lnTo>
                  <a:lnTo>
                    <a:pt x="172" y="26"/>
                  </a:lnTo>
                  <a:lnTo>
                    <a:pt x="172" y="24"/>
                  </a:lnTo>
                  <a:lnTo>
                    <a:pt x="170" y="24"/>
                  </a:lnTo>
                  <a:lnTo>
                    <a:pt x="168" y="22"/>
                  </a:lnTo>
                  <a:lnTo>
                    <a:pt x="166" y="21"/>
                  </a:lnTo>
                  <a:lnTo>
                    <a:pt x="165" y="19"/>
                  </a:lnTo>
                  <a:lnTo>
                    <a:pt x="163" y="19"/>
                  </a:lnTo>
                  <a:lnTo>
                    <a:pt x="163" y="18"/>
                  </a:lnTo>
                  <a:lnTo>
                    <a:pt x="163" y="17"/>
                  </a:lnTo>
                </a:path>
              </a:pathLst>
            </a:custGeom>
            <a:solidFill>
              <a:srgbClr val="BFBF00"/>
            </a:solidFill>
            <a:ln w="9525">
              <a:noFill/>
              <a:round/>
              <a:headEnd type="none" w="med" len="med"/>
              <a:tailEnd type="none" w="med" len="med"/>
            </a:ln>
            <a:effectLst/>
          </p:spPr>
          <p:txBody>
            <a:bodyPr/>
            <a:lstStyle/>
            <a:p>
              <a:endParaRPr lang="zh-CN" altLang="en-US"/>
            </a:p>
          </p:txBody>
        </p:sp>
        <p:sp>
          <p:nvSpPr>
            <p:cNvPr id="66594" name="Freeform 34"/>
            <p:cNvSpPr/>
            <p:nvPr/>
          </p:nvSpPr>
          <p:spPr bwMode="auto">
            <a:xfrm>
              <a:off x="3176" y="3385"/>
              <a:ext cx="223" cy="56"/>
            </a:xfrm>
            <a:custGeom>
              <a:avLst/>
              <a:gdLst>
                <a:gd name="T0" fmla="*/ 22 w 223"/>
                <a:gd name="T1" fmla="*/ 14 h 56"/>
                <a:gd name="T2" fmla="*/ 28 w 223"/>
                <a:gd name="T3" fmla="*/ 10 h 56"/>
                <a:gd name="T4" fmla="*/ 39 w 223"/>
                <a:gd name="T5" fmla="*/ 5 h 56"/>
                <a:gd name="T6" fmla="*/ 50 w 223"/>
                <a:gd name="T7" fmla="*/ 4 h 56"/>
                <a:gd name="T8" fmla="*/ 64 w 223"/>
                <a:gd name="T9" fmla="*/ 1 h 56"/>
                <a:gd name="T10" fmla="*/ 76 w 223"/>
                <a:gd name="T11" fmla="*/ 1 h 56"/>
                <a:gd name="T12" fmla="*/ 87 w 223"/>
                <a:gd name="T13" fmla="*/ 3 h 56"/>
                <a:gd name="T14" fmla="*/ 98 w 223"/>
                <a:gd name="T15" fmla="*/ 7 h 56"/>
                <a:gd name="T16" fmla="*/ 111 w 223"/>
                <a:gd name="T17" fmla="*/ 11 h 56"/>
                <a:gd name="T18" fmla="*/ 124 w 223"/>
                <a:gd name="T19" fmla="*/ 16 h 56"/>
                <a:gd name="T20" fmla="*/ 137 w 223"/>
                <a:gd name="T21" fmla="*/ 21 h 56"/>
                <a:gd name="T22" fmla="*/ 146 w 223"/>
                <a:gd name="T23" fmla="*/ 26 h 56"/>
                <a:gd name="T24" fmla="*/ 154 w 223"/>
                <a:gd name="T25" fmla="*/ 30 h 56"/>
                <a:gd name="T26" fmla="*/ 162 w 223"/>
                <a:gd name="T27" fmla="*/ 33 h 56"/>
                <a:gd name="T28" fmla="*/ 168 w 223"/>
                <a:gd name="T29" fmla="*/ 33 h 56"/>
                <a:gd name="T30" fmla="*/ 174 w 223"/>
                <a:gd name="T31" fmla="*/ 33 h 56"/>
                <a:gd name="T32" fmla="*/ 180 w 223"/>
                <a:gd name="T33" fmla="*/ 30 h 56"/>
                <a:gd name="T34" fmla="*/ 186 w 223"/>
                <a:gd name="T35" fmla="*/ 27 h 56"/>
                <a:gd name="T36" fmla="*/ 194 w 223"/>
                <a:gd name="T37" fmla="*/ 21 h 56"/>
                <a:gd name="T38" fmla="*/ 200 w 223"/>
                <a:gd name="T39" fmla="*/ 19 h 56"/>
                <a:gd name="T40" fmla="*/ 209 w 223"/>
                <a:gd name="T41" fmla="*/ 18 h 56"/>
                <a:gd name="T42" fmla="*/ 215 w 223"/>
                <a:gd name="T43" fmla="*/ 20 h 56"/>
                <a:gd name="T44" fmla="*/ 220 w 223"/>
                <a:gd name="T45" fmla="*/ 24 h 56"/>
                <a:gd name="T46" fmla="*/ 220 w 223"/>
                <a:gd name="T47" fmla="*/ 27 h 56"/>
                <a:gd name="T48" fmla="*/ 222 w 223"/>
                <a:gd name="T49" fmla="*/ 29 h 56"/>
                <a:gd name="T50" fmla="*/ 221 w 223"/>
                <a:gd name="T51" fmla="*/ 30 h 56"/>
                <a:gd name="T52" fmla="*/ 221 w 223"/>
                <a:gd name="T53" fmla="*/ 30 h 56"/>
                <a:gd name="T54" fmla="*/ 212 w 223"/>
                <a:gd name="T55" fmla="*/ 24 h 56"/>
                <a:gd name="T56" fmla="*/ 204 w 223"/>
                <a:gd name="T57" fmla="*/ 24 h 56"/>
                <a:gd name="T58" fmla="*/ 194 w 223"/>
                <a:gd name="T59" fmla="*/ 30 h 56"/>
                <a:gd name="T60" fmla="*/ 183 w 223"/>
                <a:gd name="T61" fmla="*/ 35 h 56"/>
                <a:gd name="T62" fmla="*/ 170 w 223"/>
                <a:gd name="T63" fmla="*/ 40 h 56"/>
                <a:gd name="T64" fmla="*/ 154 w 223"/>
                <a:gd name="T65" fmla="*/ 38 h 56"/>
                <a:gd name="T66" fmla="*/ 138 w 223"/>
                <a:gd name="T67" fmla="*/ 34 h 56"/>
                <a:gd name="T68" fmla="*/ 123 w 223"/>
                <a:gd name="T69" fmla="*/ 29 h 56"/>
                <a:gd name="T70" fmla="*/ 107 w 223"/>
                <a:gd name="T71" fmla="*/ 24 h 56"/>
                <a:gd name="T72" fmla="*/ 89 w 223"/>
                <a:gd name="T73" fmla="*/ 21 h 56"/>
                <a:gd name="T74" fmla="*/ 72 w 223"/>
                <a:gd name="T75" fmla="*/ 22 h 56"/>
                <a:gd name="T76" fmla="*/ 62 w 223"/>
                <a:gd name="T77" fmla="*/ 22 h 56"/>
                <a:gd name="T78" fmla="*/ 49 w 223"/>
                <a:gd name="T79" fmla="*/ 26 h 56"/>
                <a:gd name="T80" fmla="*/ 37 w 223"/>
                <a:gd name="T81" fmla="*/ 29 h 56"/>
                <a:gd name="T82" fmla="*/ 26 w 223"/>
                <a:gd name="T83" fmla="*/ 32 h 56"/>
                <a:gd name="T84" fmla="*/ 19 w 223"/>
                <a:gd name="T85" fmla="*/ 35 h 56"/>
                <a:gd name="T86" fmla="*/ 15 w 223"/>
                <a:gd name="T87" fmla="*/ 38 h 56"/>
                <a:gd name="T88" fmla="*/ 12 w 223"/>
                <a:gd name="T89" fmla="*/ 42 h 56"/>
                <a:gd name="T90" fmla="*/ 8 w 223"/>
                <a:gd name="T91" fmla="*/ 47 h 56"/>
                <a:gd name="T92" fmla="*/ 3 w 223"/>
                <a:gd name="T93" fmla="*/ 52 h 56"/>
                <a:gd name="T94" fmla="*/ 0 w 223"/>
                <a:gd name="T95" fmla="*/ 55 h 56"/>
                <a:gd name="T96" fmla="*/ 0 w 223"/>
                <a:gd name="T97" fmla="*/ 55 h 56"/>
                <a:gd name="T98" fmla="*/ 0 w 223"/>
                <a:gd name="T99" fmla="*/ 50 h 56"/>
                <a:gd name="T100" fmla="*/ 0 w 223"/>
                <a:gd name="T101" fmla="*/ 43 h 56"/>
                <a:gd name="T102" fmla="*/ 0 w 223"/>
                <a:gd name="T103" fmla="*/ 38 h 56"/>
                <a:gd name="T104" fmla="*/ 0 w 223"/>
                <a:gd name="T105" fmla="*/ 32 h 56"/>
                <a:gd name="T106" fmla="*/ 0 w 223"/>
                <a:gd name="T107" fmla="*/ 30 h 56"/>
                <a:gd name="T108" fmla="*/ 2 w 223"/>
                <a:gd name="T109" fmla="*/ 27 h 56"/>
                <a:gd name="T110" fmla="*/ 7 w 223"/>
                <a:gd name="T111" fmla="*/ 24 h 56"/>
                <a:gd name="T112" fmla="*/ 12 w 223"/>
                <a:gd name="T113" fmla="*/ 20 h 56"/>
                <a:gd name="T114" fmla="*/ 15 w 223"/>
                <a:gd name="T115" fmla="*/ 18 h 56"/>
                <a:gd name="T116" fmla="*/ 19 w 223"/>
                <a:gd name="T117" fmla="*/ 15 h 5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3" h="56">
                  <a:moveTo>
                    <a:pt x="19" y="15"/>
                  </a:moveTo>
                  <a:lnTo>
                    <a:pt x="20" y="15"/>
                  </a:lnTo>
                  <a:lnTo>
                    <a:pt x="22" y="14"/>
                  </a:lnTo>
                  <a:lnTo>
                    <a:pt x="23" y="12"/>
                  </a:lnTo>
                  <a:lnTo>
                    <a:pt x="26" y="10"/>
                  </a:lnTo>
                  <a:lnTo>
                    <a:pt x="28" y="10"/>
                  </a:lnTo>
                  <a:lnTo>
                    <a:pt x="32" y="8"/>
                  </a:lnTo>
                  <a:lnTo>
                    <a:pt x="36" y="7"/>
                  </a:lnTo>
                  <a:lnTo>
                    <a:pt x="39" y="5"/>
                  </a:lnTo>
                  <a:lnTo>
                    <a:pt x="43" y="5"/>
                  </a:lnTo>
                  <a:lnTo>
                    <a:pt x="47" y="4"/>
                  </a:lnTo>
                  <a:lnTo>
                    <a:pt x="50" y="4"/>
                  </a:lnTo>
                  <a:lnTo>
                    <a:pt x="55" y="2"/>
                  </a:lnTo>
                  <a:lnTo>
                    <a:pt x="59" y="2"/>
                  </a:lnTo>
                  <a:lnTo>
                    <a:pt x="64" y="1"/>
                  </a:lnTo>
                  <a:lnTo>
                    <a:pt x="69" y="1"/>
                  </a:lnTo>
                  <a:lnTo>
                    <a:pt x="74" y="0"/>
                  </a:lnTo>
                  <a:lnTo>
                    <a:pt x="76" y="1"/>
                  </a:lnTo>
                  <a:lnTo>
                    <a:pt x="80" y="1"/>
                  </a:lnTo>
                  <a:lnTo>
                    <a:pt x="83" y="3"/>
                  </a:lnTo>
                  <a:lnTo>
                    <a:pt x="87" y="3"/>
                  </a:lnTo>
                  <a:lnTo>
                    <a:pt x="90" y="4"/>
                  </a:lnTo>
                  <a:lnTo>
                    <a:pt x="94" y="5"/>
                  </a:lnTo>
                  <a:lnTo>
                    <a:pt x="98" y="7"/>
                  </a:lnTo>
                  <a:lnTo>
                    <a:pt x="103" y="7"/>
                  </a:lnTo>
                  <a:lnTo>
                    <a:pt x="107" y="9"/>
                  </a:lnTo>
                  <a:lnTo>
                    <a:pt x="111" y="11"/>
                  </a:lnTo>
                  <a:lnTo>
                    <a:pt x="115" y="13"/>
                  </a:lnTo>
                  <a:lnTo>
                    <a:pt x="120" y="14"/>
                  </a:lnTo>
                  <a:lnTo>
                    <a:pt x="124" y="16"/>
                  </a:lnTo>
                  <a:lnTo>
                    <a:pt x="128" y="18"/>
                  </a:lnTo>
                  <a:lnTo>
                    <a:pt x="132" y="19"/>
                  </a:lnTo>
                  <a:lnTo>
                    <a:pt x="137" y="21"/>
                  </a:lnTo>
                  <a:lnTo>
                    <a:pt x="139" y="22"/>
                  </a:lnTo>
                  <a:lnTo>
                    <a:pt x="143" y="24"/>
                  </a:lnTo>
                  <a:lnTo>
                    <a:pt x="146" y="26"/>
                  </a:lnTo>
                  <a:lnTo>
                    <a:pt x="149" y="27"/>
                  </a:lnTo>
                  <a:lnTo>
                    <a:pt x="151" y="29"/>
                  </a:lnTo>
                  <a:lnTo>
                    <a:pt x="154" y="30"/>
                  </a:lnTo>
                  <a:lnTo>
                    <a:pt x="156" y="32"/>
                  </a:lnTo>
                  <a:lnTo>
                    <a:pt x="160" y="32"/>
                  </a:lnTo>
                  <a:lnTo>
                    <a:pt x="162" y="33"/>
                  </a:lnTo>
                  <a:lnTo>
                    <a:pt x="163" y="33"/>
                  </a:lnTo>
                  <a:lnTo>
                    <a:pt x="165" y="33"/>
                  </a:lnTo>
                  <a:lnTo>
                    <a:pt x="168" y="33"/>
                  </a:lnTo>
                  <a:lnTo>
                    <a:pt x="170" y="33"/>
                  </a:lnTo>
                  <a:lnTo>
                    <a:pt x="172" y="33"/>
                  </a:lnTo>
                  <a:lnTo>
                    <a:pt x="174" y="33"/>
                  </a:lnTo>
                  <a:lnTo>
                    <a:pt x="176" y="32"/>
                  </a:lnTo>
                  <a:lnTo>
                    <a:pt x="178" y="32"/>
                  </a:lnTo>
                  <a:lnTo>
                    <a:pt x="180" y="30"/>
                  </a:lnTo>
                  <a:lnTo>
                    <a:pt x="181" y="29"/>
                  </a:lnTo>
                  <a:lnTo>
                    <a:pt x="184" y="27"/>
                  </a:lnTo>
                  <a:lnTo>
                    <a:pt x="186" y="27"/>
                  </a:lnTo>
                  <a:lnTo>
                    <a:pt x="189" y="25"/>
                  </a:lnTo>
                  <a:lnTo>
                    <a:pt x="191" y="23"/>
                  </a:lnTo>
                  <a:lnTo>
                    <a:pt x="194" y="21"/>
                  </a:lnTo>
                  <a:lnTo>
                    <a:pt x="196" y="21"/>
                  </a:lnTo>
                  <a:lnTo>
                    <a:pt x="198" y="19"/>
                  </a:lnTo>
                  <a:lnTo>
                    <a:pt x="200" y="19"/>
                  </a:lnTo>
                  <a:lnTo>
                    <a:pt x="204" y="18"/>
                  </a:lnTo>
                  <a:lnTo>
                    <a:pt x="206" y="18"/>
                  </a:lnTo>
                  <a:lnTo>
                    <a:pt x="209" y="18"/>
                  </a:lnTo>
                  <a:lnTo>
                    <a:pt x="211" y="18"/>
                  </a:lnTo>
                  <a:lnTo>
                    <a:pt x="215" y="18"/>
                  </a:lnTo>
                  <a:lnTo>
                    <a:pt x="215" y="20"/>
                  </a:lnTo>
                  <a:lnTo>
                    <a:pt x="217" y="22"/>
                  </a:lnTo>
                  <a:lnTo>
                    <a:pt x="218" y="24"/>
                  </a:lnTo>
                  <a:lnTo>
                    <a:pt x="220" y="24"/>
                  </a:lnTo>
                  <a:lnTo>
                    <a:pt x="220" y="26"/>
                  </a:lnTo>
                  <a:lnTo>
                    <a:pt x="220" y="27"/>
                  </a:lnTo>
                  <a:lnTo>
                    <a:pt x="222" y="27"/>
                  </a:lnTo>
                  <a:lnTo>
                    <a:pt x="222" y="29"/>
                  </a:lnTo>
                  <a:lnTo>
                    <a:pt x="221" y="30"/>
                  </a:lnTo>
                  <a:lnTo>
                    <a:pt x="217" y="27"/>
                  </a:lnTo>
                  <a:lnTo>
                    <a:pt x="216" y="24"/>
                  </a:lnTo>
                  <a:lnTo>
                    <a:pt x="212" y="24"/>
                  </a:lnTo>
                  <a:lnTo>
                    <a:pt x="210" y="22"/>
                  </a:lnTo>
                  <a:lnTo>
                    <a:pt x="207" y="24"/>
                  </a:lnTo>
                  <a:lnTo>
                    <a:pt x="204" y="24"/>
                  </a:lnTo>
                  <a:lnTo>
                    <a:pt x="200" y="26"/>
                  </a:lnTo>
                  <a:lnTo>
                    <a:pt x="198" y="27"/>
                  </a:lnTo>
                  <a:lnTo>
                    <a:pt x="194" y="30"/>
                  </a:lnTo>
                  <a:lnTo>
                    <a:pt x="191" y="32"/>
                  </a:lnTo>
                  <a:lnTo>
                    <a:pt x="187" y="33"/>
                  </a:lnTo>
                  <a:lnTo>
                    <a:pt x="183" y="35"/>
                  </a:lnTo>
                  <a:lnTo>
                    <a:pt x="179" y="37"/>
                  </a:lnTo>
                  <a:lnTo>
                    <a:pt x="175" y="39"/>
                  </a:lnTo>
                  <a:lnTo>
                    <a:pt x="170" y="40"/>
                  </a:lnTo>
                  <a:lnTo>
                    <a:pt x="167" y="39"/>
                  </a:lnTo>
                  <a:lnTo>
                    <a:pt x="160" y="39"/>
                  </a:lnTo>
                  <a:lnTo>
                    <a:pt x="154" y="38"/>
                  </a:lnTo>
                  <a:lnTo>
                    <a:pt x="149" y="38"/>
                  </a:lnTo>
                  <a:lnTo>
                    <a:pt x="143" y="36"/>
                  </a:lnTo>
                  <a:lnTo>
                    <a:pt x="138" y="34"/>
                  </a:lnTo>
                  <a:lnTo>
                    <a:pt x="132" y="32"/>
                  </a:lnTo>
                  <a:lnTo>
                    <a:pt x="127" y="30"/>
                  </a:lnTo>
                  <a:lnTo>
                    <a:pt x="123" y="29"/>
                  </a:lnTo>
                  <a:lnTo>
                    <a:pt x="118" y="27"/>
                  </a:lnTo>
                  <a:lnTo>
                    <a:pt x="113" y="26"/>
                  </a:lnTo>
                  <a:lnTo>
                    <a:pt x="107" y="24"/>
                  </a:lnTo>
                  <a:lnTo>
                    <a:pt x="102" y="22"/>
                  </a:lnTo>
                  <a:lnTo>
                    <a:pt x="94" y="22"/>
                  </a:lnTo>
                  <a:lnTo>
                    <a:pt x="89" y="21"/>
                  </a:lnTo>
                  <a:lnTo>
                    <a:pt x="82" y="21"/>
                  </a:lnTo>
                  <a:lnTo>
                    <a:pt x="75" y="20"/>
                  </a:lnTo>
                  <a:lnTo>
                    <a:pt x="72" y="22"/>
                  </a:lnTo>
                  <a:lnTo>
                    <a:pt x="69" y="22"/>
                  </a:lnTo>
                  <a:lnTo>
                    <a:pt x="65" y="22"/>
                  </a:lnTo>
                  <a:lnTo>
                    <a:pt x="62" y="22"/>
                  </a:lnTo>
                  <a:lnTo>
                    <a:pt x="57" y="24"/>
                  </a:lnTo>
                  <a:lnTo>
                    <a:pt x="53" y="24"/>
                  </a:lnTo>
                  <a:lnTo>
                    <a:pt x="49" y="26"/>
                  </a:lnTo>
                  <a:lnTo>
                    <a:pt x="46" y="26"/>
                  </a:lnTo>
                  <a:lnTo>
                    <a:pt x="41" y="27"/>
                  </a:lnTo>
                  <a:lnTo>
                    <a:pt x="37" y="29"/>
                  </a:lnTo>
                  <a:lnTo>
                    <a:pt x="34" y="30"/>
                  </a:lnTo>
                  <a:lnTo>
                    <a:pt x="30" y="30"/>
                  </a:lnTo>
                  <a:lnTo>
                    <a:pt x="26" y="32"/>
                  </a:lnTo>
                  <a:lnTo>
                    <a:pt x="23" y="33"/>
                  </a:lnTo>
                  <a:lnTo>
                    <a:pt x="21" y="35"/>
                  </a:lnTo>
                  <a:lnTo>
                    <a:pt x="19" y="35"/>
                  </a:lnTo>
                  <a:lnTo>
                    <a:pt x="17" y="36"/>
                  </a:lnTo>
                  <a:lnTo>
                    <a:pt x="15" y="38"/>
                  </a:lnTo>
                  <a:lnTo>
                    <a:pt x="14" y="40"/>
                  </a:lnTo>
                  <a:lnTo>
                    <a:pt x="12" y="42"/>
                  </a:lnTo>
                  <a:lnTo>
                    <a:pt x="10" y="44"/>
                  </a:lnTo>
                  <a:lnTo>
                    <a:pt x="10" y="45"/>
                  </a:lnTo>
                  <a:lnTo>
                    <a:pt x="8" y="47"/>
                  </a:lnTo>
                  <a:lnTo>
                    <a:pt x="7" y="48"/>
                  </a:lnTo>
                  <a:lnTo>
                    <a:pt x="5" y="50"/>
                  </a:lnTo>
                  <a:lnTo>
                    <a:pt x="3" y="52"/>
                  </a:lnTo>
                  <a:lnTo>
                    <a:pt x="2" y="54"/>
                  </a:lnTo>
                  <a:lnTo>
                    <a:pt x="2" y="55"/>
                  </a:lnTo>
                  <a:lnTo>
                    <a:pt x="0" y="55"/>
                  </a:lnTo>
                  <a:lnTo>
                    <a:pt x="0" y="54"/>
                  </a:lnTo>
                  <a:lnTo>
                    <a:pt x="0" y="52"/>
                  </a:lnTo>
                  <a:lnTo>
                    <a:pt x="0" y="50"/>
                  </a:lnTo>
                  <a:lnTo>
                    <a:pt x="0" y="48"/>
                  </a:lnTo>
                  <a:lnTo>
                    <a:pt x="0" y="46"/>
                  </a:lnTo>
                  <a:lnTo>
                    <a:pt x="0" y="43"/>
                  </a:lnTo>
                  <a:lnTo>
                    <a:pt x="0" y="41"/>
                  </a:lnTo>
                  <a:lnTo>
                    <a:pt x="0" y="40"/>
                  </a:lnTo>
                  <a:lnTo>
                    <a:pt x="0" y="38"/>
                  </a:lnTo>
                  <a:lnTo>
                    <a:pt x="0" y="34"/>
                  </a:lnTo>
                  <a:lnTo>
                    <a:pt x="0" y="33"/>
                  </a:lnTo>
                  <a:lnTo>
                    <a:pt x="0" y="32"/>
                  </a:lnTo>
                  <a:lnTo>
                    <a:pt x="0" y="31"/>
                  </a:lnTo>
                  <a:lnTo>
                    <a:pt x="0" y="30"/>
                  </a:lnTo>
                  <a:lnTo>
                    <a:pt x="0" y="29"/>
                  </a:lnTo>
                  <a:lnTo>
                    <a:pt x="2" y="27"/>
                  </a:lnTo>
                  <a:lnTo>
                    <a:pt x="3" y="27"/>
                  </a:lnTo>
                  <a:lnTo>
                    <a:pt x="5" y="25"/>
                  </a:lnTo>
                  <a:lnTo>
                    <a:pt x="7" y="24"/>
                  </a:lnTo>
                  <a:lnTo>
                    <a:pt x="9" y="22"/>
                  </a:lnTo>
                  <a:lnTo>
                    <a:pt x="10" y="22"/>
                  </a:lnTo>
                  <a:lnTo>
                    <a:pt x="12" y="20"/>
                  </a:lnTo>
                  <a:lnTo>
                    <a:pt x="14" y="19"/>
                  </a:lnTo>
                  <a:lnTo>
                    <a:pt x="15" y="18"/>
                  </a:lnTo>
                  <a:lnTo>
                    <a:pt x="17" y="17"/>
                  </a:lnTo>
                  <a:lnTo>
                    <a:pt x="19" y="15"/>
                  </a:lnTo>
                </a:path>
              </a:pathLst>
            </a:custGeom>
            <a:solidFill>
              <a:srgbClr val="BFBF00"/>
            </a:solidFill>
            <a:ln w="9525">
              <a:noFill/>
              <a:round/>
              <a:headEnd type="none" w="med" len="med"/>
              <a:tailEnd type="none" w="med" len="med"/>
            </a:ln>
            <a:effectLst/>
          </p:spPr>
          <p:txBody>
            <a:bodyPr/>
            <a:lstStyle/>
            <a:p>
              <a:endParaRPr lang="zh-CN" altLang="en-US"/>
            </a:p>
          </p:txBody>
        </p:sp>
        <p:sp>
          <p:nvSpPr>
            <p:cNvPr id="66595" name="Freeform 35"/>
            <p:cNvSpPr/>
            <p:nvPr/>
          </p:nvSpPr>
          <p:spPr bwMode="auto">
            <a:xfrm>
              <a:off x="3176" y="3385"/>
              <a:ext cx="180" cy="41"/>
            </a:xfrm>
            <a:custGeom>
              <a:avLst/>
              <a:gdLst>
                <a:gd name="T0" fmla="*/ 22 w 180"/>
                <a:gd name="T1" fmla="*/ 15 h 41"/>
                <a:gd name="T2" fmla="*/ 28 w 180"/>
                <a:gd name="T3" fmla="*/ 12 h 41"/>
                <a:gd name="T4" fmla="*/ 39 w 180"/>
                <a:gd name="T5" fmla="*/ 6 h 41"/>
                <a:gd name="T6" fmla="*/ 50 w 180"/>
                <a:gd name="T7" fmla="*/ 4 h 41"/>
                <a:gd name="T8" fmla="*/ 64 w 180"/>
                <a:gd name="T9" fmla="*/ 1 h 41"/>
                <a:gd name="T10" fmla="*/ 76 w 180"/>
                <a:gd name="T11" fmla="*/ 2 h 41"/>
                <a:gd name="T12" fmla="*/ 87 w 180"/>
                <a:gd name="T13" fmla="*/ 3 h 41"/>
                <a:gd name="T14" fmla="*/ 98 w 180"/>
                <a:gd name="T15" fmla="*/ 8 h 41"/>
                <a:gd name="T16" fmla="*/ 111 w 180"/>
                <a:gd name="T17" fmla="*/ 12 h 41"/>
                <a:gd name="T18" fmla="*/ 124 w 180"/>
                <a:gd name="T19" fmla="*/ 17 h 41"/>
                <a:gd name="T20" fmla="*/ 137 w 180"/>
                <a:gd name="T21" fmla="*/ 21 h 41"/>
                <a:gd name="T22" fmla="*/ 146 w 180"/>
                <a:gd name="T23" fmla="*/ 27 h 41"/>
                <a:gd name="T24" fmla="*/ 154 w 180"/>
                <a:gd name="T25" fmla="*/ 30 h 41"/>
                <a:gd name="T26" fmla="*/ 162 w 180"/>
                <a:gd name="T27" fmla="*/ 34 h 41"/>
                <a:gd name="T28" fmla="*/ 168 w 180"/>
                <a:gd name="T29" fmla="*/ 34 h 41"/>
                <a:gd name="T30" fmla="*/ 174 w 180"/>
                <a:gd name="T31" fmla="*/ 34 h 41"/>
                <a:gd name="T32" fmla="*/ 178 w 180"/>
                <a:gd name="T33" fmla="*/ 32 h 41"/>
                <a:gd name="T34" fmla="*/ 178 w 180"/>
                <a:gd name="T35" fmla="*/ 34 h 41"/>
                <a:gd name="T36" fmla="*/ 176 w 180"/>
                <a:gd name="T37" fmla="*/ 34 h 41"/>
                <a:gd name="T38" fmla="*/ 168 w 180"/>
                <a:gd name="T39" fmla="*/ 36 h 41"/>
                <a:gd name="T40" fmla="*/ 160 w 180"/>
                <a:gd name="T41" fmla="*/ 36 h 41"/>
                <a:gd name="T42" fmla="*/ 146 w 180"/>
                <a:gd name="T43" fmla="*/ 31 h 41"/>
                <a:gd name="T44" fmla="*/ 132 w 180"/>
                <a:gd name="T45" fmla="*/ 26 h 41"/>
                <a:gd name="T46" fmla="*/ 120 w 180"/>
                <a:gd name="T47" fmla="*/ 20 h 41"/>
                <a:gd name="T48" fmla="*/ 107 w 180"/>
                <a:gd name="T49" fmla="*/ 15 h 41"/>
                <a:gd name="T50" fmla="*/ 92 w 180"/>
                <a:gd name="T51" fmla="*/ 11 h 41"/>
                <a:gd name="T52" fmla="*/ 74 w 180"/>
                <a:gd name="T53" fmla="*/ 6 h 41"/>
                <a:gd name="T54" fmla="*/ 64 w 180"/>
                <a:gd name="T55" fmla="*/ 8 h 41"/>
                <a:gd name="T56" fmla="*/ 52 w 180"/>
                <a:gd name="T57" fmla="*/ 10 h 41"/>
                <a:gd name="T58" fmla="*/ 40 w 180"/>
                <a:gd name="T59" fmla="*/ 14 h 41"/>
                <a:gd name="T60" fmla="*/ 29 w 180"/>
                <a:gd name="T61" fmla="*/ 19 h 41"/>
                <a:gd name="T62" fmla="*/ 21 w 180"/>
                <a:gd name="T63" fmla="*/ 24 h 41"/>
                <a:gd name="T64" fmla="*/ 17 w 180"/>
                <a:gd name="T65" fmla="*/ 26 h 41"/>
                <a:gd name="T66" fmla="*/ 14 w 180"/>
                <a:gd name="T67" fmla="*/ 29 h 41"/>
                <a:gd name="T68" fmla="*/ 10 w 180"/>
                <a:gd name="T69" fmla="*/ 32 h 41"/>
                <a:gd name="T70" fmla="*/ 5 w 180"/>
                <a:gd name="T71" fmla="*/ 36 h 41"/>
                <a:gd name="T72" fmla="*/ 2 w 180"/>
                <a:gd name="T73" fmla="*/ 38 h 41"/>
                <a:gd name="T74" fmla="*/ 0 w 180"/>
                <a:gd name="T75" fmla="*/ 40 h 41"/>
                <a:gd name="T76" fmla="*/ 0 w 180"/>
                <a:gd name="T77" fmla="*/ 39 h 41"/>
                <a:gd name="T78" fmla="*/ 0 w 180"/>
                <a:gd name="T79" fmla="*/ 38 h 41"/>
                <a:gd name="T80" fmla="*/ 0 w 180"/>
                <a:gd name="T81" fmla="*/ 35 h 41"/>
                <a:gd name="T82" fmla="*/ 0 w 180"/>
                <a:gd name="T83" fmla="*/ 33 h 41"/>
                <a:gd name="T84" fmla="*/ 0 w 180"/>
                <a:gd name="T85" fmla="*/ 32 h 41"/>
                <a:gd name="T86" fmla="*/ 0 w 180"/>
                <a:gd name="T87" fmla="*/ 30 h 41"/>
                <a:gd name="T88" fmla="*/ 5 w 180"/>
                <a:gd name="T89" fmla="*/ 27 h 41"/>
                <a:gd name="T90" fmla="*/ 10 w 180"/>
                <a:gd name="T91" fmla="*/ 24 h 41"/>
                <a:gd name="T92" fmla="*/ 15 w 180"/>
                <a:gd name="T93" fmla="*/ 19 h 41"/>
                <a:gd name="T94" fmla="*/ 17 w 180"/>
                <a:gd name="T95" fmla="*/ 18 h 4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80" h="41">
                  <a:moveTo>
                    <a:pt x="19" y="17"/>
                  </a:moveTo>
                  <a:lnTo>
                    <a:pt x="20" y="17"/>
                  </a:lnTo>
                  <a:lnTo>
                    <a:pt x="22" y="15"/>
                  </a:lnTo>
                  <a:lnTo>
                    <a:pt x="23" y="14"/>
                  </a:lnTo>
                  <a:lnTo>
                    <a:pt x="26" y="12"/>
                  </a:lnTo>
                  <a:lnTo>
                    <a:pt x="28" y="12"/>
                  </a:lnTo>
                  <a:lnTo>
                    <a:pt x="32" y="10"/>
                  </a:lnTo>
                  <a:lnTo>
                    <a:pt x="36" y="8"/>
                  </a:lnTo>
                  <a:lnTo>
                    <a:pt x="39" y="6"/>
                  </a:lnTo>
                  <a:lnTo>
                    <a:pt x="43" y="6"/>
                  </a:lnTo>
                  <a:lnTo>
                    <a:pt x="47" y="4"/>
                  </a:lnTo>
                  <a:lnTo>
                    <a:pt x="50" y="4"/>
                  </a:lnTo>
                  <a:lnTo>
                    <a:pt x="55" y="2"/>
                  </a:lnTo>
                  <a:lnTo>
                    <a:pt x="59" y="2"/>
                  </a:lnTo>
                  <a:lnTo>
                    <a:pt x="64" y="1"/>
                  </a:lnTo>
                  <a:lnTo>
                    <a:pt x="69" y="1"/>
                  </a:lnTo>
                  <a:lnTo>
                    <a:pt x="74" y="0"/>
                  </a:lnTo>
                  <a:lnTo>
                    <a:pt x="76" y="2"/>
                  </a:lnTo>
                  <a:lnTo>
                    <a:pt x="80" y="2"/>
                  </a:lnTo>
                  <a:lnTo>
                    <a:pt x="83" y="3"/>
                  </a:lnTo>
                  <a:lnTo>
                    <a:pt x="87" y="3"/>
                  </a:lnTo>
                  <a:lnTo>
                    <a:pt x="90" y="5"/>
                  </a:lnTo>
                  <a:lnTo>
                    <a:pt x="94" y="6"/>
                  </a:lnTo>
                  <a:lnTo>
                    <a:pt x="98" y="8"/>
                  </a:lnTo>
                  <a:lnTo>
                    <a:pt x="103" y="8"/>
                  </a:lnTo>
                  <a:lnTo>
                    <a:pt x="107" y="10"/>
                  </a:lnTo>
                  <a:lnTo>
                    <a:pt x="111" y="12"/>
                  </a:lnTo>
                  <a:lnTo>
                    <a:pt x="115" y="14"/>
                  </a:lnTo>
                  <a:lnTo>
                    <a:pt x="120" y="15"/>
                  </a:lnTo>
                  <a:lnTo>
                    <a:pt x="124" y="17"/>
                  </a:lnTo>
                  <a:lnTo>
                    <a:pt x="128" y="18"/>
                  </a:lnTo>
                  <a:lnTo>
                    <a:pt x="132" y="20"/>
                  </a:lnTo>
                  <a:lnTo>
                    <a:pt x="137" y="21"/>
                  </a:lnTo>
                  <a:lnTo>
                    <a:pt x="139" y="23"/>
                  </a:lnTo>
                  <a:lnTo>
                    <a:pt x="143" y="25"/>
                  </a:lnTo>
                  <a:lnTo>
                    <a:pt x="146" y="27"/>
                  </a:lnTo>
                  <a:lnTo>
                    <a:pt x="149" y="28"/>
                  </a:lnTo>
                  <a:lnTo>
                    <a:pt x="151" y="30"/>
                  </a:lnTo>
                  <a:lnTo>
                    <a:pt x="154" y="30"/>
                  </a:lnTo>
                  <a:lnTo>
                    <a:pt x="156" y="32"/>
                  </a:lnTo>
                  <a:lnTo>
                    <a:pt x="160" y="32"/>
                  </a:lnTo>
                  <a:lnTo>
                    <a:pt x="162" y="34"/>
                  </a:lnTo>
                  <a:lnTo>
                    <a:pt x="163" y="34"/>
                  </a:lnTo>
                  <a:lnTo>
                    <a:pt x="165" y="34"/>
                  </a:lnTo>
                  <a:lnTo>
                    <a:pt x="168" y="34"/>
                  </a:lnTo>
                  <a:lnTo>
                    <a:pt x="170" y="34"/>
                  </a:lnTo>
                  <a:lnTo>
                    <a:pt x="172" y="34"/>
                  </a:lnTo>
                  <a:lnTo>
                    <a:pt x="174" y="34"/>
                  </a:lnTo>
                  <a:lnTo>
                    <a:pt x="176" y="33"/>
                  </a:lnTo>
                  <a:lnTo>
                    <a:pt x="177" y="33"/>
                  </a:lnTo>
                  <a:lnTo>
                    <a:pt x="178" y="32"/>
                  </a:lnTo>
                  <a:lnTo>
                    <a:pt x="179" y="32"/>
                  </a:lnTo>
                  <a:lnTo>
                    <a:pt x="178" y="34"/>
                  </a:lnTo>
                  <a:lnTo>
                    <a:pt x="176" y="34"/>
                  </a:lnTo>
                  <a:lnTo>
                    <a:pt x="173" y="36"/>
                  </a:lnTo>
                  <a:lnTo>
                    <a:pt x="171" y="36"/>
                  </a:lnTo>
                  <a:lnTo>
                    <a:pt x="168" y="36"/>
                  </a:lnTo>
                  <a:lnTo>
                    <a:pt x="166" y="36"/>
                  </a:lnTo>
                  <a:lnTo>
                    <a:pt x="163" y="36"/>
                  </a:lnTo>
                  <a:lnTo>
                    <a:pt x="160" y="36"/>
                  </a:lnTo>
                  <a:lnTo>
                    <a:pt x="156" y="34"/>
                  </a:lnTo>
                  <a:lnTo>
                    <a:pt x="153" y="33"/>
                  </a:lnTo>
                  <a:lnTo>
                    <a:pt x="146" y="31"/>
                  </a:lnTo>
                  <a:lnTo>
                    <a:pt x="141" y="29"/>
                  </a:lnTo>
                  <a:lnTo>
                    <a:pt x="136" y="27"/>
                  </a:lnTo>
                  <a:lnTo>
                    <a:pt x="132" y="26"/>
                  </a:lnTo>
                  <a:lnTo>
                    <a:pt x="127" y="24"/>
                  </a:lnTo>
                  <a:lnTo>
                    <a:pt x="123" y="22"/>
                  </a:lnTo>
                  <a:lnTo>
                    <a:pt x="120" y="20"/>
                  </a:lnTo>
                  <a:lnTo>
                    <a:pt x="116" y="17"/>
                  </a:lnTo>
                  <a:lnTo>
                    <a:pt x="111" y="17"/>
                  </a:lnTo>
                  <a:lnTo>
                    <a:pt x="107" y="15"/>
                  </a:lnTo>
                  <a:lnTo>
                    <a:pt x="102" y="13"/>
                  </a:lnTo>
                  <a:lnTo>
                    <a:pt x="99" y="11"/>
                  </a:lnTo>
                  <a:lnTo>
                    <a:pt x="92" y="11"/>
                  </a:lnTo>
                  <a:lnTo>
                    <a:pt x="87" y="9"/>
                  </a:lnTo>
                  <a:lnTo>
                    <a:pt x="80" y="8"/>
                  </a:lnTo>
                  <a:lnTo>
                    <a:pt x="74" y="6"/>
                  </a:lnTo>
                  <a:lnTo>
                    <a:pt x="71" y="7"/>
                  </a:lnTo>
                  <a:lnTo>
                    <a:pt x="68" y="7"/>
                  </a:lnTo>
                  <a:lnTo>
                    <a:pt x="64" y="8"/>
                  </a:lnTo>
                  <a:lnTo>
                    <a:pt x="61" y="8"/>
                  </a:lnTo>
                  <a:lnTo>
                    <a:pt x="56" y="10"/>
                  </a:lnTo>
                  <a:lnTo>
                    <a:pt x="52" y="10"/>
                  </a:lnTo>
                  <a:lnTo>
                    <a:pt x="49" y="12"/>
                  </a:lnTo>
                  <a:lnTo>
                    <a:pt x="45" y="12"/>
                  </a:lnTo>
                  <a:lnTo>
                    <a:pt x="40" y="14"/>
                  </a:lnTo>
                  <a:lnTo>
                    <a:pt x="37" y="16"/>
                  </a:lnTo>
                  <a:lnTo>
                    <a:pt x="33" y="18"/>
                  </a:lnTo>
                  <a:lnTo>
                    <a:pt x="29" y="19"/>
                  </a:lnTo>
                  <a:lnTo>
                    <a:pt x="26" y="21"/>
                  </a:lnTo>
                  <a:lnTo>
                    <a:pt x="23" y="22"/>
                  </a:lnTo>
                  <a:lnTo>
                    <a:pt x="21" y="24"/>
                  </a:lnTo>
                  <a:lnTo>
                    <a:pt x="19" y="25"/>
                  </a:lnTo>
                  <a:lnTo>
                    <a:pt x="17" y="26"/>
                  </a:lnTo>
                  <a:lnTo>
                    <a:pt x="15" y="27"/>
                  </a:lnTo>
                  <a:lnTo>
                    <a:pt x="14" y="29"/>
                  </a:lnTo>
                  <a:lnTo>
                    <a:pt x="12" y="30"/>
                  </a:lnTo>
                  <a:lnTo>
                    <a:pt x="10" y="32"/>
                  </a:lnTo>
                  <a:lnTo>
                    <a:pt x="8" y="33"/>
                  </a:lnTo>
                  <a:lnTo>
                    <a:pt x="7" y="34"/>
                  </a:lnTo>
                  <a:lnTo>
                    <a:pt x="5" y="36"/>
                  </a:lnTo>
                  <a:lnTo>
                    <a:pt x="3" y="36"/>
                  </a:lnTo>
                  <a:lnTo>
                    <a:pt x="2" y="38"/>
                  </a:lnTo>
                  <a:lnTo>
                    <a:pt x="0" y="40"/>
                  </a:lnTo>
                  <a:lnTo>
                    <a:pt x="0" y="39"/>
                  </a:lnTo>
                  <a:lnTo>
                    <a:pt x="0" y="38"/>
                  </a:lnTo>
                  <a:lnTo>
                    <a:pt x="0" y="36"/>
                  </a:lnTo>
                  <a:lnTo>
                    <a:pt x="0" y="35"/>
                  </a:lnTo>
                  <a:lnTo>
                    <a:pt x="0" y="33"/>
                  </a:lnTo>
                  <a:lnTo>
                    <a:pt x="0" y="32"/>
                  </a:lnTo>
                  <a:lnTo>
                    <a:pt x="0" y="30"/>
                  </a:lnTo>
                  <a:lnTo>
                    <a:pt x="2" y="29"/>
                  </a:lnTo>
                  <a:lnTo>
                    <a:pt x="3" y="29"/>
                  </a:lnTo>
                  <a:lnTo>
                    <a:pt x="5" y="27"/>
                  </a:lnTo>
                  <a:lnTo>
                    <a:pt x="7" y="26"/>
                  </a:lnTo>
                  <a:lnTo>
                    <a:pt x="9" y="24"/>
                  </a:lnTo>
                  <a:lnTo>
                    <a:pt x="10" y="24"/>
                  </a:lnTo>
                  <a:lnTo>
                    <a:pt x="12" y="22"/>
                  </a:lnTo>
                  <a:lnTo>
                    <a:pt x="14" y="21"/>
                  </a:lnTo>
                  <a:lnTo>
                    <a:pt x="15" y="19"/>
                  </a:lnTo>
                  <a:lnTo>
                    <a:pt x="17" y="18"/>
                  </a:lnTo>
                  <a:lnTo>
                    <a:pt x="19" y="17"/>
                  </a:lnTo>
                </a:path>
              </a:pathLst>
            </a:custGeom>
            <a:solidFill>
              <a:srgbClr val="BFBF00"/>
            </a:solidFill>
            <a:ln w="9525">
              <a:noFill/>
              <a:round/>
              <a:headEnd type="none" w="med" len="med"/>
              <a:tailEnd type="none" w="med" len="med"/>
            </a:ln>
            <a:effectLst/>
          </p:spPr>
          <p:txBody>
            <a:bodyPr/>
            <a:lstStyle/>
            <a:p>
              <a:endParaRPr lang="zh-CN" altLang="en-US"/>
            </a:p>
          </p:txBody>
        </p:sp>
        <p:sp>
          <p:nvSpPr>
            <p:cNvPr id="66596" name="Freeform 36"/>
            <p:cNvSpPr/>
            <p:nvPr/>
          </p:nvSpPr>
          <p:spPr bwMode="auto">
            <a:xfrm>
              <a:off x="3159" y="3360"/>
              <a:ext cx="33" cy="563"/>
            </a:xfrm>
            <a:custGeom>
              <a:avLst/>
              <a:gdLst>
                <a:gd name="T0" fmla="*/ 1 w 33"/>
                <a:gd name="T1" fmla="*/ 562 h 563"/>
                <a:gd name="T2" fmla="*/ 32 w 33"/>
                <a:gd name="T3" fmla="*/ 562 h 563"/>
                <a:gd name="T4" fmla="*/ 32 w 33"/>
                <a:gd name="T5" fmla="*/ 20 h 563"/>
                <a:gd name="T6" fmla="*/ 32 w 33"/>
                <a:gd name="T7" fmla="*/ 20 h 563"/>
                <a:gd name="T8" fmla="*/ 32 w 33"/>
                <a:gd name="T9" fmla="*/ 19 h 563"/>
                <a:gd name="T10" fmla="*/ 32 w 33"/>
                <a:gd name="T11" fmla="*/ 19 h 563"/>
                <a:gd name="T12" fmla="*/ 32 w 33"/>
                <a:gd name="T13" fmla="*/ 17 h 563"/>
                <a:gd name="T14" fmla="*/ 32 w 33"/>
                <a:gd name="T15" fmla="*/ 16 h 563"/>
                <a:gd name="T16" fmla="*/ 32 w 33"/>
                <a:gd name="T17" fmla="*/ 14 h 563"/>
                <a:gd name="T18" fmla="*/ 32 w 33"/>
                <a:gd name="T19" fmla="*/ 12 h 563"/>
                <a:gd name="T20" fmla="*/ 32 w 33"/>
                <a:gd name="T21" fmla="*/ 10 h 563"/>
                <a:gd name="T22" fmla="*/ 30 w 33"/>
                <a:gd name="T23" fmla="*/ 9 h 563"/>
                <a:gd name="T24" fmla="*/ 30 w 33"/>
                <a:gd name="T25" fmla="*/ 7 h 563"/>
                <a:gd name="T26" fmla="*/ 29 w 33"/>
                <a:gd name="T27" fmla="*/ 5 h 563"/>
                <a:gd name="T28" fmla="*/ 29 w 33"/>
                <a:gd name="T29" fmla="*/ 3 h 563"/>
                <a:gd name="T30" fmla="*/ 27 w 33"/>
                <a:gd name="T31" fmla="*/ 3 h 563"/>
                <a:gd name="T32" fmla="*/ 26 w 33"/>
                <a:gd name="T33" fmla="*/ 1 h 563"/>
                <a:gd name="T34" fmla="*/ 24 w 33"/>
                <a:gd name="T35" fmla="*/ 1 h 563"/>
                <a:gd name="T36" fmla="*/ 22 w 33"/>
                <a:gd name="T37" fmla="*/ 0 h 563"/>
                <a:gd name="T38" fmla="*/ 21 w 33"/>
                <a:gd name="T39" fmla="*/ 1 h 563"/>
                <a:gd name="T40" fmla="*/ 21 w 33"/>
                <a:gd name="T41" fmla="*/ 1 h 563"/>
                <a:gd name="T42" fmla="*/ 20 w 33"/>
                <a:gd name="T43" fmla="*/ 1 h 563"/>
                <a:gd name="T44" fmla="*/ 20 w 33"/>
                <a:gd name="T45" fmla="*/ 1 h 563"/>
                <a:gd name="T46" fmla="*/ 19 w 33"/>
                <a:gd name="T47" fmla="*/ 1 h 563"/>
                <a:gd name="T48" fmla="*/ 19 w 33"/>
                <a:gd name="T49" fmla="*/ 1 h 563"/>
                <a:gd name="T50" fmla="*/ 17 w 33"/>
                <a:gd name="T51" fmla="*/ 1 h 563"/>
                <a:gd name="T52" fmla="*/ 17 w 33"/>
                <a:gd name="T53" fmla="*/ 1 h 563"/>
                <a:gd name="T54" fmla="*/ 15 w 33"/>
                <a:gd name="T55" fmla="*/ 1 h 563"/>
                <a:gd name="T56" fmla="*/ 15 w 33"/>
                <a:gd name="T57" fmla="*/ 1 h 563"/>
                <a:gd name="T58" fmla="*/ 13 w 33"/>
                <a:gd name="T59" fmla="*/ 1 h 563"/>
                <a:gd name="T60" fmla="*/ 13 w 33"/>
                <a:gd name="T61" fmla="*/ 1 h 563"/>
                <a:gd name="T62" fmla="*/ 11 w 33"/>
                <a:gd name="T63" fmla="*/ 1 h 563"/>
                <a:gd name="T64" fmla="*/ 11 w 33"/>
                <a:gd name="T65" fmla="*/ 1 h 563"/>
                <a:gd name="T66" fmla="*/ 11 w 33"/>
                <a:gd name="T67" fmla="*/ 1 h 563"/>
                <a:gd name="T68" fmla="*/ 11 w 33"/>
                <a:gd name="T69" fmla="*/ 1 h 563"/>
                <a:gd name="T70" fmla="*/ 8 w 33"/>
                <a:gd name="T71" fmla="*/ 3 h 563"/>
                <a:gd name="T72" fmla="*/ 6 w 33"/>
                <a:gd name="T73" fmla="*/ 3 h 563"/>
                <a:gd name="T74" fmla="*/ 5 w 33"/>
                <a:gd name="T75" fmla="*/ 5 h 563"/>
                <a:gd name="T76" fmla="*/ 3 w 33"/>
                <a:gd name="T77" fmla="*/ 5 h 563"/>
                <a:gd name="T78" fmla="*/ 1 w 33"/>
                <a:gd name="T79" fmla="*/ 7 h 563"/>
                <a:gd name="T80" fmla="*/ 1 w 33"/>
                <a:gd name="T81" fmla="*/ 9 h 563"/>
                <a:gd name="T82" fmla="*/ 1 w 33"/>
                <a:gd name="T83" fmla="*/ 11 h 563"/>
                <a:gd name="T84" fmla="*/ 1 w 33"/>
                <a:gd name="T85" fmla="*/ 12 h 563"/>
                <a:gd name="T86" fmla="*/ 0 w 33"/>
                <a:gd name="T87" fmla="*/ 14 h 563"/>
                <a:gd name="T88" fmla="*/ 0 w 33"/>
                <a:gd name="T89" fmla="*/ 15 h 563"/>
                <a:gd name="T90" fmla="*/ 0 w 33"/>
                <a:gd name="T91" fmla="*/ 17 h 563"/>
                <a:gd name="T92" fmla="*/ 0 w 33"/>
                <a:gd name="T93" fmla="*/ 18 h 563"/>
                <a:gd name="T94" fmla="*/ 0 w 33"/>
                <a:gd name="T95" fmla="*/ 20 h 563"/>
                <a:gd name="T96" fmla="*/ 0 w 33"/>
                <a:gd name="T97" fmla="*/ 20 h 563"/>
                <a:gd name="T98" fmla="*/ 0 w 33"/>
                <a:gd name="T99" fmla="*/ 20 h 563"/>
                <a:gd name="T100" fmla="*/ 1 w 33"/>
                <a:gd name="T101" fmla="*/ 20 h 563"/>
                <a:gd name="T102" fmla="*/ 1 w 33"/>
                <a:gd name="T103" fmla="*/ 562 h 563"/>
                <a:gd name="T104" fmla="*/ 1 w 33"/>
                <a:gd name="T105" fmla="*/ 562 h 56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3" h="563">
                  <a:moveTo>
                    <a:pt x="1" y="562"/>
                  </a:moveTo>
                  <a:lnTo>
                    <a:pt x="32" y="562"/>
                  </a:lnTo>
                  <a:lnTo>
                    <a:pt x="32" y="20"/>
                  </a:lnTo>
                  <a:lnTo>
                    <a:pt x="32" y="19"/>
                  </a:lnTo>
                  <a:lnTo>
                    <a:pt x="32" y="17"/>
                  </a:lnTo>
                  <a:lnTo>
                    <a:pt x="32" y="16"/>
                  </a:lnTo>
                  <a:lnTo>
                    <a:pt x="32" y="14"/>
                  </a:lnTo>
                  <a:lnTo>
                    <a:pt x="32" y="12"/>
                  </a:lnTo>
                  <a:lnTo>
                    <a:pt x="32" y="10"/>
                  </a:lnTo>
                  <a:lnTo>
                    <a:pt x="30" y="9"/>
                  </a:lnTo>
                  <a:lnTo>
                    <a:pt x="30" y="7"/>
                  </a:lnTo>
                  <a:lnTo>
                    <a:pt x="29" y="5"/>
                  </a:lnTo>
                  <a:lnTo>
                    <a:pt x="29" y="3"/>
                  </a:lnTo>
                  <a:lnTo>
                    <a:pt x="27" y="3"/>
                  </a:lnTo>
                  <a:lnTo>
                    <a:pt x="26" y="1"/>
                  </a:lnTo>
                  <a:lnTo>
                    <a:pt x="24" y="1"/>
                  </a:lnTo>
                  <a:lnTo>
                    <a:pt x="22" y="0"/>
                  </a:lnTo>
                  <a:lnTo>
                    <a:pt x="21" y="1"/>
                  </a:lnTo>
                  <a:lnTo>
                    <a:pt x="20" y="1"/>
                  </a:lnTo>
                  <a:lnTo>
                    <a:pt x="19" y="1"/>
                  </a:lnTo>
                  <a:lnTo>
                    <a:pt x="17" y="1"/>
                  </a:lnTo>
                  <a:lnTo>
                    <a:pt x="15" y="1"/>
                  </a:lnTo>
                  <a:lnTo>
                    <a:pt x="13" y="1"/>
                  </a:lnTo>
                  <a:lnTo>
                    <a:pt x="11" y="1"/>
                  </a:lnTo>
                  <a:lnTo>
                    <a:pt x="8" y="3"/>
                  </a:lnTo>
                  <a:lnTo>
                    <a:pt x="6" y="3"/>
                  </a:lnTo>
                  <a:lnTo>
                    <a:pt x="5" y="5"/>
                  </a:lnTo>
                  <a:lnTo>
                    <a:pt x="3" y="5"/>
                  </a:lnTo>
                  <a:lnTo>
                    <a:pt x="1" y="7"/>
                  </a:lnTo>
                  <a:lnTo>
                    <a:pt x="1" y="9"/>
                  </a:lnTo>
                  <a:lnTo>
                    <a:pt x="1" y="11"/>
                  </a:lnTo>
                  <a:lnTo>
                    <a:pt x="1" y="12"/>
                  </a:lnTo>
                  <a:lnTo>
                    <a:pt x="0" y="14"/>
                  </a:lnTo>
                  <a:lnTo>
                    <a:pt x="0" y="15"/>
                  </a:lnTo>
                  <a:lnTo>
                    <a:pt x="0" y="17"/>
                  </a:lnTo>
                  <a:lnTo>
                    <a:pt x="0" y="18"/>
                  </a:lnTo>
                  <a:lnTo>
                    <a:pt x="0" y="20"/>
                  </a:lnTo>
                  <a:lnTo>
                    <a:pt x="1" y="20"/>
                  </a:lnTo>
                  <a:lnTo>
                    <a:pt x="1" y="562"/>
                  </a:lnTo>
                </a:path>
              </a:pathLst>
            </a:custGeom>
            <a:gradFill rotWithShape="0">
              <a:gsLst>
                <a:gs pos="0">
                  <a:srgbClr val="FFFFFF"/>
                </a:gs>
                <a:gs pos="100000">
                  <a:srgbClr val="2F2F2F"/>
                </a:gs>
              </a:gsLst>
              <a:lin ang="0" scaled="1"/>
            </a:gradFill>
            <a:ln w="18498" cap="flat" cmpd="sng">
              <a:solidFill>
                <a:srgbClr val="2F2F2F"/>
              </a:solidFill>
              <a:prstDash val="solid"/>
              <a:round/>
              <a:headEnd type="none" w="med" len="med"/>
              <a:tailEnd type="none" w="med" len="med"/>
            </a:ln>
            <a:effectLst/>
          </p:spPr>
          <p:txBody>
            <a:bodyPr/>
            <a:lstStyle/>
            <a:p>
              <a:endParaRPr lang="zh-CN" altLang="en-US"/>
            </a:p>
          </p:txBody>
        </p:sp>
        <p:sp>
          <p:nvSpPr>
            <p:cNvPr id="66597" name="Freeform 37"/>
            <p:cNvSpPr/>
            <p:nvPr/>
          </p:nvSpPr>
          <p:spPr bwMode="auto">
            <a:xfrm>
              <a:off x="3037" y="3934"/>
              <a:ext cx="282" cy="80"/>
            </a:xfrm>
            <a:custGeom>
              <a:avLst/>
              <a:gdLst>
                <a:gd name="T0" fmla="*/ 0 w 282"/>
                <a:gd name="T1" fmla="*/ 51 h 80"/>
                <a:gd name="T2" fmla="*/ 0 w 282"/>
                <a:gd name="T3" fmla="*/ 50 h 80"/>
                <a:gd name="T4" fmla="*/ 3 w 282"/>
                <a:gd name="T5" fmla="*/ 48 h 80"/>
                <a:gd name="T6" fmla="*/ 8 w 282"/>
                <a:gd name="T7" fmla="*/ 45 h 80"/>
                <a:gd name="T8" fmla="*/ 15 w 282"/>
                <a:gd name="T9" fmla="*/ 41 h 80"/>
                <a:gd name="T10" fmla="*/ 22 w 282"/>
                <a:gd name="T11" fmla="*/ 38 h 80"/>
                <a:gd name="T12" fmla="*/ 31 w 282"/>
                <a:gd name="T13" fmla="*/ 34 h 80"/>
                <a:gd name="T14" fmla="*/ 42 w 282"/>
                <a:gd name="T15" fmla="*/ 30 h 80"/>
                <a:gd name="T16" fmla="*/ 54 w 282"/>
                <a:gd name="T17" fmla="*/ 24 h 80"/>
                <a:gd name="T18" fmla="*/ 64 w 282"/>
                <a:gd name="T19" fmla="*/ 21 h 80"/>
                <a:gd name="T20" fmla="*/ 76 w 282"/>
                <a:gd name="T21" fmla="*/ 16 h 80"/>
                <a:gd name="T22" fmla="*/ 87 w 282"/>
                <a:gd name="T23" fmla="*/ 13 h 80"/>
                <a:gd name="T24" fmla="*/ 99 w 282"/>
                <a:gd name="T25" fmla="*/ 9 h 80"/>
                <a:gd name="T26" fmla="*/ 110 w 282"/>
                <a:gd name="T27" fmla="*/ 6 h 80"/>
                <a:gd name="T28" fmla="*/ 121 w 282"/>
                <a:gd name="T29" fmla="*/ 3 h 80"/>
                <a:gd name="T30" fmla="*/ 131 w 282"/>
                <a:gd name="T31" fmla="*/ 2 h 80"/>
                <a:gd name="T32" fmla="*/ 141 w 282"/>
                <a:gd name="T33" fmla="*/ 0 h 80"/>
                <a:gd name="T34" fmla="*/ 149 w 282"/>
                <a:gd name="T35" fmla="*/ 1 h 80"/>
                <a:gd name="T36" fmla="*/ 159 w 282"/>
                <a:gd name="T37" fmla="*/ 2 h 80"/>
                <a:gd name="T38" fmla="*/ 169 w 282"/>
                <a:gd name="T39" fmla="*/ 6 h 80"/>
                <a:gd name="T40" fmla="*/ 181 w 282"/>
                <a:gd name="T41" fmla="*/ 8 h 80"/>
                <a:gd name="T42" fmla="*/ 191 w 282"/>
                <a:gd name="T43" fmla="*/ 12 h 80"/>
                <a:gd name="T44" fmla="*/ 203 w 282"/>
                <a:gd name="T45" fmla="*/ 16 h 80"/>
                <a:gd name="T46" fmla="*/ 214 w 282"/>
                <a:gd name="T47" fmla="*/ 20 h 80"/>
                <a:gd name="T48" fmla="*/ 227 w 282"/>
                <a:gd name="T49" fmla="*/ 24 h 80"/>
                <a:gd name="T50" fmla="*/ 237 w 282"/>
                <a:gd name="T51" fmla="*/ 29 h 80"/>
                <a:gd name="T52" fmla="*/ 247 w 282"/>
                <a:gd name="T53" fmla="*/ 34 h 80"/>
                <a:gd name="T54" fmla="*/ 256 w 282"/>
                <a:gd name="T55" fmla="*/ 38 h 80"/>
                <a:gd name="T56" fmla="*/ 265 w 282"/>
                <a:gd name="T57" fmla="*/ 41 h 80"/>
                <a:gd name="T58" fmla="*/ 271 w 282"/>
                <a:gd name="T59" fmla="*/ 45 h 80"/>
                <a:gd name="T60" fmla="*/ 276 w 282"/>
                <a:gd name="T61" fmla="*/ 48 h 80"/>
                <a:gd name="T62" fmla="*/ 279 w 282"/>
                <a:gd name="T63" fmla="*/ 50 h 80"/>
                <a:gd name="T64" fmla="*/ 281 w 282"/>
                <a:gd name="T65" fmla="*/ 51 h 80"/>
                <a:gd name="T66" fmla="*/ 276 w 282"/>
                <a:gd name="T67" fmla="*/ 56 h 80"/>
                <a:gd name="T68" fmla="*/ 266 w 282"/>
                <a:gd name="T69" fmla="*/ 61 h 80"/>
                <a:gd name="T70" fmla="*/ 252 w 282"/>
                <a:gd name="T71" fmla="*/ 65 h 80"/>
                <a:gd name="T72" fmla="*/ 235 w 282"/>
                <a:gd name="T73" fmla="*/ 69 h 80"/>
                <a:gd name="T74" fmla="*/ 213 w 282"/>
                <a:gd name="T75" fmla="*/ 73 h 80"/>
                <a:gd name="T76" fmla="*/ 190 w 282"/>
                <a:gd name="T77" fmla="*/ 76 h 80"/>
                <a:gd name="T78" fmla="*/ 165 w 282"/>
                <a:gd name="T79" fmla="*/ 77 h 80"/>
                <a:gd name="T80" fmla="*/ 141 w 282"/>
                <a:gd name="T81" fmla="*/ 78 h 80"/>
                <a:gd name="T82" fmla="*/ 116 w 282"/>
                <a:gd name="T83" fmla="*/ 79 h 80"/>
                <a:gd name="T84" fmla="*/ 91 w 282"/>
                <a:gd name="T85" fmla="*/ 78 h 80"/>
                <a:gd name="T86" fmla="*/ 67 w 282"/>
                <a:gd name="T87" fmla="*/ 77 h 80"/>
                <a:gd name="T88" fmla="*/ 47 w 282"/>
                <a:gd name="T89" fmla="*/ 74 h 80"/>
                <a:gd name="T90" fmla="*/ 29 w 282"/>
                <a:gd name="T91" fmla="*/ 71 h 80"/>
                <a:gd name="T92" fmla="*/ 14 w 282"/>
                <a:gd name="T93" fmla="*/ 65 h 80"/>
                <a:gd name="T94" fmla="*/ 4 w 282"/>
                <a:gd name="T95" fmla="*/ 60 h 80"/>
                <a:gd name="T96" fmla="*/ 0 w 282"/>
                <a:gd name="T97" fmla="*/ 51 h 80"/>
                <a:gd name="T98" fmla="*/ 0 w 282"/>
                <a:gd name="T99" fmla="*/ 51 h 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2" h="80">
                  <a:moveTo>
                    <a:pt x="0" y="51"/>
                  </a:moveTo>
                  <a:lnTo>
                    <a:pt x="0" y="50"/>
                  </a:lnTo>
                  <a:lnTo>
                    <a:pt x="3" y="48"/>
                  </a:lnTo>
                  <a:lnTo>
                    <a:pt x="8" y="45"/>
                  </a:lnTo>
                  <a:lnTo>
                    <a:pt x="15" y="41"/>
                  </a:lnTo>
                  <a:lnTo>
                    <a:pt x="22" y="38"/>
                  </a:lnTo>
                  <a:lnTo>
                    <a:pt x="31" y="34"/>
                  </a:lnTo>
                  <a:lnTo>
                    <a:pt x="42" y="30"/>
                  </a:lnTo>
                  <a:lnTo>
                    <a:pt x="54" y="24"/>
                  </a:lnTo>
                  <a:lnTo>
                    <a:pt x="64" y="21"/>
                  </a:lnTo>
                  <a:lnTo>
                    <a:pt x="76" y="16"/>
                  </a:lnTo>
                  <a:lnTo>
                    <a:pt x="87" y="13"/>
                  </a:lnTo>
                  <a:lnTo>
                    <a:pt x="99" y="9"/>
                  </a:lnTo>
                  <a:lnTo>
                    <a:pt x="110" y="6"/>
                  </a:lnTo>
                  <a:lnTo>
                    <a:pt x="121" y="3"/>
                  </a:lnTo>
                  <a:lnTo>
                    <a:pt x="131" y="2"/>
                  </a:lnTo>
                  <a:lnTo>
                    <a:pt x="141" y="0"/>
                  </a:lnTo>
                  <a:lnTo>
                    <a:pt x="149" y="1"/>
                  </a:lnTo>
                  <a:lnTo>
                    <a:pt x="159" y="2"/>
                  </a:lnTo>
                  <a:lnTo>
                    <a:pt x="169" y="6"/>
                  </a:lnTo>
                  <a:lnTo>
                    <a:pt x="181" y="8"/>
                  </a:lnTo>
                  <a:lnTo>
                    <a:pt x="191" y="12"/>
                  </a:lnTo>
                  <a:lnTo>
                    <a:pt x="203" y="16"/>
                  </a:lnTo>
                  <a:lnTo>
                    <a:pt x="214" y="20"/>
                  </a:lnTo>
                  <a:lnTo>
                    <a:pt x="227" y="24"/>
                  </a:lnTo>
                  <a:lnTo>
                    <a:pt x="237" y="29"/>
                  </a:lnTo>
                  <a:lnTo>
                    <a:pt x="247" y="34"/>
                  </a:lnTo>
                  <a:lnTo>
                    <a:pt x="256" y="38"/>
                  </a:lnTo>
                  <a:lnTo>
                    <a:pt x="265" y="41"/>
                  </a:lnTo>
                  <a:lnTo>
                    <a:pt x="271" y="45"/>
                  </a:lnTo>
                  <a:lnTo>
                    <a:pt x="276" y="48"/>
                  </a:lnTo>
                  <a:lnTo>
                    <a:pt x="279" y="50"/>
                  </a:lnTo>
                  <a:lnTo>
                    <a:pt x="281" y="51"/>
                  </a:lnTo>
                  <a:lnTo>
                    <a:pt x="276" y="56"/>
                  </a:lnTo>
                  <a:lnTo>
                    <a:pt x="266" y="61"/>
                  </a:lnTo>
                  <a:lnTo>
                    <a:pt x="252" y="65"/>
                  </a:lnTo>
                  <a:lnTo>
                    <a:pt x="235" y="69"/>
                  </a:lnTo>
                  <a:lnTo>
                    <a:pt x="213" y="73"/>
                  </a:lnTo>
                  <a:lnTo>
                    <a:pt x="190" y="76"/>
                  </a:lnTo>
                  <a:lnTo>
                    <a:pt x="165" y="77"/>
                  </a:lnTo>
                  <a:lnTo>
                    <a:pt x="141" y="78"/>
                  </a:lnTo>
                  <a:lnTo>
                    <a:pt x="116" y="79"/>
                  </a:lnTo>
                  <a:lnTo>
                    <a:pt x="91" y="78"/>
                  </a:lnTo>
                  <a:lnTo>
                    <a:pt x="67" y="77"/>
                  </a:lnTo>
                  <a:lnTo>
                    <a:pt x="47" y="74"/>
                  </a:lnTo>
                  <a:lnTo>
                    <a:pt x="29" y="71"/>
                  </a:lnTo>
                  <a:lnTo>
                    <a:pt x="14" y="65"/>
                  </a:lnTo>
                  <a:lnTo>
                    <a:pt x="4" y="60"/>
                  </a:lnTo>
                  <a:lnTo>
                    <a:pt x="0" y="51"/>
                  </a:lnTo>
                </a:path>
              </a:pathLst>
            </a:custGeom>
            <a:solidFill>
              <a:srgbClr val="A2A2A2"/>
            </a:solidFill>
            <a:ln w="18498" cap="flat" cmpd="sng">
              <a:solidFill>
                <a:srgbClr val="2F2F2F"/>
              </a:solidFill>
              <a:prstDash val="solid"/>
              <a:round/>
              <a:headEnd type="none" w="med" len="med"/>
              <a:tailEnd type="none" w="med" len="med"/>
            </a:ln>
            <a:effectLst/>
          </p:spPr>
          <p:txBody>
            <a:bodyPr/>
            <a:lstStyle/>
            <a:p>
              <a:endParaRPr lang="zh-CN" altLang="en-US"/>
            </a:p>
          </p:txBody>
        </p:sp>
        <p:sp>
          <p:nvSpPr>
            <p:cNvPr id="66598" name="Freeform 38"/>
            <p:cNvSpPr/>
            <p:nvPr/>
          </p:nvSpPr>
          <p:spPr bwMode="auto">
            <a:xfrm>
              <a:off x="3037" y="3984"/>
              <a:ext cx="282" cy="46"/>
            </a:xfrm>
            <a:custGeom>
              <a:avLst/>
              <a:gdLst>
                <a:gd name="T0" fmla="*/ 0 w 282"/>
                <a:gd name="T1" fmla="*/ 22 h 46"/>
                <a:gd name="T2" fmla="*/ 0 w 282"/>
                <a:gd name="T3" fmla="*/ 20 h 46"/>
                <a:gd name="T4" fmla="*/ 0 w 282"/>
                <a:gd name="T5" fmla="*/ 17 h 46"/>
                <a:gd name="T6" fmla="*/ 0 w 282"/>
                <a:gd name="T7" fmla="*/ 13 h 46"/>
                <a:gd name="T8" fmla="*/ 0 w 282"/>
                <a:gd name="T9" fmla="*/ 10 h 46"/>
                <a:gd name="T10" fmla="*/ 0 w 282"/>
                <a:gd name="T11" fmla="*/ 6 h 46"/>
                <a:gd name="T12" fmla="*/ 0 w 282"/>
                <a:gd name="T13" fmla="*/ 4 h 46"/>
                <a:gd name="T14" fmla="*/ 0 w 282"/>
                <a:gd name="T15" fmla="*/ 2 h 46"/>
                <a:gd name="T16" fmla="*/ 2 w 282"/>
                <a:gd name="T17" fmla="*/ 4 h 46"/>
                <a:gd name="T18" fmla="*/ 12 w 282"/>
                <a:gd name="T19" fmla="*/ 8 h 46"/>
                <a:gd name="T20" fmla="*/ 27 w 282"/>
                <a:gd name="T21" fmla="*/ 12 h 46"/>
                <a:gd name="T22" fmla="*/ 44 w 282"/>
                <a:gd name="T23" fmla="*/ 15 h 46"/>
                <a:gd name="T24" fmla="*/ 62 w 282"/>
                <a:gd name="T25" fmla="*/ 17 h 46"/>
                <a:gd name="T26" fmla="*/ 84 w 282"/>
                <a:gd name="T27" fmla="*/ 19 h 46"/>
                <a:gd name="T28" fmla="*/ 106 w 282"/>
                <a:gd name="T29" fmla="*/ 19 h 46"/>
                <a:gd name="T30" fmla="*/ 127 w 282"/>
                <a:gd name="T31" fmla="*/ 19 h 46"/>
                <a:gd name="T32" fmla="*/ 150 w 282"/>
                <a:gd name="T33" fmla="*/ 20 h 46"/>
                <a:gd name="T34" fmla="*/ 172 w 282"/>
                <a:gd name="T35" fmla="*/ 20 h 46"/>
                <a:gd name="T36" fmla="*/ 193 w 282"/>
                <a:gd name="T37" fmla="*/ 19 h 46"/>
                <a:gd name="T38" fmla="*/ 213 w 282"/>
                <a:gd name="T39" fmla="*/ 18 h 46"/>
                <a:gd name="T40" fmla="*/ 233 w 282"/>
                <a:gd name="T41" fmla="*/ 16 h 46"/>
                <a:gd name="T42" fmla="*/ 250 w 282"/>
                <a:gd name="T43" fmla="*/ 13 h 46"/>
                <a:gd name="T44" fmla="*/ 264 w 282"/>
                <a:gd name="T45" fmla="*/ 10 h 46"/>
                <a:gd name="T46" fmla="*/ 276 w 282"/>
                <a:gd name="T47" fmla="*/ 6 h 46"/>
                <a:gd name="T48" fmla="*/ 281 w 282"/>
                <a:gd name="T49" fmla="*/ 4 h 46"/>
                <a:gd name="T50" fmla="*/ 281 w 282"/>
                <a:gd name="T51" fmla="*/ 5 h 46"/>
                <a:gd name="T52" fmla="*/ 281 w 282"/>
                <a:gd name="T53" fmla="*/ 7 h 46"/>
                <a:gd name="T54" fmla="*/ 281 w 282"/>
                <a:gd name="T55" fmla="*/ 10 h 46"/>
                <a:gd name="T56" fmla="*/ 281 w 282"/>
                <a:gd name="T57" fmla="*/ 12 h 46"/>
                <a:gd name="T58" fmla="*/ 281 w 282"/>
                <a:gd name="T59" fmla="*/ 15 h 46"/>
                <a:gd name="T60" fmla="*/ 281 w 282"/>
                <a:gd name="T61" fmla="*/ 17 h 46"/>
                <a:gd name="T62" fmla="*/ 281 w 282"/>
                <a:gd name="T63" fmla="*/ 17 h 46"/>
                <a:gd name="T64" fmla="*/ 279 w 282"/>
                <a:gd name="T65" fmla="*/ 20 h 46"/>
                <a:gd name="T66" fmla="*/ 272 w 282"/>
                <a:gd name="T67" fmla="*/ 26 h 46"/>
                <a:gd name="T68" fmla="*/ 259 w 282"/>
                <a:gd name="T69" fmla="*/ 31 h 46"/>
                <a:gd name="T70" fmla="*/ 243 w 282"/>
                <a:gd name="T71" fmla="*/ 34 h 46"/>
                <a:gd name="T72" fmla="*/ 222 w 282"/>
                <a:gd name="T73" fmla="*/ 39 h 46"/>
                <a:gd name="T74" fmla="*/ 199 w 282"/>
                <a:gd name="T75" fmla="*/ 42 h 46"/>
                <a:gd name="T76" fmla="*/ 175 w 282"/>
                <a:gd name="T77" fmla="*/ 45 h 46"/>
                <a:gd name="T78" fmla="*/ 150 w 282"/>
                <a:gd name="T79" fmla="*/ 45 h 46"/>
                <a:gd name="T80" fmla="*/ 123 w 282"/>
                <a:gd name="T81" fmla="*/ 45 h 46"/>
                <a:gd name="T82" fmla="*/ 97 w 282"/>
                <a:gd name="T83" fmla="*/ 45 h 46"/>
                <a:gd name="T84" fmla="*/ 72 w 282"/>
                <a:gd name="T85" fmla="*/ 43 h 46"/>
                <a:gd name="T86" fmla="*/ 50 w 282"/>
                <a:gd name="T87" fmla="*/ 40 h 46"/>
                <a:gd name="T88" fmla="*/ 31 w 282"/>
                <a:gd name="T89" fmla="*/ 37 h 46"/>
                <a:gd name="T90" fmla="*/ 16 w 282"/>
                <a:gd name="T91" fmla="*/ 34 h 46"/>
                <a:gd name="T92" fmla="*/ 5 w 282"/>
                <a:gd name="T93" fmla="*/ 30 h 46"/>
                <a:gd name="T94" fmla="*/ 0 w 282"/>
                <a:gd name="T95" fmla="*/ 26 h 46"/>
                <a:gd name="T96" fmla="*/ 0 w 282"/>
                <a:gd name="T97" fmla="*/ 22 h 4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2" h="46">
                  <a:moveTo>
                    <a:pt x="0" y="22"/>
                  </a:moveTo>
                  <a:lnTo>
                    <a:pt x="0" y="22"/>
                  </a:lnTo>
                  <a:lnTo>
                    <a:pt x="0" y="21"/>
                  </a:lnTo>
                  <a:lnTo>
                    <a:pt x="0" y="20"/>
                  </a:lnTo>
                  <a:lnTo>
                    <a:pt x="0" y="18"/>
                  </a:lnTo>
                  <a:lnTo>
                    <a:pt x="0" y="17"/>
                  </a:lnTo>
                  <a:lnTo>
                    <a:pt x="0" y="15"/>
                  </a:lnTo>
                  <a:lnTo>
                    <a:pt x="0" y="13"/>
                  </a:lnTo>
                  <a:lnTo>
                    <a:pt x="0" y="11"/>
                  </a:lnTo>
                  <a:lnTo>
                    <a:pt x="0" y="10"/>
                  </a:lnTo>
                  <a:lnTo>
                    <a:pt x="0" y="8"/>
                  </a:lnTo>
                  <a:lnTo>
                    <a:pt x="0" y="6"/>
                  </a:lnTo>
                  <a:lnTo>
                    <a:pt x="0" y="4"/>
                  </a:lnTo>
                  <a:lnTo>
                    <a:pt x="0" y="2"/>
                  </a:lnTo>
                  <a:lnTo>
                    <a:pt x="0" y="0"/>
                  </a:lnTo>
                  <a:lnTo>
                    <a:pt x="2" y="4"/>
                  </a:lnTo>
                  <a:lnTo>
                    <a:pt x="7" y="6"/>
                  </a:lnTo>
                  <a:lnTo>
                    <a:pt x="12" y="8"/>
                  </a:lnTo>
                  <a:lnTo>
                    <a:pt x="19" y="10"/>
                  </a:lnTo>
                  <a:lnTo>
                    <a:pt x="27" y="12"/>
                  </a:lnTo>
                  <a:lnTo>
                    <a:pt x="34" y="14"/>
                  </a:lnTo>
                  <a:lnTo>
                    <a:pt x="44" y="15"/>
                  </a:lnTo>
                  <a:lnTo>
                    <a:pt x="54" y="15"/>
                  </a:lnTo>
                  <a:lnTo>
                    <a:pt x="62" y="17"/>
                  </a:lnTo>
                  <a:lnTo>
                    <a:pt x="73" y="18"/>
                  </a:lnTo>
                  <a:lnTo>
                    <a:pt x="84" y="19"/>
                  </a:lnTo>
                  <a:lnTo>
                    <a:pt x="95" y="19"/>
                  </a:lnTo>
                  <a:lnTo>
                    <a:pt x="106" y="19"/>
                  </a:lnTo>
                  <a:lnTo>
                    <a:pt x="116" y="19"/>
                  </a:lnTo>
                  <a:lnTo>
                    <a:pt x="127" y="19"/>
                  </a:lnTo>
                  <a:lnTo>
                    <a:pt x="139" y="19"/>
                  </a:lnTo>
                  <a:lnTo>
                    <a:pt x="150" y="20"/>
                  </a:lnTo>
                  <a:lnTo>
                    <a:pt x="161" y="20"/>
                  </a:lnTo>
                  <a:lnTo>
                    <a:pt x="172" y="20"/>
                  </a:lnTo>
                  <a:lnTo>
                    <a:pt x="183" y="19"/>
                  </a:lnTo>
                  <a:lnTo>
                    <a:pt x="193" y="19"/>
                  </a:lnTo>
                  <a:lnTo>
                    <a:pt x="203" y="18"/>
                  </a:lnTo>
                  <a:lnTo>
                    <a:pt x="213" y="18"/>
                  </a:lnTo>
                  <a:lnTo>
                    <a:pt x="224" y="16"/>
                  </a:lnTo>
                  <a:lnTo>
                    <a:pt x="233" y="16"/>
                  </a:lnTo>
                  <a:lnTo>
                    <a:pt x="242" y="14"/>
                  </a:lnTo>
                  <a:lnTo>
                    <a:pt x="250" y="13"/>
                  </a:lnTo>
                  <a:lnTo>
                    <a:pt x="258" y="11"/>
                  </a:lnTo>
                  <a:lnTo>
                    <a:pt x="264" y="10"/>
                  </a:lnTo>
                  <a:lnTo>
                    <a:pt x="271" y="8"/>
                  </a:lnTo>
                  <a:lnTo>
                    <a:pt x="276" y="6"/>
                  </a:lnTo>
                  <a:lnTo>
                    <a:pt x="281" y="3"/>
                  </a:lnTo>
                  <a:lnTo>
                    <a:pt x="281" y="4"/>
                  </a:lnTo>
                  <a:lnTo>
                    <a:pt x="281" y="5"/>
                  </a:lnTo>
                  <a:lnTo>
                    <a:pt x="281" y="7"/>
                  </a:lnTo>
                  <a:lnTo>
                    <a:pt x="281" y="8"/>
                  </a:lnTo>
                  <a:lnTo>
                    <a:pt x="281" y="10"/>
                  </a:lnTo>
                  <a:lnTo>
                    <a:pt x="281" y="12"/>
                  </a:lnTo>
                  <a:lnTo>
                    <a:pt x="281" y="14"/>
                  </a:lnTo>
                  <a:lnTo>
                    <a:pt x="281" y="15"/>
                  </a:lnTo>
                  <a:lnTo>
                    <a:pt x="281" y="17"/>
                  </a:lnTo>
                  <a:lnTo>
                    <a:pt x="279" y="20"/>
                  </a:lnTo>
                  <a:lnTo>
                    <a:pt x="277" y="22"/>
                  </a:lnTo>
                  <a:lnTo>
                    <a:pt x="272" y="26"/>
                  </a:lnTo>
                  <a:lnTo>
                    <a:pt x="267" y="27"/>
                  </a:lnTo>
                  <a:lnTo>
                    <a:pt x="259" y="31"/>
                  </a:lnTo>
                  <a:lnTo>
                    <a:pt x="252" y="32"/>
                  </a:lnTo>
                  <a:lnTo>
                    <a:pt x="243" y="34"/>
                  </a:lnTo>
                  <a:lnTo>
                    <a:pt x="234" y="36"/>
                  </a:lnTo>
                  <a:lnTo>
                    <a:pt x="222" y="39"/>
                  </a:lnTo>
                  <a:lnTo>
                    <a:pt x="212" y="40"/>
                  </a:lnTo>
                  <a:lnTo>
                    <a:pt x="199" y="42"/>
                  </a:lnTo>
                  <a:lnTo>
                    <a:pt x="188" y="43"/>
                  </a:lnTo>
                  <a:lnTo>
                    <a:pt x="175" y="45"/>
                  </a:lnTo>
                  <a:lnTo>
                    <a:pt x="162" y="45"/>
                  </a:lnTo>
                  <a:lnTo>
                    <a:pt x="150" y="45"/>
                  </a:lnTo>
                  <a:lnTo>
                    <a:pt x="138" y="45"/>
                  </a:lnTo>
                  <a:lnTo>
                    <a:pt x="123" y="45"/>
                  </a:lnTo>
                  <a:lnTo>
                    <a:pt x="110" y="45"/>
                  </a:lnTo>
                  <a:lnTo>
                    <a:pt x="97" y="45"/>
                  </a:lnTo>
                  <a:lnTo>
                    <a:pt x="85" y="43"/>
                  </a:lnTo>
                  <a:lnTo>
                    <a:pt x="72" y="43"/>
                  </a:lnTo>
                  <a:lnTo>
                    <a:pt x="61" y="41"/>
                  </a:lnTo>
                  <a:lnTo>
                    <a:pt x="50" y="40"/>
                  </a:lnTo>
                  <a:lnTo>
                    <a:pt x="41" y="39"/>
                  </a:lnTo>
                  <a:lnTo>
                    <a:pt x="31" y="37"/>
                  </a:lnTo>
                  <a:lnTo>
                    <a:pt x="23" y="36"/>
                  </a:lnTo>
                  <a:lnTo>
                    <a:pt x="16" y="34"/>
                  </a:lnTo>
                  <a:lnTo>
                    <a:pt x="10" y="32"/>
                  </a:lnTo>
                  <a:lnTo>
                    <a:pt x="5" y="30"/>
                  </a:lnTo>
                  <a:lnTo>
                    <a:pt x="2" y="27"/>
                  </a:lnTo>
                  <a:lnTo>
                    <a:pt x="0" y="26"/>
                  </a:lnTo>
                  <a:lnTo>
                    <a:pt x="0" y="22"/>
                  </a:lnTo>
                </a:path>
              </a:pathLst>
            </a:custGeom>
            <a:solidFill>
              <a:srgbClr val="2F2F2F"/>
            </a:solidFill>
            <a:ln w="18498" cap="flat" cmpd="sng">
              <a:solidFill>
                <a:srgbClr val="2F2F2F"/>
              </a:solidFill>
              <a:prstDash val="solid"/>
              <a:round/>
              <a:headEnd type="none" w="med" len="med"/>
              <a:tailEnd type="none" w="med" len="med"/>
            </a:ln>
            <a:effectLst/>
          </p:spPr>
          <p:txBody>
            <a:bodyPr/>
            <a:lstStyle/>
            <a:p>
              <a:endParaRPr lang="zh-CN" altLang="en-US"/>
            </a:p>
          </p:txBody>
        </p:sp>
        <p:sp>
          <p:nvSpPr>
            <p:cNvPr id="66599" name="Freeform 39"/>
            <p:cNvSpPr/>
            <p:nvPr/>
          </p:nvSpPr>
          <p:spPr bwMode="auto">
            <a:xfrm>
              <a:off x="3123" y="3906"/>
              <a:ext cx="110" cy="57"/>
            </a:xfrm>
            <a:custGeom>
              <a:avLst/>
              <a:gdLst>
                <a:gd name="T0" fmla="*/ 32 w 110"/>
                <a:gd name="T1" fmla="*/ 3 h 57"/>
                <a:gd name="T2" fmla="*/ 27 w 110"/>
                <a:gd name="T3" fmla="*/ 8 h 57"/>
                <a:gd name="T4" fmla="*/ 22 w 110"/>
                <a:gd name="T5" fmla="*/ 13 h 57"/>
                <a:gd name="T6" fmla="*/ 16 w 110"/>
                <a:gd name="T7" fmla="*/ 20 h 57"/>
                <a:gd name="T8" fmla="*/ 11 w 110"/>
                <a:gd name="T9" fmla="*/ 25 h 57"/>
                <a:gd name="T10" fmla="*/ 7 w 110"/>
                <a:gd name="T11" fmla="*/ 32 h 57"/>
                <a:gd name="T12" fmla="*/ 3 w 110"/>
                <a:gd name="T13" fmla="*/ 38 h 57"/>
                <a:gd name="T14" fmla="*/ 0 w 110"/>
                <a:gd name="T15" fmla="*/ 42 h 57"/>
                <a:gd name="T16" fmla="*/ 0 w 110"/>
                <a:gd name="T17" fmla="*/ 46 h 57"/>
                <a:gd name="T18" fmla="*/ 4 w 110"/>
                <a:gd name="T19" fmla="*/ 50 h 57"/>
                <a:gd name="T20" fmla="*/ 10 w 110"/>
                <a:gd name="T21" fmla="*/ 53 h 57"/>
                <a:gd name="T22" fmla="*/ 17 w 110"/>
                <a:gd name="T23" fmla="*/ 55 h 57"/>
                <a:gd name="T24" fmla="*/ 26 w 110"/>
                <a:gd name="T25" fmla="*/ 56 h 57"/>
                <a:gd name="T26" fmla="*/ 34 w 110"/>
                <a:gd name="T27" fmla="*/ 56 h 57"/>
                <a:gd name="T28" fmla="*/ 43 w 110"/>
                <a:gd name="T29" fmla="*/ 56 h 57"/>
                <a:gd name="T30" fmla="*/ 50 w 110"/>
                <a:gd name="T31" fmla="*/ 56 h 57"/>
                <a:gd name="T32" fmla="*/ 56 w 110"/>
                <a:gd name="T33" fmla="*/ 56 h 57"/>
                <a:gd name="T34" fmla="*/ 63 w 110"/>
                <a:gd name="T35" fmla="*/ 56 h 57"/>
                <a:gd name="T36" fmla="*/ 71 w 110"/>
                <a:gd name="T37" fmla="*/ 56 h 57"/>
                <a:gd name="T38" fmla="*/ 79 w 110"/>
                <a:gd name="T39" fmla="*/ 56 h 57"/>
                <a:gd name="T40" fmla="*/ 89 w 110"/>
                <a:gd name="T41" fmla="*/ 55 h 57"/>
                <a:gd name="T42" fmla="*/ 96 w 110"/>
                <a:gd name="T43" fmla="*/ 53 h 57"/>
                <a:gd name="T44" fmla="*/ 102 w 110"/>
                <a:gd name="T45" fmla="*/ 49 h 57"/>
                <a:gd name="T46" fmla="*/ 107 w 110"/>
                <a:gd name="T47" fmla="*/ 46 h 57"/>
                <a:gd name="T48" fmla="*/ 106 w 110"/>
                <a:gd name="T49" fmla="*/ 41 h 57"/>
                <a:gd name="T50" fmla="*/ 102 w 110"/>
                <a:gd name="T51" fmla="*/ 37 h 57"/>
                <a:gd name="T52" fmla="*/ 97 w 110"/>
                <a:gd name="T53" fmla="*/ 30 h 57"/>
                <a:gd name="T54" fmla="*/ 93 w 110"/>
                <a:gd name="T55" fmla="*/ 23 h 57"/>
                <a:gd name="T56" fmla="*/ 87 w 110"/>
                <a:gd name="T57" fmla="*/ 18 h 57"/>
                <a:gd name="T58" fmla="*/ 81 w 110"/>
                <a:gd name="T59" fmla="*/ 12 h 57"/>
                <a:gd name="T60" fmla="*/ 76 w 110"/>
                <a:gd name="T61" fmla="*/ 6 h 57"/>
                <a:gd name="T62" fmla="*/ 72 w 110"/>
                <a:gd name="T63" fmla="*/ 2 h 57"/>
                <a:gd name="T64" fmla="*/ 68 w 110"/>
                <a:gd name="T65" fmla="*/ 2 h 57"/>
                <a:gd name="T66" fmla="*/ 64 w 110"/>
                <a:gd name="T67" fmla="*/ 2 h 57"/>
                <a:gd name="T68" fmla="*/ 60 w 110"/>
                <a:gd name="T69" fmla="*/ 2 h 57"/>
                <a:gd name="T70" fmla="*/ 56 w 110"/>
                <a:gd name="T71" fmla="*/ 2 h 57"/>
                <a:gd name="T72" fmla="*/ 51 w 110"/>
                <a:gd name="T73" fmla="*/ 2 h 57"/>
                <a:gd name="T74" fmla="*/ 47 w 110"/>
                <a:gd name="T75" fmla="*/ 2 h 57"/>
                <a:gd name="T76" fmla="*/ 42 w 110"/>
                <a:gd name="T77" fmla="*/ 2 h 57"/>
                <a:gd name="T78" fmla="*/ 37 w 110"/>
                <a:gd name="T79" fmla="*/ 2 h 57"/>
                <a:gd name="T80" fmla="*/ 36 w 110"/>
                <a:gd name="T81" fmla="*/ 0 h 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0" h="57">
                  <a:moveTo>
                    <a:pt x="36" y="0"/>
                  </a:moveTo>
                  <a:lnTo>
                    <a:pt x="32" y="3"/>
                  </a:lnTo>
                  <a:lnTo>
                    <a:pt x="30" y="5"/>
                  </a:lnTo>
                  <a:lnTo>
                    <a:pt x="27" y="8"/>
                  </a:lnTo>
                  <a:lnTo>
                    <a:pt x="25" y="10"/>
                  </a:lnTo>
                  <a:lnTo>
                    <a:pt x="22" y="13"/>
                  </a:lnTo>
                  <a:lnTo>
                    <a:pt x="20" y="16"/>
                  </a:lnTo>
                  <a:lnTo>
                    <a:pt x="16" y="20"/>
                  </a:lnTo>
                  <a:lnTo>
                    <a:pt x="15" y="22"/>
                  </a:lnTo>
                  <a:lnTo>
                    <a:pt x="11" y="25"/>
                  </a:lnTo>
                  <a:lnTo>
                    <a:pt x="9" y="29"/>
                  </a:lnTo>
                  <a:lnTo>
                    <a:pt x="7" y="32"/>
                  </a:lnTo>
                  <a:lnTo>
                    <a:pt x="5" y="34"/>
                  </a:lnTo>
                  <a:lnTo>
                    <a:pt x="3" y="38"/>
                  </a:lnTo>
                  <a:lnTo>
                    <a:pt x="1" y="39"/>
                  </a:lnTo>
                  <a:lnTo>
                    <a:pt x="0" y="42"/>
                  </a:lnTo>
                  <a:lnTo>
                    <a:pt x="0" y="44"/>
                  </a:lnTo>
                  <a:lnTo>
                    <a:pt x="0" y="46"/>
                  </a:lnTo>
                  <a:lnTo>
                    <a:pt x="2" y="48"/>
                  </a:lnTo>
                  <a:lnTo>
                    <a:pt x="4" y="50"/>
                  </a:lnTo>
                  <a:lnTo>
                    <a:pt x="7" y="51"/>
                  </a:lnTo>
                  <a:lnTo>
                    <a:pt x="10" y="53"/>
                  </a:lnTo>
                  <a:lnTo>
                    <a:pt x="13" y="53"/>
                  </a:lnTo>
                  <a:lnTo>
                    <a:pt x="17" y="55"/>
                  </a:lnTo>
                  <a:lnTo>
                    <a:pt x="22" y="55"/>
                  </a:lnTo>
                  <a:lnTo>
                    <a:pt x="26" y="56"/>
                  </a:lnTo>
                  <a:lnTo>
                    <a:pt x="30" y="56"/>
                  </a:lnTo>
                  <a:lnTo>
                    <a:pt x="34" y="56"/>
                  </a:lnTo>
                  <a:lnTo>
                    <a:pt x="39" y="56"/>
                  </a:lnTo>
                  <a:lnTo>
                    <a:pt x="43" y="56"/>
                  </a:lnTo>
                  <a:lnTo>
                    <a:pt x="47" y="56"/>
                  </a:lnTo>
                  <a:lnTo>
                    <a:pt x="50" y="56"/>
                  </a:lnTo>
                  <a:lnTo>
                    <a:pt x="54" y="56"/>
                  </a:lnTo>
                  <a:lnTo>
                    <a:pt x="56" y="56"/>
                  </a:lnTo>
                  <a:lnTo>
                    <a:pt x="60" y="56"/>
                  </a:lnTo>
                  <a:lnTo>
                    <a:pt x="63" y="56"/>
                  </a:lnTo>
                  <a:lnTo>
                    <a:pt x="67" y="56"/>
                  </a:lnTo>
                  <a:lnTo>
                    <a:pt x="71" y="56"/>
                  </a:lnTo>
                  <a:lnTo>
                    <a:pt x="76" y="56"/>
                  </a:lnTo>
                  <a:lnTo>
                    <a:pt x="79" y="56"/>
                  </a:lnTo>
                  <a:lnTo>
                    <a:pt x="85" y="55"/>
                  </a:lnTo>
                  <a:lnTo>
                    <a:pt x="89" y="55"/>
                  </a:lnTo>
                  <a:lnTo>
                    <a:pt x="93" y="53"/>
                  </a:lnTo>
                  <a:lnTo>
                    <a:pt x="96" y="53"/>
                  </a:lnTo>
                  <a:lnTo>
                    <a:pt x="101" y="51"/>
                  </a:lnTo>
                  <a:lnTo>
                    <a:pt x="102" y="49"/>
                  </a:lnTo>
                  <a:lnTo>
                    <a:pt x="105" y="48"/>
                  </a:lnTo>
                  <a:lnTo>
                    <a:pt x="107" y="46"/>
                  </a:lnTo>
                  <a:lnTo>
                    <a:pt x="109" y="43"/>
                  </a:lnTo>
                  <a:lnTo>
                    <a:pt x="106" y="41"/>
                  </a:lnTo>
                  <a:lnTo>
                    <a:pt x="104" y="39"/>
                  </a:lnTo>
                  <a:lnTo>
                    <a:pt x="102" y="37"/>
                  </a:lnTo>
                  <a:lnTo>
                    <a:pt x="101" y="33"/>
                  </a:lnTo>
                  <a:lnTo>
                    <a:pt x="97" y="30"/>
                  </a:lnTo>
                  <a:lnTo>
                    <a:pt x="95" y="27"/>
                  </a:lnTo>
                  <a:lnTo>
                    <a:pt x="93" y="23"/>
                  </a:lnTo>
                  <a:lnTo>
                    <a:pt x="91" y="20"/>
                  </a:lnTo>
                  <a:lnTo>
                    <a:pt x="87" y="18"/>
                  </a:lnTo>
                  <a:lnTo>
                    <a:pt x="85" y="14"/>
                  </a:lnTo>
                  <a:lnTo>
                    <a:pt x="81" y="12"/>
                  </a:lnTo>
                  <a:lnTo>
                    <a:pt x="79" y="8"/>
                  </a:lnTo>
                  <a:lnTo>
                    <a:pt x="76" y="6"/>
                  </a:lnTo>
                  <a:lnTo>
                    <a:pt x="74" y="4"/>
                  </a:lnTo>
                  <a:lnTo>
                    <a:pt x="72" y="2"/>
                  </a:lnTo>
                  <a:lnTo>
                    <a:pt x="70" y="0"/>
                  </a:lnTo>
                  <a:lnTo>
                    <a:pt x="68" y="2"/>
                  </a:lnTo>
                  <a:lnTo>
                    <a:pt x="66" y="2"/>
                  </a:lnTo>
                  <a:lnTo>
                    <a:pt x="64" y="2"/>
                  </a:lnTo>
                  <a:lnTo>
                    <a:pt x="62" y="2"/>
                  </a:lnTo>
                  <a:lnTo>
                    <a:pt x="60" y="2"/>
                  </a:lnTo>
                  <a:lnTo>
                    <a:pt x="58" y="2"/>
                  </a:lnTo>
                  <a:lnTo>
                    <a:pt x="56" y="2"/>
                  </a:lnTo>
                  <a:lnTo>
                    <a:pt x="55" y="2"/>
                  </a:lnTo>
                  <a:lnTo>
                    <a:pt x="51" y="2"/>
                  </a:lnTo>
                  <a:lnTo>
                    <a:pt x="49" y="2"/>
                  </a:lnTo>
                  <a:lnTo>
                    <a:pt x="47" y="2"/>
                  </a:lnTo>
                  <a:lnTo>
                    <a:pt x="46" y="2"/>
                  </a:lnTo>
                  <a:lnTo>
                    <a:pt x="42" y="2"/>
                  </a:lnTo>
                  <a:lnTo>
                    <a:pt x="40" y="2"/>
                  </a:lnTo>
                  <a:lnTo>
                    <a:pt x="37" y="2"/>
                  </a:lnTo>
                  <a:lnTo>
                    <a:pt x="36" y="0"/>
                  </a:lnTo>
                </a:path>
              </a:pathLst>
            </a:custGeom>
            <a:solidFill>
              <a:srgbClr val="D2D2D2"/>
            </a:solidFill>
            <a:ln w="18498" cap="flat" cmpd="sng">
              <a:solidFill>
                <a:srgbClr val="2F2F2F"/>
              </a:solidFill>
              <a:prstDash val="solid"/>
              <a:round/>
              <a:headEnd type="none" w="med" len="med"/>
              <a:tailEnd type="none" w="med" len="med"/>
            </a:ln>
            <a:effectLst/>
          </p:spPr>
          <p:txBody>
            <a:bodyPr/>
            <a:lstStyle/>
            <a:p>
              <a:endParaRPr lang="zh-CN" altLang="en-US"/>
            </a:p>
          </p:txBody>
        </p:sp>
        <p:sp>
          <p:nvSpPr>
            <p:cNvPr id="66600" name="Freeform 40"/>
            <p:cNvSpPr/>
            <p:nvPr/>
          </p:nvSpPr>
          <p:spPr bwMode="auto">
            <a:xfrm>
              <a:off x="3157" y="3326"/>
              <a:ext cx="42" cy="38"/>
            </a:xfrm>
            <a:custGeom>
              <a:avLst/>
              <a:gdLst>
                <a:gd name="T0" fmla="*/ 0 w 42"/>
                <a:gd name="T1" fmla="*/ 19 h 38"/>
                <a:gd name="T2" fmla="*/ 0 w 42"/>
                <a:gd name="T3" fmla="*/ 15 h 38"/>
                <a:gd name="T4" fmla="*/ 1 w 42"/>
                <a:gd name="T5" fmla="*/ 11 h 38"/>
                <a:gd name="T6" fmla="*/ 2 w 42"/>
                <a:gd name="T7" fmla="*/ 9 h 38"/>
                <a:gd name="T8" fmla="*/ 5 w 42"/>
                <a:gd name="T9" fmla="*/ 5 h 38"/>
                <a:gd name="T10" fmla="*/ 8 w 42"/>
                <a:gd name="T11" fmla="*/ 4 h 38"/>
                <a:gd name="T12" fmla="*/ 12 w 42"/>
                <a:gd name="T13" fmla="*/ 2 h 38"/>
                <a:gd name="T14" fmla="*/ 15 w 42"/>
                <a:gd name="T15" fmla="*/ 1 h 38"/>
                <a:gd name="T16" fmla="*/ 20 w 42"/>
                <a:gd name="T17" fmla="*/ 0 h 38"/>
                <a:gd name="T18" fmla="*/ 23 w 42"/>
                <a:gd name="T19" fmla="*/ 1 h 38"/>
                <a:gd name="T20" fmla="*/ 27 w 42"/>
                <a:gd name="T21" fmla="*/ 2 h 38"/>
                <a:gd name="T22" fmla="*/ 30 w 42"/>
                <a:gd name="T23" fmla="*/ 4 h 38"/>
                <a:gd name="T24" fmla="*/ 33 w 42"/>
                <a:gd name="T25" fmla="*/ 5 h 38"/>
                <a:gd name="T26" fmla="*/ 35 w 42"/>
                <a:gd name="T27" fmla="*/ 9 h 38"/>
                <a:gd name="T28" fmla="*/ 38 w 42"/>
                <a:gd name="T29" fmla="*/ 11 h 38"/>
                <a:gd name="T30" fmla="*/ 40 w 42"/>
                <a:gd name="T31" fmla="*/ 15 h 38"/>
                <a:gd name="T32" fmla="*/ 41 w 42"/>
                <a:gd name="T33" fmla="*/ 19 h 38"/>
                <a:gd name="T34" fmla="*/ 40 w 42"/>
                <a:gd name="T35" fmla="*/ 24 h 38"/>
                <a:gd name="T36" fmla="*/ 38 w 42"/>
                <a:gd name="T37" fmla="*/ 27 h 38"/>
                <a:gd name="T38" fmla="*/ 35 w 42"/>
                <a:gd name="T39" fmla="*/ 31 h 38"/>
                <a:gd name="T40" fmla="*/ 33 w 42"/>
                <a:gd name="T41" fmla="*/ 33 h 38"/>
                <a:gd name="T42" fmla="*/ 30 w 42"/>
                <a:gd name="T43" fmla="*/ 36 h 38"/>
                <a:gd name="T44" fmla="*/ 27 w 42"/>
                <a:gd name="T45" fmla="*/ 37 h 38"/>
                <a:gd name="T46" fmla="*/ 23 w 42"/>
                <a:gd name="T47" fmla="*/ 37 h 38"/>
                <a:gd name="T48" fmla="*/ 20 w 42"/>
                <a:gd name="T49" fmla="*/ 37 h 38"/>
                <a:gd name="T50" fmla="*/ 15 w 42"/>
                <a:gd name="T51" fmla="*/ 37 h 38"/>
                <a:gd name="T52" fmla="*/ 12 w 42"/>
                <a:gd name="T53" fmla="*/ 37 h 38"/>
                <a:gd name="T54" fmla="*/ 8 w 42"/>
                <a:gd name="T55" fmla="*/ 36 h 38"/>
                <a:gd name="T56" fmla="*/ 5 w 42"/>
                <a:gd name="T57" fmla="*/ 33 h 38"/>
                <a:gd name="T58" fmla="*/ 2 w 42"/>
                <a:gd name="T59" fmla="*/ 31 h 38"/>
                <a:gd name="T60" fmla="*/ 1 w 42"/>
                <a:gd name="T61" fmla="*/ 27 h 38"/>
                <a:gd name="T62" fmla="*/ 0 w 42"/>
                <a:gd name="T63" fmla="*/ 24 h 38"/>
                <a:gd name="T64" fmla="*/ 0 w 42"/>
                <a:gd name="T65" fmla="*/ 19 h 38"/>
                <a:gd name="T66" fmla="*/ 0 w 42"/>
                <a:gd name="T67" fmla="*/ 19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 h="38">
                  <a:moveTo>
                    <a:pt x="0" y="19"/>
                  </a:moveTo>
                  <a:lnTo>
                    <a:pt x="0" y="15"/>
                  </a:lnTo>
                  <a:lnTo>
                    <a:pt x="1" y="11"/>
                  </a:lnTo>
                  <a:lnTo>
                    <a:pt x="2" y="9"/>
                  </a:lnTo>
                  <a:lnTo>
                    <a:pt x="5" y="5"/>
                  </a:lnTo>
                  <a:lnTo>
                    <a:pt x="8" y="4"/>
                  </a:lnTo>
                  <a:lnTo>
                    <a:pt x="12" y="2"/>
                  </a:lnTo>
                  <a:lnTo>
                    <a:pt x="15" y="1"/>
                  </a:lnTo>
                  <a:lnTo>
                    <a:pt x="20" y="0"/>
                  </a:lnTo>
                  <a:lnTo>
                    <a:pt x="23" y="1"/>
                  </a:lnTo>
                  <a:lnTo>
                    <a:pt x="27" y="2"/>
                  </a:lnTo>
                  <a:lnTo>
                    <a:pt x="30" y="4"/>
                  </a:lnTo>
                  <a:lnTo>
                    <a:pt x="33" y="5"/>
                  </a:lnTo>
                  <a:lnTo>
                    <a:pt x="35" y="9"/>
                  </a:lnTo>
                  <a:lnTo>
                    <a:pt x="38" y="11"/>
                  </a:lnTo>
                  <a:lnTo>
                    <a:pt x="40" y="15"/>
                  </a:lnTo>
                  <a:lnTo>
                    <a:pt x="41" y="19"/>
                  </a:lnTo>
                  <a:lnTo>
                    <a:pt x="40" y="24"/>
                  </a:lnTo>
                  <a:lnTo>
                    <a:pt x="38" y="27"/>
                  </a:lnTo>
                  <a:lnTo>
                    <a:pt x="35" y="31"/>
                  </a:lnTo>
                  <a:lnTo>
                    <a:pt x="33" y="33"/>
                  </a:lnTo>
                  <a:lnTo>
                    <a:pt x="30" y="36"/>
                  </a:lnTo>
                  <a:lnTo>
                    <a:pt x="27" y="37"/>
                  </a:lnTo>
                  <a:lnTo>
                    <a:pt x="23" y="37"/>
                  </a:lnTo>
                  <a:lnTo>
                    <a:pt x="20" y="37"/>
                  </a:lnTo>
                  <a:lnTo>
                    <a:pt x="15" y="37"/>
                  </a:lnTo>
                  <a:lnTo>
                    <a:pt x="12" y="37"/>
                  </a:lnTo>
                  <a:lnTo>
                    <a:pt x="8" y="36"/>
                  </a:lnTo>
                  <a:lnTo>
                    <a:pt x="5" y="33"/>
                  </a:lnTo>
                  <a:lnTo>
                    <a:pt x="2" y="31"/>
                  </a:lnTo>
                  <a:lnTo>
                    <a:pt x="1" y="27"/>
                  </a:lnTo>
                  <a:lnTo>
                    <a:pt x="0" y="24"/>
                  </a:lnTo>
                  <a:lnTo>
                    <a:pt x="0" y="19"/>
                  </a:lnTo>
                </a:path>
              </a:pathLst>
            </a:custGeom>
            <a:gradFill rotWithShape="0">
              <a:gsLst>
                <a:gs pos="0">
                  <a:srgbClr val="FFFFFF"/>
                </a:gs>
                <a:gs pos="100000">
                  <a:srgbClr val="2F2F2F"/>
                </a:gs>
              </a:gsLst>
              <a:path path="rect">
                <a:fillToRect l="50000" t="50000" r="50000" b="50000"/>
              </a:path>
            </a:gradFill>
            <a:ln w="18498" cap="flat" cmpd="sng">
              <a:solidFill>
                <a:srgbClr val="2F2F2F"/>
              </a:solidFill>
              <a:prstDash val="solid"/>
              <a:round/>
              <a:headEnd type="none" w="med" len="med"/>
              <a:tailEnd type="none" w="med" len="med"/>
            </a:ln>
            <a:effectLst/>
          </p:spPr>
          <p:txBody>
            <a:bodyPr/>
            <a:lstStyle/>
            <a:p>
              <a:endParaRPr lang="zh-CN" altLang="en-US"/>
            </a:p>
          </p:txBody>
        </p:sp>
        <p:sp>
          <p:nvSpPr>
            <p:cNvPr id="66601" name="Freeform 41"/>
            <p:cNvSpPr/>
            <p:nvPr/>
          </p:nvSpPr>
          <p:spPr bwMode="auto">
            <a:xfrm>
              <a:off x="3145" y="3909"/>
              <a:ext cx="30" cy="53"/>
            </a:xfrm>
            <a:custGeom>
              <a:avLst/>
              <a:gdLst>
                <a:gd name="T0" fmla="*/ 23 w 30"/>
                <a:gd name="T1" fmla="*/ 1 h 53"/>
                <a:gd name="T2" fmla="*/ 20 w 30"/>
                <a:gd name="T3" fmla="*/ 6 h 53"/>
                <a:gd name="T4" fmla="*/ 15 w 30"/>
                <a:gd name="T5" fmla="*/ 11 h 53"/>
                <a:gd name="T6" fmla="*/ 12 w 30"/>
                <a:gd name="T7" fmla="*/ 19 h 53"/>
                <a:gd name="T8" fmla="*/ 6 w 30"/>
                <a:gd name="T9" fmla="*/ 27 h 53"/>
                <a:gd name="T10" fmla="*/ 3 w 30"/>
                <a:gd name="T11" fmla="*/ 35 h 53"/>
                <a:gd name="T12" fmla="*/ 0 w 30"/>
                <a:gd name="T13" fmla="*/ 43 h 53"/>
                <a:gd name="T14" fmla="*/ 0 w 30"/>
                <a:gd name="T15" fmla="*/ 50 h 53"/>
                <a:gd name="T16" fmla="*/ 2 w 30"/>
                <a:gd name="T17" fmla="*/ 52 h 53"/>
                <a:gd name="T18" fmla="*/ 2 w 30"/>
                <a:gd name="T19" fmla="*/ 52 h 53"/>
                <a:gd name="T20" fmla="*/ 3 w 30"/>
                <a:gd name="T21" fmla="*/ 52 h 53"/>
                <a:gd name="T22" fmla="*/ 5 w 30"/>
                <a:gd name="T23" fmla="*/ 52 h 53"/>
                <a:gd name="T24" fmla="*/ 6 w 30"/>
                <a:gd name="T25" fmla="*/ 52 h 53"/>
                <a:gd name="T26" fmla="*/ 8 w 30"/>
                <a:gd name="T27" fmla="*/ 52 h 53"/>
                <a:gd name="T28" fmla="*/ 10 w 30"/>
                <a:gd name="T29" fmla="*/ 52 h 53"/>
                <a:gd name="T30" fmla="*/ 11 w 30"/>
                <a:gd name="T31" fmla="*/ 52 h 53"/>
                <a:gd name="T32" fmla="*/ 13 w 30"/>
                <a:gd name="T33" fmla="*/ 48 h 53"/>
                <a:gd name="T34" fmla="*/ 13 w 30"/>
                <a:gd name="T35" fmla="*/ 39 h 53"/>
                <a:gd name="T36" fmla="*/ 15 w 30"/>
                <a:gd name="T37" fmla="*/ 31 h 53"/>
                <a:gd name="T38" fmla="*/ 19 w 30"/>
                <a:gd name="T39" fmla="*/ 22 h 53"/>
                <a:gd name="T40" fmla="*/ 21 w 30"/>
                <a:gd name="T41" fmla="*/ 15 h 53"/>
                <a:gd name="T42" fmla="*/ 25 w 30"/>
                <a:gd name="T43" fmla="*/ 9 h 53"/>
                <a:gd name="T44" fmla="*/ 27 w 30"/>
                <a:gd name="T45" fmla="*/ 4 h 53"/>
                <a:gd name="T46" fmla="*/ 28 w 30"/>
                <a:gd name="T47" fmla="*/ 1 h 53"/>
                <a:gd name="T48" fmla="*/ 28 w 30"/>
                <a:gd name="T49" fmla="*/ 0 h 53"/>
                <a:gd name="T50" fmla="*/ 28 w 30"/>
                <a:gd name="T51" fmla="*/ 0 h 53"/>
                <a:gd name="T52" fmla="*/ 27 w 30"/>
                <a:gd name="T53" fmla="*/ 0 h 53"/>
                <a:gd name="T54" fmla="*/ 27 w 30"/>
                <a:gd name="T55" fmla="*/ 0 h 53"/>
                <a:gd name="T56" fmla="*/ 25 w 30"/>
                <a:gd name="T57" fmla="*/ 0 h 53"/>
                <a:gd name="T58" fmla="*/ 25 w 30"/>
                <a:gd name="T59" fmla="*/ 0 h 53"/>
                <a:gd name="T60" fmla="*/ 24 w 30"/>
                <a:gd name="T61" fmla="*/ 0 h 53"/>
                <a:gd name="T62" fmla="*/ 24 w 30"/>
                <a:gd name="T63" fmla="*/ 0 h 53"/>
                <a:gd name="T64" fmla="*/ 24 w 30"/>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 h="53">
                  <a:moveTo>
                    <a:pt x="24" y="0"/>
                  </a:moveTo>
                  <a:lnTo>
                    <a:pt x="23" y="1"/>
                  </a:lnTo>
                  <a:lnTo>
                    <a:pt x="22" y="3"/>
                  </a:lnTo>
                  <a:lnTo>
                    <a:pt x="20" y="6"/>
                  </a:lnTo>
                  <a:lnTo>
                    <a:pt x="19" y="8"/>
                  </a:lnTo>
                  <a:lnTo>
                    <a:pt x="15" y="11"/>
                  </a:lnTo>
                  <a:lnTo>
                    <a:pt x="14" y="15"/>
                  </a:lnTo>
                  <a:lnTo>
                    <a:pt x="12" y="19"/>
                  </a:lnTo>
                  <a:lnTo>
                    <a:pt x="10" y="22"/>
                  </a:lnTo>
                  <a:lnTo>
                    <a:pt x="6" y="27"/>
                  </a:lnTo>
                  <a:lnTo>
                    <a:pt x="5" y="31"/>
                  </a:lnTo>
                  <a:lnTo>
                    <a:pt x="3" y="35"/>
                  </a:lnTo>
                  <a:lnTo>
                    <a:pt x="2" y="39"/>
                  </a:lnTo>
                  <a:lnTo>
                    <a:pt x="0" y="43"/>
                  </a:lnTo>
                  <a:lnTo>
                    <a:pt x="0" y="47"/>
                  </a:lnTo>
                  <a:lnTo>
                    <a:pt x="0" y="50"/>
                  </a:lnTo>
                  <a:lnTo>
                    <a:pt x="2" y="52"/>
                  </a:lnTo>
                  <a:lnTo>
                    <a:pt x="3" y="52"/>
                  </a:lnTo>
                  <a:lnTo>
                    <a:pt x="5" y="52"/>
                  </a:lnTo>
                  <a:lnTo>
                    <a:pt x="6" y="52"/>
                  </a:lnTo>
                  <a:lnTo>
                    <a:pt x="8" y="52"/>
                  </a:lnTo>
                  <a:lnTo>
                    <a:pt x="10" y="52"/>
                  </a:lnTo>
                  <a:lnTo>
                    <a:pt x="11" y="52"/>
                  </a:lnTo>
                  <a:lnTo>
                    <a:pt x="13" y="52"/>
                  </a:lnTo>
                  <a:lnTo>
                    <a:pt x="13" y="48"/>
                  </a:lnTo>
                  <a:lnTo>
                    <a:pt x="13" y="43"/>
                  </a:lnTo>
                  <a:lnTo>
                    <a:pt x="13" y="39"/>
                  </a:lnTo>
                  <a:lnTo>
                    <a:pt x="15" y="34"/>
                  </a:lnTo>
                  <a:lnTo>
                    <a:pt x="15" y="31"/>
                  </a:lnTo>
                  <a:lnTo>
                    <a:pt x="17" y="26"/>
                  </a:lnTo>
                  <a:lnTo>
                    <a:pt x="19" y="22"/>
                  </a:lnTo>
                  <a:lnTo>
                    <a:pt x="21" y="17"/>
                  </a:lnTo>
                  <a:lnTo>
                    <a:pt x="21" y="15"/>
                  </a:lnTo>
                  <a:lnTo>
                    <a:pt x="23" y="11"/>
                  </a:lnTo>
                  <a:lnTo>
                    <a:pt x="25" y="9"/>
                  </a:lnTo>
                  <a:lnTo>
                    <a:pt x="27" y="5"/>
                  </a:lnTo>
                  <a:lnTo>
                    <a:pt x="27" y="4"/>
                  </a:lnTo>
                  <a:lnTo>
                    <a:pt x="28" y="2"/>
                  </a:lnTo>
                  <a:lnTo>
                    <a:pt x="28" y="1"/>
                  </a:lnTo>
                  <a:lnTo>
                    <a:pt x="29" y="0"/>
                  </a:lnTo>
                  <a:lnTo>
                    <a:pt x="28" y="0"/>
                  </a:lnTo>
                  <a:lnTo>
                    <a:pt x="27" y="0"/>
                  </a:lnTo>
                  <a:lnTo>
                    <a:pt x="25" y="0"/>
                  </a:lnTo>
                  <a:lnTo>
                    <a:pt x="24" y="0"/>
                  </a:lnTo>
                </a:path>
              </a:pathLst>
            </a:custGeom>
            <a:solidFill>
              <a:srgbClr val="D2D2D2"/>
            </a:solidFill>
            <a:ln w="9525">
              <a:noFill/>
              <a:round/>
              <a:headEnd type="none" w="med" len="med"/>
              <a:tailEnd type="none" w="med" len="med"/>
            </a:ln>
            <a:effectLst/>
          </p:spPr>
          <p:txBody>
            <a:bodyPr/>
            <a:lstStyle/>
            <a:p>
              <a:endParaRPr lang="zh-CN" altLang="en-US"/>
            </a:p>
          </p:txBody>
        </p:sp>
        <p:sp>
          <p:nvSpPr>
            <p:cNvPr id="66602" name="Freeform 42"/>
            <p:cNvSpPr/>
            <p:nvPr/>
          </p:nvSpPr>
          <p:spPr bwMode="auto">
            <a:xfrm>
              <a:off x="3091" y="3958"/>
              <a:ext cx="67" cy="43"/>
            </a:xfrm>
            <a:custGeom>
              <a:avLst/>
              <a:gdLst>
                <a:gd name="T0" fmla="*/ 53 w 67"/>
                <a:gd name="T1" fmla="*/ 1 h 43"/>
                <a:gd name="T2" fmla="*/ 48 w 67"/>
                <a:gd name="T3" fmla="*/ 4 h 43"/>
                <a:gd name="T4" fmla="*/ 41 w 67"/>
                <a:gd name="T5" fmla="*/ 8 h 43"/>
                <a:gd name="T6" fmla="*/ 31 w 67"/>
                <a:gd name="T7" fmla="*/ 12 h 43"/>
                <a:gd name="T8" fmla="*/ 22 w 67"/>
                <a:gd name="T9" fmla="*/ 18 h 43"/>
                <a:gd name="T10" fmla="*/ 13 w 67"/>
                <a:gd name="T11" fmla="*/ 25 h 43"/>
                <a:gd name="T12" fmla="*/ 5 w 67"/>
                <a:gd name="T13" fmla="*/ 30 h 43"/>
                <a:gd name="T14" fmla="*/ 1 w 67"/>
                <a:gd name="T15" fmla="*/ 36 h 43"/>
                <a:gd name="T16" fmla="*/ 0 w 67"/>
                <a:gd name="T17" fmla="*/ 40 h 43"/>
                <a:gd name="T18" fmla="*/ 2 w 67"/>
                <a:gd name="T19" fmla="*/ 40 h 43"/>
                <a:gd name="T20" fmla="*/ 5 w 67"/>
                <a:gd name="T21" fmla="*/ 41 h 43"/>
                <a:gd name="T22" fmla="*/ 9 w 67"/>
                <a:gd name="T23" fmla="*/ 41 h 43"/>
                <a:gd name="T24" fmla="*/ 15 w 67"/>
                <a:gd name="T25" fmla="*/ 42 h 43"/>
                <a:gd name="T26" fmla="*/ 19 w 67"/>
                <a:gd name="T27" fmla="*/ 42 h 43"/>
                <a:gd name="T28" fmla="*/ 24 w 67"/>
                <a:gd name="T29" fmla="*/ 42 h 43"/>
                <a:gd name="T30" fmla="*/ 27 w 67"/>
                <a:gd name="T31" fmla="*/ 42 h 43"/>
                <a:gd name="T32" fmla="*/ 30 w 67"/>
                <a:gd name="T33" fmla="*/ 38 h 43"/>
                <a:gd name="T34" fmla="*/ 34 w 67"/>
                <a:gd name="T35" fmla="*/ 31 h 43"/>
                <a:gd name="T36" fmla="*/ 40 w 67"/>
                <a:gd name="T37" fmla="*/ 25 h 43"/>
                <a:gd name="T38" fmla="*/ 47 w 67"/>
                <a:gd name="T39" fmla="*/ 18 h 43"/>
                <a:gd name="T40" fmla="*/ 53 w 67"/>
                <a:gd name="T41" fmla="*/ 13 h 43"/>
                <a:gd name="T42" fmla="*/ 58 w 67"/>
                <a:gd name="T43" fmla="*/ 9 h 43"/>
                <a:gd name="T44" fmla="*/ 62 w 67"/>
                <a:gd name="T45" fmla="*/ 6 h 43"/>
                <a:gd name="T46" fmla="*/ 65 w 67"/>
                <a:gd name="T47" fmla="*/ 4 h 43"/>
                <a:gd name="T48" fmla="*/ 65 w 67"/>
                <a:gd name="T49" fmla="*/ 3 h 43"/>
                <a:gd name="T50" fmla="*/ 64 w 67"/>
                <a:gd name="T51" fmla="*/ 3 h 43"/>
                <a:gd name="T52" fmla="*/ 62 w 67"/>
                <a:gd name="T53" fmla="*/ 3 h 43"/>
                <a:gd name="T54" fmla="*/ 60 w 67"/>
                <a:gd name="T55" fmla="*/ 3 h 43"/>
                <a:gd name="T56" fmla="*/ 58 w 67"/>
                <a:gd name="T57" fmla="*/ 1 h 43"/>
                <a:gd name="T58" fmla="*/ 56 w 67"/>
                <a:gd name="T59" fmla="*/ 1 h 43"/>
                <a:gd name="T60" fmla="*/ 54 w 67"/>
                <a:gd name="T61" fmla="*/ 1 h 43"/>
                <a:gd name="T62" fmla="*/ 54 w 67"/>
                <a:gd name="T63" fmla="*/ 1 h 43"/>
                <a:gd name="T64" fmla="*/ 54 w 67"/>
                <a:gd name="T65" fmla="*/ 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 h="43">
                  <a:moveTo>
                    <a:pt x="54" y="0"/>
                  </a:moveTo>
                  <a:lnTo>
                    <a:pt x="53" y="1"/>
                  </a:lnTo>
                  <a:lnTo>
                    <a:pt x="51" y="2"/>
                  </a:lnTo>
                  <a:lnTo>
                    <a:pt x="48" y="4"/>
                  </a:lnTo>
                  <a:lnTo>
                    <a:pt x="45" y="4"/>
                  </a:lnTo>
                  <a:lnTo>
                    <a:pt x="41" y="8"/>
                  </a:lnTo>
                  <a:lnTo>
                    <a:pt x="37" y="10"/>
                  </a:lnTo>
                  <a:lnTo>
                    <a:pt x="31" y="12"/>
                  </a:lnTo>
                  <a:lnTo>
                    <a:pt x="28" y="14"/>
                  </a:lnTo>
                  <a:lnTo>
                    <a:pt x="22" y="18"/>
                  </a:lnTo>
                  <a:lnTo>
                    <a:pt x="17" y="22"/>
                  </a:lnTo>
                  <a:lnTo>
                    <a:pt x="13" y="25"/>
                  </a:lnTo>
                  <a:lnTo>
                    <a:pt x="9" y="27"/>
                  </a:lnTo>
                  <a:lnTo>
                    <a:pt x="5" y="30"/>
                  </a:lnTo>
                  <a:lnTo>
                    <a:pt x="2" y="33"/>
                  </a:lnTo>
                  <a:lnTo>
                    <a:pt x="1" y="36"/>
                  </a:lnTo>
                  <a:lnTo>
                    <a:pt x="0" y="38"/>
                  </a:lnTo>
                  <a:lnTo>
                    <a:pt x="0" y="40"/>
                  </a:lnTo>
                  <a:lnTo>
                    <a:pt x="1" y="40"/>
                  </a:lnTo>
                  <a:lnTo>
                    <a:pt x="2" y="40"/>
                  </a:lnTo>
                  <a:lnTo>
                    <a:pt x="3" y="40"/>
                  </a:lnTo>
                  <a:lnTo>
                    <a:pt x="5" y="41"/>
                  </a:lnTo>
                  <a:lnTo>
                    <a:pt x="7" y="41"/>
                  </a:lnTo>
                  <a:lnTo>
                    <a:pt x="9" y="41"/>
                  </a:lnTo>
                  <a:lnTo>
                    <a:pt x="13" y="41"/>
                  </a:lnTo>
                  <a:lnTo>
                    <a:pt x="15" y="42"/>
                  </a:lnTo>
                  <a:lnTo>
                    <a:pt x="17" y="42"/>
                  </a:lnTo>
                  <a:lnTo>
                    <a:pt x="19" y="42"/>
                  </a:lnTo>
                  <a:lnTo>
                    <a:pt x="22" y="42"/>
                  </a:lnTo>
                  <a:lnTo>
                    <a:pt x="24" y="42"/>
                  </a:lnTo>
                  <a:lnTo>
                    <a:pt x="26" y="42"/>
                  </a:lnTo>
                  <a:lnTo>
                    <a:pt x="27" y="42"/>
                  </a:lnTo>
                  <a:lnTo>
                    <a:pt x="28" y="42"/>
                  </a:lnTo>
                  <a:lnTo>
                    <a:pt x="30" y="38"/>
                  </a:lnTo>
                  <a:lnTo>
                    <a:pt x="33" y="35"/>
                  </a:lnTo>
                  <a:lnTo>
                    <a:pt x="34" y="31"/>
                  </a:lnTo>
                  <a:lnTo>
                    <a:pt x="38" y="27"/>
                  </a:lnTo>
                  <a:lnTo>
                    <a:pt x="40" y="25"/>
                  </a:lnTo>
                  <a:lnTo>
                    <a:pt x="43" y="22"/>
                  </a:lnTo>
                  <a:lnTo>
                    <a:pt x="47" y="18"/>
                  </a:lnTo>
                  <a:lnTo>
                    <a:pt x="51" y="15"/>
                  </a:lnTo>
                  <a:lnTo>
                    <a:pt x="53" y="13"/>
                  </a:lnTo>
                  <a:lnTo>
                    <a:pt x="56" y="11"/>
                  </a:lnTo>
                  <a:lnTo>
                    <a:pt x="58" y="9"/>
                  </a:lnTo>
                  <a:lnTo>
                    <a:pt x="61" y="6"/>
                  </a:lnTo>
                  <a:lnTo>
                    <a:pt x="62" y="6"/>
                  </a:lnTo>
                  <a:lnTo>
                    <a:pt x="64" y="4"/>
                  </a:lnTo>
                  <a:lnTo>
                    <a:pt x="65" y="4"/>
                  </a:lnTo>
                  <a:lnTo>
                    <a:pt x="66" y="3"/>
                  </a:lnTo>
                  <a:lnTo>
                    <a:pt x="65" y="3"/>
                  </a:lnTo>
                  <a:lnTo>
                    <a:pt x="64" y="3"/>
                  </a:lnTo>
                  <a:lnTo>
                    <a:pt x="62" y="3"/>
                  </a:lnTo>
                  <a:lnTo>
                    <a:pt x="60" y="3"/>
                  </a:lnTo>
                  <a:lnTo>
                    <a:pt x="60" y="1"/>
                  </a:lnTo>
                  <a:lnTo>
                    <a:pt x="58" y="1"/>
                  </a:lnTo>
                  <a:lnTo>
                    <a:pt x="57" y="1"/>
                  </a:lnTo>
                  <a:lnTo>
                    <a:pt x="56" y="1"/>
                  </a:lnTo>
                  <a:lnTo>
                    <a:pt x="54" y="1"/>
                  </a:lnTo>
                  <a:lnTo>
                    <a:pt x="54" y="0"/>
                  </a:lnTo>
                </a:path>
              </a:pathLst>
            </a:custGeom>
            <a:solidFill>
              <a:srgbClr val="D2D2D2"/>
            </a:solidFill>
            <a:ln w="9525">
              <a:noFill/>
              <a:round/>
              <a:headEnd type="none" w="med" len="med"/>
              <a:tailEnd type="none" w="med" len="med"/>
            </a:ln>
            <a:effectLst/>
          </p:spPr>
          <p:txBody>
            <a:bodyPr/>
            <a:lstStyle/>
            <a:p>
              <a:endParaRPr lang="zh-CN" altLang="en-US"/>
            </a:p>
          </p:txBody>
        </p:sp>
        <p:sp>
          <p:nvSpPr>
            <p:cNvPr id="66603" name="Freeform 43"/>
            <p:cNvSpPr/>
            <p:nvPr/>
          </p:nvSpPr>
          <p:spPr bwMode="auto">
            <a:xfrm>
              <a:off x="3042" y="3989"/>
              <a:ext cx="263" cy="36"/>
            </a:xfrm>
            <a:custGeom>
              <a:avLst/>
              <a:gdLst>
                <a:gd name="T0" fmla="*/ 4 w 263"/>
                <a:gd name="T1" fmla="*/ 2 h 36"/>
                <a:gd name="T2" fmla="*/ 16 w 263"/>
                <a:gd name="T3" fmla="*/ 6 h 36"/>
                <a:gd name="T4" fmla="*/ 31 w 263"/>
                <a:gd name="T5" fmla="*/ 9 h 36"/>
                <a:gd name="T6" fmla="*/ 48 w 263"/>
                <a:gd name="T7" fmla="*/ 11 h 36"/>
                <a:gd name="T8" fmla="*/ 66 w 263"/>
                <a:gd name="T9" fmla="*/ 13 h 36"/>
                <a:gd name="T10" fmla="*/ 84 w 263"/>
                <a:gd name="T11" fmla="*/ 14 h 36"/>
                <a:gd name="T12" fmla="*/ 104 w 263"/>
                <a:gd name="T13" fmla="*/ 15 h 36"/>
                <a:gd name="T14" fmla="*/ 123 w 263"/>
                <a:gd name="T15" fmla="*/ 15 h 36"/>
                <a:gd name="T16" fmla="*/ 143 w 263"/>
                <a:gd name="T17" fmla="*/ 15 h 36"/>
                <a:gd name="T18" fmla="*/ 161 w 263"/>
                <a:gd name="T19" fmla="*/ 15 h 36"/>
                <a:gd name="T20" fmla="*/ 179 w 263"/>
                <a:gd name="T21" fmla="*/ 15 h 36"/>
                <a:gd name="T22" fmla="*/ 197 w 263"/>
                <a:gd name="T23" fmla="*/ 15 h 36"/>
                <a:gd name="T24" fmla="*/ 213 w 263"/>
                <a:gd name="T25" fmla="*/ 13 h 36"/>
                <a:gd name="T26" fmla="*/ 228 w 263"/>
                <a:gd name="T27" fmla="*/ 12 h 36"/>
                <a:gd name="T28" fmla="*/ 243 w 263"/>
                <a:gd name="T29" fmla="*/ 10 h 36"/>
                <a:gd name="T30" fmla="*/ 256 w 263"/>
                <a:gd name="T31" fmla="*/ 6 h 36"/>
                <a:gd name="T32" fmla="*/ 262 w 263"/>
                <a:gd name="T33" fmla="*/ 6 h 36"/>
                <a:gd name="T34" fmla="*/ 262 w 263"/>
                <a:gd name="T35" fmla="*/ 7 h 36"/>
                <a:gd name="T36" fmla="*/ 262 w 263"/>
                <a:gd name="T37" fmla="*/ 9 h 36"/>
                <a:gd name="T38" fmla="*/ 262 w 263"/>
                <a:gd name="T39" fmla="*/ 13 h 36"/>
                <a:gd name="T40" fmla="*/ 262 w 263"/>
                <a:gd name="T41" fmla="*/ 15 h 36"/>
                <a:gd name="T42" fmla="*/ 262 w 263"/>
                <a:gd name="T43" fmla="*/ 19 h 36"/>
                <a:gd name="T44" fmla="*/ 262 w 263"/>
                <a:gd name="T45" fmla="*/ 21 h 36"/>
                <a:gd name="T46" fmla="*/ 262 w 263"/>
                <a:gd name="T47" fmla="*/ 21 h 36"/>
                <a:gd name="T48" fmla="*/ 257 w 263"/>
                <a:gd name="T49" fmla="*/ 22 h 36"/>
                <a:gd name="T50" fmla="*/ 245 w 263"/>
                <a:gd name="T51" fmla="*/ 26 h 36"/>
                <a:gd name="T52" fmla="*/ 232 w 263"/>
                <a:gd name="T53" fmla="*/ 29 h 36"/>
                <a:gd name="T54" fmla="*/ 216 w 263"/>
                <a:gd name="T55" fmla="*/ 32 h 36"/>
                <a:gd name="T56" fmla="*/ 198 w 263"/>
                <a:gd name="T57" fmla="*/ 34 h 36"/>
                <a:gd name="T58" fmla="*/ 181 w 263"/>
                <a:gd name="T59" fmla="*/ 35 h 36"/>
                <a:gd name="T60" fmla="*/ 160 w 263"/>
                <a:gd name="T61" fmla="*/ 35 h 36"/>
                <a:gd name="T62" fmla="*/ 142 w 263"/>
                <a:gd name="T63" fmla="*/ 35 h 36"/>
                <a:gd name="T64" fmla="*/ 122 w 263"/>
                <a:gd name="T65" fmla="*/ 35 h 36"/>
                <a:gd name="T66" fmla="*/ 101 w 263"/>
                <a:gd name="T67" fmla="*/ 35 h 36"/>
                <a:gd name="T68" fmla="*/ 79 w 263"/>
                <a:gd name="T69" fmla="*/ 34 h 36"/>
                <a:gd name="T70" fmla="*/ 61 w 263"/>
                <a:gd name="T71" fmla="*/ 32 h 36"/>
                <a:gd name="T72" fmla="*/ 43 w 263"/>
                <a:gd name="T73" fmla="*/ 30 h 36"/>
                <a:gd name="T74" fmla="*/ 27 w 263"/>
                <a:gd name="T75" fmla="*/ 26 h 36"/>
                <a:gd name="T76" fmla="*/ 14 w 263"/>
                <a:gd name="T77" fmla="*/ 22 h 36"/>
                <a:gd name="T78" fmla="*/ 3 w 263"/>
                <a:gd name="T79" fmla="*/ 19 h 36"/>
                <a:gd name="T80" fmla="*/ 0 w 263"/>
                <a:gd name="T81" fmla="*/ 17 h 36"/>
                <a:gd name="T82" fmla="*/ 0 w 263"/>
                <a:gd name="T83" fmla="*/ 17 h 36"/>
                <a:gd name="T84" fmla="*/ 0 w 263"/>
                <a:gd name="T85" fmla="*/ 14 h 36"/>
                <a:gd name="T86" fmla="*/ 0 w 263"/>
                <a:gd name="T87" fmla="*/ 10 h 36"/>
                <a:gd name="T88" fmla="*/ 0 w 263"/>
                <a:gd name="T89" fmla="*/ 9 h 36"/>
                <a:gd name="T90" fmla="*/ 0 w 263"/>
                <a:gd name="T91" fmla="*/ 5 h 36"/>
                <a:gd name="T92" fmla="*/ 0 w 263"/>
                <a:gd name="T93" fmla="*/ 3 h 36"/>
                <a:gd name="T94" fmla="*/ 0 w 263"/>
                <a:gd name="T95" fmla="*/ 1 h 36"/>
                <a:gd name="T96" fmla="*/ 0 w 263"/>
                <a:gd name="T97" fmla="*/ 0 h 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63" h="36">
                  <a:moveTo>
                    <a:pt x="0" y="0"/>
                  </a:moveTo>
                  <a:lnTo>
                    <a:pt x="4" y="2"/>
                  </a:lnTo>
                  <a:lnTo>
                    <a:pt x="10" y="4"/>
                  </a:lnTo>
                  <a:lnTo>
                    <a:pt x="16" y="6"/>
                  </a:lnTo>
                  <a:lnTo>
                    <a:pt x="24" y="7"/>
                  </a:lnTo>
                  <a:lnTo>
                    <a:pt x="31" y="9"/>
                  </a:lnTo>
                  <a:lnTo>
                    <a:pt x="39" y="9"/>
                  </a:lnTo>
                  <a:lnTo>
                    <a:pt x="48" y="11"/>
                  </a:lnTo>
                  <a:lnTo>
                    <a:pt x="57" y="11"/>
                  </a:lnTo>
                  <a:lnTo>
                    <a:pt x="66" y="13"/>
                  </a:lnTo>
                  <a:lnTo>
                    <a:pt x="75" y="13"/>
                  </a:lnTo>
                  <a:lnTo>
                    <a:pt x="84" y="14"/>
                  </a:lnTo>
                  <a:lnTo>
                    <a:pt x="95" y="14"/>
                  </a:lnTo>
                  <a:lnTo>
                    <a:pt x="104" y="15"/>
                  </a:lnTo>
                  <a:lnTo>
                    <a:pt x="115" y="15"/>
                  </a:lnTo>
                  <a:lnTo>
                    <a:pt x="123" y="15"/>
                  </a:lnTo>
                  <a:lnTo>
                    <a:pt x="134" y="15"/>
                  </a:lnTo>
                  <a:lnTo>
                    <a:pt x="143" y="15"/>
                  </a:lnTo>
                  <a:lnTo>
                    <a:pt x="152" y="15"/>
                  </a:lnTo>
                  <a:lnTo>
                    <a:pt x="161" y="15"/>
                  </a:lnTo>
                  <a:lnTo>
                    <a:pt x="170" y="15"/>
                  </a:lnTo>
                  <a:lnTo>
                    <a:pt x="179" y="15"/>
                  </a:lnTo>
                  <a:lnTo>
                    <a:pt x="188" y="15"/>
                  </a:lnTo>
                  <a:lnTo>
                    <a:pt x="197" y="15"/>
                  </a:lnTo>
                  <a:lnTo>
                    <a:pt x="206" y="13"/>
                  </a:lnTo>
                  <a:lnTo>
                    <a:pt x="213" y="13"/>
                  </a:lnTo>
                  <a:lnTo>
                    <a:pt x="221" y="12"/>
                  </a:lnTo>
                  <a:lnTo>
                    <a:pt x="228" y="12"/>
                  </a:lnTo>
                  <a:lnTo>
                    <a:pt x="237" y="10"/>
                  </a:lnTo>
                  <a:lnTo>
                    <a:pt x="243" y="10"/>
                  </a:lnTo>
                  <a:lnTo>
                    <a:pt x="250" y="8"/>
                  </a:lnTo>
                  <a:lnTo>
                    <a:pt x="256" y="6"/>
                  </a:lnTo>
                  <a:lnTo>
                    <a:pt x="262" y="5"/>
                  </a:lnTo>
                  <a:lnTo>
                    <a:pt x="262" y="6"/>
                  </a:lnTo>
                  <a:lnTo>
                    <a:pt x="262" y="7"/>
                  </a:lnTo>
                  <a:lnTo>
                    <a:pt x="262" y="9"/>
                  </a:lnTo>
                  <a:lnTo>
                    <a:pt x="262" y="11"/>
                  </a:lnTo>
                  <a:lnTo>
                    <a:pt x="262" y="13"/>
                  </a:lnTo>
                  <a:lnTo>
                    <a:pt x="262" y="15"/>
                  </a:lnTo>
                  <a:lnTo>
                    <a:pt x="262" y="17"/>
                  </a:lnTo>
                  <a:lnTo>
                    <a:pt x="262" y="19"/>
                  </a:lnTo>
                  <a:lnTo>
                    <a:pt x="262" y="21"/>
                  </a:lnTo>
                  <a:lnTo>
                    <a:pt x="262" y="20"/>
                  </a:lnTo>
                  <a:lnTo>
                    <a:pt x="257" y="22"/>
                  </a:lnTo>
                  <a:lnTo>
                    <a:pt x="252" y="24"/>
                  </a:lnTo>
                  <a:lnTo>
                    <a:pt x="245" y="26"/>
                  </a:lnTo>
                  <a:lnTo>
                    <a:pt x="240" y="27"/>
                  </a:lnTo>
                  <a:lnTo>
                    <a:pt x="232" y="29"/>
                  </a:lnTo>
                  <a:lnTo>
                    <a:pt x="224" y="30"/>
                  </a:lnTo>
                  <a:lnTo>
                    <a:pt x="216" y="32"/>
                  </a:lnTo>
                  <a:lnTo>
                    <a:pt x="208" y="32"/>
                  </a:lnTo>
                  <a:lnTo>
                    <a:pt x="198" y="34"/>
                  </a:lnTo>
                  <a:lnTo>
                    <a:pt x="190" y="34"/>
                  </a:lnTo>
                  <a:lnTo>
                    <a:pt x="181" y="35"/>
                  </a:lnTo>
                  <a:lnTo>
                    <a:pt x="171" y="35"/>
                  </a:lnTo>
                  <a:lnTo>
                    <a:pt x="160" y="35"/>
                  </a:lnTo>
                  <a:lnTo>
                    <a:pt x="151" y="35"/>
                  </a:lnTo>
                  <a:lnTo>
                    <a:pt x="142" y="35"/>
                  </a:lnTo>
                  <a:lnTo>
                    <a:pt x="133" y="35"/>
                  </a:lnTo>
                  <a:lnTo>
                    <a:pt x="122" y="35"/>
                  </a:lnTo>
                  <a:lnTo>
                    <a:pt x="111" y="35"/>
                  </a:lnTo>
                  <a:lnTo>
                    <a:pt x="101" y="35"/>
                  </a:lnTo>
                  <a:lnTo>
                    <a:pt x="90" y="34"/>
                  </a:lnTo>
                  <a:lnTo>
                    <a:pt x="79" y="34"/>
                  </a:lnTo>
                  <a:lnTo>
                    <a:pt x="70" y="32"/>
                  </a:lnTo>
                  <a:lnTo>
                    <a:pt x="61" y="32"/>
                  </a:lnTo>
                  <a:lnTo>
                    <a:pt x="52" y="30"/>
                  </a:lnTo>
                  <a:lnTo>
                    <a:pt x="43" y="30"/>
                  </a:lnTo>
                  <a:lnTo>
                    <a:pt x="35" y="28"/>
                  </a:lnTo>
                  <a:lnTo>
                    <a:pt x="27" y="26"/>
                  </a:lnTo>
                  <a:lnTo>
                    <a:pt x="21" y="24"/>
                  </a:lnTo>
                  <a:lnTo>
                    <a:pt x="14" y="22"/>
                  </a:lnTo>
                  <a:lnTo>
                    <a:pt x="9" y="21"/>
                  </a:lnTo>
                  <a:lnTo>
                    <a:pt x="3" y="19"/>
                  </a:lnTo>
                  <a:lnTo>
                    <a:pt x="0" y="17"/>
                  </a:lnTo>
                  <a:lnTo>
                    <a:pt x="0" y="15"/>
                  </a:lnTo>
                  <a:lnTo>
                    <a:pt x="0" y="14"/>
                  </a:lnTo>
                  <a:lnTo>
                    <a:pt x="0" y="12"/>
                  </a:lnTo>
                  <a:lnTo>
                    <a:pt x="0" y="10"/>
                  </a:lnTo>
                  <a:lnTo>
                    <a:pt x="0" y="9"/>
                  </a:lnTo>
                  <a:lnTo>
                    <a:pt x="0" y="7"/>
                  </a:lnTo>
                  <a:lnTo>
                    <a:pt x="0" y="5"/>
                  </a:lnTo>
                  <a:lnTo>
                    <a:pt x="0" y="3"/>
                  </a:lnTo>
                  <a:lnTo>
                    <a:pt x="0" y="1"/>
                  </a:lnTo>
                  <a:lnTo>
                    <a:pt x="0" y="0"/>
                  </a:lnTo>
                </a:path>
              </a:pathLst>
            </a:custGeom>
            <a:solidFill>
              <a:srgbClr val="5F5F5F"/>
            </a:solidFill>
            <a:ln w="9525">
              <a:noFill/>
              <a:round/>
              <a:headEnd type="none" w="med" len="med"/>
              <a:tailEnd type="none" w="med" len="med"/>
            </a:ln>
            <a:effectLst/>
          </p:spPr>
          <p:txBody>
            <a:bodyPr/>
            <a:lstStyle/>
            <a:p>
              <a:endParaRPr lang="zh-CN" altLang="en-US"/>
            </a:p>
          </p:txBody>
        </p:sp>
        <p:sp>
          <p:nvSpPr>
            <p:cNvPr id="66604" name="Freeform 44"/>
            <p:cNvSpPr/>
            <p:nvPr/>
          </p:nvSpPr>
          <p:spPr bwMode="auto">
            <a:xfrm>
              <a:off x="3054" y="3994"/>
              <a:ext cx="233" cy="31"/>
            </a:xfrm>
            <a:custGeom>
              <a:avLst/>
              <a:gdLst>
                <a:gd name="T0" fmla="*/ 5 w 233"/>
                <a:gd name="T1" fmla="*/ 1 h 31"/>
                <a:gd name="T2" fmla="*/ 17 w 233"/>
                <a:gd name="T3" fmla="*/ 4 h 31"/>
                <a:gd name="T4" fmla="*/ 31 w 233"/>
                <a:gd name="T5" fmla="*/ 6 h 31"/>
                <a:gd name="T6" fmla="*/ 47 w 233"/>
                <a:gd name="T7" fmla="*/ 7 h 31"/>
                <a:gd name="T8" fmla="*/ 63 w 233"/>
                <a:gd name="T9" fmla="*/ 9 h 31"/>
                <a:gd name="T10" fmla="*/ 80 w 233"/>
                <a:gd name="T11" fmla="*/ 10 h 31"/>
                <a:gd name="T12" fmla="*/ 96 w 233"/>
                <a:gd name="T13" fmla="*/ 10 h 31"/>
                <a:gd name="T14" fmla="*/ 113 w 233"/>
                <a:gd name="T15" fmla="*/ 10 h 31"/>
                <a:gd name="T16" fmla="*/ 130 w 233"/>
                <a:gd name="T17" fmla="*/ 10 h 31"/>
                <a:gd name="T18" fmla="*/ 144 w 233"/>
                <a:gd name="T19" fmla="*/ 10 h 31"/>
                <a:gd name="T20" fmla="*/ 159 w 233"/>
                <a:gd name="T21" fmla="*/ 10 h 31"/>
                <a:gd name="T22" fmla="*/ 173 w 233"/>
                <a:gd name="T23" fmla="*/ 10 h 31"/>
                <a:gd name="T24" fmla="*/ 186 w 233"/>
                <a:gd name="T25" fmla="*/ 9 h 31"/>
                <a:gd name="T26" fmla="*/ 200 w 233"/>
                <a:gd name="T27" fmla="*/ 9 h 31"/>
                <a:gd name="T28" fmla="*/ 213 w 233"/>
                <a:gd name="T29" fmla="*/ 7 h 31"/>
                <a:gd name="T30" fmla="*/ 225 w 233"/>
                <a:gd name="T31" fmla="*/ 5 h 31"/>
                <a:gd name="T32" fmla="*/ 232 w 233"/>
                <a:gd name="T33" fmla="*/ 4 h 31"/>
                <a:gd name="T34" fmla="*/ 232 w 233"/>
                <a:gd name="T35" fmla="*/ 6 h 31"/>
                <a:gd name="T36" fmla="*/ 232 w 233"/>
                <a:gd name="T37" fmla="*/ 8 h 31"/>
                <a:gd name="T38" fmla="*/ 232 w 233"/>
                <a:gd name="T39" fmla="*/ 12 h 31"/>
                <a:gd name="T40" fmla="*/ 232 w 233"/>
                <a:gd name="T41" fmla="*/ 14 h 31"/>
                <a:gd name="T42" fmla="*/ 232 w 233"/>
                <a:gd name="T43" fmla="*/ 17 h 31"/>
                <a:gd name="T44" fmla="*/ 232 w 233"/>
                <a:gd name="T45" fmla="*/ 19 h 31"/>
                <a:gd name="T46" fmla="*/ 232 w 233"/>
                <a:gd name="T47" fmla="*/ 19 h 31"/>
                <a:gd name="T48" fmla="*/ 226 w 233"/>
                <a:gd name="T49" fmla="*/ 21 h 31"/>
                <a:gd name="T50" fmla="*/ 215 w 233"/>
                <a:gd name="T51" fmla="*/ 25 h 31"/>
                <a:gd name="T52" fmla="*/ 202 w 233"/>
                <a:gd name="T53" fmla="*/ 27 h 31"/>
                <a:gd name="T54" fmla="*/ 188 w 233"/>
                <a:gd name="T55" fmla="*/ 28 h 31"/>
                <a:gd name="T56" fmla="*/ 174 w 233"/>
                <a:gd name="T57" fmla="*/ 30 h 31"/>
                <a:gd name="T58" fmla="*/ 159 w 233"/>
                <a:gd name="T59" fmla="*/ 30 h 31"/>
                <a:gd name="T60" fmla="*/ 143 w 233"/>
                <a:gd name="T61" fmla="*/ 30 h 31"/>
                <a:gd name="T62" fmla="*/ 129 w 233"/>
                <a:gd name="T63" fmla="*/ 30 h 31"/>
                <a:gd name="T64" fmla="*/ 112 w 233"/>
                <a:gd name="T65" fmla="*/ 30 h 31"/>
                <a:gd name="T66" fmla="*/ 94 w 233"/>
                <a:gd name="T67" fmla="*/ 30 h 31"/>
                <a:gd name="T68" fmla="*/ 78 w 233"/>
                <a:gd name="T69" fmla="*/ 29 h 31"/>
                <a:gd name="T70" fmla="*/ 60 w 233"/>
                <a:gd name="T71" fmla="*/ 28 h 31"/>
                <a:gd name="T72" fmla="*/ 44 w 233"/>
                <a:gd name="T73" fmla="*/ 26 h 31"/>
                <a:gd name="T74" fmla="*/ 29 w 233"/>
                <a:gd name="T75" fmla="*/ 24 h 31"/>
                <a:gd name="T76" fmla="*/ 16 w 233"/>
                <a:gd name="T77" fmla="*/ 22 h 31"/>
                <a:gd name="T78" fmla="*/ 5 w 233"/>
                <a:gd name="T79" fmla="*/ 18 h 31"/>
                <a:gd name="T80" fmla="*/ 0 w 233"/>
                <a:gd name="T81" fmla="*/ 16 h 31"/>
                <a:gd name="T82" fmla="*/ 0 w 233"/>
                <a:gd name="T83" fmla="*/ 16 h 31"/>
                <a:gd name="T84" fmla="*/ 0 w 233"/>
                <a:gd name="T85" fmla="*/ 14 h 31"/>
                <a:gd name="T86" fmla="*/ 0 w 233"/>
                <a:gd name="T87" fmla="*/ 10 h 31"/>
                <a:gd name="T88" fmla="*/ 0 w 233"/>
                <a:gd name="T89" fmla="*/ 8 h 31"/>
                <a:gd name="T90" fmla="*/ 0 w 233"/>
                <a:gd name="T91" fmla="*/ 4 h 31"/>
                <a:gd name="T92" fmla="*/ 0 w 233"/>
                <a:gd name="T93" fmla="*/ 2 h 31"/>
                <a:gd name="T94" fmla="*/ 0 w 233"/>
                <a:gd name="T95" fmla="*/ 1 h 31"/>
                <a:gd name="T96" fmla="*/ 0 w 233"/>
                <a:gd name="T97" fmla="*/ 0 h 3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3" h="31">
                  <a:moveTo>
                    <a:pt x="0" y="0"/>
                  </a:moveTo>
                  <a:lnTo>
                    <a:pt x="5" y="1"/>
                  </a:lnTo>
                  <a:lnTo>
                    <a:pt x="11" y="2"/>
                  </a:lnTo>
                  <a:lnTo>
                    <a:pt x="17" y="4"/>
                  </a:lnTo>
                  <a:lnTo>
                    <a:pt x="24" y="4"/>
                  </a:lnTo>
                  <a:lnTo>
                    <a:pt x="31" y="6"/>
                  </a:lnTo>
                  <a:lnTo>
                    <a:pt x="39" y="6"/>
                  </a:lnTo>
                  <a:lnTo>
                    <a:pt x="47" y="7"/>
                  </a:lnTo>
                  <a:lnTo>
                    <a:pt x="56" y="7"/>
                  </a:lnTo>
                  <a:lnTo>
                    <a:pt x="63" y="9"/>
                  </a:lnTo>
                  <a:lnTo>
                    <a:pt x="72" y="9"/>
                  </a:lnTo>
                  <a:lnTo>
                    <a:pt x="80" y="10"/>
                  </a:lnTo>
                  <a:lnTo>
                    <a:pt x="89" y="10"/>
                  </a:lnTo>
                  <a:lnTo>
                    <a:pt x="96" y="10"/>
                  </a:lnTo>
                  <a:lnTo>
                    <a:pt x="105" y="10"/>
                  </a:lnTo>
                  <a:lnTo>
                    <a:pt x="113" y="10"/>
                  </a:lnTo>
                  <a:lnTo>
                    <a:pt x="122" y="10"/>
                  </a:lnTo>
                  <a:lnTo>
                    <a:pt x="130" y="10"/>
                  </a:lnTo>
                  <a:lnTo>
                    <a:pt x="137" y="10"/>
                  </a:lnTo>
                  <a:lnTo>
                    <a:pt x="144" y="10"/>
                  </a:lnTo>
                  <a:lnTo>
                    <a:pt x="151" y="10"/>
                  </a:lnTo>
                  <a:lnTo>
                    <a:pt x="159" y="10"/>
                  </a:lnTo>
                  <a:lnTo>
                    <a:pt x="166" y="10"/>
                  </a:lnTo>
                  <a:lnTo>
                    <a:pt x="173" y="10"/>
                  </a:lnTo>
                  <a:lnTo>
                    <a:pt x="181" y="9"/>
                  </a:lnTo>
                  <a:lnTo>
                    <a:pt x="186" y="9"/>
                  </a:lnTo>
                  <a:lnTo>
                    <a:pt x="194" y="9"/>
                  </a:lnTo>
                  <a:lnTo>
                    <a:pt x="200" y="9"/>
                  </a:lnTo>
                  <a:lnTo>
                    <a:pt x="208" y="7"/>
                  </a:lnTo>
                  <a:lnTo>
                    <a:pt x="213" y="7"/>
                  </a:lnTo>
                  <a:lnTo>
                    <a:pt x="220" y="5"/>
                  </a:lnTo>
                  <a:lnTo>
                    <a:pt x="225" y="5"/>
                  </a:lnTo>
                  <a:lnTo>
                    <a:pt x="232" y="3"/>
                  </a:lnTo>
                  <a:lnTo>
                    <a:pt x="232" y="4"/>
                  </a:lnTo>
                  <a:lnTo>
                    <a:pt x="232" y="6"/>
                  </a:lnTo>
                  <a:lnTo>
                    <a:pt x="232" y="8"/>
                  </a:lnTo>
                  <a:lnTo>
                    <a:pt x="232" y="10"/>
                  </a:lnTo>
                  <a:lnTo>
                    <a:pt x="232" y="12"/>
                  </a:lnTo>
                  <a:lnTo>
                    <a:pt x="232" y="14"/>
                  </a:lnTo>
                  <a:lnTo>
                    <a:pt x="232" y="15"/>
                  </a:lnTo>
                  <a:lnTo>
                    <a:pt x="232" y="17"/>
                  </a:lnTo>
                  <a:lnTo>
                    <a:pt x="232" y="19"/>
                  </a:lnTo>
                  <a:lnTo>
                    <a:pt x="226" y="21"/>
                  </a:lnTo>
                  <a:lnTo>
                    <a:pt x="221" y="23"/>
                  </a:lnTo>
                  <a:lnTo>
                    <a:pt x="215" y="25"/>
                  </a:lnTo>
                  <a:lnTo>
                    <a:pt x="210" y="25"/>
                  </a:lnTo>
                  <a:lnTo>
                    <a:pt x="202" y="27"/>
                  </a:lnTo>
                  <a:lnTo>
                    <a:pt x="196" y="27"/>
                  </a:lnTo>
                  <a:lnTo>
                    <a:pt x="188" y="28"/>
                  </a:lnTo>
                  <a:lnTo>
                    <a:pt x="182" y="28"/>
                  </a:lnTo>
                  <a:lnTo>
                    <a:pt x="174" y="30"/>
                  </a:lnTo>
                  <a:lnTo>
                    <a:pt x="167" y="30"/>
                  </a:lnTo>
                  <a:lnTo>
                    <a:pt x="159" y="30"/>
                  </a:lnTo>
                  <a:lnTo>
                    <a:pt x="152" y="30"/>
                  </a:lnTo>
                  <a:lnTo>
                    <a:pt x="143" y="30"/>
                  </a:lnTo>
                  <a:lnTo>
                    <a:pt x="136" y="30"/>
                  </a:lnTo>
                  <a:lnTo>
                    <a:pt x="129" y="30"/>
                  </a:lnTo>
                  <a:lnTo>
                    <a:pt x="121" y="30"/>
                  </a:lnTo>
                  <a:lnTo>
                    <a:pt x="112" y="30"/>
                  </a:lnTo>
                  <a:lnTo>
                    <a:pt x="103" y="30"/>
                  </a:lnTo>
                  <a:lnTo>
                    <a:pt x="94" y="30"/>
                  </a:lnTo>
                  <a:lnTo>
                    <a:pt x="87" y="29"/>
                  </a:lnTo>
                  <a:lnTo>
                    <a:pt x="78" y="29"/>
                  </a:lnTo>
                  <a:lnTo>
                    <a:pt x="69" y="28"/>
                  </a:lnTo>
                  <a:lnTo>
                    <a:pt x="60" y="28"/>
                  </a:lnTo>
                  <a:lnTo>
                    <a:pt x="53" y="26"/>
                  </a:lnTo>
                  <a:lnTo>
                    <a:pt x="44" y="26"/>
                  </a:lnTo>
                  <a:lnTo>
                    <a:pt x="37" y="24"/>
                  </a:lnTo>
                  <a:lnTo>
                    <a:pt x="29" y="24"/>
                  </a:lnTo>
                  <a:lnTo>
                    <a:pt x="23" y="22"/>
                  </a:lnTo>
                  <a:lnTo>
                    <a:pt x="16" y="22"/>
                  </a:lnTo>
                  <a:lnTo>
                    <a:pt x="10" y="20"/>
                  </a:lnTo>
                  <a:lnTo>
                    <a:pt x="5" y="18"/>
                  </a:lnTo>
                  <a:lnTo>
                    <a:pt x="0" y="16"/>
                  </a:lnTo>
                  <a:lnTo>
                    <a:pt x="0" y="15"/>
                  </a:lnTo>
                  <a:lnTo>
                    <a:pt x="0" y="14"/>
                  </a:lnTo>
                  <a:lnTo>
                    <a:pt x="0" y="12"/>
                  </a:lnTo>
                  <a:lnTo>
                    <a:pt x="0" y="10"/>
                  </a:lnTo>
                  <a:lnTo>
                    <a:pt x="0" y="8"/>
                  </a:lnTo>
                  <a:lnTo>
                    <a:pt x="0" y="6"/>
                  </a:lnTo>
                  <a:lnTo>
                    <a:pt x="0" y="4"/>
                  </a:lnTo>
                  <a:lnTo>
                    <a:pt x="0" y="2"/>
                  </a:lnTo>
                  <a:lnTo>
                    <a:pt x="0" y="1"/>
                  </a:lnTo>
                  <a:lnTo>
                    <a:pt x="0" y="0"/>
                  </a:lnTo>
                </a:path>
              </a:pathLst>
            </a:custGeom>
            <a:solidFill>
              <a:srgbClr val="5F5F5F"/>
            </a:solidFill>
            <a:ln w="9525">
              <a:noFill/>
              <a:round/>
              <a:headEnd type="none" w="med" len="med"/>
              <a:tailEnd type="none" w="med" len="med"/>
            </a:ln>
            <a:effectLst/>
          </p:spPr>
          <p:txBody>
            <a:bodyPr/>
            <a:lstStyle/>
            <a:p>
              <a:endParaRPr lang="zh-CN" altLang="en-US"/>
            </a:p>
          </p:txBody>
        </p:sp>
        <p:sp>
          <p:nvSpPr>
            <p:cNvPr id="66605" name="Freeform 45"/>
            <p:cNvSpPr/>
            <p:nvPr/>
          </p:nvSpPr>
          <p:spPr bwMode="auto">
            <a:xfrm>
              <a:off x="3068" y="3997"/>
              <a:ext cx="198" cy="28"/>
            </a:xfrm>
            <a:custGeom>
              <a:avLst/>
              <a:gdLst>
                <a:gd name="T0" fmla="*/ 6 w 198"/>
                <a:gd name="T1" fmla="*/ 2 h 28"/>
                <a:gd name="T2" fmla="*/ 17 w 198"/>
                <a:gd name="T3" fmla="*/ 4 h 28"/>
                <a:gd name="T4" fmla="*/ 30 w 198"/>
                <a:gd name="T5" fmla="*/ 5 h 28"/>
                <a:gd name="T6" fmla="*/ 45 w 198"/>
                <a:gd name="T7" fmla="*/ 5 h 28"/>
                <a:gd name="T8" fmla="*/ 59 w 198"/>
                <a:gd name="T9" fmla="*/ 7 h 28"/>
                <a:gd name="T10" fmla="*/ 73 w 198"/>
                <a:gd name="T11" fmla="*/ 7 h 28"/>
                <a:gd name="T12" fmla="*/ 87 w 198"/>
                <a:gd name="T13" fmla="*/ 7 h 28"/>
                <a:gd name="T14" fmla="*/ 101 w 198"/>
                <a:gd name="T15" fmla="*/ 7 h 28"/>
                <a:gd name="T16" fmla="*/ 114 w 198"/>
                <a:gd name="T17" fmla="*/ 7 h 28"/>
                <a:gd name="T18" fmla="*/ 125 w 198"/>
                <a:gd name="T19" fmla="*/ 7 h 28"/>
                <a:gd name="T20" fmla="*/ 136 w 198"/>
                <a:gd name="T21" fmla="*/ 7 h 28"/>
                <a:gd name="T22" fmla="*/ 146 w 198"/>
                <a:gd name="T23" fmla="*/ 7 h 28"/>
                <a:gd name="T24" fmla="*/ 159 w 198"/>
                <a:gd name="T25" fmla="*/ 7 h 28"/>
                <a:gd name="T26" fmla="*/ 170 w 198"/>
                <a:gd name="T27" fmla="*/ 7 h 28"/>
                <a:gd name="T28" fmla="*/ 181 w 198"/>
                <a:gd name="T29" fmla="*/ 5 h 28"/>
                <a:gd name="T30" fmla="*/ 191 w 198"/>
                <a:gd name="T31" fmla="*/ 5 h 28"/>
                <a:gd name="T32" fmla="*/ 197 w 198"/>
                <a:gd name="T33" fmla="*/ 4 h 28"/>
                <a:gd name="T34" fmla="*/ 197 w 198"/>
                <a:gd name="T35" fmla="*/ 6 h 28"/>
                <a:gd name="T36" fmla="*/ 197 w 198"/>
                <a:gd name="T37" fmla="*/ 8 h 28"/>
                <a:gd name="T38" fmla="*/ 197 w 198"/>
                <a:gd name="T39" fmla="*/ 12 h 28"/>
                <a:gd name="T40" fmla="*/ 197 w 198"/>
                <a:gd name="T41" fmla="*/ 13 h 28"/>
                <a:gd name="T42" fmla="*/ 197 w 198"/>
                <a:gd name="T43" fmla="*/ 17 h 28"/>
                <a:gd name="T44" fmla="*/ 197 w 198"/>
                <a:gd name="T45" fmla="*/ 20 h 28"/>
                <a:gd name="T46" fmla="*/ 197 w 198"/>
                <a:gd name="T47" fmla="*/ 20 h 28"/>
                <a:gd name="T48" fmla="*/ 191 w 198"/>
                <a:gd name="T49" fmla="*/ 22 h 28"/>
                <a:gd name="T50" fmla="*/ 182 w 198"/>
                <a:gd name="T51" fmla="*/ 24 h 28"/>
                <a:gd name="T52" fmla="*/ 172 w 198"/>
                <a:gd name="T53" fmla="*/ 26 h 28"/>
                <a:gd name="T54" fmla="*/ 161 w 198"/>
                <a:gd name="T55" fmla="*/ 26 h 28"/>
                <a:gd name="T56" fmla="*/ 148 w 198"/>
                <a:gd name="T57" fmla="*/ 27 h 28"/>
                <a:gd name="T58" fmla="*/ 137 w 198"/>
                <a:gd name="T59" fmla="*/ 27 h 28"/>
                <a:gd name="T60" fmla="*/ 124 w 198"/>
                <a:gd name="T61" fmla="*/ 27 h 28"/>
                <a:gd name="T62" fmla="*/ 113 w 198"/>
                <a:gd name="T63" fmla="*/ 27 h 28"/>
                <a:gd name="T64" fmla="*/ 99 w 198"/>
                <a:gd name="T65" fmla="*/ 27 h 28"/>
                <a:gd name="T66" fmla="*/ 84 w 198"/>
                <a:gd name="T67" fmla="*/ 27 h 28"/>
                <a:gd name="T68" fmla="*/ 70 w 198"/>
                <a:gd name="T69" fmla="*/ 26 h 28"/>
                <a:gd name="T70" fmla="*/ 55 w 198"/>
                <a:gd name="T71" fmla="*/ 26 h 28"/>
                <a:gd name="T72" fmla="*/ 41 w 198"/>
                <a:gd name="T73" fmla="*/ 24 h 28"/>
                <a:gd name="T74" fmla="*/ 27 w 198"/>
                <a:gd name="T75" fmla="*/ 23 h 28"/>
                <a:gd name="T76" fmla="*/ 16 w 198"/>
                <a:gd name="T77" fmla="*/ 21 h 28"/>
                <a:gd name="T78" fmla="*/ 5 w 198"/>
                <a:gd name="T79" fmla="*/ 18 h 28"/>
                <a:gd name="T80" fmla="*/ 0 w 198"/>
                <a:gd name="T81" fmla="*/ 16 h 28"/>
                <a:gd name="T82" fmla="*/ 0 w 198"/>
                <a:gd name="T83" fmla="*/ 16 h 28"/>
                <a:gd name="T84" fmla="*/ 0 w 198"/>
                <a:gd name="T85" fmla="*/ 14 h 28"/>
                <a:gd name="T86" fmla="*/ 0 w 198"/>
                <a:gd name="T87" fmla="*/ 11 h 28"/>
                <a:gd name="T88" fmla="*/ 0 w 198"/>
                <a:gd name="T89" fmla="*/ 9 h 28"/>
                <a:gd name="T90" fmla="*/ 0 w 198"/>
                <a:gd name="T91" fmla="*/ 5 h 28"/>
                <a:gd name="T92" fmla="*/ 0 w 198"/>
                <a:gd name="T93" fmla="*/ 3 h 28"/>
                <a:gd name="T94" fmla="*/ 0 w 198"/>
                <a:gd name="T95" fmla="*/ 1 h 28"/>
                <a:gd name="T96" fmla="*/ 0 w 198"/>
                <a:gd name="T97" fmla="*/ 0 h 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8" h="28">
                  <a:moveTo>
                    <a:pt x="0" y="0"/>
                  </a:moveTo>
                  <a:lnTo>
                    <a:pt x="6" y="2"/>
                  </a:lnTo>
                  <a:lnTo>
                    <a:pt x="11" y="2"/>
                  </a:lnTo>
                  <a:lnTo>
                    <a:pt x="17" y="4"/>
                  </a:lnTo>
                  <a:lnTo>
                    <a:pt x="24" y="4"/>
                  </a:lnTo>
                  <a:lnTo>
                    <a:pt x="30" y="5"/>
                  </a:lnTo>
                  <a:lnTo>
                    <a:pt x="38" y="5"/>
                  </a:lnTo>
                  <a:lnTo>
                    <a:pt x="45" y="5"/>
                  </a:lnTo>
                  <a:lnTo>
                    <a:pt x="52" y="5"/>
                  </a:lnTo>
                  <a:lnTo>
                    <a:pt x="59" y="7"/>
                  </a:lnTo>
                  <a:lnTo>
                    <a:pt x="66" y="7"/>
                  </a:lnTo>
                  <a:lnTo>
                    <a:pt x="73" y="7"/>
                  </a:lnTo>
                  <a:lnTo>
                    <a:pt x="80" y="7"/>
                  </a:lnTo>
                  <a:lnTo>
                    <a:pt x="87" y="7"/>
                  </a:lnTo>
                  <a:lnTo>
                    <a:pt x="94" y="7"/>
                  </a:lnTo>
                  <a:lnTo>
                    <a:pt x="101" y="7"/>
                  </a:lnTo>
                  <a:lnTo>
                    <a:pt x="108" y="7"/>
                  </a:lnTo>
                  <a:lnTo>
                    <a:pt x="114" y="7"/>
                  </a:lnTo>
                  <a:lnTo>
                    <a:pt x="119" y="7"/>
                  </a:lnTo>
                  <a:lnTo>
                    <a:pt x="125" y="7"/>
                  </a:lnTo>
                  <a:lnTo>
                    <a:pt x="130" y="7"/>
                  </a:lnTo>
                  <a:lnTo>
                    <a:pt x="136" y="7"/>
                  </a:lnTo>
                  <a:lnTo>
                    <a:pt x="141" y="7"/>
                  </a:lnTo>
                  <a:lnTo>
                    <a:pt x="146" y="7"/>
                  </a:lnTo>
                  <a:lnTo>
                    <a:pt x="153" y="7"/>
                  </a:lnTo>
                  <a:lnTo>
                    <a:pt x="159" y="7"/>
                  </a:lnTo>
                  <a:lnTo>
                    <a:pt x="164" y="7"/>
                  </a:lnTo>
                  <a:lnTo>
                    <a:pt x="170" y="7"/>
                  </a:lnTo>
                  <a:lnTo>
                    <a:pt x="175" y="5"/>
                  </a:lnTo>
                  <a:lnTo>
                    <a:pt x="181" y="5"/>
                  </a:lnTo>
                  <a:lnTo>
                    <a:pt x="186" y="5"/>
                  </a:lnTo>
                  <a:lnTo>
                    <a:pt x="191" y="5"/>
                  </a:lnTo>
                  <a:lnTo>
                    <a:pt x="197" y="3"/>
                  </a:lnTo>
                  <a:lnTo>
                    <a:pt x="197" y="4"/>
                  </a:lnTo>
                  <a:lnTo>
                    <a:pt x="197" y="6"/>
                  </a:lnTo>
                  <a:lnTo>
                    <a:pt x="197" y="8"/>
                  </a:lnTo>
                  <a:lnTo>
                    <a:pt x="197" y="10"/>
                  </a:lnTo>
                  <a:lnTo>
                    <a:pt x="197" y="12"/>
                  </a:lnTo>
                  <a:lnTo>
                    <a:pt x="197" y="13"/>
                  </a:lnTo>
                  <a:lnTo>
                    <a:pt x="197" y="15"/>
                  </a:lnTo>
                  <a:lnTo>
                    <a:pt x="197" y="17"/>
                  </a:lnTo>
                  <a:lnTo>
                    <a:pt x="197" y="18"/>
                  </a:lnTo>
                  <a:lnTo>
                    <a:pt x="197" y="20"/>
                  </a:lnTo>
                  <a:lnTo>
                    <a:pt x="191" y="22"/>
                  </a:lnTo>
                  <a:lnTo>
                    <a:pt x="187" y="22"/>
                  </a:lnTo>
                  <a:lnTo>
                    <a:pt x="182" y="24"/>
                  </a:lnTo>
                  <a:lnTo>
                    <a:pt x="177" y="24"/>
                  </a:lnTo>
                  <a:lnTo>
                    <a:pt x="172" y="26"/>
                  </a:lnTo>
                  <a:lnTo>
                    <a:pt x="167" y="26"/>
                  </a:lnTo>
                  <a:lnTo>
                    <a:pt x="161" y="26"/>
                  </a:lnTo>
                  <a:lnTo>
                    <a:pt x="156" y="26"/>
                  </a:lnTo>
                  <a:lnTo>
                    <a:pt x="148" y="27"/>
                  </a:lnTo>
                  <a:lnTo>
                    <a:pt x="143" y="27"/>
                  </a:lnTo>
                  <a:lnTo>
                    <a:pt x="137" y="27"/>
                  </a:lnTo>
                  <a:lnTo>
                    <a:pt x="131" y="27"/>
                  </a:lnTo>
                  <a:lnTo>
                    <a:pt x="124" y="27"/>
                  </a:lnTo>
                  <a:lnTo>
                    <a:pt x="119" y="27"/>
                  </a:lnTo>
                  <a:lnTo>
                    <a:pt x="113" y="27"/>
                  </a:lnTo>
                  <a:lnTo>
                    <a:pt x="107" y="27"/>
                  </a:lnTo>
                  <a:lnTo>
                    <a:pt x="99" y="27"/>
                  </a:lnTo>
                  <a:lnTo>
                    <a:pt x="91" y="27"/>
                  </a:lnTo>
                  <a:lnTo>
                    <a:pt x="84" y="27"/>
                  </a:lnTo>
                  <a:lnTo>
                    <a:pt x="77" y="26"/>
                  </a:lnTo>
                  <a:lnTo>
                    <a:pt x="70" y="26"/>
                  </a:lnTo>
                  <a:lnTo>
                    <a:pt x="62" y="26"/>
                  </a:lnTo>
                  <a:lnTo>
                    <a:pt x="55" y="26"/>
                  </a:lnTo>
                  <a:lnTo>
                    <a:pt x="49" y="24"/>
                  </a:lnTo>
                  <a:lnTo>
                    <a:pt x="41" y="24"/>
                  </a:lnTo>
                  <a:lnTo>
                    <a:pt x="34" y="23"/>
                  </a:lnTo>
                  <a:lnTo>
                    <a:pt x="27" y="23"/>
                  </a:lnTo>
                  <a:lnTo>
                    <a:pt x="22" y="21"/>
                  </a:lnTo>
                  <a:lnTo>
                    <a:pt x="16" y="21"/>
                  </a:lnTo>
                  <a:lnTo>
                    <a:pt x="10" y="19"/>
                  </a:lnTo>
                  <a:lnTo>
                    <a:pt x="5" y="18"/>
                  </a:lnTo>
                  <a:lnTo>
                    <a:pt x="0" y="16"/>
                  </a:lnTo>
                  <a:lnTo>
                    <a:pt x="0" y="14"/>
                  </a:lnTo>
                  <a:lnTo>
                    <a:pt x="0" y="12"/>
                  </a:lnTo>
                  <a:lnTo>
                    <a:pt x="0" y="11"/>
                  </a:lnTo>
                  <a:lnTo>
                    <a:pt x="0" y="9"/>
                  </a:lnTo>
                  <a:lnTo>
                    <a:pt x="0" y="7"/>
                  </a:lnTo>
                  <a:lnTo>
                    <a:pt x="0" y="5"/>
                  </a:lnTo>
                  <a:lnTo>
                    <a:pt x="0" y="3"/>
                  </a:lnTo>
                  <a:lnTo>
                    <a:pt x="0" y="1"/>
                  </a:lnTo>
                  <a:lnTo>
                    <a:pt x="0" y="0"/>
                  </a:lnTo>
                </a:path>
              </a:pathLst>
            </a:custGeom>
            <a:solidFill>
              <a:srgbClr val="A2A2A2"/>
            </a:solidFill>
            <a:ln w="9525">
              <a:noFill/>
              <a:round/>
              <a:headEnd type="none" w="med" len="med"/>
              <a:tailEnd type="none" w="med" len="med"/>
            </a:ln>
            <a:effectLst/>
          </p:spPr>
          <p:txBody>
            <a:bodyPr/>
            <a:lstStyle/>
            <a:p>
              <a:endParaRPr lang="zh-CN" altLang="en-US"/>
            </a:p>
          </p:txBody>
        </p:sp>
        <p:sp>
          <p:nvSpPr>
            <p:cNvPr id="66606" name="Freeform 46"/>
            <p:cNvSpPr/>
            <p:nvPr/>
          </p:nvSpPr>
          <p:spPr bwMode="auto">
            <a:xfrm>
              <a:off x="3079" y="3998"/>
              <a:ext cx="169" cy="27"/>
            </a:xfrm>
            <a:custGeom>
              <a:avLst/>
              <a:gdLst>
                <a:gd name="T0" fmla="*/ 4 w 169"/>
                <a:gd name="T1" fmla="*/ 1 h 27"/>
                <a:gd name="T2" fmla="*/ 15 w 169"/>
                <a:gd name="T3" fmla="*/ 3 h 27"/>
                <a:gd name="T4" fmla="*/ 27 w 169"/>
                <a:gd name="T5" fmla="*/ 4 h 27"/>
                <a:gd name="T6" fmla="*/ 39 w 169"/>
                <a:gd name="T7" fmla="*/ 4 h 27"/>
                <a:gd name="T8" fmla="*/ 51 w 169"/>
                <a:gd name="T9" fmla="*/ 6 h 27"/>
                <a:gd name="T10" fmla="*/ 65 w 169"/>
                <a:gd name="T11" fmla="*/ 6 h 27"/>
                <a:gd name="T12" fmla="*/ 78 w 169"/>
                <a:gd name="T13" fmla="*/ 6 h 27"/>
                <a:gd name="T14" fmla="*/ 90 w 169"/>
                <a:gd name="T15" fmla="*/ 6 h 27"/>
                <a:gd name="T16" fmla="*/ 101 w 169"/>
                <a:gd name="T17" fmla="*/ 6 h 27"/>
                <a:gd name="T18" fmla="*/ 108 w 169"/>
                <a:gd name="T19" fmla="*/ 6 h 27"/>
                <a:gd name="T20" fmla="*/ 117 w 169"/>
                <a:gd name="T21" fmla="*/ 6 h 27"/>
                <a:gd name="T22" fmla="*/ 125 w 169"/>
                <a:gd name="T23" fmla="*/ 6 h 27"/>
                <a:gd name="T24" fmla="*/ 134 w 169"/>
                <a:gd name="T25" fmla="*/ 6 h 27"/>
                <a:gd name="T26" fmla="*/ 142 w 169"/>
                <a:gd name="T27" fmla="*/ 6 h 27"/>
                <a:gd name="T28" fmla="*/ 151 w 169"/>
                <a:gd name="T29" fmla="*/ 6 h 27"/>
                <a:gd name="T30" fmla="*/ 161 w 169"/>
                <a:gd name="T31" fmla="*/ 6 h 27"/>
                <a:gd name="T32" fmla="*/ 167 w 169"/>
                <a:gd name="T33" fmla="*/ 6 h 27"/>
                <a:gd name="T34" fmla="*/ 167 w 169"/>
                <a:gd name="T35" fmla="*/ 8 h 27"/>
                <a:gd name="T36" fmla="*/ 167 w 169"/>
                <a:gd name="T37" fmla="*/ 10 h 27"/>
                <a:gd name="T38" fmla="*/ 167 w 169"/>
                <a:gd name="T39" fmla="*/ 13 h 27"/>
                <a:gd name="T40" fmla="*/ 167 w 169"/>
                <a:gd name="T41" fmla="*/ 15 h 27"/>
                <a:gd name="T42" fmla="*/ 167 w 169"/>
                <a:gd name="T43" fmla="*/ 18 h 27"/>
                <a:gd name="T44" fmla="*/ 167 w 169"/>
                <a:gd name="T45" fmla="*/ 21 h 27"/>
                <a:gd name="T46" fmla="*/ 167 w 169"/>
                <a:gd name="T47" fmla="*/ 21 h 27"/>
                <a:gd name="T48" fmla="*/ 163 w 169"/>
                <a:gd name="T49" fmla="*/ 22 h 27"/>
                <a:gd name="T50" fmla="*/ 156 w 169"/>
                <a:gd name="T51" fmla="*/ 23 h 27"/>
                <a:gd name="T52" fmla="*/ 147 w 169"/>
                <a:gd name="T53" fmla="*/ 25 h 27"/>
                <a:gd name="T54" fmla="*/ 139 w 169"/>
                <a:gd name="T55" fmla="*/ 25 h 27"/>
                <a:gd name="T56" fmla="*/ 130 w 169"/>
                <a:gd name="T57" fmla="*/ 26 h 27"/>
                <a:gd name="T58" fmla="*/ 120 w 169"/>
                <a:gd name="T59" fmla="*/ 26 h 27"/>
                <a:gd name="T60" fmla="*/ 111 w 169"/>
                <a:gd name="T61" fmla="*/ 26 h 27"/>
                <a:gd name="T62" fmla="*/ 100 w 169"/>
                <a:gd name="T63" fmla="*/ 26 h 27"/>
                <a:gd name="T64" fmla="*/ 89 w 169"/>
                <a:gd name="T65" fmla="*/ 26 h 27"/>
                <a:gd name="T66" fmla="*/ 75 w 169"/>
                <a:gd name="T67" fmla="*/ 26 h 27"/>
                <a:gd name="T68" fmla="*/ 62 w 169"/>
                <a:gd name="T69" fmla="*/ 26 h 27"/>
                <a:gd name="T70" fmla="*/ 50 w 169"/>
                <a:gd name="T71" fmla="*/ 25 h 27"/>
                <a:gd name="T72" fmla="*/ 37 w 169"/>
                <a:gd name="T73" fmla="*/ 23 h 27"/>
                <a:gd name="T74" fmla="*/ 25 w 169"/>
                <a:gd name="T75" fmla="*/ 22 h 27"/>
                <a:gd name="T76" fmla="*/ 14 w 169"/>
                <a:gd name="T77" fmla="*/ 20 h 27"/>
                <a:gd name="T78" fmla="*/ 4 w 169"/>
                <a:gd name="T79" fmla="*/ 18 h 27"/>
                <a:gd name="T80" fmla="*/ 0 w 169"/>
                <a:gd name="T81" fmla="*/ 16 h 27"/>
                <a:gd name="T82" fmla="*/ 0 w 169"/>
                <a:gd name="T83" fmla="*/ 16 h 27"/>
                <a:gd name="T84" fmla="*/ 0 w 169"/>
                <a:gd name="T85" fmla="*/ 13 h 27"/>
                <a:gd name="T86" fmla="*/ 0 w 169"/>
                <a:gd name="T87" fmla="*/ 10 h 27"/>
                <a:gd name="T88" fmla="*/ 0 w 169"/>
                <a:gd name="T89" fmla="*/ 8 h 27"/>
                <a:gd name="T90" fmla="*/ 0 w 169"/>
                <a:gd name="T91" fmla="*/ 4 h 27"/>
                <a:gd name="T92" fmla="*/ 0 w 169"/>
                <a:gd name="T93" fmla="*/ 3 h 27"/>
                <a:gd name="T94" fmla="*/ 0 w 169"/>
                <a:gd name="T95" fmla="*/ 1 h 27"/>
                <a:gd name="T96" fmla="*/ 0 w 169"/>
                <a:gd name="T97" fmla="*/ 0 h 2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69" h="27">
                  <a:moveTo>
                    <a:pt x="0" y="0"/>
                  </a:moveTo>
                  <a:lnTo>
                    <a:pt x="4" y="1"/>
                  </a:lnTo>
                  <a:lnTo>
                    <a:pt x="10" y="1"/>
                  </a:lnTo>
                  <a:lnTo>
                    <a:pt x="15" y="3"/>
                  </a:lnTo>
                  <a:lnTo>
                    <a:pt x="21" y="3"/>
                  </a:lnTo>
                  <a:lnTo>
                    <a:pt x="27" y="4"/>
                  </a:lnTo>
                  <a:lnTo>
                    <a:pt x="33" y="4"/>
                  </a:lnTo>
                  <a:lnTo>
                    <a:pt x="39" y="4"/>
                  </a:lnTo>
                  <a:lnTo>
                    <a:pt x="46" y="4"/>
                  </a:lnTo>
                  <a:lnTo>
                    <a:pt x="51" y="6"/>
                  </a:lnTo>
                  <a:lnTo>
                    <a:pt x="59" y="6"/>
                  </a:lnTo>
                  <a:lnTo>
                    <a:pt x="65" y="6"/>
                  </a:lnTo>
                  <a:lnTo>
                    <a:pt x="72" y="6"/>
                  </a:lnTo>
                  <a:lnTo>
                    <a:pt x="78" y="6"/>
                  </a:lnTo>
                  <a:lnTo>
                    <a:pt x="85" y="6"/>
                  </a:lnTo>
                  <a:lnTo>
                    <a:pt x="90" y="6"/>
                  </a:lnTo>
                  <a:lnTo>
                    <a:pt x="97" y="6"/>
                  </a:lnTo>
                  <a:lnTo>
                    <a:pt x="101" y="6"/>
                  </a:lnTo>
                  <a:lnTo>
                    <a:pt x="105" y="6"/>
                  </a:lnTo>
                  <a:lnTo>
                    <a:pt x="108" y="6"/>
                  </a:lnTo>
                  <a:lnTo>
                    <a:pt x="113" y="6"/>
                  </a:lnTo>
                  <a:lnTo>
                    <a:pt x="117" y="6"/>
                  </a:lnTo>
                  <a:lnTo>
                    <a:pt x="121" y="6"/>
                  </a:lnTo>
                  <a:lnTo>
                    <a:pt x="125" y="6"/>
                  </a:lnTo>
                  <a:lnTo>
                    <a:pt x="130" y="6"/>
                  </a:lnTo>
                  <a:lnTo>
                    <a:pt x="134" y="6"/>
                  </a:lnTo>
                  <a:lnTo>
                    <a:pt x="139" y="6"/>
                  </a:lnTo>
                  <a:lnTo>
                    <a:pt x="142" y="6"/>
                  </a:lnTo>
                  <a:lnTo>
                    <a:pt x="148" y="6"/>
                  </a:lnTo>
                  <a:lnTo>
                    <a:pt x="151" y="6"/>
                  </a:lnTo>
                  <a:lnTo>
                    <a:pt x="157" y="6"/>
                  </a:lnTo>
                  <a:lnTo>
                    <a:pt x="161" y="6"/>
                  </a:lnTo>
                  <a:lnTo>
                    <a:pt x="167" y="4"/>
                  </a:lnTo>
                  <a:lnTo>
                    <a:pt x="167" y="6"/>
                  </a:lnTo>
                  <a:lnTo>
                    <a:pt x="167" y="8"/>
                  </a:lnTo>
                  <a:lnTo>
                    <a:pt x="167" y="10"/>
                  </a:lnTo>
                  <a:lnTo>
                    <a:pt x="167" y="11"/>
                  </a:lnTo>
                  <a:lnTo>
                    <a:pt x="167" y="13"/>
                  </a:lnTo>
                  <a:lnTo>
                    <a:pt x="167" y="15"/>
                  </a:lnTo>
                  <a:lnTo>
                    <a:pt x="167" y="17"/>
                  </a:lnTo>
                  <a:lnTo>
                    <a:pt x="167" y="18"/>
                  </a:lnTo>
                  <a:lnTo>
                    <a:pt x="167" y="19"/>
                  </a:lnTo>
                  <a:lnTo>
                    <a:pt x="167" y="21"/>
                  </a:lnTo>
                  <a:lnTo>
                    <a:pt x="168" y="20"/>
                  </a:lnTo>
                  <a:lnTo>
                    <a:pt x="163" y="22"/>
                  </a:lnTo>
                  <a:lnTo>
                    <a:pt x="160" y="22"/>
                  </a:lnTo>
                  <a:lnTo>
                    <a:pt x="156" y="23"/>
                  </a:lnTo>
                  <a:lnTo>
                    <a:pt x="153" y="23"/>
                  </a:lnTo>
                  <a:lnTo>
                    <a:pt x="147" y="25"/>
                  </a:lnTo>
                  <a:lnTo>
                    <a:pt x="144" y="25"/>
                  </a:lnTo>
                  <a:lnTo>
                    <a:pt x="139" y="25"/>
                  </a:lnTo>
                  <a:lnTo>
                    <a:pt x="135" y="25"/>
                  </a:lnTo>
                  <a:lnTo>
                    <a:pt x="130" y="26"/>
                  </a:lnTo>
                  <a:lnTo>
                    <a:pt x="125" y="26"/>
                  </a:lnTo>
                  <a:lnTo>
                    <a:pt x="120" y="26"/>
                  </a:lnTo>
                  <a:lnTo>
                    <a:pt x="116" y="26"/>
                  </a:lnTo>
                  <a:lnTo>
                    <a:pt x="111" y="26"/>
                  </a:lnTo>
                  <a:lnTo>
                    <a:pt x="105" y="26"/>
                  </a:lnTo>
                  <a:lnTo>
                    <a:pt x="100" y="26"/>
                  </a:lnTo>
                  <a:lnTo>
                    <a:pt x="96" y="26"/>
                  </a:lnTo>
                  <a:lnTo>
                    <a:pt x="89" y="26"/>
                  </a:lnTo>
                  <a:lnTo>
                    <a:pt x="82" y="26"/>
                  </a:lnTo>
                  <a:lnTo>
                    <a:pt x="75" y="26"/>
                  </a:lnTo>
                  <a:lnTo>
                    <a:pt x="69" y="26"/>
                  </a:lnTo>
                  <a:lnTo>
                    <a:pt x="62" y="26"/>
                  </a:lnTo>
                  <a:lnTo>
                    <a:pt x="57" y="25"/>
                  </a:lnTo>
                  <a:lnTo>
                    <a:pt x="50" y="25"/>
                  </a:lnTo>
                  <a:lnTo>
                    <a:pt x="44" y="23"/>
                  </a:lnTo>
                  <a:lnTo>
                    <a:pt x="37" y="23"/>
                  </a:lnTo>
                  <a:lnTo>
                    <a:pt x="31" y="22"/>
                  </a:lnTo>
                  <a:lnTo>
                    <a:pt x="25" y="22"/>
                  </a:lnTo>
                  <a:lnTo>
                    <a:pt x="20" y="20"/>
                  </a:lnTo>
                  <a:lnTo>
                    <a:pt x="14" y="20"/>
                  </a:lnTo>
                  <a:lnTo>
                    <a:pt x="9" y="18"/>
                  </a:lnTo>
                  <a:lnTo>
                    <a:pt x="4" y="18"/>
                  </a:lnTo>
                  <a:lnTo>
                    <a:pt x="0" y="16"/>
                  </a:lnTo>
                  <a:lnTo>
                    <a:pt x="0" y="14"/>
                  </a:lnTo>
                  <a:lnTo>
                    <a:pt x="0" y="13"/>
                  </a:lnTo>
                  <a:lnTo>
                    <a:pt x="0" y="12"/>
                  </a:lnTo>
                  <a:lnTo>
                    <a:pt x="0" y="10"/>
                  </a:lnTo>
                  <a:lnTo>
                    <a:pt x="0" y="8"/>
                  </a:lnTo>
                  <a:lnTo>
                    <a:pt x="0" y="6"/>
                  </a:lnTo>
                  <a:lnTo>
                    <a:pt x="0" y="4"/>
                  </a:lnTo>
                  <a:lnTo>
                    <a:pt x="0" y="3"/>
                  </a:lnTo>
                  <a:lnTo>
                    <a:pt x="0" y="1"/>
                  </a:lnTo>
                  <a:lnTo>
                    <a:pt x="0" y="0"/>
                  </a:lnTo>
                </a:path>
              </a:pathLst>
            </a:custGeom>
            <a:solidFill>
              <a:srgbClr val="A2A2A2"/>
            </a:solidFill>
            <a:ln w="9525">
              <a:noFill/>
              <a:round/>
              <a:headEnd type="none" w="med" len="med"/>
              <a:tailEnd type="none" w="med" len="med"/>
            </a:ln>
            <a:effectLst/>
          </p:spPr>
          <p:txBody>
            <a:bodyPr/>
            <a:lstStyle/>
            <a:p>
              <a:endParaRPr lang="zh-CN" altLang="en-US"/>
            </a:p>
          </p:txBody>
        </p:sp>
        <p:sp>
          <p:nvSpPr>
            <p:cNvPr id="66607" name="Freeform 47"/>
            <p:cNvSpPr/>
            <p:nvPr/>
          </p:nvSpPr>
          <p:spPr bwMode="auto">
            <a:xfrm>
              <a:off x="3089" y="4000"/>
              <a:ext cx="139" cy="25"/>
            </a:xfrm>
            <a:custGeom>
              <a:avLst/>
              <a:gdLst>
                <a:gd name="T0" fmla="*/ 4 w 139"/>
                <a:gd name="T1" fmla="*/ 2 h 25"/>
                <a:gd name="T2" fmla="*/ 14 w 139"/>
                <a:gd name="T3" fmla="*/ 2 h 25"/>
                <a:gd name="T4" fmla="*/ 24 w 139"/>
                <a:gd name="T5" fmla="*/ 4 h 25"/>
                <a:gd name="T6" fmla="*/ 35 w 139"/>
                <a:gd name="T7" fmla="*/ 4 h 25"/>
                <a:gd name="T8" fmla="*/ 46 w 139"/>
                <a:gd name="T9" fmla="*/ 4 h 25"/>
                <a:gd name="T10" fmla="*/ 57 w 139"/>
                <a:gd name="T11" fmla="*/ 4 h 25"/>
                <a:gd name="T12" fmla="*/ 69 w 139"/>
                <a:gd name="T13" fmla="*/ 4 h 25"/>
                <a:gd name="T14" fmla="*/ 80 w 139"/>
                <a:gd name="T15" fmla="*/ 4 h 25"/>
                <a:gd name="T16" fmla="*/ 90 w 139"/>
                <a:gd name="T17" fmla="*/ 4 h 25"/>
                <a:gd name="T18" fmla="*/ 96 w 139"/>
                <a:gd name="T19" fmla="*/ 4 h 25"/>
                <a:gd name="T20" fmla="*/ 101 w 139"/>
                <a:gd name="T21" fmla="*/ 4 h 25"/>
                <a:gd name="T22" fmla="*/ 106 w 139"/>
                <a:gd name="T23" fmla="*/ 4 h 25"/>
                <a:gd name="T24" fmla="*/ 111 w 139"/>
                <a:gd name="T25" fmla="*/ 4 h 25"/>
                <a:gd name="T26" fmla="*/ 116 w 139"/>
                <a:gd name="T27" fmla="*/ 4 h 25"/>
                <a:gd name="T28" fmla="*/ 123 w 139"/>
                <a:gd name="T29" fmla="*/ 4 h 25"/>
                <a:gd name="T30" fmla="*/ 130 w 139"/>
                <a:gd name="T31" fmla="*/ 4 h 25"/>
                <a:gd name="T32" fmla="*/ 136 w 139"/>
                <a:gd name="T33" fmla="*/ 4 h 25"/>
                <a:gd name="T34" fmla="*/ 136 w 139"/>
                <a:gd name="T35" fmla="*/ 8 h 25"/>
                <a:gd name="T36" fmla="*/ 136 w 139"/>
                <a:gd name="T37" fmla="*/ 10 h 25"/>
                <a:gd name="T38" fmla="*/ 136 w 139"/>
                <a:gd name="T39" fmla="*/ 13 h 25"/>
                <a:gd name="T40" fmla="*/ 136 w 139"/>
                <a:gd name="T41" fmla="*/ 15 h 25"/>
                <a:gd name="T42" fmla="*/ 136 w 139"/>
                <a:gd name="T43" fmla="*/ 18 h 25"/>
                <a:gd name="T44" fmla="*/ 136 w 139"/>
                <a:gd name="T45" fmla="*/ 20 h 25"/>
                <a:gd name="T46" fmla="*/ 136 w 139"/>
                <a:gd name="T47" fmla="*/ 20 h 25"/>
                <a:gd name="T48" fmla="*/ 134 w 139"/>
                <a:gd name="T49" fmla="*/ 22 h 25"/>
                <a:gd name="T50" fmla="*/ 127 w 139"/>
                <a:gd name="T51" fmla="*/ 23 h 25"/>
                <a:gd name="T52" fmla="*/ 121 w 139"/>
                <a:gd name="T53" fmla="*/ 24 h 25"/>
                <a:gd name="T54" fmla="*/ 116 w 139"/>
                <a:gd name="T55" fmla="*/ 24 h 25"/>
                <a:gd name="T56" fmla="*/ 111 w 139"/>
                <a:gd name="T57" fmla="*/ 24 h 25"/>
                <a:gd name="T58" fmla="*/ 105 w 139"/>
                <a:gd name="T59" fmla="*/ 24 h 25"/>
                <a:gd name="T60" fmla="*/ 98 w 139"/>
                <a:gd name="T61" fmla="*/ 24 h 25"/>
                <a:gd name="T62" fmla="*/ 90 w 139"/>
                <a:gd name="T63" fmla="*/ 24 h 25"/>
                <a:gd name="T64" fmla="*/ 79 w 139"/>
                <a:gd name="T65" fmla="*/ 24 h 25"/>
                <a:gd name="T66" fmla="*/ 67 w 139"/>
                <a:gd name="T67" fmla="*/ 24 h 25"/>
                <a:gd name="T68" fmla="*/ 55 w 139"/>
                <a:gd name="T69" fmla="*/ 24 h 25"/>
                <a:gd name="T70" fmla="*/ 44 w 139"/>
                <a:gd name="T71" fmla="*/ 24 h 25"/>
                <a:gd name="T72" fmla="*/ 33 w 139"/>
                <a:gd name="T73" fmla="*/ 23 h 25"/>
                <a:gd name="T74" fmla="*/ 22 w 139"/>
                <a:gd name="T75" fmla="*/ 23 h 25"/>
                <a:gd name="T76" fmla="*/ 12 w 139"/>
                <a:gd name="T77" fmla="*/ 21 h 25"/>
                <a:gd name="T78" fmla="*/ 4 w 139"/>
                <a:gd name="T79" fmla="*/ 19 h 25"/>
                <a:gd name="T80" fmla="*/ 0 w 139"/>
                <a:gd name="T81" fmla="*/ 17 h 25"/>
                <a:gd name="T82" fmla="*/ 0 w 139"/>
                <a:gd name="T83" fmla="*/ 17 h 25"/>
                <a:gd name="T84" fmla="*/ 0 w 139"/>
                <a:gd name="T85" fmla="*/ 14 h 25"/>
                <a:gd name="T86" fmla="*/ 0 w 139"/>
                <a:gd name="T87" fmla="*/ 10 h 25"/>
                <a:gd name="T88" fmla="*/ 0 w 139"/>
                <a:gd name="T89" fmla="*/ 9 h 25"/>
                <a:gd name="T90" fmla="*/ 0 w 139"/>
                <a:gd name="T91" fmla="*/ 5 h 25"/>
                <a:gd name="T92" fmla="*/ 0 w 139"/>
                <a:gd name="T93" fmla="*/ 3 h 25"/>
                <a:gd name="T94" fmla="*/ 0 w 139"/>
                <a:gd name="T95" fmla="*/ 1 h 25"/>
                <a:gd name="T96" fmla="*/ 0 w 139"/>
                <a:gd name="T97" fmla="*/ 0 h 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9" h="25">
                  <a:moveTo>
                    <a:pt x="0" y="0"/>
                  </a:moveTo>
                  <a:lnTo>
                    <a:pt x="4" y="2"/>
                  </a:lnTo>
                  <a:lnTo>
                    <a:pt x="9" y="2"/>
                  </a:lnTo>
                  <a:lnTo>
                    <a:pt x="14" y="2"/>
                  </a:lnTo>
                  <a:lnTo>
                    <a:pt x="19" y="2"/>
                  </a:lnTo>
                  <a:lnTo>
                    <a:pt x="24" y="4"/>
                  </a:lnTo>
                  <a:lnTo>
                    <a:pt x="30" y="4"/>
                  </a:lnTo>
                  <a:lnTo>
                    <a:pt x="35" y="4"/>
                  </a:lnTo>
                  <a:lnTo>
                    <a:pt x="41" y="4"/>
                  </a:lnTo>
                  <a:lnTo>
                    <a:pt x="46" y="4"/>
                  </a:lnTo>
                  <a:lnTo>
                    <a:pt x="52" y="4"/>
                  </a:lnTo>
                  <a:lnTo>
                    <a:pt x="57" y="4"/>
                  </a:lnTo>
                  <a:lnTo>
                    <a:pt x="64" y="4"/>
                  </a:lnTo>
                  <a:lnTo>
                    <a:pt x="69" y="4"/>
                  </a:lnTo>
                  <a:lnTo>
                    <a:pt x="75" y="4"/>
                  </a:lnTo>
                  <a:lnTo>
                    <a:pt x="80" y="4"/>
                  </a:lnTo>
                  <a:lnTo>
                    <a:pt x="87" y="4"/>
                  </a:lnTo>
                  <a:lnTo>
                    <a:pt x="90" y="4"/>
                  </a:lnTo>
                  <a:lnTo>
                    <a:pt x="94" y="4"/>
                  </a:lnTo>
                  <a:lnTo>
                    <a:pt x="96" y="4"/>
                  </a:lnTo>
                  <a:lnTo>
                    <a:pt x="99" y="4"/>
                  </a:lnTo>
                  <a:lnTo>
                    <a:pt x="101" y="4"/>
                  </a:lnTo>
                  <a:lnTo>
                    <a:pt x="104" y="4"/>
                  </a:lnTo>
                  <a:lnTo>
                    <a:pt x="106" y="4"/>
                  </a:lnTo>
                  <a:lnTo>
                    <a:pt x="109" y="4"/>
                  </a:lnTo>
                  <a:lnTo>
                    <a:pt x="111" y="4"/>
                  </a:lnTo>
                  <a:lnTo>
                    <a:pt x="113" y="4"/>
                  </a:lnTo>
                  <a:lnTo>
                    <a:pt x="116" y="4"/>
                  </a:lnTo>
                  <a:lnTo>
                    <a:pt x="120" y="4"/>
                  </a:lnTo>
                  <a:lnTo>
                    <a:pt x="123" y="4"/>
                  </a:lnTo>
                  <a:lnTo>
                    <a:pt x="126" y="4"/>
                  </a:lnTo>
                  <a:lnTo>
                    <a:pt x="130" y="4"/>
                  </a:lnTo>
                  <a:lnTo>
                    <a:pt x="136" y="2"/>
                  </a:lnTo>
                  <a:lnTo>
                    <a:pt x="136" y="4"/>
                  </a:lnTo>
                  <a:lnTo>
                    <a:pt x="136" y="6"/>
                  </a:lnTo>
                  <a:lnTo>
                    <a:pt x="136" y="8"/>
                  </a:lnTo>
                  <a:lnTo>
                    <a:pt x="136" y="10"/>
                  </a:lnTo>
                  <a:lnTo>
                    <a:pt x="136" y="11"/>
                  </a:lnTo>
                  <a:lnTo>
                    <a:pt x="136" y="13"/>
                  </a:lnTo>
                  <a:lnTo>
                    <a:pt x="136" y="15"/>
                  </a:lnTo>
                  <a:lnTo>
                    <a:pt x="136" y="16"/>
                  </a:lnTo>
                  <a:lnTo>
                    <a:pt x="136" y="18"/>
                  </a:lnTo>
                  <a:lnTo>
                    <a:pt x="136" y="20"/>
                  </a:lnTo>
                  <a:lnTo>
                    <a:pt x="138" y="20"/>
                  </a:lnTo>
                  <a:lnTo>
                    <a:pt x="134" y="22"/>
                  </a:lnTo>
                  <a:lnTo>
                    <a:pt x="130" y="22"/>
                  </a:lnTo>
                  <a:lnTo>
                    <a:pt x="127" y="23"/>
                  </a:lnTo>
                  <a:lnTo>
                    <a:pt x="125" y="23"/>
                  </a:lnTo>
                  <a:lnTo>
                    <a:pt x="121" y="24"/>
                  </a:lnTo>
                  <a:lnTo>
                    <a:pt x="120" y="24"/>
                  </a:lnTo>
                  <a:lnTo>
                    <a:pt x="116" y="24"/>
                  </a:lnTo>
                  <a:lnTo>
                    <a:pt x="115" y="24"/>
                  </a:lnTo>
                  <a:lnTo>
                    <a:pt x="111" y="24"/>
                  </a:lnTo>
                  <a:lnTo>
                    <a:pt x="109" y="24"/>
                  </a:lnTo>
                  <a:lnTo>
                    <a:pt x="105" y="24"/>
                  </a:lnTo>
                  <a:lnTo>
                    <a:pt x="102" y="24"/>
                  </a:lnTo>
                  <a:lnTo>
                    <a:pt x="98" y="24"/>
                  </a:lnTo>
                  <a:lnTo>
                    <a:pt x="95" y="24"/>
                  </a:lnTo>
                  <a:lnTo>
                    <a:pt x="90" y="24"/>
                  </a:lnTo>
                  <a:lnTo>
                    <a:pt x="86" y="24"/>
                  </a:lnTo>
                  <a:lnTo>
                    <a:pt x="79" y="24"/>
                  </a:lnTo>
                  <a:lnTo>
                    <a:pt x="73" y="24"/>
                  </a:lnTo>
                  <a:lnTo>
                    <a:pt x="67" y="24"/>
                  </a:lnTo>
                  <a:lnTo>
                    <a:pt x="61" y="24"/>
                  </a:lnTo>
                  <a:lnTo>
                    <a:pt x="55" y="24"/>
                  </a:lnTo>
                  <a:lnTo>
                    <a:pt x="50" y="24"/>
                  </a:lnTo>
                  <a:lnTo>
                    <a:pt x="44" y="24"/>
                  </a:lnTo>
                  <a:lnTo>
                    <a:pt x="39" y="23"/>
                  </a:lnTo>
                  <a:lnTo>
                    <a:pt x="33" y="23"/>
                  </a:lnTo>
                  <a:lnTo>
                    <a:pt x="28" y="23"/>
                  </a:lnTo>
                  <a:lnTo>
                    <a:pt x="22" y="23"/>
                  </a:lnTo>
                  <a:lnTo>
                    <a:pt x="18" y="21"/>
                  </a:lnTo>
                  <a:lnTo>
                    <a:pt x="12" y="21"/>
                  </a:lnTo>
                  <a:lnTo>
                    <a:pt x="9" y="19"/>
                  </a:lnTo>
                  <a:lnTo>
                    <a:pt x="4" y="19"/>
                  </a:lnTo>
                  <a:lnTo>
                    <a:pt x="0" y="17"/>
                  </a:lnTo>
                  <a:lnTo>
                    <a:pt x="0" y="15"/>
                  </a:lnTo>
                  <a:lnTo>
                    <a:pt x="0" y="14"/>
                  </a:lnTo>
                  <a:lnTo>
                    <a:pt x="0" y="12"/>
                  </a:lnTo>
                  <a:lnTo>
                    <a:pt x="0" y="10"/>
                  </a:lnTo>
                  <a:lnTo>
                    <a:pt x="0" y="9"/>
                  </a:lnTo>
                  <a:lnTo>
                    <a:pt x="0" y="7"/>
                  </a:lnTo>
                  <a:lnTo>
                    <a:pt x="0" y="5"/>
                  </a:lnTo>
                  <a:lnTo>
                    <a:pt x="0" y="3"/>
                  </a:lnTo>
                  <a:lnTo>
                    <a:pt x="0" y="1"/>
                  </a:lnTo>
                  <a:lnTo>
                    <a:pt x="0" y="0"/>
                  </a:lnTo>
                </a:path>
              </a:pathLst>
            </a:custGeom>
            <a:solidFill>
              <a:srgbClr val="A2A2A2"/>
            </a:solidFill>
            <a:ln w="9525">
              <a:noFill/>
              <a:round/>
              <a:headEnd type="none" w="med" len="med"/>
              <a:tailEnd type="none" w="med" len="med"/>
            </a:ln>
            <a:effectLst/>
          </p:spPr>
          <p:txBody>
            <a:bodyPr/>
            <a:lstStyle/>
            <a:p>
              <a:endParaRPr lang="zh-CN" altLang="en-US"/>
            </a:p>
          </p:txBody>
        </p:sp>
        <p:sp>
          <p:nvSpPr>
            <p:cNvPr id="66608" name="Freeform 48"/>
            <p:cNvSpPr/>
            <p:nvPr/>
          </p:nvSpPr>
          <p:spPr bwMode="auto">
            <a:xfrm>
              <a:off x="3098" y="4001"/>
              <a:ext cx="113" cy="25"/>
            </a:xfrm>
            <a:custGeom>
              <a:avLst/>
              <a:gdLst>
                <a:gd name="T0" fmla="*/ 4 w 113"/>
                <a:gd name="T1" fmla="*/ 2 h 25"/>
                <a:gd name="T2" fmla="*/ 12 w 113"/>
                <a:gd name="T3" fmla="*/ 3 h 25"/>
                <a:gd name="T4" fmla="*/ 21 w 113"/>
                <a:gd name="T5" fmla="*/ 3 h 25"/>
                <a:gd name="T6" fmla="*/ 31 w 113"/>
                <a:gd name="T7" fmla="*/ 3 h 25"/>
                <a:gd name="T8" fmla="*/ 40 w 113"/>
                <a:gd name="T9" fmla="*/ 3 h 25"/>
                <a:gd name="T10" fmla="*/ 50 w 113"/>
                <a:gd name="T11" fmla="*/ 3 h 25"/>
                <a:gd name="T12" fmla="*/ 61 w 113"/>
                <a:gd name="T13" fmla="*/ 3 h 25"/>
                <a:gd name="T14" fmla="*/ 72 w 113"/>
                <a:gd name="T15" fmla="*/ 3 h 25"/>
                <a:gd name="T16" fmla="*/ 81 w 113"/>
                <a:gd name="T17" fmla="*/ 4 h 25"/>
                <a:gd name="T18" fmla="*/ 86 w 113"/>
                <a:gd name="T19" fmla="*/ 4 h 25"/>
                <a:gd name="T20" fmla="*/ 88 w 113"/>
                <a:gd name="T21" fmla="*/ 4 h 25"/>
                <a:gd name="T22" fmla="*/ 90 w 113"/>
                <a:gd name="T23" fmla="*/ 4 h 25"/>
                <a:gd name="T24" fmla="*/ 92 w 113"/>
                <a:gd name="T25" fmla="*/ 5 h 25"/>
                <a:gd name="T26" fmla="*/ 95 w 113"/>
                <a:gd name="T27" fmla="*/ 5 h 25"/>
                <a:gd name="T28" fmla="*/ 99 w 113"/>
                <a:gd name="T29" fmla="*/ 5 h 25"/>
                <a:gd name="T30" fmla="*/ 105 w 113"/>
                <a:gd name="T31" fmla="*/ 5 h 25"/>
                <a:gd name="T32" fmla="*/ 111 w 113"/>
                <a:gd name="T33" fmla="*/ 5 h 25"/>
                <a:gd name="T34" fmla="*/ 111 w 113"/>
                <a:gd name="T35" fmla="*/ 7 h 25"/>
                <a:gd name="T36" fmla="*/ 111 w 113"/>
                <a:gd name="T37" fmla="*/ 9 h 25"/>
                <a:gd name="T38" fmla="*/ 111 w 113"/>
                <a:gd name="T39" fmla="*/ 12 h 25"/>
                <a:gd name="T40" fmla="*/ 112 w 113"/>
                <a:gd name="T41" fmla="*/ 14 h 25"/>
                <a:gd name="T42" fmla="*/ 112 w 113"/>
                <a:gd name="T43" fmla="*/ 18 h 25"/>
                <a:gd name="T44" fmla="*/ 111 w 113"/>
                <a:gd name="T45" fmla="*/ 20 h 25"/>
                <a:gd name="T46" fmla="*/ 111 w 113"/>
                <a:gd name="T47" fmla="*/ 20 h 25"/>
                <a:gd name="T48" fmla="*/ 107 w 113"/>
                <a:gd name="T49" fmla="*/ 22 h 25"/>
                <a:gd name="T50" fmla="*/ 102 w 113"/>
                <a:gd name="T51" fmla="*/ 23 h 25"/>
                <a:gd name="T52" fmla="*/ 99 w 113"/>
                <a:gd name="T53" fmla="*/ 24 h 25"/>
                <a:gd name="T54" fmla="*/ 97 w 113"/>
                <a:gd name="T55" fmla="*/ 24 h 25"/>
                <a:gd name="T56" fmla="*/ 95 w 113"/>
                <a:gd name="T57" fmla="*/ 24 h 25"/>
                <a:gd name="T58" fmla="*/ 92 w 113"/>
                <a:gd name="T59" fmla="*/ 24 h 25"/>
                <a:gd name="T60" fmla="*/ 87 w 113"/>
                <a:gd name="T61" fmla="*/ 24 h 25"/>
                <a:gd name="T62" fmla="*/ 81 w 113"/>
                <a:gd name="T63" fmla="*/ 24 h 25"/>
                <a:gd name="T64" fmla="*/ 70 w 113"/>
                <a:gd name="T65" fmla="*/ 23 h 25"/>
                <a:gd name="T66" fmla="*/ 59 w 113"/>
                <a:gd name="T67" fmla="*/ 23 h 25"/>
                <a:gd name="T68" fmla="*/ 48 w 113"/>
                <a:gd name="T69" fmla="*/ 23 h 25"/>
                <a:gd name="T70" fmla="*/ 38 w 113"/>
                <a:gd name="T71" fmla="*/ 23 h 25"/>
                <a:gd name="T72" fmla="*/ 29 w 113"/>
                <a:gd name="T73" fmla="*/ 22 h 25"/>
                <a:gd name="T74" fmla="*/ 20 w 113"/>
                <a:gd name="T75" fmla="*/ 22 h 25"/>
                <a:gd name="T76" fmla="*/ 11 w 113"/>
                <a:gd name="T77" fmla="*/ 21 h 25"/>
                <a:gd name="T78" fmla="*/ 4 w 113"/>
                <a:gd name="T79" fmla="*/ 19 h 25"/>
                <a:gd name="T80" fmla="*/ 0 w 113"/>
                <a:gd name="T81" fmla="*/ 17 h 25"/>
                <a:gd name="T82" fmla="*/ 0 w 113"/>
                <a:gd name="T83" fmla="*/ 17 h 25"/>
                <a:gd name="T84" fmla="*/ 0 w 113"/>
                <a:gd name="T85" fmla="*/ 14 h 25"/>
                <a:gd name="T86" fmla="*/ 0 w 113"/>
                <a:gd name="T87" fmla="*/ 10 h 25"/>
                <a:gd name="T88" fmla="*/ 0 w 113"/>
                <a:gd name="T89" fmla="*/ 9 h 25"/>
                <a:gd name="T90" fmla="*/ 0 w 113"/>
                <a:gd name="T91" fmla="*/ 5 h 25"/>
                <a:gd name="T92" fmla="*/ 0 w 113"/>
                <a:gd name="T93" fmla="*/ 3 h 25"/>
                <a:gd name="T94" fmla="*/ 0 w 113"/>
                <a:gd name="T95" fmla="*/ 1 h 25"/>
                <a:gd name="T96" fmla="*/ 0 w 113"/>
                <a:gd name="T97" fmla="*/ 0 h 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3" h="25">
                  <a:moveTo>
                    <a:pt x="0" y="0"/>
                  </a:moveTo>
                  <a:lnTo>
                    <a:pt x="4" y="2"/>
                  </a:lnTo>
                  <a:lnTo>
                    <a:pt x="9" y="2"/>
                  </a:lnTo>
                  <a:lnTo>
                    <a:pt x="12" y="3"/>
                  </a:lnTo>
                  <a:lnTo>
                    <a:pt x="18" y="3"/>
                  </a:lnTo>
                  <a:lnTo>
                    <a:pt x="21" y="3"/>
                  </a:lnTo>
                  <a:lnTo>
                    <a:pt x="27" y="3"/>
                  </a:lnTo>
                  <a:lnTo>
                    <a:pt x="31" y="3"/>
                  </a:lnTo>
                  <a:lnTo>
                    <a:pt x="36" y="3"/>
                  </a:lnTo>
                  <a:lnTo>
                    <a:pt x="40" y="3"/>
                  </a:lnTo>
                  <a:lnTo>
                    <a:pt x="45" y="3"/>
                  </a:lnTo>
                  <a:lnTo>
                    <a:pt x="50" y="3"/>
                  </a:lnTo>
                  <a:lnTo>
                    <a:pt x="55" y="3"/>
                  </a:lnTo>
                  <a:lnTo>
                    <a:pt x="61" y="3"/>
                  </a:lnTo>
                  <a:lnTo>
                    <a:pt x="66" y="3"/>
                  </a:lnTo>
                  <a:lnTo>
                    <a:pt x="72" y="3"/>
                  </a:lnTo>
                  <a:lnTo>
                    <a:pt x="78" y="3"/>
                  </a:lnTo>
                  <a:lnTo>
                    <a:pt x="81" y="4"/>
                  </a:lnTo>
                  <a:lnTo>
                    <a:pt x="84" y="4"/>
                  </a:lnTo>
                  <a:lnTo>
                    <a:pt x="86" y="4"/>
                  </a:lnTo>
                  <a:lnTo>
                    <a:pt x="88" y="4"/>
                  </a:lnTo>
                  <a:lnTo>
                    <a:pt x="90" y="4"/>
                  </a:lnTo>
                  <a:lnTo>
                    <a:pt x="92" y="4"/>
                  </a:lnTo>
                  <a:lnTo>
                    <a:pt x="92" y="5"/>
                  </a:lnTo>
                  <a:lnTo>
                    <a:pt x="93" y="5"/>
                  </a:lnTo>
                  <a:lnTo>
                    <a:pt x="95" y="5"/>
                  </a:lnTo>
                  <a:lnTo>
                    <a:pt x="97" y="5"/>
                  </a:lnTo>
                  <a:lnTo>
                    <a:pt x="99" y="5"/>
                  </a:lnTo>
                  <a:lnTo>
                    <a:pt x="101" y="5"/>
                  </a:lnTo>
                  <a:lnTo>
                    <a:pt x="105" y="5"/>
                  </a:lnTo>
                  <a:lnTo>
                    <a:pt x="111" y="3"/>
                  </a:lnTo>
                  <a:lnTo>
                    <a:pt x="111" y="5"/>
                  </a:lnTo>
                  <a:lnTo>
                    <a:pt x="111" y="7"/>
                  </a:lnTo>
                  <a:lnTo>
                    <a:pt x="111" y="9"/>
                  </a:lnTo>
                  <a:lnTo>
                    <a:pt x="111" y="10"/>
                  </a:lnTo>
                  <a:lnTo>
                    <a:pt x="111" y="12"/>
                  </a:lnTo>
                  <a:lnTo>
                    <a:pt x="112" y="12"/>
                  </a:lnTo>
                  <a:lnTo>
                    <a:pt x="112" y="14"/>
                  </a:lnTo>
                  <a:lnTo>
                    <a:pt x="112" y="16"/>
                  </a:lnTo>
                  <a:lnTo>
                    <a:pt x="112" y="18"/>
                  </a:lnTo>
                  <a:lnTo>
                    <a:pt x="112" y="19"/>
                  </a:lnTo>
                  <a:lnTo>
                    <a:pt x="111" y="20"/>
                  </a:lnTo>
                  <a:lnTo>
                    <a:pt x="107" y="22"/>
                  </a:lnTo>
                  <a:lnTo>
                    <a:pt x="104" y="22"/>
                  </a:lnTo>
                  <a:lnTo>
                    <a:pt x="102" y="23"/>
                  </a:lnTo>
                  <a:lnTo>
                    <a:pt x="101" y="23"/>
                  </a:lnTo>
                  <a:lnTo>
                    <a:pt x="99" y="24"/>
                  </a:lnTo>
                  <a:lnTo>
                    <a:pt x="97" y="24"/>
                  </a:lnTo>
                  <a:lnTo>
                    <a:pt x="95" y="24"/>
                  </a:lnTo>
                  <a:lnTo>
                    <a:pt x="94" y="24"/>
                  </a:lnTo>
                  <a:lnTo>
                    <a:pt x="92" y="24"/>
                  </a:lnTo>
                  <a:lnTo>
                    <a:pt x="91" y="24"/>
                  </a:lnTo>
                  <a:lnTo>
                    <a:pt x="87" y="24"/>
                  </a:lnTo>
                  <a:lnTo>
                    <a:pt x="85" y="24"/>
                  </a:lnTo>
                  <a:lnTo>
                    <a:pt x="81" y="24"/>
                  </a:lnTo>
                  <a:lnTo>
                    <a:pt x="77" y="23"/>
                  </a:lnTo>
                  <a:lnTo>
                    <a:pt x="70" y="23"/>
                  </a:lnTo>
                  <a:lnTo>
                    <a:pt x="64" y="23"/>
                  </a:lnTo>
                  <a:lnTo>
                    <a:pt x="59" y="23"/>
                  </a:lnTo>
                  <a:lnTo>
                    <a:pt x="53" y="23"/>
                  </a:lnTo>
                  <a:lnTo>
                    <a:pt x="48" y="23"/>
                  </a:lnTo>
                  <a:lnTo>
                    <a:pt x="43" y="23"/>
                  </a:lnTo>
                  <a:lnTo>
                    <a:pt x="38" y="23"/>
                  </a:lnTo>
                  <a:lnTo>
                    <a:pt x="34" y="22"/>
                  </a:lnTo>
                  <a:lnTo>
                    <a:pt x="29" y="22"/>
                  </a:lnTo>
                  <a:lnTo>
                    <a:pt x="25" y="22"/>
                  </a:lnTo>
                  <a:lnTo>
                    <a:pt x="20" y="22"/>
                  </a:lnTo>
                  <a:lnTo>
                    <a:pt x="17" y="21"/>
                  </a:lnTo>
                  <a:lnTo>
                    <a:pt x="11" y="21"/>
                  </a:lnTo>
                  <a:lnTo>
                    <a:pt x="8" y="20"/>
                  </a:lnTo>
                  <a:lnTo>
                    <a:pt x="4" y="19"/>
                  </a:lnTo>
                  <a:lnTo>
                    <a:pt x="0" y="17"/>
                  </a:lnTo>
                  <a:lnTo>
                    <a:pt x="0" y="15"/>
                  </a:lnTo>
                  <a:lnTo>
                    <a:pt x="0" y="14"/>
                  </a:lnTo>
                  <a:lnTo>
                    <a:pt x="0" y="12"/>
                  </a:lnTo>
                  <a:lnTo>
                    <a:pt x="0" y="10"/>
                  </a:lnTo>
                  <a:lnTo>
                    <a:pt x="0" y="9"/>
                  </a:lnTo>
                  <a:lnTo>
                    <a:pt x="0" y="7"/>
                  </a:lnTo>
                  <a:lnTo>
                    <a:pt x="0" y="5"/>
                  </a:lnTo>
                  <a:lnTo>
                    <a:pt x="0" y="3"/>
                  </a:lnTo>
                  <a:lnTo>
                    <a:pt x="0" y="1"/>
                  </a:lnTo>
                  <a:lnTo>
                    <a:pt x="0" y="0"/>
                  </a:lnTo>
                </a:path>
              </a:pathLst>
            </a:custGeom>
            <a:solidFill>
              <a:srgbClr val="D2D2D2"/>
            </a:solidFill>
            <a:ln w="9525">
              <a:noFill/>
              <a:round/>
              <a:headEnd type="none" w="med" len="med"/>
              <a:tailEnd type="none" w="med" len="med"/>
            </a:ln>
            <a:effectLst/>
          </p:spPr>
          <p:txBody>
            <a:bodyPr/>
            <a:lstStyle/>
            <a:p>
              <a:endParaRPr lang="zh-CN" altLang="en-US"/>
            </a:p>
          </p:txBody>
        </p:sp>
        <p:sp>
          <p:nvSpPr>
            <p:cNvPr id="66609" name="Freeform 49"/>
            <p:cNvSpPr/>
            <p:nvPr/>
          </p:nvSpPr>
          <p:spPr bwMode="auto">
            <a:xfrm>
              <a:off x="3110" y="4002"/>
              <a:ext cx="67" cy="23"/>
            </a:xfrm>
            <a:custGeom>
              <a:avLst/>
              <a:gdLst>
                <a:gd name="T0" fmla="*/ 4 w 67"/>
                <a:gd name="T1" fmla="*/ 2 h 23"/>
                <a:gd name="T2" fmla="*/ 12 w 67"/>
                <a:gd name="T3" fmla="*/ 3 h 23"/>
                <a:gd name="T4" fmla="*/ 20 w 67"/>
                <a:gd name="T5" fmla="*/ 3 h 23"/>
                <a:gd name="T6" fmla="*/ 27 w 67"/>
                <a:gd name="T7" fmla="*/ 3 h 23"/>
                <a:gd name="T8" fmla="*/ 34 w 67"/>
                <a:gd name="T9" fmla="*/ 3 h 23"/>
                <a:gd name="T10" fmla="*/ 41 w 67"/>
                <a:gd name="T11" fmla="*/ 3 h 23"/>
                <a:gd name="T12" fmla="*/ 49 w 67"/>
                <a:gd name="T13" fmla="*/ 3 h 23"/>
                <a:gd name="T14" fmla="*/ 60 w 67"/>
                <a:gd name="T15" fmla="*/ 3 h 23"/>
                <a:gd name="T16" fmla="*/ 66 w 67"/>
                <a:gd name="T17" fmla="*/ 3 h 23"/>
                <a:gd name="T18" fmla="*/ 66 w 67"/>
                <a:gd name="T19" fmla="*/ 6 h 23"/>
                <a:gd name="T20" fmla="*/ 66 w 67"/>
                <a:gd name="T21" fmla="*/ 7 h 23"/>
                <a:gd name="T22" fmla="*/ 66 w 67"/>
                <a:gd name="T23" fmla="*/ 11 h 23"/>
                <a:gd name="T24" fmla="*/ 65 w 67"/>
                <a:gd name="T25" fmla="*/ 14 h 23"/>
                <a:gd name="T26" fmla="*/ 65 w 67"/>
                <a:gd name="T27" fmla="*/ 18 h 23"/>
                <a:gd name="T28" fmla="*/ 65 w 67"/>
                <a:gd name="T29" fmla="*/ 21 h 23"/>
                <a:gd name="T30" fmla="*/ 65 w 67"/>
                <a:gd name="T31" fmla="*/ 22 h 23"/>
                <a:gd name="T32" fmla="*/ 59 w 67"/>
                <a:gd name="T33" fmla="*/ 22 h 23"/>
                <a:gd name="T34" fmla="*/ 48 w 67"/>
                <a:gd name="T35" fmla="*/ 22 h 23"/>
                <a:gd name="T36" fmla="*/ 38 w 67"/>
                <a:gd name="T37" fmla="*/ 22 h 23"/>
                <a:gd name="T38" fmla="*/ 31 w 67"/>
                <a:gd name="T39" fmla="*/ 22 h 23"/>
                <a:gd name="T40" fmla="*/ 24 w 67"/>
                <a:gd name="T41" fmla="*/ 22 h 23"/>
                <a:gd name="T42" fmla="*/ 17 w 67"/>
                <a:gd name="T43" fmla="*/ 22 h 23"/>
                <a:gd name="T44" fmla="*/ 11 w 67"/>
                <a:gd name="T45" fmla="*/ 21 h 23"/>
                <a:gd name="T46" fmla="*/ 3 w 67"/>
                <a:gd name="T47" fmla="*/ 19 h 23"/>
                <a:gd name="T48" fmla="*/ 0 w 67"/>
                <a:gd name="T49" fmla="*/ 18 h 23"/>
                <a:gd name="T50" fmla="*/ 0 w 67"/>
                <a:gd name="T51" fmla="*/ 18 h 23"/>
                <a:gd name="T52" fmla="*/ 0 w 67"/>
                <a:gd name="T53" fmla="*/ 14 h 23"/>
                <a:gd name="T54" fmla="*/ 0 w 67"/>
                <a:gd name="T55" fmla="*/ 11 h 23"/>
                <a:gd name="T56" fmla="*/ 0 w 67"/>
                <a:gd name="T57" fmla="*/ 8 h 23"/>
                <a:gd name="T58" fmla="*/ 0 w 67"/>
                <a:gd name="T59" fmla="*/ 5 h 23"/>
                <a:gd name="T60" fmla="*/ 0 w 67"/>
                <a:gd name="T61" fmla="*/ 3 h 23"/>
                <a:gd name="T62" fmla="*/ 0 w 67"/>
                <a:gd name="T63" fmla="*/ 1 h 23"/>
                <a:gd name="T64" fmla="*/ 0 w 67"/>
                <a:gd name="T65" fmla="*/ 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 h="23">
                  <a:moveTo>
                    <a:pt x="0" y="0"/>
                  </a:moveTo>
                  <a:lnTo>
                    <a:pt x="4" y="2"/>
                  </a:lnTo>
                  <a:lnTo>
                    <a:pt x="8" y="2"/>
                  </a:lnTo>
                  <a:lnTo>
                    <a:pt x="12" y="3"/>
                  </a:lnTo>
                  <a:lnTo>
                    <a:pt x="16" y="3"/>
                  </a:lnTo>
                  <a:lnTo>
                    <a:pt x="20" y="3"/>
                  </a:lnTo>
                  <a:lnTo>
                    <a:pt x="23" y="3"/>
                  </a:lnTo>
                  <a:lnTo>
                    <a:pt x="27" y="3"/>
                  </a:lnTo>
                  <a:lnTo>
                    <a:pt x="31" y="3"/>
                  </a:lnTo>
                  <a:lnTo>
                    <a:pt x="34" y="3"/>
                  </a:lnTo>
                  <a:lnTo>
                    <a:pt x="38" y="3"/>
                  </a:lnTo>
                  <a:lnTo>
                    <a:pt x="41" y="3"/>
                  </a:lnTo>
                  <a:lnTo>
                    <a:pt x="46" y="3"/>
                  </a:lnTo>
                  <a:lnTo>
                    <a:pt x="49" y="3"/>
                  </a:lnTo>
                  <a:lnTo>
                    <a:pt x="55" y="3"/>
                  </a:lnTo>
                  <a:lnTo>
                    <a:pt x="60" y="3"/>
                  </a:lnTo>
                  <a:lnTo>
                    <a:pt x="66" y="2"/>
                  </a:lnTo>
                  <a:lnTo>
                    <a:pt x="66" y="3"/>
                  </a:lnTo>
                  <a:lnTo>
                    <a:pt x="66" y="4"/>
                  </a:lnTo>
                  <a:lnTo>
                    <a:pt x="66" y="6"/>
                  </a:lnTo>
                  <a:lnTo>
                    <a:pt x="66" y="7"/>
                  </a:lnTo>
                  <a:lnTo>
                    <a:pt x="66" y="9"/>
                  </a:lnTo>
                  <a:lnTo>
                    <a:pt x="66" y="11"/>
                  </a:lnTo>
                  <a:lnTo>
                    <a:pt x="66" y="12"/>
                  </a:lnTo>
                  <a:lnTo>
                    <a:pt x="65" y="14"/>
                  </a:lnTo>
                  <a:lnTo>
                    <a:pt x="65" y="16"/>
                  </a:lnTo>
                  <a:lnTo>
                    <a:pt x="65" y="18"/>
                  </a:lnTo>
                  <a:lnTo>
                    <a:pt x="65" y="19"/>
                  </a:lnTo>
                  <a:lnTo>
                    <a:pt x="65" y="21"/>
                  </a:lnTo>
                  <a:lnTo>
                    <a:pt x="65" y="22"/>
                  </a:lnTo>
                  <a:lnTo>
                    <a:pt x="59" y="22"/>
                  </a:lnTo>
                  <a:lnTo>
                    <a:pt x="53" y="22"/>
                  </a:lnTo>
                  <a:lnTo>
                    <a:pt x="48" y="22"/>
                  </a:lnTo>
                  <a:lnTo>
                    <a:pt x="43" y="22"/>
                  </a:lnTo>
                  <a:lnTo>
                    <a:pt x="38" y="22"/>
                  </a:lnTo>
                  <a:lnTo>
                    <a:pt x="35" y="22"/>
                  </a:lnTo>
                  <a:lnTo>
                    <a:pt x="31" y="22"/>
                  </a:lnTo>
                  <a:lnTo>
                    <a:pt x="28" y="22"/>
                  </a:lnTo>
                  <a:lnTo>
                    <a:pt x="24" y="22"/>
                  </a:lnTo>
                  <a:lnTo>
                    <a:pt x="21" y="22"/>
                  </a:lnTo>
                  <a:lnTo>
                    <a:pt x="17" y="22"/>
                  </a:lnTo>
                  <a:lnTo>
                    <a:pt x="14" y="21"/>
                  </a:lnTo>
                  <a:lnTo>
                    <a:pt x="11" y="21"/>
                  </a:lnTo>
                  <a:lnTo>
                    <a:pt x="7" y="20"/>
                  </a:lnTo>
                  <a:lnTo>
                    <a:pt x="3" y="19"/>
                  </a:lnTo>
                  <a:lnTo>
                    <a:pt x="0" y="18"/>
                  </a:lnTo>
                  <a:lnTo>
                    <a:pt x="0" y="16"/>
                  </a:lnTo>
                  <a:lnTo>
                    <a:pt x="0" y="14"/>
                  </a:lnTo>
                  <a:lnTo>
                    <a:pt x="0" y="13"/>
                  </a:lnTo>
                  <a:lnTo>
                    <a:pt x="0" y="11"/>
                  </a:lnTo>
                  <a:lnTo>
                    <a:pt x="0" y="9"/>
                  </a:lnTo>
                  <a:lnTo>
                    <a:pt x="0" y="8"/>
                  </a:lnTo>
                  <a:lnTo>
                    <a:pt x="0" y="7"/>
                  </a:lnTo>
                  <a:lnTo>
                    <a:pt x="0" y="5"/>
                  </a:lnTo>
                  <a:lnTo>
                    <a:pt x="0" y="3"/>
                  </a:lnTo>
                  <a:lnTo>
                    <a:pt x="0" y="1"/>
                  </a:lnTo>
                  <a:lnTo>
                    <a:pt x="0" y="0"/>
                  </a:lnTo>
                </a:path>
              </a:pathLst>
            </a:custGeom>
            <a:solidFill>
              <a:srgbClr val="D2D2D2"/>
            </a:solidFill>
            <a:ln w="9525">
              <a:noFill/>
              <a:round/>
              <a:headEnd type="none" w="med" len="med"/>
              <a:tailEnd type="none" w="med" len="med"/>
            </a:ln>
            <a:effectLst/>
          </p:spPr>
          <p:txBody>
            <a:bodyPr/>
            <a:lstStyle/>
            <a:p>
              <a:endParaRPr lang="zh-CN" altLang="en-US"/>
            </a:p>
          </p:txBody>
        </p:sp>
        <p:sp>
          <p:nvSpPr>
            <p:cNvPr id="66610" name="Freeform 50"/>
            <p:cNvSpPr/>
            <p:nvPr/>
          </p:nvSpPr>
          <p:spPr bwMode="auto">
            <a:xfrm>
              <a:off x="3118" y="3948"/>
              <a:ext cx="117" cy="21"/>
            </a:xfrm>
            <a:custGeom>
              <a:avLst/>
              <a:gdLst>
                <a:gd name="T0" fmla="*/ 4 w 117"/>
                <a:gd name="T1" fmla="*/ 1 h 21"/>
                <a:gd name="T2" fmla="*/ 6 w 117"/>
                <a:gd name="T3" fmla="*/ 2 h 21"/>
                <a:gd name="T4" fmla="*/ 9 w 117"/>
                <a:gd name="T5" fmla="*/ 4 h 21"/>
                <a:gd name="T6" fmla="*/ 15 w 117"/>
                <a:gd name="T7" fmla="*/ 7 h 21"/>
                <a:gd name="T8" fmla="*/ 22 w 117"/>
                <a:gd name="T9" fmla="*/ 9 h 21"/>
                <a:gd name="T10" fmla="*/ 29 w 117"/>
                <a:gd name="T11" fmla="*/ 12 h 21"/>
                <a:gd name="T12" fmla="*/ 38 w 117"/>
                <a:gd name="T13" fmla="*/ 13 h 21"/>
                <a:gd name="T14" fmla="*/ 48 w 117"/>
                <a:gd name="T15" fmla="*/ 13 h 21"/>
                <a:gd name="T16" fmla="*/ 57 w 117"/>
                <a:gd name="T17" fmla="*/ 14 h 21"/>
                <a:gd name="T18" fmla="*/ 67 w 117"/>
                <a:gd name="T19" fmla="*/ 14 h 21"/>
                <a:gd name="T20" fmla="*/ 76 w 117"/>
                <a:gd name="T21" fmla="*/ 13 h 21"/>
                <a:gd name="T22" fmla="*/ 85 w 117"/>
                <a:gd name="T23" fmla="*/ 13 h 21"/>
                <a:gd name="T24" fmla="*/ 94 w 117"/>
                <a:gd name="T25" fmla="*/ 11 h 21"/>
                <a:gd name="T26" fmla="*/ 101 w 117"/>
                <a:gd name="T27" fmla="*/ 9 h 21"/>
                <a:gd name="T28" fmla="*/ 106 w 117"/>
                <a:gd name="T29" fmla="*/ 6 h 21"/>
                <a:gd name="T30" fmla="*/ 111 w 117"/>
                <a:gd name="T31" fmla="*/ 2 h 21"/>
                <a:gd name="T32" fmla="*/ 114 w 117"/>
                <a:gd name="T33" fmla="*/ 1 h 21"/>
                <a:gd name="T34" fmla="*/ 114 w 117"/>
                <a:gd name="T35" fmla="*/ 1 h 21"/>
                <a:gd name="T36" fmla="*/ 114 w 117"/>
                <a:gd name="T37" fmla="*/ 1 h 21"/>
                <a:gd name="T38" fmla="*/ 114 w 117"/>
                <a:gd name="T39" fmla="*/ 1 h 21"/>
                <a:gd name="T40" fmla="*/ 115 w 117"/>
                <a:gd name="T41" fmla="*/ 3 h 21"/>
                <a:gd name="T42" fmla="*/ 115 w 117"/>
                <a:gd name="T43" fmla="*/ 3 h 21"/>
                <a:gd name="T44" fmla="*/ 115 w 117"/>
                <a:gd name="T45" fmla="*/ 3 h 21"/>
                <a:gd name="T46" fmla="*/ 115 w 117"/>
                <a:gd name="T47" fmla="*/ 3 h 21"/>
                <a:gd name="T48" fmla="*/ 116 w 117"/>
                <a:gd name="T49" fmla="*/ 5 h 21"/>
                <a:gd name="T50" fmla="*/ 115 w 117"/>
                <a:gd name="T51" fmla="*/ 8 h 21"/>
                <a:gd name="T52" fmla="*/ 110 w 117"/>
                <a:gd name="T53" fmla="*/ 10 h 21"/>
                <a:gd name="T54" fmla="*/ 103 w 117"/>
                <a:gd name="T55" fmla="*/ 13 h 21"/>
                <a:gd name="T56" fmla="*/ 94 w 117"/>
                <a:gd name="T57" fmla="*/ 15 h 21"/>
                <a:gd name="T58" fmla="*/ 82 w 117"/>
                <a:gd name="T59" fmla="*/ 18 h 21"/>
                <a:gd name="T60" fmla="*/ 70 w 117"/>
                <a:gd name="T61" fmla="*/ 20 h 21"/>
                <a:gd name="T62" fmla="*/ 59 w 117"/>
                <a:gd name="T63" fmla="*/ 20 h 21"/>
                <a:gd name="T64" fmla="*/ 46 w 117"/>
                <a:gd name="T65" fmla="*/ 19 h 21"/>
                <a:gd name="T66" fmla="*/ 35 w 117"/>
                <a:gd name="T67" fmla="*/ 19 h 21"/>
                <a:gd name="T68" fmla="*/ 25 w 117"/>
                <a:gd name="T69" fmla="*/ 17 h 21"/>
                <a:gd name="T70" fmla="*/ 17 w 117"/>
                <a:gd name="T71" fmla="*/ 14 h 21"/>
                <a:gd name="T72" fmla="*/ 10 w 117"/>
                <a:gd name="T73" fmla="*/ 12 h 21"/>
                <a:gd name="T74" fmla="*/ 4 w 117"/>
                <a:gd name="T75" fmla="*/ 9 h 21"/>
                <a:gd name="T76" fmla="*/ 1 w 117"/>
                <a:gd name="T77" fmla="*/ 7 h 21"/>
                <a:gd name="T78" fmla="*/ 0 w 117"/>
                <a:gd name="T79" fmla="*/ 5 h 21"/>
                <a:gd name="T80" fmla="*/ 1 w 117"/>
                <a:gd name="T81" fmla="*/ 3 h 21"/>
                <a:gd name="T82" fmla="*/ 1 w 117"/>
                <a:gd name="T83" fmla="*/ 3 h 21"/>
                <a:gd name="T84" fmla="*/ 1 w 117"/>
                <a:gd name="T85" fmla="*/ 3 h 21"/>
                <a:gd name="T86" fmla="*/ 1 w 117"/>
                <a:gd name="T87" fmla="*/ 3 h 21"/>
                <a:gd name="T88" fmla="*/ 2 w 117"/>
                <a:gd name="T89" fmla="*/ 2 h 21"/>
                <a:gd name="T90" fmla="*/ 2 w 117"/>
                <a:gd name="T91" fmla="*/ 2 h 21"/>
                <a:gd name="T92" fmla="*/ 3 w 117"/>
                <a:gd name="T93" fmla="*/ 2 h 21"/>
                <a:gd name="T94" fmla="*/ 3 w 117"/>
                <a:gd name="T95" fmla="*/ 2 h 21"/>
                <a:gd name="T96" fmla="*/ 4 w 117"/>
                <a:gd name="T97" fmla="*/ 0 h 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7" h="21">
                  <a:moveTo>
                    <a:pt x="4" y="0"/>
                  </a:moveTo>
                  <a:lnTo>
                    <a:pt x="4" y="1"/>
                  </a:lnTo>
                  <a:lnTo>
                    <a:pt x="6" y="2"/>
                  </a:lnTo>
                  <a:lnTo>
                    <a:pt x="7" y="2"/>
                  </a:lnTo>
                  <a:lnTo>
                    <a:pt x="9" y="4"/>
                  </a:lnTo>
                  <a:lnTo>
                    <a:pt x="12" y="6"/>
                  </a:lnTo>
                  <a:lnTo>
                    <a:pt x="15" y="7"/>
                  </a:lnTo>
                  <a:lnTo>
                    <a:pt x="19" y="7"/>
                  </a:lnTo>
                  <a:lnTo>
                    <a:pt x="22" y="9"/>
                  </a:lnTo>
                  <a:lnTo>
                    <a:pt x="26" y="10"/>
                  </a:lnTo>
                  <a:lnTo>
                    <a:pt x="29" y="12"/>
                  </a:lnTo>
                  <a:lnTo>
                    <a:pt x="34" y="12"/>
                  </a:lnTo>
                  <a:lnTo>
                    <a:pt x="38" y="13"/>
                  </a:lnTo>
                  <a:lnTo>
                    <a:pt x="43" y="13"/>
                  </a:lnTo>
                  <a:lnTo>
                    <a:pt x="48" y="13"/>
                  </a:lnTo>
                  <a:lnTo>
                    <a:pt x="54" y="13"/>
                  </a:lnTo>
                  <a:lnTo>
                    <a:pt x="57" y="14"/>
                  </a:lnTo>
                  <a:lnTo>
                    <a:pt x="63" y="14"/>
                  </a:lnTo>
                  <a:lnTo>
                    <a:pt x="67" y="14"/>
                  </a:lnTo>
                  <a:lnTo>
                    <a:pt x="72" y="13"/>
                  </a:lnTo>
                  <a:lnTo>
                    <a:pt x="76" y="13"/>
                  </a:lnTo>
                  <a:lnTo>
                    <a:pt x="81" y="13"/>
                  </a:lnTo>
                  <a:lnTo>
                    <a:pt x="85" y="13"/>
                  </a:lnTo>
                  <a:lnTo>
                    <a:pt x="91" y="11"/>
                  </a:lnTo>
                  <a:lnTo>
                    <a:pt x="94" y="11"/>
                  </a:lnTo>
                  <a:lnTo>
                    <a:pt x="98" y="9"/>
                  </a:lnTo>
                  <a:lnTo>
                    <a:pt x="101" y="9"/>
                  </a:lnTo>
                  <a:lnTo>
                    <a:pt x="105" y="7"/>
                  </a:lnTo>
                  <a:lnTo>
                    <a:pt x="106" y="6"/>
                  </a:lnTo>
                  <a:lnTo>
                    <a:pt x="109" y="4"/>
                  </a:lnTo>
                  <a:lnTo>
                    <a:pt x="111" y="2"/>
                  </a:lnTo>
                  <a:lnTo>
                    <a:pt x="114" y="0"/>
                  </a:lnTo>
                  <a:lnTo>
                    <a:pt x="114" y="1"/>
                  </a:lnTo>
                  <a:lnTo>
                    <a:pt x="115" y="1"/>
                  </a:lnTo>
                  <a:lnTo>
                    <a:pt x="115" y="3"/>
                  </a:lnTo>
                  <a:lnTo>
                    <a:pt x="116" y="3"/>
                  </a:lnTo>
                  <a:lnTo>
                    <a:pt x="116" y="5"/>
                  </a:lnTo>
                  <a:lnTo>
                    <a:pt x="116" y="6"/>
                  </a:lnTo>
                  <a:lnTo>
                    <a:pt x="115" y="8"/>
                  </a:lnTo>
                  <a:lnTo>
                    <a:pt x="114" y="8"/>
                  </a:lnTo>
                  <a:lnTo>
                    <a:pt x="110" y="10"/>
                  </a:lnTo>
                  <a:lnTo>
                    <a:pt x="107" y="11"/>
                  </a:lnTo>
                  <a:lnTo>
                    <a:pt x="103" y="13"/>
                  </a:lnTo>
                  <a:lnTo>
                    <a:pt x="100" y="13"/>
                  </a:lnTo>
                  <a:lnTo>
                    <a:pt x="94" y="15"/>
                  </a:lnTo>
                  <a:lnTo>
                    <a:pt x="88" y="16"/>
                  </a:lnTo>
                  <a:lnTo>
                    <a:pt x="82" y="18"/>
                  </a:lnTo>
                  <a:lnTo>
                    <a:pt x="77" y="18"/>
                  </a:lnTo>
                  <a:lnTo>
                    <a:pt x="70" y="20"/>
                  </a:lnTo>
                  <a:lnTo>
                    <a:pt x="65" y="20"/>
                  </a:lnTo>
                  <a:lnTo>
                    <a:pt x="59" y="20"/>
                  </a:lnTo>
                  <a:lnTo>
                    <a:pt x="54" y="19"/>
                  </a:lnTo>
                  <a:lnTo>
                    <a:pt x="46" y="19"/>
                  </a:lnTo>
                  <a:lnTo>
                    <a:pt x="41" y="19"/>
                  </a:lnTo>
                  <a:lnTo>
                    <a:pt x="35" y="19"/>
                  </a:lnTo>
                  <a:lnTo>
                    <a:pt x="30" y="17"/>
                  </a:lnTo>
                  <a:lnTo>
                    <a:pt x="25" y="17"/>
                  </a:lnTo>
                  <a:lnTo>
                    <a:pt x="21" y="15"/>
                  </a:lnTo>
                  <a:lnTo>
                    <a:pt x="17" y="14"/>
                  </a:lnTo>
                  <a:lnTo>
                    <a:pt x="14" y="12"/>
                  </a:lnTo>
                  <a:lnTo>
                    <a:pt x="10" y="12"/>
                  </a:lnTo>
                  <a:lnTo>
                    <a:pt x="7" y="10"/>
                  </a:lnTo>
                  <a:lnTo>
                    <a:pt x="4" y="9"/>
                  </a:lnTo>
                  <a:lnTo>
                    <a:pt x="3" y="7"/>
                  </a:lnTo>
                  <a:lnTo>
                    <a:pt x="1" y="7"/>
                  </a:lnTo>
                  <a:lnTo>
                    <a:pt x="0" y="6"/>
                  </a:lnTo>
                  <a:lnTo>
                    <a:pt x="0" y="5"/>
                  </a:lnTo>
                  <a:lnTo>
                    <a:pt x="1" y="3"/>
                  </a:lnTo>
                  <a:lnTo>
                    <a:pt x="2" y="2"/>
                  </a:lnTo>
                  <a:lnTo>
                    <a:pt x="3" y="2"/>
                  </a:lnTo>
                  <a:lnTo>
                    <a:pt x="4" y="0"/>
                  </a:lnTo>
                </a:path>
              </a:pathLst>
            </a:custGeom>
            <a:solidFill>
              <a:srgbClr val="A2A2A2"/>
            </a:solidFill>
            <a:ln w="9525">
              <a:noFill/>
              <a:round/>
              <a:headEnd type="none" w="med" len="med"/>
              <a:tailEnd type="none" w="med" len="med"/>
            </a:ln>
            <a:effectLst/>
          </p:spPr>
          <p:txBody>
            <a:bodyPr/>
            <a:lstStyle/>
            <a:p>
              <a:endParaRPr lang="zh-CN" altLang="en-US"/>
            </a:p>
          </p:txBody>
        </p:sp>
        <p:sp>
          <p:nvSpPr>
            <p:cNvPr id="66611" name="Freeform 51"/>
            <p:cNvSpPr/>
            <p:nvPr/>
          </p:nvSpPr>
          <p:spPr bwMode="auto">
            <a:xfrm>
              <a:off x="3158" y="3331"/>
              <a:ext cx="15" cy="19"/>
            </a:xfrm>
            <a:custGeom>
              <a:avLst/>
              <a:gdLst>
                <a:gd name="T0" fmla="*/ 6 w 15"/>
                <a:gd name="T1" fmla="*/ 2 h 19"/>
                <a:gd name="T2" fmla="*/ 2 w 15"/>
                <a:gd name="T3" fmla="*/ 5 h 19"/>
                <a:gd name="T4" fmla="*/ 1 w 15"/>
                <a:gd name="T5" fmla="*/ 7 h 19"/>
                <a:gd name="T6" fmla="*/ 1 w 15"/>
                <a:gd name="T7" fmla="*/ 8 h 19"/>
                <a:gd name="T8" fmla="*/ 0 w 15"/>
                <a:gd name="T9" fmla="*/ 10 h 19"/>
                <a:gd name="T10" fmla="*/ 0 w 15"/>
                <a:gd name="T11" fmla="*/ 13 h 19"/>
                <a:gd name="T12" fmla="*/ 0 w 15"/>
                <a:gd name="T13" fmla="*/ 15 h 19"/>
                <a:gd name="T14" fmla="*/ 0 w 15"/>
                <a:gd name="T15" fmla="*/ 16 h 19"/>
                <a:gd name="T16" fmla="*/ 1 w 15"/>
                <a:gd name="T17" fmla="*/ 18 h 19"/>
                <a:gd name="T18" fmla="*/ 1 w 15"/>
                <a:gd name="T19" fmla="*/ 18 h 19"/>
                <a:gd name="T20" fmla="*/ 2 w 15"/>
                <a:gd name="T21" fmla="*/ 18 h 19"/>
                <a:gd name="T22" fmla="*/ 2 w 15"/>
                <a:gd name="T23" fmla="*/ 18 h 19"/>
                <a:gd name="T24" fmla="*/ 4 w 15"/>
                <a:gd name="T25" fmla="*/ 18 h 19"/>
                <a:gd name="T26" fmla="*/ 4 w 15"/>
                <a:gd name="T27" fmla="*/ 18 h 19"/>
                <a:gd name="T28" fmla="*/ 6 w 15"/>
                <a:gd name="T29" fmla="*/ 18 h 19"/>
                <a:gd name="T30" fmla="*/ 6 w 15"/>
                <a:gd name="T31" fmla="*/ 18 h 19"/>
                <a:gd name="T32" fmla="*/ 7 w 15"/>
                <a:gd name="T33" fmla="*/ 18 h 19"/>
                <a:gd name="T34" fmla="*/ 7 w 15"/>
                <a:gd name="T35" fmla="*/ 15 h 19"/>
                <a:gd name="T36" fmla="*/ 7 w 15"/>
                <a:gd name="T37" fmla="*/ 14 h 19"/>
                <a:gd name="T38" fmla="*/ 7 w 15"/>
                <a:gd name="T39" fmla="*/ 12 h 19"/>
                <a:gd name="T40" fmla="*/ 7 w 15"/>
                <a:gd name="T41" fmla="*/ 10 h 19"/>
                <a:gd name="T42" fmla="*/ 7 w 15"/>
                <a:gd name="T43" fmla="*/ 8 h 19"/>
                <a:gd name="T44" fmla="*/ 9 w 15"/>
                <a:gd name="T45" fmla="*/ 7 h 19"/>
                <a:gd name="T46" fmla="*/ 12 w 15"/>
                <a:gd name="T47" fmla="*/ 5 h 19"/>
                <a:gd name="T48" fmla="*/ 12 w 15"/>
                <a:gd name="T49" fmla="*/ 3 h 19"/>
                <a:gd name="T50" fmla="*/ 12 w 15"/>
                <a:gd name="T51" fmla="*/ 3 h 19"/>
                <a:gd name="T52" fmla="*/ 11 w 15"/>
                <a:gd name="T53" fmla="*/ 3 h 19"/>
                <a:gd name="T54" fmla="*/ 11 w 15"/>
                <a:gd name="T55" fmla="*/ 3 h 19"/>
                <a:gd name="T56" fmla="*/ 9 w 15"/>
                <a:gd name="T57" fmla="*/ 2 h 19"/>
                <a:gd name="T58" fmla="*/ 9 w 15"/>
                <a:gd name="T59" fmla="*/ 2 h 19"/>
                <a:gd name="T60" fmla="*/ 8 w 15"/>
                <a:gd name="T61" fmla="*/ 2 h 19"/>
                <a:gd name="T62" fmla="*/ 8 w 15"/>
                <a:gd name="T63" fmla="*/ 2 h 19"/>
                <a:gd name="T64" fmla="*/ 8 w 15"/>
                <a:gd name="T65" fmla="*/ 0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 h="19">
                  <a:moveTo>
                    <a:pt x="8" y="0"/>
                  </a:moveTo>
                  <a:lnTo>
                    <a:pt x="6" y="2"/>
                  </a:lnTo>
                  <a:lnTo>
                    <a:pt x="4" y="3"/>
                  </a:lnTo>
                  <a:lnTo>
                    <a:pt x="2" y="5"/>
                  </a:lnTo>
                  <a:lnTo>
                    <a:pt x="1" y="7"/>
                  </a:lnTo>
                  <a:lnTo>
                    <a:pt x="1" y="8"/>
                  </a:lnTo>
                  <a:lnTo>
                    <a:pt x="0" y="10"/>
                  </a:lnTo>
                  <a:lnTo>
                    <a:pt x="0" y="11"/>
                  </a:lnTo>
                  <a:lnTo>
                    <a:pt x="0" y="13"/>
                  </a:lnTo>
                  <a:lnTo>
                    <a:pt x="0" y="15"/>
                  </a:lnTo>
                  <a:lnTo>
                    <a:pt x="0" y="16"/>
                  </a:lnTo>
                  <a:lnTo>
                    <a:pt x="1" y="16"/>
                  </a:lnTo>
                  <a:lnTo>
                    <a:pt x="1" y="18"/>
                  </a:lnTo>
                  <a:lnTo>
                    <a:pt x="2" y="18"/>
                  </a:lnTo>
                  <a:lnTo>
                    <a:pt x="4" y="18"/>
                  </a:lnTo>
                  <a:lnTo>
                    <a:pt x="6" y="18"/>
                  </a:lnTo>
                  <a:lnTo>
                    <a:pt x="7" y="18"/>
                  </a:lnTo>
                  <a:lnTo>
                    <a:pt x="7" y="16"/>
                  </a:lnTo>
                  <a:lnTo>
                    <a:pt x="7" y="15"/>
                  </a:lnTo>
                  <a:lnTo>
                    <a:pt x="7" y="14"/>
                  </a:lnTo>
                  <a:lnTo>
                    <a:pt x="7" y="12"/>
                  </a:lnTo>
                  <a:lnTo>
                    <a:pt x="7" y="10"/>
                  </a:lnTo>
                  <a:lnTo>
                    <a:pt x="7" y="8"/>
                  </a:lnTo>
                  <a:lnTo>
                    <a:pt x="9" y="7"/>
                  </a:lnTo>
                  <a:lnTo>
                    <a:pt x="11" y="5"/>
                  </a:lnTo>
                  <a:lnTo>
                    <a:pt x="12" y="5"/>
                  </a:lnTo>
                  <a:lnTo>
                    <a:pt x="14" y="3"/>
                  </a:lnTo>
                  <a:lnTo>
                    <a:pt x="12" y="3"/>
                  </a:lnTo>
                  <a:lnTo>
                    <a:pt x="11" y="3"/>
                  </a:lnTo>
                  <a:lnTo>
                    <a:pt x="11" y="2"/>
                  </a:lnTo>
                  <a:lnTo>
                    <a:pt x="9" y="2"/>
                  </a:lnTo>
                  <a:lnTo>
                    <a:pt x="8" y="2"/>
                  </a:lnTo>
                  <a:lnTo>
                    <a:pt x="8" y="0"/>
                  </a:lnTo>
                </a:path>
              </a:pathLst>
            </a:custGeom>
            <a:solidFill>
              <a:srgbClr val="D2D2D2"/>
            </a:solidFill>
            <a:ln w="9525">
              <a:noFill/>
              <a:round/>
              <a:headEnd type="none" w="med" len="med"/>
              <a:tailEnd type="none" w="med" len="med"/>
            </a:ln>
            <a:effectLst/>
          </p:spPr>
          <p:txBody>
            <a:bodyPr/>
            <a:lstStyle/>
            <a:p>
              <a:endParaRPr lang="zh-CN" altLang="en-US"/>
            </a:p>
          </p:txBody>
        </p:sp>
        <p:sp>
          <p:nvSpPr>
            <p:cNvPr id="66612" name="Freeform 52"/>
            <p:cNvSpPr/>
            <p:nvPr/>
          </p:nvSpPr>
          <p:spPr bwMode="auto">
            <a:xfrm>
              <a:off x="2955" y="3404"/>
              <a:ext cx="28" cy="14"/>
            </a:xfrm>
            <a:custGeom>
              <a:avLst/>
              <a:gdLst>
                <a:gd name="T0" fmla="*/ 27 w 28"/>
                <a:gd name="T1" fmla="*/ 3 h 14"/>
                <a:gd name="T2" fmla="*/ 24 w 28"/>
                <a:gd name="T3" fmla="*/ 3 h 14"/>
                <a:gd name="T4" fmla="*/ 22 w 28"/>
                <a:gd name="T5" fmla="*/ 3 h 14"/>
                <a:gd name="T6" fmla="*/ 21 w 28"/>
                <a:gd name="T7" fmla="*/ 3 h 14"/>
                <a:gd name="T8" fmla="*/ 19 w 28"/>
                <a:gd name="T9" fmla="*/ 1 h 14"/>
                <a:gd name="T10" fmla="*/ 15 w 28"/>
                <a:gd name="T11" fmla="*/ 1 h 14"/>
                <a:gd name="T12" fmla="*/ 14 w 28"/>
                <a:gd name="T13" fmla="*/ 1 h 14"/>
                <a:gd name="T14" fmla="*/ 12 w 28"/>
                <a:gd name="T15" fmla="*/ 1 h 14"/>
                <a:gd name="T16" fmla="*/ 10 w 28"/>
                <a:gd name="T17" fmla="*/ 0 h 14"/>
                <a:gd name="T18" fmla="*/ 7 w 28"/>
                <a:gd name="T19" fmla="*/ 2 h 14"/>
                <a:gd name="T20" fmla="*/ 6 w 28"/>
                <a:gd name="T21" fmla="*/ 2 h 14"/>
                <a:gd name="T22" fmla="*/ 4 w 28"/>
                <a:gd name="T23" fmla="*/ 3 h 14"/>
                <a:gd name="T24" fmla="*/ 3 w 28"/>
                <a:gd name="T25" fmla="*/ 3 h 14"/>
                <a:gd name="T26" fmla="*/ 1 w 28"/>
                <a:gd name="T27" fmla="*/ 5 h 14"/>
                <a:gd name="T28" fmla="*/ 0 w 28"/>
                <a:gd name="T29" fmla="*/ 6 h 14"/>
                <a:gd name="T30" fmla="*/ 0 w 28"/>
                <a:gd name="T31" fmla="*/ 8 h 14"/>
                <a:gd name="T32" fmla="*/ 0 w 28"/>
                <a:gd name="T33" fmla="*/ 9 h 14"/>
                <a:gd name="T34" fmla="*/ 0 w 28"/>
                <a:gd name="T35" fmla="*/ 9 h 14"/>
                <a:gd name="T36" fmla="*/ 2 w 28"/>
                <a:gd name="T37" fmla="*/ 8 h 14"/>
                <a:gd name="T38" fmla="*/ 3 w 28"/>
                <a:gd name="T39" fmla="*/ 8 h 14"/>
                <a:gd name="T40" fmla="*/ 5 w 28"/>
                <a:gd name="T41" fmla="*/ 7 h 14"/>
                <a:gd name="T42" fmla="*/ 7 w 28"/>
                <a:gd name="T43" fmla="*/ 7 h 14"/>
                <a:gd name="T44" fmla="*/ 9 w 28"/>
                <a:gd name="T45" fmla="*/ 7 h 14"/>
                <a:gd name="T46" fmla="*/ 10 w 28"/>
                <a:gd name="T47" fmla="*/ 7 h 14"/>
                <a:gd name="T48" fmla="*/ 12 w 28"/>
                <a:gd name="T49" fmla="*/ 7 h 14"/>
                <a:gd name="T50" fmla="*/ 14 w 28"/>
                <a:gd name="T51" fmla="*/ 8 h 14"/>
                <a:gd name="T52" fmla="*/ 16 w 28"/>
                <a:gd name="T53" fmla="*/ 8 h 14"/>
                <a:gd name="T54" fmla="*/ 18 w 28"/>
                <a:gd name="T55" fmla="*/ 10 h 14"/>
                <a:gd name="T56" fmla="*/ 20 w 28"/>
                <a:gd name="T57" fmla="*/ 10 h 14"/>
                <a:gd name="T58" fmla="*/ 21 w 28"/>
                <a:gd name="T59" fmla="*/ 11 h 14"/>
                <a:gd name="T60" fmla="*/ 23 w 28"/>
                <a:gd name="T61" fmla="*/ 11 h 14"/>
                <a:gd name="T62" fmla="*/ 25 w 28"/>
                <a:gd name="T63" fmla="*/ 13 h 14"/>
                <a:gd name="T64" fmla="*/ 27 w 28"/>
                <a:gd name="T65" fmla="*/ 13 h 14"/>
                <a:gd name="T66" fmla="*/ 26 w 28"/>
                <a:gd name="T67" fmla="*/ 13 h 14"/>
                <a:gd name="T68" fmla="*/ 26 w 28"/>
                <a:gd name="T69" fmla="*/ 13 h 14"/>
                <a:gd name="T70" fmla="*/ 26 w 28"/>
                <a:gd name="T71" fmla="*/ 13 h 14"/>
                <a:gd name="T72" fmla="*/ 26 w 28"/>
                <a:gd name="T73" fmla="*/ 11 h 14"/>
                <a:gd name="T74" fmla="*/ 24 w 28"/>
                <a:gd name="T75" fmla="*/ 11 h 14"/>
                <a:gd name="T76" fmla="*/ 24 w 28"/>
                <a:gd name="T77" fmla="*/ 11 h 14"/>
                <a:gd name="T78" fmla="*/ 24 w 28"/>
                <a:gd name="T79" fmla="*/ 11 h 14"/>
                <a:gd name="T80" fmla="*/ 24 w 28"/>
                <a:gd name="T81" fmla="*/ 10 h 14"/>
                <a:gd name="T82" fmla="*/ 24 w 28"/>
                <a:gd name="T83" fmla="*/ 10 h 14"/>
                <a:gd name="T84" fmla="*/ 24 w 28"/>
                <a:gd name="T85" fmla="*/ 8 h 14"/>
                <a:gd name="T86" fmla="*/ 24 w 28"/>
                <a:gd name="T87" fmla="*/ 8 h 14"/>
                <a:gd name="T88" fmla="*/ 24 w 28"/>
                <a:gd name="T89" fmla="*/ 7 h 14"/>
                <a:gd name="T90" fmla="*/ 24 w 28"/>
                <a:gd name="T91" fmla="*/ 7 h 14"/>
                <a:gd name="T92" fmla="*/ 24 w 28"/>
                <a:gd name="T93" fmla="*/ 5 h 14"/>
                <a:gd name="T94" fmla="*/ 25 w 28"/>
                <a:gd name="T95" fmla="*/ 5 h 14"/>
                <a:gd name="T96" fmla="*/ 27 w 28"/>
                <a:gd name="T97" fmla="*/ 3 h 14"/>
                <a:gd name="T98" fmla="*/ 27 w 28"/>
                <a:gd name="T99" fmla="*/ 3 h 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 h="14">
                  <a:moveTo>
                    <a:pt x="27" y="3"/>
                  </a:moveTo>
                  <a:lnTo>
                    <a:pt x="24" y="3"/>
                  </a:lnTo>
                  <a:lnTo>
                    <a:pt x="22" y="3"/>
                  </a:lnTo>
                  <a:lnTo>
                    <a:pt x="21" y="3"/>
                  </a:lnTo>
                  <a:lnTo>
                    <a:pt x="19" y="1"/>
                  </a:lnTo>
                  <a:lnTo>
                    <a:pt x="15" y="1"/>
                  </a:lnTo>
                  <a:lnTo>
                    <a:pt x="14" y="1"/>
                  </a:lnTo>
                  <a:lnTo>
                    <a:pt x="12" y="1"/>
                  </a:lnTo>
                  <a:lnTo>
                    <a:pt x="10" y="0"/>
                  </a:lnTo>
                  <a:lnTo>
                    <a:pt x="7" y="2"/>
                  </a:lnTo>
                  <a:lnTo>
                    <a:pt x="6" y="2"/>
                  </a:lnTo>
                  <a:lnTo>
                    <a:pt x="4" y="3"/>
                  </a:lnTo>
                  <a:lnTo>
                    <a:pt x="3" y="3"/>
                  </a:lnTo>
                  <a:lnTo>
                    <a:pt x="1" y="5"/>
                  </a:lnTo>
                  <a:lnTo>
                    <a:pt x="0" y="6"/>
                  </a:lnTo>
                  <a:lnTo>
                    <a:pt x="0" y="8"/>
                  </a:lnTo>
                  <a:lnTo>
                    <a:pt x="0" y="9"/>
                  </a:lnTo>
                  <a:lnTo>
                    <a:pt x="2" y="8"/>
                  </a:lnTo>
                  <a:lnTo>
                    <a:pt x="3" y="8"/>
                  </a:lnTo>
                  <a:lnTo>
                    <a:pt x="5" y="7"/>
                  </a:lnTo>
                  <a:lnTo>
                    <a:pt x="7" y="7"/>
                  </a:lnTo>
                  <a:lnTo>
                    <a:pt x="9" y="7"/>
                  </a:lnTo>
                  <a:lnTo>
                    <a:pt x="10" y="7"/>
                  </a:lnTo>
                  <a:lnTo>
                    <a:pt x="12" y="7"/>
                  </a:lnTo>
                  <a:lnTo>
                    <a:pt x="14" y="8"/>
                  </a:lnTo>
                  <a:lnTo>
                    <a:pt x="16" y="8"/>
                  </a:lnTo>
                  <a:lnTo>
                    <a:pt x="18" y="10"/>
                  </a:lnTo>
                  <a:lnTo>
                    <a:pt x="20" y="10"/>
                  </a:lnTo>
                  <a:lnTo>
                    <a:pt x="21" y="11"/>
                  </a:lnTo>
                  <a:lnTo>
                    <a:pt x="23" y="11"/>
                  </a:lnTo>
                  <a:lnTo>
                    <a:pt x="25" y="13"/>
                  </a:lnTo>
                  <a:lnTo>
                    <a:pt x="27" y="13"/>
                  </a:lnTo>
                  <a:lnTo>
                    <a:pt x="26" y="13"/>
                  </a:lnTo>
                  <a:lnTo>
                    <a:pt x="26" y="11"/>
                  </a:lnTo>
                  <a:lnTo>
                    <a:pt x="24" y="11"/>
                  </a:lnTo>
                  <a:lnTo>
                    <a:pt x="24" y="10"/>
                  </a:lnTo>
                  <a:lnTo>
                    <a:pt x="24" y="8"/>
                  </a:lnTo>
                  <a:lnTo>
                    <a:pt x="24" y="7"/>
                  </a:lnTo>
                  <a:lnTo>
                    <a:pt x="24" y="5"/>
                  </a:lnTo>
                  <a:lnTo>
                    <a:pt x="25" y="5"/>
                  </a:lnTo>
                  <a:lnTo>
                    <a:pt x="27" y="3"/>
                  </a:lnTo>
                </a:path>
              </a:pathLst>
            </a:custGeom>
            <a:solidFill>
              <a:srgbClr val="FFFF80"/>
            </a:solidFill>
            <a:ln w="9525">
              <a:noFill/>
              <a:round/>
              <a:headEnd type="none" w="med" len="med"/>
              <a:tailEnd type="none" w="med" len="med"/>
            </a:ln>
            <a:effectLst/>
          </p:spPr>
          <p:txBody>
            <a:bodyPr/>
            <a:lstStyle/>
            <a:p>
              <a:endParaRPr lang="zh-CN" altLang="en-US"/>
            </a:p>
          </p:txBody>
        </p:sp>
        <p:sp>
          <p:nvSpPr>
            <p:cNvPr id="66613" name="Freeform 53"/>
            <p:cNvSpPr/>
            <p:nvPr/>
          </p:nvSpPr>
          <p:spPr bwMode="auto">
            <a:xfrm>
              <a:off x="2836" y="3831"/>
              <a:ext cx="39" cy="7"/>
            </a:xfrm>
            <a:custGeom>
              <a:avLst/>
              <a:gdLst>
                <a:gd name="T0" fmla="*/ 0 w 39"/>
                <a:gd name="T1" fmla="*/ 0 h 7"/>
                <a:gd name="T2" fmla="*/ 2 w 39"/>
                <a:gd name="T3" fmla="*/ 2 h 7"/>
                <a:gd name="T4" fmla="*/ 5 w 39"/>
                <a:gd name="T5" fmla="*/ 2 h 7"/>
                <a:gd name="T6" fmla="*/ 6 w 39"/>
                <a:gd name="T7" fmla="*/ 3 h 7"/>
                <a:gd name="T8" fmla="*/ 9 w 39"/>
                <a:gd name="T9" fmla="*/ 3 h 7"/>
                <a:gd name="T10" fmla="*/ 11 w 39"/>
                <a:gd name="T11" fmla="*/ 4 h 7"/>
                <a:gd name="T12" fmla="*/ 13 w 39"/>
                <a:gd name="T13" fmla="*/ 4 h 7"/>
                <a:gd name="T14" fmla="*/ 15 w 39"/>
                <a:gd name="T15" fmla="*/ 4 h 7"/>
                <a:gd name="T16" fmla="*/ 19 w 39"/>
                <a:gd name="T17" fmla="*/ 4 h 7"/>
                <a:gd name="T18" fmla="*/ 20 w 39"/>
                <a:gd name="T19" fmla="*/ 6 h 7"/>
                <a:gd name="T20" fmla="*/ 22 w 39"/>
                <a:gd name="T21" fmla="*/ 6 h 7"/>
                <a:gd name="T22" fmla="*/ 24 w 39"/>
                <a:gd name="T23" fmla="*/ 6 h 7"/>
                <a:gd name="T24" fmla="*/ 28 w 39"/>
                <a:gd name="T25" fmla="*/ 6 h 7"/>
                <a:gd name="T26" fmla="*/ 30 w 39"/>
                <a:gd name="T27" fmla="*/ 6 h 7"/>
                <a:gd name="T28" fmla="*/ 33 w 39"/>
                <a:gd name="T29" fmla="*/ 6 h 7"/>
                <a:gd name="T30" fmla="*/ 34 w 39"/>
                <a:gd name="T31" fmla="*/ 6 h 7"/>
                <a:gd name="T32" fmla="*/ 38 w 39"/>
                <a:gd name="T33" fmla="*/ 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7">
                  <a:moveTo>
                    <a:pt x="0" y="0"/>
                  </a:moveTo>
                  <a:lnTo>
                    <a:pt x="2" y="2"/>
                  </a:lnTo>
                  <a:lnTo>
                    <a:pt x="5" y="2"/>
                  </a:lnTo>
                  <a:lnTo>
                    <a:pt x="6" y="3"/>
                  </a:lnTo>
                  <a:lnTo>
                    <a:pt x="9" y="3"/>
                  </a:lnTo>
                  <a:lnTo>
                    <a:pt x="11" y="4"/>
                  </a:lnTo>
                  <a:lnTo>
                    <a:pt x="13" y="4"/>
                  </a:lnTo>
                  <a:lnTo>
                    <a:pt x="15" y="4"/>
                  </a:lnTo>
                  <a:lnTo>
                    <a:pt x="19" y="4"/>
                  </a:lnTo>
                  <a:lnTo>
                    <a:pt x="20" y="6"/>
                  </a:lnTo>
                  <a:lnTo>
                    <a:pt x="22" y="6"/>
                  </a:lnTo>
                  <a:lnTo>
                    <a:pt x="24" y="6"/>
                  </a:lnTo>
                  <a:lnTo>
                    <a:pt x="28" y="6"/>
                  </a:lnTo>
                  <a:lnTo>
                    <a:pt x="30" y="6"/>
                  </a:lnTo>
                  <a:lnTo>
                    <a:pt x="33" y="6"/>
                  </a:lnTo>
                  <a:lnTo>
                    <a:pt x="34" y="6"/>
                  </a:lnTo>
                  <a:lnTo>
                    <a:pt x="38" y="6"/>
                  </a:lnTo>
                </a:path>
              </a:pathLst>
            </a:custGeom>
            <a:noFill/>
            <a:ln w="31446" cap="flat" cmpd="sng">
              <a:solidFill>
                <a:srgbClr val="FFFF80"/>
              </a:solidFill>
              <a:prstDash val="solid"/>
              <a:round/>
              <a:headEnd type="none" w="med" len="med"/>
              <a:tailEnd type="none" w="med" len="med"/>
            </a:ln>
            <a:effectLst/>
          </p:spPr>
          <p:txBody>
            <a:bodyPr/>
            <a:lstStyle/>
            <a:p>
              <a:endParaRPr lang="zh-CN" altLang="en-US"/>
            </a:p>
          </p:txBody>
        </p:sp>
        <p:sp>
          <p:nvSpPr>
            <p:cNvPr id="66614" name="Freeform 54"/>
            <p:cNvSpPr/>
            <p:nvPr/>
          </p:nvSpPr>
          <p:spPr bwMode="auto">
            <a:xfrm>
              <a:off x="3258" y="3831"/>
              <a:ext cx="39" cy="7"/>
            </a:xfrm>
            <a:custGeom>
              <a:avLst/>
              <a:gdLst>
                <a:gd name="T0" fmla="*/ 0 w 39"/>
                <a:gd name="T1" fmla="*/ 0 h 7"/>
                <a:gd name="T2" fmla="*/ 2 w 39"/>
                <a:gd name="T3" fmla="*/ 2 h 7"/>
                <a:gd name="T4" fmla="*/ 5 w 39"/>
                <a:gd name="T5" fmla="*/ 2 h 7"/>
                <a:gd name="T6" fmla="*/ 6 w 39"/>
                <a:gd name="T7" fmla="*/ 3 h 7"/>
                <a:gd name="T8" fmla="*/ 9 w 39"/>
                <a:gd name="T9" fmla="*/ 3 h 7"/>
                <a:gd name="T10" fmla="*/ 11 w 39"/>
                <a:gd name="T11" fmla="*/ 4 h 7"/>
                <a:gd name="T12" fmla="*/ 13 w 39"/>
                <a:gd name="T13" fmla="*/ 4 h 7"/>
                <a:gd name="T14" fmla="*/ 15 w 39"/>
                <a:gd name="T15" fmla="*/ 4 h 7"/>
                <a:gd name="T16" fmla="*/ 18 w 39"/>
                <a:gd name="T17" fmla="*/ 4 h 7"/>
                <a:gd name="T18" fmla="*/ 20 w 39"/>
                <a:gd name="T19" fmla="*/ 6 h 7"/>
                <a:gd name="T20" fmla="*/ 22 w 39"/>
                <a:gd name="T21" fmla="*/ 6 h 7"/>
                <a:gd name="T22" fmla="*/ 24 w 39"/>
                <a:gd name="T23" fmla="*/ 6 h 7"/>
                <a:gd name="T24" fmla="*/ 27 w 39"/>
                <a:gd name="T25" fmla="*/ 6 h 7"/>
                <a:gd name="T26" fmla="*/ 29 w 39"/>
                <a:gd name="T27" fmla="*/ 6 h 7"/>
                <a:gd name="T28" fmla="*/ 32 w 39"/>
                <a:gd name="T29" fmla="*/ 6 h 7"/>
                <a:gd name="T30" fmla="*/ 34 w 39"/>
                <a:gd name="T31" fmla="*/ 6 h 7"/>
                <a:gd name="T32" fmla="*/ 38 w 39"/>
                <a:gd name="T33" fmla="*/ 6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7">
                  <a:moveTo>
                    <a:pt x="0" y="0"/>
                  </a:moveTo>
                  <a:lnTo>
                    <a:pt x="2" y="2"/>
                  </a:lnTo>
                  <a:lnTo>
                    <a:pt x="5" y="2"/>
                  </a:lnTo>
                  <a:lnTo>
                    <a:pt x="6" y="3"/>
                  </a:lnTo>
                  <a:lnTo>
                    <a:pt x="9" y="3"/>
                  </a:lnTo>
                  <a:lnTo>
                    <a:pt x="11" y="4"/>
                  </a:lnTo>
                  <a:lnTo>
                    <a:pt x="13" y="4"/>
                  </a:lnTo>
                  <a:lnTo>
                    <a:pt x="15" y="4"/>
                  </a:lnTo>
                  <a:lnTo>
                    <a:pt x="18" y="4"/>
                  </a:lnTo>
                  <a:lnTo>
                    <a:pt x="20" y="6"/>
                  </a:lnTo>
                  <a:lnTo>
                    <a:pt x="22" y="6"/>
                  </a:lnTo>
                  <a:lnTo>
                    <a:pt x="24" y="6"/>
                  </a:lnTo>
                  <a:lnTo>
                    <a:pt x="27" y="6"/>
                  </a:lnTo>
                  <a:lnTo>
                    <a:pt x="29" y="6"/>
                  </a:lnTo>
                  <a:lnTo>
                    <a:pt x="32" y="6"/>
                  </a:lnTo>
                  <a:lnTo>
                    <a:pt x="34" y="6"/>
                  </a:lnTo>
                  <a:lnTo>
                    <a:pt x="38" y="6"/>
                  </a:lnTo>
                </a:path>
              </a:pathLst>
            </a:custGeom>
            <a:noFill/>
            <a:ln w="31446" cap="flat" cmpd="sng">
              <a:solidFill>
                <a:srgbClr val="FFFF80"/>
              </a:solidFill>
              <a:prstDash val="solid"/>
              <a:round/>
              <a:headEnd type="none" w="med" len="med"/>
              <a:tailEnd type="none" w="med" len="med"/>
            </a:ln>
            <a:effectLst/>
          </p:spPr>
          <p:txBody>
            <a:bodyPr/>
            <a:lstStyle/>
            <a:p>
              <a:endParaRPr lang="zh-CN" altLang="en-US"/>
            </a:p>
          </p:txBody>
        </p:sp>
        <p:sp>
          <p:nvSpPr>
            <p:cNvPr id="66615" name="Freeform 55"/>
            <p:cNvSpPr/>
            <p:nvPr/>
          </p:nvSpPr>
          <p:spPr bwMode="auto">
            <a:xfrm>
              <a:off x="3371" y="3403"/>
              <a:ext cx="29" cy="12"/>
            </a:xfrm>
            <a:custGeom>
              <a:avLst/>
              <a:gdLst>
                <a:gd name="T0" fmla="*/ 1 w 29"/>
                <a:gd name="T1" fmla="*/ 2 h 12"/>
                <a:gd name="T2" fmla="*/ 2 w 29"/>
                <a:gd name="T3" fmla="*/ 2 h 12"/>
                <a:gd name="T4" fmla="*/ 4 w 29"/>
                <a:gd name="T5" fmla="*/ 1 h 12"/>
                <a:gd name="T6" fmla="*/ 6 w 29"/>
                <a:gd name="T7" fmla="*/ 1 h 12"/>
                <a:gd name="T8" fmla="*/ 8 w 29"/>
                <a:gd name="T9" fmla="*/ 0 h 12"/>
                <a:gd name="T10" fmla="*/ 10 w 29"/>
                <a:gd name="T11" fmla="*/ 0 h 12"/>
                <a:gd name="T12" fmla="*/ 11 w 29"/>
                <a:gd name="T13" fmla="*/ 0 h 12"/>
                <a:gd name="T14" fmla="*/ 13 w 29"/>
                <a:gd name="T15" fmla="*/ 0 h 12"/>
                <a:gd name="T16" fmla="*/ 16 w 29"/>
                <a:gd name="T17" fmla="*/ 0 h 12"/>
                <a:gd name="T18" fmla="*/ 18 w 29"/>
                <a:gd name="T19" fmla="*/ 1 h 12"/>
                <a:gd name="T20" fmla="*/ 20 w 29"/>
                <a:gd name="T21" fmla="*/ 1 h 12"/>
                <a:gd name="T22" fmla="*/ 22 w 29"/>
                <a:gd name="T23" fmla="*/ 2 h 12"/>
                <a:gd name="T24" fmla="*/ 24 w 29"/>
                <a:gd name="T25" fmla="*/ 2 h 12"/>
                <a:gd name="T26" fmla="*/ 24 w 29"/>
                <a:gd name="T27" fmla="*/ 4 h 12"/>
                <a:gd name="T28" fmla="*/ 26 w 29"/>
                <a:gd name="T29" fmla="*/ 5 h 12"/>
                <a:gd name="T30" fmla="*/ 26 w 29"/>
                <a:gd name="T31" fmla="*/ 7 h 12"/>
                <a:gd name="T32" fmla="*/ 28 w 29"/>
                <a:gd name="T33" fmla="*/ 8 h 12"/>
                <a:gd name="T34" fmla="*/ 26 w 29"/>
                <a:gd name="T35" fmla="*/ 8 h 12"/>
                <a:gd name="T36" fmla="*/ 24 w 29"/>
                <a:gd name="T37" fmla="*/ 6 h 12"/>
                <a:gd name="T38" fmla="*/ 22 w 29"/>
                <a:gd name="T39" fmla="*/ 6 h 12"/>
                <a:gd name="T40" fmla="*/ 22 w 29"/>
                <a:gd name="T41" fmla="*/ 4 h 12"/>
                <a:gd name="T42" fmla="*/ 20 w 29"/>
                <a:gd name="T43" fmla="*/ 4 h 12"/>
                <a:gd name="T44" fmla="*/ 18 w 29"/>
                <a:gd name="T45" fmla="*/ 4 h 12"/>
                <a:gd name="T46" fmla="*/ 16 w 29"/>
                <a:gd name="T47" fmla="*/ 4 h 12"/>
                <a:gd name="T48" fmla="*/ 15 w 29"/>
                <a:gd name="T49" fmla="*/ 4 h 12"/>
                <a:gd name="T50" fmla="*/ 13 w 29"/>
                <a:gd name="T51" fmla="*/ 6 h 12"/>
                <a:gd name="T52" fmla="*/ 11 w 29"/>
                <a:gd name="T53" fmla="*/ 6 h 12"/>
                <a:gd name="T54" fmla="*/ 10 w 29"/>
                <a:gd name="T55" fmla="*/ 8 h 12"/>
                <a:gd name="T56" fmla="*/ 8 w 29"/>
                <a:gd name="T57" fmla="*/ 8 h 12"/>
                <a:gd name="T58" fmla="*/ 6 w 29"/>
                <a:gd name="T59" fmla="*/ 9 h 12"/>
                <a:gd name="T60" fmla="*/ 4 w 29"/>
                <a:gd name="T61" fmla="*/ 9 h 12"/>
                <a:gd name="T62" fmla="*/ 2 w 29"/>
                <a:gd name="T63" fmla="*/ 11 h 12"/>
                <a:gd name="T64" fmla="*/ 1 w 29"/>
                <a:gd name="T65" fmla="*/ 11 h 12"/>
                <a:gd name="T66" fmla="*/ 0 w 29"/>
                <a:gd name="T67" fmla="*/ 11 h 12"/>
                <a:gd name="T68" fmla="*/ 0 w 29"/>
                <a:gd name="T69" fmla="*/ 11 h 12"/>
                <a:gd name="T70" fmla="*/ 0 w 29"/>
                <a:gd name="T71" fmla="*/ 11 h 12"/>
                <a:gd name="T72" fmla="*/ 0 w 29"/>
                <a:gd name="T73" fmla="*/ 10 h 12"/>
                <a:gd name="T74" fmla="*/ 0 w 29"/>
                <a:gd name="T75" fmla="*/ 10 h 12"/>
                <a:gd name="T76" fmla="*/ 0 w 29"/>
                <a:gd name="T77" fmla="*/ 9 h 12"/>
                <a:gd name="T78" fmla="*/ 0 w 29"/>
                <a:gd name="T79" fmla="*/ 9 h 12"/>
                <a:gd name="T80" fmla="*/ 2 w 29"/>
                <a:gd name="T81" fmla="*/ 8 h 12"/>
                <a:gd name="T82" fmla="*/ 2 w 29"/>
                <a:gd name="T83" fmla="*/ 8 h 12"/>
                <a:gd name="T84" fmla="*/ 2 w 29"/>
                <a:gd name="T85" fmla="*/ 8 h 12"/>
                <a:gd name="T86" fmla="*/ 2 w 29"/>
                <a:gd name="T87" fmla="*/ 8 h 12"/>
                <a:gd name="T88" fmla="*/ 2 w 29"/>
                <a:gd name="T89" fmla="*/ 6 h 12"/>
                <a:gd name="T90" fmla="*/ 1 w 29"/>
                <a:gd name="T91" fmla="*/ 6 h 12"/>
                <a:gd name="T92" fmla="*/ 1 w 29"/>
                <a:gd name="T93" fmla="*/ 4 h 12"/>
                <a:gd name="T94" fmla="*/ 1 w 29"/>
                <a:gd name="T95" fmla="*/ 4 h 12"/>
                <a:gd name="T96" fmla="*/ 1 w 29"/>
                <a:gd name="T97" fmla="*/ 2 h 12"/>
                <a:gd name="T98" fmla="*/ 1 w 29"/>
                <a:gd name="T99" fmla="*/ 2 h 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 h="12">
                  <a:moveTo>
                    <a:pt x="1" y="2"/>
                  </a:moveTo>
                  <a:lnTo>
                    <a:pt x="2" y="2"/>
                  </a:lnTo>
                  <a:lnTo>
                    <a:pt x="4" y="1"/>
                  </a:lnTo>
                  <a:lnTo>
                    <a:pt x="6" y="1"/>
                  </a:lnTo>
                  <a:lnTo>
                    <a:pt x="8" y="0"/>
                  </a:lnTo>
                  <a:lnTo>
                    <a:pt x="10" y="0"/>
                  </a:lnTo>
                  <a:lnTo>
                    <a:pt x="11" y="0"/>
                  </a:lnTo>
                  <a:lnTo>
                    <a:pt x="13" y="0"/>
                  </a:lnTo>
                  <a:lnTo>
                    <a:pt x="16" y="0"/>
                  </a:lnTo>
                  <a:lnTo>
                    <a:pt x="18" y="1"/>
                  </a:lnTo>
                  <a:lnTo>
                    <a:pt x="20" y="1"/>
                  </a:lnTo>
                  <a:lnTo>
                    <a:pt x="22" y="2"/>
                  </a:lnTo>
                  <a:lnTo>
                    <a:pt x="24" y="2"/>
                  </a:lnTo>
                  <a:lnTo>
                    <a:pt x="24" y="4"/>
                  </a:lnTo>
                  <a:lnTo>
                    <a:pt x="26" y="5"/>
                  </a:lnTo>
                  <a:lnTo>
                    <a:pt x="26" y="7"/>
                  </a:lnTo>
                  <a:lnTo>
                    <a:pt x="28" y="8"/>
                  </a:lnTo>
                  <a:lnTo>
                    <a:pt x="26" y="8"/>
                  </a:lnTo>
                  <a:lnTo>
                    <a:pt x="24" y="6"/>
                  </a:lnTo>
                  <a:lnTo>
                    <a:pt x="22" y="6"/>
                  </a:lnTo>
                  <a:lnTo>
                    <a:pt x="22" y="4"/>
                  </a:lnTo>
                  <a:lnTo>
                    <a:pt x="20" y="4"/>
                  </a:lnTo>
                  <a:lnTo>
                    <a:pt x="18" y="4"/>
                  </a:lnTo>
                  <a:lnTo>
                    <a:pt x="16" y="4"/>
                  </a:lnTo>
                  <a:lnTo>
                    <a:pt x="15" y="4"/>
                  </a:lnTo>
                  <a:lnTo>
                    <a:pt x="13" y="6"/>
                  </a:lnTo>
                  <a:lnTo>
                    <a:pt x="11" y="6"/>
                  </a:lnTo>
                  <a:lnTo>
                    <a:pt x="10" y="8"/>
                  </a:lnTo>
                  <a:lnTo>
                    <a:pt x="8" y="8"/>
                  </a:lnTo>
                  <a:lnTo>
                    <a:pt x="6" y="9"/>
                  </a:lnTo>
                  <a:lnTo>
                    <a:pt x="4" y="9"/>
                  </a:lnTo>
                  <a:lnTo>
                    <a:pt x="2" y="11"/>
                  </a:lnTo>
                  <a:lnTo>
                    <a:pt x="1" y="11"/>
                  </a:lnTo>
                  <a:lnTo>
                    <a:pt x="0" y="11"/>
                  </a:lnTo>
                  <a:lnTo>
                    <a:pt x="0" y="10"/>
                  </a:lnTo>
                  <a:lnTo>
                    <a:pt x="0" y="9"/>
                  </a:lnTo>
                  <a:lnTo>
                    <a:pt x="2" y="8"/>
                  </a:lnTo>
                  <a:lnTo>
                    <a:pt x="2" y="6"/>
                  </a:lnTo>
                  <a:lnTo>
                    <a:pt x="1" y="6"/>
                  </a:lnTo>
                  <a:lnTo>
                    <a:pt x="1" y="4"/>
                  </a:lnTo>
                  <a:lnTo>
                    <a:pt x="1" y="2"/>
                  </a:lnTo>
                </a:path>
              </a:pathLst>
            </a:custGeom>
            <a:solidFill>
              <a:srgbClr val="FFFF80"/>
            </a:solidFill>
            <a:ln w="9525">
              <a:noFill/>
              <a:round/>
              <a:headEnd type="none" w="med" len="med"/>
              <a:tailEnd type="none" w="med" len="med"/>
            </a:ln>
            <a:effectLst/>
          </p:spPr>
          <p:txBody>
            <a:bodyPr/>
            <a:lstStyle/>
            <a:p>
              <a:endParaRPr lang="zh-CN" altLang="en-US"/>
            </a:p>
          </p:txBody>
        </p:sp>
        <p:sp>
          <p:nvSpPr>
            <p:cNvPr id="66616" name="Freeform 56"/>
            <p:cNvSpPr/>
            <p:nvPr/>
          </p:nvSpPr>
          <p:spPr bwMode="auto">
            <a:xfrm>
              <a:off x="3149" y="3925"/>
              <a:ext cx="17" cy="23"/>
            </a:xfrm>
            <a:custGeom>
              <a:avLst/>
              <a:gdLst>
                <a:gd name="T0" fmla="*/ 8 w 17"/>
                <a:gd name="T1" fmla="*/ 2 h 23"/>
                <a:gd name="T2" fmla="*/ 6 w 17"/>
                <a:gd name="T3" fmla="*/ 5 h 23"/>
                <a:gd name="T4" fmla="*/ 4 w 17"/>
                <a:gd name="T5" fmla="*/ 7 h 23"/>
                <a:gd name="T6" fmla="*/ 4 w 17"/>
                <a:gd name="T7" fmla="*/ 9 h 23"/>
                <a:gd name="T8" fmla="*/ 2 w 17"/>
                <a:gd name="T9" fmla="*/ 11 h 23"/>
                <a:gd name="T10" fmla="*/ 2 w 17"/>
                <a:gd name="T11" fmla="*/ 14 h 23"/>
                <a:gd name="T12" fmla="*/ 1 w 17"/>
                <a:gd name="T13" fmla="*/ 16 h 23"/>
                <a:gd name="T14" fmla="*/ 1 w 17"/>
                <a:gd name="T15" fmla="*/ 18 h 23"/>
                <a:gd name="T16" fmla="*/ 0 w 17"/>
                <a:gd name="T17" fmla="*/ 19 h 23"/>
                <a:gd name="T18" fmla="*/ 0 w 17"/>
                <a:gd name="T19" fmla="*/ 21 h 23"/>
                <a:gd name="T20" fmla="*/ 1 w 17"/>
                <a:gd name="T21" fmla="*/ 22 h 23"/>
                <a:gd name="T22" fmla="*/ 3 w 17"/>
                <a:gd name="T23" fmla="*/ 22 h 23"/>
                <a:gd name="T24" fmla="*/ 5 w 17"/>
                <a:gd name="T25" fmla="*/ 22 h 23"/>
                <a:gd name="T26" fmla="*/ 6 w 17"/>
                <a:gd name="T27" fmla="*/ 22 h 23"/>
                <a:gd name="T28" fmla="*/ 8 w 17"/>
                <a:gd name="T29" fmla="*/ 22 h 23"/>
                <a:gd name="T30" fmla="*/ 9 w 17"/>
                <a:gd name="T31" fmla="*/ 22 h 23"/>
                <a:gd name="T32" fmla="*/ 10 w 17"/>
                <a:gd name="T33" fmla="*/ 20 h 23"/>
                <a:gd name="T34" fmla="*/ 10 w 17"/>
                <a:gd name="T35" fmla="*/ 18 h 23"/>
                <a:gd name="T36" fmla="*/ 11 w 17"/>
                <a:gd name="T37" fmla="*/ 17 h 23"/>
                <a:gd name="T38" fmla="*/ 11 w 17"/>
                <a:gd name="T39" fmla="*/ 13 h 23"/>
                <a:gd name="T40" fmla="*/ 13 w 17"/>
                <a:gd name="T41" fmla="*/ 11 h 23"/>
                <a:gd name="T42" fmla="*/ 13 w 17"/>
                <a:gd name="T43" fmla="*/ 9 h 23"/>
                <a:gd name="T44" fmla="*/ 15 w 17"/>
                <a:gd name="T45" fmla="*/ 7 h 23"/>
                <a:gd name="T46" fmla="*/ 15 w 17"/>
                <a:gd name="T47" fmla="*/ 4 h 23"/>
                <a:gd name="T48" fmla="*/ 15 w 17"/>
                <a:gd name="T49" fmla="*/ 4 h 23"/>
                <a:gd name="T50" fmla="*/ 15 w 17"/>
                <a:gd name="T51" fmla="*/ 4 h 23"/>
                <a:gd name="T52" fmla="*/ 13 w 17"/>
                <a:gd name="T53" fmla="*/ 4 h 23"/>
                <a:gd name="T54" fmla="*/ 13 w 17"/>
                <a:gd name="T55" fmla="*/ 4 h 23"/>
                <a:gd name="T56" fmla="*/ 11 w 17"/>
                <a:gd name="T57" fmla="*/ 4 h 23"/>
                <a:gd name="T58" fmla="*/ 10 w 17"/>
                <a:gd name="T59" fmla="*/ 4 h 23"/>
                <a:gd name="T60" fmla="*/ 9 w 17"/>
                <a:gd name="T61" fmla="*/ 3 h 23"/>
                <a:gd name="T62" fmla="*/ 9 w 17"/>
                <a:gd name="T63" fmla="*/ 2 h 23"/>
                <a:gd name="T64" fmla="*/ 9 w 17"/>
                <a:gd name="T65" fmla="*/ 0 h 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 h="23">
                  <a:moveTo>
                    <a:pt x="9" y="0"/>
                  </a:moveTo>
                  <a:lnTo>
                    <a:pt x="8" y="2"/>
                  </a:lnTo>
                  <a:lnTo>
                    <a:pt x="8" y="4"/>
                  </a:lnTo>
                  <a:lnTo>
                    <a:pt x="6" y="5"/>
                  </a:lnTo>
                  <a:lnTo>
                    <a:pt x="4" y="7"/>
                  </a:lnTo>
                  <a:lnTo>
                    <a:pt x="4" y="9"/>
                  </a:lnTo>
                  <a:lnTo>
                    <a:pt x="2" y="11"/>
                  </a:lnTo>
                  <a:lnTo>
                    <a:pt x="2" y="12"/>
                  </a:lnTo>
                  <a:lnTo>
                    <a:pt x="2" y="14"/>
                  </a:lnTo>
                  <a:lnTo>
                    <a:pt x="1" y="16"/>
                  </a:lnTo>
                  <a:lnTo>
                    <a:pt x="1" y="18"/>
                  </a:lnTo>
                  <a:lnTo>
                    <a:pt x="0" y="19"/>
                  </a:lnTo>
                  <a:lnTo>
                    <a:pt x="0" y="20"/>
                  </a:lnTo>
                  <a:lnTo>
                    <a:pt x="0" y="21"/>
                  </a:lnTo>
                  <a:lnTo>
                    <a:pt x="1" y="21"/>
                  </a:lnTo>
                  <a:lnTo>
                    <a:pt x="1" y="22"/>
                  </a:lnTo>
                  <a:lnTo>
                    <a:pt x="3" y="22"/>
                  </a:lnTo>
                  <a:lnTo>
                    <a:pt x="5" y="22"/>
                  </a:lnTo>
                  <a:lnTo>
                    <a:pt x="6" y="22"/>
                  </a:lnTo>
                  <a:lnTo>
                    <a:pt x="8" y="22"/>
                  </a:lnTo>
                  <a:lnTo>
                    <a:pt x="9" y="22"/>
                  </a:lnTo>
                  <a:lnTo>
                    <a:pt x="10" y="20"/>
                  </a:lnTo>
                  <a:lnTo>
                    <a:pt x="10" y="18"/>
                  </a:lnTo>
                  <a:lnTo>
                    <a:pt x="11" y="17"/>
                  </a:lnTo>
                  <a:lnTo>
                    <a:pt x="11" y="15"/>
                  </a:lnTo>
                  <a:lnTo>
                    <a:pt x="11" y="13"/>
                  </a:lnTo>
                  <a:lnTo>
                    <a:pt x="13" y="11"/>
                  </a:lnTo>
                  <a:lnTo>
                    <a:pt x="13" y="10"/>
                  </a:lnTo>
                  <a:lnTo>
                    <a:pt x="13" y="9"/>
                  </a:lnTo>
                  <a:lnTo>
                    <a:pt x="15" y="7"/>
                  </a:lnTo>
                  <a:lnTo>
                    <a:pt x="15" y="5"/>
                  </a:lnTo>
                  <a:lnTo>
                    <a:pt x="15" y="4"/>
                  </a:lnTo>
                  <a:lnTo>
                    <a:pt x="16" y="2"/>
                  </a:lnTo>
                  <a:lnTo>
                    <a:pt x="15" y="4"/>
                  </a:lnTo>
                  <a:lnTo>
                    <a:pt x="13" y="4"/>
                  </a:lnTo>
                  <a:lnTo>
                    <a:pt x="11" y="4"/>
                  </a:lnTo>
                  <a:lnTo>
                    <a:pt x="10" y="4"/>
                  </a:lnTo>
                  <a:lnTo>
                    <a:pt x="10" y="3"/>
                  </a:lnTo>
                  <a:lnTo>
                    <a:pt x="9" y="3"/>
                  </a:lnTo>
                  <a:lnTo>
                    <a:pt x="9" y="2"/>
                  </a:lnTo>
                  <a:lnTo>
                    <a:pt x="9" y="0"/>
                  </a:lnTo>
                </a:path>
              </a:pathLst>
            </a:custGeom>
            <a:solidFill>
              <a:srgbClr val="FFFFFF"/>
            </a:solidFill>
            <a:ln w="9525">
              <a:noFill/>
              <a:round/>
              <a:headEnd type="none" w="med" len="med"/>
              <a:tailEnd type="none" w="med" len="med"/>
            </a:ln>
            <a:effectLst/>
          </p:spPr>
          <p:txBody>
            <a:bodyPr/>
            <a:lstStyle/>
            <a:p>
              <a:endParaRPr lang="zh-CN" altLang="en-US"/>
            </a:p>
          </p:txBody>
        </p:sp>
        <p:sp>
          <p:nvSpPr>
            <p:cNvPr id="66617" name="Freeform 57"/>
            <p:cNvSpPr/>
            <p:nvPr/>
          </p:nvSpPr>
          <p:spPr bwMode="auto">
            <a:xfrm>
              <a:off x="3056" y="3984"/>
              <a:ext cx="30" cy="13"/>
            </a:xfrm>
            <a:custGeom>
              <a:avLst/>
              <a:gdLst>
                <a:gd name="T0" fmla="*/ 7 w 30"/>
                <a:gd name="T1" fmla="*/ 1 h 13"/>
                <a:gd name="T2" fmla="*/ 8 w 30"/>
                <a:gd name="T3" fmla="*/ 3 h 13"/>
                <a:gd name="T4" fmla="*/ 10 w 30"/>
                <a:gd name="T5" fmla="*/ 4 h 13"/>
                <a:gd name="T6" fmla="*/ 14 w 30"/>
                <a:gd name="T7" fmla="*/ 4 h 13"/>
                <a:gd name="T8" fmla="*/ 15 w 30"/>
                <a:gd name="T9" fmla="*/ 6 h 13"/>
                <a:gd name="T10" fmla="*/ 19 w 30"/>
                <a:gd name="T11" fmla="*/ 6 h 13"/>
                <a:gd name="T12" fmla="*/ 23 w 30"/>
                <a:gd name="T13" fmla="*/ 6 h 13"/>
                <a:gd name="T14" fmla="*/ 26 w 30"/>
                <a:gd name="T15" fmla="*/ 6 h 13"/>
                <a:gd name="T16" fmla="*/ 28 w 30"/>
                <a:gd name="T17" fmla="*/ 6 h 13"/>
                <a:gd name="T18" fmla="*/ 28 w 30"/>
                <a:gd name="T19" fmla="*/ 6 h 13"/>
                <a:gd name="T20" fmla="*/ 27 w 30"/>
                <a:gd name="T21" fmla="*/ 8 h 13"/>
                <a:gd name="T22" fmla="*/ 27 w 30"/>
                <a:gd name="T23" fmla="*/ 8 h 13"/>
                <a:gd name="T24" fmla="*/ 25 w 30"/>
                <a:gd name="T25" fmla="*/ 10 h 13"/>
                <a:gd name="T26" fmla="*/ 25 w 30"/>
                <a:gd name="T27" fmla="*/ 10 h 13"/>
                <a:gd name="T28" fmla="*/ 23 w 30"/>
                <a:gd name="T29" fmla="*/ 11 h 13"/>
                <a:gd name="T30" fmla="*/ 23 w 30"/>
                <a:gd name="T31" fmla="*/ 11 h 13"/>
                <a:gd name="T32" fmla="*/ 22 w 30"/>
                <a:gd name="T33" fmla="*/ 12 h 13"/>
                <a:gd name="T34" fmla="*/ 18 w 30"/>
                <a:gd name="T35" fmla="*/ 12 h 13"/>
                <a:gd name="T36" fmla="*/ 15 w 30"/>
                <a:gd name="T37" fmla="*/ 12 h 13"/>
                <a:gd name="T38" fmla="*/ 11 w 30"/>
                <a:gd name="T39" fmla="*/ 12 h 13"/>
                <a:gd name="T40" fmla="*/ 8 w 30"/>
                <a:gd name="T41" fmla="*/ 11 h 13"/>
                <a:gd name="T42" fmla="*/ 5 w 30"/>
                <a:gd name="T43" fmla="*/ 11 h 13"/>
                <a:gd name="T44" fmla="*/ 1 w 30"/>
                <a:gd name="T45" fmla="*/ 9 h 13"/>
                <a:gd name="T46" fmla="*/ 0 w 30"/>
                <a:gd name="T47" fmla="*/ 8 h 13"/>
                <a:gd name="T48" fmla="*/ 0 w 30"/>
                <a:gd name="T49" fmla="*/ 6 h 13"/>
                <a:gd name="T50" fmla="*/ 0 w 30"/>
                <a:gd name="T51" fmla="*/ 6 h 13"/>
                <a:gd name="T52" fmla="*/ 0 w 30"/>
                <a:gd name="T53" fmla="*/ 4 h 13"/>
                <a:gd name="T54" fmla="*/ 0 w 30"/>
                <a:gd name="T55" fmla="*/ 4 h 13"/>
                <a:gd name="T56" fmla="*/ 1 w 30"/>
                <a:gd name="T57" fmla="*/ 3 h 13"/>
                <a:gd name="T58" fmla="*/ 1 w 30"/>
                <a:gd name="T59" fmla="*/ 3 h 13"/>
                <a:gd name="T60" fmla="*/ 3 w 30"/>
                <a:gd name="T61" fmla="*/ 1 h 13"/>
                <a:gd name="T62" fmla="*/ 5 w 30"/>
                <a:gd name="T63" fmla="*/ 1 h 13"/>
                <a:gd name="T64" fmla="*/ 7 w 30"/>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 h="13">
                  <a:moveTo>
                    <a:pt x="7" y="0"/>
                  </a:moveTo>
                  <a:lnTo>
                    <a:pt x="7" y="1"/>
                  </a:lnTo>
                  <a:lnTo>
                    <a:pt x="8" y="1"/>
                  </a:lnTo>
                  <a:lnTo>
                    <a:pt x="8" y="3"/>
                  </a:lnTo>
                  <a:lnTo>
                    <a:pt x="10" y="3"/>
                  </a:lnTo>
                  <a:lnTo>
                    <a:pt x="10" y="4"/>
                  </a:lnTo>
                  <a:lnTo>
                    <a:pt x="12" y="4"/>
                  </a:lnTo>
                  <a:lnTo>
                    <a:pt x="14" y="4"/>
                  </a:lnTo>
                  <a:lnTo>
                    <a:pt x="15" y="4"/>
                  </a:lnTo>
                  <a:lnTo>
                    <a:pt x="15" y="6"/>
                  </a:lnTo>
                  <a:lnTo>
                    <a:pt x="17" y="6"/>
                  </a:lnTo>
                  <a:lnTo>
                    <a:pt x="19" y="6"/>
                  </a:lnTo>
                  <a:lnTo>
                    <a:pt x="21" y="6"/>
                  </a:lnTo>
                  <a:lnTo>
                    <a:pt x="23" y="6"/>
                  </a:lnTo>
                  <a:lnTo>
                    <a:pt x="25" y="6"/>
                  </a:lnTo>
                  <a:lnTo>
                    <a:pt x="26" y="6"/>
                  </a:lnTo>
                  <a:lnTo>
                    <a:pt x="29" y="4"/>
                  </a:lnTo>
                  <a:lnTo>
                    <a:pt x="28" y="6"/>
                  </a:lnTo>
                  <a:lnTo>
                    <a:pt x="27" y="8"/>
                  </a:lnTo>
                  <a:lnTo>
                    <a:pt x="25" y="10"/>
                  </a:lnTo>
                  <a:lnTo>
                    <a:pt x="23" y="11"/>
                  </a:lnTo>
                  <a:lnTo>
                    <a:pt x="22" y="12"/>
                  </a:lnTo>
                  <a:lnTo>
                    <a:pt x="20" y="12"/>
                  </a:lnTo>
                  <a:lnTo>
                    <a:pt x="18" y="12"/>
                  </a:lnTo>
                  <a:lnTo>
                    <a:pt x="17" y="12"/>
                  </a:lnTo>
                  <a:lnTo>
                    <a:pt x="15" y="12"/>
                  </a:lnTo>
                  <a:lnTo>
                    <a:pt x="13" y="12"/>
                  </a:lnTo>
                  <a:lnTo>
                    <a:pt x="11" y="12"/>
                  </a:lnTo>
                  <a:lnTo>
                    <a:pt x="10" y="11"/>
                  </a:lnTo>
                  <a:lnTo>
                    <a:pt x="8" y="11"/>
                  </a:lnTo>
                  <a:lnTo>
                    <a:pt x="7" y="11"/>
                  </a:lnTo>
                  <a:lnTo>
                    <a:pt x="5" y="11"/>
                  </a:lnTo>
                  <a:lnTo>
                    <a:pt x="3" y="9"/>
                  </a:lnTo>
                  <a:lnTo>
                    <a:pt x="1" y="9"/>
                  </a:lnTo>
                  <a:lnTo>
                    <a:pt x="1" y="8"/>
                  </a:lnTo>
                  <a:lnTo>
                    <a:pt x="0" y="8"/>
                  </a:lnTo>
                  <a:lnTo>
                    <a:pt x="0" y="6"/>
                  </a:lnTo>
                  <a:lnTo>
                    <a:pt x="0" y="4"/>
                  </a:lnTo>
                  <a:lnTo>
                    <a:pt x="1" y="3"/>
                  </a:lnTo>
                  <a:lnTo>
                    <a:pt x="3" y="1"/>
                  </a:lnTo>
                  <a:lnTo>
                    <a:pt x="5" y="1"/>
                  </a:lnTo>
                  <a:lnTo>
                    <a:pt x="7" y="0"/>
                  </a:lnTo>
                </a:path>
              </a:pathLst>
            </a:custGeom>
            <a:solidFill>
              <a:srgbClr val="D2D2D2"/>
            </a:solidFill>
            <a:ln w="9525">
              <a:noFill/>
              <a:round/>
              <a:headEnd type="none" w="med" len="med"/>
              <a:tailEnd type="none" w="med" len="med"/>
            </a:ln>
            <a:effectLst/>
          </p:spPr>
          <p:txBody>
            <a:bodyPr/>
            <a:lstStyle/>
            <a:p>
              <a:endParaRPr lang="zh-CN" altLang="en-US"/>
            </a:p>
          </p:txBody>
        </p:sp>
      </p:grpSp>
      <p:sp>
        <p:nvSpPr>
          <p:cNvPr id="2" name="幻灯片编号占位符 1"/>
          <p:cNvSpPr>
            <a:spLocks noGrp="1"/>
          </p:cNvSpPr>
          <p:nvPr>
            <p:ph type="sldNum" sz="quarter" idx="12"/>
          </p:nvPr>
        </p:nvSpPr>
        <p:spPr/>
        <p:txBody>
          <a:bodyPr/>
          <a:lstStyle/>
          <a:p>
            <a:fld id="{B4287A38-7D4B-4736-A91A-821DA9573A75}" type="slidenum">
              <a:rPr lang="en-US" altLang="zh-CN" smtClean="0"/>
            </a:fld>
            <a:endParaRPr lang="en-US" altLang="zh-CN"/>
          </a:p>
        </p:txBody>
      </p:sp>
      <p:sp>
        <p:nvSpPr>
          <p:cNvPr id="3" name="单圆角矩形 2"/>
          <p:cNvSpPr/>
          <p:nvPr/>
        </p:nvSpPr>
        <p:spPr>
          <a:xfrm rot="2220000">
            <a:off x="6593840" y="782320"/>
            <a:ext cx="2277745" cy="381000"/>
          </a:xfrm>
          <a:prstGeom prst="round1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a:t>保密材料，请勿流通</a:t>
            </a:r>
            <a:endParaRPr lang="zh-CN" altLang="en-US"/>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1" name="幻灯片编号占位符 1"/>
          <p:cNvSpPr txBox="1"/>
          <p:nvPr/>
        </p:nvSpPr>
        <p:spPr>
          <a:xfrm>
            <a:off x="8153400" y="6172200"/>
            <a:ext cx="5334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B4287A38-7D4B-4736-A91A-821DA9573A75}" type="slidenum">
              <a:rPr lang="en-US" altLang="zh-CN" sz="1400" smtClean="0"/>
            </a:fld>
            <a:endParaRPr lang="en-US" altLang="zh-CN" sz="1400" dirty="0"/>
          </a:p>
        </p:txBody>
      </p:sp>
      <p:cxnSp>
        <p:nvCxnSpPr>
          <p:cNvPr id="4" name="直接连接符 3"/>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05840" y="316865"/>
            <a:ext cx="5795645" cy="48323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市场分析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市场方向</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4765" y="3646170"/>
            <a:ext cx="9133944" cy="3081909"/>
            <a:chOff x="-252536" y="1995686"/>
            <a:chExt cx="9396536" cy="3081993"/>
          </a:xfrm>
          <a:solidFill>
            <a:srgbClr val="585858"/>
          </a:solidFill>
        </p:grpSpPr>
        <p:sp>
          <p:nvSpPr>
            <p:cNvPr id="7" name="直角三角形 6"/>
            <p:cNvSpPr/>
            <p:nvPr/>
          </p:nvSpPr>
          <p:spPr bwMode="auto">
            <a:xfrm flipH="1">
              <a:off x="-252536" y="1995686"/>
              <a:ext cx="9396536" cy="2742315"/>
            </a:xfrm>
            <a:prstGeom prst="rtTriangle">
              <a:avLst/>
            </a:prstGeom>
            <a:grpFill/>
            <a:ln w="9525">
              <a:noFill/>
              <a:miter lim="800000"/>
            </a:ln>
            <a:effectLst/>
          </p:spPr>
          <p:txBody>
            <a:bodyPr vert="horz" wrap="square" lIns="91440" tIns="45720" rIns="91440" bIns="45720" numCol="1" rtlCol="0" anchor="ctr" anchorCtr="0" compatLnSpc="1">
              <a:spAutoFit/>
            </a:bodyPr>
            <a:lstStyle/>
            <a:p>
              <a:pPr marL="0" marR="0" indent="288925" algn="ctr" defTabSz="914400" rtl="0" eaLnBrk="1" fontAlgn="base" latinLnBrk="0" hangingPunct="1">
                <a:lnSpc>
                  <a:spcPct val="15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endParaRPr>
            </a:p>
          </p:txBody>
        </p:sp>
        <p:sp>
          <p:nvSpPr>
            <p:cNvPr id="8" name="流程图: 手动输入 7"/>
            <p:cNvSpPr/>
            <p:nvPr/>
          </p:nvSpPr>
          <p:spPr bwMode="auto">
            <a:xfrm>
              <a:off x="-252536" y="4619324"/>
              <a:ext cx="9395776" cy="458355"/>
            </a:xfrm>
            <a:prstGeom prst="flowChartManualInput">
              <a:avLst/>
            </a:prstGeom>
            <a:solidFill>
              <a:srgbClr val="585858"/>
            </a:solidFill>
            <a:ln w="9525">
              <a:noFill/>
              <a:miter lim="800000"/>
            </a:ln>
            <a:effectLst/>
          </p:spPr>
          <p:txBody>
            <a:bodyPr vert="horz" wrap="square" lIns="91440" tIns="45720" rIns="91440" bIns="45720" numCol="1" rtlCol="0" anchor="ctr" anchorCtr="0" compatLnSpc="1">
              <a:spAutoFit/>
            </a:bodyPr>
            <a:lstStyle/>
            <a:p>
              <a:pPr marL="0" marR="0" indent="288925" algn="ctr" defTabSz="914400" rtl="0" eaLnBrk="1" fontAlgn="base" latinLnBrk="0" hangingPunct="1">
                <a:lnSpc>
                  <a:spcPct val="150000"/>
                </a:lnSpc>
                <a:spcBef>
                  <a:spcPct val="0"/>
                </a:spcBef>
                <a:spcAft>
                  <a:spcPct val="0"/>
                </a:spcAft>
                <a:buClrTx/>
                <a:buSzTx/>
                <a:buFontTx/>
                <a:buNone/>
              </a:pPr>
              <a:endParaRPr kumimoji="0" lang="zh-CN" altLang="en-US" sz="1200" b="0" i="0" u="none" strike="noStrike" cap="none" normalizeH="0" baseline="0" smtClean="0">
                <a:ln>
                  <a:noFill/>
                </a:ln>
                <a:solidFill>
                  <a:schemeClr val="tx1"/>
                </a:solidFill>
                <a:effectLst/>
                <a:latin typeface="+mn-ea"/>
                <a:ea typeface="+mn-ea"/>
                <a:cs typeface="Times New Roman" panose="02020603050405020304" pitchFamily="18" charset="0"/>
              </a:endParaRPr>
            </a:p>
          </p:txBody>
        </p:sp>
      </p:grpSp>
      <p:sp>
        <p:nvSpPr>
          <p:cNvPr id="109" name="TextBox 44"/>
          <p:cNvSpPr>
            <a:spLocks noChangeArrowheads="1"/>
          </p:cNvSpPr>
          <p:nvPr/>
        </p:nvSpPr>
        <p:spPr bwMode="auto">
          <a:xfrm>
            <a:off x="6926035" y="4313910"/>
            <a:ext cx="223224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lvl="0" defTabSz="889000">
              <a:lnSpc>
                <a:spcPct val="150000"/>
              </a:lnSpc>
              <a:spcBef>
                <a:spcPct val="0"/>
              </a:spcBef>
              <a:spcAft>
                <a:spcPct val="35000"/>
              </a:spcAft>
              <a:buNone/>
            </a:pPr>
            <a:r>
              <a:rPr lang="zh-CN" altLang="en-US" sz="1800" b="1">
                <a:solidFill>
                  <a:schemeClr val="bg1"/>
                </a:solidFill>
                <a:latin typeface="微软雅黑" panose="020B0503020204020204" pitchFamily="34" charset="-122"/>
                <a:ea typeface="微软雅黑" panose="020B0503020204020204" pitchFamily="34" charset="-122"/>
              </a:rPr>
              <a:t>传播以互助帮扶的理念回馈大众</a:t>
            </a:r>
            <a:r>
              <a:rPr lang="zh-CN" altLang="en-US" sz="1800" b="1" smtClean="0">
                <a:solidFill>
                  <a:schemeClr val="bg1"/>
                </a:solidFill>
                <a:latin typeface="微软雅黑" panose="020B0503020204020204" pitchFamily="34" charset="-122"/>
                <a:ea typeface="微软雅黑" panose="020B0503020204020204" pitchFamily="34" charset="-122"/>
              </a:rPr>
              <a:t>。</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110" name="TextBox 45"/>
          <p:cNvSpPr>
            <a:spLocks noChangeArrowheads="1"/>
          </p:cNvSpPr>
          <p:nvPr/>
        </p:nvSpPr>
        <p:spPr bwMode="auto">
          <a:xfrm>
            <a:off x="4616913" y="5001352"/>
            <a:ext cx="223224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50000"/>
              </a:lnSpc>
              <a:spcBef>
                <a:spcPct val="0"/>
              </a:spcBef>
              <a:buFont typeface="Arial" panose="020B0604020202020204" pitchFamily="34" charset="0"/>
              <a:buNone/>
            </a:pPr>
            <a:r>
              <a:rPr lang="zh-CN" altLang="en-US" sz="1800" b="1">
                <a:solidFill>
                  <a:schemeClr val="bg1"/>
                </a:solidFill>
                <a:latin typeface="微软雅黑" panose="020B0503020204020204" pitchFamily="34" charset="-122"/>
                <a:ea typeface="微软雅黑" panose="020B0503020204020204" pitchFamily="34" charset="-122"/>
              </a:rPr>
              <a:t>建立完善公益保障体系</a:t>
            </a:r>
            <a:r>
              <a:rPr lang="zh-CN" altLang="en-US" sz="1800" b="1" smtClean="0">
                <a:solidFill>
                  <a:schemeClr val="bg1"/>
                </a:solidFill>
                <a:latin typeface="微软雅黑" panose="020B0503020204020204" pitchFamily="34" charset="-122"/>
                <a:ea typeface="微软雅黑" panose="020B0503020204020204" pitchFamily="34" charset="-122"/>
              </a:rPr>
              <a:t>管理。</a:t>
            </a:r>
            <a:endParaRPr lang="zh-CN" altLang="en-US" sz="1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1" name="TextBox 46"/>
          <p:cNvSpPr>
            <a:spLocks noChangeArrowheads="1"/>
          </p:cNvSpPr>
          <p:nvPr/>
        </p:nvSpPr>
        <p:spPr bwMode="auto">
          <a:xfrm>
            <a:off x="2076288" y="5774332"/>
            <a:ext cx="223224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eaLnBrk="0" hangingPunct="0">
              <a:spcBef>
                <a:spcPct val="20000"/>
              </a:spcBef>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eaLnBrk="0" hangingPunct="0">
              <a:spcBef>
                <a:spcPct val="20000"/>
              </a:spcBef>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eaLnBrk="0" hangingPunct="0">
              <a:spcBef>
                <a:spcPct val="20000"/>
              </a:spcBef>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eaLnBrk="0" hangingPunct="0">
              <a:spcBef>
                <a:spcPct val="20000"/>
              </a:spcBef>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lvl="0" defTabSz="889000">
              <a:lnSpc>
                <a:spcPct val="150000"/>
              </a:lnSpc>
              <a:spcBef>
                <a:spcPct val="0"/>
              </a:spcBef>
              <a:spcAft>
                <a:spcPct val="35000"/>
              </a:spcAft>
              <a:buNone/>
            </a:pPr>
            <a:r>
              <a:rPr lang="zh-CN" altLang="en-US" sz="1800" b="1">
                <a:solidFill>
                  <a:schemeClr val="bg1"/>
                </a:solidFill>
                <a:latin typeface="微软雅黑" panose="020B0503020204020204" pitchFamily="34" charset="-122"/>
                <a:ea typeface="微软雅黑" panose="020B0503020204020204" pitchFamily="34" charset="-122"/>
              </a:rPr>
              <a:t>实现以互助帮扶为中心的信息</a:t>
            </a:r>
            <a:r>
              <a:rPr lang="zh-CN" altLang="en-US" sz="1800" b="1" smtClean="0">
                <a:solidFill>
                  <a:schemeClr val="bg1"/>
                </a:solidFill>
                <a:latin typeface="微软雅黑" panose="020B0503020204020204" pitchFamily="34" charset="-122"/>
                <a:ea typeface="微软雅黑" panose="020B0503020204020204" pitchFamily="34" charset="-122"/>
              </a:rPr>
              <a:t>整合。</a:t>
            </a:r>
            <a:endParaRPr lang="zh-CN" altLang="en-US" sz="1800">
              <a:solidFill>
                <a:schemeClr val="bg1"/>
              </a:solidFill>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1463670" y="4930607"/>
            <a:ext cx="613064" cy="613064"/>
            <a:chOff x="251520" y="771550"/>
            <a:chExt cx="613064" cy="613064"/>
          </a:xfrm>
          <a:gradFill>
            <a:gsLst>
              <a:gs pos="0">
                <a:srgbClr val="007BD3"/>
              </a:gs>
              <a:gs pos="100000">
                <a:srgbClr val="034373"/>
              </a:gs>
            </a:gsLst>
            <a:lin ang="16200000" scaled="0"/>
          </a:gradFill>
        </p:grpSpPr>
        <p:sp>
          <p:nvSpPr>
            <p:cNvPr id="118" name="椭圆 117"/>
            <p:cNvSpPr/>
            <p:nvPr/>
          </p:nvSpPr>
          <p:spPr>
            <a:xfrm>
              <a:off x="251520" y="771550"/>
              <a:ext cx="613064" cy="6130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9" name="文本框 118"/>
            <p:cNvSpPr txBox="1"/>
            <p:nvPr/>
          </p:nvSpPr>
          <p:spPr>
            <a:xfrm>
              <a:off x="391800" y="841931"/>
              <a:ext cx="249382" cy="507831"/>
            </a:xfrm>
            <a:prstGeom prst="rect">
              <a:avLst/>
            </a:prstGeom>
            <a:grpFill/>
          </p:spPr>
          <p:txBody>
            <a:bodyPr wrap="square" rtlCol="0">
              <a:spAutoFit/>
            </a:bodyPr>
            <a:lstStyle/>
            <a:p>
              <a:r>
                <a:rPr lang="en-US" altLang="zh-CN" sz="270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1</a:t>
              </a:r>
              <a:endParaRPr lang="zh-CN" altLang="en-US" sz="2700">
                <a:solidFill>
                  <a:schemeClr val="bg1"/>
                </a:solidFill>
                <a:latin typeface="Segoe UI Black" panose="020B0A02040204020203" pitchFamily="34" charset="0"/>
                <a:cs typeface="Segoe UI Black" panose="020B0A02040204020203" pitchFamily="34" charset="0"/>
              </a:endParaRPr>
            </a:p>
          </p:txBody>
        </p:sp>
      </p:grpSp>
      <p:grpSp>
        <p:nvGrpSpPr>
          <p:cNvPr id="120" name="组合 119"/>
          <p:cNvGrpSpPr/>
          <p:nvPr/>
        </p:nvGrpSpPr>
        <p:grpSpPr>
          <a:xfrm>
            <a:off x="4004569" y="4250227"/>
            <a:ext cx="613064" cy="613064"/>
            <a:chOff x="827584" y="2139702"/>
            <a:chExt cx="613064" cy="613064"/>
          </a:xfrm>
          <a:gradFill>
            <a:gsLst>
              <a:gs pos="0">
                <a:srgbClr val="007BD3"/>
              </a:gs>
              <a:gs pos="100000">
                <a:srgbClr val="034373"/>
              </a:gs>
            </a:gsLst>
            <a:lin ang="16200000" scaled="0"/>
          </a:gradFill>
        </p:grpSpPr>
        <p:sp>
          <p:nvSpPr>
            <p:cNvPr id="121" name="椭圆 120"/>
            <p:cNvSpPr/>
            <p:nvPr/>
          </p:nvSpPr>
          <p:spPr>
            <a:xfrm>
              <a:off x="827584" y="2139702"/>
              <a:ext cx="613064" cy="6130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2" name="文本框 121"/>
            <p:cNvSpPr txBox="1"/>
            <p:nvPr/>
          </p:nvSpPr>
          <p:spPr>
            <a:xfrm>
              <a:off x="967864" y="2203860"/>
              <a:ext cx="249382" cy="507831"/>
            </a:xfrm>
            <a:prstGeom prst="rect">
              <a:avLst/>
            </a:prstGeom>
            <a:grpFill/>
          </p:spPr>
          <p:txBody>
            <a:bodyPr wrap="square" rtlCol="0">
              <a:spAutoFit/>
            </a:bodyPr>
            <a:lstStyle/>
            <a:p>
              <a:r>
                <a:rPr lang="en-US" altLang="zh-CN" sz="270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2700">
                <a:solidFill>
                  <a:schemeClr val="bg1"/>
                </a:solidFill>
                <a:latin typeface="Segoe UI Black" panose="020B0A02040204020203" pitchFamily="34" charset="0"/>
                <a:cs typeface="Segoe UI Black" panose="020B0A02040204020203" pitchFamily="34" charset="0"/>
              </a:endParaRPr>
            </a:p>
          </p:txBody>
        </p:sp>
      </p:grpSp>
      <p:grpSp>
        <p:nvGrpSpPr>
          <p:cNvPr id="123" name="组合 122"/>
          <p:cNvGrpSpPr/>
          <p:nvPr/>
        </p:nvGrpSpPr>
        <p:grpSpPr>
          <a:xfrm>
            <a:off x="6620138" y="3485180"/>
            <a:ext cx="613064" cy="613064"/>
            <a:chOff x="1331640" y="3539020"/>
            <a:chExt cx="613064" cy="613064"/>
          </a:xfrm>
          <a:gradFill>
            <a:gsLst>
              <a:gs pos="0">
                <a:srgbClr val="007BD3"/>
              </a:gs>
              <a:gs pos="100000">
                <a:srgbClr val="034373"/>
              </a:gs>
            </a:gsLst>
            <a:lin ang="16200000" scaled="0"/>
          </a:gradFill>
        </p:grpSpPr>
        <p:sp>
          <p:nvSpPr>
            <p:cNvPr id="124" name="椭圆 123"/>
            <p:cNvSpPr/>
            <p:nvPr/>
          </p:nvSpPr>
          <p:spPr>
            <a:xfrm>
              <a:off x="1331640" y="3539020"/>
              <a:ext cx="613064" cy="6130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5" name="文本框 124"/>
            <p:cNvSpPr txBox="1"/>
            <p:nvPr/>
          </p:nvSpPr>
          <p:spPr>
            <a:xfrm>
              <a:off x="1471920" y="3603178"/>
              <a:ext cx="249382" cy="507831"/>
            </a:xfrm>
            <a:prstGeom prst="rect">
              <a:avLst/>
            </a:prstGeom>
            <a:grpFill/>
          </p:spPr>
          <p:txBody>
            <a:bodyPr wrap="square" rtlCol="0">
              <a:spAutoFit/>
            </a:bodyPr>
            <a:lstStyle/>
            <a:p>
              <a:r>
                <a:rPr lang="en-US" altLang="zh-CN" sz="270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3</a:t>
              </a:r>
              <a:endParaRPr lang="zh-CN" altLang="en-US" sz="2700">
                <a:solidFill>
                  <a:schemeClr val="bg1"/>
                </a:solidFill>
                <a:latin typeface="Segoe UI Black" panose="020B0A02040204020203" pitchFamily="34" charset="0"/>
                <a:cs typeface="Segoe UI Black" panose="020B0A02040204020203" pitchFamily="34" charset="0"/>
              </a:endParaRPr>
            </a:p>
          </p:txBody>
        </p:sp>
      </p:grpSp>
      <p:sp>
        <p:nvSpPr>
          <p:cNvPr id="13" name="文本框 12"/>
          <p:cNvSpPr txBox="1"/>
          <p:nvPr/>
        </p:nvSpPr>
        <p:spPr>
          <a:xfrm>
            <a:off x="572135" y="2233295"/>
            <a:ext cx="2306955" cy="1383665"/>
          </a:xfrm>
          <a:prstGeom prst="rect">
            <a:avLst/>
          </a:prstGeom>
          <a:noFill/>
        </p:spPr>
        <p:txBody>
          <a:bodyPr wrap="square" rtlCol="0">
            <a:spAutoFit/>
          </a:bodyPr>
          <a:p>
            <a:pPr marL="171450" indent="-171450">
              <a:lnSpc>
                <a:spcPct val="150000"/>
              </a:lnSpc>
              <a:buFont typeface="Wingdings" panose="05000000000000000000" pitchFamily="2" charset="2"/>
              <a:buChar char="l"/>
            </a:pPr>
            <a:r>
              <a:rPr lang="zh-CN" altLang="en-US" sz="1400" b="1">
                <a:solidFill>
                  <a:srgbClr val="7F7F7F"/>
                </a:solidFill>
                <a:latin typeface="微软雅黑" panose="020B0503020204020204" pitchFamily="34" charset="-122"/>
                <a:ea typeface="微软雅黑" panose="020B0503020204020204" pitchFamily="34" charset="-122"/>
                <a:sym typeface="+mn-ea"/>
              </a:rPr>
              <a:t>企业树立以互助帮扶为中心的公益理念。</a:t>
            </a:r>
            <a:endParaRPr lang="zh-CN" altLang="en-US" sz="1400" b="1">
              <a:solidFill>
                <a:srgbClr val="7F7F7F"/>
              </a:solidFill>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altLang="en-US" sz="1400" b="1">
                <a:solidFill>
                  <a:srgbClr val="7F7F7F"/>
                </a:solidFill>
                <a:latin typeface="微软雅黑" panose="020B0503020204020204" pitchFamily="34" charset="-122"/>
                <a:ea typeface="微软雅黑" panose="020B0503020204020204" pitchFamily="34" charset="-122"/>
                <a:sym typeface="+mn-ea"/>
              </a:rPr>
              <a:t>建立统一的互助帮扶管理系统。</a:t>
            </a:r>
            <a:endParaRPr lang="zh-CN" altLang="en-US" sz="1400"/>
          </a:p>
        </p:txBody>
      </p:sp>
      <p:sp>
        <p:nvSpPr>
          <p:cNvPr id="15" name="文本框 14"/>
          <p:cNvSpPr txBox="1"/>
          <p:nvPr/>
        </p:nvSpPr>
        <p:spPr>
          <a:xfrm>
            <a:off x="3385820" y="1887855"/>
            <a:ext cx="2306955" cy="1706880"/>
          </a:xfrm>
          <a:prstGeom prst="rect">
            <a:avLst/>
          </a:prstGeom>
          <a:noFill/>
        </p:spPr>
        <p:txBody>
          <a:bodyPr wrap="square" rtlCol="0">
            <a:spAutoFit/>
          </a:bodyPr>
          <a:p>
            <a:pPr marL="171450" indent="-171450">
              <a:lnSpc>
                <a:spcPct val="150000"/>
              </a:lnSpc>
              <a:buFont typeface="Wingdings" panose="05000000000000000000" pitchFamily="2" charset="2"/>
              <a:buChar char="l"/>
            </a:pPr>
            <a:r>
              <a:rPr lang="zh-CN" altLang="en-US" sz="1400" b="1">
                <a:solidFill>
                  <a:srgbClr val="7F7F7F"/>
                </a:solidFill>
                <a:latin typeface="微软雅黑" panose="020B0503020204020204" pitchFamily="34" charset="-122"/>
                <a:ea typeface="微软雅黑" panose="020B0503020204020204" pitchFamily="34" charset="-122"/>
                <a:sym typeface="+mn-ea"/>
              </a:rPr>
              <a:t>建立公益大数据管理平台，退伍军人保障服务。</a:t>
            </a:r>
            <a:endParaRPr lang="zh-CN" altLang="en-US" sz="1400" b="1">
              <a:solidFill>
                <a:srgbClr val="7F7F7F"/>
              </a:solidFill>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altLang="en-US" sz="1400" b="1">
                <a:solidFill>
                  <a:srgbClr val="7F7F7F"/>
                </a:solidFill>
                <a:latin typeface="微软雅黑" panose="020B0503020204020204" pitchFamily="34" charset="-122"/>
                <a:ea typeface="微软雅黑" panose="020B0503020204020204" pitchFamily="34" charset="-122"/>
                <a:sym typeface="+mn-ea"/>
              </a:rPr>
              <a:t>打造真实完善的公益帮扶对象，让更多人得到互助。</a:t>
            </a:r>
            <a:endParaRPr lang="zh-CN" altLang="en-US" sz="1400"/>
          </a:p>
        </p:txBody>
      </p:sp>
      <p:sp>
        <p:nvSpPr>
          <p:cNvPr id="17" name="文本框 16"/>
          <p:cNvSpPr txBox="1"/>
          <p:nvPr/>
        </p:nvSpPr>
        <p:spPr>
          <a:xfrm>
            <a:off x="6001385" y="1397000"/>
            <a:ext cx="2306955" cy="737235"/>
          </a:xfrm>
          <a:prstGeom prst="rect">
            <a:avLst/>
          </a:prstGeom>
          <a:noFill/>
        </p:spPr>
        <p:txBody>
          <a:bodyPr wrap="square" rtlCol="0">
            <a:spAutoFit/>
          </a:bodyPr>
          <a:p>
            <a:pPr marL="171450" indent="-171450">
              <a:lnSpc>
                <a:spcPct val="150000"/>
              </a:lnSpc>
              <a:buFont typeface="Wingdings" panose="05000000000000000000" pitchFamily="2" charset="2"/>
              <a:buChar char="l"/>
            </a:pPr>
            <a:r>
              <a:rPr lang="zh-CN" altLang="en-US" sz="1400" b="1">
                <a:solidFill>
                  <a:srgbClr val="7F7F7F"/>
                </a:solidFill>
                <a:latin typeface="微软雅黑" panose="020B0503020204020204" pitchFamily="34" charset="-122"/>
                <a:ea typeface="微软雅黑" panose="020B0503020204020204" pitchFamily="34" charset="-122"/>
                <a:sym typeface="+mn-ea"/>
              </a:rPr>
              <a:t>结合互助大数据，做公益互助数据化决策分析。</a:t>
            </a:r>
            <a:endParaRPr lang="zh-CN" altLang="en-US" sz="1400"/>
          </a:p>
        </p:txBody>
      </p:sp>
      <p:sp>
        <p:nvSpPr>
          <p:cNvPr id="3" name="文本框 2"/>
          <p:cNvSpPr txBox="1"/>
          <p:nvPr/>
        </p:nvSpPr>
        <p:spPr>
          <a:xfrm>
            <a:off x="6001385" y="2004695"/>
            <a:ext cx="2306955" cy="1060450"/>
          </a:xfrm>
          <a:prstGeom prst="rect">
            <a:avLst/>
          </a:prstGeom>
          <a:noFill/>
        </p:spPr>
        <p:txBody>
          <a:bodyPr wrap="square" rtlCol="0">
            <a:spAutoFit/>
          </a:bodyPr>
          <a:p>
            <a:pPr marL="171450" indent="-171450">
              <a:lnSpc>
                <a:spcPct val="150000"/>
              </a:lnSpc>
              <a:buFont typeface="Wingdings" panose="05000000000000000000" pitchFamily="2" charset="2"/>
              <a:buChar char="l"/>
            </a:pPr>
            <a:r>
              <a:rPr lang="zh-CN" altLang="en-US" sz="1400" b="1">
                <a:solidFill>
                  <a:srgbClr val="7F7F7F"/>
                </a:solidFill>
                <a:latin typeface="微软雅黑" panose="020B0503020204020204" pitchFamily="34" charset="-122"/>
                <a:ea typeface="微软雅黑" panose="020B0503020204020204" pitchFamily="34" charset="-122"/>
                <a:sym typeface="+mn-ea"/>
              </a:rPr>
              <a:t>结合民政部门大力推广传播平台互助性，真实性，权威性。</a:t>
            </a: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blinds(horizontal)">
                                      <p:cBhvr>
                                        <p:cTn id="10" dur="500"/>
                                        <p:tgtEl>
                                          <p:spTgt spid="1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blinds(horizontal)">
                                      <p:cBhvr>
                                        <p:cTn id="13" dur="500"/>
                                        <p:tgtEl>
                                          <p:spTgt spid="111"/>
                                        </p:tgtEl>
                                      </p:cBhvr>
                                    </p:animEffect>
                                  </p:childTnLst>
                                </p:cTn>
                              </p:par>
                              <p:par>
                                <p:cTn id="14" presetID="3" presetClass="entr" presetSubtype="10" fill="hold"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blinds(horizontal)">
                                      <p:cBhvr>
                                        <p:cTn id="16" dur="500"/>
                                        <p:tgtEl>
                                          <p:spTgt spid="12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blinds(horizontal)">
                                      <p:cBhvr>
                                        <p:cTn id="19" dur="500"/>
                                        <p:tgtEl>
                                          <p:spTgt spid="110"/>
                                        </p:tgtEl>
                                      </p:cBhvr>
                                    </p:animEffect>
                                  </p:childTnLst>
                                </p:cTn>
                              </p:par>
                              <p:par>
                                <p:cTn id="20" presetID="3" presetClass="entr" presetSubtype="10" fill="hold" nodeType="with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blinds(horizontal)">
                                      <p:cBhvr>
                                        <p:cTn id="22" dur="500"/>
                                        <p:tgtEl>
                                          <p:spTgt spid="12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blinds(horizontal)">
                                      <p:cBhvr>
                                        <p:cTn id="2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B4287A38-7D4B-4736-A91A-821DA9573A75}" type="slidenum">
              <a:rPr lang="en-US" altLang="zh-CN" smtClean="0"/>
            </a:fld>
            <a:endParaRPr lang="en-US" altLang="zh-CN"/>
          </a:p>
        </p:txBody>
      </p:sp>
      <p:cxnSp>
        <p:nvCxnSpPr>
          <p:cNvPr id="8" name="直接连接符 7"/>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05840" y="316865"/>
            <a:ext cx="5795645" cy="46037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市场分析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互助目标</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82040" y="2364740"/>
            <a:ext cx="7362190" cy="3091815"/>
          </a:xfrm>
          <a:prstGeom prst="rect">
            <a:avLst/>
          </a:prstGeom>
          <a:noFill/>
        </p:spPr>
        <p:txBody>
          <a:bodyPr wrap="square" rtlCol="0">
            <a:spAutoFit/>
          </a:bodyPr>
          <a:p>
            <a:pPr marL="171450" indent="-171450">
              <a:lnSpc>
                <a:spcPct val="150000"/>
              </a:lnSpc>
              <a:buFont typeface="Wingdings" panose="05000000000000000000" pitchFamily="2" charset="2"/>
              <a:buChar char="l"/>
            </a:pPr>
            <a:r>
              <a:rPr lang="zh-CN" altLang="en-US" sz="1300" b="1">
                <a:solidFill>
                  <a:srgbClr val="7F7F7F"/>
                </a:solidFill>
                <a:latin typeface="微软雅黑" panose="020B0503020204020204" pitchFamily="34" charset="-122"/>
                <a:ea typeface="微软雅黑" panose="020B0503020204020204" pitchFamily="34" charset="-122"/>
                <a:sym typeface="+mn-ea"/>
              </a:rPr>
              <a:t>我们的目标是“让融创互助保障普及到千家万户”，“融创互助”秉持着透明公开的操作，每一起互助申请，都需要经过平台基本审核、第三方权威公估机构专业调查，双重认证保障互助事件的真实性。同时在全平台进行公示，确保每一位会员都及时知晓互助事件情况，并接受全体会员监督。</a:t>
            </a:r>
            <a:endParaRPr lang="zh-CN" altLang="en-US" sz="1300" b="1">
              <a:solidFill>
                <a:srgbClr val="7F7F7F"/>
              </a:solidFill>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altLang="en-US" sz="1300" b="1">
                <a:solidFill>
                  <a:srgbClr val="7F7F7F"/>
                </a:solidFill>
                <a:latin typeface="微软雅黑" panose="020B0503020204020204" pitchFamily="34" charset="-122"/>
                <a:ea typeface="微软雅黑" panose="020B0503020204020204" pitchFamily="34" charset="-122"/>
                <a:sym typeface="+mn-ea"/>
              </a:rPr>
              <a:t>融创互助平台为了让互助者彼此信任，信息随时可查，真实有效，且不可篡改。让信任也可以传输，因为我们认为一个充满信任的公益平台是有安全感、有幸福感、有温度、有希望的平台，才能为需要互助的群体提供一个健康的平台。</a:t>
            </a:r>
            <a:endParaRPr lang="zh-CN" altLang="en-US" sz="1300" b="1">
              <a:solidFill>
                <a:srgbClr val="7F7F7F"/>
              </a:solidFill>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sz="1300" b="1">
                <a:solidFill>
                  <a:srgbClr val="7F7F7F"/>
                </a:solidFill>
                <a:latin typeface="微软雅黑" panose="020B0503020204020204" pitchFamily="34" charset="-122"/>
                <a:ea typeface="微软雅黑" panose="020B0503020204020204" pitchFamily="34" charset="-122"/>
                <a:sym typeface="+mn-ea"/>
              </a:rPr>
              <a:t>融创</a:t>
            </a:r>
            <a:r>
              <a:rPr sz="1300" b="1">
                <a:solidFill>
                  <a:srgbClr val="7F7F7F"/>
                </a:solidFill>
                <a:latin typeface="微软雅黑" panose="020B0503020204020204" pitchFamily="34" charset="-122"/>
                <a:ea typeface="微软雅黑" panose="020B0503020204020204" pitchFamily="34" charset="-122"/>
                <a:sym typeface="+mn-ea"/>
              </a:rPr>
              <a:t>互助</a:t>
            </a:r>
            <a:r>
              <a:rPr lang="zh-CN" sz="1300" b="1">
                <a:solidFill>
                  <a:srgbClr val="7F7F7F"/>
                </a:solidFill>
                <a:latin typeface="微软雅黑" panose="020B0503020204020204" pitchFamily="34" charset="-122"/>
                <a:ea typeface="微软雅黑" panose="020B0503020204020204" pitchFamily="34" charset="-122"/>
                <a:sym typeface="+mn-ea"/>
              </a:rPr>
              <a:t>平台</a:t>
            </a:r>
            <a:r>
              <a:rPr sz="1300" b="1">
                <a:solidFill>
                  <a:srgbClr val="7F7F7F"/>
                </a:solidFill>
                <a:latin typeface="微软雅黑" panose="020B0503020204020204" pitchFamily="34" charset="-122"/>
                <a:ea typeface="微软雅黑" panose="020B0503020204020204" pitchFamily="34" charset="-122"/>
                <a:sym typeface="+mn-ea"/>
              </a:rPr>
              <a:t>保障模式的喷薄而出，得益于互联网技术的不断进步。与传统</a:t>
            </a:r>
            <a:r>
              <a:rPr lang="zh-CN" sz="1300" b="1">
                <a:solidFill>
                  <a:srgbClr val="7F7F7F"/>
                </a:solidFill>
                <a:latin typeface="微软雅黑" panose="020B0503020204020204" pitchFamily="34" charset="-122"/>
                <a:ea typeface="微软雅黑" panose="020B0503020204020204" pitchFamily="34" charset="-122"/>
                <a:sym typeface="+mn-ea"/>
              </a:rPr>
              <a:t>公益互助</a:t>
            </a:r>
            <a:r>
              <a:rPr sz="1300" b="1">
                <a:solidFill>
                  <a:srgbClr val="7F7F7F"/>
                </a:solidFill>
                <a:latin typeface="微软雅黑" panose="020B0503020204020204" pitchFamily="34" charset="-122"/>
                <a:ea typeface="微软雅黑" panose="020B0503020204020204" pitchFamily="34" charset="-122"/>
                <a:sym typeface="+mn-ea"/>
              </a:rPr>
              <a:t>相比，互联网技术的成熟使互助保障对绝大多数</a:t>
            </a:r>
            <a:r>
              <a:rPr lang="zh-CN" sz="1300" b="1">
                <a:solidFill>
                  <a:srgbClr val="7F7F7F"/>
                </a:solidFill>
                <a:latin typeface="微软雅黑" panose="020B0503020204020204" pitchFamily="34" charset="-122"/>
                <a:ea typeface="微软雅黑" panose="020B0503020204020204" pitchFamily="34" charset="-122"/>
                <a:sym typeface="+mn-ea"/>
              </a:rPr>
              <a:t>互助者</a:t>
            </a:r>
            <a:r>
              <a:rPr sz="1300" b="1">
                <a:solidFill>
                  <a:srgbClr val="7F7F7F"/>
                </a:solidFill>
                <a:latin typeface="微软雅黑" panose="020B0503020204020204" pitchFamily="34" charset="-122"/>
                <a:ea typeface="微软雅黑" panose="020B0503020204020204" pitchFamily="34" charset="-122"/>
                <a:sym typeface="+mn-ea"/>
              </a:rPr>
              <a:t>而言触手可及</a:t>
            </a:r>
            <a:r>
              <a:rPr lang="zh-CN" sz="1300" b="1">
                <a:solidFill>
                  <a:srgbClr val="7F7F7F"/>
                </a:solidFill>
                <a:latin typeface="微软雅黑" panose="020B0503020204020204" pitchFamily="34" charset="-122"/>
                <a:ea typeface="微软雅黑" panose="020B0503020204020204" pitchFamily="34" charset="-122"/>
                <a:sym typeface="+mn-ea"/>
              </a:rPr>
              <a:t>，更能获得更大的帮助。</a:t>
            </a:r>
            <a:endParaRPr lang="zh-CN" sz="1300" b="1">
              <a:solidFill>
                <a:srgbClr val="7F7F7F"/>
              </a:solidFill>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pitchFamily="2" charset="2"/>
              <a:buChar char="l"/>
            </a:pPr>
            <a:endParaRPr lang="zh-CN" altLang="en-US" sz="1300"/>
          </a:p>
        </p:txBody>
      </p:sp>
      <p:sp>
        <p:nvSpPr>
          <p:cNvPr id="10" name="矩形 9"/>
          <p:cNvSpPr/>
          <p:nvPr/>
        </p:nvSpPr>
        <p:spPr bwMode="auto">
          <a:xfrm>
            <a:off x="1075989" y="1080889"/>
            <a:ext cx="7755536" cy="1311291"/>
          </a:xfrm>
          <a:prstGeom prst="rect">
            <a:avLst/>
          </a:prstGeom>
          <a:solidFill>
            <a:srgbClr val="D9D9D9"/>
          </a:solidFill>
          <a:ln w="9525">
            <a:noFill/>
            <a:miter lim="800000"/>
          </a:ln>
          <a:effectLst/>
        </p:spPr>
        <p:txBody>
          <a:bodyPr vert="eaVert" wrap="square" lIns="91440" tIns="45720" rIns="91440" bIns="45720" numCol="1" rtlCol="0" anchor="b" anchorCtr="1" compatLnSpc="1">
            <a:noAutofit/>
          </a:bodyPr>
          <a:p>
            <a:pPr marL="0" marR="0" algn="ctr" defTabSz="914400" rtl="0" eaLnBrk="1" fontAlgn="base" latinLnBrk="0" hangingPunct="1">
              <a:spcBef>
                <a:spcPct val="0"/>
              </a:spcBef>
              <a:spcAft>
                <a:spcPct val="0"/>
              </a:spcAft>
              <a:buClrTx/>
              <a:buSzTx/>
              <a:buFontTx/>
              <a:buNone/>
            </a:pPr>
            <a:endParaRPr kumimoji="0" lang="zh-CN" altLang="en-US" sz="16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1075989" y="1710590"/>
            <a:ext cx="1640216" cy="628613"/>
          </a:xfrm>
          <a:prstGeom prst="roundRect">
            <a:avLst>
              <a:gd name="adj" fmla="val 6767"/>
            </a:avLst>
          </a:prstGeom>
          <a:solidFill>
            <a:srgbClr val="7F7F7F"/>
          </a:solidFill>
          <a:ln>
            <a:noFill/>
          </a:ln>
          <a:effectLst/>
        </p:spPr>
        <p:style>
          <a:lnRef idx="3">
            <a:schemeClr val="lt1"/>
          </a:lnRef>
          <a:fillRef idx="1">
            <a:schemeClr val="accent4"/>
          </a:fillRef>
          <a:effectRef idx="1">
            <a:schemeClr val="accent4"/>
          </a:effectRef>
          <a:fontRef idx="minor">
            <a:schemeClr val="lt1"/>
          </a:fontRef>
        </p:style>
        <p:txBody>
          <a:bodyPr lIns="168990" tIns="84495" rIns="168990" bIns="84495" anchor="ctr"/>
          <a:p>
            <a:pPr algn="ctr" eaLnBrk="0" hangingPunct="0">
              <a:defRPr/>
            </a:pPr>
            <a:r>
              <a:rPr lang="zh-CN" altLang="zh-CN" sz="1400" dirty="0">
                <a:solidFill>
                  <a:prstClr val="white"/>
                </a:solidFill>
                <a:latin typeface="微软雅黑" panose="020B0503020204020204" pitchFamily="34" charset="-122"/>
                <a:ea typeface="微软雅黑" panose="020B0503020204020204" pitchFamily="34" charset="-122"/>
              </a:rPr>
              <a:t>互助者申请</a:t>
            </a:r>
            <a:endParaRPr lang="en-US" altLang="zh-CN" sz="1400" dirty="0">
              <a:solidFill>
                <a:prstClr val="white"/>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750511" y="1710590"/>
            <a:ext cx="1661308" cy="627077"/>
          </a:xfrm>
          <a:prstGeom prst="roundRect">
            <a:avLst>
              <a:gd name="adj" fmla="val 6743"/>
            </a:avLst>
          </a:prstGeom>
          <a:solidFill>
            <a:srgbClr val="7F7F7F"/>
          </a:solidFill>
          <a:ln>
            <a:noFill/>
          </a:ln>
          <a:effectLst/>
        </p:spPr>
        <p:style>
          <a:lnRef idx="3">
            <a:schemeClr val="lt1"/>
          </a:lnRef>
          <a:fillRef idx="1">
            <a:schemeClr val="accent4"/>
          </a:fillRef>
          <a:effectRef idx="1">
            <a:schemeClr val="accent4"/>
          </a:effectRef>
          <a:fontRef idx="minor">
            <a:schemeClr val="lt1"/>
          </a:fontRef>
        </p:style>
        <p:txBody>
          <a:bodyPr lIns="168990" tIns="84495" rIns="168990" bIns="84495" anchor="ctr"/>
          <a:p>
            <a:pPr algn="ctr" eaLnBrk="0" hangingPunct="0">
              <a:defRPr/>
            </a:pPr>
            <a:r>
              <a:rPr lang="zh-CN" altLang="en-US" sz="1400" dirty="0">
                <a:solidFill>
                  <a:prstClr val="white"/>
                </a:solidFill>
                <a:latin typeface="微软雅黑" panose="020B0503020204020204" pitchFamily="34" charset="-122"/>
                <a:ea typeface="微软雅黑" panose="020B0503020204020204" pitchFamily="34" charset="-122"/>
              </a:rPr>
              <a:t>缴纳互助金</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4446125" y="1710590"/>
            <a:ext cx="1638628" cy="627077"/>
          </a:xfrm>
          <a:prstGeom prst="roundRect">
            <a:avLst>
              <a:gd name="adj" fmla="val 9224"/>
            </a:avLst>
          </a:prstGeom>
          <a:solidFill>
            <a:srgbClr val="7F7F7F"/>
          </a:solidFill>
          <a:ln>
            <a:noFill/>
          </a:ln>
          <a:effectLst/>
        </p:spPr>
        <p:style>
          <a:lnRef idx="3">
            <a:schemeClr val="lt1"/>
          </a:lnRef>
          <a:fillRef idx="1">
            <a:schemeClr val="accent4"/>
          </a:fillRef>
          <a:effectRef idx="1">
            <a:schemeClr val="accent4"/>
          </a:effectRef>
          <a:fontRef idx="minor">
            <a:schemeClr val="lt1"/>
          </a:fontRef>
        </p:style>
        <p:txBody>
          <a:bodyPr lIns="168990" tIns="84495" rIns="168990" bIns="84495" anchor="ctr"/>
          <a:p>
            <a:pPr algn="ctr" eaLnBrk="0" hangingPunct="0">
              <a:defRPr/>
            </a:pPr>
            <a:r>
              <a:rPr lang="zh-CN" altLang="en-US" sz="1400" dirty="0">
                <a:solidFill>
                  <a:prstClr val="white"/>
                </a:solidFill>
                <a:latin typeface="微软雅黑" panose="020B0503020204020204" pitchFamily="34" charset="-122"/>
                <a:ea typeface="微软雅黑" panose="020B0503020204020204" pitchFamily="34" charset="-122"/>
              </a:rPr>
              <a:t>求助者申请</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56" name="圆角矩形 55"/>
          <p:cNvSpPr/>
          <p:nvPr/>
        </p:nvSpPr>
        <p:spPr>
          <a:xfrm>
            <a:off x="6119058" y="1710590"/>
            <a:ext cx="1382010" cy="627077"/>
          </a:xfrm>
          <a:prstGeom prst="roundRect">
            <a:avLst>
              <a:gd name="adj" fmla="val 6742"/>
            </a:avLst>
          </a:prstGeom>
          <a:solidFill>
            <a:srgbClr val="7F7F7F"/>
          </a:solidFill>
          <a:ln>
            <a:noFill/>
          </a:ln>
          <a:effectLst/>
        </p:spPr>
        <p:style>
          <a:lnRef idx="3">
            <a:schemeClr val="lt1"/>
          </a:lnRef>
          <a:fillRef idx="1">
            <a:schemeClr val="accent4"/>
          </a:fillRef>
          <a:effectRef idx="1">
            <a:schemeClr val="accent4"/>
          </a:effectRef>
          <a:fontRef idx="minor">
            <a:schemeClr val="lt1"/>
          </a:fontRef>
        </p:style>
        <p:txBody>
          <a:bodyPr lIns="168990" tIns="84495" rIns="168990" bIns="84495" anchor="ctr"/>
          <a:p>
            <a:pPr algn="ctr" eaLnBrk="0" hangingPunct="0">
              <a:defRPr/>
            </a:pPr>
            <a:endParaRPr lang="zh-CN" altLang="en-US" sz="1400" dirty="0">
              <a:solidFill>
                <a:prstClr val="white"/>
              </a:solidFill>
              <a:latin typeface="微软雅黑" panose="020B0503020204020204" pitchFamily="34" charset="-122"/>
              <a:ea typeface="微软雅黑" panose="020B0503020204020204" pitchFamily="34" charset="-122"/>
              <a:sym typeface="+mn-ea"/>
            </a:endParaRPr>
          </a:p>
          <a:p>
            <a:pPr algn="ctr" eaLnBrk="0" hangingPunct="0">
              <a:defRPr/>
            </a:pPr>
            <a:r>
              <a:rPr lang="zh-CN" altLang="zh-CN" sz="1400" dirty="0">
                <a:solidFill>
                  <a:prstClr val="white"/>
                </a:solidFill>
                <a:latin typeface="微软雅黑" panose="020B0503020204020204" pitchFamily="34" charset="-122"/>
                <a:ea typeface="微软雅黑" panose="020B0503020204020204" pitchFamily="34" charset="-122"/>
              </a:rPr>
              <a:t>第三方审核及医院出具证明</a:t>
            </a:r>
            <a:endParaRPr lang="en-US" altLang="zh-CN" sz="1400" dirty="0">
              <a:solidFill>
                <a:prstClr val="white"/>
              </a:solidFill>
              <a:latin typeface="微软雅黑" panose="020B0503020204020204" pitchFamily="34" charset="-122"/>
              <a:ea typeface="微软雅黑" panose="020B0503020204020204" pitchFamily="34" charset="-122"/>
            </a:endParaRPr>
          </a:p>
          <a:p>
            <a:pPr algn="ctr" eaLnBrk="0" hangingPunct="0">
              <a:defRPr/>
            </a:pP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57" name="圆角矩形 56"/>
          <p:cNvSpPr/>
          <p:nvPr/>
        </p:nvSpPr>
        <p:spPr>
          <a:xfrm>
            <a:off x="7534740" y="1710590"/>
            <a:ext cx="1296150" cy="628613"/>
          </a:xfrm>
          <a:prstGeom prst="roundRect">
            <a:avLst>
              <a:gd name="adj" fmla="val 8004"/>
            </a:avLst>
          </a:prstGeom>
          <a:solidFill>
            <a:srgbClr val="7F7F7F"/>
          </a:solidFill>
          <a:ln>
            <a:noFill/>
          </a:ln>
          <a:effectLst/>
        </p:spPr>
        <p:style>
          <a:lnRef idx="3">
            <a:schemeClr val="lt1"/>
          </a:lnRef>
          <a:fillRef idx="1">
            <a:schemeClr val="accent4"/>
          </a:fillRef>
          <a:effectRef idx="1">
            <a:schemeClr val="accent4"/>
          </a:effectRef>
          <a:fontRef idx="minor">
            <a:schemeClr val="lt1"/>
          </a:fontRef>
        </p:style>
        <p:txBody>
          <a:bodyPr lIns="168990" tIns="84495" rIns="168990" bIns="84495" anchor="ctr"/>
          <a:p>
            <a:pPr algn="ctr" eaLnBrk="0" hangingPunct="0">
              <a:defRPr/>
            </a:pPr>
            <a:r>
              <a:rPr lang="zh-CN" altLang="en-US" sz="1400" dirty="0">
                <a:solidFill>
                  <a:prstClr val="white"/>
                </a:solidFill>
                <a:latin typeface="微软雅黑" panose="020B0503020204020204" pitchFamily="34" charset="-122"/>
                <a:ea typeface="微软雅黑" panose="020B0503020204020204" pitchFamily="34" charset="-122"/>
              </a:rPr>
              <a:t>支付互助金</a:t>
            </a:r>
            <a:r>
              <a:rPr lang="en-US" altLang="zh-CN" sz="1400" dirty="0">
                <a:solidFill>
                  <a:prstClr val="white"/>
                </a:solidFill>
                <a:latin typeface="微软雅黑" panose="020B0503020204020204" pitchFamily="34" charset="-122"/>
                <a:ea typeface="微软雅黑" panose="020B0503020204020204" pitchFamily="34" charset="-122"/>
              </a:rPr>
              <a:t>/</a:t>
            </a:r>
            <a:r>
              <a:rPr lang="zh-CN" altLang="en-US" sz="1400" dirty="0">
                <a:solidFill>
                  <a:prstClr val="white"/>
                </a:solidFill>
                <a:latin typeface="微软雅黑" panose="020B0503020204020204" pitchFamily="34" charset="-122"/>
                <a:ea typeface="微软雅黑" panose="020B0503020204020204" pitchFamily="34" charset="-122"/>
              </a:rPr>
              <a:t>公示明细</a:t>
            </a:r>
            <a:endParaRPr lang="zh-CN" altLang="en-US" sz="140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1075989" y="1037886"/>
            <a:ext cx="7755536" cy="641339"/>
          </a:xfrm>
          <a:prstGeom prst="rect">
            <a:avLst/>
          </a:prstGeom>
          <a:gradFill>
            <a:gsLst>
              <a:gs pos="0">
                <a:srgbClr val="007BD3"/>
              </a:gs>
              <a:gs pos="100000">
                <a:srgbClr val="034373"/>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smtClean="0">
                <a:solidFill>
                  <a:schemeClr val="bg1"/>
                </a:solidFill>
                <a:latin typeface="微软雅黑" panose="020B0503020204020204" pitchFamily="34" charset="-122"/>
                <a:ea typeface="微软雅黑" panose="020B0503020204020204" pitchFamily="34" charset="-122"/>
              </a:rPr>
              <a:t>互助特点</a:t>
            </a:r>
            <a:endParaRPr lang="zh-CN" altLang="en-US"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a:xfrm>
            <a:off x="6248400" y="6092825"/>
            <a:ext cx="2133600" cy="476250"/>
          </a:xfrm>
        </p:spPr>
        <p:txBody>
          <a:bodyPr/>
          <a:lstStyle/>
          <a:p>
            <a:fld id="{B4287A38-7D4B-4736-A91A-821DA9573A75}" type="slidenum">
              <a:rPr lang="en-US" altLang="zh-CN" smtClean="0"/>
            </a:fld>
            <a:endParaRPr lang="en-US" altLang="zh-CN"/>
          </a:p>
        </p:txBody>
      </p:sp>
      <p:sp>
        <p:nvSpPr>
          <p:cNvPr id="21" name="文本框 52"/>
          <p:cNvSpPr>
            <a:spLocks noChangeArrowheads="1"/>
          </p:cNvSpPr>
          <p:nvPr/>
        </p:nvSpPr>
        <p:spPr bwMode="auto">
          <a:xfrm>
            <a:off x="320404" y="406179"/>
            <a:ext cx="2374900" cy="70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smtClean="0">
                <a:solidFill>
                  <a:schemeClr val="tx1"/>
                </a:solidFill>
                <a:ea typeface="微软雅黑" panose="020B0503020204020204" pitchFamily="34" charset="-122"/>
              </a:rPr>
              <a:t>目录</a:t>
            </a:r>
            <a:endParaRPr lang="zh-CN" altLang="en-US" sz="4000" smtClean="0">
              <a:solidFill>
                <a:schemeClr val="tx1"/>
              </a:solidFill>
              <a:ea typeface="微软雅黑" panose="020B0503020204020204" pitchFamily="34" charset="-122"/>
            </a:endParaRPr>
          </a:p>
        </p:txBody>
      </p:sp>
      <p:sp>
        <p:nvSpPr>
          <p:cNvPr id="3" name="文本框 2"/>
          <p:cNvSpPr txBox="1"/>
          <p:nvPr/>
        </p:nvSpPr>
        <p:spPr>
          <a:xfrm>
            <a:off x="3531316" y="1924971"/>
            <a:ext cx="2535865" cy="374650"/>
          </a:xfrm>
          <a:prstGeom prst="rect">
            <a:avLst/>
          </a:prstGeom>
          <a:noFill/>
        </p:spPr>
        <p:txBody>
          <a:bodyPr wrap="square" lIns="68579" tIns="34289" rIns="68579" bIns="34289" rtlCol="0">
            <a:spAutoFit/>
          </a:bodyPr>
          <a:lstStyle/>
          <a:p>
            <a:pPr defTabSz="685165"/>
            <a:r>
              <a:rPr lang="zh-CN" altLang="zh-CN" sz="2000" b="1">
                <a:solidFill>
                  <a:schemeClr val="tx1"/>
                </a:solidFill>
                <a:latin typeface="微软雅黑" panose="020B0503020204020204" pitchFamily="34" charset="-122"/>
                <a:ea typeface="微软雅黑" panose="020B0503020204020204" pitchFamily="34" charset="-122"/>
              </a:rPr>
              <a:t>产品概述</a:t>
            </a:r>
            <a:endParaRPr lang="zh-CN" altLang="zh-CN" sz="2000" b="1">
              <a:solidFill>
                <a:schemeClr val="tx1"/>
              </a:solidFill>
              <a:latin typeface="微软雅黑" panose="020B0503020204020204" pitchFamily="34" charset="-122"/>
              <a:ea typeface="微软雅黑" panose="020B0503020204020204" pitchFamily="34" charset="-122"/>
            </a:endParaRPr>
          </a:p>
        </p:txBody>
      </p:sp>
      <p:sp>
        <p:nvSpPr>
          <p:cNvPr id="4" name="Line 10"/>
          <p:cNvSpPr>
            <a:spLocks noChangeShapeType="1"/>
          </p:cNvSpPr>
          <p:nvPr/>
        </p:nvSpPr>
        <p:spPr bwMode="auto">
          <a:xfrm>
            <a:off x="3258869" y="2317330"/>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5" name="文本框 4"/>
          <p:cNvSpPr txBox="1"/>
          <p:nvPr/>
        </p:nvSpPr>
        <p:spPr>
          <a:xfrm>
            <a:off x="3531316" y="4824078"/>
            <a:ext cx="2535865" cy="374650"/>
          </a:xfrm>
          <a:prstGeom prst="rect">
            <a:avLst/>
          </a:prstGeom>
          <a:noFill/>
        </p:spPr>
        <p:txBody>
          <a:bodyPr wrap="square" lIns="68579" tIns="34289" rIns="68579" bIns="34289" rtlCol="0">
            <a:spAutoFit/>
          </a:bodyPr>
          <a:lstStyle/>
          <a:p>
            <a:pPr defTabSz="685165"/>
            <a:r>
              <a:rPr lang="zh-CN" altLang="en-US" sz="2000" b="1">
                <a:solidFill>
                  <a:schemeClr val="tx1"/>
                </a:solidFill>
                <a:latin typeface="微软雅黑" panose="020B0503020204020204" pitchFamily="34" charset="-122"/>
                <a:ea typeface="微软雅黑" panose="020B0503020204020204" pitchFamily="34" charset="-122"/>
              </a:rPr>
              <a:t>执行策略</a:t>
            </a: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6" name="Line 10"/>
          <p:cNvSpPr>
            <a:spLocks noChangeShapeType="1"/>
          </p:cNvSpPr>
          <p:nvPr/>
        </p:nvSpPr>
        <p:spPr bwMode="auto">
          <a:xfrm>
            <a:off x="3258869" y="5216437"/>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7" name="文本框 6"/>
          <p:cNvSpPr txBox="1"/>
          <p:nvPr/>
        </p:nvSpPr>
        <p:spPr>
          <a:xfrm>
            <a:off x="3531316" y="2891340"/>
            <a:ext cx="3403603" cy="374650"/>
          </a:xfrm>
          <a:prstGeom prst="rect">
            <a:avLst/>
          </a:prstGeom>
          <a:noFill/>
        </p:spPr>
        <p:txBody>
          <a:bodyPr wrap="square" lIns="68579" tIns="34289" rIns="68579" bIns="34289" rtlCol="0">
            <a:spAutoFit/>
          </a:bodyPr>
          <a:lstStyle/>
          <a:p>
            <a:pPr defTabSz="685165"/>
            <a:r>
              <a:rPr lang="zh-CN" altLang="en-US" sz="2000" b="1">
                <a:solidFill>
                  <a:schemeClr val="tx1"/>
                </a:solidFill>
                <a:latin typeface="微软雅黑" panose="020B0503020204020204" pitchFamily="34" charset="-122"/>
                <a:ea typeface="微软雅黑" panose="020B0503020204020204" pitchFamily="34" charset="-122"/>
              </a:rPr>
              <a:t>市场分析</a:t>
            </a: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8" name="Line 10"/>
          <p:cNvSpPr>
            <a:spLocks noChangeShapeType="1"/>
          </p:cNvSpPr>
          <p:nvPr/>
        </p:nvSpPr>
        <p:spPr bwMode="auto">
          <a:xfrm>
            <a:off x="3258869" y="3283699"/>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9" name="文本框 8"/>
          <p:cNvSpPr txBox="1"/>
          <p:nvPr/>
        </p:nvSpPr>
        <p:spPr>
          <a:xfrm>
            <a:off x="3531316" y="3857709"/>
            <a:ext cx="2535865" cy="374650"/>
          </a:xfrm>
          <a:prstGeom prst="rect">
            <a:avLst/>
          </a:prstGeom>
          <a:noFill/>
        </p:spPr>
        <p:txBody>
          <a:bodyPr wrap="square" lIns="68579" tIns="34289" rIns="68579" bIns="34289" rtlCol="0">
            <a:spAutoFit/>
          </a:bodyPr>
          <a:lstStyle/>
          <a:p>
            <a:pPr defTabSz="685165"/>
            <a:r>
              <a:rPr lang="zh-CN" altLang="en-US" sz="2000" b="1">
                <a:solidFill>
                  <a:schemeClr val="tx1"/>
                </a:solidFill>
                <a:latin typeface="微软雅黑" panose="020B0503020204020204" pitchFamily="34" charset="-122"/>
                <a:ea typeface="微软雅黑" panose="020B0503020204020204" pitchFamily="34" charset="-122"/>
              </a:rPr>
              <a:t>需求定义</a:t>
            </a: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3258869" y="4250068"/>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11" name="椭圆 10"/>
          <p:cNvSpPr>
            <a:spLocks noChangeAspect="1"/>
          </p:cNvSpPr>
          <p:nvPr/>
        </p:nvSpPr>
        <p:spPr>
          <a:xfrm>
            <a:off x="2796547" y="1883564"/>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dirty="0">
                <a:solidFill>
                  <a:prstClr val="white"/>
                </a:solidFill>
                <a:latin typeface="Broadway" panose="04040905080B02020502" pitchFamily="82" charset="0"/>
              </a:rPr>
              <a:t>1</a:t>
            </a:r>
            <a:endParaRPr lang="zh-CN" altLang="en-US" sz="2000" dirty="0">
              <a:solidFill>
                <a:prstClr val="white"/>
              </a:solidFill>
              <a:latin typeface="Broadway" panose="04040905080B02020502" pitchFamily="82" charset="0"/>
            </a:endParaRPr>
          </a:p>
        </p:txBody>
      </p:sp>
      <p:sp>
        <p:nvSpPr>
          <p:cNvPr id="12" name="椭圆 11"/>
          <p:cNvSpPr>
            <a:spLocks noChangeAspect="1"/>
          </p:cNvSpPr>
          <p:nvPr/>
        </p:nvSpPr>
        <p:spPr>
          <a:xfrm>
            <a:off x="2796547" y="4782671"/>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smtClean="0">
                <a:solidFill>
                  <a:prstClr val="white"/>
                </a:solidFill>
                <a:latin typeface="Broadway" panose="04040905080B02020502" pitchFamily="82" charset="0"/>
              </a:rPr>
              <a:t>4</a:t>
            </a:r>
            <a:endParaRPr lang="zh-CN" altLang="en-US" sz="2000" dirty="0">
              <a:solidFill>
                <a:prstClr val="white"/>
              </a:solidFill>
              <a:latin typeface="Broadway" panose="04040905080B02020502" pitchFamily="82" charset="0"/>
            </a:endParaRPr>
          </a:p>
        </p:txBody>
      </p:sp>
      <p:sp>
        <p:nvSpPr>
          <p:cNvPr id="13" name="椭圆 12"/>
          <p:cNvSpPr>
            <a:spLocks noChangeAspect="1"/>
          </p:cNvSpPr>
          <p:nvPr/>
        </p:nvSpPr>
        <p:spPr>
          <a:xfrm>
            <a:off x="2796547" y="2849933"/>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smtClean="0">
                <a:solidFill>
                  <a:prstClr val="white"/>
                </a:solidFill>
                <a:latin typeface="Broadway" panose="04040905080B02020502" pitchFamily="82" charset="0"/>
              </a:rPr>
              <a:t>2</a:t>
            </a:r>
            <a:endParaRPr lang="zh-CN" altLang="en-US" sz="2000" dirty="0">
              <a:solidFill>
                <a:prstClr val="white"/>
              </a:solidFill>
              <a:latin typeface="Broadway" panose="04040905080B02020502" pitchFamily="82" charset="0"/>
            </a:endParaRPr>
          </a:p>
        </p:txBody>
      </p:sp>
      <p:sp>
        <p:nvSpPr>
          <p:cNvPr id="14" name="椭圆 13"/>
          <p:cNvSpPr>
            <a:spLocks noChangeAspect="1"/>
          </p:cNvSpPr>
          <p:nvPr/>
        </p:nvSpPr>
        <p:spPr>
          <a:xfrm>
            <a:off x="2796547" y="3816302"/>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smtClean="0">
                <a:solidFill>
                  <a:prstClr val="white"/>
                </a:solidFill>
                <a:latin typeface="Broadway" panose="04040905080B02020502" pitchFamily="82" charset="0"/>
              </a:rPr>
              <a:t>3</a:t>
            </a:r>
            <a:endParaRPr lang="zh-CN" altLang="en-US" sz="2000" dirty="0">
              <a:solidFill>
                <a:prstClr val="white"/>
              </a:solidFill>
              <a:latin typeface="Broadway" panose="04040905080B02020502" pitchFamily="8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a:xfrm>
            <a:off x="6553200" y="6626225"/>
            <a:ext cx="2133600" cy="476250"/>
          </a:xfrm>
        </p:spPr>
        <p:txBody>
          <a:bodyPr/>
          <a:lstStyle/>
          <a:p>
            <a:fld id="{B4287A38-7D4B-4736-A91A-821DA9573A75}" type="slidenum">
              <a:rPr lang="en-US" altLang="zh-CN" smtClean="0"/>
            </a:fld>
            <a:endParaRPr lang="en-US" altLang="zh-CN" dirty="0"/>
          </a:p>
        </p:txBody>
      </p:sp>
      <p:cxnSp>
        <p:nvCxnSpPr>
          <p:cNvPr id="4" name="直接连接符 3"/>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05840" y="393065"/>
            <a:ext cx="5795645" cy="46037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需求定义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融创互助平台应用架构</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圆角矩形 72"/>
          <p:cNvSpPr/>
          <p:nvPr/>
        </p:nvSpPr>
        <p:spPr>
          <a:xfrm>
            <a:off x="293600" y="1712788"/>
            <a:ext cx="531816" cy="3655854"/>
          </a:xfrm>
          <a:prstGeom prst="round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rgbClr val="FFFFFF"/>
              </a:solidFill>
              <a:latin typeface="微软雅黑" panose="020B0503020204020204" pitchFamily="34" charset="-122"/>
              <a:ea typeface="微软雅黑" panose="020B0503020204020204" pitchFamily="34" charset="-122"/>
            </a:endParaRPr>
          </a:p>
        </p:txBody>
      </p:sp>
      <p:sp>
        <p:nvSpPr>
          <p:cNvPr id="75" name="圆角矩形 74"/>
          <p:cNvSpPr/>
          <p:nvPr/>
        </p:nvSpPr>
        <p:spPr>
          <a:xfrm>
            <a:off x="2586" y="1329472"/>
            <a:ext cx="9000000" cy="302922"/>
          </a:xfrm>
          <a:prstGeom prst="roundRect">
            <a:avLst>
              <a:gd name="adj" fmla="val 848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1100" b="1" smtClean="0">
                <a:solidFill>
                  <a:srgbClr val="FFFFFF"/>
                </a:solidFill>
                <a:latin typeface="微软雅黑" panose="020B0503020204020204" pitchFamily="34" charset="-122"/>
                <a:ea typeface="微软雅黑" panose="020B0503020204020204" pitchFamily="34" charset="-122"/>
              </a:rPr>
              <a:t> </a:t>
            </a:r>
            <a:r>
              <a:rPr lang="zh-CN" altLang="en-US" sz="1100" b="1" smtClean="0">
                <a:solidFill>
                  <a:srgbClr val="FFFFFF"/>
                </a:solidFill>
                <a:latin typeface="微软雅黑" panose="020B0503020204020204" pitchFamily="34" charset="-122"/>
                <a:ea typeface="微软雅黑" panose="020B0503020204020204" pitchFamily="34" charset="-122"/>
              </a:rPr>
              <a:t>业务对象                   沟通手段                                                    融创互助平台</a:t>
            </a:r>
            <a:r>
              <a:rPr lang="en-US" altLang="zh-CN" sz="1100" b="1" smtClean="0">
                <a:solidFill>
                  <a:srgbClr val="FFFFFF"/>
                </a:solidFill>
                <a:latin typeface="微软雅黑" panose="020B0503020204020204" pitchFamily="34" charset="-122"/>
                <a:ea typeface="微软雅黑" panose="020B0503020204020204" pitchFamily="34" charset="-122"/>
              </a:rPr>
              <a:t>(APP)</a:t>
            </a:r>
            <a:endParaRPr lang="en-US" altLang="zh-CN" sz="1100" b="1" smtClean="0">
              <a:solidFill>
                <a:srgbClr val="FFFFFF"/>
              </a:solidFill>
              <a:latin typeface="微软雅黑" panose="020B0503020204020204" pitchFamily="34" charset="-122"/>
              <a:ea typeface="微软雅黑" panose="020B0503020204020204" pitchFamily="34" charset="-122"/>
            </a:endParaRPr>
          </a:p>
        </p:txBody>
      </p:sp>
      <p:sp>
        <p:nvSpPr>
          <p:cNvPr id="76" name="圆角矩形 75"/>
          <p:cNvSpPr/>
          <p:nvPr/>
        </p:nvSpPr>
        <p:spPr>
          <a:xfrm>
            <a:off x="3810" y="1712595"/>
            <a:ext cx="433705" cy="3655695"/>
          </a:xfrm>
          <a:prstGeom prst="roundRect">
            <a:avLst>
              <a:gd name="adj" fmla="val 300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00" b="1" smtClean="0">
              <a:solidFill>
                <a:srgbClr val="FFFFFF"/>
              </a:solidFill>
              <a:latin typeface="微软雅黑" panose="020B0503020204020204" pitchFamily="34" charset="-122"/>
              <a:ea typeface="微软雅黑" panose="020B0503020204020204" pitchFamily="34" charset="-122"/>
            </a:endParaRPr>
          </a:p>
        </p:txBody>
      </p:sp>
      <p:pic>
        <p:nvPicPr>
          <p:cNvPr id="80" name="Picture 3" descr="F:\专门下载\icon\iphone (3).png"/>
          <p:cNvPicPr>
            <a:picLocks noChangeAspect="1" noChangeArrowheads="1"/>
          </p:cNvPicPr>
          <p:nvPr/>
        </p:nvPicPr>
        <p:blipFill>
          <a:blip r:embed="rId1" cstate="print"/>
          <a:srcRect/>
          <a:stretch>
            <a:fillRect/>
          </a:stretch>
        </p:blipFill>
        <p:spPr bwMode="auto">
          <a:xfrm>
            <a:off x="854507" y="2487567"/>
            <a:ext cx="555826" cy="556357"/>
          </a:xfrm>
          <a:prstGeom prst="rect">
            <a:avLst/>
          </a:prstGeom>
          <a:noFill/>
        </p:spPr>
      </p:pic>
      <p:pic>
        <p:nvPicPr>
          <p:cNvPr id="81" name="图片 80"/>
          <p:cNvPicPr>
            <a:picLocks noChangeAspect="1"/>
          </p:cNvPicPr>
          <p:nvPr/>
        </p:nvPicPr>
        <p:blipFill>
          <a:blip r:embed="rId2" cstate="print"/>
          <a:stretch>
            <a:fillRect/>
          </a:stretch>
        </p:blipFill>
        <p:spPr>
          <a:xfrm>
            <a:off x="910198" y="3394826"/>
            <a:ext cx="431364" cy="431364"/>
          </a:xfrm>
          <a:prstGeom prst="rect">
            <a:avLst/>
          </a:prstGeom>
        </p:spPr>
      </p:pic>
      <p:pic>
        <p:nvPicPr>
          <p:cNvPr id="82" name="图片 81"/>
          <p:cNvPicPr>
            <a:picLocks noChangeAspect="1"/>
          </p:cNvPicPr>
          <p:nvPr/>
        </p:nvPicPr>
        <p:blipFill>
          <a:blip r:embed="rId3" cstate="print"/>
          <a:stretch>
            <a:fillRect/>
          </a:stretch>
        </p:blipFill>
        <p:spPr>
          <a:xfrm>
            <a:off x="811622" y="4238674"/>
            <a:ext cx="485983" cy="469320"/>
          </a:xfrm>
          <a:prstGeom prst="rect">
            <a:avLst/>
          </a:prstGeom>
        </p:spPr>
      </p:pic>
      <p:sp>
        <p:nvSpPr>
          <p:cNvPr id="86" name="文本框 30"/>
          <p:cNvSpPr txBox="1"/>
          <p:nvPr/>
        </p:nvSpPr>
        <p:spPr>
          <a:xfrm>
            <a:off x="11890" y="2828171"/>
            <a:ext cx="741680" cy="260350"/>
          </a:xfrm>
          <a:prstGeom prst="rect">
            <a:avLst/>
          </a:prstGeom>
          <a:noFill/>
        </p:spPr>
        <p:txBody>
          <a:bodyPr wrap="none" rtlCol="0">
            <a:spAutoFit/>
          </a:bodyPr>
          <a:lstStyle/>
          <a:p>
            <a:pPr algn="ctr"/>
            <a:r>
              <a:rPr lang="zh-CN" altLang="en-US" sz="1100" b="1" smtClean="0">
                <a:solidFill>
                  <a:srgbClr val="404040"/>
                </a:solidFill>
                <a:latin typeface="微软雅黑" panose="020B0503020204020204" pitchFamily="34" charset="-122"/>
                <a:ea typeface="微软雅黑" panose="020B0503020204020204" pitchFamily="34" charset="-122"/>
              </a:rPr>
              <a:t>退伍军人</a:t>
            </a:r>
            <a:endParaRPr lang="zh-CN" altLang="en-US" sz="1100" b="1" smtClean="0">
              <a:solidFill>
                <a:srgbClr val="404040"/>
              </a:solidFill>
              <a:latin typeface="微软雅黑" panose="020B0503020204020204" pitchFamily="34" charset="-122"/>
              <a:ea typeface="微软雅黑" panose="020B0503020204020204" pitchFamily="34" charset="-122"/>
            </a:endParaRPr>
          </a:p>
        </p:txBody>
      </p:sp>
      <p:sp>
        <p:nvSpPr>
          <p:cNvPr id="89" name="圆角矩形 88"/>
          <p:cNvSpPr/>
          <p:nvPr/>
        </p:nvSpPr>
        <p:spPr>
          <a:xfrm>
            <a:off x="2383155" y="4612640"/>
            <a:ext cx="6618605" cy="396240"/>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0" name="圆角矩形 89"/>
          <p:cNvSpPr/>
          <p:nvPr/>
        </p:nvSpPr>
        <p:spPr>
          <a:xfrm>
            <a:off x="2320925" y="1712595"/>
            <a:ext cx="6681470" cy="2850515"/>
          </a:xfrm>
          <a:prstGeom prst="roundRect">
            <a:avLst>
              <a:gd name="adj" fmla="val 1317"/>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1" name="圆角矩形 90"/>
          <p:cNvSpPr/>
          <p:nvPr/>
        </p:nvSpPr>
        <p:spPr>
          <a:xfrm>
            <a:off x="7169378" y="2128282"/>
            <a:ext cx="792513"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个人设置</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2" name="圆角矩形 91"/>
          <p:cNvSpPr/>
          <p:nvPr/>
        </p:nvSpPr>
        <p:spPr>
          <a:xfrm>
            <a:off x="8013427" y="2128282"/>
            <a:ext cx="812524"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查看已加入计划</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3" name="圆角矩形 92"/>
          <p:cNvSpPr/>
          <p:nvPr/>
        </p:nvSpPr>
        <p:spPr>
          <a:xfrm>
            <a:off x="7169378" y="2605921"/>
            <a:ext cx="773310"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爱心金</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4" name="文本框 30"/>
          <p:cNvSpPr txBox="1"/>
          <p:nvPr/>
        </p:nvSpPr>
        <p:spPr>
          <a:xfrm>
            <a:off x="7623228" y="1839301"/>
            <a:ext cx="792480" cy="275590"/>
          </a:xfrm>
          <a:prstGeom prst="rect">
            <a:avLst/>
          </a:prstGeom>
          <a:noFill/>
        </p:spPr>
        <p:txBody>
          <a:bodyPr wrap="none" rtlCol="0">
            <a:spAutoFit/>
          </a:bodyPr>
          <a:lstStyle/>
          <a:p>
            <a:pPr algn="ctr"/>
            <a:r>
              <a:rPr lang="zh-CN" altLang="en-US" sz="1200" b="1" smtClean="0">
                <a:solidFill>
                  <a:srgbClr val="C00000"/>
                </a:solidFill>
                <a:latin typeface="微软雅黑" panose="020B0503020204020204" pitchFamily="34" charset="-122"/>
                <a:ea typeface="微软雅黑" panose="020B0503020204020204" pitchFamily="34" charset="-122"/>
              </a:rPr>
              <a:t>我的中心</a:t>
            </a:r>
            <a:endParaRPr lang="zh-CN" altLang="en-US" sz="1200" b="1" smtClean="0">
              <a:solidFill>
                <a:srgbClr val="C00000"/>
              </a:solidFill>
              <a:latin typeface="微软雅黑" panose="020B0503020204020204" pitchFamily="34" charset="-122"/>
              <a:ea typeface="微软雅黑" panose="020B0503020204020204" pitchFamily="34" charset="-122"/>
            </a:endParaRPr>
          </a:p>
        </p:txBody>
      </p:sp>
      <p:sp>
        <p:nvSpPr>
          <p:cNvPr id="95" name="圆角矩形 94"/>
          <p:cNvSpPr/>
          <p:nvPr/>
        </p:nvSpPr>
        <p:spPr>
          <a:xfrm>
            <a:off x="5402871" y="2128282"/>
            <a:ext cx="798674"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积分商品</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8" name="文本框 30"/>
          <p:cNvSpPr txBox="1"/>
          <p:nvPr/>
        </p:nvSpPr>
        <p:spPr>
          <a:xfrm>
            <a:off x="5863225" y="1839301"/>
            <a:ext cx="792480" cy="275590"/>
          </a:xfrm>
          <a:prstGeom prst="rect">
            <a:avLst/>
          </a:prstGeom>
          <a:noFill/>
        </p:spPr>
        <p:txBody>
          <a:bodyPr wrap="none" rtlCol="0">
            <a:spAutoFit/>
          </a:bodyPr>
          <a:lstStyle/>
          <a:p>
            <a:pPr algn="ctr"/>
            <a:r>
              <a:rPr lang="zh-CN" altLang="en-US" sz="1200" b="1" smtClean="0">
                <a:solidFill>
                  <a:srgbClr val="C00000"/>
                </a:solidFill>
                <a:latin typeface="微软雅黑" panose="020B0503020204020204" pitchFamily="34" charset="-122"/>
                <a:ea typeface="微软雅黑" panose="020B0503020204020204" pitchFamily="34" charset="-122"/>
              </a:rPr>
              <a:t>积分商城</a:t>
            </a:r>
            <a:endParaRPr lang="zh-CN" altLang="en-US" sz="1200" b="1" smtClean="0">
              <a:solidFill>
                <a:srgbClr val="C00000"/>
              </a:solidFill>
              <a:latin typeface="微软雅黑" panose="020B0503020204020204" pitchFamily="34" charset="-122"/>
              <a:ea typeface="微软雅黑" panose="020B0503020204020204" pitchFamily="34" charset="-122"/>
            </a:endParaRPr>
          </a:p>
        </p:txBody>
      </p:sp>
      <p:sp>
        <p:nvSpPr>
          <p:cNvPr id="99" name="圆角矩形 98"/>
          <p:cNvSpPr/>
          <p:nvPr/>
        </p:nvSpPr>
        <p:spPr>
          <a:xfrm>
            <a:off x="3386406" y="3520969"/>
            <a:ext cx="820308"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意外互助计划</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0" name="文本框 30"/>
          <p:cNvSpPr txBox="1"/>
          <p:nvPr/>
        </p:nvSpPr>
        <p:spPr>
          <a:xfrm>
            <a:off x="3395950" y="1827236"/>
            <a:ext cx="792480" cy="275590"/>
          </a:xfrm>
          <a:prstGeom prst="rect">
            <a:avLst/>
          </a:prstGeom>
          <a:noFill/>
        </p:spPr>
        <p:txBody>
          <a:bodyPr wrap="none" rtlCol="0">
            <a:spAutoFit/>
          </a:bodyPr>
          <a:lstStyle/>
          <a:p>
            <a:pPr algn="ctr"/>
            <a:r>
              <a:rPr lang="zh-CN" altLang="en-US" sz="1200" b="1" smtClean="0">
                <a:solidFill>
                  <a:srgbClr val="C00000"/>
                </a:solidFill>
                <a:latin typeface="微软雅黑" panose="020B0503020204020204" pitchFamily="34" charset="-122"/>
                <a:ea typeface="微软雅黑" panose="020B0503020204020204" pitchFamily="34" charset="-122"/>
              </a:rPr>
              <a:t>互助产品</a:t>
            </a:r>
            <a:endParaRPr lang="zh-CN" altLang="en-US" sz="1200" b="1" smtClean="0">
              <a:solidFill>
                <a:srgbClr val="C00000"/>
              </a:solidFill>
              <a:latin typeface="微软雅黑" panose="020B0503020204020204" pitchFamily="34" charset="-122"/>
              <a:ea typeface="微软雅黑" panose="020B0503020204020204" pitchFamily="34" charset="-122"/>
            </a:endParaRPr>
          </a:p>
        </p:txBody>
      </p:sp>
      <p:sp>
        <p:nvSpPr>
          <p:cNvPr id="101" name="圆角矩形 100"/>
          <p:cNvSpPr/>
          <p:nvPr/>
        </p:nvSpPr>
        <p:spPr>
          <a:xfrm>
            <a:off x="2416963" y="2114312"/>
            <a:ext cx="828000"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100">
                <a:solidFill>
                  <a:schemeClr val="tx1"/>
                </a:solidFill>
                <a:latin typeface="微软雅黑" panose="020B0503020204020204" pitchFamily="34" charset="-122"/>
                <a:ea typeface="微软雅黑" panose="020B0503020204020204" pitchFamily="34" charset="-122"/>
              </a:rPr>
              <a:t>项目介绍</a:t>
            </a:r>
            <a:endParaRPr lang="zh-CN" altLang="zh-CN" sz="1100">
              <a:solidFill>
                <a:schemeClr val="tx1"/>
              </a:solidFill>
              <a:latin typeface="微软雅黑" panose="020B0503020204020204" pitchFamily="34" charset="-122"/>
              <a:ea typeface="微软雅黑" panose="020B0503020204020204" pitchFamily="34" charset="-122"/>
            </a:endParaRPr>
          </a:p>
        </p:txBody>
      </p:sp>
      <p:sp>
        <p:nvSpPr>
          <p:cNvPr id="102" name="圆角矩形 101"/>
          <p:cNvSpPr/>
          <p:nvPr/>
        </p:nvSpPr>
        <p:spPr>
          <a:xfrm>
            <a:off x="2417598" y="2594137"/>
            <a:ext cx="828000"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早起签到</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3" name="圆角矩形 102"/>
          <p:cNvSpPr/>
          <p:nvPr/>
        </p:nvSpPr>
        <p:spPr>
          <a:xfrm>
            <a:off x="3386138" y="2593856"/>
            <a:ext cx="820309"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大病互助计划</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4" name="文本框 30"/>
          <p:cNvSpPr txBox="1"/>
          <p:nvPr/>
        </p:nvSpPr>
        <p:spPr>
          <a:xfrm>
            <a:off x="2663599" y="1827236"/>
            <a:ext cx="487680" cy="275590"/>
          </a:xfrm>
          <a:prstGeom prst="rect">
            <a:avLst/>
          </a:prstGeom>
          <a:noFill/>
        </p:spPr>
        <p:txBody>
          <a:bodyPr wrap="none" rtlCol="0">
            <a:spAutoFit/>
          </a:bodyPr>
          <a:lstStyle/>
          <a:p>
            <a:pPr algn="ctr"/>
            <a:r>
              <a:rPr lang="zh-CN" altLang="zh-CN" sz="1200" b="1" smtClean="0">
                <a:solidFill>
                  <a:srgbClr val="C00000"/>
                </a:solidFill>
                <a:latin typeface="微软雅黑" panose="020B0503020204020204" pitchFamily="34" charset="-122"/>
                <a:ea typeface="微软雅黑" panose="020B0503020204020204" pitchFamily="34" charset="-122"/>
              </a:rPr>
              <a:t>首页</a:t>
            </a:r>
            <a:endParaRPr lang="zh-CN" altLang="zh-CN" sz="1200" b="1" smtClean="0">
              <a:solidFill>
                <a:srgbClr val="C00000"/>
              </a:solidFill>
              <a:latin typeface="微软雅黑" panose="020B0503020204020204" pitchFamily="34" charset="-122"/>
              <a:ea typeface="微软雅黑" panose="020B0503020204020204" pitchFamily="34" charset="-122"/>
            </a:endParaRPr>
          </a:p>
        </p:txBody>
      </p:sp>
      <p:sp>
        <p:nvSpPr>
          <p:cNvPr id="105" name="圆角矩形 104"/>
          <p:cNvSpPr/>
          <p:nvPr/>
        </p:nvSpPr>
        <p:spPr>
          <a:xfrm>
            <a:off x="2359660" y="1787525"/>
            <a:ext cx="942975" cy="2710815"/>
          </a:xfrm>
          <a:prstGeom prst="roundRect">
            <a:avLst>
              <a:gd name="adj" fmla="val 1581"/>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a:off x="3310255" y="1787525"/>
            <a:ext cx="992505" cy="2214880"/>
          </a:xfrm>
          <a:prstGeom prst="roundRect">
            <a:avLst>
              <a:gd name="adj" fmla="val 1581"/>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a:off x="5327015" y="1787525"/>
            <a:ext cx="1766570" cy="2210435"/>
          </a:xfrm>
          <a:prstGeom prst="roundRect">
            <a:avLst>
              <a:gd name="adj" fmla="val 1581"/>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a:off x="7097395" y="1787525"/>
            <a:ext cx="1801495" cy="2710180"/>
          </a:xfrm>
          <a:prstGeom prst="roundRect">
            <a:avLst>
              <a:gd name="adj" fmla="val 1581"/>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73"/>
          <p:cNvSpPr txBox="1">
            <a:spLocks noChangeArrowheads="1"/>
          </p:cNvSpPr>
          <p:nvPr/>
        </p:nvSpPr>
        <p:spPr bwMode="auto">
          <a:xfrm>
            <a:off x="2419441" y="4576554"/>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en-US" sz="1200" b="1">
                <a:solidFill>
                  <a:srgbClr val="C00000"/>
                </a:solidFill>
                <a:latin typeface="微软雅黑" panose="020B0503020204020204" pitchFamily="34" charset="-122"/>
                <a:ea typeface="微软雅黑" panose="020B0503020204020204" pitchFamily="34" charset="-122"/>
              </a:rPr>
              <a:t>基础</a:t>
            </a:r>
            <a:endParaRPr lang="en-US" altLang="zh-CN" sz="1200" b="1" smtClean="0">
              <a:solidFill>
                <a:srgbClr val="C00000"/>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1200" b="1" smtClean="0">
                <a:solidFill>
                  <a:srgbClr val="C00000"/>
                </a:solidFill>
                <a:latin typeface="微软雅黑" panose="020B0503020204020204" pitchFamily="34" charset="-122"/>
                <a:ea typeface="微软雅黑" panose="020B0503020204020204" pitchFamily="34" charset="-122"/>
              </a:rPr>
              <a:t>管理</a:t>
            </a:r>
            <a:endParaRPr lang="zh-CN" altLang="en-US" sz="1200" b="1">
              <a:solidFill>
                <a:srgbClr val="C00000"/>
              </a:solidFill>
              <a:latin typeface="微软雅黑" panose="020B0503020204020204" pitchFamily="34" charset="-122"/>
              <a:ea typeface="微软雅黑" panose="020B0503020204020204" pitchFamily="34" charset="-122"/>
            </a:endParaRPr>
          </a:p>
        </p:txBody>
      </p:sp>
      <p:sp>
        <p:nvSpPr>
          <p:cNvPr id="110" name="圆角矩形 109"/>
          <p:cNvSpPr/>
          <p:nvPr/>
        </p:nvSpPr>
        <p:spPr>
          <a:xfrm>
            <a:off x="3386138" y="2114312"/>
            <a:ext cx="820309"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民生互助计划</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11" name="圆角矩形 110"/>
          <p:cNvSpPr/>
          <p:nvPr/>
        </p:nvSpPr>
        <p:spPr>
          <a:xfrm>
            <a:off x="3395663" y="3055366"/>
            <a:ext cx="820309"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少儿互助计划</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13" name="圆角矩形 112"/>
          <p:cNvSpPr/>
          <p:nvPr/>
        </p:nvSpPr>
        <p:spPr>
          <a:xfrm>
            <a:off x="8013427" y="2605921"/>
            <a:ext cx="812524"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我的钱包</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14" name="圆角矩形 113"/>
          <p:cNvSpPr/>
          <p:nvPr/>
        </p:nvSpPr>
        <p:spPr>
          <a:xfrm>
            <a:off x="6086995" y="4648562"/>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latin typeface="微软雅黑" panose="020B0503020204020204" pitchFamily="34" charset="-122"/>
                <a:ea typeface="微软雅黑" panose="020B0503020204020204" pitchFamily="34" charset="-122"/>
              </a:rPr>
              <a:t>财务管理</a:t>
            </a:r>
            <a:endParaRPr lang="zh-CN" altLang="en-US" sz="1100" smtClean="0">
              <a:solidFill>
                <a:schemeClr val="tx1"/>
              </a:solidFill>
              <a:latin typeface="微软雅黑" panose="020B0503020204020204" pitchFamily="34" charset="-122"/>
              <a:ea typeface="微软雅黑" panose="020B0503020204020204" pitchFamily="34" charset="-122"/>
            </a:endParaRPr>
          </a:p>
        </p:txBody>
      </p:sp>
      <p:sp>
        <p:nvSpPr>
          <p:cNvPr id="115" name="圆角矩形 114"/>
          <p:cNvSpPr/>
          <p:nvPr/>
        </p:nvSpPr>
        <p:spPr>
          <a:xfrm>
            <a:off x="7097687" y="4648562"/>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latin typeface="微软雅黑" panose="020B0503020204020204" pitchFamily="34" charset="-122"/>
                <a:ea typeface="微软雅黑" panose="020B0503020204020204" pitchFamily="34" charset="-122"/>
              </a:rPr>
              <a:t>商品管理</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16" name="圆角矩形 115"/>
          <p:cNvSpPr/>
          <p:nvPr/>
        </p:nvSpPr>
        <p:spPr>
          <a:xfrm>
            <a:off x="8145207" y="4648562"/>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latin typeface="微软雅黑" panose="020B0503020204020204" pitchFamily="34" charset="-122"/>
                <a:ea typeface="微软雅黑" panose="020B0503020204020204" pitchFamily="34" charset="-122"/>
              </a:rPr>
              <a:t>帮助管理</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17" name="圆角矩形 116"/>
          <p:cNvSpPr/>
          <p:nvPr/>
        </p:nvSpPr>
        <p:spPr>
          <a:xfrm>
            <a:off x="4105388" y="4648562"/>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latin typeface="微软雅黑" panose="020B0503020204020204" pitchFamily="34" charset="-122"/>
                <a:ea typeface="微软雅黑" panose="020B0503020204020204" pitchFamily="34" charset="-122"/>
              </a:rPr>
              <a:t>日程管理</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18" name="圆角矩形 117"/>
          <p:cNvSpPr/>
          <p:nvPr/>
        </p:nvSpPr>
        <p:spPr>
          <a:xfrm>
            <a:off x="6259924" y="2128282"/>
            <a:ext cx="760995"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latin typeface="微软雅黑" panose="020B0503020204020204" pitchFamily="34" charset="-122"/>
                <a:ea typeface="微软雅黑" panose="020B0503020204020204" pitchFamily="34" charset="-122"/>
              </a:rPr>
              <a:t>积分管理</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23" name="圆角矩形 122"/>
          <p:cNvSpPr/>
          <p:nvPr/>
        </p:nvSpPr>
        <p:spPr>
          <a:xfrm>
            <a:off x="7169378" y="3076321"/>
            <a:ext cx="789282"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邀请返金</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24" name="圆角矩形 123"/>
          <p:cNvSpPr/>
          <p:nvPr/>
        </p:nvSpPr>
        <p:spPr>
          <a:xfrm>
            <a:off x="8013427" y="3076321"/>
            <a:ext cx="812524"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在线客服</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26" name="圆角矩形 125"/>
          <p:cNvSpPr/>
          <p:nvPr/>
        </p:nvSpPr>
        <p:spPr>
          <a:xfrm>
            <a:off x="7158717" y="3554180"/>
            <a:ext cx="812524"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帮助与反馈</a:t>
            </a:r>
            <a:endParaRPr lang="zh-CN" altLang="en-US" sz="1100">
              <a:solidFill>
                <a:schemeClr val="tx1"/>
              </a:solidFill>
              <a:latin typeface="微软雅黑" panose="020B0503020204020204" pitchFamily="34" charset="-122"/>
              <a:ea typeface="微软雅黑" panose="020B0503020204020204" pitchFamily="34" charset="-122"/>
            </a:endParaRPr>
          </a:p>
        </p:txBody>
      </p:sp>
      <p:grpSp>
        <p:nvGrpSpPr>
          <p:cNvPr id="127" name="组合 126"/>
          <p:cNvGrpSpPr/>
          <p:nvPr/>
        </p:nvGrpSpPr>
        <p:grpSpPr>
          <a:xfrm>
            <a:off x="1358283" y="1713423"/>
            <a:ext cx="922655" cy="3223895"/>
            <a:chOff x="7361199" y="1004763"/>
            <a:chExt cx="922655" cy="3223895"/>
          </a:xfrm>
        </p:grpSpPr>
        <p:sp>
          <p:nvSpPr>
            <p:cNvPr id="128" name="圆角矩形 127"/>
            <p:cNvSpPr/>
            <p:nvPr/>
          </p:nvSpPr>
          <p:spPr>
            <a:xfrm>
              <a:off x="7361199" y="1004763"/>
              <a:ext cx="922655" cy="3223895"/>
            </a:xfrm>
            <a:prstGeom prst="roundRect">
              <a:avLst>
                <a:gd name="adj" fmla="val 4813"/>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0" name="圆角矩形 129"/>
            <p:cNvSpPr/>
            <p:nvPr/>
          </p:nvSpPr>
          <p:spPr>
            <a:xfrm>
              <a:off x="7395769" y="1393823"/>
              <a:ext cx="820308"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电话服务</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31" name="圆角矩形 130"/>
            <p:cNvSpPr/>
            <p:nvPr/>
          </p:nvSpPr>
          <p:spPr>
            <a:xfrm>
              <a:off x="7395489" y="2049896"/>
              <a:ext cx="820308"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客户投诉</a:t>
              </a:r>
              <a:endParaRPr lang="zh-CN" altLang="en-US" sz="1100">
                <a:solidFill>
                  <a:schemeClr val="tx1"/>
                </a:solidFill>
                <a:latin typeface="微软雅黑" panose="020B0503020204020204" pitchFamily="34" charset="-122"/>
                <a:ea typeface="微软雅黑" panose="020B0503020204020204" pitchFamily="34" charset="-122"/>
              </a:endParaRPr>
            </a:p>
          </p:txBody>
        </p:sp>
      </p:grpSp>
      <p:sp>
        <p:nvSpPr>
          <p:cNvPr id="167" name="圆角矩形 166"/>
          <p:cNvSpPr/>
          <p:nvPr/>
        </p:nvSpPr>
        <p:spPr>
          <a:xfrm>
            <a:off x="1362710" y="5044440"/>
            <a:ext cx="7639685" cy="396240"/>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8" name="文本框 73"/>
          <p:cNvSpPr txBox="1">
            <a:spLocks noChangeArrowheads="1"/>
          </p:cNvSpPr>
          <p:nvPr/>
        </p:nvSpPr>
        <p:spPr bwMode="auto">
          <a:xfrm>
            <a:off x="1551159" y="5008602"/>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en-US" sz="1200" b="1" smtClean="0">
                <a:solidFill>
                  <a:srgbClr val="C00000"/>
                </a:solidFill>
                <a:latin typeface="微软雅黑" panose="020B0503020204020204" pitchFamily="34" charset="-122"/>
                <a:ea typeface="微软雅黑" panose="020B0503020204020204" pitchFamily="34" charset="-122"/>
              </a:rPr>
              <a:t>决策</a:t>
            </a:r>
            <a:endParaRPr lang="en-US" altLang="zh-CN" sz="1200" b="1" smtClean="0">
              <a:solidFill>
                <a:srgbClr val="C00000"/>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1200" b="1" smtClean="0">
                <a:solidFill>
                  <a:srgbClr val="C00000"/>
                </a:solidFill>
                <a:latin typeface="微软雅黑" panose="020B0503020204020204" pitchFamily="34" charset="-122"/>
                <a:ea typeface="微软雅黑" panose="020B0503020204020204" pitchFamily="34" charset="-122"/>
              </a:rPr>
              <a:t>分析</a:t>
            </a:r>
            <a:endParaRPr lang="zh-CN" altLang="en-US" sz="1200" b="1">
              <a:solidFill>
                <a:srgbClr val="C00000"/>
              </a:solidFill>
              <a:latin typeface="微软雅黑" panose="020B0503020204020204" pitchFamily="34" charset="-122"/>
              <a:ea typeface="微软雅黑" panose="020B0503020204020204" pitchFamily="34" charset="-122"/>
            </a:endParaRPr>
          </a:p>
        </p:txBody>
      </p:sp>
      <p:sp>
        <p:nvSpPr>
          <p:cNvPr id="169" name="圆角矩形 168"/>
          <p:cNvSpPr/>
          <p:nvPr/>
        </p:nvSpPr>
        <p:spPr>
          <a:xfrm>
            <a:off x="3465098" y="5098098"/>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latin typeface="微软雅黑" panose="020B0503020204020204" pitchFamily="34" charset="-122"/>
                <a:ea typeface="微软雅黑" panose="020B0503020204020204" pitchFamily="34" charset="-122"/>
              </a:rPr>
              <a:t>互助分析</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70" name="圆角矩形 169"/>
          <p:cNvSpPr/>
          <p:nvPr/>
        </p:nvSpPr>
        <p:spPr>
          <a:xfrm>
            <a:off x="4796251" y="5098098"/>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latin typeface="微软雅黑" panose="020B0503020204020204" pitchFamily="34" charset="-122"/>
                <a:ea typeface="微软雅黑" panose="020B0503020204020204" pitchFamily="34" charset="-122"/>
              </a:rPr>
              <a:t>财务分析</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71" name="圆角矩形 170"/>
          <p:cNvSpPr/>
          <p:nvPr/>
        </p:nvSpPr>
        <p:spPr>
          <a:xfrm>
            <a:off x="6123067" y="5098098"/>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latin typeface="微软雅黑" panose="020B0503020204020204" pitchFamily="34" charset="-122"/>
                <a:ea typeface="微软雅黑" panose="020B0503020204020204" pitchFamily="34" charset="-122"/>
              </a:rPr>
              <a:t>积分分析</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72" name="圆角矩形 171"/>
          <p:cNvSpPr/>
          <p:nvPr/>
        </p:nvSpPr>
        <p:spPr>
          <a:xfrm>
            <a:off x="2132429" y="5098098"/>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用户分析</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73" name="圆角矩形 172"/>
          <p:cNvSpPr/>
          <p:nvPr/>
        </p:nvSpPr>
        <p:spPr>
          <a:xfrm>
            <a:off x="7379015" y="5080610"/>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满意度分析</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76" name="圆角矩形 175"/>
          <p:cNvSpPr/>
          <p:nvPr/>
        </p:nvSpPr>
        <p:spPr>
          <a:xfrm>
            <a:off x="2417598" y="3055547"/>
            <a:ext cx="828000"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邀请好友</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77" name="圆角矩形 176"/>
          <p:cNvSpPr/>
          <p:nvPr/>
        </p:nvSpPr>
        <p:spPr>
          <a:xfrm>
            <a:off x="3114381" y="4648562"/>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smtClean="0">
                <a:solidFill>
                  <a:schemeClr val="tx1"/>
                </a:solidFill>
                <a:latin typeface="微软雅黑" panose="020B0503020204020204" pitchFamily="34" charset="-122"/>
                <a:ea typeface="微软雅黑" panose="020B0503020204020204" pitchFamily="34" charset="-122"/>
              </a:rPr>
              <a:t>、</a:t>
            </a:r>
            <a:endParaRPr lang="zh-CN" altLang="en-US" sz="1100" smtClean="0">
              <a:solidFill>
                <a:schemeClr val="tx1"/>
              </a:solidFill>
              <a:latin typeface="微软雅黑" panose="020B0503020204020204" pitchFamily="34" charset="-122"/>
              <a:ea typeface="微软雅黑" panose="020B0503020204020204" pitchFamily="34" charset="-122"/>
            </a:endParaRPr>
          </a:p>
          <a:p>
            <a:pPr algn="ctr"/>
            <a:r>
              <a:rPr lang="zh-CN" altLang="en-US" sz="1100" smtClean="0">
                <a:solidFill>
                  <a:schemeClr val="tx1"/>
                </a:solidFill>
                <a:latin typeface="微软雅黑" panose="020B0503020204020204" pitchFamily="34" charset="-122"/>
                <a:ea typeface="微软雅黑" panose="020B0503020204020204" pitchFamily="34" charset="-122"/>
              </a:rPr>
              <a:t>用户</a:t>
            </a:r>
            <a:endParaRPr lang="zh-CN" altLang="en-US" sz="1100" smtClean="0">
              <a:solidFill>
                <a:schemeClr val="tx1"/>
              </a:solidFill>
              <a:latin typeface="微软雅黑" panose="020B0503020204020204" pitchFamily="34" charset="-122"/>
              <a:ea typeface="微软雅黑" panose="020B0503020204020204" pitchFamily="34" charset="-122"/>
            </a:endParaRPr>
          </a:p>
          <a:p>
            <a:pPr algn="ctr"/>
            <a:r>
              <a:rPr lang="zh-CN" altLang="en-US" sz="1100" smtClean="0">
                <a:solidFill>
                  <a:schemeClr val="tx1"/>
                </a:solidFill>
                <a:latin typeface="微软雅黑" panose="020B0503020204020204" pitchFamily="34" charset="-122"/>
                <a:ea typeface="微软雅黑" panose="020B0503020204020204" pitchFamily="34" charset="-122"/>
              </a:rPr>
              <a:t>资源池</a:t>
            </a:r>
            <a:endParaRPr lang="en-US" altLang="zh-CN" sz="1100" smtClean="0">
              <a:solidFill>
                <a:schemeClr val="tx1"/>
              </a:solidFill>
              <a:latin typeface="微软雅黑" panose="020B0503020204020204" pitchFamily="34" charset="-122"/>
              <a:ea typeface="微软雅黑" panose="020B0503020204020204" pitchFamily="34" charset="-122"/>
            </a:endParaRPr>
          </a:p>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39" name="圆角矩形 138"/>
          <p:cNvSpPr/>
          <p:nvPr/>
        </p:nvSpPr>
        <p:spPr>
          <a:xfrm>
            <a:off x="2417598" y="4054166"/>
            <a:ext cx="828000"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互助公示</a:t>
            </a:r>
            <a:endParaRPr lang="zh-CN" altLang="en-US" sz="1100">
              <a:solidFill>
                <a:schemeClr val="tx1"/>
              </a:solidFill>
              <a:latin typeface="微软雅黑" panose="020B0503020204020204" pitchFamily="34" charset="-122"/>
              <a:ea typeface="微软雅黑" panose="020B0503020204020204" pitchFamily="34" charset="-122"/>
            </a:endParaRPr>
          </a:p>
        </p:txBody>
      </p:sp>
      <p:pic>
        <p:nvPicPr>
          <p:cNvPr id="138" name="图片 137"/>
          <p:cNvPicPr>
            <a:picLocks noChangeAspect="1"/>
          </p:cNvPicPr>
          <p:nvPr/>
        </p:nvPicPr>
        <p:blipFill>
          <a:blip r:embed="rId4"/>
          <a:stretch>
            <a:fillRect/>
          </a:stretch>
        </p:blipFill>
        <p:spPr>
          <a:xfrm>
            <a:off x="909686" y="1787825"/>
            <a:ext cx="420265" cy="391080"/>
          </a:xfrm>
          <a:prstGeom prst="rect">
            <a:avLst/>
          </a:prstGeom>
        </p:spPr>
      </p:pic>
      <p:grpSp>
        <p:nvGrpSpPr>
          <p:cNvPr id="140" name="组合 139"/>
          <p:cNvGrpSpPr/>
          <p:nvPr/>
        </p:nvGrpSpPr>
        <p:grpSpPr>
          <a:xfrm>
            <a:off x="78786" y="5467072"/>
            <a:ext cx="9000000" cy="392444"/>
            <a:chOff x="47671" y="4758412"/>
            <a:chExt cx="9000000" cy="392444"/>
          </a:xfrm>
        </p:grpSpPr>
        <p:sp>
          <p:nvSpPr>
            <p:cNvPr id="141" name="圆角矩形 140"/>
            <p:cNvSpPr/>
            <p:nvPr/>
          </p:nvSpPr>
          <p:spPr>
            <a:xfrm>
              <a:off x="47671" y="4758412"/>
              <a:ext cx="9000000" cy="392444"/>
            </a:xfrm>
            <a:prstGeom prst="roundRect">
              <a:avLst>
                <a:gd name="adj" fmla="val 848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100" b="1" smtClean="0">
                  <a:solidFill>
                    <a:srgbClr val="FFFFFF"/>
                  </a:solidFill>
                  <a:latin typeface="微软雅黑" panose="020B0503020204020204" pitchFamily="34" charset="-122"/>
                  <a:ea typeface="微软雅黑" panose="020B0503020204020204" pitchFamily="34" charset="-122"/>
                </a:rPr>
                <a:t>系统配置</a:t>
              </a:r>
              <a:r>
                <a:rPr lang="en-US" altLang="zh-CN" sz="1100" b="1" smtClean="0">
                  <a:solidFill>
                    <a:srgbClr val="FFFFFF"/>
                  </a:solidFill>
                  <a:latin typeface="微软雅黑" panose="020B0503020204020204" pitchFamily="34" charset="-122"/>
                  <a:ea typeface="微软雅黑" panose="020B0503020204020204" pitchFamily="34" charset="-122"/>
                </a:rPr>
                <a:t>/</a:t>
              </a:r>
              <a:r>
                <a:rPr lang="zh-CN" altLang="en-US" sz="1100" b="1" smtClean="0">
                  <a:solidFill>
                    <a:srgbClr val="FFFFFF"/>
                  </a:solidFill>
                  <a:latin typeface="微软雅黑" panose="020B0503020204020204" pitchFamily="34" charset="-122"/>
                  <a:ea typeface="微软雅黑" panose="020B0503020204020204" pitchFamily="34" charset="-122"/>
                </a:rPr>
                <a:t>底层平台</a:t>
              </a:r>
              <a:endParaRPr lang="en-US" altLang="zh-CN" sz="1100" b="1" smtClean="0">
                <a:solidFill>
                  <a:srgbClr val="FFFFFF"/>
                </a:solidFill>
                <a:latin typeface="微软雅黑" panose="020B0503020204020204" pitchFamily="34" charset="-122"/>
                <a:ea typeface="微软雅黑" panose="020B0503020204020204" pitchFamily="34" charset="-122"/>
              </a:endParaRPr>
            </a:p>
          </p:txBody>
        </p:sp>
        <p:sp>
          <p:nvSpPr>
            <p:cNvPr id="142" name="圆角矩形 141"/>
            <p:cNvSpPr/>
            <p:nvPr/>
          </p:nvSpPr>
          <p:spPr>
            <a:xfrm>
              <a:off x="1469391" y="4796167"/>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smtClean="0">
                  <a:solidFill>
                    <a:schemeClr val="tx1"/>
                  </a:solidFill>
                  <a:latin typeface="微软雅黑" panose="020B0503020204020204" pitchFamily="34" charset="-122"/>
                  <a:ea typeface="微软雅黑" panose="020B0503020204020204" pitchFamily="34" charset="-122"/>
                </a:rPr>
                <a:t>工作流引擎</a:t>
              </a:r>
              <a:endParaRPr lang="zh-CN" altLang="en-US" sz="900">
                <a:solidFill>
                  <a:schemeClr val="tx1"/>
                </a:solidFill>
                <a:latin typeface="微软雅黑" panose="020B0503020204020204" pitchFamily="34" charset="-122"/>
                <a:ea typeface="微软雅黑" panose="020B0503020204020204" pitchFamily="34" charset="-122"/>
              </a:endParaRPr>
            </a:p>
          </p:txBody>
        </p:sp>
        <p:sp>
          <p:nvSpPr>
            <p:cNvPr id="143" name="圆角矩形 142"/>
            <p:cNvSpPr/>
            <p:nvPr/>
          </p:nvSpPr>
          <p:spPr>
            <a:xfrm>
              <a:off x="2560979" y="4796167"/>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smtClean="0">
                  <a:solidFill>
                    <a:schemeClr val="tx1"/>
                  </a:solidFill>
                  <a:latin typeface="微软雅黑" panose="020B0503020204020204" pitchFamily="34" charset="-122"/>
                  <a:ea typeface="微软雅黑" panose="020B0503020204020204" pitchFamily="34" charset="-122"/>
                </a:rPr>
                <a:t>对象设计器</a:t>
              </a:r>
              <a:endParaRPr lang="zh-CN" altLang="en-US" sz="900">
                <a:solidFill>
                  <a:schemeClr val="tx1"/>
                </a:solidFill>
                <a:latin typeface="微软雅黑" panose="020B0503020204020204" pitchFamily="34" charset="-122"/>
                <a:ea typeface="微软雅黑" panose="020B0503020204020204" pitchFamily="34" charset="-122"/>
              </a:endParaRPr>
            </a:p>
          </p:txBody>
        </p:sp>
        <p:sp>
          <p:nvSpPr>
            <p:cNvPr id="144" name="圆角矩形 143"/>
            <p:cNvSpPr/>
            <p:nvPr/>
          </p:nvSpPr>
          <p:spPr>
            <a:xfrm>
              <a:off x="3652567" y="4796167"/>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smtClean="0">
                  <a:solidFill>
                    <a:schemeClr val="tx1"/>
                  </a:solidFill>
                  <a:latin typeface="微软雅黑" panose="020B0503020204020204" pitchFamily="34" charset="-122"/>
                  <a:ea typeface="微软雅黑" panose="020B0503020204020204" pitchFamily="34" charset="-122"/>
                </a:rPr>
                <a:t>表单设计器</a:t>
              </a:r>
              <a:endParaRPr lang="zh-CN" altLang="en-US" sz="900">
                <a:solidFill>
                  <a:schemeClr val="tx1"/>
                </a:solidFill>
                <a:latin typeface="微软雅黑" panose="020B0503020204020204" pitchFamily="34" charset="-122"/>
                <a:ea typeface="微软雅黑" panose="020B0503020204020204" pitchFamily="34" charset="-122"/>
              </a:endParaRPr>
            </a:p>
          </p:txBody>
        </p:sp>
        <p:sp>
          <p:nvSpPr>
            <p:cNvPr id="174" name="圆角矩形 173"/>
            <p:cNvSpPr/>
            <p:nvPr/>
          </p:nvSpPr>
          <p:spPr>
            <a:xfrm>
              <a:off x="4744155" y="4796167"/>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smtClean="0">
                  <a:solidFill>
                    <a:schemeClr val="tx1"/>
                  </a:solidFill>
                  <a:latin typeface="微软雅黑" panose="020B0503020204020204" pitchFamily="34" charset="-122"/>
                  <a:ea typeface="微软雅黑" panose="020B0503020204020204" pitchFamily="34" charset="-122"/>
                </a:rPr>
                <a:t>业务逻辑设计器</a:t>
              </a:r>
              <a:endParaRPr lang="zh-CN" altLang="en-US" sz="900">
                <a:solidFill>
                  <a:schemeClr val="tx1"/>
                </a:solidFill>
                <a:latin typeface="微软雅黑" panose="020B0503020204020204" pitchFamily="34" charset="-122"/>
                <a:ea typeface="微软雅黑" panose="020B0503020204020204" pitchFamily="34" charset="-122"/>
              </a:endParaRPr>
            </a:p>
          </p:txBody>
        </p:sp>
        <p:sp>
          <p:nvSpPr>
            <p:cNvPr id="175" name="圆角矩形 174"/>
            <p:cNvSpPr/>
            <p:nvPr/>
          </p:nvSpPr>
          <p:spPr>
            <a:xfrm>
              <a:off x="5835743" y="4796167"/>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smtClean="0">
                  <a:solidFill>
                    <a:schemeClr val="tx1"/>
                  </a:solidFill>
                  <a:latin typeface="微软雅黑" panose="020B0503020204020204" pitchFamily="34" charset="-122"/>
                  <a:ea typeface="微软雅黑" panose="020B0503020204020204" pitchFamily="34" charset="-122"/>
                </a:rPr>
                <a:t>消息设计器</a:t>
              </a:r>
              <a:endParaRPr lang="zh-CN" altLang="en-US" sz="900">
                <a:solidFill>
                  <a:schemeClr val="tx1"/>
                </a:solidFill>
                <a:latin typeface="微软雅黑" panose="020B0503020204020204" pitchFamily="34" charset="-122"/>
                <a:ea typeface="微软雅黑" panose="020B0503020204020204" pitchFamily="34" charset="-122"/>
              </a:endParaRPr>
            </a:p>
          </p:txBody>
        </p:sp>
        <p:sp>
          <p:nvSpPr>
            <p:cNvPr id="181" name="圆角矩形 180"/>
            <p:cNvSpPr/>
            <p:nvPr/>
          </p:nvSpPr>
          <p:spPr>
            <a:xfrm>
              <a:off x="6927331" y="4796167"/>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smtClean="0">
                  <a:solidFill>
                    <a:schemeClr val="tx1"/>
                  </a:solidFill>
                  <a:latin typeface="微软雅黑" panose="020B0503020204020204" pitchFamily="34" charset="-122"/>
                  <a:ea typeface="微软雅黑" panose="020B0503020204020204" pitchFamily="34" charset="-122"/>
                </a:rPr>
                <a:t>多语言配置</a:t>
              </a:r>
              <a:endParaRPr lang="zh-CN" altLang="en-US" sz="900">
                <a:solidFill>
                  <a:schemeClr val="tx1"/>
                </a:solidFill>
                <a:latin typeface="微软雅黑" panose="020B0503020204020204" pitchFamily="34" charset="-122"/>
                <a:ea typeface="微软雅黑" panose="020B0503020204020204" pitchFamily="34" charset="-122"/>
              </a:endParaRPr>
            </a:p>
          </p:txBody>
        </p:sp>
        <p:sp>
          <p:nvSpPr>
            <p:cNvPr id="182" name="圆角矩形 181"/>
            <p:cNvSpPr/>
            <p:nvPr/>
          </p:nvSpPr>
          <p:spPr>
            <a:xfrm>
              <a:off x="8018920" y="4796167"/>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smtClean="0">
                  <a:solidFill>
                    <a:schemeClr val="tx1"/>
                  </a:solidFill>
                  <a:latin typeface="微软雅黑" panose="020B0503020204020204" pitchFamily="34" charset="-122"/>
                  <a:ea typeface="微软雅黑" panose="020B0503020204020204" pitchFamily="34" charset="-122"/>
                </a:rPr>
                <a:t>报表设计器</a:t>
              </a:r>
              <a:endParaRPr lang="zh-CN" altLang="en-US" sz="900">
                <a:solidFill>
                  <a:schemeClr val="tx1"/>
                </a:solidFill>
                <a:latin typeface="微软雅黑" panose="020B0503020204020204" pitchFamily="34" charset="-122"/>
                <a:ea typeface="微软雅黑" panose="020B0503020204020204" pitchFamily="34" charset="-122"/>
              </a:endParaRPr>
            </a:p>
          </p:txBody>
        </p:sp>
      </p:grpSp>
      <p:sp>
        <p:nvSpPr>
          <p:cNvPr id="10" name="圆角矩形 9"/>
          <p:cNvSpPr/>
          <p:nvPr/>
        </p:nvSpPr>
        <p:spPr>
          <a:xfrm>
            <a:off x="1392573" y="3471026"/>
            <a:ext cx="820308"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1100">
                <a:solidFill>
                  <a:schemeClr val="tx1"/>
                </a:solidFill>
                <a:latin typeface="微软雅黑" panose="020B0503020204020204" pitchFamily="34" charset="-122"/>
                <a:ea typeface="微软雅黑" panose="020B0503020204020204" pitchFamily="34" charset="-122"/>
              </a:rPr>
              <a:t>邮件服务</a:t>
            </a:r>
            <a:endParaRPr lang="zh-CN" altLang="zh-CN" sz="1100">
              <a:solidFill>
                <a:schemeClr val="tx1"/>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392573" y="4125076"/>
            <a:ext cx="820308"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1100">
                <a:solidFill>
                  <a:schemeClr val="tx1"/>
                </a:solidFill>
                <a:latin typeface="微软雅黑" panose="020B0503020204020204" pitchFamily="34" charset="-122"/>
                <a:ea typeface="微软雅黑" panose="020B0503020204020204" pitchFamily="34" charset="-122"/>
              </a:rPr>
              <a:t>在线服务</a:t>
            </a:r>
            <a:endParaRPr lang="zh-CN" altLang="zh-CN" sz="1100">
              <a:solidFill>
                <a:schemeClr val="tx1"/>
              </a:solidFill>
              <a:latin typeface="微软雅黑" panose="020B0503020204020204" pitchFamily="34" charset="-122"/>
              <a:ea typeface="微软雅黑" panose="020B0503020204020204" pitchFamily="34" charset="-122"/>
            </a:endParaRPr>
          </a:p>
        </p:txBody>
      </p:sp>
      <p:sp>
        <p:nvSpPr>
          <p:cNvPr id="3" name="圆角矩形 2"/>
          <p:cNvSpPr/>
          <p:nvPr/>
        </p:nvSpPr>
        <p:spPr>
          <a:xfrm>
            <a:off x="4334510" y="1783080"/>
            <a:ext cx="992505" cy="2214880"/>
          </a:xfrm>
          <a:prstGeom prst="roundRect">
            <a:avLst>
              <a:gd name="adj" fmla="val 1581"/>
            </a:avLst>
          </a:prstGeom>
          <a:no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30"/>
          <p:cNvSpPr txBox="1"/>
          <p:nvPr/>
        </p:nvSpPr>
        <p:spPr>
          <a:xfrm>
            <a:off x="4434810" y="1815171"/>
            <a:ext cx="792480" cy="275590"/>
          </a:xfrm>
          <a:prstGeom prst="rect">
            <a:avLst/>
          </a:prstGeom>
          <a:noFill/>
        </p:spPr>
        <p:txBody>
          <a:bodyPr wrap="none" rtlCol="0">
            <a:spAutoFit/>
          </a:bodyPr>
          <a:lstStyle/>
          <a:p>
            <a:pPr algn="ctr"/>
            <a:r>
              <a:rPr lang="zh-CN" sz="1200" b="1" smtClean="0">
                <a:solidFill>
                  <a:srgbClr val="C00000"/>
                </a:solidFill>
                <a:latin typeface="微软雅黑" panose="020B0503020204020204" pitchFamily="34" charset="-122"/>
                <a:ea typeface="微软雅黑" panose="020B0503020204020204" pitchFamily="34" charset="-122"/>
              </a:rPr>
              <a:t>帮扶大厅</a:t>
            </a:r>
            <a:endParaRPr lang="zh-CN" sz="1200" b="1" smtClean="0">
              <a:solidFill>
                <a:srgbClr val="C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4424998" y="2102247"/>
            <a:ext cx="820309"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rPr>
              <a:t>申请互助</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4434523" y="2586101"/>
            <a:ext cx="820309"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solidFill>
                <a:latin typeface="微软雅黑" panose="020B0503020204020204" pitchFamily="34" charset="-122"/>
                <a:ea typeface="微软雅黑" panose="020B0503020204020204" pitchFamily="34" charset="-122"/>
                <a:sym typeface="+mn-ea"/>
              </a:rPr>
              <a:t>最新求助</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5120525" y="4647927"/>
            <a:ext cx="820308" cy="288000"/>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100" smtClean="0">
                <a:solidFill>
                  <a:schemeClr val="tx1"/>
                </a:solidFill>
                <a:latin typeface="微软雅黑" panose="020B0503020204020204" pitchFamily="34" charset="-122"/>
                <a:ea typeface="微软雅黑" panose="020B0503020204020204" pitchFamily="34" charset="-122"/>
              </a:rPr>
              <a:t>项目管理</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6" name="文本框 30"/>
          <p:cNvSpPr txBox="1"/>
          <p:nvPr/>
        </p:nvSpPr>
        <p:spPr>
          <a:xfrm>
            <a:off x="11890" y="3549531"/>
            <a:ext cx="741680" cy="260350"/>
          </a:xfrm>
          <a:prstGeom prst="rect">
            <a:avLst/>
          </a:prstGeom>
          <a:noFill/>
        </p:spPr>
        <p:txBody>
          <a:bodyPr wrap="none" rtlCol="0">
            <a:spAutoFit/>
          </a:bodyPr>
          <a:p>
            <a:pPr algn="ctr"/>
            <a:r>
              <a:rPr lang="zh-CN" altLang="en-US" sz="1100" b="1" smtClean="0">
                <a:solidFill>
                  <a:srgbClr val="404040"/>
                </a:solidFill>
                <a:latin typeface="微软雅黑" panose="020B0503020204020204" pitchFamily="34" charset="-122"/>
                <a:ea typeface="微软雅黑" panose="020B0503020204020204" pitchFamily="34" charset="-122"/>
              </a:rPr>
              <a:t>普通用户</a:t>
            </a:r>
            <a:endParaRPr lang="zh-CN" altLang="en-US" sz="1100" b="1" smtClean="0">
              <a:solidFill>
                <a:srgbClr val="404040"/>
              </a:solidFill>
              <a:latin typeface="微软雅黑" panose="020B0503020204020204" pitchFamily="34" charset="-122"/>
              <a:ea typeface="微软雅黑" panose="020B0503020204020204" pitchFamily="34" charset="-122"/>
            </a:endParaRPr>
          </a:p>
        </p:txBody>
      </p:sp>
      <p:sp>
        <p:nvSpPr>
          <p:cNvPr id="7" name="圆角矩形 6"/>
          <p:cNvSpPr/>
          <p:nvPr/>
        </p:nvSpPr>
        <p:spPr>
          <a:xfrm>
            <a:off x="8013427" y="3553841"/>
            <a:ext cx="812524"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100">
                <a:solidFill>
                  <a:schemeClr val="tx1"/>
                </a:solidFill>
                <a:latin typeface="微软雅黑" panose="020B0503020204020204" pitchFamily="34" charset="-122"/>
                <a:ea typeface="微软雅黑" panose="020B0503020204020204" pitchFamily="34" charset="-122"/>
              </a:rPr>
              <a:t>联系我们</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7168877" y="3997706"/>
            <a:ext cx="812524"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100">
                <a:solidFill>
                  <a:schemeClr val="tx1"/>
                </a:solidFill>
                <a:latin typeface="微软雅黑" panose="020B0503020204020204" pitchFamily="34" charset="-122"/>
                <a:ea typeface="微软雅黑" panose="020B0503020204020204" pitchFamily="34" charset="-122"/>
              </a:rPr>
              <a:t>更多</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402674" y="2605802"/>
            <a:ext cx="760995"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100">
                <a:solidFill>
                  <a:schemeClr val="tx1"/>
                </a:solidFill>
                <a:latin typeface="微软雅黑" panose="020B0503020204020204" pitchFamily="34" charset="-122"/>
                <a:ea typeface="微软雅黑" panose="020B0503020204020204" pitchFamily="34" charset="-122"/>
              </a:rPr>
              <a:t>精彩资讯</a:t>
            </a: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416963" y="3549577"/>
            <a:ext cx="828000" cy="373223"/>
          </a:xfrm>
          <a:prstGeom prst="roundRect">
            <a:avLst>
              <a:gd name="adj" fmla="val 8487"/>
            </a:avLst>
          </a:prstGeom>
          <a:solidFill>
            <a:srgbClr val="FF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100">
                <a:solidFill>
                  <a:schemeClr val="tx1"/>
                </a:solidFill>
                <a:latin typeface="微软雅黑" panose="020B0503020204020204" pitchFamily="34" charset="-122"/>
                <a:ea typeface="微软雅黑" panose="020B0503020204020204" pitchFamily="34" charset="-122"/>
              </a:rPr>
              <a:t>健康问诊</a:t>
            </a:r>
            <a:endParaRPr lang="zh-CN" altLang="en-US" sz="11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cxnSp>
        <p:nvCxnSpPr>
          <p:cNvPr id="37" name="直接箭头连接符 36"/>
          <p:cNvCxnSpPr/>
          <p:nvPr/>
        </p:nvCxnSpPr>
        <p:spPr>
          <a:xfrm flipV="1">
            <a:off x="1000472" y="2070951"/>
            <a:ext cx="0" cy="368436"/>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1200" y="4419600"/>
            <a:ext cx="6350" cy="475615"/>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928082" y="4134066"/>
            <a:ext cx="0" cy="368436"/>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a:xfrm>
            <a:off x="6499225" y="6410325"/>
            <a:ext cx="2133600" cy="476250"/>
          </a:xfrm>
        </p:spPr>
        <p:txBody>
          <a:bodyPr/>
          <a:lstStyle/>
          <a:p>
            <a:fld id="{B4287A38-7D4B-4736-A91A-821DA9573A75}" type="slidenum">
              <a:rPr lang="en-US" altLang="zh-CN" sz="1000" smtClean="0"/>
            </a:fld>
            <a:endParaRPr lang="en-US" altLang="zh-CN" sz="1000" dirty="0" smtClean="0"/>
          </a:p>
        </p:txBody>
      </p:sp>
      <p:cxnSp>
        <p:nvCxnSpPr>
          <p:cNvPr id="4" name="直接连接符 3"/>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05840" y="316865"/>
            <a:ext cx="5795645" cy="46037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需求定义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sym typeface="+mn-ea"/>
              </a:rPr>
              <a:t>融创互助平台第一阶段</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659232" y="1660798"/>
            <a:ext cx="2224116" cy="3592115"/>
            <a:chOff x="4682518" y="3829017"/>
            <a:chExt cx="3600000" cy="3403382"/>
          </a:xfrm>
        </p:grpSpPr>
        <p:sp>
          <p:nvSpPr>
            <p:cNvPr id="65" name="AutoShape 22"/>
            <p:cNvSpPr>
              <a:spLocks noChangeArrowheads="1"/>
            </p:cNvSpPr>
            <p:nvPr/>
          </p:nvSpPr>
          <p:spPr bwMode="auto">
            <a:xfrm>
              <a:off x="4682518" y="3829017"/>
              <a:ext cx="3600000" cy="288000"/>
            </a:xfrm>
            <a:prstGeom prst="roundRect">
              <a:avLst>
                <a:gd name="adj" fmla="val 0"/>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eaLnBrk="0" hangingPunct="0">
                <a:spcBef>
                  <a:spcPct val="20000"/>
                </a:spcBef>
                <a:buChar char="•"/>
                <a:defRPr sz="3200">
                  <a:solidFill>
                    <a:schemeClr val="tx1"/>
                  </a:solidFill>
                  <a:latin typeface="Calibri" panose="020F0502020204030204" charset="0"/>
                  <a:ea typeface="方正兰亭细黑_GBK" charset="-122"/>
                  <a:sym typeface="Calibri" panose="020F0502020204030204" charset="0"/>
                </a:defRPr>
              </a:lvl1pPr>
              <a:lvl2pPr marL="742950" indent="-285750" eaLnBrk="0" hangingPunct="0">
                <a:spcBef>
                  <a:spcPct val="20000"/>
                </a:spcBef>
                <a:buChar char="–"/>
                <a:defRPr sz="2800">
                  <a:solidFill>
                    <a:schemeClr val="tx1"/>
                  </a:solidFill>
                  <a:latin typeface="Calibri" panose="020F0502020204030204" charset="0"/>
                  <a:ea typeface="方正兰亭细黑_GBK" charset="-122"/>
                  <a:sym typeface="Calibri" panose="020F0502020204030204" charset="0"/>
                </a:defRPr>
              </a:lvl2pPr>
              <a:lvl3pPr marL="1143000" indent="-228600" eaLnBrk="0" hangingPunct="0">
                <a:spcBef>
                  <a:spcPct val="20000"/>
                </a:spcBef>
                <a:buChar char="•"/>
                <a:defRPr sz="2400">
                  <a:solidFill>
                    <a:schemeClr val="tx1"/>
                  </a:solidFill>
                  <a:latin typeface="Calibri" panose="020F0502020204030204" charset="0"/>
                  <a:ea typeface="方正兰亭细黑_GBK" charset="-122"/>
                  <a:sym typeface="Calibri" panose="020F0502020204030204" charset="0"/>
                </a:defRPr>
              </a:lvl3pPr>
              <a:lvl4pPr marL="1600200" indent="-228600" eaLnBrk="0" hangingPunct="0">
                <a:spcBef>
                  <a:spcPct val="20000"/>
                </a:spcBef>
                <a:buChar char="–"/>
                <a:defRPr sz="2000">
                  <a:solidFill>
                    <a:schemeClr val="tx1"/>
                  </a:solidFill>
                  <a:latin typeface="Calibri" panose="020F0502020204030204" charset="0"/>
                  <a:ea typeface="方正兰亭细黑_GBK" charset="-122"/>
                  <a:sym typeface="Calibri" panose="020F0502020204030204" charset="0"/>
                </a:defRPr>
              </a:lvl4pPr>
              <a:lvl5pPr marL="2057400" indent="-228600" eaLnBrk="0" hangingPunct="0">
                <a:spcBef>
                  <a:spcPct val="20000"/>
                </a:spcBef>
                <a:buChar char="»"/>
                <a:defRPr sz="2000">
                  <a:solidFill>
                    <a:schemeClr val="tx1"/>
                  </a:solidFill>
                  <a:latin typeface="Calibri" panose="020F0502020204030204" charset="0"/>
                  <a:ea typeface="方正兰亭细黑_GBK"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方正兰亭细黑_GBK"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方正兰亭细黑_GBK"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方正兰亭细黑_GBK"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方正兰亭细黑_GBK" charset="-122"/>
                  <a:sym typeface="Calibri" panose="020F0502020204030204" charset="0"/>
                </a:defRPr>
              </a:lvl9pPr>
            </a:lstStyle>
            <a:p>
              <a:pPr algn="ctr" eaLnBrk="1" hangingPunct="1">
                <a:lnSpc>
                  <a:spcPct val="120000"/>
                </a:lnSpc>
                <a:spcBef>
                  <a:spcPct val="0"/>
                </a:spcBef>
                <a:buFont typeface="Arial" panose="020B0604020202020204" pitchFamily="34" charset="0"/>
                <a:buNone/>
              </a:pPr>
              <a:r>
                <a:rPr lang="zh-CN" altLang="en-US" sz="1400">
                  <a:solidFill>
                    <a:srgbClr val="FFFFFF"/>
                  </a:solidFill>
                  <a:latin typeface="微软雅黑" panose="020B0503020204020204" pitchFamily="34" charset="-122"/>
                  <a:ea typeface="微软雅黑" panose="020B0503020204020204" pitchFamily="34" charset="-122"/>
                  <a:sym typeface="宋体" panose="02010600030101010101" pitchFamily="2" charset="-122"/>
                </a:rPr>
                <a:t>简要概述</a:t>
              </a:r>
              <a:endParaRPr lang="zh-CN" altLang="en-US" sz="140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6" name="Rectangle 5"/>
            <p:cNvSpPr>
              <a:spLocks noChangeArrowheads="1"/>
            </p:cNvSpPr>
            <p:nvPr/>
          </p:nvSpPr>
          <p:spPr bwMode="gray">
            <a:xfrm>
              <a:off x="4682518" y="4106405"/>
              <a:ext cx="3600000" cy="3125994"/>
            </a:xfrm>
            <a:prstGeom prst="rect">
              <a:avLst/>
            </a:prstGeom>
            <a:solidFill>
              <a:schemeClr val="bg1"/>
            </a:solidFill>
            <a:ln w="3175">
              <a:solidFill>
                <a:srgbClr val="C0C0C0"/>
              </a:solidFill>
              <a:miter lim="800000"/>
            </a:ln>
          </p:spPr>
          <p:txBody>
            <a:bodyPr lIns="108000" tIns="108000" rIns="144000" bIns="72000" anchor="ctr"/>
            <a:lstStyle/>
            <a:p>
              <a:pPr marL="171450" indent="-171450">
                <a:lnSpc>
                  <a:spcPct val="150000"/>
                </a:lnSpc>
                <a:buFont typeface="Wingdings" panose="05000000000000000000" pitchFamily="2" charset="2"/>
                <a:buChar char="l"/>
              </a:pPr>
              <a:r>
                <a:rPr lang="zh-CN" altLang="en-US" sz="1200">
                  <a:solidFill>
                    <a:srgbClr val="58595B"/>
                  </a:solidFill>
                  <a:latin typeface="微软雅黑" panose="020B0503020204020204" pitchFamily="34" charset="-122"/>
                  <a:ea typeface="微软雅黑" panose="020B0503020204020204" pitchFamily="34" charset="-122"/>
                </a:rPr>
                <a:t>融创互助平台是贵州无患子生物科技有限公司创始及组织，在国家军民融政策指导下，依托中国拥军优属基金会的资源优势，通过互联网，大数据云服务技术，秉承互助精神，提供低门槛的互助解决方案，以实现用户之间的相互互助，共同抵抗疾病风险的目的。</a:t>
              </a:r>
              <a:endParaRPr lang="en-US" altLang="zh-CN" sz="1200" smtClean="0">
                <a:solidFill>
                  <a:srgbClr val="58595B"/>
                </a:solidFill>
                <a:latin typeface="微软雅黑" panose="020B0503020204020204" pitchFamily="34" charset="-122"/>
                <a:ea typeface="微软雅黑" panose="020B0503020204020204" pitchFamily="34" charset="-122"/>
              </a:endParaRPr>
            </a:p>
          </p:txBody>
        </p:sp>
      </p:grpSp>
      <p:grpSp>
        <p:nvGrpSpPr>
          <p:cNvPr id="13" name="组合 12"/>
          <p:cNvGrpSpPr>
            <a:grpSpLocks noChangeAspect="1"/>
          </p:cNvGrpSpPr>
          <p:nvPr/>
        </p:nvGrpSpPr>
        <p:grpSpPr>
          <a:xfrm>
            <a:off x="263525" y="1647188"/>
            <a:ext cx="6229351" cy="4144012"/>
            <a:chOff x="286738" y="1170718"/>
            <a:chExt cx="6229355" cy="3697001"/>
          </a:xfrm>
        </p:grpSpPr>
        <p:sp>
          <p:nvSpPr>
            <p:cNvPr id="280" name="矩形 279"/>
            <p:cNvSpPr/>
            <p:nvPr/>
          </p:nvSpPr>
          <p:spPr bwMode="auto">
            <a:xfrm>
              <a:off x="590268" y="1770688"/>
              <a:ext cx="848360" cy="1592580"/>
            </a:xfrm>
            <a:prstGeom prst="rect">
              <a:avLst/>
            </a:prstGeom>
            <a:solidFill>
              <a:srgbClr val="D9D9D9"/>
            </a:solidFill>
            <a:ln w="9525">
              <a:noFill/>
              <a:miter lim="800000"/>
            </a:ln>
            <a:effectLst/>
          </p:spPr>
          <p:txBody>
            <a:bodyPr vert="horz" wrap="square" lIns="91440" tIns="45720" rIns="91440" bIns="45720" numCol="1" rtlCol="0" anchor="t" anchorCtr="1" compatLnSpc="1">
              <a:noAutofit/>
            </a:bodyPr>
            <a:lstStyle/>
            <a:p>
              <a:pPr marL="0" marR="0" algn="ctr" defTabSz="914400" rtl="0" eaLnBrk="1" fontAlgn="base" latinLnBrk="0" hangingPunct="1">
                <a:spcBef>
                  <a:spcPct val="0"/>
                </a:spcBef>
                <a:spcAft>
                  <a:spcPct val="0"/>
                </a:spcAft>
                <a:buClrTx/>
                <a:buSzTx/>
                <a:buFontTx/>
                <a:buNone/>
              </a:pPr>
              <a:endParaRPr kumimoji="0" lang="zh-CN" altLang="en-US" sz="1000" b="1"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0" name="矩形 189"/>
            <p:cNvSpPr/>
            <p:nvPr/>
          </p:nvSpPr>
          <p:spPr bwMode="auto">
            <a:xfrm>
              <a:off x="1659014" y="4231494"/>
              <a:ext cx="3379849" cy="368252"/>
            </a:xfrm>
            <a:prstGeom prst="rect">
              <a:avLst/>
            </a:prstGeom>
            <a:solidFill>
              <a:srgbClr val="D9D9D9"/>
            </a:solidFill>
            <a:ln w="9525">
              <a:noFill/>
              <a:miter lim="800000"/>
            </a:ln>
            <a:effectLst/>
          </p:spPr>
          <p:txBody>
            <a:bodyPr vert="eaVert" wrap="square" lIns="91440" tIns="45720" rIns="91440" bIns="45720" numCol="1" rtlCol="0" anchor="b" anchorCtr="1" compatLnSpc="1">
              <a:noAutofit/>
            </a:bodyPr>
            <a:lstStyle/>
            <a:p>
              <a:pPr marL="0" marR="0" algn="ctr" defTabSz="914400" rtl="0" eaLnBrk="1" fontAlgn="base" latinLnBrk="0" hangingPunct="1">
                <a:spcBef>
                  <a:spcPct val="0"/>
                </a:spcBef>
                <a:spcAft>
                  <a:spcPct val="0"/>
                </a:spcAft>
                <a:buClrTx/>
                <a:buSzTx/>
                <a:buFontTx/>
                <a:buNone/>
              </a:pP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1" name="文本框 30"/>
            <p:cNvSpPr txBox="1"/>
            <p:nvPr/>
          </p:nvSpPr>
          <p:spPr>
            <a:xfrm>
              <a:off x="1659014" y="4615719"/>
              <a:ext cx="3379849"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wrap="none" rtlCol="0" anchor="ctr">
              <a:noAutofit/>
            </a:bodyPr>
            <a:lstStyle/>
            <a:p>
              <a:pPr algn="ctr"/>
              <a:r>
                <a:rPr lang="zh-CN" altLang="en-US" sz="1400" smtClean="0">
                  <a:solidFill>
                    <a:schemeClr val="bg1"/>
                  </a:solidFill>
                  <a:latin typeface="微软雅黑" panose="020B0503020204020204" pitchFamily="34" charset="-122"/>
                  <a:ea typeface="微软雅黑" panose="020B0503020204020204" pitchFamily="34" charset="-122"/>
                </a:rPr>
                <a:t>帮扶大厅</a:t>
              </a:r>
              <a:endParaRPr lang="zh-CN" altLang="en-US" sz="1400" smtClean="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1659014" y="1798533"/>
              <a:ext cx="3379849" cy="2234697"/>
            </a:xfrm>
            <a:prstGeom prst="rect">
              <a:avLst/>
            </a:prstGeom>
            <a:solidFill>
              <a:srgbClr val="D9D9D9"/>
            </a:solidFill>
            <a:ln w="9525">
              <a:noFill/>
              <a:miter lim="800000"/>
            </a:ln>
            <a:effectLst/>
          </p:spPr>
          <p:txBody>
            <a:bodyPr vert="eaVert" wrap="square" lIns="91440" tIns="45720" rIns="91440" bIns="45720" numCol="1" rtlCol="0" anchor="b" anchorCtr="1" compatLnSpc="1">
              <a:noAutofit/>
            </a:bodyPr>
            <a:lstStyle/>
            <a:p>
              <a:pPr marL="0" marR="0" algn="ctr" defTabSz="914400" rtl="0" eaLnBrk="1" fontAlgn="base" latinLnBrk="0" hangingPunct="1">
                <a:spcBef>
                  <a:spcPct val="0"/>
                </a:spcBef>
                <a:spcAft>
                  <a:spcPct val="0"/>
                </a:spcAft>
                <a:buClrTx/>
                <a:buSzTx/>
                <a:buFontTx/>
                <a:buNone/>
              </a:pP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30"/>
            <p:cNvSpPr txBox="1"/>
            <p:nvPr/>
          </p:nvSpPr>
          <p:spPr>
            <a:xfrm>
              <a:off x="1659014" y="1522998"/>
              <a:ext cx="3379849" cy="2739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wrap="none" rtlCol="0" anchor="ctr">
              <a:noAutofit/>
            </a:bodyPr>
            <a:lstStyle/>
            <a:p>
              <a:pPr algn="ctr"/>
              <a:r>
                <a:rPr lang="zh-CN" altLang="en-US" sz="1400" smtClean="0">
                  <a:solidFill>
                    <a:schemeClr val="bg1"/>
                  </a:solidFill>
                  <a:latin typeface="微软雅黑" panose="020B0503020204020204" pitchFamily="34" charset="-122"/>
                  <a:ea typeface="微软雅黑" panose="020B0503020204020204" pitchFamily="34" charset="-122"/>
                </a:rPr>
                <a:t>融创互助平台</a:t>
              </a:r>
              <a:endParaRPr lang="zh-CN" altLang="en-US" sz="1400" smtClean="0">
                <a:solidFill>
                  <a:schemeClr val="bg1"/>
                </a:solidFill>
                <a:latin typeface="微软雅黑" panose="020B0503020204020204" pitchFamily="34" charset="-122"/>
                <a:ea typeface="微软雅黑" panose="020B0503020204020204" pitchFamily="34" charset="-122"/>
              </a:endParaRPr>
            </a:p>
          </p:txBody>
        </p:sp>
        <p:sp>
          <p:nvSpPr>
            <p:cNvPr id="149" name="矩形 148"/>
            <p:cNvSpPr/>
            <p:nvPr/>
          </p:nvSpPr>
          <p:spPr bwMode="auto">
            <a:xfrm>
              <a:off x="3885285" y="1921335"/>
              <a:ext cx="1025526" cy="250394"/>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用户咨询客服了解项目</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bwMode="auto">
            <a:xfrm>
              <a:off x="1782835" y="4312754"/>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申请互助</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5" name="矩形 184"/>
            <p:cNvSpPr/>
            <p:nvPr/>
          </p:nvSpPr>
          <p:spPr bwMode="auto">
            <a:xfrm>
              <a:off x="4102839" y="4312754"/>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最新求助</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4" name="矩形 183"/>
            <p:cNvSpPr/>
            <p:nvPr/>
          </p:nvSpPr>
          <p:spPr bwMode="auto">
            <a:xfrm>
              <a:off x="2647670" y="2584710"/>
              <a:ext cx="870586" cy="27872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提交问题</a:t>
              </a:r>
              <a:r>
                <a:rPr kumimoji="0" lang="en-US" altLang="zh-CN"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我的问题</a:t>
              </a:r>
              <a:endParaRPr kumimoji="0" lang="zh-CN" altLang="zh-CN"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0" name="矩形 269"/>
            <p:cNvSpPr/>
            <p:nvPr/>
          </p:nvSpPr>
          <p:spPr bwMode="auto">
            <a:xfrm>
              <a:off x="641824" y="2982849"/>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algn="ctr" fontAlgn="base">
                <a:spcBef>
                  <a:spcPct val="0"/>
                </a:spcBef>
                <a:spcAft>
                  <a:spcPct val="0"/>
                </a:spcAft>
              </a:pPr>
              <a:r>
                <a:rPr lang="zh-CN" altLang="en-US" sz="1000">
                  <a:solidFill>
                    <a:srgbClr val="585858"/>
                  </a:solidFill>
                  <a:latin typeface="微软雅黑" panose="020B0503020204020204" pitchFamily="34" charset="-122"/>
                  <a:ea typeface="微软雅黑" panose="020B0503020204020204" pitchFamily="34" charset="-122"/>
                  <a:cs typeface="Times New Roman" panose="02020603050405020304" pitchFamily="18" charset="0"/>
                </a:rPr>
                <a:t>互助公示</a:t>
              </a:r>
              <a:endParaRPr lang="zh-CN" altLang="en-US" sz="1000">
                <a:solidFill>
                  <a:srgbClr val="58585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1" name="矩形 270"/>
            <p:cNvSpPr/>
            <p:nvPr/>
          </p:nvSpPr>
          <p:spPr bwMode="auto">
            <a:xfrm>
              <a:off x="641824" y="2606476"/>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健康问诊</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7" name="文本框 30"/>
            <p:cNvSpPr txBox="1"/>
            <p:nvPr/>
          </p:nvSpPr>
          <p:spPr>
            <a:xfrm>
              <a:off x="286738" y="1770688"/>
              <a:ext cx="299720" cy="15932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wrap="none" rtlCol="0" anchor="ctr">
              <a:noAutofit/>
            </a:bodyPr>
            <a:lstStyle/>
            <a:p>
              <a:pPr algn="ctr"/>
              <a:r>
                <a:rPr lang="zh-CN" altLang="en-US" sz="1400" smtClean="0">
                  <a:solidFill>
                    <a:schemeClr val="bg1"/>
                  </a:solidFill>
                  <a:latin typeface="微软雅黑" panose="020B0503020204020204" pitchFamily="34" charset="-122"/>
                  <a:ea typeface="微软雅黑" panose="020B0503020204020204" pitchFamily="34" charset="-122"/>
                </a:rPr>
                <a:t>首页</a:t>
              </a:r>
              <a:endParaRPr lang="zh-CN" altLang="en-US" sz="1400" smtClean="0">
                <a:solidFill>
                  <a:schemeClr val="bg1"/>
                </a:solidFill>
                <a:latin typeface="微软雅黑" panose="020B0503020204020204" pitchFamily="34" charset="-122"/>
                <a:ea typeface="微软雅黑" panose="020B0503020204020204" pitchFamily="34" charset="-122"/>
              </a:endParaRPr>
            </a:p>
          </p:txBody>
        </p:sp>
        <p:sp>
          <p:nvSpPr>
            <p:cNvPr id="281" name="矩形 280"/>
            <p:cNvSpPr/>
            <p:nvPr/>
          </p:nvSpPr>
          <p:spPr bwMode="auto">
            <a:xfrm>
              <a:off x="641824" y="1921710"/>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algn="ctr" fontAlgn="base">
                <a:spcBef>
                  <a:spcPct val="0"/>
                </a:spcBef>
                <a:spcAft>
                  <a:spcPct val="0"/>
                </a:spcAft>
              </a:pPr>
              <a:r>
                <a:rPr lang="zh-CN" altLang="en-US" sz="1000">
                  <a:solidFill>
                    <a:srgbClr val="585858"/>
                  </a:solidFill>
                  <a:latin typeface="微软雅黑" panose="020B0503020204020204" pitchFamily="34" charset="-122"/>
                  <a:ea typeface="微软雅黑" panose="020B0503020204020204" pitchFamily="34" charset="-122"/>
                  <a:cs typeface="Times New Roman" panose="02020603050405020304" pitchFamily="18" charset="0"/>
                </a:rPr>
                <a:t>项目介绍</a:t>
              </a:r>
              <a:endParaRPr lang="zh-CN" altLang="en-US" sz="1000">
                <a:solidFill>
                  <a:srgbClr val="58585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2" name="矩形 281"/>
            <p:cNvSpPr/>
            <p:nvPr/>
          </p:nvSpPr>
          <p:spPr bwMode="auto">
            <a:xfrm>
              <a:off x="641824" y="2298083"/>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algn="ctr" fontAlgn="base">
                <a:spcBef>
                  <a:spcPct val="0"/>
                </a:spcBef>
                <a:spcAft>
                  <a:spcPct val="0"/>
                </a:spcAft>
              </a:pPr>
              <a:r>
                <a:rPr lang="zh-CN" altLang="en-US" sz="1000">
                  <a:solidFill>
                    <a:srgbClr val="585858"/>
                  </a:solidFill>
                  <a:latin typeface="微软雅黑" panose="020B0503020204020204" pitchFamily="34" charset="-122"/>
                  <a:ea typeface="微软雅黑" panose="020B0503020204020204" pitchFamily="34" charset="-122"/>
                  <a:cs typeface="Times New Roman" panose="02020603050405020304" pitchFamily="18" charset="0"/>
                </a:rPr>
                <a:t>早起签到</a:t>
              </a:r>
              <a:endParaRPr lang="zh-CN" altLang="en-US" sz="1000">
                <a:solidFill>
                  <a:srgbClr val="585858"/>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69" name="组合 68"/>
            <p:cNvGrpSpPr/>
            <p:nvPr/>
          </p:nvGrpSpPr>
          <p:grpSpPr>
            <a:xfrm>
              <a:off x="5407382" y="1170718"/>
              <a:ext cx="1108711" cy="2461456"/>
              <a:chOff x="7579427" y="1993915"/>
              <a:chExt cx="1108711" cy="2461456"/>
            </a:xfrm>
          </p:grpSpPr>
          <p:sp>
            <p:nvSpPr>
              <p:cNvPr id="196" name="矩形 195"/>
              <p:cNvSpPr/>
              <p:nvPr/>
            </p:nvSpPr>
            <p:spPr bwMode="auto">
              <a:xfrm>
                <a:off x="7579427" y="1993915"/>
                <a:ext cx="791846" cy="2461456"/>
              </a:xfrm>
              <a:prstGeom prst="rect">
                <a:avLst/>
              </a:prstGeom>
              <a:solidFill>
                <a:srgbClr val="D9D9D9"/>
              </a:solidFill>
              <a:ln w="9525">
                <a:noFill/>
                <a:miter lim="800000"/>
              </a:ln>
              <a:effectLst/>
            </p:spPr>
            <p:txBody>
              <a:bodyPr vert="horz" wrap="square" lIns="91440" tIns="45720" rIns="91440" bIns="45720" numCol="1" rtlCol="0" anchor="t" anchorCtr="1" compatLnSpc="1">
                <a:noAutofit/>
              </a:bodyPr>
              <a:lstStyle/>
              <a:p>
                <a:pPr marL="0" marR="0" algn="ctr" defTabSz="914400" rtl="0" eaLnBrk="1" fontAlgn="base" latinLnBrk="0" hangingPunct="1">
                  <a:spcBef>
                    <a:spcPct val="0"/>
                  </a:spcBef>
                  <a:spcAft>
                    <a:spcPct val="0"/>
                  </a:spcAft>
                  <a:buClrTx/>
                  <a:buSzTx/>
                  <a:buFontTx/>
                  <a:buNone/>
                </a:pP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2" name="矩形 201"/>
              <p:cNvSpPr/>
              <p:nvPr/>
            </p:nvSpPr>
            <p:spPr bwMode="auto">
              <a:xfrm>
                <a:off x="7609834" y="2034838"/>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algn="ctr" fontAlgn="base">
                  <a:spcBef>
                    <a:spcPct val="0"/>
                  </a:spcBef>
                  <a:spcAft>
                    <a:spcPct val="0"/>
                  </a:spcAft>
                </a:pPr>
                <a:r>
                  <a:rPr lang="zh-CN" altLang="en-US" sz="1000" smtClean="0">
                    <a:solidFill>
                      <a:srgbClr val="585858"/>
                    </a:solidFill>
                    <a:latin typeface="微软雅黑" panose="020B0503020204020204" pitchFamily="34" charset="-122"/>
                    <a:ea typeface="微软雅黑" panose="020B0503020204020204" pitchFamily="34" charset="-122"/>
                    <a:cs typeface="Times New Roman" panose="02020603050405020304" pitchFamily="18" charset="0"/>
                  </a:rPr>
                  <a:t>个人设置</a:t>
                </a:r>
                <a:endParaRPr lang="zh-CN" altLang="en-US" sz="1000" smtClean="0">
                  <a:solidFill>
                    <a:srgbClr val="58585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3" name="矩形 202"/>
              <p:cNvSpPr/>
              <p:nvPr/>
            </p:nvSpPr>
            <p:spPr bwMode="auto">
              <a:xfrm>
                <a:off x="7609834" y="2320833"/>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查看加入计划</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4" name="矩形 203"/>
              <p:cNvSpPr/>
              <p:nvPr/>
            </p:nvSpPr>
            <p:spPr bwMode="auto">
              <a:xfrm>
                <a:off x="7609834" y="2606828"/>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爱心金</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7" name="矩形 206"/>
              <p:cNvSpPr/>
              <p:nvPr/>
            </p:nvSpPr>
            <p:spPr bwMode="auto">
              <a:xfrm>
                <a:off x="7609834" y="2880758"/>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我的钱包</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8" name="矩形 207"/>
              <p:cNvSpPr/>
              <p:nvPr/>
            </p:nvSpPr>
            <p:spPr bwMode="auto">
              <a:xfrm>
                <a:off x="7609834" y="3189613"/>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邀请返金</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9" name="矩形 208"/>
              <p:cNvSpPr/>
              <p:nvPr/>
            </p:nvSpPr>
            <p:spPr bwMode="auto">
              <a:xfrm>
                <a:off x="7616184" y="3470529"/>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lstStyle/>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在线客服</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7" name="文本框 30"/>
              <p:cNvSpPr txBox="1"/>
              <p:nvPr/>
            </p:nvSpPr>
            <p:spPr>
              <a:xfrm>
                <a:off x="8388418" y="1996181"/>
                <a:ext cx="299720" cy="24586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wrap="none" rtlCol="0" anchor="ctr">
                <a:noAutofit/>
              </a:bodyPr>
              <a:lstStyle/>
              <a:p>
                <a:pPr algn="ctr"/>
                <a:r>
                  <a:rPr lang="zh-CN" altLang="en-US" sz="1400" smtClean="0">
                    <a:solidFill>
                      <a:schemeClr val="bg1"/>
                    </a:solidFill>
                    <a:latin typeface="微软雅黑" panose="020B0503020204020204" pitchFamily="34" charset="-122"/>
                    <a:ea typeface="微软雅黑" panose="020B0503020204020204" pitchFamily="34" charset="-122"/>
                  </a:rPr>
                  <a:t>我的中心</a:t>
                </a:r>
                <a:r>
                  <a:rPr lang="en-US" altLang="zh-CN" sz="1000" smtClean="0">
                    <a:solidFill>
                      <a:schemeClr val="bg1"/>
                    </a:solidFill>
                    <a:latin typeface="微软雅黑" panose="020B0503020204020204" pitchFamily="34" charset="-122"/>
                    <a:ea typeface="微软雅黑" panose="020B0503020204020204" pitchFamily="34" charset="-122"/>
                  </a:rPr>
                  <a:t> </a:t>
                </a:r>
                <a:endParaRPr lang="en-US" altLang="zh-CN" sz="1000" smtClean="0">
                  <a:solidFill>
                    <a:schemeClr val="bg1"/>
                  </a:solidFill>
                  <a:latin typeface="微软雅黑" panose="020B0503020204020204" pitchFamily="34" charset="-122"/>
                  <a:ea typeface="微软雅黑" panose="020B0503020204020204" pitchFamily="34" charset="-122"/>
                </a:endParaRPr>
              </a:p>
            </p:txBody>
          </p:sp>
        </p:grpSp>
        <p:cxnSp>
          <p:nvCxnSpPr>
            <p:cNvPr id="21" name="直接箭头连接符 20"/>
            <p:cNvCxnSpPr/>
            <p:nvPr/>
          </p:nvCxnSpPr>
          <p:spPr>
            <a:xfrm>
              <a:off x="1372589" y="2713873"/>
              <a:ext cx="1286511" cy="567"/>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9" idx="0"/>
            </p:cNvCxnSpPr>
            <p:nvPr/>
          </p:nvCxnSpPr>
          <p:spPr>
            <a:xfrm flipV="1">
              <a:off x="2142844" y="3915994"/>
              <a:ext cx="13970" cy="396552"/>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209" idx="1"/>
            </p:cNvCxnSpPr>
            <p:nvPr/>
          </p:nvCxnSpPr>
          <p:spPr>
            <a:xfrm>
              <a:off x="4800321" y="2057297"/>
              <a:ext cx="643890" cy="698498"/>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bwMode="auto">
          <a:xfrm>
            <a:off x="5437791" y="3629965"/>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帮助与反馈</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bwMode="auto">
          <a:xfrm>
            <a:off x="5437791" y="3930865"/>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联系我们</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4" name="直接箭头连接符 33"/>
          <p:cNvCxnSpPr/>
          <p:nvPr/>
        </p:nvCxnSpPr>
        <p:spPr>
          <a:xfrm flipV="1">
            <a:off x="4458335" y="2781300"/>
            <a:ext cx="635" cy="203835"/>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bwMode="auto">
          <a:xfrm>
            <a:off x="5410200" y="4895215"/>
            <a:ext cx="803275" cy="1157605"/>
          </a:xfrm>
          <a:prstGeom prst="rect">
            <a:avLst/>
          </a:prstGeom>
          <a:solidFill>
            <a:srgbClr val="D9D9D9"/>
          </a:solidFill>
          <a:ln w="9525">
            <a:noFill/>
            <a:miter lim="800000"/>
          </a:ln>
          <a:effectLst/>
        </p:spPr>
        <p:txBody>
          <a:bodyPr vert="horz" wrap="square" lIns="91440" tIns="45720" rIns="91440" bIns="45720" numCol="1" rtlCol="0" anchor="t" anchorCtr="1" compatLnSpc="1">
            <a:noAutofit/>
          </a:bodyPr>
          <a:p>
            <a:pPr marL="0" marR="0" algn="ctr" defTabSz="914400" rtl="0" eaLnBrk="1" fontAlgn="base" latinLnBrk="0" hangingPunct="1">
              <a:spcBef>
                <a:spcPct val="0"/>
              </a:spcBef>
              <a:spcAft>
                <a:spcPct val="0"/>
              </a:spcAft>
              <a:buClrTx/>
              <a:buSzTx/>
              <a:buFontTx/>
              <a:buNone/>
            </a:pPr>
            <a:endParaRPr kumimoji="0" lang="zh-CN" altLang="en-US" sz="1000" b="1"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0" name="矩形 39"/>
          <p:cNvSpPr/>
          <p:nvPr/>
        </p:nvSpPr>
        <p:spPr bwMode="auto">
          <a:xfrm>
            <a:off x="5456000" y="5376848"/>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rPr>
              <a:t>积分管理</a:t>
            </a:r>
            <a:endPar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矩形 40"/>
          <p:cNvSpPr/>
          <p:nvPr/>
        </p:nvSpPr>
        <p:spPr bwMode="auto">
          <a:xfrm>
            <a:off x="5451555" y="5732381"/>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rPr>
              <a:t>精彩资讯</a:t>
            </a:r>
            <a:endPar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矩形 42"/>
          <p:cNvSpPr/>
          <p:nvPr/>
        </p:nvSpPr>
        <p:spPr bwMode="auto">
          <a:xfrm>
            <a:off x="5447110" y="5036713"/>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rPr>
              <a:t>积分商品</a:t>
            </a:r>
            <a:endPar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文本框 30"/>
          <p:cNvSpPr txBox="1"/>
          <p:nvPr/>
        </p:nvSpPr>
        <p:spPr>
          <a:xfrm>
            <a:off x="6199505" y="4895215"/>
            <a:ext cx="299720" cy="11322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wrap="none" rtlCol="0" anchor="ctr">
            <a:noAutofit/>
          </a:bodyPr>
          <a:p>
            <a:pPr algn="ctr"/>
            <a:r>
              <a:rPr lang="zh-CN" altLang="en-US" sz="1400" smtClean="0">
                <a:solidFill>
                  <a:schemeClr val="bg1"/>
                </a:solidFill>
                <a:latin typeface="微软雅黑" panose="020B0503020204020204" pitchFamily="34" charset="-122"/>
                <a:ea typeface="微软雅黑" panose="020B0503020204020204" pitchFamily="34" charset="-122"/>
              </a:rPr>
              <a:t>积分商城</a:t>
            </a:r>
            <a:endParaRPr lang="zh-CN" altLang="en-US" sz="1400" smtClean="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bwMode="auto">
          <a:xfrm>
            <a:off x="613410" y="4408805"/>
            <a:ext cx="803275" cy="1395730"/>
          </a:xfrm>
          <a:prstGeom prst="rect">
            <a:avLst/>
          </a:prstGeom>
          <a:solidFill>
            <a:srgbClr val="D9D9D9"/>
          </a:solidFill>
          <a:ln w="9525">
            <a:noFill/>
            <a:miter lim="800000"/>
          </a:ln>
          <a:effectLst/>
        </p:spPr>
        <p:txBody>
          <a:bodyPr vert="horz" wrap="square" lIns="91440" tIns="45720" rIns="91440" bIns="45720" numCol="1" rtlCol="0" anchor="t" anchorCtr="1" compatLnSpc="1">
            <a:noAutofit/>
          </a:bodyPr>
          <a:p>
            <a:pPr marL="0" marR="0" algn="ctr" defTabSz="914400" rtl="0" eaLnBrk="1" fontAlgn="base" latinLnBrk="0" hangingPunct="1">
              <a:spcBef>
                <a:spcPct val="0"/>
              </a:spcBef>
              <a:spcAft>
                <a:spcPct val="0"/>
              </a:spcAft>
              <a:buClrTx/>
              <a:buSzTx/>
              <a:buFontTx/>
              <a:buNone/>
            </a:pPr>
            <a:endParaRPr kumimoji="0" lang="zh-CN" altLang="en-US" sz="1000" b="1"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bwMode="auto">
          <a:xfrm>
            <a:off x="650320" y="4819318"/>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rPr>
              <a:t>大病互助计划</a:t>
            </a:r>
            <a:endPar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9" name="矩形 48"/>
          <p:cNvSpPr/>
          <p:nvPr/>
        </p:nvSpPr>
        <p:spPr bwMode="auto">
          <a:xfrm>
            <a:off x="640795" y="5173581"/>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rPr>
              <a:t>少儿互助计划</a:t>
            </a:r>
            <a:endPar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 name="矩形 49"/>
          <p:cNvSpPr/>
          <p:nvPr/>
        </p:nvSpPr>
        <p:spPr bwMode="auto">
          <a:xfrm>
            <a:off x="650320" y="4474103"/>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rPr>
              <a:t>民生互助计划</a:t>
            </a:r>
            <a:endPar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1" name="文本框 30"/>
          <p:cNvSpPr txBox="1"/>
          <p:nvPr/>
        </p:nvSpPr>
        <p:spPr>
          <a:xfrm>
            <a:off x="287020" y="4408805"/>
            <a:ext cx="299720" cy="13957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wrap="none" rtlCol="0" anchor="ctr">
            <a:noAutofit/>
          </a:bodyPr>
          <a:p>
            <a:pPr algn="ctr"/>
            <a:r>
              <a:rPr lang="zh-CN" altLang="en-US" sz="1400" smtClean="0">
                <a:solidFill>
                  <a:schemeClr val="bg1"/>
                </a:solidFill>
                <a:latin typeface="微软雅黑" panose="020B0503020204020204" pitchFamily="34" charset="-122"/>
                <a:ea typeface="微软雅黑" panose="020B0503020204020204" pitchFamily="34" charset="-122"/>
              </a:rPr>
              <a:t>互助产品</a:t>
            </a:r>
            <a:endParaRPr lang="zh-CN" altLang="en-US" sz="1400" smtClean="0">
              <a:solidFill>
                <a:schemeClr val="bg1"/>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650320" y="5516481"/>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rPr>
              <a:t>意外互助计划</a:t>
            </a:r>
            <a:endPar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bwMode="auto">
          <a:xfrm>
            <a:off x="618490" y="887730"/>
            <a:ext cx="803275" cy="1180465"/>
          </a:xfrm>
          <a:prstGeom prst="rect">
            <a:avLst/>
          </a:prstGeom>
          <a:solidFill>
            <a:srgbClr val="D9D9D9"/>
          </a:solidFill>
          <a:ln w="9525">
            <a:noFill/>
            <a:miter lim="800000"/>
          </a:ln>
          <a:effectLst/>
        </p:spPr>
        <p:txBody>
          <a:bodyPr vert="horz" wrap="square" lIns="91440" tIns="45720" rIns="91440" bIns="45720" numCol="1" rtlCol="0" anchor="t" anchorCtr="1" compatLnSpc="1">
            <a:noAutofit/>
          </a:bodyPr>
          <a:p>
            <a:pPr marL="0" marR="0" algn="ctr" defTabSz="914400" rtl="0" eaLnBrk="1" fontAlgn="base" latinLnBrk="0" hangingPunct="1">
              <a:spcBef>
                <a:spcPct val="0"/>
              </a:spcBef>
              <a:spcAft>
                <a:spcPct val="0"/>
              </a:spcAft>
              <a:buClrTx/>
              <a:buSzTx/>
              <a:buFontTx/>
              <a:buNone/>
            </a:pPr>
            <a:endParaRPr kumimoji="0" lang="zh-CN" altLang="en-US" sz="1000" b="1"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bwMode="auto">
          <a:xfrm>
            <a:off x="645875" y="1652506"/>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rPr>
              <a:t>普通用户</a:t>
            </a:r>
            <a:endPar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bwMode="auto">
          <a:xfrm>
            <a:off x="655400" y="1181628"/>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rPr>
              <a:t>退伍军人</a:t>
            </a:r>
            <a:endParaRPr kumimoji="0" lang="zh-CN" altLang="en-US" sz="1000" i="0" u="none" strike="noStrike" cap="none" normalizeH="0" baseline="0" smtClean="0">
              <a:ln>
                <a:noFill/>
              </a:ln>
              <a:solidFill>
                <a:srgbClr val="58595B"/>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30"/>
          <p:cNvSpPr txBox="1"/>
          <p:nvPr/>
        </p:nvSpPr>
        <p:spPr>
          <a:xfrm>
            <a:off x="292100" y="887730"/>
            <a:ext cx="299720" cy="11798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wrap="none" rtlCol="0" anchor="ctr">
            <a:noAutofit/>
          </a:bodyPr>
          <a:p>
            <a:pPr algn="ctr"/>
            <a:r>
              <a:rPr lang="zh-CN" altLang="en-US" sz="1400" smtClean="0">
                <a:solidFill>
                  <a:schemeClr val="bg1"/>
                </a:solidFill>
                <a:latin typeface="微软雅黑" panose="020B0503020204020204" pitchFamily="34" charset="-122"/>
                <a:ea typeface="微软雅黑" panose="020B0503020204020204" pitchFamily="34" charset="-122"/>
              </a:rPr>
              <a:t>注册</a:t>
            </a:r>
            <a:endParaRPr lang="zh-CN" altLang="en-US" sz="1400" smtClean="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5434616" y="4189945"/>
            <a:ext cx="720000" cy="21600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更多</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bwMode="auto">
          <a:xfrm>
            <a:off x="3641725" y="2882900"/>
            <a:ext cx="1237615" cy="34671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按照平台活动返的金钱</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直接箭头连接符 10"/>
          <p:cNvCxnSpPr>
            <a:stCxn id="10" idx="3"/>
            <a:endCxn id="204" idx="1"/>
          </p:cNvCxnSpPr>
          <p:nvPr/>
        </p:nvCxnSpPr>
        <p:spPr>
          <a:xfrm flipV="1">
            <a:off x="4879340" y="2455545"/>
            <a:ext cx="535305" cy="600710"/>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84" idx="3"/>
          </p:cNvCxnSpPr>
          <p:nvPr/>
        </p:nvCxnSpPr>
        <p:spPr>
          <a:xfrm>
            <a:off x="3495040" y="3388360"/>
            <a:ext cx="1889125" cy="40640"/>
          </a:xfrm>
          <a:prstGeom prst="straightConnector1">
            <a:avLst/>
          </a:prstGeom>
          <a:ln w="6350">
            <a:solidFill>
              <a:srgbClr val="7F7F7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282" idx="3"/>
            <a:endCxn id="10" idx="1"/>
          </p:cNvCxnSpPr>
          <p:nvPr/>
        </p:nvCxnSpPr>
        <p:spPr>
          <a:xfrm>
            <a:off x="1338580" y="3032125"/>
            <a:ext cx="2303145" cy="24130"/>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49" idx="1"/>
          </p:cNvCxnSpPr>
          <p:nvPr/>
        </p:nvCxnSpPr>
        <p:spPr>
          <a:xfrm>
            <a:off x="1334770" y="2616835"/>
            <a:ext cx="2527300" cy="12065"/>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bwMode="auto">
          <a:xfrm>
            <a:off x="1990090" y="2482848"/>
            <a:ext cx="1025525" cy="280670"/>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互助计划项目</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7" name="直接箭头连接符 26"/>
          <p:cNvCxnSpPr/>
          <p:nvPr/>
        </p:nvCxnSpPr>
        <p:spPr>
          <a:xfrm>
            <a:off x="1350010" y="3808730"/>
            <a:ext cx="1316990" cy="1270"/>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bwMode="auto">
          <a:xfrm>
            <a:off x="2661956" y="3678845"/>
            <a:ext cx="720000" cy="242117"/>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第三方鉴定证明</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8" name="直接箭头连接符 37"/>
          <p:cNvCxnSpPr>
            <a:endCxn id="32" idx="1"/>
          </p:cNvCxnSpPr>
          <p:nvPr/>
        </p:nvCxnSpPr>
        <p:spPr>
          <a:xfrm>
            <a:off x="3413125" y="3807460"/>
            <a:ext cx="2024380" cy="231140"/>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bwMode="auto">
          <a:xfrm>
            <a:off x="4135791" y="3629534"/>
            <a:ext cx="720000" cy="242117"/>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举报联系</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矩形 53"/>
          <p:cNvSpPr/>
          <p:nvPr/>
        </p:nvSpPr>
        <p:spPr bwMode="auto">
          <a:xfrm>
            <a:off x="1854236" y="4031848"/>
            <a:ext cx="720000" cy="242117"/>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参加项目</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59" name="直接箭头连接符 58"/>
          <p:cNvCxnSpPr>
            <a:stCxn id="54" idx="3"/>
            <a:endCxn id="62" idx="1"/>
          </p:cNvCxnSpPr>
          <p:nvPr/>
        </p:nvCxnSpPr>
        <p:spPr>
          <a:xfrm>
            <a:off x="2574290" y="4152900"/>
            <a:ext cx="472440" cy="6985"/>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47" idx="3"/>
            <a:endCxn id="54" idx="1"/>
          </p:cNvCxnSpPr>
          <p:nvPr/>
        </p:nvCxnSpPr>
        <p:spPr>
          <a:xfrm flipV="1">
            <a:off x="1416685" y="4152900"/>
            <a:ext cx="437515" cy="953770"/>
          </a:xfrm>
          <a:prstGeom prst="curvedConnector3">
            <a:avLst>
              <a:gd name="adj1" fmla="val 50073"/>
            </a:avLst>
          </a:prstGeom>
          <a:ln w="12700" cmpd="sng">
            <a:solidFill>
              <a:srgbClr val="7F7F7F"/>
            </a:solidFill>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62" name="矩形 61"/>
          <p:cNvSpPr/>
          <p:nvPr/>
        </p:nvSpPr>
        <p:spPr bwMode="auto">
          <a:xfrm>
            <a:off x="3046766" y="4038833"/>
            <a:ext cx="720000" cy="242117"/>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填写真实信息</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3" name="直接箭头连接符 62"/>
          <p:cNvCxnSpPr/>
          <p:nvPr/>
        </p:nvCxnSpPr>
        <p:spPr>
          <a:xfrm flipV="1">
            <a:off x="3770630" y="4146550"/>
            <a:ext cx="432003" cy="1905"/>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bwMode="auto">
          <a:xfrm>
            <a:off x="4180876" y="4026768"/>
            <a:ext cx="720000" cy="242117"/>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充值</a:t>
            </a:r>
            <a:r>
              <a:rPr kumimoji="0" lang="en-US" altLang="zh-CN"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支付互助金</a:t>
            </a:r>
            <a:endParaRPr kumimoji="0" lang="zh-CN" altLang="zh-CN"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0" name="曲线连接符 69"/>
          <p:cNvCxnSpPr>
            <a:stCxn id="67" idx="3"/>
            <a:endCxn id="207" idx="1"/>
          </p:cNvCxnSpPr>
          <p:nvPr/>
        </p:nvCxnSpPr>
        <p:spPr>
          <a:xfrm flipV="1">
            <a:off x="4900930" y="2762250"/>
            <a:ext cx="513715" cy="1385570"/>
          </a:xfrm>
          <a:prstGeom prst="curvedConnector3">
            <a:avLst>
              <a:gd name="adj1" fmla="val 50062"/>
            </a:avLst>
          </a:prstGeom>
          <a:ln w="12700" cmpd="sng">
            <a:solidFill>
              <a:srgbClr val="7F7F7F"/>
            </a:solidFill>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71" name="曲线连接符 70"/>
          <p:cNvCxnSpPr>
            <a:endCxn id="203" idx="1"/>
          </p:cNvCxnSpPr>
          <p:nvPr/>
        </p:nvCxnSpPr>
        <p:spPr>
          <a:xfrm rot="16200000">
            <a:off x="4154805" y="2932430"/>
            <a:ext cx="2056765" cy="461645"/>
          </a:xfrm>
          <a:prstGeom prst="curvedConnector2">
            <a:avLst/>
          </a:prstGeom>
          <a:ln w="12700" cmpd="sng">
            <a:solidFill>
              <a:srgbClr val="7F7F7F"/>
            </a:solidFill>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72" name="矩形 71"/>
          <p:cNvSpPr/>
          <p:nvPr/>
        </p:nvSpPr>
        <p:spPr bwMode="auto">
          <a:xfrm>
            <a:off x="1842806" y="4509368"/>
            <a:ext cx="720000" cy="242117"/>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已参加的项目</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3" name="直接箭头连接符 72"/>
          <p:cNvCxnSpPr/>
          <p:nvPr/>
        </p:nvCxnSpPr>
        <p:spPr>
          <a:xfrm flipV="1">
            <a:off x="2562860" y="4629150"/>
            <a:ext cx="472440" cy="1905"/>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bwMode="auto">
          <a:xfrm>
            <a:off x="3015651" y="4509368"/>
            <a:ext cx="720000" cy="242117"/>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提交相应鉴证资料</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6" name="直接箭头连接符 75"/>
          <p:cNvCxnSpPr/>
          <p:nvPr/>
        </p:nvCxnSpPr>
        <p:spPr>
          <a:xfrm flipV="1">
            <a:off x="3749040" y="4627245"/>
            <a:ext cx="432003" cy="1905"/>
          </a:xfrm>
          <a:prstGeom prst="straightConnector1">
            <a:avLst/>
          </a:prstGeom>
          <a:ln w="635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bwMode="auto">
          <a:xfrm>
            <a:off x="4202466" y="4502383"/>
            <a:ext cx="720000" cy="242117"/>
          </a:xfrm>
          <a:prstGeom prst="rect">
            <a:avLst/>
          </a:prstGeom>
          <a:solidFill>
            <a:schemeClr val="bg1"/>
          </a:solidFill>
          <a:ln w="9525">
            <a:noFill/>
            <a:miter lim="800000"/>
          </a:ln>
          <a:effectLst/>
        </p:spPr>
        <p:txBody>
          <a:bodyPr vert="horz" wrap="square" lIns="91440" tIns="45720" rIns="91440" bIns="45720" numCol="1" rtlCol="0" anchor="ctr" anchorCtr="0" compatLnSpc="1">
            <a:noAutofit/>
          </a:bodyPr>
          <a:p>
            <a:pPr marL="0" marR="0" algn="ctr" defTabSz="914400" rtl="0" eaLnBrk="1" fontAlgn="base" latinLnBrk="0" hangingPunct="1">
              <a:spcBef>
                <a:spcPct val="0"/>
              </a:spcBef>
              <a:spcAft>
                <a:spcPct val="0"/>
              </a:spcAft>
              <a:buClrTx/>
              <a:buSzTx/>
              <a:buFontTx/>
              <a:buNone/>
            </a:pPr>
            <a:r>
              <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rPr>
              <a:t>第三方鉴定报告</a:t>
            </a:r>
            <a:endParaRPr kumimoji="0" lang="zh-CN" altLang="en-US" sz="1000" i="0" u="none" strike="noStrike" cap="none" normalizeH="0" baseline="0" smtClean="0">
              <a:ln>
                <a:noFill/>
              </a:ln>
              <a:solidFill>
                <a:srgbClr val="585858"/>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8" name="曲线连接符 77"/>
          <p:cNvCxnSpPr>
            <a:stCxn id="77" idx="3"/>
            <a:endCxn id="203" idx="1"/>
          </p:cNvCxnSpPr>
          <p:nvPr/>
        </p:nvCxnSpPr>
        <p:spPr>
          <a:xfrm flipV="1">
            <a:off x="4922520" y="2134870"/>
            <a:ext cx="492125" cy="2488565"/>
          </a:xfrm>
          <a:prstGeom prst="curvedConnector3">
            <a:avLst>
              <a:gd name="adj1" fmla="val 50065"/>
            </a:avLst>
          </a:prstGeom>
          <a:ln w="12700" cmpd="sng">
            <a:solidFill>
              <a:srgbClr val="7F7F7F"/>
            </a:solidFill>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79" name="曲线连接符 78"/>
          <p:cNvCxnSpPr>
            <a:stCxn id="185" idx="0"/>
            <a:endCxn id="74" idx="2"/>
          </p:cNvCxnSpPr>
          <p:nvPr/>
        </p:nvCxnSpPr>
        <p:spPr>
          <a:xfrm rot="16200000" flipV="1">
            <a:off x="3698875" y="4427855"/>
            <a:ext cx="417830" cy="1064260"/>
          </a:xfrm>
          <a:prstGeom prst="curvedConnector3">
            <a:avLst>
              <a:gd name="adj1" fmla="val 50000"/>
            </a:avLst>
          </a:prstGeom>
          <a:ln w="12700" cmpd="sng">
            <a:solidFill>
              <a:srgbClr val="7F7F7F"/>
            </a:solidFill>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0" name="曲线连接符 79"/>
          <p:cNvCxnSpPr>
            <a:stCxn id="185" idx="3"/>
            <a:endCxn id="204" idx="1"/>
          </p:cNvCxnSpPr>
          <p:nvPr/>
        </p:nvCxnSpPr>
        <p:spPr>
          <a:xfrm flipV="1">
            <a:off x="4799965" y="2455545"/>
            <a:ext cx="614680" cy="2834640"/>
          </a:xfrm>
          <a:prstGeom prst="curvedConnector3">
            <a:avLst>
              <a:gd name="adj1" fmla="val 50000"/>
            </a:avLst>
          </a:prstGeom>
          <a:ln w="12700" cmpd="sng">
            <a:solidFill>
              <a:srgbClr val="7F7F7F"/>
            </a:solidFill>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81" name="曲线连接符 80"/>
          <p:cNvCxnSpPr>
            <a:stCxn id="40" idx="1"/>
            <a:endCxn id="207" idx="1"/>
          </p:cNvCxnSpPr>
          <p:nvPr/>
        </p:nvCxnSpPr>
        <p:spPr>
          <a:xfrm rot="10800000">
            <a:off x="5414010" y="2761615"/>
            <a:ext cx="41275" cy="2722245"/>
          </a:xfrm>
          <a:prstGeom prst="curvedConnector3">
            <a:avLst>
              <a:gd name="adj1" fmla="val 676923"/>
            </a:avLst>
          </a:prstGeom>
          <a:ln w="12700" cmpd="sng">
            <a:solidFill>
              <a:srgbClr val="7F7F7F"/>
            </a:solidFill>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707684" name="Group 100"/>
          <p:cNvGraphicFramePr>
            <a:graphicFrameLocks noGrp="1"/>
          </p:cNvGraphicFramePr>
          <p:nvPr/>
        </p:nvGraphicFramePr>
        <p:xfrm>
          <a:off x="699135" y="1945640"/>
          <a:ext cx="8050530" cy="3263900"/>
        </p:xfrm>
        <a:graphic>
          <a:graphicData uri="http://schemas.openxmlformats.org/drawingml/2006/table">
            <a:tbl>
              <a:tblPr/>
              <a:tblGrid>
                <a:gridCol w="1985645"/>
                <a:gridCol w="3659505"/>
                <a:gridCol w="2405380"/>
              </a:tblGrid>
              <a:tr h="706120">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网络性能</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77120" marR="77120" marT="40114" marB="401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性能简述</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7120" marR="77120" marT="40114" marB="401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价值</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7120" marR="77120" marT="40114" marB="401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628015">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性能</a:t>
                      </a: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7120" marR="77120" marT="40114" marB="401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40000"/>
                        </a:lnSpc>
                        <a:spcBef>
                          <a:spcPct val="0"/>
                        </a:spcBef>
                        <a:spcAft>
                          <a:spcPct val="0"/>
                        </a:spcAft>
                        <a:buClrTx/>
                        <a:buSzTx/>
                        <a:buFontTx/>
                        <a:buNone/>
                      </a:pP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融创互助</a:t>
                      </a: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APP</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模块页面打开速度</a:t>
                      </a: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2</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秒以内（</a:t>
                      </a: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2M</a:t>
                      </a:r>
                      <a:r>
                        <a:rPr lang="zh-CN" altLang="zh-CN" sz="1200" b="1">
                          <a:solidFill>
                            <a:schemeClr val="bg2">
                              <a:lumMod val="50000"/>
                            </a:schemeClr>
                          </a:solidFill>
                          <a:latin typeface="微软雅黑" panose="020B0503020204020204" pitchFamily="34" charset="-122"/>
                          <a:ea typeface="微软雅黑" panose="020B0503020204020204" pitchFamily="34" charset="-122"/>
                          <a:sym typeface="+mn-ea"/>
                        </a:rPr>
                        <a:t>网络政策情况下</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），图片加载可以试图片容量试情况增加</a:t>
                      </a:r>
                      <a:endParaRPr kumimoji="0" lang="zh-CN" altLang="en-US" sz="1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77120" marR="77120" marT="40114" marB="401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Tx/>
                        <a:buNone/>
                      </a:pP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              </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用户体验影响</a:t>
                      </a:r>
                      <a:endParaRPr kumimoji="0" lang="zh-CN" altLang="en-US" sz="1200" b="0"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77120" marR="77120" marT="40114" marB="401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430">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性能</a:t>
                      </a: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7120" marR="77120" marT="40114" marB="401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40000"/>
                        </a:lnSpc>
                        <a:spcBef>
                          <a:spcPct val="0"/>
                        </a:spcBef>
                        <a:spcAft>
                          <a:spcPct val="0"/>
                        </a:spcAft>
                        <a:buClrTx/>
                        <a:buSzTx/>
                        <a:buFontTx/>
                        <a:buNone/>
                      </a:pP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融创互助</a:t>
                      </a: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APP</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索关键字速度</a:t>
                      </a: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5</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秒以内（</a:t>
                      </a: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2M</a:t>
                      </a:r>
                      <a:r>
                        <a:rPr lang="zh-CN" altLang="zh-CN" sz="1200" b="1">
                          <a:solidFill>
                            <a:schemeClr val="bg2">
                              <a:lumMod val="50000"/>
                            </a:schemeClr>
                          </a:solidFill>
                          <a:latin typeface="微软雅黑" panose="020B0503020204020204" pitchFamily="34" charset="-122"/>
                          <a:ea typeface="微软雅黑" panose="020B0503020204020204" pitchFamily="34" charset="-122"/>
                          <a:sym typeface="+mn-ea"/>
                        </a:rPr>
                        <a:t>网络政策情况下</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），如关键字搜索量大分页加载，减少等待时间。</a:t>
                      </a:r>
                      <a:endParaRPr kumimoji="0" lang="zh-CN" altLang="en-US" sz="1200" b="1"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sym typeface="+mn-ea"/>
                      </a:endParaRPr>
                    </a:p>
                  </a:txBody>
                  <a:tcPr marL="77120" marR="77120" marT="40114" marB="401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rPr>
                        <a:t>            </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数据库加载影响</a:t>
                      </a:r>
                      <a:endParaRPr kumimoji="0" lang="zh-CN" altLang="en-US" sz="1200" b="0"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marL="77120" marR="77120" marT="40114" marB="401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380">
                <a:tc>
                  <a:txBody>
                    <a:bodyPr/>
                    <a:lstStyle/>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性能</a:t>
                      </a: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7120" marR="77120" marT="40114" marB="401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40000"/>
                        </a:lnSpc>
                        <a:spcBef>
                          <a:spcPct val="0"/>
                        </a:spcBef>
                        <a:spcAft>
                          <a:spcPct val="0"/>
                        </a:spcAft>
                        <a:buClrTx/>
                        <a:buSzTx/>
                        <a:buFontTx/>
                        <a:buNone/>
                      </a:pP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融创互助</a:t>
                      </a: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APP</a:t>
                      </a:r>
                      <a:r>
                        <a:rPr lang="zh-CN" altLang="zh-CN" sz="1200" b="1">
                          <a:solidFill>
                            <a:schemeClr val="bg2">
                              <a:lumMod val="50000"/>
                            </a:schemeClr>
                          </a:solidFill>
                          <a:latin typeface="微软雅黑" panose="020B0503020204020204" pitchFamily="34" charset="-122"/>
                          <a:ea typeface="微软雅黑" panose="020B0503020204020204" pitchFamily="34" charset="-122"/>
                          <a:sym typeface="+mn-ea"/>
                        </a:rPr>
                        <a:t>不同</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账户登录，加载服务数据库必须一致。一个账户一个</a:t>
                      </a: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ID ,</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用户可以账户及手机号登录。</a:t>
                      </a:r>
                      <a:endParaRPr kumimoji="0" lang="zh-CN" altLang="en-US" sz="1200" b="1"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sym typeface="+mn-ea"/>
                      </a:endParaRPr>
                    </a:p>
                  </a:txBody>
                  <a:tcPr marL="77120" marR="77120" marT="40114" marB="401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Tx/>
                        <a:buNone/>
                      </a:pPr>
                      <a:r>
                        <a:rPr lang="en-US" altLang="zh-CN" sz="1400" b="1">
                          <a:solidFill>
                            <a:schemeClr val="bg2">
                              <a:lumMod val="50000"/>
                            </a:schemeClr>
                          </a:solidFill>
                          <a:latin typeface="微软雅黑" panose="020B0503020204020204" pitchFamily="34" charset="-122"/>
                          <a:ea typeface="微软雅黑" panose="020B0503020204020204" pitchFamily="34" charset="-122"/>
                          <a:sym typeface="+mn-ea"/>
                        </a:rPr>
                        <a:t>    </a:t>
                      </a:r>
                      <a:r>
                        <a:rPr lang="zh-CN" altLang="en-US" sz="1400" b="1">
                          <a:solidFill>
                            <a:schemeClr val="bg2">
                              <a:lumMod val="50000"/>
                            </a:schemeClr>
                          </a:solidFill>
                          <a:latin typeface="微软雅黑" panose="020B0503020204020204" pitchFamily="34" charset="-122"/>
                          <a:ea typeface="微软雅黑" panose="020B0503020204020204" pitchFamily="34" charset="-122"/>
                          <a:sym typeface="+mn-ea"/>
                        </a:rPr>
                        <a:t>    </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    平台数据影响</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endParaRPr>
                    </a:p>
                  </a:txBody>
                  <a:tcPr marL="77120" marR="77120" marT="40114" marB="401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1955">
                <a:tc>
                  <a:txBody>
                    <a:bodyPr/>
                    <a:p>
                      <a:pPr marL="0" marR="0" lvl="0" indent="0" algn="ctr" defTabSz="914400" rtl="0" eaLnBrk="1" fontAlgn="base" latinLnBrk="0" hangingPunct="1">
                        <a:lnSpc>
                          <a:spcPct val="14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性能</a:t>
                      </a:r>
                      <a:r>
                        <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7120" marR="77120" marT="40114" marB="401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p>
                      <a:pPr marL="0" marR="0" lvl="0" indent="0" algn="l" defTabSz="914400" rtl="0" eaLnBrk="1" fontAlgn="base" latinLnBrk="0" hangingPunct="1">
                        <a:lnSpc>
                          <a:spcPct val="140000"/>
                        </a:lnSpc>
                        <a:spcBef>
                          <a:spcPct val="0"/>
                        </a:spcBef>
                        <a:spcAft>
                          <a:spcPct val="0"/>
                        </a:spcAft>
                        <a:buClrTx/>
                        <a:buSzTx/>
                        <a:buFontTx/>
                        <a:buNone/>
                      </a:pP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网络并发最少要支持</a:t>
                      </a:r>
                      <a:r>
                        <a:rPr lang="en-US" altLang="zh-CN" sz="1200" b="1">
                          <a:solidFill>
                            <a:schemeClr val="bg2">
                              <a:lumMod val="50000"/>
                            </a:schemeClr>
                          </a:solidFill>
                          <a:latin typeface="微软雅黑" panose="020B0503020204020204" pitchFamily="34" charset="-122"/>
                          <a:ea typeface="微软雅黑" panose="020B0503020204020204" pitchFamily="34" charset="-122"/>
                          <a:sym typeface="+mn-ea"/>
                        </a:rPr>
                        <a:t>300</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用户同时访问</a:t>
                      </a:r>
                      <a:endParaRPr kumimoji="0" lang="zh-CN" altLang="en-US" sz="1200" b="1"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sym typeface="+mn-ea"/>
                      </a:endParaRPr>
                    </a:p>
                  </a:txBody>
                  <a:tcPr marL="77120" marR="77120" marT="40114" marB="401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40000"/>
                        </a:lnSpc>
                        <a:spcBef>
                          <a:spcPct val="0"/>
                        </a:spcBef>
                        <a:spcAft>
                          <a:spcPct val="0"/>
                        </a:spcAft>
                        <a:buClrTx/>
                        <a:buSzTx/>
                        <a:buFontTx/>
                        <a:buNone/>
                      </a:pPr>
                      <a:r>
                        <a:rPr lang="en-US" altLang="zh-CN" sz="1400" b="1">
                          <a:solidFill>
                            <a:schemeClr val="bg2">
                              <a:lumMod val="50000"/>
                            </a:schemeClr>
                          </a:solidFill>
                          <a:latin typeface="微软雅黑" panose="020B0503020204020204" pitchFamily="34" charset="-122"/>
                          <a:ea typeface="微软雅黑" panose="020B0503020204020204" pitchFamily="34" charset="-122"/>
                          <a:sym typeface="+mn-ea"/>
                        </a:rPr>
                        <a:t>    </a:t>
                      </a:r>
                      <a:r>
                        <a:rPr lang="zh-CN" altLang="en-US" sz="1400" b="1">
                          <a:solidFill>
                            <a:schemeClr val="bg2">
                              <a:lumMod val="50000"/>
                            </a:schemeClr>
                          </a:solidFill>
                          <a:latin typeface="微软雅黑" panose="020B0503020204020204" pitchFamily="34" charset="-122"/>
                          <a:ea typeface="微软雅黑" panose="020B0503020204020204" pitchFamily="34" charset="-122"/>
                          <a:sym typeface="+mn-ea"/>
                        </a:rPr>
                        <a:t>    </a:t>
                      </a:r>
                      <a:r>
                        <a:rPr lang="zh-CN" altLang="en-US" sz="1200" b="1">
                          <a:solidFill>
                            <a:schemeClr val="bg2">
                              <a:lumMod val="50000"/>
                            </a:schemeClr>
                          </a:solidFill>
                          <a:latin typeface="微软雅黑" panose="020B0503020204020204" pitchFamily="34" charset="-122"/>
                          <a:ea typeface="微软雅黑" panose="020B0503020204020204" pitchFamily="34" charset="-122"/>
                          <a:sym typeface="+mn-ea"/>
                        </a:rPr>
                        <a:t>    平台建设需求</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endParaRPr>
                    </a:p>
                  </a:txBody>
                  <a:tcPr marL="77120" marR="77120" marT="40114" marB="401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幻灯片编号占位符 1"/>
          <p:cNvSpPr txBox="1"/>
          <p:nvPr/>
        </p:nvSpPr>
        <p:spPr>
          <a:xfrm>
            <a:off x="8153400" y="6245225"/>
            <a:ext cx="5334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B4287A38-7D4B-4736-A91A-821DA9573A75}" type="slidenum">
              <a:rPr lang="en-US" altLang="zh-CN" sz="1400" smtClean="0"/>
            </a:fld>
            <a:endParaRPr lang="en-US" altLang="zh-CN" sz="1400" dirty="0"/>
          </a:p>
        </p:txBody>
      </p:sp>
      <p:cxnSp>
        <p:nvCxnSpPr>
          <p:cNvPr id="4" name="直接连接符 3"/>
          <p:cNvCxnSpPr/>
          <p:nvPr/>
        </p:nvCxnSpPr>
        <p:spPr>
          <a:xfrm flipV="1">
            <a:off x="1082190" y="9526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05840" y="469265"/>
            <a:ext cx="5795645" cy="48323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需求定义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解决方案层级的性能</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a:xfrm>
            <a:off x="6248400" y="6092825"/>
            <a:ext cx="2133600" cy="476250"/>
          </a:xfrm>
        </p:spPr>
        <p:txBody>
          <a:bodyPr/>
          <a:lstStyle/>
          <a:p>
            <a:fld id="{B4287A38-7D4B-4736-A91A-821DA9573A75}" type="slidenum">
              <a:rPr lang="en-US" altLang="zh-CN" smtClean="0"/>
            </a:fld>
            <a:endParaRPr lang="en-US" altLang="zh-CN"/>
          </a:p>
        </p:txBody>
      </p:sp>
      <p:sp>
        <p:nvSpPr>
          <p:cNvPr id="21" name="文本框 52"/>
          <p:cNvSpPr>
            <a:spLocks noChangeArrowheads="1"/>
          </p:cNvSpPr>
          <p:nvPr/>
        </p:nvSpPr>
        <p:spPr bwMode="auto">
          <a:xfrm>
            <a:off x="320404" y="406179"/>
            <a:ext cx="2374900" cy="70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smtClean="0">
                <a:solidFill>
                  <a:schemeClr val="tx1"/>
                </a:solidFill>
                <a:ea typeface="微软雅黑" panose="020B0503020204020204" pitchFamily="34" charset="-122"/>
              </a:rPr>
              <a:t>目录</a:t>
            </a:r>
            <a:endParaRPr lang="zh-CN" altLang="en-US" sz="4000" smtClean="0">
              <a:solidFill>
                <a:schemeClr val="tx1"/>
              </a:solidFill>
              <a:ea typeface="微软雅黑" panose="020B0503020204020204" pitchFamily="34" charset="-122"/>
            </a:endParaRPr>
          </a:p>
        </p:txBody>
      </p:sp>
      <p:sp>
        <p:nvSpPr>
          <p:cNvPr id="3" name="文本框 2"/>
          <p:cNvSpPr txBox="1"/>
          <p:nvPr/>
        </p:nvSpPr>
        <p:spPr>
          <a:xfrm>
            <a:off x="3531316" y="1924971"/>
            <a:ext cx="2535865" cy="393700"/>
          </a:xfrm>
          <a:prstGeom prst="rect">
            <a:avLst/>
          </a:prstGeom>
          <a:noFill/>
        </p:spPr>
        <p:txBody>
          <a:bodyPr wrap="square" lIns="68579" tIns="34289" rIns="68579" bIns="34289" rtlCol="0">
            <a:spAutoFit/>
          </a:bodyPr>
          <a:p>
            <a:pPr defTabSz="685165"/>
            <a:r>
              <a:rPr lang="zh-CN" altLang="zh-CN" sz="2000">
                <a:solidFill>
                  <a:schemeClr val="tx1"/>
                </a:solidFill>
                <a:latin typeface="微软雅黑" panose="020B0503020204020204" pitchFamily="34" charset="-122"/>
                <a:ea typeface="微软雅黑" panose="020B0503020204020204" pitchFamily="34" charset="-122"/>
              </a:rPr>
              <a:t>产品概述</a:t>
            </a:r>
            <a:endParaRPr lang="zh-CN" altLang="zh-CN" sz="2000">
              <a:solidFill>
                <a:schemeClr val="tx1"/>
              </a:solidFill>
              <a:latin typeface="微软雅黑" panose="020B0503020204020204" pitchFamily="34" charset="-122"/>
              <a:ea typeface="微软雅黑" panose="020B0503020204020204" pitchFamily="34" charset="-122"/>
            </a:endParaRPr>
          </a:p>
        </p:txBody>
      </p:sp>
      <p:sp>
        <p:nvSpPr>
          <p:cNvPr id="4" name="Line 10"/>
          <p:cNvSpPr>
            <a:spLocks noChangeShapeType="1"/>
          </p:cNvSpPr>
          <p:nvPr/>
        </p:nvSpPr>
        <p:spPr bwMode="auto">
          <a:xfrm>
            <a:off x="3258869" y="2317330"/>
            <a:ext cx="3240000" cy="0"/>
          </a:xfrm>
          <a:prstGeom prst="line">
            <a:avLst/>
          </a:prstGeom>
          <a:noFill/>
          <a:ln w="12700">
            <a:solidFill>
              <a:srgbClr val="7F7F7F"/>
            </a:solidFill>
            <a:prstDash val="solid"/>
            <a:round/>
            <a:tailEnd type="oval" w="med" len="med"/>
          </a:ln>
          <a:effectLst/>
        </p:spPr>
        <p:txBody>
          <a:bodyPr wrap="none" anchor="ctr"/>
          <a:p>
            <a:pPr algn="ctr" eaLnBrk="0" hangingPunct="0">
              <a:defRPr/>
            </a:pPr>
            <a:endParaRPr lang="zh-CN" altLang="en-US">
              <a:solidFill>
                <a:srgbClr val="FFFFFF"/>
              </a:solidFill>
              <a:latin typeface="Arial" panose="020B0604020202020204" pitchFamily="34" charset="0"/>
              <a:ea typeface="+mn-ea"/>
            </a:endParaRPr>
          </a:p>
        </p:txBody>
      </p:sp>
      <p:sp>
        <p:nvSpPr>
          <p:cNvPr id="5" name="文本框 4"/>
          <p:cNvSpPr txBox="1"/>
          <p:nvPr/>
        </p:nvSpPr>
        <p:spPr>
          <a:xfrm>
            <a:off x="3531316" y="4824078"/>
            <a:ext cx="2535865" cy="374650"/>
          </a:xfrm>
          <a:prstGeom prst="rect">
            <a:avLst/>
          </a:prstGeom>
          <a:noFill/>
        </p:spPr>
        <p:txBody>
          <a:bodyPr wrap="square" lIns="68579" tIns="34289" rIns="68579" bIns="34289" rtlCol="0">
            <a:spAutoFit/>
          </a:bodyPr>
          <a:p>
            <a:pPr defTabSz="685165"/>
            <a:r>
              <a:rPr lang="zh-CN" altLang="en-US" sz="2000" b="1">
                <a:solidFill>
                  <a:schemeClr val="tx1"/>
                </a:solidFill>
                <a:latin typeface="微软雅黑" panose="020B0503020204020204" pitchFamily="34" charset="-122"/>
                <a:ea typeface="微软雅黑" panose="020B0503020204020204" pitchFamily="34" charset="-122"/>
              </a:rPr>
              <a:t>执行策略</a:t>
            </a: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6" name="Line 10"/>
          <p:cNvSpPr>
            <a:spLocks noChangeShapeType="1"/>
          </p:cNvSpPr>
          <p:nvPr/>
        </p:nvSpPr>
        <p:spPr bwMode="auto">
          <a:xfrm>
            <a:off x="3258869" y="5216437"/>
            <a:ext cx="3240000" cy="0"/>
          </a:xfrm>
          <a:prstGeom prst="line">
            <a:avLst/>
          </a:prstGeom>
          <a:noFill/>
          <a:ln w="12700">
            <a:solidFill>
              <a:srgbClr val="7F7F7F"/>
            </a:solidFill>
            <a:prstDash val="solid"/>
            <a:round/>
            <a:tailEnd type="oval" w="med" len="med"/>
          </a:ln>
          <a:effectLst/>
        </p:spPr>
        <p:txBody>
          <a:bodyPr wrap="none" anchor="ctr"/>
          <a:p>
            <a:pPr algn="ctr" eaLnBrk="0" hangingPunct="0">
              <a:defRPr/>
            </a:pPr>
            <a:endParaRPr lang="zh-CN" altLang="en-US">
              <a:solidFill>
                <a:srgbClr val="FFFFFF"/>
              </a:solidFill>
              <a:latin typeface="Arial" panose="020B0604020202020204" pitchFamily="34" charset="0"/>
              <a:ea typeface="+mn-ea"/>
            </a:endParaRPr>
          </a:p>
        </p:txBody>
      </p:sp>
      <p:sp>
        <p:nvSpPr>
          <p:cNvPr id="7" name="文本框 6"/>
          <p:cNvSpPr txBox="1"/>
          <p:nvPr/>
        </p:nvSpPr>
        <p:spPr>
          <a:xfrm>
            <a:off x="3531316" y="2891340"/>
            <a:ext cx="3403603" cy="393700"/>
          </a:xfrm>
          <a:prstGeom prst="rect">
            <a:avLst/>
          </a:prstGeom>
          <a:noFill/>
        </p:spPr>
        <p:txBody>
          <a:bodyPr wrap="square" lIns="68579" tIns="34289" rIns="68579" bIns="34289" rtlCol="0">
            <a:spAutoFit/>
          </a:bodyPr>
          <a:p>
            <a:pPr defTabSz="685165"/>
            <a:r>
              <a:rPr lang="zh-CN" altLang="en-US" sz="2000">
                <a:solidFill>
                  <a:srgbClr val="58595B"/>
                </a:solidFill>
                <a:latin typeface="微软雅黑" panose="020B0503020204020204" pitchFamily="34" charset="-122"/>
                <a:ea typeface="微软雅黑" panose="020B0503020204020204" pitchFamily="34" charset="-122"/>
              </a:rPr>
              <a:t>市场分析</a:t>
            </a:r>
            <a:endParaRPr lang="zh-CN" altLang="en-US" sz="2000">
              <a:solidFill>
                <a:srgbClr val="58595B"/>
              </a:solidFill>
              <a:latin typeface="微软雅黑" panose="020B0503020204020204" pitchFamily="34" charset="-122"/>
              <a:ea typeface="微软雅黑" panose="020B0503020204020204" pitchFamily="34" charset="-122"/>
            </a:endParaRPr>
          </a:p>
        </p:txBody>
      </p:sp>
      <p:sp>
        <p:nvSpPr>
          <p:cNvPr id="8" name="Line 10"/>
          <p:cNvSpPr>
            <a:spLocks noChangeShapeType="1"/>
          </p:cNvSpPr>
          <p:nvPr/>
        </p:nvSpPr>
        <p:spPr bwMode="auto">
          <a:xfrm>
            <a:off x="3258869" y="3283699"/>
            <a:ext cx="3240000" cy="0"/>
          </a:xfrm>
          <a:prstGeom prst="line">
            <a:avLst/>
          </a:prstGeom>
          <a:noFill/>
          <a:ln w="12700">
            <a:solidFill>
              <a:srgbClr val="7F7F7F"/>
            </a:solidFill>
            <a:prstDash val="solid"/>
            <a:round/>
            <a:tailEnd type="oval" w="med" len="med"/>
          </a:ln>
          <a:effectLst/>
        </p:spPr>
        <p:txBody>
          <a:bodyPr wrap="none" anchor="ctr"/>
          <a:p>
            <a:pPr algn="ctr" eaLnBrk="0" hangingPunct="0">
              <a:defRPr/>
            </a:pPr>
            <a:endParaRPr lang="zh-CN" altLang="en-US">
              <a:solidFill>
                <a:srgbClr val="FFFFFF"/>
              </a:solidFill>
              <a:latin typeface="Arial" panose="020B0604020202020204" pitchFamily="34" charset="0"/>
              <a:ea typeface="+mn-ea"/>
            </a:endParaRPr>
          </a:p>
        </p:txBody>
      </p:sp>
      <p:sp>
        <p:nvSpPr>
          <p:cNvPr id="9" name="文本框 8"/>
          <p:cNvSpPr txBox="1"/>
          <p:nvPr/>
        </p:nvSpPr>
        <p:spPr>
          <a:xfrm>
            <a:off x="3531316" y="3857709"/>
            <a:ext cx="2535865" cy="393700"/>
          </a:xfrm>
          <a:prstGeom prst="rect">
            <a:avLst/>
          </a:prstGeom>
          <a:noFill/>
        </p:spPr>
        <p:txBody>
          <a:bodyPr wrap="square" lIns="68579" tIns="34289" rIns="68579" bIns="34289" rtlCol="0">
            <a:spAutoFit/>
          </a:bodyPr>
          <a:p>
            <a:pPr defTabSz="685165"/>
            <a:r>
              <a:rPr lang="zh-CN" altLang="en-US" sz="2000">
                <a:solidFill>
                  <a:schemeClr val="bg2">
                    <a:lumMod val="50000"/>
                  </a:schemeClr>
                </a:solidFill>
                <a:latin typeface="微软雅黑" panose="020B0503020204020204" pitchFamily="34" charset="-122"/>
                <a:ea typeface="微软雅黑" panose="020B0503020204020204" pitchFamily="34" charset="-122"/>
              </a:rPr>
              <a:t>需求定义</a:t>
            </a:r>
            <a:endParaRPr lang="zh-CN" altLang="en-US" sz="2000">
              <a:solidFill>
                <a:schemeClr val="bg2">
                  <a:lumMod val="50000"/>
                </a:schemeClr>
              </a:solidFill>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3258869" y="4250068"/>
            <a:ext cx="3240000" cy="0"/>
          </a:xfrm>
          <a:prstGeom prst="line">
            <a:avLst/>
          </a:prstGeom>
          <a:noFill/>
          <a:ln w="12700">
            <a:solidFill>
              <a:srgbClr val="7F7F7F"/>
            </a:solidFill>
            <a:prstDash val="solid"/>
            <a:round/>
            <a:tailEnd type="oval" w="med" len="med"/>
          </a:ln>
          <a:effectLst/>
        </p:spPr>
        <p:txBody>
          <a:bodyPr wrap="none" anchor="ctr"/>
          <a:p>
            <a:pPr algn="ctr" eaLnBrk="0" hangingPunct="0">
              <a:defRPr/>
            </a:pPr>
            <a:endParaRPr lang="zh-CN" altLang="en-US">
              <a:solidFill>
                <a:srgbClr val="FFFFFF"/>
              </a:solidFill>
              <a:latin typeface="Arial" panose="020B0604020202020204" pitchFamily="34" charset="0"/>
              <a:ea typeface="+mn-ea"/>
            </a:endParaRPr>
          </a:p>
        </p:txBody>
      </p:sp>
      <p:sp>
        <p:nvSpPr>
          <p:cNvPr id="11" name="椭圆 10"/>
          <p:cNvSpPr>
            <a:spLocks noChangeAspect="1"/>
          </p:cNvSpPr>
          <p:nvPr/>
        </p:nvSpPr>
        <p:spPr>
          <a:xfrm>
            <a:off x="2796547" y="1883564"/>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p>
            <a:pPr algn="ctr" defTabSz="685165"/>
            <a:r>
              <a:rPr lang="en-US" altLang="zh-CN" sz="2000" dirty="0">
                <a:solidFill>
                  <a:prstClr val="white"/>
                </a:solidFill>
                <a:latin typeface="Broadway" panose="04040905080B02020502" pitchFamily="82" charset="0"/>
              </a:rPr>
              <a:t>1</a:t>
            </a:r>
            <a:endParaRPr lang="zh-CN" altLang="en-US" sz="2000" dirty="0">
              <a:solidFill>
                <a:prstClr val="white"/>
              </a:solidFill>
              <a:latin typeface="Broadway" panose="04040905080B02020502" pitchFamily="82" charset="0"/>
            </a:endParaRPr>
          </a:p>
        </p:txBody>
      </p:sp>
      <p:sp>
        <p:nvSpPr>
          <p:cNvPr id="12" name="椭圆 11"/>
          <p:cNvSpPr>
            <a:spLocks noChangeAspect="1"/>
          </p:cNvSpPr>
          <p:nvPr/>
        </p:nvSpPr>
        <p:spPr>
          <a:xfrm>
            <a:off x="2796547" y="4782671"/>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p>
            <a:pPr algn="ctr" defTabSz="685165"/>
            <a:r>
              <a:rPr lang="en-US" altLang="zh-CN" sz="2000" smtClean="0">
                <a:solidFill>
                  <a:prstClr val="white"/>
                </a:solidFill>
                <a:latin typeface="Broadway" panose="04040905080B02020502" pitchFamily="82" charset="0"/>
              </a:rPr>
              <a:t>4</a:t>
            </a:r>
            <a:endParaRPr lang="zh-CN" altLang="en-US" sz="2000" dirty="0">
              <a:solidFill>
                <a:prstClr val="white"/>
              </a:solidFill>
              <a:latin typeface="Broadway" panose="04040905080B02020502" pitchFamily="82" charset="0"/>
            </a:endParaRPr>
          </a:p>
        </p:txBody>
      </p:sp>
      <p:sp>
        <p:nvSpPr>
          <p:cNvPr id="13" name="椭圆 12"/>
          <p:cNvSpPr>
            <a:spLocks noChangeAspect="1"/>
          </p:cNvSpPr>
          <p:nvPr/>
        </p:nvSpPr>
        <p:spPr>
          <a:xfrm>
            <a:off x="2796547" y="2849933"/>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p>
            <a:pPr algn="ctr" defTabSz="685165"/>
            <a:r>
              <a:rPr lang="en-US" altLang="zh-CN" sz="2000" smtClean="0">
                <a:solidFill>
                  <a:prstClr val="white"/>
                </a:solidFill>
                <a:latin typeface="Broadway" panose="04040905080B02020502" pitchFamily="82" charset="0"/>
              </a:rPr>
              <a:t>2</a:t>
            </a:r>
            <a:endParaRPr lang="zh-CN" altLang="en-US" sz="2000" dirty="0">
              <a:solidFill>
                <a:prstClr val="white"/>
              </a:solidFill>
              <a:latin typeface="Broadway" panose="04040905080B02020502" pitchFamily="82" charset="0"/>
            </a:endParaRPr>
          </a:p>
        </p:txBody>
      </p:sp>
      <p:sp>
        <p:nvSpPr>
          <p:cNvPr id="14" name="椭圆 13"/>
          <p:cNvSpPr>
            <a:spLocks noChangeAspect="1"/>
          </p:cNvSpPr>
          <p:nvPr/>
        </p:nvSpPr>
        <p:spPr>
          <a:xfrm>
            <a:off x="2796547" y="3816302"/>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p>
            <a:pPr algn="ctr" defTabSz="685165"/>
            <a:r>
              <a:rPr lang="en-US" altLang="zh-CN" sz="2000" smtClean="0">
                <a:solidFill>
                  <a:prstClr val="white"/>
                </a:solidFill>
                <a:latin typeface="Broadway" panose="04040905080B02020502" pitchFamily="82" charset="0"/>
              </a:rPr>
              <a:t>3</a:t>
            </a:r>
            <a:endParaRPr lang="zh-CN" altLang="en-US" sz="2000" dirty="0">
              <a:solidFill>
                <a:prstClr val="white"/>
              </a:solidFill>
              <a:latin typeface="Broadway" panose="04040905080B02020502" pitchFamily="82" charset="0"/>
            </a:endParaRPr>
          </a:p>
        </p:txBody>
      </p:sp>
      <p:sp>
        <p:nvSpPr>
          <p:cNvPr id="15" name="文本框 14"/>
          <p:cNvSpPr txBox="1"/>
          <p:nvPr/>
        </p:nvSpPr>
        <p:spPr>
          <a:xfrm>
            <a:off x="3531951" y="1924336"/>
            <a:ext cx="2535865" cy="374650"/>
          </a:xfrm>
          <a:prstGeom prst="rect">
            <a:avLst/>
          </a:prstGeom>
          <a:noFill/>
        </p:spPr>
        <p:txBody>
          <a:bodyPr wrap="square" lIns="68579" tIns="34289" rIns="68579" bIns="34289" rtlCol="0">
            <a:spAutoFit/>
          </a:bodyPr>
          <a:p>
            <a:pPr defTabSz="685165"/>
            <a:r>
              <a:rPr lang="zh-CN" altLang="zh-CN" sz="2000" b="1">
                <a:solidFill>
                  <a:schemeClr val="tx1"/>
                </a:solidFill>
                <a:latin typeface="微软雅黑" panose="020B0503020204020204" pitchFamily="34" charset="-122"/>
                <a:ea typeface="微软雅黑" panose="020B0503020204020204" pitchFamily="34" charset="-122"/>
              </a:rPr>
              <a:t>产品概述</a:t>
            </a:r>
            <a:endParaRPr lang="zh-CN" altLang="zh-CN" sz="2000" b="1">
              <a:solidFill>
                <a:schemeClr val="tx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531951" y="2890705"/>
            <a:ext cx="3403603" cy="374650"/>
          </a:xfrm>
          <a:prstGeom prst="rect">
            <a:avLst/>
          </a:prstGeom>
          <a:noFill/>
        </p:spPr>
        <p:txBody>
          <a:bodyPr wrap="square" lIns="68579" tIns="34289" rIns="68579" bIns="34289" rtlCol="0">
            <a:spAutoFit/>
          </a:bodyPr>
          <a:p>
            <a:pPr defTabSz="685165"/>
            <a:r>
              <a:rPr lang="zh-CN" altLang="en-US" sz="2000" b="1">
                <a:solidFill>
                  <a:schemeClr val="tx1"/>
                </a:solidFill>
                <a:latin typeface="微软雅黑" panose="020B0503020204020204" pitchFamily="34" charset="-122"/>
                <a:ea typeface="微软雅黑" panose="020B0503020204020204" pitchFamily="34" charset="-122"/>
              </a:rPr>
              <a:t>市场分析</a:t>
            </a: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531951" y="3857074"/>
            <a:ext cx="2535865" cy="374650"/>
          </a:xfrm>
          <a:prstGeom prst="rect">
            <a:avLst/>
          </a:prstGeom>
          <a:noFill/>
        </p:spPr>
        <p:txBody>
          <a:bodyPr wrap="square" lIns="68579" tIns="34289" rIns="68579" bIns="34289" rtlCol="0">
            <a:spAutoFit/>
          </a:bodyPr>
          <a:p>
            <a:pPr defTabSz="685165"/>
            <a:r>
              <a:rPr lang="zh-CN" altLang="en-US" sz="2000" b="1">
                <a:solidFill>
                  <a:schemeClr val="tx1"/>
                </a:solidFill>
                <a:latin typeface="微软雅黑" panose="020B0503020204020204" pitchFamily="34" charset="-122"/>
                <a:ea typeface="微软雅黑" panose="020B0503020204020204" pitchFamily="34" charset="-122"/>
              </a:rPr>
              <a:t>需求定义</a:t>
            </a:r>
            <a:endParaRPr lang="zh-CN" altLang="en-US" sz="20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B4287A38-7D4B-4736-A91A-821DA9573A75}" type="slidenum">
              <a:rPr lang="en-US" altLang="zh-CN" smtClean="0"/>
            </a:fld>
            <a:endParaRPr lang="en-US" altLang="zh-CN"/>
          </a:p>
        </p:txBody>
      </p:sp>
      <p:cxnSp>
        <p:nvCxnSpPr>
          <p:cNvPr id="3" name="直接连接符 2"/>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05840" y="316865"/>
            <a:ext cx="6824980" cy="48323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执行策略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实现策略</a:t>
            </a:r>
            <a:endParaRPr lang="zh-CN" altLang="zh-CN"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89355" y="777875"/>
            <a:ext cx="6867525" cy="1060450"/>
          </a:xfrm>
          <a:prstGeom prst="rect">
            <a:avLst/>
          </a:prstGeom>
          <a:noFill/>
        </p:spPr>
        <p:txBody>
          <a:bodyPr wrap="square" rtlCol="0">
            <a:spAutoFit/>
          </a:bodyPr>
          <a:p>
            <a:pPr marL="0" indent="0">
              <a:lnSpc>
                <a:spcPct val="150000"/>
              </a:lnSpc>
              <a:buFont typeface="Wingdings" panose="05000000000000000000" pitchFamily="2" charset="2"/>
              <a:buNone/>
            </a:pPr>
            <a:endParaRPr lang="zh-CN" altLang="zh-CN" sz="1400" b="1">
              <a:solidFill>
                <a:srgbClr val="7F7F7F"/>
              </a:solidFill>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pitchFamily="2" charset="2"/>
              <a:buChar char="l"/>
            </a:pPr>
            <a:endParaRPr lang="zh-CN" altLang="en-US" sz="1400"/>
          </a:p>
          <a:p>
            <a:pPr marL="171450" indent="-171450">
              <a:lnSpc>
                <a:spcPct val="150000"/>
              </a:lnSpc>
              <a:buFont typeface="Wingdings" panose="05000000000000000000" pitchFamily="2" charset="2"/>
              <a:buChar char="l"/>
            </a:pPr>
            <a:endParaRPr lang="zh-CN" altLang="en-US" sz="1400"/>
          </a:p>
        </p:txBody>
      </p:sp>
      <p:graphicFrame>
        <p:nvGraphicFramePr>
          <p:cNvPr id="528568" name="Group 184"/>
          <p:cNvGraphicFramePr>
            <a:graphicFrameLocks noGrp="1"/>
          </p:cNvGraphicFramePr>
          <p:nvPr/>
        </p:nvGraphicFramePr>
        <p:xfrm>
          <a:off x="631825" y="1313815"/>
          <a:ext cx="7877175" cy="4495165"/>
        </p:xfrm>
        <a:graphic>
          <a:graphicData uri="http://schemas.openxmlformats.org/drawingml/2006/table">
            <a:tbl>
              <a:tblPr/>
              <a:tblGrid>
                <a:gridCol w="1606550"/>
                <a:gridCol w="1605280"/>
                <a:gridCol w="1412875"/>
                <a:gridCol w="1539875"/>
                <a:gridCol w="1712595"/>
              </a:tblGrid>
              <a:tr h="334645">
                <a:tc>
                  <a:txBody>
                    <a:bodyPr/>
                    <a:p>
                      <a:pPr marL="0" marR="0" lvl="0" indent="0" algn="l" defTabSz="914400" rtl="0" eaLnBrk="1" fontAlgn="base" latinLnBrk="0" hangingPunct="1">
                        <a:lnSpc>
                          <a:spcPct val="140000"/>
                        </a:lnSpc>
                        <a:spcBef>
                          <a:spcPct val="0"/>
                        </a:spcBef>
                        <a:spcAft>
                          <a:spcPct val="0"/>
                        </a:spcAft>
                        <a:buClrTx/>
                        <a:buSzTx/>
                        <a:buFontTx/>
                        <a:buNone/>
                      </a:pPr>
                      <a:r>
                        <a:rPr kumimoji="0" lang="en-US" altLang="zh-CN"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数据库存储框架</a:t>
                      </a:r>
                      <a:endParaRPr kumimoji="0" lang="zh-CN" altLang="en-US"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8354" marR="78354" marT="39189" marB="391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p>
                      <a:pPr marL="0" marR="0" lvl="0" indent="0" algn="l" defTabSz="914400" rtl="0" eaLnBrk="1" fontAlgn="base" latinLnBrk="0" hangingPunct="1">
                        <a:lnSpc>
                          <a:spcPct val="140000"/>
                        </a:lnSpc>
                        <a:spcBef>
                          <a:spcPct val="0"/>
                        </a:spcBef>
                        <a:spcAft>
                          <a:spcPct val="0"/>
                        </a:spcAft>
                        <a:buClrTx/>
                        <a:buSzTx/>
                        <a:buFontTx/>
                        <a:buNone/>
                      </a:pPr>
                      <a:r>
                        <a:rPr kumimoji="0" lang="en-US" altLang="zh-CN"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项目构建与管理</a:t>
                      </a:r>
                      <a:endParaRPr kumimoji="0" lang="zh-CN" altLang="en-US"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8354" marR="78354" marT="39189" marB="391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p>
                      <a:pPr marL="0" marR="0" lvl="0" indent="0" algn="l" defTabSz="914400" rtl="0" eaLnBrk="1" fontAlgn="base" latinLnBrk="0" hangingPunct="1">
                        <a:lnSpc>
                          <a:spcPct val="140000"/>
                        </a:lnSpc>
                        <a:spcBef>
                          <a:spcPct val="0"/>
                        </a:spcBef>
                        <a:spcAft>
                          <a:spcPct val="0"/>
                        </a:spcAft>
                        <a:buClrTx/>
                        <a:buSzTx/>
                        <a:buFontTx/>
                        <a:buNone/>
                      </a:pPr>
                      <a:r>
                        <a:rPr lang="en-US" altLang="zh-CN" sz="120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120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前段框架 </a:t>
                      </a:r>
                      <a:endParaRPr kumimoji="0" lang="zh-CN" altLang="en-US"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8354" marR="78354" marT="39189" marB="391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p>
                      <a:pPr marL="0" marR="0" lvl="0" indent="0" algn="l" defTabSz="914400" rtl="0" eaLnBrk="1" fontAlgn="base" latinLnBrk="0" hangingPunct="1">
                        <a:lnSpc>
                          <a:spcPct val="140000"/>
                        </a:lnSpc>
                        <a:spcBef>
                          <a:spcPct val="0"/>
                        </a:spcBef>
                        <a:spcAft>
                          <a:spcPct val="0"/>
                        </a:spcAft>
                        <a:buClrTx/>
                        <a:buSzTx/>
                        <a:buFontTx/>
                        <a:buNone/>
                      </a:pPr>
                      <a:r>
                        <a:rPr kumimoji="0" lang="en-US" altLang="zh-CN"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后端框架</a:t>
                      </a:r>
                      <a:endParaRPr kumimoji="0" lang="zh-CN" altLang="en-US"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8354" marR="78354" marT="39189" marB="391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p>
                      <a:pPr marL="0" marR="0" lvl="0" indent="0" algn="l" defTabSz="914400" rtl="0" eaLnBrk="1" fontAlgn="base" latinLnBrk="0" hangingPunct="1">
                        <a:lnSpc>
                          <a:spcPct val="140000"/>
                        </a:lnSpc>
                        <a:spcBef>
                          <a:spcPct val="0"/>
                        </a:spcBef>
                        <a:spcAft>
                          <a:spcPct val="0"/>
                        </a:spcAft>
                        <a:buClrTx/>
                        <a:buSzTx/>
                        <a:buFontTx/>
                        <a:buNone/>
                      </a:pPr>
                      <a:r>
                        <a:rPr kumimoji="0" lang="en-US" altLang="zh-CN"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服务器环境</a:t>
                      </a:r>
                      <a:endParaRPr kumimoji="0" lang="zh-CN" altLang="en-US" sz="1200" b="0" i="0" u="none" strike="noStrike" cap="none" normalizeH="0" baseline="0" smtClean="0">
                        <a:ln>
                          <a:noFill/>
                        </a:ln>
                        <a:solidFill>
                          <a:schemeClr val="bg2">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8354" marR="78354" marT="39189" marB="391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r>
              <a:tr h="243840">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 mysql5.6</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：开源免费数据库</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Maven|Gradle: </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项目构建管理</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AngularJs</a:t>
                      </a:r>
                      <a:endPar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8">
                  <a:txBody>
                    <a:bodyPr/>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Spring Framework</a:t>
                      </a:r>
                      <a:endPar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SpringMVC: MVC</a:t>
                      </a:r>
                      <a:r>
                        <a:rPr lang="zh-CN" altLang="en-US" sz="900" b="0" u="none">
                          <a:solidFill>
                            <a:srgbClr val="000000"/>
                          </a:solidFill>
                          <a:latin typeface="微软雅黑" panose="020B0503020204020204" pitchFamily="34" charset="-122"/>
                          <a:ea typeface="微软雅黑" panose="020B0503020204020204" pitchFamily="34" charset="-122"/>
                        </a:rPr>
                        <a:t>框架</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Apache Shiro: </a:t>
                      </a:r>
                      <a:r>
                        <a:rPr lang="zh-CN" altLang="en-US" sz="900" b="0" u="none">
                          <a:solidFill>
                            <a:srgbClr val="000000"/>
                          </a:solidFill>
                          <a:latin typeface="微软雅黑" panose="020B0503020204020204" pitchFamily="34" charset="-122"/>
                          <a:ea typeface="微软雅黑" panose="020B0503020204020204" pitchFamily="34" charset="-122"/>
                        </a:rPr>
                        <a:t>安全框架</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MyBatis: ORM</a:t>
                      </a:r>
                      <a:r>
                        <a:rPr lang="zh-CN" altLang="en-US" sz="900" b="0" u="none">
                          <a:solidFill>
                            <a:srgbClr val="000000"/>
                          </a:solidFill>
                          <a:latin typeface="微软雅黑" panose="020B0503020204020204" pitchFamily="34" charset="-122"/>
                          <a:ea typeface="微软雅黑" panose="020B0503020204020204" pitchFamily="34" charset="-122"/>
                        </a:rPr>
                        <a:t>框架</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MyBatis Generator: </a:t>
                      </a:r>
                      <a:r>
                        <a:rPr lang="zh-CN" altLang="en-US" sz="900" b="0" u="none">
                          <a:solidFill>
                            <a:srgbClr val="000000"/>
                          </a:solidFill>
                          <a:latin typeface="微软雅黑" panose="020B0503020204020204" pitchFamily="34" charset="-122"/>
                          <a:ea typeface="微软雅黑" panose="020B0503020204020204" pitchFamily="34" charset="-122"/>
                        </a:rPr>
                        <a:t>代码生成</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Druid: </a:t>
                      </a:r>
                      <a:r>
                        <a:rPr lang="zh-CN" altLang="en-US" sz="900" b="0" u="none">
                          <a:solidFill>
                            <a:srgbClr val="000000"/>
                          </a:solidFill>
                          <a:latin typeface="微软雅黑" panose="020B0503020204020204" pitchFamily="34" charset="-122"/>
                          <a:ea typeface="微软雅黑" panose="020B0503020204020204" pitchFamily="34" charset="-122"/>
                        </a:rPr>
                        <a:t>数据库连接池</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Jsp|Velocity|Thymeleaf: </a:t>
                      </a:r>
                      <a:r>
                        <a:rPr lang="zh-CN" altLang="en-US" sz="900" b="0" u="none">
                          <a:solidFill>
                            <a:srgbClr val="000000"/>
                          </a:solidFill>
                          <a:latin typeface="微软雅黑" panose="020B0503020204020204" pitchFamily="34" charset="-122"/>
                          <a:ea typeface="微软雅黑" panose="020B0503020204020204" pitchFamily="34" charset="-122"/>
                        </a:rPr>
                        <a:t>模板引擎</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ZooKeeper: </a:t>
                      </a:r>
                      <a:r>
                        <a:rPr lang="zh-CN" altLang="en-US" sz="900" b="0" u="none">
                          <a:solidFill>
                            <a:srgbClr val="000000"/>
                          </a:solidFill>
                          <a:latin typeface="微软雅黑" panose="020B0503020204020204" pitchFamily="34" charset="-122"/>
                          <a:ea typeface="微软雅黑" panose="020B0503020204020204" pitchFamily="34" charset="-122"/>
                        </a:rPr>
                        <a:t>分布式协调服务</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Dubbo: </a:t>
                      </a:r>
                      <a:r>
                        <a:rPr lang="zh-CN" altLang="en-US" sz="900" b="0" u="none">
                          <a:solidFill>
                            <a:srgbClr val="000000"/>
                          </a:solidFill>
                          <a:latin typeface="微软雅黑" panose="020B0503020204020204" pitchFamily="34" charset="-122"/>
                          <a:ea typeface="微软雅黑" panose="020B0503020204020204" pitchFamily="34" charset="-122"/>
                        </a:rPr>
                        <a:t>分布式服务框架</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TBSchedule|elastic-job: </a:t>
                      </a:r>
                      <a:r>
                        <a:rPr lang="zh-CN" altLang="en-US" sz="900" b="0" u="none">
                          <a:solidFill>
                            <a:srgbClr val="000000"/>
                          </a:solidFill>
                          <a:latin typeface="微软雅黑" panose="020B0503020204020204" pitchFamily="34" charset="-122"/>
                          <a:ea typeface="微软雅黑" panose="020B0503020204020204" pitchFamily="34" charset="-122"/>
                        </a:rPr>
                        <a:t>分布式调度框架</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Solr|Elasticsearch: </a:t>
                      </a:r>
                      <a:r>
                        <a:rPr lang="zh-CN" altLang="en-US" sz="900" b="0" u="none">
                          <a:solidFill>
                            <a:srgbClr val="000000"/>
                          </a:solidFill>
                          <a:latin typeface="微软雅黑" panose="020B0503020204020204" pitchFamily="34" charset="-122"/>
                          <a:ea typeface="微软雅黑" panose="020B0503020204020204" pitchFamily="34" charset="-122"/>
                        </a:rPr>
                        <a:t>分布式全文搜索引擎</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Quartz: </a:t>
                      </a:r>
                      <a:r>
                        <a:rPr lang="zh-CN" altLang="en-US" sz="900" b="0" u="none">
                          <a:solidFill>
                            <a:srgbClr val="000000"/>
                          </a:solidFill>
                          <a:latin typeface="微软雅黑" panose="020B0503020204020204" pitchFamily="34" charset="-122"/>
                          <a:ea typeface="微软雅黑" panose="020B0503020204020204" pitchFamily="34" charset="-122"/>
                        </a:rPr>
                        <a:t>作业调度框架</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Ehcache: </a:t>
                      </a:r>
                      <a:r>
                        <a:rPr lang="zh-CN" altLang="en-US" sz="900" b="0" u="none">
                          <a:solidFill>
                            <a:srgbClr val="000000"/>
                          </a:solidFill>
                          <a:latin typeface="微软雅黑" panose="020B0503020204020204" pitchFamily="34" charset="-122"/>
                          <a:ea typeface="微软雅黑" panose="020B0503020204020204" pitchFamily="34" charset="-122"/>
                        </a:rPr>
                        <a:t>进程内缓存框架</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ActiveMQ: </a:t>
                      </a:r>
                      <a:r>
                        <a:rPr lang="zh-CN" altLang="en-US" sz="900" b="0" u="none">
                          <a:solidFill>
                            <a:srgbClr val="000000"/>
                          </a:solidFill>
                          <a:latin typeface="微软雅黑" panose="020B0503020204020204" pitchFamily="34" charset="-122"/>
                          <a:ea typeface="微软雅黑" panose="020B0503020204020204" pitchFamily="34" charset="-122"/>
                        </a:rPr>
                        <a:t>消息队列</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JStorm: </a:t>
                      </a:r>
                      <a:r>
                        <a:rPr lang="zh-CN" altLang="en-US" sz="900" b="0" u="none">
                          <a:solidFill>
                            <a:srgbClr val="000000"/>
                          </a:solidFill>
                          <a:latin typeface="微软雅黑" panose="020B0503020204020204" pitchFamily="34" charset="-122"/>
                          <a:ea typeface="微软雅黑" panose="020B0503020204020204" pitchFamily="34" charset="-122"/>
                        </a:rPr>
                        <a:t>实时流式计算框架</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Log4J: </a:t>
                      </a:r>
                      <a:r>
                        <a:rPr lang="zh-CN" altLang="en-US" sz="900" b="0" u="none">
                          <a:solidFill>
                            <a:srgbClr val="000000"/>
                          </a:solidFill>
                          <a:latin typeface="微软雅黑" panose="020B0503020204020204" pitchFamily="34" charset="-122"/>
                          <a:ea typeface="微软雅黑" panose="020B0503020204020204" pitchFamily="34" charset="-122"/>
                        </a:rPr>
                        <a:t>日志管理</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sequence: </a:t>
                      </a:r>
                      <a:r>
                        <a:rPr lang="zh-CN" altLang="en-US" sz="900" b="0" u="none">
                          <a:solidFill>
                            <a:srgbClr val="000000"/>
                          </a:solidFill>
                          <a:latin typeface="微软雅黑" panose="020B0503020204020204" pitchFamily="34" charset="-122"/>
                          <a:ea typeface="微软雅黑" panose="020B0503020204020204" pitchFamily="34" charset="-122"/>
                        </a:rPr>
                        <a:t>分布式高效</a:t>
                      </a:r>
                      <a:r>
                        <a:rPr lang="en-US" altLang="zh-CN" sz="900" b="0" u="none">
                          <a:solidFill>
                            <a:srgbClr val="000000"/>
                          </a:solidFill>
                          <a:latin typeface="微软雅黑" panose="020B0503020204020204" pitchFamily="34" charset="-122"/>
                          <a:ea typeface="微软雅黑" panose="020B0503020204020204" pitchFamily="34" charset="-122"/>
                        </a:rPr>
                        <a:t>ID</a:t>
                      </a:r>
                      <a:r>
                        <a:rPr lang="zh-CN" altLang="en-US" sz="900" b="0" u="none">
                          <a:solidFill>
                            <a:srgbClr val="000000"/>
                          </a:solidFill>
                          <a:latin typeface="微软雅黑" panose="020B0503020204020204" pitchFamily="34" charset="-122"/>
                          <a:ea typeface="微软雅黑" panose="020B0503020204020204" pitchFamily="34" charset="-122"/>
                        </a:rPr>
                        <a:t>生产</a:t>
                      </a:r>
                      <a:endParaRPr lang="zh-CN" altLang="en-US" sz="900" b="0" u="none">
                        <a:solidFill>
                          <a:srgbClr val="000000"/>
                        </a:solidFill>
                        <a:latin typeface="微软雅黑" panose="020B0503020204020204" pitchFamily="34" charset="-122"/>
                        <a:ea typeface="微软雅黑" panose="020B0503020204020204" pitchFamily="34" charset="-122"/>
                      </a:endParaRPr>
                    </a:p>
                    <a:p>
                      <a:pPr marL="0" indent="0" algn="l">
                        <a:buNone/>
                      </a:pPr>
                      <a:r>
                        <a:rPr lang="en-US" altLang="zh-CN" sz="900" b="0" u="none">
                          <a:solidFill>
                            <a:srgbClr val="000000"/>
                          </a:solidFill>
                          <a:latin typeface="微软雅黑" panose="020B0503020204020204" pitchFamily="34" charset="-122"/>
                          <a:ea typeface="微软雅黑" panose="020B0503020204020204" pitchFamily="34" charset="-122"/>
                        </a:rPr>
                        <a:t>Protobuf|json: </a:t>
                      </a:r>
                      <a:r>
                        <a:rPr lang="zh-CN" altLang="en-US" sz="900" b="0" u="none">
                          <a:solidFill>
                            <a:srgbClr val="000000"/>
                          </a:solidFill>
                          <a:latin typeface="微软雅黑" panose="020B0503020204020204" pitchFamily="34" charset="-122"/>
                          <a:ea typeface="微软雅黑" panose="020B0503020204020204" pitchFamily="34" charset="-122"/>
                        </a:rPr>
                        <a:t>数据传输</a:t>
                      </a:r>
                      <a:endPar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keepalived </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双机热备</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2565">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Redis: </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分布式缓存数据库</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svn|git:</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代码管理工具</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Bootstrap</a:t>
                      </a:r>
                      <a:endPar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nginx</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：负载均衡</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2565">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FastDFS: </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分布式文件系统</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Swagger2: </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接口测试框架</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jQuery</a:t>
                      </a:r>
                      <a:endPar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centos6.6</a:t>
                      </a:r>
                      <a:endPar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3200">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AliOSS: </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云存储</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Jenkins: </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持续集成工具</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zTree</a:t>
                      </a:r>
                      <a:endPar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tomcat</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：应用服务器</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mycat</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：数据库分片中间件</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900" b="1"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78354" marR="78354" marT="39189" marB="391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Font-awesome</a:t>
                      </a:r>
                      <a:endPar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Apache</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http</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服务器</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900" b="1"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8354" marR="78354" marT="39189" marB="391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900" b="1"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8354" marR="78354" marT="39189" marB="391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900" b="1"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mn-ea"/>
                      </a:endParaRPr>
                    </a:p>
                  </a:txBody>
                  <a:tcPr marL="78354" marR="78354" marT="39189" marB="391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indent="0" algn="ctr">
                        <a:buNone/>
                      </a:pPr>
                      <a:r>
                        <a:rPr lang="en-US" altLang="zh-CN"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jre1.7:java</a:t>
                      </a:r>
                      <a:r>
                        <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rPr>
                        <a:t>虚拟机版本</a:t>
                      </a:r>
                      <a:endParaRPr lang="zh-CN" altLang="en-US" sz="900" b="0" u="none">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p>
                      <a:pPr algn="ctr">
                        <a:buNone/>
                      </a:pPr>
                      <a:endParaRPr lang="zh-CN" altLang="en-US" sz="900">
                        <a:latin typeface="微软雅黑" panose="020B0503020204020204" pitchFamily="34" charset="-122"/>
                        <a:ea typeface="微软雅黑" panose="020B0503020204020204" pitchFamily="34" charset="-122"/>
                      </a:endParaRPr>
                    </a:p>
                  </a:txBody>
                  <a:tcPr/>
                </a:tc>
                <a:tc>
                  <a:txBody>
                    <a:bodyPr/>
                    <a:p>
                      <a:pPr algn="ctr">
                        <a:buNone/>
                      </a:pPr>
                      <a:endParaRPr lang="zh-CN" altLang="en-US" sz="900">
                        <a:latin typeface="微软雅黑" panose="020B0503020204020204" pitchFamily="34" charset="-122"/>
                        <a:ea typeface="微软雅黑" panose="020B0503020204020204" pitchFamily="34" charset="-122"/>
                      </a:endParaRPr>
                    </a:p>
                  </a:txBody>
                  <a:tcPr/>
                </a:tc>
                <a:tc>
                  <a:txBody>
                    <a:bodyPr/>
                    <a:p>
                      <a:pPr algn="ct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lgn="ctr">
                        <a:buNone/>
                      </a:pPr>
                      <a:endParaRPr lang="zh-CN" altLang="en-US" sz="900">
                        <a:latin typeface="微软雅黑" panose="020B0503020204020204" pitchFamily="34" charset="-122"/>
                        <a:ea typeface="微软雅黑" panose="020B0503020204020204" pitchFamily="34" charset="-122"/>
                      </a:endParaRPr>
                    </a:p>
                  </a:txBody>
                  <a:tcPr/>
                </a:tc>
                <a:tc>
                  <a:txBody>
                    <a:bodyPr/>
                    <a:p>
                      <a:pPr algn="ctr">
                        <a:buNone/>
                      </a:pPr>
                      <a:endParaRPr lang="zh-CN" altLang="en-US" sz="900">
                        <a:latin typeface="微软雅黑" panose="020B0503020204020204" pitchFamily="34" charset="-122"/>
                        <a:ea typeface="微软雅黑" panose="020B0503020204020204" pitchFamily="34" charset="-122"/>
                      </a:endParaRPr>
                    </a:p>
                  </a:txBody>
                  <a:tcPr/>
                </a:tc>
                <a:tc>
                  <a:txBody>
                    <a:bodyPr/>
                    <a:p>
                      <a:pPr algn="ct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lgn="ctr">
                        <a:buNone/>
                      </a:pPr>
                      <a:endParaRPr lang="zh-CN" altLang="en-US" sz="900">
                        <a:latin typeface="微软雅黑" panose="020B0503020204020204" pitchFamily="34" charset="-122"/>
                        <a:ea typeface="微软雅黑" panose="020B0503020204020204" pitchFamily="34" charset="-122"/>
                      </a:endParaRPr>
                    </a:p>
                  </a:txBody>
                  <a:tcPr/>
                </a:tc>
                <a:tc>
                  <a:txBody>
                    <a:bodyPr/>
                    <a:p>
                      <a:pPr algn="ctr">
                        <a:buNone/>
                      </a:pPr>
                      <a:endParaRPr lang="zh-CN" altLang="en-US" sz="900">
                        <a:latin typeface="微软雅黑" panose="020B0503020204020204" pitchFamily="34" charset="-122"/>
                        <a:ea typeface="微软雅黑" panose="020B0503020204020204" pitchFamily="34" charset="-122"/>
                      </a:endParaRPr>
                    </a:p>
                  </a:txBody>
                  <a:tcPr/>
                </a:tc>
                <a:tc>
                  <a:txBody>
                    <a:bodyPr/>
                    <a:p>
                      <a:pPr algn="ct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r h="238125">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a:txBody>
                    <a:bodyPr/>
                    <a:p>
                      <a:pPr>
                        <a:buNone/>
                      </a:pPr>
                      <a:endParaRPr lang="zh-CN" altLang="en-US" sz="900">
                        <a:latin typeface="微软雅黑" panose="020B0503020204020204" pitchFamily="34" charset="-122"/>
                        <a:ea typeface="微软雅黑" panose="020B0503020204020204" pitchFamily="34" charset="-122"/>
                      </a:endParaRPr>
                    </a:p>
                  </a:txBody>
                  <a:tcPr/>
                </a:tc>
                <a:tc vMerge="1">
                  <a:tcPr marL="0" marR="0" marT="0" marB="0" vert="horz" anchor="ctr"/>
                </a:tc>
                <a:tc>
                  <a:txBody>
                    <a:bodyPr/>
                    <a:p>
                      <a:pPr>
                        <a:buNone/>
                      </a:pPr>
                      <a:endParaRPr lang="zh-CN" altLang="en-US" sz="90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a:xfrm>
            <a:off x="6248400" y="6092825"/>
            <a:ext cx="2133600" cy="476250"/>
          </a:xfrm>
        </p:spPr>
        <p:txBody>
          <a:bodyPr/>
          <a:lstStyle/>
          <a:p>
            <a:fld id="{B4287A38-7D4B-4736-A91A-821DA9573A75}" type="slidenum">
              <a:rPr lang="en-US" altLang="zh-CN" smtClean="0"/>
            </a:fld>
            <a:endParaRPr lang="en-US" altLang="zh-CN"/>
          </a:p>
        </p:txBody>
      </p:sp>
      <p:sp>
        <p:nvSpPr>
          <p:cNvPr id="21" name="文本框 52"/>
          <p:cNvSpPr>
            <a:spLocks noChangeArrowheads="1"/>
          </p:cNvSpPr>
          <p:nvPr/>
        </p:nvSpPr>
        <p:spPr bwMode="auto">
          <a:xfrm>
            <a:off x="320404" y="406179"/>
            <a:ext cx="2374900" cy="70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smtClean="0">
                <a:solidFill>
                  <a:schemeClr val="tx1"/>
                </a:solidFill>
                <a:ea typeface="微软雅黑" panose="020B0503020204020204" pitchFamily="34" charset="-122"/>
              </a:rPr>
              <a:t>目录</a:t>
            </a:r>
            <a:endParaRPr lang="zh-CN" altLang="en-US" sz="4000" smtClean="0">
              <a:solidFill>
                <a:schemeClr val="tx1"/>
              </a:solidFill>
              <a:ea typeface="微软雅黑" panose="020B0503020204020204" pitchFamily="34" charset="-122"/>
            </a:endParaRPr>
          </a:p>
        </p:txBody>
      </p:sp>
      <p:sp>
        <p:nvSpPr>
          <p:cNvPr id="3" name="文本框 2"/>
          <p:cNvSpPr txBox="1"/>
          <p:nvPr/>
        </p:nvSpPr>
        <p:spPr>
          <a:xfrm>
            <a:off x="3531316" y="1924971"/>
            <a:ext cx="2535865" cy="393700"/>
          </a:xfrm>
          <a:prstGeom prst="rect">
            <a:avLst/>
          </a:prstGeom>
          <a:noFill/>
        </p:spPr>
        <p:txBody>
          <a:bodyPr wrap="square" lIns="68579" tIns="34289" rIns="68579" bIns="34289" rtlCol="0">
            <a:spAutoFit/>
          </a:bodyPr>
          <a:lstStyle/>
          <a:p>
            <a:pPr defTabSz="685165"/>
            <a:r>
              <a:rPr lang="zh-CN" altLang="zh-CN" sz="2000">
                <a:solidFill>
                  <a:schemeClr val="tx1"/>
                </a:solidFill>
                <a:latin typeface="微软雅黑" panose="020B0503020204020204" pitchFamily="34" charset="-122"/>
                <a:ea typeface="微软雅黑" panose="020B0503020204020204" pitchFamily="34" charset="-122"/>
              </a:rPr>
              <a:t>产品概述</a:t>
            </a:r>
            <a:endParaRPr lang="zh-CN" altLang="zh-CN" sz="2000">
              <a:solidFill>
                <a:schemeClr val="tx1"/>
              </a:solidFill>
              <a:latin typeface="微软雅黑" panose="020B0503020204020204" pitchFamily="34" charset="-122"/>
              <a:ea typeface="微软雅黑" panose="020B0503020204020204" pitchFamily="34" charset="-122"/>
            </a:endParaRPr>
          </a:p>
        </p:txBody>
      </p:sp>
      <p:sp>
        <p:nvSpPr>
          <p:cNvPr id="4" name="Line 10"/>
          <p:cNvSpPr>
            <a:spLocks noChangeShapeType="1"/>
          </p:cNvSpPr>
          <p:nvPr/>
        </p:nvSpPr>
        <p:spPr bwMode="auto">
          <a:xfrm>
            <a:off x="3258869" y="2317330"/>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5" name="文本框 4"/>
          <p:cNvSpPr txBox="1"/>
          <p:nvPr/>
        </p:nvSpPr>
        <p:spPr>
          <a:xfrm>
            <a:off x="3531316" y="4824078"/>
            <a:ext cx="2535865" cy="393700"/>
          </a:xfrm>
          <a:prstGeom prst="rect">
            <a:avLst/>
          </a:prstGeom>
          <a:noFill/>
        </p:spPr>
        <p:txBody>
          <a:bodyPr wrap="square" lIns="68579" tIns="34289" rIns="68579" bIns="34289" rtlCol="0">
            <a:spAutoFit/>
          </a:bodyPr>
          <a:lstStyle/>
          <a:p>
            <a:pPr defTabSz="685165"/>
            <a:r>
              <a:rPr lang="zh-CN" altLang="en-US" sz="2000">
                <a:solidFill>
                  <a:schemeClr val="tx1"/>
                </a:solidFill>
                <a:latin typeface="微软雅黑" panose="020B0503020204020204" pitchFamily="34" charset="-122"/>
                <a:ea typeface="微软雅黑" panose="020B0503020204020204" pitchFamily="34" charset="-122"/>
              </a:rPr>
              <a:t>执行策略</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6" name="Line 10"/>
          <p:cNvSpPr>
            <a:spLocks noChangeShapeType="1"/>
          </p:cNvSpPr>
          <p:nvPr/>
        </p:nvSpPr>
        <p:spPr bwMode="auto">
          <a:xfrm>
            <a:off x="3258869" y="5216437"/>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7" name="文本框 6"/>
          <p:cNvSpPr txBox="1"/>
          <p:nvPr/>
        </p:nvSpPr>
        <p:spPr>
          <a:xfrm>
            <a:off x="3531316" y="2891340"/>
            <a:ext cx="3403603" cy="393700"/>
          </a:xfrm>
          <a:prstGeom prst="rect">
            <a:avLst/>
          </a:prstGeom>
          <a:noFill/>
        </p:spPr>
        <p:txBody>
          <a:bodyPr wrap="square" lIns="68579" tIns="34289" rIns="68579" bIns="34289" rtlCol="0">
            <a:spAutoFit/>
          </a:bodyPr>
          <a:lstStyle/>
          <a:p>
            <a:pPr defTabSz="685165"/>
            <a:r>
              <a:rPr lang="zh-CN" altLang="en-US" sz="2000">
                <a:solidFill>
                  <a:srgbClr val="58595B"/>
                </a:solidFill>
                <a:latin typeface="微软雅黑" panose="020B0503020204020204" pitchFamily="34" charset="-122"/>
                <a:ea typeface="微软雅黑" panose="020B0503020204020204" pitchFamily="34" charset="-122"/>
              </a:rPr>
              <a:t>市场分析</a:t>
            </a:r>
            <a:endParaRPr lang="zh-CN" altLang="en-US" sz="2000">
              <a:solidFill>
                <a:srgbClr val="58595B"/>
              </a:solidFill>
              <a:latin typeface="微软雅黑" panose="020B0503020204020204" pitchFamily="34" charset="-122"/>
              <a:ea typeface="微软雅黑" panose="020B0503020204020204" pitchFamily="34" charset="-122"/>
            </a:endParaRPr>
          </a:p>
        </p:txBody>
      </p:sp>
      <p:sp>
        <p:nvSpPr>
          <p:cNvPr id="8" name="Line 10"/>
          <p:cNvSpPr>
            <a:spLocks noChangeShapeType="1"/>
          </p:cNvSpPr>
          <p:nvPr/>
        </p:nvSpPr>
        <p:spPr bwMode="auto">
          <a:xfrm>
            <a:off x="3258869" y="3283699"/>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9" name="文本框 8"/>
          <p:cNvSpPr txBox="1"/>
          <p:nvPr/>
        </p:nvSpPr>
        <p:spPr>
          <a:xfrm>
            <a:off x="3531316" y="3857709"/>
            <a:ext cx="2535865" cy="393700"/>
          </a:xfrm>
          <a:prstGeom prst="rect">
            <a:avLst/>
          </a:prstGeom>
          <a:noFill/>
        </p:spPr>
        <p:txBody>
          <a:bodyPr wrap="square" lIns="68579" tIns="34289" rIns="68579" bIns="34289" rtlCol="0">
            <a:spAutoFit/>
          </a:bodyPr>
          <a:lstStyle/>
          <a:p>
            <a:pPr defTabSz="685165"/>
            <a:r>
              <a:rPr lang="zh-CN" altLang="en-US" sz="2000">
                <a:solidFill>
                  <a:schemeClr val="bg2">
                    <a:lumMod val="50000"/>
                  </a:schemeClr>
                </a:solidFill>
                <a:latin typeface="微软雅黑" panose="020B0503020204020204" pitchFamily="34" charset="-122"/>
                <a:ea typeface="微软雅黑" panose="020B0503020204020204" pitchFamily="34" charset="-122"/>
              </a:rPr>
              <a:t>需求定义</a:t>
            </a:r>
            <a:endParaRPr lang="zh-CN" altLang="en-US" sz="2000">
              <a:solidFill>
                <a:schemeClr val="bg2">
                  <a:lumMod val="50000"/>
                </a:schemeClr>
              </a:solidFill>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3258869" y="4250068"/>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11" name="椭圆 10"/>
          <p:cNvSpPr>
            <a:spLocks noChangeAspect="1"/>
          </p:cNvSpPr>
          <p:nvPr/>
        </p:nvSpPr>
        <p:spPr>
          <a:xfrm>
            <a:off x="2796547" y="1883564"/>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dirty="0">
                <a:solidFill>
                  <a:prstClr val="white"/>
                </a:solidFill>
                <a:latin typeface="Broadway" panose="04040905080B02020502" pitchFamily="82" charset="0"/>
              </a:rPr>
              <a:t>1</a:t>
            </a:r>
            <a:endParaRPr lang="zh-CN" altLang="en-US" sz="2000" dirty="0">
              <a:solidFill>
                <a:prstClr val="white"/>
              </a:solidFill>
              <a:latin typeface="Broadway" panose="04040905080B02020502" pitchFamily="82" charset="0"/>
            </a:endParaRPr>
          </a:p>
        </p:txBody>
      </p:sp>
      <p:sp>
        <p:nvSpPr>
          <p:cNvPr id="12" name="椭圆 11"/>
          <p:cNvSpPr>
            <a:spLocks noChangeAspect="1"/>
          </p:cNvSpPr>
          <p:nvPr/>
        </p:nvSpPr>
        <p:spPr>
          <a:xfrm>
            <a:off x="2796547" y="4782671"/>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smtClean="0">
                <a:solidFill>
                  <a:prstClr val="white"/>
                </a:solidFill>
                <a:latin typeface="Broadway" panose="04040905080B02020502" pitchFamily="82" charset="0"/>
              </a:rPr>
              <a:t>4</a:t>
            </a:r>
            <a:endParaRPr lang="zh-CN" altLang="en-US" sz="2000" dirty="0">
              <a:solidFill>
                <a:prstClr val="white"/>
              </a:solidFill>
              <a:latin typeface="Broadway" panose="04040905080B02020502" pitchFamily="82" charset="0"/>
            </a:endParaRPr>
          </a:p>
        </p:txBody>
      </p:sp>
      <p:sp>
        <p:nvSpPr>
          <p:cNvPr id="13" name="椭圆 12"/>
          <p:cNvSpPr>
            <a:spLocks noChangeAspect="1"/>
          </p:cNvSpPr>
          <p:nvPr/>
        </p:nvSpPr>
        <p:spPr>
          <a:xfrm>
            <a:off x="2796547" y="2849933"/>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smtClean="0">
                <a:solidFill>
                  <a:prstClr val="white"/>
                </a:solidFill>
                <a:latin typeface="Broadway" panose="04040905080B02020502" pitchFamily="82" charset="0"/>
              </a:rPr>
              <a:t>2</a:t>
            </a:r>
            <a:endParaRPr lang="zh-CN" altLang="en-US" sz="2000" dirty="0">
              <a:solidFill>
                <a:prstClr val="white"/>
              </a:solidFill>
              <a:latin typeface="Broadway" panose="04040905080B02020502" pitchFamily="82" charset="0"/>
            </a:endParaRPr>
          </a:p>
        </p:txBody>
      </p:sp>
      <p:sp>
        <p:nvSpPr>
          <p:cNvPr id="14" name="椭圆 13"/>
          <p:cNvSpPr>
            <a:spLocks noChangeAspect="1"/>
          </p:cNvSpPr>
          <p:nvPr/>
        </p:nvSpPr>
        <p:spPr>
          <a:xfrm>
            <a:off x="2796547" y="3816302"/>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smtClean="0">
                <a:solidFill>
                  <a:prstClr val="white"/>
                </a:solidFill>
                <a:latin typeface="Broadway" panose="04040905080B02020502" pitchFamily="82" charset="0"/>
              </a:rPr>
              <a:t>3</a:t>
            </a:r>
            <a:endParaRPr lang="zh-CN" altLang="en-US" sz="2000" dirty="0">
              <a:solidFill>
                <a:prstClr val="white"/>
              </a:solidFill>
              <a:latin typeface="Broadway" panose="04040905080B02020502"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467972" name="Rectangle 4"/>
          <p:cNvSpPr>
            <a:spLocks noChangeArrowheads="1"/>
          </p:cNvSpPr>
          <p:nvPr/>
        </p:nvSpPr>
        <p:spPr bwMode="auto">
          <a:xfrm>
            <a:off x="762000" y="2065337"/>
            <a:ext cx="7466013" cy="4259263"/>
          </a:xfrm>
          <a:prstGeom prst="rect">
            <a:avLst/>
          </a:prstGeom>
          <a:noFill/>
          <a:ln>
            <a:noFill/>
          </a:ln>
          <a:effectLst/>
        </p:spPr>
        <p:txBody>
          <a:bodyPr lIns="78335" tIns="39167" rIns="78335" bIns="39167"/>
          <a:lstStyle/>
          <a:p>
            <a:pPr marL="294005" indent="-294005">
              <a:lnSpc>
                <a:spcPct val="140000"/>
              </a:lnSpc>
              <a:buFontTx/>
              <a:buChar char="•"/>
            </a:pPr>
            <a:endParaRPr lang="zh-CN" altLang="en-US" sz="1500" i="1" dirty="0">
              <a:solidFill>
                <a:srgbClr val="0000FF"/>
              </a:solidFill>
            </a:endParaRPr>
          </a:p>
          <a:p>
            <a:pPr marL="294005" indent="-294005">
              <a:lnSpc>
                <a:spcPct val="140000"/>
              </a:lnSpc>
              <a:buFontTx/>
              <a:buChar char="•"/>
            </a:pPr>
            <a:endParaRPr lang="zh-CN" altLang="en-US" sz="1500" i="1" dirty="0">
              <a:solidFill>
                <a:srgbClr val="0000FF"/>
              </a:solidFill>
            </a:endParaRPr>
          </a:p>
        </p:txBody>
      </p:sp>
      <p:sp>
        <p:nvSpPr>
          <p:cNvPr id="2" name="幻灯片编号占位符 1"/>
          <p:cNvSpPr>
            <a:spLocks noGrp="1"/>
          </p:cNvSpPr>
          <p:nvPr>
            <p:ph type="sldNum" sz="quarter" idx="12"/>
          </p:nvPr>
        </p:nvSpPr>
        <p:spPr/>
        <p:txBody>
          <a:bodyPr/>
          <a:lstStyle/>
          <a:p>
            <a:fld id="{B4287A38-7D4B-4736-A91A-821DA9573A75}" type="slidenum">
              <a:rPr lang="en-US" altLang="zh-CN" smtClean="0"/>
            </a:fld>
            <a:endParaRPr lang="en-US" altLang="zh-CN"/>
          </a:p>
        </p:txBody>
      </p:sp>
      <p:cxnSp>
        <p:nvCxnSpPr>
          <p:cNvPr id="6" name="直接连接符 5"/>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05840" y="316865"/>
            <a:ext cx="5795645" cy="46037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组合概述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融创互助平台是做什么的？</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51205" y="904875"/>
            <a:ext cx="8276590" cy="3322955"/>
          </a:xfrm>
          <a:prstGeom prst="rect">
            <a:avLst/>
          </a:prstGeom>
          <a:noFill/>
        </p:spPr>
        <p:txBody>
          <a:bodyPr wrap="square" rtlCol="0">
            <a:spAutoFit/>
          </a:bodyPr>
          <a:p>
            <a:pPr marL="171450" indent="-171450">
              <a:lnSpc>
                <a:spcPct val="150000"/>
              </a:lnSpc>
              <a:buFont typeface="Wingdings" panose="05000000000000000000" pitchFamily="2" charset="2"/>
              <a:buChar char="l"/>
            </a:pPr>
            <a:r>
              <a:rPr altLang="zh-CN" sz="2000" b="1" smtClean="0">
                <a:solidFill>
                  <a:srgbClr val="58595B"/>
                </a:solidFill>
                <a:latin typeface="微软雅黑" panose="020B0503020204020204" pitchFamily="34" charset="-122"/>
                <a:ea typeface="微软雅黑" panose="020B0503020204020204" pitchFamily="34" charset="-122"/>
                <a:sym typeface="+mn-ea"/>
              </a:rPr>
              <a:t>中国拥军优属基金会是经国务院批准成立的全国性爱国拥军社会组织，为全国一级公募公益基金。融创互助专项基金管理委员会（以下简称“融创互助基金”）是其分支机构，以拥军优属、扶贫济困为重点，为退役军人、军烈属搭建创业兴业、技术培训、智力支持、脱贫致富、敬老养老、公益互助等社会平台，积极为国防建设和军队改革服务，为地方经济建设和社会稳定服务。随着融创互助基金的发展壮大，为更有效地凝聚社会力量、发挥公益功能，</a:t>
            </a:r>
            <a:endParaRPr altLang="zh-CN" sz="2000" b="1" smtClean="0">
              <a:solidFill>
                <a:srgbClr val="58595B"/>
              </a:solidFill>
              <a:latin typeface="微软雅黑" panose="020B0503020204020204" pitchFamily="34" charset="-122"/>
              <a:ea typeface="微软雅黑" panose="020B0503020204020204" pitchFamily="34" charset="-122"/>
              <a:sym typeface="+mn-ea"/>
            </a:endParaRPr>
          </a:p>
        </p:txBody>
      </p:sp>
      <p:pic>
        <p:nvPicPr>
          <p:cNvPr id="4" name="图片 3" descr="11"/>
          <p:cNvPicPr>
            <a:picLocks noChangeAspect="1"/>
          </p:cNvPicPr>
          <p:nvPr/>
        </p:nvPicPr>
        <p:blipFill>
          <a:blip r:embed="rId1"/>
          <a:stretch>
            <a:fillRect/>
          </a:stretch>
        </p:blipFill>
        <p:spPr>
          <a:xfrm>
            <a:off x="5515610" y="3832225"/>
            <a:ext cx="2712720" cy="28047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31745" name="Rectangle 2"/>
          <p:cNvSpPr>
            <a:spLocks noGrp="1" noChangeArrowheads="1"/>
          </p:cNvSpPr>
          <p:nvPr>
            <p:ph type="body" idx="1"/>
          </p:nvPr>
        </p:nvSpPr>
        <p:spPr>
          <a:xfrm>
            <a:off x="1388110" y="952500"/>
            <a:ext cx="6340475" cy="381000"/>
          </a:xfrm>
          <a:noFill/>
        </p:spPr>
        <p:txBody>
          <a:bodyPr lIns="0" tIns="0" rIns="0" bIns="0"/>
          <a:lstStyle/>
          <a:p>
            <a:pPr marL="0" indent="0" defTabSz="379095">
              <a:buClr>
                <a:srgbClr val="A2A2A2"/>
              </a:buClr>
              <a:buSzPct val="90000"/>
              <a:buFont typeface="Wingdings" panose="05000000000000000000" pitchFamily="2" charset="2"/>
              <a:buNone/>
            </a:pPr>
            <a:r>
              <a:rPr lang="zh-CN" altLang="en-US" sz="1300" dirty="0" smtClean="0">
                <a:solidFill>
                  <a:schemeClr val="accent2"/>
                </a:solidFill>
                <a:latin typeface="宋体" panose="02010600030101010101" pitchFamily="2" charset="-122"/>
              </a:rPr>
              <a:t>（重点介绍当前正在进行任命的版本）</a:t>
            </a:r>
            <a:endParaRPr lang="zh-CN" altLang="en-US" sz="1300" dirty="0" smtClean="0">
              <a:solidFill>
                <a:schemeClr val="accent2"/>
              </a:solidFill>
              <a:latin typeface="宋体" panose="02010600030101010101" pitchFamily="2" charset="-122"/>
            </a:endParaRPr>
          </a:p>
          <a:p>
            <a:pPr marL="0" indent="0" defTabSz="379095">
              <a:buClr>
                <a:srgbClr val="A2A2A2"/>
              </a:buClr>
              <a:buSzPct val="90000"/>
              <a:buFont typeface="Wingdings" panose="05000000000000000000" pitchFamily="2" charset="2"/>
              <a:buNone/>
            </a:pPr>
            <a:endParaRPr lang="zh-CN" altLang="en-US" sz="1300" dirty="0" smtClean="0">
              <a:solidFill>
                <a:schemeClr val="accent2"/>
              </a:solidFill>
            </a:endParaRPr>
          </a:p>
        </p:txBody>
      </p:sp>
      <p:sp>
        <p:nvSpPr>
          <p:cNvPr id="674823" name="Freeform 7"/>
          <p:cNvSpPr/>
          <p:nvPr/>
        </p:nvSpPr>
        <p:spPr bwMode="auto">
          <a:xfrm>
            <a:off x="512445" y="2741930"/>
            <a:ext cx="1458595" cy="826770"/>
          </a:xfrm>
          <a:prstGeom prst="roundRect">
            <a:avLst/>
          </a:prstGeom>
          <a:gradFill>
            <a:gsLst>
              <a:gs pos="0">
                <a:srgbClr val="E30000"/>
              </a:gs>
              <a:gs pos="100000">
                <a:srgbClr val="760303"/>
              </a:gs>
            </a:gsLst>
            <a:lin ang="5400000" scaled="0"/>
          </a:gra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24" name="Text Box 8"/>
          <p:cNvSpPr txBox="1">
            <a:spLocks noChangeArrowheads="1"/>
          </p:cNvSpPr>
          <p:nvPr/>
        </p:nvSpPr>
        <p:spPr bwMode="auto">
          <a:xfrm>
            <a:off x="648970" y="2862580"/>
            <a:ext cx="1244600" cy="609600"/>
          </a:xfrm>
          <a:prstGeom prst="roundRect">
            <a:avLst/>
          </a:prstGeom>
          <a:noFill/>
          <a:ln>
            <a:noFill/>
          </a:ln>
          <a:effectLst/>
        </p:spPr>
        <p:txBody>
          <a:bodyPr lIns="0" tIns="0" rIns="0" bIns="0" anchor="ctr"/>
          <a:lstStyle/>
          <a:p>
            <a:pPr algn="ctr" defTabSz="464820">
              <a:buClr>
                <a:srgbClr val="A2A2A2"/>
              </a:buClr>
              <a:buSzPct val="90000"/>
              <a:buFont typeface="Monotype Sorts" charset="2"/>
              <a:buNone/>
            </a:pPr>
            <a:r>
              <a:rPr lang="zh-CN" altLang="en-US" sz="1300" b="1" dirty="0">
                <a:solidFill>
                  <a:srgbClr val="000000"/>
                </a:solidFill>
                <a:latin typeface="宋体" panose="02010600030101010101" pitchFamily="2" charset="-122"/>
              </a:rPr>
              <a:t>产品 </a:t>
            </a:r>
            <a:r>
              <a:rPr lang="en-US" altLang="zh-CN" sz="1300" b="1" dirty="0" smtClean="0">
                <a:solidFill>
                  <a:srgbClr val="000000"/>
                </a:solidFill>
                <a:latin typeface="宋体" panose="02010600030101010101" pitchFamily="2" charset="-122"/>
              </a:rPr>
              <a:t>A</a:t>
            </a:r>
            <a:endParaRPr lang="en-US" altLang="zh-CN" sz="1300" b="1" dirty="0" smtClean="0">
              <a:solidFill>
                <a:srgbClr val="000000"/>
              </a:solidFill>
              <a:latin typeface="宋体" panose="02010600030101010101" pitchFamily="2" charset="-122"/>
            </a:endParaRPr>
          </a:p>
          <a:p>
            <a:pPr algn="ctr" defTabSz="464820">
              <a:buClr>
                <a:srgbClr val="A2A2A2"/>
              </a:buClr>
              <a:buSzPct val="90000"/>
              <a:buFont typeface="Monotype Sorts" charset="2"/>
              <a:buNone/>
            </a:pPr>
            <a:r>
              <a:rPr lang="zh-CN" altLang="en-US" sz="1300" b="1" dirty="0">
                <a:solidFill>
                  <a:srgbClr val="000000"/>
                </a:solidFill>
                <a:latin typeface="宋体" panose="02010600030101010101" pitchFamily="2" charset="-122"/>
              </a:rPr>
              <a:t>初始版本</a:t>
            </a:r>
            <a:r>
              <a:rPr lang="en-US" altLang="zh-CN" sz="1300" b="1" dirty="0">
                <a:solidFill>
                  <a:srgbClr val="000000"/>
                </a:solidFill>
                <a:latin typeface="宋体" panose="02010600030101010101" pitchFamily="2" charset="-122"/>
              </a:rPr>
              <a:t>1.0</a:t>
            </a:r>
            <a:endParaRPr lang="en-US" altLang="zh-CN" sz="1300" b="1" dirty="0">
              <a:solidFill>
                <a:srgbClr val="000000"/>
              </a:solidFill>
              <a:latin typeface="宋体" panose="02010600030101010101" pitchFamily="2" charset="-122"/>
            </a:endParaRPr>
          </a:p>
        </p:txBody>
      </p:sp>
      <p:grpSp>
        <p:nvGrpSpPr>
          <p:cNvPr id="31754" name="Group 9"/>
          <p:cNvGrpSpPr/>
          <p:nvPr/>
        </p:nvGrpSpPr>
        <p:grpSpPr bwMode="auto">
          <a:xfrm rot="0">
            <a:off x="4377690" y="2362200"/>
            <a:ext cx="1835785" cy="784225"/>
            <a:chOff x="3071" y="2981"/>
            <a:chExt cx="1334" cy="560"/>
          </a:xfrm>
        </p:grpSpPr>
        <p:sp>
          <p:nvSpPr>
            <p:cNvPr id="674826" name="Freeform 10"/>
            <p:cNvSpPr/>
            <p:nvPr/>
          </p:nvSpPr>
          <p:spPr bwMode="auto">
            <a:xfrm>
              <a:off x="3071" y="2981"/>
              <a:ext cx="1334" cy="560"/>
            </a:xfrm>
            <a:prstGeom prst="roundRect">
              <a:avLst/>
            </a:prstGeom>
            <a:solidFill>
              <a:srgbClr val="4181C0"/>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27" name="Text Box 11"/>
            <p:cNvSpPr txBox="1">
              <a:spLocks noChangeArrowheads="1"/>
            </p:cNvSpPr>
            <p:nvPr/>
          </p:nvSpPr>
          <p:spPr bwMode="auto">
            <a:xfrm>
              <a:off x="3195" y="3063"/>
              <a:ext cx="1139" cy="414"/>
            </a:xfrm>
            <a:prstGeom prst="roundRect">
              <a:avLst/>
            </a:prstGeom>
            <a:noFill/>
            <a:ln>
              <a:noFill/>
            </a:ln>
            <a:effectLst/>
          </p:spPr>
          <p:txBody>
            <a:bodyPr lIns="0" tIns="0" rIns="0" bIns="0" anchor="ctr"/>
            <a:lstStyle/>
            <a:p>
              <a:pPr algn="ctr" defTabSz="464820">
                <a:buClr>
                  <a:srgbClr val="A2A2A2"/>
                </a:buClr>
                <a:buSzPct val="90000"/>
                <a:buFont typeface="Monotype Sorts" charset="2"/>
                <a:buNone/>
              </a:pPr>
              <a:r>
                <a:rPr lang="zh-CN" altLang="en-US" sz="1300" b="1" dirty="0">
                  <a:solidFill>
                    <a:srgbClr val="000000"/>
                  </a:solidFill>
                  <a:latin typeface="宋体" panose="02010600030101010101" pitchFamily="2" charset="-122"/>
                </a:rPr>
                <a:t>产品 </a:t>
              </a:r>
              <a:r>
                <a:rPr lang="en-US" altLang="zh-CN" sz="1300" b="1" dirty="0" smtClean="0">
                  <a:solidFill>
                    <a:srgbClr val="000000"/>
                  </a:solidFill>
                  <a:latin typeface="宋体" panose="02010600030101010101" pitchFamily="2" charset="-122"/>
                </a:rPr>
                <a:t>A</a:t>
              </a:r>
              <a:endParaRPr lang="en-US" altLang="zh-CN" sz="1300" b="1" dirty="0">
                <a:solidFill>
                  <a:srgbClr val="000000"/>
                </a:solidFill>
                <a:latin typeface="宋体" panose="02010600030101010101" pitchFamily="2" charset="-122"/>
              </a:endParaRPr>
            </a:p>
            <a:p>
              <a:pPr algn="ctr" defTabSz="464820">
                <a:buClr>
                  <a:srgbClr val="A2A2A2"/>
                </a:buClr>
                <a:buSzPct val="90000"/>
                <a:buFont typeface="Monotype Sorts" charset="2"/>
                <a:buNone/>
              </a:pPr>
              <a:r>
                <a:rPr lang="zh-CN" altLang="en-US" sz="1600" dirty="0" smtClean="0"/>
                <a:t>迭代版本</a:t>
              </a:r>
              <a:r>
                <a:rPr lang="en-US" altLang="zh-CN" sz="1600" dirty="0" smtClean="0"/>
                <a:t>2.0</a:t>
              </a:r>
              <a:endParaRPr lang="en-US" altLang="zh-CN" sz="1600" dirty="0" smtClean="0"/>
            </a:p>
          </p:txBody>
        </p:sp>
      </p:grpSp>
      <p:grpSp>
        <p:nvGrpSpPr>
          <p:cNvPr id="31755" name="Group 12"/>
          <p:cNvGrpSpPr/>
          <p:nvPr/>
        </p:nvGrpSpPr>
        <p:grpSpPr bwMode="auto">
          <a:xfrm rot="0">
            <a:off x="7043420" y="2234565"/>
            <a:ext cx="1847850" cy="721360"/>
            <a:chOff x="5005" y="2890"/>
            <a:chExt cx="1344" cy="515"/>
          </a:xfrm>
        </p:grpSpPr>
        <p:sp>
          <p:nvSpPr>
            <p:cNvPr id="674829" name="Freeform 13"/>
            <p:cNvSpPr/>
            <p:nvPr/>
          </p:nvSpPr>
          <p:spPr bwMode="auto">
            <a:xfrm>
              <a:off x="5005" y="2890"/>
              <a:ext cx="1344" cy="515"/>
            </a:xfrm>
            <a:prstGeom prst="roundRect">
              <a:avLst/>
            </a:prstGeom>
            <a:solidFill>
              <a:srgbClr val="D2D2D2"/>
            </a:solidFill>
            <a:ln w="18498" cap="flat">
              <a:solidFill>
                <a:srgbClr val="000000"/>
              </a:solidFill>
              <a:prstDash val="dash"/>
              <a:round/>
              <a:headEnd type="none" w="med" len="med"/>
              <a:tailEnd type="none" w="med" len="med"/>
            </a:ln>
            <a:effectLst/>
          </p:spPr>
          <p:txBody>
            <a:bodyPr/>
            <a:lstStyle/>
            <a:p>
              <a:endParaRPr lang="zh-CN" altLang="en-US"/>
            </a:p>
          </p:txBody>
        </p:sp>
        <p:sp>
          <p:nvSpPr>
            <p:cNvPr id="674830" name="Text Box 14"/>
            <p:cNvSpPr txBox="1">
              <a:spLocks noChangeArrowheads="1"/>
            </p:cNvSpPr>
            <p:nvPr/>
          </p:nvSpPr>
          <p:spPr bwMode="auto">
            <a:xfrm>
              <a:off x="5130" y="2966"/>
              <a:ext cx="1149" cy="380"/>
            </a:xfrm>
            <a:prstGeom prst="rect">
              <a:avLst/>
            </a:prstGeom>
            <a:noFill/>
            <a:ln>
              <a:noFill/>
            </a:ln>
            <a:effectLst/>
          </p:spPr>
          <p:txBody>
            <a:bodyPr lIns="0" tIns="0" rIns="0" bIns="0" anchor="ctr"/>
            <a:lstStyle/>
            <a:p>
              <a:pPr algn="ctr" defTabSz="464820">
                <a:buClr>
                  <a:srgbClr val="A2A2A2"/>
                </a:buClr>
                <a:buSzPct val="90000"/>
                <a:buFont typeface="Monotype Sorts" charset="2"/>
                <a:buNone/>
              </a:pPr>
              <a:r>
                <a:rPr lang="zh-CN" altLang="en-US" sz="1300" b="1" dirty="0">
                  <a:solidFill>
                    <a:srgbClr val="000000"/>
                  </a:solidFill>
                  <a:latin typeface="宋体" panose="02010600030101010101" pitchFamily="2" charset="-122"/>
                </a:rPr>
                <a:t>产品 </a:t>
              </a:r>
              <a:r>
                <a:rPr lang="en-US" altLang="zh-CN" sz="1300" b="1" dirty="0" smtClean="0">
                  <a:solidFill>
                    <a:srgbClr val="000000"/>
                  </a:solidFill>
                  <a:latin typeface="宋体" panose="02010600030101010101" pitchFamily="2" charset="-122"/>
                </a:rPr>
                <a:t>A</a:t>
              </a:r>
              <a:endParaRPr lang="en-US" altLang="zh-CN" sz="1300" b="1" dirty="0">
                <a:solidFill>
                  <a:srgbClr val="000000"/>
                </a:solidFill>
                <a:latin typeface="宋体" panose="02010600030101010101" pitchFamily="2" charset="-122"/>
              </a:endParaRPr>
            </a:p>
            <a:p>
              <a:pPr algn="ctr" defTabSz="464820">
                <a:buClr>
                  <a:srgbClr val="A2A2A2"/>
                </a:buClr>
                <a:buSzPct val="90000"/>
                <a:buFont typeface="Monotype Sorts" charset="2"/>
                <a:buNone/>
              </a:pPr>
              <a:r>
                <a:rPr lang="zh-CN" altLang="en-US" sz="1600" dirty="0" smtClean="0"/>
                <a:t>未来版本</a:t>
              </a:r>
              <a:endParaRPr lang="zh-CN" altLang="en-US" sz="1600" dirty="0" smtClean="0"/>
            </a:p>
            <a:p>
              <a:pPr algn="ctr" defTabSz="464820">
                <a:buClr>
                  <a:srgbClr val="A2A2A2"/>
                </a:buClr>
                <a:buSzPct val="90000"/>
                <a:buFont typeface="Monotype Sorts" charset="2"/>
                <a:buNone/>
              </a:pPr>
              <a:r>
                <a:rPr lang="en-US" altLang="zh-CN" sz="1600" dirty="0"/>
                <a:t>3.0</a:t>
              </a:r>
              <a:r>
                <a:rPr lang="zh-CN" altLang="en-US" sz="1600" dirty="0"/>
                <a:t>，</a:t>
              </a:r>
              <a:r>
                <a:rPr lang="en-US" altLang="zh-CN" sz="1600" dirty="0"/>
                <a:t>4.0</a:t>
              </a:r>
              <a:r>
                <a:rPr lang="zh-CN" altLang="en-US" sz="1600" dirty="0"/>
                <a:t>，</a:t>
              </a:r>
              <a:r>
                <a:rPr lang="en-US" altLang="zh-CN" sz="1600" dirty="0"/>
                <a:t>5.0...</a:t>
              </a:r>
              <a:endParaRPr lang="zh-CN" altLang="en-US" sz="1600" dirty="0"/>
            </a:p>
          </p:txBody>
        </p:sp>
      </p:grpSp>
      <p:sp>
        <p:nvSpPr>
          <p:cNvPr id="674831" name="Freeform 15"/>
          <p:cNvSpPr/>
          <p:nvPr/>
        </p:nvSpPr>
        <p:spPr bwMode="auto">
          <a:xfrm>
            <a:off x="6213475" y="2436495"/>
            <a:ext cx="829310" cy="408940"/>
          </a:xfrm>
          <a:custGeom>
            <a:avLst/>
            <a:gdLst>
              <a:gd name="T0" fmla="*/ 0 w 603"/>
              <a:gd name="T1" fmla="*/ 168 h 292"/>
              <a:gd name="T2" fmla="*/ 436 w 603"/>
              <a:gd name="T3" fmla="*/ 86 h 292"/>
              <a:gd name="T4" fmla="*/ 419 w 603"/>
              <a:gd name="T5" fmla="*/ 0 h 292"/>
              <a:gd name="T6" fmla="*/ 602 w 603"/>
              <a:gd name="T7" fmla="*/ 117 h 292"/>
              <a:gd name="T8" fmla="*/ 474 w 603"/>
              <a:gd name="T9" fmla="*/ 291 h 292"/>
              <a:gd name="T10" fmla="*/ 459 w 603"/>
              <a:gd name="T11" fmla="*/ 208 h 292"/>
              <a:gd name="T12" fmla="*/ 23 w 603"/>
              <a:gd name="T13" fmla="*/ 289 h 292"/>
              <a:gd name="T14" fmla="*/ 0 w 603"/>
              <a:gd name="T15" fmla="*/ 168 h 292"/>
              <a:gd name="T16" fmla="*/ 0 w 603"/>
              <a:gd name="T17" fmla="*/ 168 h 2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3" h="292">
                <a:moveTo>
                  <a:pt x="0" y="168"/>
                </a:moveTo>
                <a:lnTo>
                  <a:pt x="436" y="86"/>
                </a:lnTo>
                <a:lnTo>
                  <a:pt x="419" y="0"/>
                </a:lnTo>
                <a:lnTo>
                  <a:pt x="602" y="117"/>
                </a:lnTo>
                <a:lnTo>
                  <a:pt x="474" y="291"/>
                </a:lnTo>
                <a:lnTo>
                  <a:pt x="459" y="208"/>
                </a:lnTo>
                <a:lnTo>
                  <a:pt x="23" y="289"/>
                </a:lnTo>
                <a:lnTo>
                  <a:pt x="0" y="168"/>
                </a:lnTo>
              </a:path>
            </a:pathLst>
          </a:custGeom>
          <a:solidFill>
            <a:srgbClr val="00C1C2"/>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32" name="Freeform 16"/>
          <p:cNvSpPr/>
          <p:nvPr/>
        </p:nvSpPr>
        <p:spPr bwMode="auto">
          <a:xfrm>
            <a:off x="1975485" y="2656205"/>
            <a:ext cx="2410460" cy="591185"/>
          </a:xfrm>
          <a:custGeom>
            <a:avLst/>
            <a:gdLst>
              <a:gd name="T0" fmla="*/ 0 w 1753"/>
              <a:gd name="T1" fmla="*/ 299 h 422"/>
              <a:gd name="T2" fmla="*/ 1286 w 1753"/>
              <a:gd name="T3" fmla="*/ 86 h 422"/>
              <a:gd name="T4" fmla="*/ 1270 w 1753"/>
              <a:gd name="T5" fmla="*/ 0 h 422"/>
              <a:gd name="T6" fmla="*/ 1752 w 1753"/>
              <a:gd name="T7" fmla="*/ 71 h 422"/>
              <a:gd name="T8" fmla="*/ 1321 w 1753"/>
              <a:gd name="T9" fmla="*/ 292 h 422"/>
              <a:gd name="T10" fmla="*/ 1307 w 1753"/>
              <a:gd name="T11" fmla="*/ 208 h 422"/>
              <a:gd name="T12" fmla="*/ 20 w 1753"/>
              <a:gd name="T13" fmla="*/ 421 h 422"/>
              <a:gd name="T14" fmla="*/ 0 w 1753"/>
              <a:gd name="T15" fmla="*/ 299 h 422"/>
              <a:gd name="T16" fmla="*/ 0 w 1753"/>
              <a:gd name="T17" fmla="*/ 299 h 4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3" h="422">
                <a:moveTo>
                  <a:pt x="0" y="299"/>
                </a:moveTo>
                <a:lnTo>
                  <a:pt x="1286" y="86"/>
                </a:lnTo>
                <a:lnTo>
                  <a:pt x="1270" y="0"/>
                </a:lnTo>
                <a:lnTo>
                  <a:pt x="1752" y="71"/>
                </a:lnTo>
                <a:lnTo>
                  <a:pt x="1321" y="292"/>
                </a:lnTo>
                <a:lnTo>
                  <a:pt x="1307" y="208"/>
                </a:lnTo>
                <a:lnTo>
                  <a:pt x="20" y="421"/>
                </a:lnTo>
                <a:lnTo>
                  <a:pt x="0" y="299"/>
                </a:lnTo>
              </a:path>
            </a:pathLst>
          </a:custGeom>
          <a:solidFill>
            <a:srgbClr val="00C1C2"/>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33" name="Text Box 17"/>
          <p:cNvSpPr txBox="1">
            <a:spLocks noChangeArrowheads="1"/>
          </p:cNvSpPr>
          <p:nvPr/>
        </p:nvSpPr>
        <p:spPr bwMode="auto">
          <a:xfrm>
            <a:off x="317500" y="2533015"/>
            <a:ext cx="2169795" cy="242570"/>
          </a:xfrm>
          <a:prstGeom prst="rect">
            <a:avLst/>
          </a:prstGeom>
          <a:noFill/>
          <a:ln>
            <a:noFill/>
          </a:ln>
          <a:effectLst/>
        </p:spPr>
        <p:txBody>
          <a:bodyPr lIns="0" tIns="0" rIns="0" bIns="0"/>
          <a:lstStyle/>
          <a:p>
            <a:pPr algn="ctr" defTabSz="464820">
              <a:buClr>
                <a:srgbClr val="A2A2A2"/>
              </a:buClr>
              <a:buSzPct val="90000"/>
              <a:buFont typeface="Monotype Sorts" charset="2"/>
              <a:buNone/>
            </a:pPr>
            <a:r>
              <a:rPr lang="en-US" altLang="zh-CN" sz="1300" b="1" dirty="0" smtClean="0">
                <a:solidFill>
                  <a:srgbClr val="0000FF"/>
                </a:solidFill>
                <a:latin typeface="宋体" panose="02010600030101010101" pitchFamily="2" charset="-122"/>
              </a:rPr>
              <a:t>2017/08-2017/11</a:t>
            </a:r>
            <a:endParaRPr lang="en-US" altLang="zh-CN" sz="1600" dirty="0"/>
          </a:p>
        </p:txBody>
      </p:sp>
      <p:sp>
        <p:nvSpPr>
          <p:cNvPr id="674834" name="Text Box 18"/>
          <p:cNvSpPr txBox="1">
            <a:spLocks noChangeArrowheads="1"/>
          </p:cNvSpPr>
          <p:nvPr/>
        </p:nvSpPr>
        <p:spPr bwMode="auto">
          <a:xfrm>
            <a:off x="4292600" y="2122805"/>
            <a:ext cx="2044700" cy="239395"/>
          </a:xfrm>
          <a:prstGeom prst="rect">
            <a:avLst/>
          </a:prstGeom>
          <a:noFill/>
          <a:ln>
            <a:noFill/>
          </a:ln>
          <a:effectLst/>
        </p:spPr>
        <p:txBody>
          <a:bodyPr lIns="0" tIns="0" rIns="0" bIns="0"/>
          <a:lstStyle/>
          <a:p>
            <a:pPr algn="ctr" defTabSz="464820">
              <a:buClr>
                <a:srgbClr val="A2A2A2"/>
              </a:buClr>
              <a:buSzPct val="90000"/>
              <a:buFont typeface="Monotype Sorts" charset="2"/>
              <a:buNone/>
            </a:pPr>
            <a:r>
              <a:rPr lang="en-US" altLang="zh-CN" sz="1300" b="1" dirty="0" smtClean="0">
                <a:solidFill>
                  <a:srgbClr val="0000FF"/>
                </a:solidFill>
                <a:latin typeface="宋体" panose="02010600030101010101" pitchFamily="2" charset="-122"/>
              </a:rPr>
              <a:t>2017/11-2017/12</a:t>
            </a:r>
            <a:endParaRPr lang="en-US" altLang="zh-CN" sz="1600" dirty="0"/>
          </a:p>
        </p:txBody>
      </p:sp>
      <p:sp>
        <p:nvSpPr>
          <p:cNvPr id="674835" name="Text Box 19"/>
          <p:cNvSpPr txBox="1">
            <a:spLocks noChangeArrowheads="1"/>
          </p:cNvSpPr>
          <p:nvPr/>
        </p:nvSpPr>
        <p:spPr bwMode="auto">
          <a:xfrm>
            <a:off x="7334250" y="2005965"/>
            <a:ext cx="1352550" cy="228600"/>
          </a:xfrm>
          <a:prstGeom prst="rect">
            <a:avLst/>
          </a:prstGeom>
          <a:noFill/>
          <a:ln>
            <a:noFill/>
          </a:ln>
          <a:effectLst/>
        </p:spPr>
        <p:txBody>
          <a:bodyPr lIns="0" tIns="0" rIns="0" bIns="0"/>
          <a:lstStyle/>
          <a:p>
            <a:pPr marL="152400" indent="-152400" defTabSz="464820">
              <a:buClr>
                <a:srgbClr val="A1009F"/>
              </a:buClr>
              <a:buSzPct val="90000"/>
              <a:buFont typeface="Monotype Sorts" charset="2"/>
              <a:buNone/>
            </a:pPr>
            <a:r>
              <a:rPr lang="en-US" altLang="zh-CN" sz="1300" b="1">
                <a:solidFill>
                  <a:srgbClr val="40005F"/>
                </a:solidFill>
                <a:latin typeface="宋体" panose="02010600030101010101" pitchFamily="2" charset="-122"/>
              </a:rPr>
              <a:t>2018/01-2018/03</a:t>
            </a:r>
            <a:endParaRPr lang="zh-CN" altLang="en-US" sz="1300" b="1">
              <a:solidFill>
                <a:srgbClr val="40005F"/>
              </a:solidFill>
              <a:latin typeface="宋体" panose="02010600030101010101" pitchFamily="2" charset="-122"/>
            </a:endParaRPr>
          </a:p>
        </p:txBody>
      </p:sp>
      <p:sp>
        <p:nvSpPr>
          <p:cNvPr id="674836" name="Text Box 20"/>
          <p:cNvSpPr txBox="1">
            <a:spLocks noChangeArrowheads="1"/>
          </p:cNvSpPr>
          <p:nvPr/>
        </p:nvSpPr>
        <p:spPr bwMode="auto">
          <a:xfrm>
            <a:off x="485140" y="3571240"/>
            <a:ext cx="3242945" cy="541655"/>
          </a:xfrm>
          <a:prstGeom prst="rect">
            <a:avLst/>
          </a:prstGeom>
          <a:noFill/>
          <a:ln>
            <a:noFill/>
          </a:ln>
          <a:effectLst/>
        </p:spPr>
        <p:txBody>
          <a:bodyPr lIns="0" tIns="0" rIns="0" bIns="0"/>
          <a:lstStyle/>
          <a:p>
            <a:pPr defTabSz="464820">
              <a:buClr>
                <a:srgbClr val="A2A2A2"/>
              </a:buClr>
              <a:buSzPct val="46000"/>
              <a:buFont typeface="Monotype Sorts" charset="2"/>
              <a:buChar char="u"/>
            </a:pPr>
            <a:r>
              <a:rPr lang="zh-CN" altLang="en-US" sz="1100" dirty="0">
                <a:solidFill>
                  <a:srgbClr val="000000"/>
                </a:solidFill>
                <a:latin typeface="宋体" panose="02010600030101010101" pitchFamily="2" charset="-122"/>
              </a:rPr>
              <a:t>（项目描述：产品立项，产品需求定义，产品基本框架，大数据信息数据库录入，产品功能方案）</a:t>
            </a:r>
            <a:endParaRPr lang="zh-CN" altLang="en-US" sz="1100" dirty="0">
              <a:solidFill>
                <a:srgbClr val="000000"/>
              </a:solidFill>
              <a:latin typeface="宋体" panose="02010600030101010101" pitchFamily="2" charset="-122"/>
            </a:endParaRPr>
          </a:p>
          <a:p>
            <a:pPr indent="0" defTabSz="464820">
              <a:buClr>
                <a:srgbClr val="A2A2A2"/>
              </a:buClr>
              <a:buSzPct val="46000"/>
              <a:buFont typeface="Monotype Sorts" charset="2"/>
              <a:buNone/>
            </a:pPr>
            <a:endParaRPr kumimoji="0" lang="en-US" altLang="zh-CN" sz="1100" b="0" i="0" u="none" strike="noStrike" cap="none" normalizeH="0" baseline="0" dirty="0" smtClean="0">
              <a:ln>
                <a:noFill/>
              </a:ln>
              <a:solidFill>
                <a:srgbClr val="FF0000"/>
              </a:solidFill>
              <a:effectLst/>
              <a:latin typeface="宋体" panose="02010600030101010101" pitchFamily="2" charset="-122"/>
              <a:ea typeface="黑体" panose="02010609060101010101" pitchFamily="2" charset="-122"/>
              <a:sym typeface="+mn-ea"/>
            </a:endParaRPr>
          </a:p>
          <a:p>
            <a:pPr indent="0" defTabSz="464820">
              <a:buClr>
                <a:srgbClr val="A2A2A2"/>
              </a:buClr>
              <a:buSzPct val="46000"/>
              <a:buFont typeface="Monotype Sorts" charset="2"/>
              <a:buNone/>
            </a:pPr>
            <a:endParaRPr lang="en-US" altLang="zh-CN" sz="1600" dirty="0"/>
          </a:p>
        </p:txBody>
      </p:sp>
      <p:grpSp>
        <p:nvGrpSpPr>
          <p:cNvPr id="31762" name="Group 21"/>
          <p:cNvGrpSpPr/>
          <p:nvPr/>
        </p:nvGrpSpPr>
        <p:grpSpPr bwMode="auto">
          <a:xfrm rot="0">
            <a:off x="1090060" y="4211955"/>
            <a:ext cx="610470" cy="236686"/>
            <a:chOff x="2931" y="3885"/>
            <a:chExt cx="445" cy="169"/>
          </a:xfrm>
        </p:grpSpPr>
        <p:sp>
          <p:nvSpPr>
            <p:cNvPr id="674838" name="Freeform 22"/>
            <p:cNvSpPr/>
            <p:nvPr/>
          </p:nvSpPr>
          <p:spPr bwMode="auto">
            <a:xfrm>
              <a:off x="3153" y="3885"/>
              <a:ext cx="223" cy="119"/>
            </a:xfrm>
            <a:custGeom>
              <a:avLst/>
              <a:gdLst>
                <a:gd name="T0" fmla="*/ 222 w 223"/>
                <a:gd name="T1" fmla="*/ 118 h 119"/>
                <a:gd name="T2" fmla="*/ 0 w 223"/>
                <a:gd name="T3" fmla="*/ 0 h 119"/>
                <a:gd name="T4" fmla="*/ 0 w 223"/>
                <a:gd name="T5" fmla="*/ 29 h 119"/>
                <a:gd name="T6" fmla="*/ 113 w 223"/>
                <a:gd name="T7" fmla="*/ 91 h 119"/>
                <a:gd name="T8" fmla="*/ 222 w 223"/>
                <a:gd name="T9" fmla="*/ 118 h 119"/>
                <a:gd name="T10" fmla="*/ 222 w 223"/>
                <a:gd name="T11" fmla="*/ 118 h 1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3" h="119">
                  <a:moveTo>
                    <a:pt x="222" y="118"/>
                  </a:moveTo>
                  <a:lnTo>
                    <a:pt x="0" y="0"/>
                  </a:lnTo>
                  <a:lnTo>
                    <a:pt x="0" y="29"/>
                  </a:lnTo>
                  <a:lnTo>
                    <a:pt x="113" y="91"/>
                  </a:lnTo>
                  <a:lnTo>
                    <a:pt x="222" y="118"/>
                  </a:lnTo>
                </a:path>
              </a:pathLst>
            </a:custGeom>
            <a:solidFill>
              <a:srgbClr val="C20000"/>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39" name="Freeform 23"/>
            <p:cNvSpPr/>
            <p:nvPr/>
          </p:nvSpPr>
          <p:spPr bwMode="auto">
            <a:xfrm>
              <a:off x="3126" y="3950"/>
              <a:ext cx="250" cy="54"/>
            </a:xfrm>
            <a:custGeom>
              <a:avLst/>
              <a:gdLst>
                <a:gd name="T0" fmla="*/ 59 w 250"/>
                <a:gd name="T1" fmla="*/ 45 h 54"/>
                <a:gd name="T2" fmla="*/ 126 w 250"/>
                <a:gd name="T3" fmla="*/ 37 h 54"/>
                <a:gd name="T4" fmla="*/ 249 w 250"/>
                <a:gd name="T5" fmla="*/ 53 h 54"/>
                <a:gd name="T6" fmla="*/ 174 w 250"/>
                <a:gd name="T7" fmla="*/ 32 h 54"/>
                <a:gd name="T8" fmla="*/ 0 w 250"/>
                <a:gd name="T9" fmla="*/ 0 h 54"/>
                <a:gd name="T10" fmla="*/ 59 w 250"/>
                <a:gd name="T11" fmla="*/ 45 h 54"/>
                <a:gd name="T12" fmla="*/ 59 w 250"/>
                <a:gd name="T13" fmla="*/ 45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0" h="54">
                  <a:moveTo>
                    <a:pt x="59" y="45"/>
                  </a:moveTo>
                  <a:lnTo>
                    <a:pt x="126" y="37"/>
                  </a:lnTo>
                  <a:lnTo>
                    <a:pt x="249" y="53"/>
                  </a:lnTo>
                  <a:lnTo>
                    <a:pt x="174" y="32"/>
                  </a:lnTo>
                  <a:lnTo>
                    <a:pt x="0" y="0"/>
                  </a:lnTo>
                  <a:lnTo>
                    <a:pt x="59" y="45"/>
                  </a:lnTo>
                </a:path>
              </a:pathLst>
            </a:custGeom>
            <a:solidFill>
              <a:srgbClr val="FF6088"/>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40" name="Freeform 24"/>
            <p:cNvSpPr/>
            <p:nvPr/>
          </p:nvSpPr>
          <p:spPr bwMode="auto">
            <a:xfrm>
              <a:off x="2931" y="3885"/>
              <a:ext cx="225" cy="121"/>
            </a:xfrm>
            <a:custGeom>
              <a:avLst/>
              <a:gdLst>
                <a:gd name="T0" fmla="*/ 0 w 225"/>
                <a:gd name="T1" fmla="*/ 120 h 121"/>
                <a:gd name="T2" fmla="*/ 224 w 225"/>
                <a:gd name="T3" fmla="*/ 0 h 121"/>
                <a:gd name="T4" fmla="*/ 224 w 225"/>
                <a:gd name="T5" fmla="*/ 29 h 121"/>
                <a:gd name="T6" fmla="*/ 109 w 225"/>
                <a:gd name="T7" fmla="*/ 91 h 121"/>
                <a:gd name="T8" fmla="*/ 0 w 225"/>
                <a:gd name="T9" fmla="*/ 120 h 121"/>
                <a:gd name="T10" fmla="*/ 0 w 225"/>
                <a:gd name="T11" fmla="*/ 120 h 1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5" h="121">
                  <a:moveTo>
                    <a:pt x="0" y="120"/>
                  </a:moveTo>
                  <a:lnTo>
                    <a:pt x="224" y="0"/>
                  </a:lnTo>
                  <a:lnTo>
                    <a:pt x="224" y="29"/>
                  </a:lnTo>
                  <a:lnTo>
                    <a:pt x="109" y="91"/>
                  </a:lnTo>
                  <a:lnTo>
                    <a:pt x="0" y="120"/>
                  </a:lnTo>
                </a:path>
              </a:pathLst>
            </a:custGeom>
            <a:solidFill>
              <a:srgbClr val="C20000"/>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41" name="Freeform 25"/>
            <p:cNvSpPr/>
            <p:nvPr/>
          </p:nvSpPr>
          <p:spPr bwMode="auto">
            <a:xfrm>
              <a:off x="3055" y="4014"/>
              <a:ext cx="208" cy="40"/>
            </a:xfrm>
            <a:custGeom>
              <a:avLst/>
              <a:gdLst>
                <a:gd name="T0" fmla="*/ 0 w 208"/>
                <a:gd name="T1" fmla="*/ 39 h 40"/>
                <a:gd name="T2" fmla="*/ 207 w 208"/>
                <a:gd name="T3" fmla="*/ 39 h 40"/>
                <a:gd name="T4" fmla="*/ 144 w 208"/>
                <a:gd name="T5" fmla="*/ 0 h 40"/>
                <a:gd name="T6" fmla="*/ 45 w 208"/>
                <a:gd name="T7" fmla="*/ 1 h 40"/>
                <a:gd name="T8" fmla="*/ 0 w 208"/>
                <a:gd name="T9" fmla="*/ 39 h 40"/>
                <a:gd name="T10" fmla="*/ 0 w 208"/>
                <a:gd name="T11" fmla="*/ 39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 h="40">
                  <a:moveTo>
                    <a:pt x="0" y="39"/>
                  </a:moveTo>
                  <a:lnTo>
                    <a:pt x="207" y="39"/>
                  </a:lnTo>
                  <a:lnTo>
                    <a:pt x="144" y="0"/>
                  </a:lnTo>
                  <a:lnTo>
                    <a:pt x="45" y="1"/>
                  </a:lnTo>
                  <a:lnTo>
                    <a:pt x="0" y="39"/>
                  </a:lnTo>
                </a:path>
              </a:pathLst>
            </a:custGeom>
            <a:solidFill>
              <a:srgbClr val="FF6088"/>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42" name="Freeform 26"/>
            <p:cNvSpPr/>
            <p:nvPr/>
          </p:nvSpPr>
          <p:spPr bwMode="auto">
            <a:xfrm>
              <a:off x="2931" y="3951"/>
              <a:ext cx="248" cy="55"/>
            </a:xfrm>
            <a:custGeom>
              <a:avLst/>
              <a:gdLst>
                <a:gd name="T0" fmla="*/ 190 w 248"/>
                <a:gd name="T1" fmla="*/ 45 h 55"/>
                <a:gd name="T2" fmla="*/ 123 w 248"/>
                <a:gd name="T3" fmla="*/ 38 h 55"/>
                <a:gd name="T4" fmla="*/ 0 w 248"/>
                <a:gd name="T5" fmla="*/ 54 h 55"/>
                <a:gd name="T6" fmla="*/ 76 w 248"/>
                <a:gd name="T7" fmla="*/ 33 h 55"/>
                <a:gd name="T8" fmla="*/ 247 w 248"/>
                <a:gd name="T9" fmla="*/ 0 h 55"/>
                <a:gd name="T10" fmla="*/ 190 w 248"/>
                <a:gd name="T11" fmla="*/ 45 h 55"/>
                <a:gd name="T12" fmla="*/ 190 w 248"/>
                <a:gd name="T13" fmla="*/ 45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8" h="55">
                  <a:moveTo>
                    <a:pt x="190" y="45"/>
                  </a:moveTo>
                  <a:lnTo>
                    <a:pt x="123" y="38"/>
                  </a:lnTo>
                  <a:lnTo>
                    <a:pt x="0" y="54"/>
                  </a:lnTo>
                  <a:lnTo>
                    <a:pt x="76" y="33"/>
                  </a:lnTo>
                  <a:lnTo>
                    <a:pt x="247" y="0"/>
                  </a:lnTo>
                  <a:lnTo>
                    <a:pt x="190" y="45"/>
                  </a:lnTo>
                </a:path>
              </a:pathLst>
            </a:custGeom>
            <a:solidFill>
              <a:srgbClr val="FF6088"/>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43" name="Freeform 27"/>
            <p:cNvSpPr/>
            <p:nvPr/>
          </p:nvSpPr>
          <p:spPr bwMode="auto">
            <a:xfrm>
              <a:off x="3054" y="3964"/>
              <a:ext cx="42" cy="89"/>
            </a:xfrm>
            <a:custGeom>
              <a:avLst/>
              <a:gdLst>
                <a:gd name="T0" fmla="*/ 34 w 42"/>
                <a:gd name="T1" fmla="*/ 74 h 89"/>
                <a:gd name="T2" fmla="*/ 1 w 42"/>
                <a:gd name="T3" fmla="*/ 88 h 89"/>
                <a:gd name="T4" fmla="*/ 0 w 42"/>
                <a:gd name="T5" fmla="*/ 26 h 89"/>
                <a:gd name="T6" fmla="*/ 41 w 42"/>
                <a:gd name="T7" fmla="*/ 0 h 89"/>
                <a:gd name="T8" fmla="*/ 34 w 42"/>
                <a:gd name="T9" fmla="*/ 74 h 89"/>
                <a:gd name="T10" fmla="*/ 34 w 42"/>
                <a:gd name="T11" fmla="*/ 74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 h="89">
                  <a:moveTo>
                    <a:pt x="34" y="74"/>
                  </a:moveTo>
                  <a:lnTo>
                    <a:pt x="1" y="88"/>
                  </a:lnTo>
                  <a:lnTo>
                    <a:pt x="0" y="26"/>
                  </a:lnTo>
                  <a:lnTo>
                    <a:pt x="41" y="0"/>
                  </a:lnTo>
                  <a:lnTo>
                    <a:pt x="34" y="74"/>
                  </a:lnTo>
                </a:path>
              </a:pathLst>
            </a:custGeom>
            <a:solidFill>
              <a:srgbClr val="FF9F71"/>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44" name="Freeform 28"/>
            <p:cNvSpPr/>
            <p:nvPr/>
          </p:nvSpPr>
          <p:spPr bwMode="auto">
            <a:xfrm>
              <a:off x="3219" y="3962"/>
              <a:ext cx="44" cy="92"/>
            </a:xfrm>
            <a:custGeom>
              <a:avLst/>
              <a:gdLst>
                <a:gd name="T0" fmla="*/ 0 w 44"/>
                <a:gd name="T1" fmla="*/ 73 h 92"/>
                <a:gd name="T2" fmla="*/ 43 w 44"/>
                <a:gd name="T3" fmla="*/ 91 h 92"/>
                <a:gd name="T4" fmla="*/ 43 w 44"/>
                <a:gd name="T5" fmla="*/ 28 h 92"/>
                <a:gd name="T6" fmla="*/ 0 w 44"/>
                <a:gd name="T7" fmla="*/ 0 h 92"/>
                <a:gd name="T8" fmla="*/ 0 w 44"/>
                <a:gd name="T9" fmla="*/ 73 h 92"/>
                <a:gd name="T10" fmla="*/ 0 w 44"/>
                <a:gd name="T11" fmla="*/ 73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 h="92">
                  <a:moveTo>
                    <a:pt x="0" y="73"/>
                  </a:moveTo>
                  <a:lnTo>
                    <a:pt x="43" y="91"/>
                  </a:lnTo>
                  <a:lnTo>
                    <a:pt x="43" y="28"/>
                  </a:lnTo>
                  <a:lnTo>
                    <a:pt x="0" y="0"/>
                  </a:lnTo>
                  <a:lnTo>
                    <a:pt x="0" y="73"/>
                  </a:lnTo>
                </a:path>
              </a:pathLst>
            </a:custGeom>
            <a:solidFill>
              <a:srgbClr val="C20000"/>
            </a:solidFill>
            <a:ln w="18498" cap="flat" cmpd="sng">
              <a:solidFill>
                <a:srgbClr val="000000"/>
              </a:solidFill>
              <a:prstDash val="solid"/>
              <a:round/>
              <a:headEnd type="none" w="med" len="med"/>
              <a:tailEnd type="none" w="med" len="med"/>
            </a:ln>
            <a:effectLst/>
          </p:spPr>
          <p:txBody>
            <a:bodyPr/>
            <a:lstStyle/>
            <a:p>
              <a:endParaRPr lang="zh-CN" altLang="en-US"/>
            </a:p>
          </p:txBody>
        </p:sp>
        <p:sp>
          <p:nvSpPr>
            <p:cNvPr id="674845" name="Freeform 29"/>
            <p:cNvSpPr/>
            <p:nvPr/>
          </p:nvSpPr>
          <p:spPr bwMode="auto">
            <a:xfrm>
              <a:off x="3003" y="3906"/>
              <a:ext cx="312" cy="142"/>
            </a:xfrm>
            <a:custGeom>
              <a:avLst/>
              <a:gdLst>
                <a:gd name="T0" fmla="*/ 153 w 312"/>
                <a:gd name="T1" fmla="*/ 0 h 142"/>
                <a:gd name="T2" fmla="*/ 153 w 312"/>
                <a:gd name="T3" fmla="*/ 0 h 142"/>
                <a:gd name="T4" fmla="*/ 0 w 312"/>
                <a:gd name="T5" fmla="*/ 82 h 142"/>
                <a:gd name="T6" fmla="*/ 76 w 312"/>
                <a:gd name="T7" fmla="*/ 73 h 142"/>
                <a:gd name="T8" fmla="*/ 76 w 312"/>
                <a:gd name="T9" fmla="*/ 141 h 142"/>
                <a:gd name="T10" fmla="*/ 240 w 312"/>
                <a:gd name="T11" fmla="*/ 141 h 142"/>
                <a:gd name="T12" fmla="*/ 240 w 312"/>
                <a:gd name="T13" fmla="*/ 73 h 142"/>
                <a:gd name="T14" fmla="*/ 311 w 312"/>
                <a:gd name="T15" fmla="*/ 82 h 142"/>
                <a:gd name="T16" fmla="*/ 153 w 312"/>
                <a:gd name="T17" fmla="*/ 0 h 142"/>
                <a:gd name="T18" fmla="*/ 153 w 312"/>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2" h="142">
                  <a:moveTo>
                    <a:pt x="153" y="0"/>
                  </a:moveTo>
                  <a:lnTo>
                    <a:pt x="153" y="0"/>
                  </a:lnTo>
                  <a:lnTo>
                    <a:pt x="0" y="82"/>
                  </a:lnTo>
                  <a:lnTo>
                    <a:pt x="76" y="73"/>
                  </a:lnTo>
                  <a:lnTo>
                    <a:pt x="76" y="141"/>
                  </a:lnTo>
                  <a:lnTo>
                    <a:pt x="240" y="141"/>
                  </a:lnTo>
                  <a:lnTo>
                    <a:pt x="240" y="73"/>
                  </a:lnTo>
                  <a:lnTo>
                    <a:pt x="311" y="82"/>
                  </a:lnTo>
                  <a:lnTo>
                    <a:pt x="153" y="0"/>
                  </a:lnTo>
                </a:path>
              </a:pathLst>
            </a:custGeom>
            <a:solidFill>
              <a:srgbClr val="FF0000"/>
            </a:solidFill>
            <a:ln w="18498" cap="flat" cmpd="sng">
              <a:solidFill>
                <a:srgbClr val="000000"/>
              </a:solidFill>
              <a:prstDash val="solid"/>
              <a:round/>
              <a:headEnd type="none" w="med" len="med"/>
              <a:tailEnd type="none" w="med" len="med"/>
            </a:ln>
            <a:effectLst/>
          </p:spPr>
          <p:txBody>
            <a:bodyPr/>
            <a:lstStyle/>
            <a:p>
              <a:endParaRPr lang="zh-CN" altLang="en-US"/>
            </a:p>
          </p:txBody>
        </p:sp>
      </p:grpSp>
      <p:sp>
        <p:nvSpPr>
          <p:cNvPr id="674846" name="AutoShape 30"/>
          <p:cNvSpPr>
            <a:spLocks noChangeArrowheads="1"/>
          </p:cNvSpPr>
          <p:nvPr/>
        </p:nvSpPr>
        <p:spPr bwMode="auto">
          <a:xfrm flipV="1">
            <a:off x="713740" y="4439920"/>
            <a:ext cx="1330960" cy="407670"/>
          </a:xfrm>
          <a:prstGeom prst="roundRect">
            <a:avLst>
              <a:gd name="adj" fmla="val 12259"/>
            </a:avLst>
          </a:prstGeom>
          <a:solidFill>
            <a:srgbClr val="FFC0CE"/>
          </a:solidFill>
          <a:ln w="18498">
            <a:solidFill>
              <a:srgbClr val="000000"/>
            </a:solidFill>
            <a:round/>
          </a:ln>
          <a:effectLst/>
        </p:spPr>
        <p:txBody>
          <a:bodyPr wrap="none" anchor="ct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74847" name="Text Box 31"/>
          <p:cNvSpPr txBox="1">
            <a:spLocks noChangeArrowheads="1"/>
          </p:cNvSpPr>
          <p:nvPr/>
        </p:nvSpPr>
        <p:spPr bwMode="auto">
          <a:xfrm>
            <a:off x="775335" y="4439920"/>
            <a:ext cx="1252855" cy="381000"/>
          </a:xfrm>
          <a:prstGeom prst="rect">
            <a:avLst/>
          </a:prstGeom>
          <a:noFill/>
          <a:ln>
            <a:noFill/>
          </a:ln>
          <a:effectLst/>
        </p:spPr>
        <p:txBody>
          <a:bodyPr lIns="0" tIns="0" rIns="0" bIns="0" anchor="ctr"/>
          <a:lstStyle/>
          <a:p>
            <a:pPr algn="ctr" defTabSz="464820">
              <a:buClr>
                <a:srgbClr val="A2A2A2"/>
              </a:buClr>
              <a:buSzPct val="90000"/>
              <a:buFont typeface="Monotype Sorts" charset="2"/>
              <a:buNone/>
            </a:pPr>
            <a:r>
              <a:rPr lang="zh-CN" altLang="en-US" sz="1200" b="1" dirty="0" smtClean="0">
                <a:solidFill>
                  <a:srgbClr val="FF0000"/>
                </a:solidFill>
                <a:latin typeface="宋体" panose="02010600030101010101" pitchFamily="2" charset="-122"/>
              </a:rPr>
              <a:t>当前已立项</a:t>
            </a:r>
            <a:r>
              <a:rPr lang="zh-CN" altLang="en-US" sz="1200" b="1" dirty="0">
                <a:solidFill>
                  <a:srgbClr val="FF0000"/>
                </a:solidFill>
                <a:latin typeface="宋体" panose="02010600030101010101" pitchFamily="2" charset="-122"/>
              </a:rPr>
              <a:t>的版本</a:t>
            </a:r>
            <a:endParaRPr lang="zh-CN" altLang="en-US" sz="1600" dirty="0"/>
          </a:p>
        </p:txBody>
      </p:sp>
      <p:sp>
        <p:nvSpPr>
          <p:cNvPr id="674862" name="Oval 46"/>
          <p:cNvSpPr>
            <a:spLocks noChangeArrowheads="1"/>
          </p:cNvSpPr>
          <p:nvPr/>
        </p:nvSpPr>
        <p:spPr bwMode="auto">
          <a:xfrm>
            <a:off x="317500" y="2328545"/>
            <a:ext cx="2122805" cy="1962785"/>
          </a:xfrm>
          <a:prstGeom prst="ellipse">
            <a:avLst/>
          </a:prstGeom>
          <a:noFill/>
          <a:ln w="31446">
            <a:solidFill>
              <a:srgbClr val="FF0000"/>
            </a:solidFill>
            <a:round/>
          </a:ln>
          <a:effectLst/>
        </p:spPr>
        <p:txBody>
          <a:bodyPr wrap="none" anchor="ctr"/>
          <a:lstStyle/>
          <a:p>
            <a:pPr>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74863" name="Text Box 47"/>
          <p:cNvSpPr txBox="1">
            <a:spLocks noChangeArrowheads="1"/>
          </p:cNvSpPr>
          <p:nvPr/>
        </p:nvSpPr>
        <p:spPr bwMode="auto">
          <a:xfrm>
            <a:off x="4290695" y="3247390"/>
            <a:ext cx="1922780" cy="738505"/>
          </a:xfrm>
          <a:prstGeom prst="rect">
            <a:avLst/>
          </a:prstGeom>
          <a:noFill/>
          <a:ln>
            <a:noFill/>
          </a:ln>
          <a:effectLst/>
        </p:spPr>
        <p:txBody>
          <a:bodyPr lIns="0" tIns="0" rIns="0" bIns="0"/>
          <a:lstStyle/>
          <a:p>
            <a:pPr defTabSz="464820">
              <a:buClr>
                <a:srgbClr val="A2A2A2"/>
              </a:buClr>
              <a:buSzPct val="46000"/>
              <a:buFont typeface="Monotype Sorts" charset="2"/>
              <a:buChar char="u"/>
            </a:pPr>
            <a:r>
              <a:rPr lang="zh-CN" altLang="en-US" sz="1100" dirty="0">
                <a:solidFill>
                  <a:srgbClr val="000000"/>
                </a:solidFill>
                <a:latin typeface="宋体" panose="02010600030101010101" pitchFamily="2" charset="-122"/>
              </a:rPr>
              <a:t>（项目描述：引入基于积分商城的数据库会员信接口对接，打造积分转出，消费功能）</a:t>
            </a:r>
            <a:endParaRPr lang="zh-CN" altLang="en-US" sz="1100" dirty="0">
              <a:solidFill>
                <a:srgbClr val="000000"/>
              </a:solidFill>
              <a:latin typeface="宋体" panose="02010600030101010101" pitchFamily="2" charset="-122"/>
            </a:endParaRPr>
          </a:p>
          <a:p>
            <a:pPr defTabSz="464820">
              <a:buClr>
                <a:srgbClr val="A2A2A2"/>
              </a:buClr>
              <a:buSzPct val="46000"/>
              <a:buFont typeface="Monotype Sorts" charset="2"/>
              <a:buChar char="u"/>
            </a:pPr>
            <a:endParaRPr lang="zh-CN" altLang="en-US" sz="1100" dirty="0">
              <a:solidFill>
                <a:srgbClr val="FF0000"/>
              </a:solidFill>
              <a:latin typeface="宋体" panose="02010600030101010101" pitchFamily="2" charset="-122"/>
            </a:endParaRPr>
          </a:p>
        </p:txBody>
      </p:sp>
      <p:sp>
        <p:nvSpPr>
          <p:cNvPr id="674864" name="Text Box 48"/>
          <p:cNvSpPr txBox="1">
            <a:spLocks noChangeArrowheads="1"/>
          </p:cNvSpPr>
          <p:nvPr/>
        </p:nvSpPr>
        <p:spPr bwMode="auto">
          <a:xfrm>
            <a:off x="7087870" y="2987040"/>
            <a:ext cx="1863090" cy="736600"/>
          </a:xfrm>
          <a:prstGeom prst="rect">
            <a:avLst/>
          </a:prstGeom>
          <a:noFill/>
          <a:ln>
            <a:noFill/>
          </a:ln>
          <a:effectLst/>
        </p:spPr>
        <p:txBody>
          <a:bodyPr lIns="0" tIns="0" rIns="0" bIns="0"/>
          <a:lstStyle/>
          <a:p>
            <a:pPr defTabSz="464820">
              <a:buClr>
                <a:srgbClr val="A2A2A2"/>
              </a:buClr>
              <a:buSzPct val="46000"/>
              <a:buFont typeface="Monotype Sorts" charset="2"/>
              <a:buChar char="u"/>
            </a:pPr>
            <a:r>
              <a:rPr lang="zh-CN" altLang="en-US" sz="1100" dirty="0">
                <a:solidFill>
                  <a:srgbClr val="000000"/>
                </a:solidFill>
                <a:latin typeface="宋体" panose="02010600030101010101" pitchFamily="2" charset="-122"/>
              </a:rPr>
              <a:t>（项目描述：跨境购，及实体线上线下的对接，</a:t>
            </a:r>
            <a:r>
              <a:rPr lang="en-US" altLang="zh-CN" sz="1100" dirty="0">
                <a:solidFill>
                  <a:srgbClr val="000000"/>
                </a:solidFill>
                <a:latin typeface="宋体" panose="02010600030101010101" pitchFamily="2" charset="-122"/>
              </a:rPr>
              <a:t>ERP</a:t>
            </a:r>
            <a:r>
              <a:rPr lang="zh-CN" altLang="zh-CN" sz="1100" dirty="0">
                <a:solidFill>
                  <a:srgbClr val="000000"/>
                </a:solidFill>
                <a:latin typeface="宋体" panose="02010600030101010101" pitchFamily="2" charset="-122"/>
              </a:rPr>
              <a:t>物流体系一站式搭建</a:t>
            </a:r>
            <a:r>
              <a:rPr lang="zh-CN" altLang="en-US" sz="1100" dirty="0">
                <a:solidFill>
                  <a:srgbClr val="000000"/>
                </a:solidFill>
                <a:latin typeface="宋体" panose="02010600030101010101" pitchFamily="2" charset="-122"/>
              </a:rPr>
              <a:t>。</a:t>
            </a:r>
            <a:endParaRPr lang="zh-CN" altLang="en-US" sz="1100" dirty="0">
              <a:solidFill>
                <a:srgbClr val="000000"/>
              </a:solidFill>
              <a:latin typeface="宋体" panose="02010600030101010101" pitchFamily="2" charset="-122"/>
            </a:endParaRPr>
          </a:p>
          <a:p>
            <a:pPr defTabSz="464820">
              <a:buClr>
                <a:srgbClr val="A2A2A2"/>
              </a:buClr>
              <a:buSzPct val="46000"/>
              <a:buFont typeface="Monotype Sorts" charset="2"/>
              <a:buChar char="u"/>
            </a:pPr>
            <a:endParaRPr lang="en-US" altLang="zh-CN" sz="1600" dirty="0"/>
          </a:p>
        </p:txBody>
      </p:sp>
      <p:sp>
        <p:nvSpPr>
          <p:cNvPr id="2" name="幻灯片编号占位符 1"/>
          <p:cNvSpPr>
            <a:spLocks noGrp="1"/>
          </p:cNvSpPr>
          <p:nvPr>
            <p:ph type="sldNum" sz="quarter" idx="12"/>
          </p:nvPr>
        </p:nvSpPr>
        <p:spPr/>
        <p:txBody>
          <a:bodyPr/>
          <a:lstStyle/>
          <a:p>
            <a:fld id="{B4287A38-7D4B-4736-A91A-821DA9573A75}" type="slidenum">
              <a:rPr lang="en-US" altLang="zh-CN" smtClean="0"/>
            </a:fld>
            <a:endParaRPr lang="en-US" altLang="zh-CN"/>
          </a:p>
        </p:txBody>
      </p:sp>
      <p:cxnSp>
        <p:nvCxnSpPr>
          <p:cNvPr id="6" name="直接连接符 5"/>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05840" y="316865"/>
            <a:ext cx="5795645" cy="48323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组合概述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产品族</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线</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版本计划</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B4287A38-7D4B-4736-A91A-821DA9573A75}" type="slidenum">
              <a:rPr lang="en-US" altLang="zh-CN" smtClean="0"/>
            </a:fld>
            <a:endParaRPr lang="en-US" altLang="zh-CN"/>
          </a:p>
        </p:txBody>
      </p:sp>
      <p:cxnSp>
        <p:nvCxnSpPr>
          <p:cNvPr id="6" name="直接连接符 5"/>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05840" y="316865"/>
            <a:ext cx="5795645" cy="46037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组合概述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融创互助平台的价值</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62965" y="933450"/>
            <a:ext cx="7418070" cy="1891665"/>
          </a:xfrm>
          <a:prstGeom prst="rect">
            <a:avLst/>
          </a:prstGeom>
          <a:noFill/>
        </p:spPr>
        <p:txBody>
          <a:bodyPr wrap="square" rtlCol="0">
            <a:spAutoFit/>
          </a:bodyPr>
          <a:p>
            <a:pPr marL="171450" indent="-171450">
              <a:lnSpc>
                <a:spcPct val="150000"/>
              </a:lnSpc>
              <a:buFont typeface="Wingdings" panose="05000000000000000000" pitchFamily="2" charset="2"/>
              <a:buChar char="l"/>
            </a:pPr>
            <a:r>
              <a:rPr lang="zh-CN" altLang="en-US" sz="1300" smtClean="0">
                <a:solidFill>
                  <a:srgbClr val="58595B"/>
                </a:solidFill>
                <a:latin typeface="微软雅黑" panose="020B0503020204020204" pitchFamily="34" charset="-122"/>
                <a:ea typeface="微软雅黑" panose="020B0503020204020204" pitchFamily="34" charset="-122"/>
              </a:rPr>
              <a:t>平台产品，集成帮扶退伍军人保障问题，少儿医疗，重大疾病等急切需要帮扶的各个年龄群体。</a:t>
            </a:r>
            <a:endParaRPr lang="en-US" altLang="zh-CN" sz="1300" smtClean="0">
              <a:solidFill>
                <a:srgbClr val="58595B"/>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300" smtClean="0">
                <a:solidFill>
                  <a:srgbClr val="58595B"/>
                </a:solidFill>
                <a:latin typeface="微软雅黑" panose="020B0503020204020204" pitchFamily="34" charset="-122"/>
                <a:ea typeface="微软雅黑" panose="020B0503020204020204" pitchFamily="34" charset="-122"/>
                <a:sym typeface="+mn-ea"/>
              </a:rPr>
              <a:t>云</a:t>
            </a:r>
            <a:r>
              <a:rPr lang="en-US" altLang="zh-CN" sz="1300" smtClean="0">
                <a:solidFill>
                  <a:srgbClr val="58595B"/>
                </a:solidFill>
                <a:latin typeface="微软雅黑" panose="020B0503020204020204" pitchFamily="34" charset="-122"/>
                <a:ea typeface="微软雅黑" panose="020B0503020204020204" pitchFamily="34" charset="-122"/>
                <a:sym typeface="+mn-ea"/>
              </a:rPr>
              <a:t>+</a:t>
            </a:r>
            <a:r>
              <a:rPr lang="zh-CN" altLang="en-US" sz="1300" smtClean="0">
                <a:solidFill>
                  <a:srgbClr val="58595B"/>
                </a:solidFill>
                <a:latin typeface="微软雅黑" panose="020B0503020204020204" pitchFamily="34" charset="-122"/>
                <a:ea typeface="微软雅黑" panose="020B0503020204020204" pitchFamily="34" charset="-122"/>
                <a:sym typeface="+mn-ea"/>
              </a:rPr>
              <a:t>端应用模式，降低使用成本和应用难度，结合产品众筹行业应用方案，保障资金安全，提升公司公信力及诚信。</a:t>
            </a:r>
            <a:endParaRPr lang="zh-CN" altLang="en-US" sz="1300" smtClean="0">
              <a:solidFill>
                <a:srgbClr val="58595B"/>
              </a:solidFill>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altLang="en-US" sz="1300" smtClean="0">
                <a:solidFill>
                  <a:srgbClr val="58595B"/>
                </a:solidFill>
                <a:latin typeface="微软雅黑" panose="020B0503020204020204" pitchFamily="34" charset="-122"/>
                <a:ea typeface="微软雅黑" panose="020B0503020204020204" pitchFamily="34" charset="-122"/>
                <a:sym typeface="+mn-ea"/>
              </a:rPr>
              <a:t>针对需要帮扶用户不断剧增，在融创互助</a:t>
            </a:r>
            <a:r>
              <a:rPr lang="zh-CN" altLang="zh-CN" sz="1300" smtClean="0">
                <a:solidFill>
                  <a:srgbClr val="58595B"/>
                </a:solidFill>
                <a:latin typeface="微软雅黑" panose="020B0503020204020204" pitchFamily="34" charset="-122"/>
                <a:ea typeface="微软雅黑" panose="020B0503020204020204" pitchFamily="34" charset="-122"/>
                <a:sym typeface="+mn-ea"/>
              </a:rPr>
              <a:t>平台基础上，持续不断产品发布，完善业务产品模式。</a:t>
            </a:r>
            <a:endParaRPr lang="zh-CN" altLang="zh-CN" sz="1300" smtClean="0">
              <a:solidFill>
                <a:srgbClr val="58595B"/>
              </a:solidFill>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altLang="zh-CN" sz="1300" smtClean="0">
                <a:solidFill>
                  <a:srgbClr val="58595B"/>
                </a:solidFill>
                <a:latin typeface="微软雅黑" panose="020B0503020204020204" pitchFamily="34" charset="-122"/>
                <a:ea typeface="微软雅黑" panose="020B0503020204020204" pitchFamily="34" charset="-122"/>
                <a:sym typeface="+mn-ea"/>
              </a:rPr>
              <a:t>结合本地化技术研发，人性化操作简便，提升用户服务体系，为用户提供最好的解决方案，最专业的服务，最可靠的技术平台。</a:t>
            </a:r>
            <a:endParaRPr lang="zh-CN" altLang="zh-CN" sz="1300" smtClean="0">
              <a:solidFill>
                <a:srgbClr val="58595B"/>
              </a:solidFill>
              <a:latin typeface="微软雅黑" panose="020B0503020204020204" pitchFamily="34" charset="-122"/>
              <a:ea typeface="微软雅黑" panose="020B0503020204020204" pitchFamily="34" charset="-122"/>
              <a:sym typeface="+mn-ea"/>
            </a:endParaRPr>
          </a:p>
        </p:txBody>
      </p:sp>
      <p:sp>
        <p:nvSpPr>
          <p:cNvPr id="14" name="任意多边形 69"/>
          <p:cNvSpPr/>
          <p:nvPr/>
        </p:nvSpPr>
        <p:spPr bwMode="auto">
          <a:xfrm rot="10800000">
            <a:off x="1968058" y="3410615"/>
            <a:ext cx="2465388" cy="2125662"/>
          </a:xfrm>
          <a:custGeom>
            <a:avLst/>
            <a:gdLst>
              <a:gd name="T0" fmla="*/ 2126279 w 2465294"/>
              <a:gd name="T1" fmla="*/ 643850 h 2125612"/>
              <a:gd name="T2" fmla="*/ 2203660 w 2465294"/>
              <a:gd name="T3" fmla="*/ 667871 h 2125612"/>
              <a:gd name="T4" fmla="*/ 2465482 w 2465294"/>
              <a:gd name="T5" fmla="*/ 1062856 h 2125612"/>
              <a:gd name="T6" fmla="*/ 2203660 w 2465294"/>
              <a:gd name="T7" fmla="*/ 1457842 h 2125612"/>
              <a:gd name="T8" fmla="*/ 2126279 w 2465294"/>
              <a:gd name="T9" fmla="*/ 1481862 h 2125612"/>
              <a:gd name="T10" fmla="*/ 2126279 w 2465294"/>
              <a:gd name="T11" fmla="*/ 643850 h 2125612"/>
              <a:gd name="T12" fmla="*/ 0 w 2465294"/>
              <a:gd name="T13" fmla="*/ 0 h 2125612"/>
              <a:gd name="T14" fmla="*/ 2126279 w 2465294"/>
              <a:gd name="T15" fmla="*/ 0 h 2125612"/>
              <a:gd name="T16" fmla="*/ 2126279 w 2465294"/>
              <a:gd name="T17" fmla="*/ 643850 h 2125612"/>
              <a:gd name="T18" fmla="*/ 2123192 w 2465294"/>
              <a:gd name="T19" fmla="*/ 642892 h 2125612"/>
              <a:gd name="T20" fmla="*/ 2036797 w 2465294"/>
              <a:gd name="T21" fmla="*/ 634183 h 2125612"/>
              <a:gd name="T22" fmla="*/ 1608110 w 2465294"/>
              <a:gd name="T23" fmla="*/ 1062856 h 2125612"/>
              <a:gd name="T24" fmla="*/ 2036797 w 2465294"/>
              <a:gd name="T25" fmla="*/ 1491529 h 2125612"/>
              <a:gd name="T26" fmla="*/ 2123192 w 2465294"/>
              <a:gd name="T27" fmla="*/ 1482820 h 2125612"/>
              <a:gd name="T28" fmla="*/ 2126279 w 2465294"/>
              <a:gd name="T29" fmla="*/ 1481862 h 2125612"/>
              <a:gd name="T30" fmla="*/ 2126279 w 2465294"/>
              <a:gd name="T31" fmla="*/ 2125712 h 2125612"/>
              <a:gd name="T32" fmla="*/ 0 w 2465294"/>
              <a:gd name="T33" fmla="*/ 2125712 h 2125612"/>
              <a:gd name="T34" fmla="*/ 0 w 2465294"/>
              <a:gd name="T35" fmla="*/ 0 h 21256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65294"/>
              <a:gd name="T55" fmla="*/ 0 h 2125612"/>
              <a:gd name="T56" fmla="*/ 2465294 w 2465294"/>
              <a:gd name="T57" fmla="*/ 2125612 h 21256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65294" h="2125612">
                <a:moveTo>
                  <a:pt x="2126117" y="643820"/>
                </a:moveTo>
                <a:lnTo>
                  <a:pt x="2203492" y="667839"/>
                </a:lnTo>
                <a:cubicBezTo>
                  <a:pt x="2357342" y="732912"/>
                  <a:pt x="2465294" y="885252"/>
                  <a:pt x="2465294" y="1062806"/>
                </a:cubicBezTo>
                <a:cubicBezTo>
                  <a:pt x="2465294" y="1240360"/>
                  <a:pt x="2357342" y="1392701"/>
                  <a:pt x="2203492" y="1457774"/>
                </a:cubicBezTo>
                <a:lnTo>
                  <a:pt x="2126117" y="1481792"/>
                </a:lnTo>
                <a:lnTo>
                  <a:pt x="2126117" y="643820"/>
                </a:lnTo>
                <a:close/>
                <a:moveTo>
                  <a:pt x="0" y="0"/>
                </a:moveTo>
                <a:lnTo>
                  <a:pt x="2126117" y="0"/>
                </a:lnTo>
                <a:lnTo>
                  <a:pt x="2126117" y="643820"/>
                </a:lnTo>
                <a:lnTo>
                  <a:pt x="2123030" y="642862"/>
                </a:lnTo>
                <a:cubicBezTo>
                  <a:pt x="2095125" y="637152"/>
                  <a:pt x="2066233" y="634153"/>
                  <a:pt x="2036641" y="634153"/>
                </a:cubicBezTo>
                <a:cubicBezTo>
                  <a:pt x="1799902" y="634153"/>
                  <a:pt x="1607988" y="826067"/>
                  <a:pt x="1607988" y="1062806"/>
                </a:cubicBezTo>
                <a:cubicBezTo>
                  <a:pt x="1607988" y="1299545"/>
                  <a:pt x="1799902" y="1491459"/>
                  <a:pt x="2036641" y="1491459"/>
                </a:cubicBezTo>
                <a:cubicBezTo>
                  <a:pt x="2066233" y="1491459"/>
                  <a:pt x="2095125" y="1488460"/>
                  <a:pt x="2123030" y="1482750"/>
                </a:cubicBezTo>
                <a:lnTo>
                  <a:pt x="2126117" y="1481792"/>
                </a:lnTo>
                <a:lnTo>
                  <a:pt x="2126117" y="2125612"/>
                </a:lnTo>
                <a:lnTo>
                  <a:pt x="0" y="2125612"/>
                </a:lnTo>
                <a:lnTo>
                  <a:pt x="0" y="0"/>
                </a:lnTo>
                <a:close/>
              </a:path>
            </a:pathLst>
          </a:custGeom>
          <a:solidFill>
            <a:srgbClr val="585858"/>
          </a:solidFill>
          <a:ln>
            <a:noFill/>
          </a:ln>
        </p:spPr>
        <p:txBody>
          <a:bodyPr anchor="ctr"/>
          <a:lstStyle/>
          <a:p>
            <a:endParaRPr lang="zh-CN" altLang="en-US"/>
          </a:p>
        </p:txBody>
      </p:sp>
      <p:sp>
        <p:nvSpPr>
          <p:cNvPr id="15" name="任意多边形 68"/>
          <p:cNvSpPr/>
          <p:nvPr/>
        </p:nvSpPr>
        <p:spPr bwMode="auto">
          <a:xfrm rot="10800000">
            <a:off x="4433887" y="3410615"/>
            <a:ext cx="2482850" cy="2125662"/>
          </a:xfrm>
          <a:custGeom>
            <a:avLst/>
            <a:gdLst>
              <a:gd name="T0" fmla="*/ 356154 w 2482039"/>
              <a:gd name="T1" fmla="*/ 641515 h 2125612"/>
              <a:gd name="T2" fmla="*/ 356154 w 2482039"/>
              <a:gd name="T3" fmla="*/ 1484197 h 2125612"/>
              <a:gd name="T4" fmla="*/ 342489 w 2482039"/>
              <a:gd name="T5" fmla="*/ 1482820 h 2125612"/>
              <a:gd name="T6" fmla="*/ 0 w 2482039"/>
              <a:gd name="T7" fmla="*/ 1062856 h 2125612"/>
              <a:gd name="T8" fmla="*/ 342489 w 2482039"/>
              <a:gd name="T9" fmla="*/ 642892 h 2125612"/>
              <a:gd name="T10" fmla="*/ 356154 w 2482039"/>
              <a:gd name="T11" fmla="*/ 641515 h 2125612"/>
              <a:gd name="T12" fmla="*/ 356154 w 2482039"/>
              <a:gd name="T13" fmla="*/ 0 h 2125612"/>
              <a:gd name="T14" fmla="*/ 2483661 w 2482039"/>
              <a:gd name="T15" fmla="*/ 0 h 2125612"/>
              <a:gd name="T16" fmla="*/ 2483661 w 2482039"/>
              <a:gd name="T17" fmla="*/ 2125712 h 2125612"/>
              <a:gd name="T18" fmla="*/ 356154 w 2482039"/>
              <a:gd name="T19" fmla="*/ 2125712 h 2125612"/>
              <a:gd name="T20" fmla="*/ 356154 w 2482039"/>
              <a:gd name="T21" fmla="*/ 1484197 h 2125612"/>
              <a:gd name="T22" fmla="*/ 428933 w 2482039"/>
              <a:gd name="T23" fmla="*/ 1491529 h 2125612"/>
              <a:gd name="T24" fmla="*/ 857866 w 2482039"/>
              <a:gd name="T25" fmla="*/ 1062856 h 2125612"/>
              <a:gd name="T26" fmla="*/ 428933 w 2482039"/>
              <a:gd name="T27" fmla="*/ 634183 h 2125612"/>
              <a:gd name="T28" fmla="*/ 356154 w 2482039"/>
              <a:gd name="T29" fmla="*/ 641515 h 2125612"/>
              <a:gd name="T30" fmla="*/ 356154 w 2482039"/>
              <a:gd name="T31" fmla="*/ 0 h 21256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82039"/>
              <a:gd name="T49" fmla="*/ 0 h 2125612"/>
              <a:gd name="T50" fmla="*/ 2482039 w 2482039"/>
              <a:gd name="T51" fmla="*/ 2125612 h 21256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82039" h="2125612">
                <a:moveTo>
                  <a:pt x="355922" y="641485"/>
                </a:moveTo>
                <a:lnTo>
                  <a:pt x="355922" y="1484127"/>
                </a:lnTo>
                <a:lnTo>
                  <a:pt x="342265" y="1482750"/>
                </a:lnTo>
                <a:cubicBezTo>
                  <a:pt x="146934" y="1442780"/>
                  <a:pt x="0" y="1269953"/>
                  <a:pt x="0" y="1062806"/>
                </a:cubicBezTo>
                <a:cubicBezTo>
                  <a:pt x="0" y="855660"/>
                  <a:pt x="146934" y="682832"/>
                  <a:pt x="342265" y="642862"/>
                </a:cubicBezTo>
                <a:lnTo>
                  <a:pt x="355922" y="641485"/>
                </a:lnTo>
                <a:close/>
                <a:moveTo>
                  <a:pt x="355922" y="0"/>
                </a:moveTo>
                <a:lnTo>
                  <a:pt x="2482039" y="0"/>
                </a:lnTo>
                <a:lnTo>
                  <a:pt x="2482039" y="2125612"/>
                </a:lnTo>
                <a:lnTo>
                  <a:pt x="355922" y="2125612"/>
                </a:lnTo>
                <a:lnTo>
                  <a:pt x="355922" y="1484127"/>
                </a:lnTo>
                <a:lnTo>
                  <a:pt x="428653" y="1491459"/>
                </a:lnTo>
                <a:cubicBezTo>
                  <a:pt x="665392" y="1491459"/>
                  <a:pt x="857306" y="1299545"/>
                  <a:pt x="857306" y="1062806"/>
                </a:cubicBezTo>
                <a:cubicBezTo>
                  <a:pt x="857306" y="826067"/>
                  <a:pt x="665392" y="634153"/>
                  <a:pt x="428653" y="634153"/>
                </a:cubicBezTo>
                <a:lnTo>
                  <a:pt x="355922" y="641485"/>
                </a:lnTo>
                <a:lnTo>
                  <a:pt x="355922" y="0"/>
                </a:lnTo>
                <a:close/>
              </a:path>
            </a:pathLst>
          </a:custGeom>
          <a:gradFill>
            <a:gsLst>
              <a:gs pos="0">
                <a:srgbClr val="012D86"/>
              </a:gs>
              <a:gs pos="100000">
                <a:srgbClr val="0E2557"/>
              </a:gs>
            </a:gsLst>
            <a:lin ang="5400000" scaled="0"/>
          </a:gradFill>
          <a:ln>
            <a:noFill/>
          </a:ln>
        </p:spPr>
        <p:txBody>
          <a:bodyPr anchor="ctr"/>
          <a:lstStyle/>
          <a:p>
            <a:endParaRPr lang="zh-CN" altLang="en-US"/>
          </a:p>
        </p:txBody>
      </p:sp>
      <p:sp>
        <p:nvSpPr>
          <p:cNvPr id="17" name="文本框 20"/>
          <p:cNvSpPr>
            <a:spLocks noChangeArrowheads="1"/>
          </p:cNvSpPr>
          <p:nvPr/>
        </p:nvSpPr>
        <p:spPr bwMode="auto">
          <a:xfrm>
            <a:off x="30480" y="3334385"/>
            <a:ext cx="216408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Bef>
                <a:spcPts val="1000"/>
              </a:spcBef>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50000"/>
              </a:lnSpc>
              <a:spcBef>
                <a:spcPct val="0"/>
              </a:spcBef>
              <a:buFont typeface="Arial" panose="020B0604020202020204" pitchFamily="34" charset="0"/>
              <a:buNone/>
            </a:pP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用户遇到问题 </a:t>
            </a:r>
            <a:endParaRPr lang="zh-CN"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疾病来了，无钱看病</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有困难，无人帮</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银行无存款</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退伍军人，无人养老</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需要帮扶解决问题</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有保险，审核时间长</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0"/>
          <p:cNvSpPr>
            <a:spLocks noChangeArrowheads="1"/>
          </p:cNvSpPr>
          <p:nvPr/>
        </p:nvSpPr>
        <p:spPr bwMode="auto">
          <a:xfrm>
            <a:off x="6916420" y="3321050"/>
            <a:ext cx="216408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Bef>
                <a:spcPts val="1000"/>
              </a:spcBef>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50000"/>
              </a:lnSpc>
              <a:spcBef>
                <a:spcPct val="0"/>
              </a:spcBef>
              <a:buFont typeface="Arial" panose="020B0604020202020204" pitchFamily="34" charset="0"/>
              <a:buNone/>
            </a:pPr>
            <a:r>
              <a:rPr lang="zh-CN"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解决用户痛点</a:t>
            </a:r>
            <a:endParaRPr lang="zh-CN"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及时帮扶有需要的用户。</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退伍军人养老帮扶问题</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及时解决用户重大问题，</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审核快速，放款及时。</a:t>
            </a:r>
            <a:endPar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r>
              <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rPr>
              <a:t>严格帮扶有需要的对象，并把关爱传播下一个有需要对象。</a:t>
            </a:r>
            <a:endParaRPr lang="en-US" altLang="zh-CN" sz="1200" b="1" smtClean="0">
              <a:solidFill>
                <a:srgbClr val="585858"/>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50000"/>
              </a:lnSpc>
              <a:spcBef>
                <a:spcPct val="0"/>
              </a:spcBef>
              <a:buNone/>
            </a:pPr>
            <a:endParaRPr lang="zh-CN" altLang="en-US" sz="1200">
              <a:solidFill>
                <a:srgbClr val="EE0F68"/>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7"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B4287A38-7D4B-4736-A91A-821DA9573A75}" type="slidenum">
              <a:rPr lang="en-US" altLang="zh-CN" smtClean="0"/>
            </a:fld>
            <a:endParaRPr lang="en-US" altLang="zh-CN"/>
          </a:p>
        </p:txBody>
      </p:sp>
      <p:cxnSp>
        <p:nvCxnSpPr>
          <p:cNvPr id="6" name="直接连接符 5"/>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05840" y="316865"/>
            <a:ext cx="5795645" cy="46037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组合概述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融创互助平台</a:t>
            </a:r>
            <a:r>
              <a:rPr lang="zh-CN"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价值</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2" name="组合 91"/>
          <p:cNvGrpSpPr/>
          <p:nvPr/>
        </p:nvGrpSpPr>
        <p:grpSpPr>
          <a:xfrm>
            <a:off x="983769" y="1462870"/>
            <a:ext cx="7413037" cy="4012524"/>
            <a:chOff x="81506" y="332656"/>
            <a:chExt cx="9207772" cy="5509488"/>
          </a:xfrm>
        </p:grpSpPr>
        <p:pic>
          <p:nvPicPr>
            <p:cNvPr id="93" name="图片 9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07704" y="404664"/>
              <a:ext cx="5215222" cy="5225388"/>
            </a:xfrm>
            <a:prstGeom prst="rect">
              <a:avLst/>
            </a:prstGeom>
          </p:spPr>
        </p:pic>
        <p:sp>
          <p:nvSpPr>
            <p:cNvPr id="94" name="TextBox 4"/>
            <p:cNvSpPr txBox="1"/>
            <p:nvPr/>
          </p:nvSpPr>
          <p:spPr>
            <a:xfrm>
              <a:off x="2482899" y="2564905"/>
              <a:ext cx="1171565" cy="938171"/>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4000" b="1" i="0" u="none" strike="noStrike" kern="0" cap="none" spc="0" normalizeH="0" baseline="0">
                  <a:ln w="18415" cmpd="sng">
                    <a:noFill/>
                    <a:prstDash val="solid"/>
                  </a:ln>
                  <a:solidFill>
                    <a:schemeClr val="bg1"/>
                  </a:solidFill>
                  <a:uLnTx/>
                  <a:uFillTx/>
                  <a:latin typeface="Agency FB" pitchFamily="34" charset="0"/>
                  <a:ea typeface="微软雅黑" panose="020B0503020204020204" pitchFamily="34" charset="-122"/>
                </a:defRPr>
              </a:lvl1pPr>
            </a:lstStyle>
            <a:p>
              <a:pPr lvl="0">
                <a:defRPr/>
              </a:pPr>
              <a:r>
                <a:rPr lang="zh-CN" altLang="en-US" sz="2400">
                  <a:solidFill>
                    <a:schemeClr val="tx1">
                      <a:lumMod val="75000"/>
                      <a:lumOff val="25000"/>
                    </a:schemeClr>
                  </a:solidFill>
                  <a:latin typeface="微软雅黑" panose="020B0503020204020204" pitchFamily="34" charset="-122"/>
                </a:rPr>
                <a:t>产品</a:t>
              </a:r>
              <a:r>
                <a:rPr lang="en-US" altLang="zh-CN" sz="2400">
                  <a:solidFill>
                    <a:schemeClr val="tx1">
                      <a:lumMod val="75000"/>
                      <a:lumOff val="25000"/>
                    </a:schemeClr>
                  </a:solidFill>
                  <a:latin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rPr>
                <a:t>服</a:t>
              </a:r>
              <a:r>
                <a:rPr lang="zh-CN" altLang="en-US" sz="2400">
                  <a:solidFill>
                    <a:schemeClr val="tx1">
                      <a:lumMod val="75000"/>
                      <a:lumOff val="25000"/>
                    </a:schemeClr>
                  </a:solidFill>
                </a:rPr>
                <a:t>务</a:t>
              </a:r>
              <a:endParaRPr kumimoji="0" lang="zh-CN" altLang="en-US" sz="2400" b="1" i="0" u="none" strike="noStrike" kern="0" cap="none" spc="0" normalizeH="0" baseline="0" noProof="0" dirty="0">
                <a:ln w="18415" cmpd="sng">
                  <a:noFill/>
                  <a:prstDash val="solid"/>
                </a:ln>
                <a:solidFill>
                  <a:schemeClr val="tx1">
                    <a:lumMod val="75000"/>
                    <a:lumOff val="25000"/>
                  </a:schemeClr>
                </a:solidFill>
                <a:uLnTx/>
                <a:uFillTx/>
              </a:endParaRPr>
            </a:p>
          </p:txBody>
        </p:sp>
        <p:sp>
          <p:nvSpPr>
            <p:cNvPr id="96" name="TextBox 6"/>
            <p:cNvSpPr txBox="1"/>
            <p:nvPr/>
          </p:nvSpPr>
          <p:spPr>
            <a:xfrm>
              <a:off x="3994501" y="1056504"/>
              <a:ext cx="1041627" cy="53011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4000" b="1" i="0" u="none" strike="noStrike" kern="0" cap="none" spc="0" normalizeH="0" baseline="0">
                  <a:ln w="18415" cmpd="sng">
                    <a:noFill/>
                    <a:prstDash val="solid"/>
                  </a:ln>
                  <a:solidFill>
                    <a:schemeClr val="bg1"/>
                  </a:solidFill>
                  <a:uLnTx/>
                  <a:uFillTx/>
                  <a:latin typeface="Agency FB"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400" b="1" i="0" u="none" strike="noStrike" kern="0" cap="none" spc="0" normalizeH="0" baseline="0" noProof="0" dirty="0">
                  <a:ln w="18415" cmpd="sng">
                    <a:noFill/>
                    <a:prstDash val="solid"/>
                  </a:ln>
                  <a:solidFill>
                    <a:schemeClr val="tx1">
                      <a:lumMod val="75000"/>
                      <a:lumOff val="25000"/>
                    </a:schemeClr>
                  </a:solidFill>
                  <a:uLnTx/>
                  <a:uFillTx/>
                  <a:latin typeface="Agency FB" pitchFamily="34" charset="0"/>
                  <a:ea typeface="微软雅黑" panose="020B0503020204020204" pitchFamily="34" charset="-122"/>
                </a:rPr>
                <a:t>推广</a:t>
              </a:r>
              <a:endParaRPr kumimoji="0" lang="zh-CN" altLang="en-US" sz="2400" b="1" i="0" u="none" strike="noStrike" kern="0" cap="none" spc="0" normalizeH="0" baseline="0" noProof="0" dirty="0">
                <a:ln w="18415" cmpd="sng">
                  <a:noFill/>
                  <a:prstDash val="solid"/>
                </a:ln>
                <a:solidFill>
                  <a:schemeClr val="tx1">
                    <a:lumMod val="75000"/>
                    <a:lumOff val="25000"/>
                  </a:schemeClr>
                </a:solidFill>
                <a:uLnTx/>
                <a:uFillTx/>
                <a:latin typeface="Agency FB" pitchFamily="34" charset="0"/>
                <a:ea typeface="微软雅黑" panose="020B0503020204020204" pitchFamily="34" charset="-122"/>
              </a:endParaRPr>
            </a:p>
          </p:txBody>
        </p:sp>
        <p:sp>
          <p:nvSpPr>
            <p:cNvPr id="97" name="TextBox 8"/>
            <p:cNvSpPr txBox="1"/>
            <p:nvPr/>
          </p:nvSpPr>
          <p:spPr>
            <a:xfrm>
              <a:off x="5480661" y="2558741"/>
              <a:ext cx="1041627" cy="53011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4000" b="1" i="0" u="none" strike="noStrike" kern="0" cap="none" spc="0" normalizeH="0" baseline="0">
                  <a:ln w="18415" cmpd="sng">
                    <a:noFill/>
                    <a:prstDash val="solid"/>
                  </a:ln>
                  <a:solidFill>
                    <a:schemeClr val="bg1"/>
                  </a:solidFill>
                  <a:uLnTx/>
                  <a:uFillTx/>
                  <a:latin typeface="Agency FB"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400" b="1" i="0" u="none" strike="noStrike" kern="0" cap="none" spc="0" normalizeH="0" baseline="0" noProof="0" dirty="0">
                  <a:ln w="18415" cmpd="sng">
                    <a:noFill/>
                    <a:prstDash val="solid"/>
                  </a:ln>
                  <a:solidFill>
                    <a:schemeClr val="tx1">
                      <a:lumMod val="75000"/>
                      <a:lumOff val="25000"/>
                    </a:schemeClr>
                  </a:solidFill>
                  <a:uLnTx/>
                  <a:uFillTx/>
                  <a:latin typeface="Agency FB" pitchFamily="34" charset="0"/>
                  <a:ea typeface="微软雅黑" panose="020B0503020204020204" pitchFamily="34" charset="-122"/>
                </a:rPr>
                <a:t>互助</a:t>
              </a:r>
              <a:endParaRPr kumimoji="0" lang="zh-CN" altLang="en-US" sz="2400" b="1" i="0" u="none" strike="noStrike" kern="0" cap="none" spc="0" normalizeH="0" baseline="0" noProof="0" dirty="0">
                <a:ln w="18415" cmpd="sng">
                  <a:noFill/>
                  <a:prstDash val="solid"/>
                </a:ln>
                <a:solidFill>
                  <a:schemeClr val="tx1">
                    <a:lumMod val="75000"/>
                    <a:lumOff val="25000"/>
                  </a:schemeClr>
                </a:solidFill>
                <a:uLnTx/>
                <a:uFillTx/>
                <a:latin typeface="Agency FB" pitchFamily="34" charset="0"/>
                <a:ea typeface="微软雅黑" panose="020B0503020204020204" pitchFamily="34" charset="-122"/>
              </a:endParaRPr>
            </a:p>
          </p:txBody>
        </p:sp>
        <p:sp>
          <p:nvSpPr>
            <p:cNvPr id="98" name="TextBox 10"/>
            <p:cNvSpPr txBox="1"/>
            <p:nvPr/>
          </p:nvSpPr>
          <p:spPr>
            <a:xfrm>
              <a:off x="3984746" y="4077073"/>
              <a:ext cx="1041627" cy="53011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4000" b="1" i="0" u="none" strike="noStrike" kern="0" cap="none" spc="0" normalizeH="0" baseline="0">
                  <a:ln w="18415" cmpd="sng">
                    <a:noFill/>
                    <a:prstDash val="solid"/>
                  </a:ln>
                  <a:solidFill>
                    <a:schemeClr val="bg1"/>
                  </a:solidFill>
                  <a:uLnTx/>
                  <a:uFillTx/>
                  <a:latin typeface="Agency FB"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2400" b="1" i="0" u="none" strike="noStrike" kern="0" cap="none" spc="0" normalizeH="0" baseline="0" noProof="0" dirty="0">
                  <a:ln w="18415" cmpd="sng">
                    <a:noFill/>
                    <a:prstDash val="solid"/>
                  </a:ln>
                  <a:solidFill>
                    <a:schemeClr val="tx1">
                      <a:lumMod val="75000"/>
                      <a:lumOff val="25000"/>
                    </a:schemeClr>
                  </a:solidFill>
                  <a:uLnTx/>
                  <a:uFillTx/>
                  <a:latin typeface="Agency FB" pitchFamily="34" charset="0"/>
                  <a:ea typeface="微软雅黑" panose="020B0503020204020204" pitchFamily="34" charset="-122"/>
                </a:rPr>
                <a:t>关爱</a:t>
              </a:r>
              <a:endParaRPr kumimoji="0" lang="zh-CN" altLang="en-US" sz="2400" b="1" i="0" u="none" strike="noStrike" kern="0" cap="none" spc="0" normalizeH="0" baseline="0" noProof="0" dirty="0">
                <a:ln w="18415" cmpd="sng">
                  <a:noFill/>
                  <a:prstDash val="solid"/>
                </a:ln>
                <a:solidFill>
                  <a:schemeClr val="tx1">
                    <a:lumMod val="75000"/>
                    <a:lumOff val="25000"/>
                  </a:schemeClr>
                </a:solidFill>
                <a:uLnTx/>
                <a:uFillTx/>
                <a:latin typeface="Agency FB" pitchFamily="34" charset="0"/>
                <a:ea typeface="微软雅黑" panose="020B0503020204020204" pitchFamily="34" charset="-122"/>
              </a:endParaRPr>
            </a:p>
          </p:txBody>
        </p:sp>
        <p:sp>
          <p:nvSpPr>
            <p:cNvPr id="100" name="TextBox 12"/>
            <p:cNvSpPr txBox="1"/>
            <p:nvPr/>
          </p:nvSpPr>
          <p:spPr>
            <a:xfrm>
              <a:off x="81506" y="2404045"/>
              <a:ext cx="1754190" cy="1477873"/>
            </a:xfrm>
            <a:prstGeom prst="rect">
              <a:avLst/>
            </a:prstGeom>
            <a:noFill/>
          </p:spPr>
          <p:txBody>
            <a:bodyPr wrap="square" rtlCol="0">
              <a:spAutoFit/>
            </a:bodyPr>
            <a:lstStyle/>
            <a:p>
              <a:pPr eaLnBrk="0" hangingPunct="0">
                <a:spcBef>
                  <a:spcPct val="10000"/>
                </a:spcBef>
              </a:pPr>
              <a:r>
                <a:rPr lang="zh-CN" altLang="en-US" sz="1600">
                  <a:solidFill>
                    <a:srgbClr val="58595B"/>
                  </a:solidFill>
                  <a:latin typeface="微软雅黑" panose="020B0503020204020204" pitchFamily="34" charset="-122"/>
                  <a:ea typeface="微软雅黑" panose="020B0503020204020204" pitchFamily="34" charset="-122"/>
                </a:rPr>
                <a:t>针对用户实际需要解决问题，了解互助产品</a:t>
              </a:r>
              <a:endParaRPr lang="zh-CN" altLang="en-US" sz="1600" smtClean="0">
                <a:solidFill>
                  <a:srgbClr val="58595B"/>
                </a:solidFill>
                <a:latin typeface="微软雅黑" panose="020B0503020204020204" pitchFamily="34" charset="-122"/>
                <a:ea typeface="微软雅黑" panose="020B0503020204020204" pitchFamily="34" charset="-122"/>
              </a:endParaRPr>
            </a:p>
          </p:txBody>
        </p:sp>
        <p:sp>
          <p:nvSpPr>
            <p:cNvPr id="101" name="TextBox 13"/>
            <p:cNvSpPr txBox="1"/>
            <p:nvPr/>
          </p:nvSpPr>
          <p:spPr>
            <a:xfrm>
              <a:off x="7122923" y="2392436"/>
              <a:ext cx="2166355" cy="1815298"/>
            </a:xfrm>
            <a:prstGeom prst="rect">
              <a:avLst/>
            </a:prstGeom>
            <a:noFill/>
          </p:spPr>
          <p:txBody>
            <a:bodyPr wrap="square" rtlCol="0">
              <a:spAutoFit/>
            </a:bodyPr>
            <a:lstStyle/>
            <a:p>
              <a:pPr eaLnBrk="0" hangingPunct="0">
                <a:spcBef>
                  <a:spcPct val="10000"/>
                </a:spcBef>
              </a:pPr>
              <a:r>
                <a:rPr lang="zh-CN" altLang="en-US" sz="1600" smtClean="0">
                  <a:solidFill>
                    <a:srgbClr val="58595B"/>
                  </a:solidFill>
                  <a:latin typeface="微软雅黑" panose="020B0503020204020204" pitchFamily="34" charset="-122"/>
                  <a:ea typeface="微软雅黑" panose="020B0503020204020204" pitchFamily="34" charset="-122"/>
                </a:rPr>
                <a:t>用户审核通过，申请互助资金来解决问题，并可以募捐的形式来筹集。</a:t>
              </a:r>
              <a:endParaRPr lang="zh-CN" altLang="en-US" sz="1600" smtClean="0">
                <a:solidFill>
                  <a:srgbClr val="58595B"/>
                </a:solidFill>
                <a:latin typeface="微软雅黑" panose="020B0503020204020204" pitchFamily="34" charset="-122"/>
                <a:ea typeface="微软雅黑" panose="020B0503020204020204" pitchFamily="34" charset="-122"/>
              </a:endParaRPr>
            </a:p>
          </p:txBody>
        </p:sp>
        <p:sp>
          <p:nvSpPr>
            <p:cNvPr id="102" name="TextBox 14"/>
            <p:cNvSpPr txBox="1"/>
            <p:nvPr/>
          </p:nvSpPr>
          <p:spPr>
            <a:xfrm>
              <a:off x="5840106" y="332656"/>
              <a:ext cx="2823084" cy="1477873"/>
            </a:xfrm>
            <a:prstGeom prst="rect">
              <a:avLst/>
            </a:prstGeom>
            <a:noFill/>
          </p:spPr>
          <p:txBody>
            <a:bodyPr wrap="square" rtlCol="0">
              <a:spAutoFit/>
            </a:bodyPr>
            <a:lstStyle/>
            <a:p>
              <a:pPr eaLnBrk="0" hangingPunct="0">
                <a:spcBef>
                  <a:spcPct val="10000"/>
                </a:spcBef>
              </a:pPr>
              <a:r>
                <a:rPr lang="zh-CN" altLang="en-US" sz="1600" smtClean="0">
                  <a:solidFill>
                    <a:srgbClr val="58595B"/>
                  </a:solidFill>
                  <a:latin typeface="微软雅黑" panose="020B0503020204020204" pitchFamily="34" charset="-122"/>
                  <a:ea typeface="微软雅黑" panose="020B0503020204020204" pitchFamily="34" charset="-122"/>
                </a:rPr>
                <a:t>以关爱互助众人为导向，以</a:t>
              </a:r>
              <a:r>
                <a:rPr lang="en-US" altLang="zh-CN" sz="1600" smtClean="0">
                  <a:solidFill>
                    <a:srgbClr val="58595B"/>
                  </a:solidFill>
                  <a:latin typeface="微软雅黑" panose="020B0503020204020204" pitchFamily="34" charset="-122"/>
                  <a:ea typeface="微软雅黑" panose="020B0503020204020204" pitchFamily="34" charset="-122"/>
                </a:rPr>
                <a:t>“</a:t>
              </a:r>
              <a:r>
                <a:rPr lang="zh-CN" altLang="en-US" sz="1600" smtClean="0">
                  <a:solidFill>
                    <a:srgbClr val="58595B"/>
                  </a:solidFill>
                  <a:latin typeface="微软雅黑" panose="020B0503020204020204" pitchFamily="34" charset="-122"/>
                  <a:ea typeface="微软雅黑" panose="020B0503020204020204" pitchFamily="34" charset="-122"/>
                </a:rPr>
                <a:t>疾病来临</a:t>
              </a:r>
              <a:r>
                <a:rPr lang="en-US" altLang="zh-CN" sz="1600" smtClean="0">
                  <a:solidFill>
                    <a:srgbClr val="58595B"/>
                  </a:solidFill>
                  <a:latin typeface="微软雅黑" panose="020B0503020204020204" pitchFamily="34" charset="-122"/>
                  <a:ea typeface="微软雅黑" panose="020B0503020204020204" pitchFamily="34" charset="-122"/>
                </a:rPr>
                <a:t>”“</a:t>
              </a:r>
              <a:r>
                <a:rPr lang="zh-CN" altLang="en-US" sz="1600" smtClean="0">
                  <a:solidFill>
                    <a:srgbClr val="58595B"/>
                  </a:solidFill>
                  <a:latin typeface="微软雅黑" panose="020B0503020204020204" pitchFamily="34" charset="-122"/>
                  <a:ea typeface="微软雅黑" panose="020B0503020204020204" pitchFamily="34" charset="-122"/>
                </a:rPr>
                <a:t>众人齐心</a:t>
              </a:r>
              <a:r>
                <a:rPr lang="en-US" altLang="zh-CN" sz="1600" smtClean="0">
                  <a:solidFill>
                    <a:srgbClr val="58595B"/>
                  </a:solidFill>
                  <a:latin typeface="微软雅黑" panose="020B0503020204020204" pitchFamily="34" charset="-122"/>
                  <a:ea typeface="微软雅黑" panose="020B0503020204020204" pitchFamily="34" charset="-122"/>
                </a:rPr>
                <a:t>”</a:t>
              </a:r>
              <a:r>
                <a:rPr lang="zh-CN" altLang="en-US" sz="1600" smtClean="0">
                  <a:solidFill>
                    <a:srgbClr val="58595B"/>
                  </a:solidFill>
                  <a:latin typeface="微软雅黑" panose="020B0503020204020204" pitchFamily="34" charset="-122"/>
                  <a:ea typeface="微软雅黑" panose="020B0503020204020204" pitchFamily="34" charset="-122"/>
                </a:rPr>
                <a:t>为原则，帮助有需要的群体</a:t>
              </a:r>
              <a:endParaRPr lang="zh-CN" altLang="en-US" sz="1600" smtClean="0">
                <a:solidFill>
                  <a:srgbClr val="58595B"/>
                </a:solidFill>
                <a:latin typeface="微软雅黑" panose="020B0503020204020204" pitchFamily="34" charset="-122"/>
                <a:ea typeface="微软雅黑" panose="020B0503020204020204" pitchFamily="34" charset="-122"/>
              </a:endParaRPr>
            </a:p>
          </p:txBody>
        </p:sp>
        <p:sp>
          <p:nvSpPr>
            <p:cNvPr id="113" name="TextBox 15"/>
            <p:cNvSpPr txBox="1"/>
            <p:nvPr/>
          </p:nvSpPr>
          <p:spPr>
            <a:xfrm>
              <a:off x="5824851" y="4364271"/>
              <a:ext cx="2570014" cy="1477873"/>
            </a:xfrm>
            <a:prstGeom prst="rect">
              <a:avLst/>
            </a:prstGeom>
            <a:noFill/>
          </p:spPr>
          <p:txBody>
            <a:bodyPr wrap="square" rtlCol="0">
              <a:spAutoFit/>
            </a:bodyPr>
            <a:lstStyle/>
            <a:p>
              <a:pPr eaLnBrk="0" hangingPunct="0">
                <a:spcBef>
                  <a:spcPct val="50000"/>
                </a:spcBef>
                <a:buSzPct val="60000"/>
                <a:buFont typeface="Wingdings" panose="05000000000000000000" pitchFamily="2" charset="2"/>
                <a:buNone/>
              </a:pPr>
              <a:r>
                <a:rPr lang="zh-CN" altLang="en-US" sz="1600" smtClean="0">
                  <a:solidFill>
                    <a:srgbClr val="58595B"/>
                  </a:solidFill>
                  <a:latin typeface="微软雅黑" panose="020B0503020204020204" pitchFamily="34" charset="-122"/>
                  <a:ea typeface="微软雅黑" panose="020B0503020204020204" pitchFamily="34" charset="-122"/>
                </a:rPr>
                <a:t>经平台帮扶过的用户将爱心传播下去，让更多有需要互助的用户及时帮扶。</a:t>
              </a:r>
              <a:endParaRPr lang="zh-CN" altLang="en-US" sz="1600" smtClean="0">
                <a:solidFill>
                  <a:srgbClr val="58595B"/>
                </a:solidFill>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1015365" y="857250"/>
            <a:ext cx="7418070" cy="391160"/>
          </a:xfrm>
          <a:prstGeom prst="rect">
            <a:avLst/>
          </a:prstGeom>
          <a:noFill/>
        </p:spPr>
        <p:txBody>
          <a:bodyPr wrap="square" rtlCol="0">
            <a:spAutoFit/>
          </a:bodyPr>
          <a:p>
            <a:pPr marL="171450" indent="-171450">
              <a:lnSpc>
                <a:spcPct val="150000"/>
              </a:lnSpc>
              <a:buFont typeface="Wingdings" panose="05000000000000000000" pitchFamily="2" charset="2"/>
              <a:buChar char="l"/>
            </a:pPr>
            <a:r>
              <a:rPr lang="zh-CN" altLang="en-US" sz="1300" smtClean="0">
                <a:solidFill>
                  <a:srgbClr val="58595B"/>
                </a:solidFill>
                <a:latin typeface="微软雅黑" panose="020B0503020204020204" pitchFamily="34" charset="-122"/>
                <a:ea typeface="微软雅黑" panose="020B0503020204020204" pitchFamily="34" charset="-122"/>
              </a:rPr>
              <a:t>融创互助平台产品和服务针对客户群，形成</a:t>
            </a:r>
            <a:r>
              <a:rPr lang="en-US" altLang="zh-CN" sz="1300" smtClean="0">
                <a:solidFill>
                  <a:srgbClr val="58595B"/>
                </a:solidFill>
                <a:latin typeface="微软雅黑" panose="020B0503020204020204" pitchFamily="34" charset="-122"/>
                <a:ea typeface="微软雅黑" panose="020B0503020204020204" pitchFamily="34" charset="-122"/>
              </a:rPr>
              <a:t>“</a:t>
            </a:r>
            <a:r>
              <a:rPr lang="zh-CN" altLang="en-US" sz="1300" smtClean="0">
                <a:solidFill>
                  <a:srgbClr val="58595B"/>
                </a:solidFill>
                <a:latin typeface="微软雅黑" panose="020B0503020204020204" pitchFamily="34" charset="-122"/>
                <a:ea typeface="微软雅黑" panose="020B0503020204020204" pitchFamily="34" charset="-122"/>
              </a:rPr>
              <a:t>退伍军人</a:t>
            </a:r>
            <a:r>
              <a:rPr lang="en-US" altLang="zh-CN" sz="1300" smtClean="0">
                <a:solidFill>
                  <a:srgbClr val="58595B"/>
                </a:solidFill>
                <a:latin typeface="微软雅黑" panose="020B0503020204020204" pitchFamily="34" charset="-122"/>
                <a:ea typeface="微软雅黑" panose="020B0503020204020204" pitchFamily="34" charset="-122"/>
              </a:rPr>
              <a:t>”</a:t>
            </a:r>
            <a:r>
              <a:rPr lang="zh-CN" altLang="en-US" sz="1300" smtClean="0">
                <a:solidFill>
                  <a:srgbClr val="58595B"/>
                </a:solidFill>
                <a:latin typeface="微软雅黑" panose="020B0503020204020204" pitchFamily="34" charset="-122"/>
                <a:ea typeface="微软雅黑" panose="020B0503020204020204" pitchFamily="34" charset="-122"/>
              </a:rPr>
              <a:t>和</a:t>
            </a:r>
            <a:r>
              <a:rPr lang="en-US" altLang="zh-CN" sz="1300" smtClean="0">
                <a:solidFill>
                  <a:srgbClr val="58595B"/>
                </a:solidFill>
                <a:latin typeface="微软雅黑" panose="020B0503020204020204" pitchFamily="34" charset="-122"/>
                <a:ea typeface="微软雅黑" panose="020B0503020204020204" pitchFamily="34" charset="-122"/>
              </a:rPr>
              <a:t>“</a:t>
            </a:r>
            <a:r>
              <a:rPr lang="zh-CN" altLang="en-US" sz="1300" smtClean="0">
                <a:solidFill>
                  <a:srgbClr val="58595B"/>
                </a:solidFill>
                <a:latin typeface="微软雅黑" panose="020B0503020204020204" pitchFamily="34" charset="-122"/>
                <a:ea typeface="微软雅黑" panose="020B0503020204020204" pitchFamily="34" charset="-122"/>
              </a:rPr>
              <a:t>非军人</a:t>
            </a:r>
            <a:r>
              <a:rPr lang="en-US" altLang="zh-CN" sz="1300" smtClean="0">
                <a:solidFill>
                  <a:srgbClr val="58595B"/>
                </a:solidFill>
                <a:latin typeface="微软雅黑" panose="020B0503020204020204" pitchFamily="34" charset="-122"/>
                <a:ea typeface="微软雅黑" panose="020B0503020204020204" pitchFamily="34" charset="-122"/>
              </a:rPr>
              <a:t>”</a:t>
            </a:r>
            <a:r>
              <a:rPr lang="zh-CN" altLang="en-US" sz="1300" smtClean="0">
                <a:solidFill>
                  <a:srgbClr val="58595B"/>
                </a:solidFill>
                <a:latin typeface="微软雅黑" panose="020B0503020204020204" pitchFamily="34" charset="-122"/>
                <a:ea typeface="微软雅黑" panose="020B0503020204020204" pitchFamily="34" charset="-122"/>
              </a:rPr>
              <a:t>两种用户。</a:t>
            </a:r>
            <a:endParaRPr lang="zh-CN" altLang="en-US" sz="1300" smtClean="0">
              <a:solidFill>
                <a:srgbClr val="58595B"/>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a:xfrm>
            <a:off x="6248400" y="6092825"/>
            <a:ext cx="2133600" cy="476250"/>
          </a:xfrm>
        </p:spPr>
        <p:txBody>
          <a:bodyPr/>
          <a:lstStyle/>
          <a:p>
            <a:fld id="{B4287A38-7D4B-4736-A91A-821DA9573A75}" type="slidenum">
              <a:rPr lang="en-US" altLang="zh-CN" smtClean="0"/>
            </a:fld>
            <a:endParaRPr lang="en-US" altLang="zh-CN"/>
          </a:p>
        </p:txBody>
      </p:sp>
      <p:sp>
        <p:nvSpPr>
          <p:cNvPr id="21" name="文本框 52"/>
          <p:cNvSpPr>
            <a:spLocks noChangeArrowheads="1"/>
          </p:cNvSpPr>
          <p:nvPr/>
        </p:nvSpPr>
        <p:spPr bwMode="auto">
          <a:xfrm>
            <a:off x="320404" y="406179"/>
            <a:ext cx="2374900" cy="70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smtClean="0">
                <a:solidFill>
                  <a:schemeClr val="tx1"/>
                </a:solidFill>
                <a:ea typeface="微软雅黑" panose="020B0503020204020204" pitchFamily="34" charset="-122"/>
              </a:rPr>
              <a:t>目录</a:t>
            </a:r>
            <a:endParaRPr lang="zh-CN" altLang="en-US" sz="4000" smtClean="0">
              <a:solidFill>
                <a:schemeClr val="tx1"/>
              </a:solidFill>
              <a:ea typeface="微软雅黑" panose="020B0503020204020204" pitchFamily="34" charset="-122"/>
            </a:endParaRPr>
          </a:p>
        </p:txBody>
      </p:sp>
      <p:sp>
        <p:nvSpPr>
          <p:cNvPr id="3" name="文本框 2"/>
          <p:cNvSpPr txBox="1"/>
          <p:nvPr/>
        </p:nvSpPr>
        <p:spPr>
          <a:xfrm>
            <a:off x="3531316" y="1924971"/>
            <a:ext cx="2535865" cy="374650"/>
          </a:xfrm>
          <a:prstGeom prst="rect">
            <a:avLst/>
          </a:prstGeom>
          <a:noFill/>
        </p:spPr>
        <p:txBody>
          <a:bodyPr wrap="square" lIns="68579" tIns="34289" rIns="68579" bIns="34289" rtlCol="0">
            <a:spAutoFit/>
          </a:bodyPr>
          <a:lstStyle/>
          <a:p>
            <a:pPr defTabSz="685165"/>
            <a:r>
              <a:rPr lang="zh-CN" altLang="zh-CN" sz="2000" b="1">
                <a:solidFill>
                  <a:schemeClr val="tx1"/>
                </a:solidFill>
                <a:latin typeface="微软雅黑" panose="020B0503020204020204" pitchFamily="34" charset="-122"/>
                <a:ea typeface="微软雅黑" panose="020B0503020204020204" pitchFamily="34" charset="-122"/>
              </a:rPr>
              <a:t>产品概述</a:t>
            </a:r>
            <a:endParaRPr lang="zh-CN" altLang="zh-CN" sz="2000" b="1">
              <a:solidFill>
                <a:schemeClr val="tx1"/>
              </a:solidFill>
              <a:latin typeface="微软雅黑" panose="020B0503020204020204" pitchFamily="34" charset="-122"/>
              <a:ea typeface="微软雅黑" panose="020B0503020204020204" pitchFamily="34" charset="-122"/>
            </a:endParaRPr>
          </a:p>
        </p:txBody>
      </p:sp>
      <p:sp>
        <p:nvSpPr>
          <p:cNvPr id="4" name="Line 10"/>
          <p:cNvSpPr>
            <a:spLocks noChangeShapeType="1"/>
          </p:cNvSpPr>
          <p:nvPr/>
        </p:nvSpPr>
        <p:spPr bwMode="auto">
          <a:xfrm>
            <a:off x="3258869" y="2317330"/>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5" name="文本框 4"/>
          <p:cNvSpPr txBox="1"/>
          <p:nvPr/>
        </p:nvSpPr>
        <p:spPr>
          <a:xfrm>
            <a:off x="3531316" y="4824078"/>
            <a:ext cx="2535865" cy="374650"/>
          </a:xfrm>
          <a:prstGeom prst="rect">
            <a:avLst/>
          </a:prstGeom>
          <a:noFill/>
        </p:spPr>
        <p:txBody>
          <a:bodyPr wrap="square" lIns="68579" tIns="34289" rIns="68579" bIns="34289" rtlCol="0">
            <a:spAutoFit/>
          </a:bodyPr>
          <a:lstStyle/>
          <a:p>
            <a:pPr defTabSz="685165"/>
            <a:r>
              <a:rPr lang="zh-CN" altLang="en-US" sz="2000" b="1">
                <a:solidFill>
                  <a:schemeClr val="tx1"/>
                </a:solidFill>
                <a:latin typeface="微软雅黑" panose="020B0503020204020204" pitchFamily="34" charset="-122"/>
                <a:ea typeface="微软雅黑" panose="020B0503020204020204" pitchFamily="34" charset="-122"/>
              </a:rPr>
              <a:t>执行策略</a:t>
            </a: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6" name="Line 10"/>
          <p:cNvSpPr>
            <a:spLocks noChangeShapeType="1"/>
          </p:cNvSpPr>
          <p:nvPr/>
        </p:nvSpPr>
        <p:spPr bwMode="auto">
          <a:xfrm>
            <a:off x="3258869" y="5216437"/>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7" name="文本框 6"/>
          <p:cNvSpPr txBox="1"/>
          <p:nvPr/>
        </p:nvSpPr>
        <p:spPr>
          <a:xfrm>
            <a:off x="3531316" y="2891340"/>
            <a:ext cx="3403603" cy="374650"/>
          </a:xfrm>
          <a:prstGeom prst="rect">
            <a:avLst/>
          </a:prstGeom>
          <a:noFill/>
        </p:spPr>
        <p:txBody>
          <a:bodyPr wrap="square" lIns="68579" tIns="34289" rIns="68579" bIns="34289" rtlCol="0">
            <a:spAutoFit/>
          </a:bodyPr>
          <a:lstStyle/>
          <a:p>
            <a:pPr defTabSz="685165"/>
            <a:r>
              <a:rPr lang="zh-CN" altLang="en-US" sz="2000" b="1">
                <a:solidFill>
                  <a:schemeClr val="tx1"/>
                </a:solidFill>
                <a:latin typeface="微软雅黑" panose="020B0503020204020204" pitchFamily="34" charset="-122"/>
                <a:ea typeface="微软雅黑" panose="020B0503020204020204" pitchFamily="34" charset="-122"/>
              </a:rPr>
              <a:t>市场分析</a:t>
            </a: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8" name="Line 10"/>
          <p:cNvSpPr>
            <a:spLocks noChangeShapeType="1"/>
          </p:cNvSpPr>
          <p:nvPr/>
        </p:nvSpPr>
        <p:spPr bwMode="auto">
          <a:xfrm>
            <a:off x="3258869" y="3283699"/>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9" name="文本框 8"/>
          <p:cNvSpPr txBox="1"/>
          <p:nvPr/>
        </p:nvSpPr>
        <p:spPr>
          <a:xfrm>
            <a:off x="3531316" y="3857709"/>
            <a:ext cx="2535865" cy="374650"/>
          </a:xfrm>
          <a:prstGeom prst="rect">
            <a:avLst/>
          </a:prstGeom>
          <a:noFill/>
        </p:spPr>
        <p:txBody>
          <a:bodyPr wrap="square" lIns="68579" tIns="34289" rIns="68579" bIns="34289" rtlCol="0">
            <a:spAutoFit/>
          </a:bodyPr>
          <a:lstStyle/>
          <a:p>
            <a:pPr defTabSz="685165"/>
            <a:r>
              <a:rPr lang="zh-CN" altLang="en-US" sz="2000" b="1">
                <a:solidFill>
                  <a:schemeClr val="tx1"/>
                </a:solidFill>
                <a:latin typeface="微软雅黑" panose="020B0503020204020204" pitchFamily="34" charset="-122"/>
                <a:ea typeface="微软雅黑" panose="020B0503020204020204" pitchFamily="34" charset="-122"/>
              </a:rPr>
              <a:t>需求定义</a:t>
            </a: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3258869" y="4250068"/>
            <a:ext cx="3240000" cy="0"/>
          </a:xfrm>
          <a:prstGeom prst="line">
            <a:avLst/>
          </a:prstGeom>
          <a:noFill/>
          <a:ln w="12700">
            <a:solidFill>
              <a:srgbClr val="7F7F7F"/>
            </a:solidFill>
            <a:prstDash val="solid"/>
            <a:round/>
            <a:tailEnd type="oval" w="med" len="med"/>
          </a:ln>
          <a:effectLst/>
        </p:spPr>
        <p:txBody>
          <a:bodyPr wrap="none" anchor="ctr"/>
          <a:lstStyle/>
          <a:p>
            <a:pPr algn="ctr" eaLnBrk="0" hangingPunct="0">
              <a:defRPr/>
            </a:pPr>
            <a:endParaRPr lang="zh-CN" altLang="en-US">
              <a:solidFill>
                <a:srgbClr val="FFFFFF"/>
              </a:solidFill>
              <a:latin typeface="Arial" panose="020B0604020202020204" pitchFamily="34" charset="0"/>
              <a:ea typeface="+mn-ea"/>
            </a:endParaRPr>
          </a:p>
        </p:txBody>
      </p:sp>
      <p:sp>
        <p:nvSpPr>
          <p:cNvPr id="11" name="椭圆 10"/>
          <p:cNvSpPr>
            <a:spLocks noChangeAspect="1"/>
          </p:cNvSpPr>
          <p:nvPr/>
        </p:nvSpPr>
        <p:spPr>
          <a:xfrm>
            <a:off x="2796547" y="1883564"/>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dirty="0">
                <a:solidFill>
                  <a:prstClr val="white"/>
                </a:solidFill>
                <a:latin typeface="Broadway" panose="04040905080B02020502" pitchFamily="82" charset="0"/>
              </a:rPr>
              <a:t>1</a:t>
            </a:r>
            <a:endParaRPr lang="zh-CN" altLang="en-US" sz="2000" dirty="0">
              <a:solidFill>
                <a:prstClr val="white"/>
              </a:solidFill>
              <a:latin typeface="Broadway" panose="04040905080B02020502" pitchFamily="82" charset="0"/>
            </a:endParaRPr>
          </a:p>
        </p:txBody>
      </p:sp>
      <p:sp>
        <p:nvSpPr>
          <p:cNvPr id="12" name="椭圆 11"/>
          <p:cNvSpPr>
            <a:spLocks noChangeAspect="1"/>
          </p:cNvSpPr>
          <p:nvPr/>
        </p:nvSpPr>
        <p:spPr>
          <a:xfrm>
            <a:off x="2796547" y="4782671"/>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smtClean="0">
                <a:solidFill>
                  <a:prstClr val="white"/>
                </a:solidFill>
                <a:latin typeface="Broadway" panose="04040905080B02020502" pitchFamily="82" charset="0"/>
              </a:rPr>
              <a:t>4</a:t>
            </a:r>
            <a:endParaRPr lang="zh-CN" altLang="en-US" sz="2000" dirty="0">
              <a:solidFill>
                <a:prstClr val="white"/>
              </a:solidFill>
              <a:latin typeface="Broadway" panose="04040905080B02020502" pitchFamily="82" charset="0"/>
            </a:endParaRPr>
          </a:p>
        </p:txBody>
      </p:sp>
      <p:sp>
        <p:nvSpPr>
          <p:cNvPr id="13" name="椭圆 12"/>
          <p:cNvSpPr>
            <a:spLocks noChangeAspect="1"/>
          </p:cNvSpPr>
          <p:nvPr/>
        </p:nvSpPr>
        <p:spPr>
          <a:xfrm>
            <a:off x="2796547" y="2849933"/>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smtClean="0">
                <a:solidFill>
                  <a:prstClr val="white"/>
                </a:solidFill>
                <a:latin typeface="Broadway" panose="04040905080B02020502" pitchFamily="82" charset="0"/>
              </a:rPr>
              <a:t>2</a:t>
            </a:r>
            <a:endParaRPr lang="zh-CN" altLang="en-US" sz="2000" dirty="0">
              <a:solidFill>
                <a:prstClr val="white"/>
              </a:solidFill>
              <a:latin typeface="Broadway" panose="04040905080B02020502" pitchFamily="82" charset="0"/>
            </a:endParaRPr>
          </a:p>
        </p:txBody>
      </p:sp>
      <p:sp>
        <p:nvSpPr>
          <p:cNvPr id="14" name="椭圆 13"/>
          <p:cNvSpPr>
            <a:spLocks noChangeAspect="1"/>
          </p:cNvSpPr>
          <p:nvPr/>
        </p:nvSpPr>
        <p:spPr>
          <a:xfrm>
            <a:off x="2796547" y="3816302"/>
            <a:ext cx="540000" cy="540000"/>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165"/>
            <a:r>
              <a:rPr lang="en-US" altLang="zh-CN" sz="2000" smtClean="0">
                <a:solidFill>
                  <a:prstClr val="white"/>
                </a:solidFill>
                <a:latin typeface="Broadway" panose="04040905080B02020502" pitchFamily="82" charset="0"/>
              </a:rPr>
              <a:t>3</a:t>
            </a:r>
            <a:endParaRPr lang="zh-CN" altLang="en-US" sz="2000" dirty="0">
              <a:solidFill>
                <a:prstClr val="white"/>
              </a:solidFill>
              <a:latin typeface="Broadway" panose="04040905080B02020502" pitchFamily="8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11" name="幻灯片编号占位符 1"/>
          <p:cNvSpPr txBox="1"/>
          <p:nvPr/>
        </p:nvSpPr>
        <p:spPr>
          <a:xfrm>
            <a:off x="8153400" y="6172200"/>
            <a:ext cx="5334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B4287A38-7D4B-4736-A91A-821DA9573A75}" type="slidenum">
              <a:rPr lang="en-US" altLang="zh-CN" sz="1400" smtClean="0"/>
            </a:fld>
            <a:endParaRPr lang="en-US" altLang="zh-CN" sz="1400" dirty="0"/>
          </a:p>
        </p:txBody>
      </p:sp>
      <p:cxnSp>
        <p:nvCxnSpPr>
          <p:cNvPr id="3" name="直接连接符 2"/>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05840" y="316865"/>
            <a:ext cx="5795645" cy="46037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市场分析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公益</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发展趋势</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021080" y="497205"/>
            <a:ext cx="7418070" cy="1291590"/>
          </a:xfrm>
          <a:prstGeom prst="rect">
            <a:avLst/>
          </a:prstGeom>
          <a:noFill/>
        </p:spPr>
        <p:txBody>
          <a:bodyPr wrap="square" rtlCol="0">
            <a:spAutoFit/>
          </a:bodyPr>
          <a:p>
            <a:pPr marL="0" indent="0">
              <a:lnSpc>
                <a:spcPct val="150000"/>
              </a:lnSpc>
              <a:buFont typeface="Wingdings" panose="05000000000000000000" pitchFamily="2" charset="2"/>
              <a:buNone/>
            </a:pPr>
            <a:endParaRPr lang="zh-CN" altLang="en-US" sz="1300" smtClean="0">
              <a:solidFill>
                <a:srgbClr val="58595B"/>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sz="1300" smtClean="0">
                <a:solidFill>
                  <a:srgbClr val="58595B"/>
                </a:solidFill>
                <a:latin typeface="微软雅黑" panose="020B0503020204020204" pitchFamily="34" charset="-122"/>
                <a:ea typeface="微软雅黑" panose="020B0503020204020204" pitchFamily="34" charset="-122"/>
                <a:sym typeface="+mn-ea"/>
              </a:rPr>
              <a:t>根据需要帮扶的群体越来越多，互联网在推动传统行业转型升级、可快速凝聚互助群体。</a:t>
            </a:r>
            <a:endParaRPr lang="zh-CN" altLang="en-US" sz="1300" smtClean="0">
              <a:solidFill>
                <a:srgbClr val="58595B"/>
              </a:solidFill>
              <a:latin typeface="微软雅黑" panose="020B0503020204020204" pitchFamily="34" charset="-122"/>
              <a:ea typeface="微软雅黑" panose="020B0503020204020204" pitchFamily="34" charset="-122"/>
              <a:sym typeface="+mn-ea"/>
            </a:endParaRPr>
          </a:p>
          <a:p>
            <a:pPr marL="171450" indent="-171450">
              <a:lnSpc>
                <a:spcPct val="150000"/>
              </a:lnSpc>
              <a:buFont typeface="Wingdings" panose="05000000000000000000" pitchFamily="2" charset="2"/>
              <a:buChar char="l"/>
            </a:pPr>
            <a:r>
              <a:rPr lang="zh-CN" altLang="en-US" sz="1300" smtClean="0">
                <a:solidFill>
                  <a:srgbClr val="58595B"/>
                </a:solidFill>
                <a:latin typeface="微软雅黑" panose="020B0503020204020204" pitchFamily="34" charset="-122"/>
                <a:ea typeface="微软雅黑" panose="020B0503020204020204" pitchFamily="34" charset="-122"/>
                <a:sym typeface="+mn-ea"/>
              </a:rPr>
              <a:t>互联网推动传统公益模式向新型公益模式转变，为公益发展提供了更大的空间，公益筹资更加简单便捷，公益参与方式更加灵活多样，公益信息披露更加公开透明。</a:t>
            </a:r>
            <a:endParaRPr lang="zh-CN" altLang="en-US" sz="1300" smtClean="0">
              <a:solidFill>
                <a:srgbClr val="58595B"/>
              </a:solidFill>
              <a:latin typeface="微软雅黑" panose="020B0503020204020204" pitchFamily="34" charset="-122"/>
              <a:ea typeface="微软雅黑" panose="020B0503020204020204" pitchFamily="34" charset="-122"/>
              <a:sym typeface="+mn-ea"/>
            </a:endParaRPr>
          </a:p>
        </p:txBody>
      </p:sp>
      <p:sp>
        <p:nvSpPr>
          <p:cNvPr id="8" name="等腰三角形 7"/>
          <p:cNvSpPr/>
          <p:nvPr/>
        </p:nvSpPr>
        <p:spPr>
          <a:xfrm>
            <a:off x="2466975" y="2446655"/>
            <a:ext cx="4683125" cy="3505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flipV="1">
            <a:off x="2488565" y="3651885"/>
            <a:ext cx="3134360" cy="1270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514600" y="4318000"/>
            <a:ext cx="3556000" cy="2540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514600" y="5029200"/>
            <a:ext cx="4038600" cy="9525"/>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02155" y="5180330"/>
            <a:ext cx="693420" cy="287020"/>
          </a:xfrm>
          <a:prstGeom prst="rect">
            <a:avLst/>
          </a:prstGeom>
          <a:solidFill>
            <a:schemeClr val="accent6">
              <a:lumMod val="40000"/>
              <a:lumOff val="60000"/>
            </a:schemeClr>
          </a:soli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反应</a:t>
            </a:r>
            <a:endParaRPr lang="zh-CN" altLang="en-US" sz="1200"/>
          </a:p>
        </p:txBody>
      </p:sp>
      <p:sp>
        <p:nvSpPr>
          <p:cNvPr id="15" name="文本框 14"/>
          <p:cNvSpPr txBox="1"/>
          <p:nvPr/>
        </p:nvSpPr>
        <p:spPr>
          <a:xfrm>
            <a:off x="4082415" y="1962785"/>
            <a:ext cx="1325880" cy="321945"/>
          </a:xfrm>
          <a:prstGeom prst="rect">
            <a:avLst/>
          </a:prstGeom>
          <a:noFill/>
        </p:spPr>
        <p:txBody>
          <a:bodyPr wrap="none" rtlCol="0" anchor="t">
            <a:spAutoFit/>
          </a:bodyPr>
          <a:p>
            <a:r>
              <a:rPr lang="zh-CN" altLang="zh-CN" sz="1500" b="1" smtClean="0">
                <a:solidFill>
                  <a:schemeClr val="accent1">
                    <a:lumMod val="50000"/>
                  </a:schemeClr>
                </a:solidFill>
                <a:latin typeface="微软雅黑" panose="020B0503020204020204" pitchFamily="34" charset="-122"/>
                <a:ea typeface="微软雅黑" panose="020B0503020204020204" pitchFamily="34" charset="-122"/>
                <a:sym typeface="+mn-ea"/>
              </a:rPr>
              <a:t>融创互助平台</a:t>
            </a:r>
            <a:endParaRPr lang="zh-CN" altLang="zh-CN" sz="1500" b="1" smtClean="0">
              <a:solidFill>
                <a:schemeClr val="accent1">
                  <a:lumMod val="50000"/>
                </a:schemeClr>
              </a:solidFill>
              <a:latin typeface="微软雅黑" panose="020B0503020204020204" pitchFamily="34" charset="-122"/>
              <a:ea typeface="微软雅黑" panose="020B0503020204020204" pitchFamily="34" charset="-122"/>
              <a:sym typeface="+mn-ea"/>
            </a:endParaRPr>
          </a:p>
        </p:txBody>
      </p:sp>
      <p:cxnSp>
        <p:nvCxnSpPr>
          <p:cNvPr id="16" name="直接连接符 15"/>
          <p:cNvCxnSpPr/>
          <p:nvPr/>
        </p:nvCxnSpPr>
        <p:spPr>
          <a:xfrm flipH="1">
            <a:off x="4747260" y="2566670"/>
            <a:ext cx="7620" cy="3385185"/>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306955" y="4505325"/>
            <a:ext cx="693420" cy="287020"/>
          </a:xfrm>
          <a:prstGeom prst="rect">
            <a:avLst/>
          </a:prstGeom>
          <a:solidFill>
            <a:schemeClr val="accent6">
              <a:lumMod val="40000"/>
              <a:lumOff val="60000"/>
            </a:schemeClr>
          </a:soli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预测</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2687955" y="3893185"/>
            <a:ext cx="693420" cy="287020"/>
          </a:xfrm>
          <a:prstGeom prst="rect">
            <a:avLst/>
          </a:prstGeom>
          <a:solidFill>
            <a:schemeClr val="accent6">
              <a:lumMod val="40000"/>
              <a:lumOff val="60000"/>
            </a:schemeClr>
          </a:soli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合作</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3043555" y="3258185"/>
            <a:ext cx="693420" cy="287020"/>
          </a:xfrm>
          <a:prstGeom prst="rect">
            <a:avLst/>
          </a:prstGeom>
          <a:solidFill>
            <a:schemeClr val="accent6">
              <a:lumMod val="40000"/>
              <a:lumOff val="60000"/>
            </a:schemeClr>
          </a:soli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协调</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4182110" y="3334385"/>
            <a:ext cx="561340" cy="28702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认知</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1" name="文本框 20"/>
          <p:cNvSpPr txBox="1"/>
          <p:nvPr/>
        </p:nvSpPr>
        <p:spPr>
          <a:xfrm>
            <a:off x="4011930" y="3895090"/>
            <a:ext cx="635000" cy="28702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惯性</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2" name="文本框 21"/>
          <p:cNvSpPr txBox="1"/>
          <p:nvPr/>
        </p:nvSpPr>
        <p:spPr>
          <a:xfrm>
            <a:off x="3783330" y="4505325"/>
            <a:ext cx="635000" cy="28702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预测</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3606800" y="5180330"/>
            <a:ext cx="635000" cy="28702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描述</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4" name="文本框 23"/>
          <p:cNvSpPr txBox="1"/>
          <p:nvPr/>
        </p:nvSpPr>
        <p:spPr>
          <a:xfrm>
            <a:off x="3453130" y="6023610"/>
            <a:ext cx="635000" cy="28702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过程</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5" name="文本框 24"/>
          <p:cNvSpPr txBox="1"/>
          <p:nvPr/>
        </p:nvSpPr>
        <p:spPr>
          <a:xfrm>
            <a:off x="4754880" y="3181985"/>
            <a:ext cx="561340" cy="46990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zh-CN" altLang="en-US" sz="1200" smtClean="0">
                <a:solidFill>
                  <a:srgbClr val="58595B"/>
                </a:solidFill>
                <a:latin typeface="微软雅黑" panose="020B0503020204020204" pitchFamily="34" charset="-122"/>
                <a:ea typeface="微软雅黑" panose="020B0503020204020204" pitchFamily="34" charset="-122"/>
                <a:sym typeface="+mn-ea"/>
              </a:rPr>
              <a:t>自动适应</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6" name="文本框 25"/>
          <p:cNvSpPr txBox="1"/>
          <p:nvPr/>
        </p:nvSpPr>
        <p:spPr>
          <a:xfrm>
            <a:off x="4805680" y="3803650"/>
            <a:ext cx="817245" cy="46990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如何应对该结果</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7" name="文本框 26"/>
          <p:cNvSpPr txBox="1"/>
          <p:nvPr/>
        </p:nvSpPr>
        <p:spPr>
          <a:xfrm>
            <a:off x="4805680" y="4352925"/>
            <a:ext cx="1264285" cy="65278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zh-CN" altLang="en-US" sz="1200" smtClean="0">
                <a:solidFill>
                  <a:srgbClr val="58595B"/>
                </a:solidFill>
                <a:latin typeface="微软雅黑" panose="020B0503020204020204" pitchFamily="34" charset="-122"/>
                <a:ea typeface="微软雅黑" panose="020B0503020204020204" pitchFamily="34" charset="-122"/>
                <a:sym typeface="+mn-ea"/>
              </a:rPr>
              <a:t>预测该可能性事件可能产生的后果</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8" name="文本框 27"/>
          <p:cNvSpPr txBox="1"/>
          <p:nvPr/>
        </p:nvSpPr>
        <p:spPr>
          <a:xfrm>
            <a:off x="4806315" y="5114290"/>
            <a:ext cx="1264285" cy="65278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zh-CN" altLang="en-US" sz="1200" smtClean="0">
                <a:solidFill>
                  <a:srgbClr val="58595B"/>
                </a:solidFill>
                <a:latin typeface="微软雅黑" panose="020B0503020204020204" pitchFamily="34" charset="-122"/>
                <a:ea typeface="微软雅黑" panose="020B0503020204020204" pitchFamily="34" charset="-122"/>
                <a:sym typeface="+mn-ea"/>
              </a:rPr>
              <a:t>基于大数据对可能会发生的情况作出反应</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
        <p:nvSpPr>
          <p:cNvPr id="29" name="文本框 28"/>
          <p:cNvSpPr txBox="1"/>
          <p:nvPr/>
        </p:nvSpPr>
        <p:spPr>
          <a:xfrm>
            <a:off x="5374640" y="6023610"/>
            <a:ext cx="635000" cy="287020"/>
          </a:xfrm>
          <a:prstGeom prst="rect">
            <a:avLst/>
          </a:prstGeom>
          <a:gradFill>
            <a:gsLst>
              <a:gs pos="0">
                <a:srgbClr val="9EE256"/>
              </a:gs>
              <a:gs pos="100000">
                <a:srgbClr val="52762D"/>
              </a:gs>
            </a:gsLst>
            <a:lin ang="16200000" scaled="0"/>
          </a:gradFill>
          <a:effectLst>
            <a:outerShdw blurRad="40000" dist="20000" dir="5400000" rotWithShape="0">
              <a:srgbClr val="000000">
                <a:alpha val="38000"/>
              </a:srgbClr>
            </a:outerShdw>
            <a:softEdge rad="31750"/>
          </a:effectLst>
        </p:spPr>
        <p:style>
          <a:lnRef idx="1">
            <a:schemeClr val="accent4"/>
          </a:lnRef>
          <a:fillRef idx="2">
            <a:schemeClr val="accent4"/>
          </a:fillRef>
          <a:effectRef idx="1">
            <a:schemeClr val="accent4"/>
          </a:effectRef>
          <a:fontRef idx="minor">
            <a:schemeClr val="dk1"/>
          </a:fontRef>
        </p:style>
        <p:txBody>
          <a:bodyPr wrap="square" rtlCol="0" anchor="t">
            <a:spAutoFit/>
          </a:bodyPr>
          <a:p>
            <a:r>
              <a:rPr lang="en-US" altLang="zh-CN" sz="1200" smtClean="0">
                <a:solidFill>
                  <a:srgbClr val="58595B"/>
                </a:solidFill>
                <a:latin typeface="微软雅黑" panose="020B0503020204020204" pitchFamily="34" charset="-122"/>
                <a:ea typeface="微软雅黑" panose="020B0503020204020204" pitchFamily="34" charset="-122"/>
                <a:sym typeface="+mn-ea"/>
              </a:rPr>
              <a:t> </a:t>
            </a:r>
            <a:r>
              <a:rPr lang="zh-CN" altLang="en-US" sz="1200" smtClean="0">
                <a:solidFill>
                  <a:srgbClr val="58595B"/>
                </a:solidFill>
                <a:latin typeface="微软雅黑" panose="020B0503020204020204" pitchFamily="34" charset="-122"/>
                <a:ea typeface="微软雅黑" panose="020B0503020204020204" pitchFamily="34" charset="-122"/>
                <a:sym typeface="+mn-ea"/>
              </a:rPr>
              <a:t>信息</a:t>
            </a:r>
            <a:endParaRPr lang="zh-CN" altLang="en-US" sz="1200" smtClean="0">
              <a:solidFill>
                <a:srgbClr val="58595B"/>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1"/>
          <p:cNvSpPr txBox="1"/>
          <p:nvPr/>
        </p:nvSpPr>
        <p:spPr>
          <a:xfrm>
            <a:off x="8153400" y="6172200"/>
            <a:ext cx="533400" cy="476250"/>
          </a:xfrm>
          <a:prstGeom prst="rect">
            <a:avLst/>
          </a:prstGeom>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B4287A38-7D4B-4736-A91A-821DA9573A75}" type="slidenum">
              <a:rPr lang="en-US" altLang="zh-CN" sz="1400" smtClean="0"/>
            </a:fld>
            <a:endParaRPr lang="en-US" altLang="zh-CN" sz="1400" dirty="0"/>
          </a:p>
        </p:txBody>
      </p:sp>
      <p:cxnSp>
        <p:nvCxnSpPr>
          <p:cNvPr id="3" name="直接连接符 2"/>
          <p:cNvCxnSpPr/>
          <p:nvPr/>
        </p:nvCxnSpPr>
        <p:spPr>
          <a:xfrm flipV="1">
            <a:off x="1082190" y="800294"/>
            <a:ext cx="7776000" cy="97"/>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05840" y="316865"/>
            <a:ext cx="5795645" cy="460375"/>
          </a:xfrm>
          <a:prstGeom prst="rect">
            <a:avLst/>
          </a:prstGeom>
          <a:noFill/>
        </p:spPr>
        <p:txBody>
          <a:bodyPr wrap="square" rtlCol="0">
            <a:spAutoFit/>
          </a:bodyPr>
          <a:p>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市场分析   </a:t>
            </a:r>
            <a:r>
              <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公益现状分析</a:t>
            </a:r>
            <a:endPar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8" name="组合 77"/>
          <p:cNvGrpSpPr/>
          <p:nvPr/>
        </p:nvGrpSpPr>
        <p:grpSpPr>
          <a:xfrm>
            <a:off x="322034" y="1405027"/>
            <a:ext cx="1980000" cy="1676618"/>
            <a:chOff x="107744" y="788913"/>
            <a:chExt cx="1980000" cy="1676618"/>
          </a:xfrm>
        </p:grpSpPr>
        <p:sp>
          <p:nvSpPr>
            <p:cNvPr id="5" name="TextBox 42"/>
            <p:cNvSpPr txBox="1"/>
            <p:nvPr/>
          </p:nvSpPr>
          <p:spPr>
            <a:xfrm>
              <a:off x="107744" y="1635586"/>
              <a:ext cx="1980000" cy="829945"/>
            </a:xfrm>
            <a:prstGeom prst="rect">
              <a:avLst/>
            </a:prstGeom>
            <a:noFill/>
          </p:spPr>
          <p:txBody>
            <a:bodyPr wrap="square" rtlCol="0">
              <a:spAutoFit/>
            </a:bodyPr>
            <a:lstStyle/>
            <a:p>
              <a:r>
                <a:rPr lang="zh-CN" altLang="en-US" sz="1600" b="1">
                  <a:solidFill>
                    <a:srgbClr val="7F7F7F"/>
                  </a:solidFill>
                  <a:latin typeface="微软雅黑" panose="020B0503020204020204" pitchFamily="34" charset="-122"/>
                  <a:ea typeface="微软雅黑" panose="020B0503020204020204" pitchFamily="34" charset="-122"/>
                </a:rPr>
                <a:t>尚未建立互助的管理</a:t>
              </a:r>
              <a:r>
                <a:rPr lang="zh-CN" altLang="en-US" sz="1600" b="1" smtClean="0">
                  <a:solidFill>
                    <a:srgbClr val="7F7F7F"/>
                  </a:solidFill>
                  <a:latin typeface="微软雅黑" panose="020B0503020204020204" pitchFamily="34" charset="-122"/>
                  <a:ea typeface="微软雅黑" panose="020B0503020204020204" pitchFamily="34" charset="-122"/>
                </a:rPr>
                <a:t>模式，互助用户对平台不认可。</a:t>
              </a:r>
              <a:endParaRPr lang="zh-CN" altLang="en-US" sz="1600" b="1">
                <a:solidFill>
                  <a:srgbClr val="7F7F7F"/>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706267" y="788913"/>
              <a:ext cx="782955" cy="782955"/>
              <a:chOff x="561744" y="2556226"/>
              <a:chExt cx="782955" cy="782955"/>
            </a:xfrm>
          </p:grpSpPr>
          <p:sp>
            <p:nvSpPr>
              <p:cNvPr id="7" name="Oval 20"/>
              <p:cNvSpPr>
                <a:spLocks noChangeArrowheads="1"/>
              </p:cNvSpPr>
              <p:nvPr/>
            </p:nvSpPr>
            <p:spPr bwMode="auto">
              <a:xfrm rot="19193214">
                <a:off x="561744" y="2556226"/>
                <a:ext cx="782955" cy="782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68580" tIns="34290" rIns="68580" bIns="34290" numCol="1" anchor="t" anchorCtr="0" compatLnSpc="1"/>
              <a:lstStyle/>
              <a:p>
                <a:endParaRPr lang="en-US" sz="1600" b="1">
                  <a:solidFill>
                    <a:srgbClr val="7F7F7F"/>
                  </a:solidFill>
                  <a:latin typeface="微软雅黑" panose="020B0503020204020204" pitchFamily="34" charset="-122"/>
                  <a:ea typeface="微软雅黑" panose="020B0503020204020204" pitchFamily="34" charset="-122"/>
                </a:endParaRPr>
              </a:p>
            </p:txBody>
          </p:sp>
          <p:sp>
            <p:nvSpPr>
              <p:cNvPr id="9" name="Freeform 22"/>
              <p:cNvSpPr/>
              <p:nvPr/>
            </p:nvSpPr>
            <p:spPr bwMode="auto">
              <a:xfrm>
                <a:off x="647242" y="2642033"/>
                <a:ext cx="612458" cy="613410"/>
              </a:xfrm>
              <a:custGeom>
                <a:avLst/>
                <a:gdLst>
                  <a:gd name="T0" fmla="*/ 353 w 429"/>
                  <a:gd name="T1" fmla="*/ 352 h 429"/>
                  <a:gd name="T2" fmla="*/ 77 w 429"/>
                  <a:gd name="T3" fmla="*/ 352 h 429"/>
                  <a:gd name="T4" fmla="*/ 77 w 429"/>
                  <a:gd name="T5" fmla="*/ 76 h 429"/>
                  <a:gd name="T6" fmla="*/ 353 w 429"/>
                  <a:gd name="T7" fmla="*/ 76 h 429"/>
                  <a:gd name="T8" fmla="*/ 353 w 429"/>
                  <a:gd name="T9" fmla="*/ 352 h 429"/>
                </a:gdLst>
                <a:ahLst/>
                <a:cxnLst>
                  <a:cxn ang="0">
                    <a:pos x="T0" y="T1"/>
                  </a:cxn>
                  <a:cxn ang="0">
                    <a:pos x="T2" y="T3"/>
                  </a:cxn>
                  <a:cxn ang="0">
                    <a:pos x="T4" y="T5"/>
                  </a:cxn>
                  <a:cxn ang="0">
                    <a:pos x="T6" y="T7"/>
                  </a:cxn>
                  <a:cxn ang="0">
                    <a:pos x="T8" y="T9"/>
                  </a:cxn>
                </a:cxnLst>
                <a:rect l="0" t="0" r="r" b="b"/>
                <a:pathLst>
                  <a:path w="429" h="429">
                    <a:moveTo>
                      <a:pt x="353" y="352"/>
                    </a:moveTo>
                    <a:cubicBezTo>
                      <a:pt x="277" y="429"/>
                      <a:pt x="153" y="429"/>
                      <a:pt x="77" y="352"/>
                    </a:cubicBezTo>
                    <a:cubicBezTo>
                      <a:pt x="0" y="276"/>
                      <a:pt x="0" y="152"/>
                      <a:pt x="77" y="76"/>
                    </a:cubicBezTo>
                    <a:cubicBezTo>
                      <a:pt x="153" y="0"/>
                      <a:pt x="277" y="0"/>
                      <a:pt x="353" y="76"/>
                    </a:cubicBezTo>
                    <a:cubicBezTo>
                      <a:pt x="429" y="152"/>
                      <a:pt x="429" y="276"/>
                      <a:pt x="353" y="352"/>
                    </a:cubicBezTo>
                    <a:close/>
                  </a:path>
                </a:pathLst>
              </a:custGeom>
              <a:solidFill>
                <a:srgbClr val="F2F2F2"/>
              </a:solidFill>
              <a:ln>
                <a:solidFill>
                  <a:schemeClr val="accent2"/>
                </a:solid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lstStyle/>
              <a:p>
                <a:pPr algn="ctr"/>
                <a:endParaRPr lang="en-US" sz="1600" b="1">
                  <a:solidFill>
                    <a:srgbClr val="7F7F7F"/>
                  </a:solidFill>
                  <a:latin typeface="微软雅黑" panose="020B0503020204020204" pitchFamily="34" charset="-122"/>
                  <a:ea typeface="微软雅黑" panose="020B0503020204020204" pitchFamily="34" charset="-122"/>
                </a:endParaRPr>
              </a:p>
            </p:txBody>
          </p:sp>
          <p:grpSp>
            <p:nvGrpSpPr>
              <p:cNvPr id="30" name="Group 1495"/>
              <p:cNvGrpSpPr/>
              <p:nvPr/>
            </p:nvGrpSpPr>
            <p:grpSpPr>
              <a:xfrm>
                <a:off x="805248" y="2806687"/>
                <a:ext cx="311150" cy="266700"/>
                <a:chOff x="2025651" y="4484688"/>
                <a:chExt cx="388938" cy="333375"/>
              </a:xfrm>
              <a:solidFill>
                <a:srgbClr val="E60012"/>
              </a:solidFill>
            </p:grpSpPr>
            <p:sp>
              <p:nvSpPr>
                <p:cNvPr id="31" name="Freeform 48"/>
                <p:cNvSpPr/>
                <p:nvPr/>
              </p:nvSpPr>
              <p:spPr bwMode="auto">
                <a:xfrm>
                  <a:off x="2157413" y="4484688"/>
                  <a:ext cx="125413" cy="80963"/>
                </a:xfrm>
                <a:custGeom>
                  <a:avLst/>
                  <a:gdLst>
                    <a:gd name="T0" fmla="*/ 56 w 59"/>
                    <a:gd name="T1" fmla="*/ 15 h 38"/>
                    <a:gd name="T2" fmla="*/ 46 w 59"/>
                    <a:gd name="T3" fmla="*/ 15 h 38"/>
                    <a:gd name="T4" fmla="*/ 45 w 59"/>
                    <a:gd name="T5" fmla="*/ 13 h 38"/>
                    <a:gd name="T6" fmla="*/ 29 w 59"/>
                    <a:gd name="T7" fmla="*/ 0 h 38"/>
                    <a:gd name="T8" fmla="*/ 13 w 59"/>
                    <a:gd name="T9" fmla="*/ 13 h 38"/>
                    <a:gd name="T10" fmla="*/ 12 w 59"/>
                    <a:gd name="T11" fmla="*/ 15 h 38"/>
                    <a:gd name="T12" fmla="*/ 2 w 59"/>
                    <a:gd name="T13" fmla="*/ 15 h 38"/>
                    <a:gd name="T14" fmla="*/ 0 w 59"/>
                    <a:gd name="T15" fmla="*/ 18 h 38"/>
                    <a:gd name="T16" fmla="*/ 2 w 59"/>
                    <a:gd name="T17" fmla="*/ 36 h 38"/>
                    <a:gd name="T18" fmla="*/ 6 w 59"/>
                    <a:gd name="T19" fmla="*/ 38 h 38"/>
                    <a:gd name="T20" fmla="*/ 53 w 59"/>
                    <a:gd name="T21" fmla="*/ 38 h 38"/>
                    <a:gd name="T22" fmla="*/ 56 w 59"/>
                    <a:gd name="T23" fmla="*/ 36 h 38"/>
                    <a:gd name="T24" fmla="*/ 58 w 59"/>
                    <a:gd name="T25" fmla="*/ 18 h 38"/>
                    <a:gd name="T26" fmla="*/ 56 w 59"/>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8">
                      <a:moveTo>
                        <a:pt x="56" y="15"/>
                      </a:moveTo>
                      <a:cubicBezTo>
                        <a:pt x="46" y="15"/>
                        <a:pt x="46" y="15"/>
                        <a:pt x="46" y="15"/>
                      </a:cubicBezTo>
                      <a:cubicBezTo>
                        <a:pt x="45" y="15"/>
                        <a:pt x="45" y="14"/>
                        <a:pt x="45" y="13"/>
                      </a:cubicBezTo>
                      <a:cubicBezTo>
                        <a:pt x="44" y="6"/>
                        <a:pt x="37" y="0"/>
                        <a:pt x="29" y="0"/>
                      </a:cubicBezTo>
                      <a:cubicBezTo>
                        <a:pt x="21" y="0"/>
                        <a:pt x="15" y="6"/>
                        <a:pt x="13" y="13"/>
                      </a:cubicBezTo>
                      <a:cubicBezTo>
                        <a:pt x="13" y="14"/>
                        <a:pt x="13" y="15"/>
                        <a:pt x="12" y="15"/>
                      </a:cubicBezTo>
                      <a:cubicBezTo>
                        <a:pt x="2" y="15"/>
                        <a:pt x="2" y="15"/>
                        <a:pt x="2" y="15"/>
                      </a:cubicBezTo>
                      <a:cubicBezTo>
                        <a:pt x="1" y="15"/>
                        <a:pt x="0" y="16"/>
                        <a:pt x="0" y="18"/>
                      </a:cubicBezTo>
                      <a:cubicBezTo>
                        <a:pt x="2" y="36"/>
                        <a:pt x="2" y="36"/>
                        <a:pt x="2" y="36"/>
                      </a:cubicBezTo>
                      <a:cubicBezTo>
                        <a:pt x="3" y="37"/>
                        <a:pt x="4" y="38"/>
                        <a:pt x="6" y="38"/>
                      </a:cubicBezTo>
                      <a:cubicBezTo>
                        <a:pt x="53" y="38"/>
                        <a:pt x="53" y="38"/>
                        <a:pt x="53" y="38"/>
                      </a:cubicBezTo>
                      <a:cubicBezTo>
                        <a:pt x="54" y="38"/>
                        <a:pt x="56" y="37"/>
                        <a:pt x="56" y="36"/>
                      </a:cubicBezTo>
                      <a:cubicBezTo>
                        <a:pt x="58" y="18"/>
                        <a:pt x="58" y="18"/>
                        <a:pt x="58" y="18"/>
                      </a:cubicBezTo>
                      <a:cubicBezTo>
                        <a:pt x="59" y="16"/>
                        <a:pt x="58" y="15"/>
                        <a:pt x="56" y="15"/>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32" name="Freeform 49"/>
                <p:cNvSpPr/>
                <p:nvPr/>
              </p:nvSpPr>
              <p:spPr bwMode="auto">
                <a:xfrm>
                  <a:off x="2243138" y="4624388"/>
                  <a:ext cx="115888" cy="12700"/>
                </a:xfrm>
                <a:custGeom>
                  <a:avLst/>
                  <a:gdLst>
                    <a:gd name="T0" fmla="*/ 52 w 55"/>
                    <a:gd name="T1" fmla="*/ 6 h 6"/>
                    <a:gd name="T2" fmla="*/ 3 w 55"/>
                    <a:gd name="T3" fmla="*/ 6 h 6"/>
                    <a:gd name="T4" fmla="*/ 0 w 55"/>
                    <a:gd name="T5" fmla="*/ 3 h 6"/>
                    <a:gd name="T6" fmla="*/ 3 w 55"/>
                    <a:gd name="T7" fmla="*/ 0 h 6"/>
                    <a:gd name="T8" fmla="*/ 52 w 55"/>
                    <a:gd name="T9" fmla="*/ 0 h 6"/>
                    <a:gd name="T10" fmla="*/ 55 w 55"/>
                    <a:gd name="T11" fmla="*/ 3 h 6"/>
                    <a:gd name="T12" fmla="*/ 52 w 5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5" h="6">
                      <a:moveTo>
                        <a:pt x="52" y="6"/>
                      </a:moveTo>
                      <a:cubicBezTo>
                        <a:pt x="3" y="6"/>
                        <a:pt x="3" y="6"/>
                        <a:pt x="3" y="6"/>
                      </a:cubicBezTo>
                      <a:cubicBezTo>
                        <a:pt x="1" y="6"/>
                        <a:pt x="0" y="5"/>
                        <a:pt x="0" y="3"/>
                      </a:cubicBezTo>
                      <a:cubicBezTo>
                        <a:pt x="0" y="1"/>
                        <a:pt x="1" y="0"/>
                        <a:pt x="3" y="0"/>
                      </a:cubicBezTo>
                      <a:cubicBezTo>
                        <a:pt x="52" y="0"/>
                        <a:pt x="52" y="0"/>
                        <a:pt x="52" y="0"/>
                      </a:cubicBezTo>
                      <a:cubicBezTo>
                        <a:pt x="53" y="0"/>
                        <a:pt x="55" y="1"/>
                        <a:pt x="55" y="3"/>
                      </a:cubicBezTo>
                      <a:cubicBezTo>
                        <a:pt x="55" y="5"/>
                        <a:pt x="53" y="6"/>
                        <a:pt x="52" y="6"/>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33" name="Freeform 50"/>
                <p:cNvSpPr/>
                <p:nvPr/>
              </p:nvSpPr>
              <p:spPr bwMode="auto">
                <a:xfrm>
                  <a:off x="2243138" y="4675188"/>
                  <a:ext cx="115888" cy="12700"/>
                </a:xfrm>
                <a:custGeom>
                  <a:avLst/>
                  <a:gdLst>
                    <a:gd name="T0" fmla="*/ 52 w 55"/>
                    <a:gd name="T1" fmla="*/ 6 h 6"/>
                    <a:gd name="T2" fmla="*/ 3 w 55"/>
                    <a:gd name="T3" fmla="*/ 6 h 6"/>
                    <a:gd name="T4" fmla="*/ 0 w 55"/>
                    <a:gd name="T5" fmla="*/ 3 h 6"/>
                    <a:gd name="T6" fmla="*/ 3 w 55"/>
                    <a:gd name="T7" fmla="*/ 0 h 6"/>
                    <a:gd name="T8" fmla="*/ 52 w 55"/>
                    <a:gd name="T9" fmla="*/ 0 h 6"/>
                    <a:gd name="T10" fmla="*/ 55 w 55"/>
                    <a:gd name="T11" fmla="*/ 3 h 6"/>
                    <a:gd name="T12" fmla="*/ 52 w 5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5" h="6">
                      <a:moveTo>
                        <a:pt x="52" y="6"/>
                      </a:moveTo>
                      <a:cubicBezTo>
                        <a:pt x="3" y="6"/>
                        <a:pt x="3" y="6"/>
                        <a:pt x="3" y="6"/>
                      </a:cubicBezTo>
                      <a:cubicBezTo>
                        <a:pt x="1" y="6"/>
                        <a:pt x="0" y="4"/>
                        <a:pt x="0" y="3"/>
                      </a:cubicBezTo>
                      <a:cubicBezTo>
                        <a:pt x="0" y="1"/>
                        <a:pt x="1" y="0"/>
                        <a:pt x="3" y="0"/>
                      </a:cubicBezTo>
                      <a:cubicBezTo>
                        <a:pt x="52" y="0"/>
                        <a:pt x="52" y="0"/>
                        <a:pt x="52" y="0"/>
                      </a:cubicBezTo>
                      <a:cubicBezTo>
                        <a:pt x="53" y="0"/>
                        <a:pt x="55" y="1"/>
                        <a:pt x="55" y="3"/>
                      </a:cubicBezTo>
                      <a:cubicBezTo>
                        <a:pt x="55" y="4"/>
                        <a:pt x="53" y="6"/>
                        <a:pt x="52" y="6"/>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34" name="Freeform 51"/>
                <p:cNvSpPr/>
                <p:nvPr/>
              </p:nvSpPr>
              <p:spPr bwMode="auto">
                <a:xfrm>
                  <a:off x="2243138" y="4724400"/>
                  <a:ext cx="115888" cy="12700"/>
                </a:xfrm>
                <a:custGeom>
                  <a:avLst/>
                  <a:gdLst>
                    <a:gd name="T0" fmla="*/ 52 w 55"/>
                    <a:gd name="T1" fmla="*/ 6 h 6"/>
                    <a:gd name="T2" fmla="*/ 3 w 55"/>
                    <a:gd name="T3" fmla="*/ 6 h 6"/>
                    <a:gd name="T4" fmla="*/ 0 w 55"/>
                    <a:gd name="T5" fmla="*/ 3 h 6"/>
                    <a:gd name="T6" fmla="*/ 3 w 55"/>
                    <a:gd name="T7" fmla="*/ 0 h 6"/>
                    <a:gd name="T8" fmla="*/ 52 w 55"/>
                    <a:gd name="T9" fmla="*/ 0 h 6"/>
                    <a:gd name="T10" fmla="*/ 55 w 55"/>
                    <a:gd name="T11" fmla="*/ 3 h 6"/>
                    <a:gd name="T12" fmla="*/ 52 w 5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5" h="6">
                      <a:moveTo>
                        <a:pt x="52" y="6"/>
                      </a:moveTo>
                      <a:cubicBezTo>
                        <a:pt x="3" y="6"/>
                        <a:pt x="3" y="6"/>
                        <a:pt x="3" y="6"/>
                      </a:cubicBezTo>
                      <a:cubicBezTo>
                        <a:pt x="1" y="6"/>
                        <a:pt x="0" y="5"/>
                        <a:pt x="0" y="3"/>
                      </a:cubicBezTo>
                      <a:cubicBezTo>
                        <a:pt x="0" y="2"/>
                        <a:pt x="1" y="0"/>
                        <a:pt x="3" y="0"/>
                      </a:cubicBezTo>
                      <a:cubicBezTo>
                        <a:pt x="52" y="0"/>
                        <a:pt x="52" y="0"/>
                        <a:pt x="52" y="0"/>
                      </a:cubicBezTo>
                      <a:cubicBezTo>
                        <a:pt x="53" y="0"/>
                        <a:pt x="55" y="2"/>
                        <a:pt x="55" y="3"/>
                      </a:cubicBezTo>
                      <a:cubicBezTo>
                        <a:pt x="55" y="5"/>
                        <a:pt x="53" y="6"/>
                        <a:pt x="52" y="6"/>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35" name="Freeform 52"/>
                <p:cNvSpPr/>
                <p:nvPr/>
              </p:nvSpPr>
              <p:spPr bwMode="auto">
                <a:xfrm>
                  <a:off x="2025651" y="4524375"/>
                  <a:ext cx="388938" cy="293688"/>
                </a:xfrm>
                <a:custGeom>
                  <a:avLst/>
                  <a:gdLst>
                    <a:gd name="T0" fmla="*/ 175 w 183"/>
                    <a:gd name="T1" fmla="*/ 0 h 138"/>
                    <a:gd name="T2" fmla="*/ 133 w 183"/>
                    <a:gd name="T3" fmla="*/ 0 h 138"/>
                    <a:gd name="T4" fmla="*/ 131 w 183"/>
                    <a:gd name="T5" fmla="*/ 2 h 138"/>
                    <a:gd name="T6" fmla="*/ 130 w 183"/>
                    <a:gd name="T7" fmla="*/ 11 h 138"/>
                    <a:gd name="T8" fmla="*/ 131 w 183"/>
                    <a:gd name="T9" fmla="*/ 12 h 138"/>
                    <a:gd name="T10" fmla="*/ 164 w 183"/>
                    <a:gd name="T11" fmla="*/ 12 h 138"/>
                    <a:gd name="T12" fmla="*/ 171 w 183"/>
                    <a:gd name="T13" fmla="*/ 20 h 138"/>
                    <a:gd name="T14" fmla="*/ 171 w 183"/>
                    <a:gd name="T15" fmla="*/ 119 h 138"/>
                    <a:gd name="T16" fmla="*/ 164 w 183"/>
                    <a:gd name="T17" fmla="*/ 126 h 138"/>
                    <a:gd name="T18" fmla="*/ 19 w 183"/>
                    <a:gd name="T19" fmla="*/ 126 h 138"/>
                    <a:gd name="T20" fmla="*/ 11 w 183"/>
                    <a:gd name="T21" fmla="*/ 119 h 138"/>
                    <a:gd name="T22" fmla="*/ 11 w 183"/>
                    <a:gd name="T23" fmla="*/ 20 h 138"/>
                    <a:gd name="T24" fmla="*/ 19 w 183"/>
                    <a:gd name="T25" fmla="*/ 12 h 138"/>
                    <a:gd name="T26" fmla="*/ 51 w 183"/>
                    <a:gd name="T27" fmla="*/ 12 h 138"/>
                    <a:gd name="T28" fmla="*/ 52 w 183"/>
                    <a:gd name="T29" fmla="*/ 11 h 138"/>
                    <a:gd name="T30" fmla="*/ 51 w 183"/>
                    <a:gd name="T31" fmla="*/ 2 h 138"/>
                    <a:gd name="T32" fmla="*/ 49 w 183"/>
                    <a:gd name="T33" fmla="*/ 0 h 138"/>
                    <a:gd name="T34" fmla="*/ 7 w 183"/>
                    <a:gd name="T35" fmla="*/ 0 h 138"/>
                    <a:gd name="T36" fmla="*/ 0 w 183"/>
                    <a:gd name="T37" fmla="*/ 8 h 138"/>
                    <a:gd name="T38" fmla="*/ 0 w 183"/>
                    <a:gd name="T39" fmla="*/ 130 h 138"/>
                    <a:gd name="T40" fmla="*/ 7 w 183"/>
                    <a:gd name="T41" fmla="*/ 138 h 138"/>
                    <a:gd name="T42" fmla="*/ 175 w 183"/>
                    <a:gd name="T43" fmla="*/ 138 h 138"/>
                    <a:gd name="T44" fmla="*/ 183 w 183"/>
                    <a:gd name="T45" fmla="*/ 130 h 138"/>
                    <a:gd name="T46" fmla="*/ 183 w 183"/>
                    <a:gd name="T47" fmla="*/ 8 h 138"/>
                    <a:gd name="T48" fmla="*/ 175 w 183"/>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3" h="138">
                      <a:moveTo>
                        <a:pt x="175" y="0"/>
                      </a:moveTo>
                      <a:cubicBezTo>
                        <a:pt x="175" y="0"/>
                        <a:pt x="145" y="0"/>
                        <a:pt x="133" y="0"/>
                      </a:cubicBezTo>
                      <a:cubicBezTo>
                        <a:pt x="131" y="0"/>
                        <a:pt x="131" y="2"/>
                        <a:pt x="131" y="2"/>
                      </a:cubicBezTo>
                      <a:cubicBezTo>
                        <a:pt x="130" y="11"/>
                        <a:pt x="130" y="11"/>
                        <a:pt x="130" y="11"/>
                      </a:cubicBezTo>
                      <a:cubicBezTo>
                        <a:pt x="130" y="11"/>
                        <a:pt x="130" y="12"/>
                        <a:pt x="131" y="12"/>
                      </a:cubicBezTo>
                      <a:cubicBezTo>
                        <a:pt x="140" y="12"/>
                        <a:pt x="164" y="12"/>
                        <a:pt x="164" y="12"/>
                      </a:cubicBezTo>
                      <a:cubicBezTo>
                        <a:pt x="168" y="12"/>
                        <a:pt x="171" y="15"/>
                        <a:pt x="171" y="20"/>
                      </a:cubicBezTo>
                      <a:cubicBezTo>
                        <a:pt x="171" y="119"/>
                        <a:pt x="171" y="119"/>
                        <a:pt x="171" y="119"/>
                      </a:cubicBezTo>
                      <a:cubicBezTo>
                        <a:pt x="171" y="123"/>
                        <a:pt x="168" y="126"/>
                        <a:pt x="164" y="126"/>
                      </a:cubicBezTo>
                      <a:cubicBezTo>
                        <a:pt x="19" y="126"/>
                        <a:pt x="19" y="126"/>
                        <a:pt x="19" y="126"/>
                      </a:cubicBezTo>
                      <a:cubicBezTo>
                        <a:pt x="15" y="126"/>
                        <a:pt x="11" y="123"/>
                        <a:pt x="11" y="119"/>
                      </a:cubicBezTo>
                      <a:cubicBezTo>
                        <a:pt x="11" y="20"/>
                        <a:pt x="11" y="20"/>
                        <a:pt x="11" y="20"/>
                      </a:cubicBezTo>
                      <a:cubicBezTo>
                        <a:pt x="11" y="15"/>
                        <a:pt x="15" y="12"/>
                        <a:pt x="19" y="12"/>
                      </a:cubicBezTo>
                      <a:cubicBezTo>
                        <a:pt x="19" y="12"/>
                        <a:pt x="42" y="12"/>
                        <a:pt x="51" y="12"/>
                      </a:cubicBezTo>
                      <a:cubicBezTo>
                        <a:pt x="52" y="12"/>
                        <a:pt x="52" y="11"/>
                        <a:pt x="52" y="11"/>
                      </a:cubicBezTo>
                      <a:cubicBezTo>
                        <a:pt x="51" y="2"/>
                        <a:pt x="51" y="2"/>
                        <a:pt x="51" y="2"/>
                      </a:cubicBezTo>
                      <a:cubicBezTo>
                        <a:pt x="51" y="2"/>
                        <a:pt x="50" y="0"/>
                        <a:pt x="49" y="0"/>
                      </a:cubicBezTo>
                      <a:cubicBezTo>
                        <a:pt x="37" y="0"/>
                        <a:pt x="7" y="0"/>
                        <a:pt x="7" y="0"/>
                      </a:cubicBezTo>
                      <a:cubicBezTo>
                        <a:pt x="3" y="0"/>
                        <a:pt x="0" y="4"/>
                        <a:pt x="0" y="8"/>
                      </a:cubicBezTo>
                      <a:cubicBezTo>
                        <a:pt x="0" y="130"/>
                        <a:pt x="0" y="130"/>
                        <a:pt x="0" y="130"/>
                      </a:cubicBezTo>
                      <a:cubicBezTo>
                        <a:pt x="0" y="135"/>
                        <a:pt x="3" y="138"/>
                        <a:pt x="7" y="138"/>
                      </a:cubicBezTo>
                      <a:cubicBezTo>
                        <a:pt x="175" y="138"/>
                        <a:pt x="175" y="138"/>
                        <a:pt x="175" y="138"/>
                      </a:cubicBezTo>
                      <a:cubicBezTo>
                        <a:pt x="179" y="138"/>
                        <a:pt x="183" y="135"/>
                        <a:pt x="183" y="130"/>
                      </a:cubicBezTo>
                      <a:cubicBezTo>
                        <a:pt x="183" y="8"/>
                        <a:pt x="183" y="8"/>
                        <a:pt x="183" y="8"/>
                      </a:cubicBezTo>
                      <a:cubicBezTo>
                        <a:pt x="183" y="4"/>
                        <a:pt x="179" y="0"/>
                        <a:pt x="175" y="0"/>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36" name="Oval 53"/>
                <p:cNvSpPr>
                  <a:spLocks noChangeArrowheads="1"/>
                </p:cNvSpPr>
                <p:nvPr/>
              </p:nvSpPr>
              <p:spPr bwMode="auto">
                <a:xfrm>
                  <a:off x="2116138" y="4603750"/>
                  <a:ext cx="63500" cy="60325"/>
                </a:xfrm>
                <a:prstGeom prst="ellipse">
                  <a:avLst/>
                </a:pr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38" name="Freeform 54"/>
                <p:cNvSpPr/>
                <p:nvPr/>
              </p:nvSpPr>
              <p:spPr bwMode="auto">
                <a:xfrm>
                  <a:off x="2085976" y="4675188"/>
                  <a:ext cx="120650" cy="68263"/>
                </a:xfrm>
                <a:custGeom>
                  <a:avLst/>
                  <a:gdLst>
                    <a:gd name="T0" fmla="*/ 57 w 57"/>
                    <a:gd name="T1" fmla="*/ 31 h 32"/>
                    <a:gd name="T2" fmla="*/ 47 w 57"/>
                    <a:gd name="T3" fmla="*/ 5 h 32"/>
                    <a:gd name="T4" fmla="*/ 41 w 57"/>
                    <a:gd name="T5" fmla="*/ 0 h 32"/>
                    <a:gd name="T6" fmla="*/ 40 w 57"/>
                    <a:gd name="T7" fmla="*/ 0 h 32"/>
                    <a:gd name="T8" fmla="*/ 37 w 57"/>
                    <a:gd name="T9" fmla="*/ 0 h 32"/>
                    <a:gd name="T10" fmla="*/ 20 w 57"/>
                    <a:gd name="T11" fmla="*/ 0 h 32"/>
                    <a:gd name="T12" fmla="*/ 18 w 57"/>
                    <a:gd name="T13" fmla="*/ 0 h 32"/>
                    <a:gd name="T14" fmla="*/ 17 w 57"/>
                    <a:gd name="T15" fmla="*/ 0 h 32"/>
                    <a:gd name="T16" fmla="*/ 11 w 57"/>
                    <a:gd name="T17" fmla="*/ 5 h 32"/>
                    <a:gd name="T18" fmla="*/ 1 w 57"/>
                    <a:gd name="T19" fmla="*/ 31 h 32"/>
                    <a:gd name="T20" fmla="*/ 2 w 57"/>
                    <a:gd name="T21" fmla="*/ 32 h 32"/>
                    <a:gd name="T22" fmla="*/ 56 w 57"/>
                    <a:gd name="T23" fmla="*/ 32 h 32"/>
                    <a:gd name="T24" fmla="*/ 57 w 57"/>
                    <a:gd name="T2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32">
                      <a:moveTo>
                        <a:pt x="57" y="31"/>
                      </a:moveTo>
                      <a:cubicBezTo>
                        <a:pt x="47" y="5"/>
                        <a:pt x="47" y="5"/>
                        <a:pt x="47" y="5"/>
                      </a:cubicBezTo>
                      <a:cubicBezTo>
                        <a:pt x="47" y="4"/>
                        <a:pt x="45" y="0"/>
                        <a:pt x="41" y="0"/>
                      </a:cubicBezTo>
                      <a:cubicBezTo>
                        <a:pt x="40" y="0"/>
                        <a:pt x="40" y="0"/>
                        <a:pt x="40" y="0"/>
                      </a:cubicBezTo>
                      <a:cubicBezTo>
                        <a:pt x="39" y="0"/>
                        <a:pt x="38" y="0"/>
                        <a:pt x="37" y="0"/>
                      </a:cubicBezTo>
                      <a:cubicBezTo>
                        <a:pt x="20" y="0"/>
                        <a:pt x="20" y="0"/>
                        <a:pt x="20" y="0"/>
                      </a:cubicBezTo>
                      <a:cubicBezTo>
                        <a:pt x="19" y="0"/>
                        <a:pt x="18" y="0"/>
                        <a:pt x="18" y="0"/>
                      </a:cubicBezTo>
                      <a:cubicBezTo>
                        <a:pt x="18" y="0"/>
                        <a:pt x="18" y="0"/>
                        <a:pt x="17" y="0"/>
                      </a:cubicBezTo>
                      <a:cubicBezTo>
                        <a:pt x="12" y="0"/>
                        <a:pt x="11" y="4"/>
                        <a:pt x="11" y="5"/>
                      </a:cubicBezTo>
                      <a:cubicBezTo>
                        <a:pt x="1" y="31"/>
                        <a:pt x="1" y="31"/>
                        <a:pt x="1" y="31"/>
                      </a:cubicBezTo>
                      <a:cubicBezTo>
                        <a:pt x="1" y="31"/>
                        <a:pt x="0" y="32"/>
                        <a:pt x="2" y="32"/>
                      </a:cubicBezTo>
                      <a:cubicBezTo>
                        <a:pt x="56" y="32"/>
                        <a:pt x="56" y="32"/>
                        <a:pt x="56" y="32"/>
                      </a:cubicBezTo>
                      <a:cubicBezTo>
                        <a:pt x="57" y="32"/>
                        <a:pt x="57" y="31"/>
                        <a:pt x="57" y="31"/>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grpSp>
        </p:grpSp>
      </p:grpSp>
      <p:grpSp>
        <p:nvGrpSpPr>
          <p:cNvPr id="79" name="组合 78"/>
          <p:cNvGrpSpPr/>
          <p:nvPr/>
        </p:nvGrpSpPr>
        <p:grpSpPr>
          <a:xfrm>
            <a:off x="2607495" y="1382167"/>
            <a:ext cx="1980000" cy="1678419"/>
            <a:chOff x="2363915" y="788913"/>
            <a:chExt cx="1980000" cy="1678419"/>
          </a:xfrm>
        </p:grpSpPr>
        <p:sp>
          <p:nvSpPr>
            <p:cNvPr id="39" name="TextBox 57"/>
            <p:cNvSpPr txBox="1"/>
            <p:nvPr/>
          </p:nvSpPr>
          <p:spPr>
            <a:xfrm>
              <a:off x="2363915" y="1637387"/>
              <a:ext cx="1980000" cy="829945"/>
            </a:xfrm>
            <a:prstGeom prst="rect">
              <a:avLst/>
            </a:prstGeom>
            <a:noFill/>
          </p:spPr>
          <p:txBody>
            <a:bodyPr wrap="square" rtlCol="0">
              <a:spAutoFit/>
            </a:bodyPr>
            <a:lstStyle/>
            <a:p>
              <a:r>
                <a:rPr lang="zh-CN" altLang="en-US" sz="1600" b="1">
                  <a:solidFill>
                    <a:srgbClr val="7F7F7F"/>
                  </a:solidFill>
                  <a:latin typeface="微软雅黑" panose="020B0503020204020204" pitchFamily="34" charset="-122"/>
                  <a:ea typeface="微软雅黑" panose="020B0503020204020204" pitchFamily="34" charset="-122"/>
                </a:rPr>
                <a:t>互助推广执行及分析缺乏辅助效果，缺乏量化的手段</a:t>
              </a:r>
              <a:r>
                <a:rPr lang="zh-CN" altLang="en-US" sz="1600" b="1" smtClean="0">
                  <a:solidFill>
                    <a:srgbClr val="7F7F7F"/>
                  </a:solidFill>
                  <a:latin typeface="微软雅黑" panose="020B0503020204020204" pitchFamily="34" charset="-122"/>
                  <a:ea typeface="微软雅黑" panose="020B0503020204020204" pitchFamily="34" charset="-122"/>
                </a:rPr>
                <a:t>。</a:t>
              </a:r>
              <a:endParaRPr lang="en-US" altLang="zh-CN" sz="1600" b="1">
                <a:solidFill>
                  <a:srgbClr val="7F7F7F"/>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2961961" y="788913"/>
              <a:ext cx="783908" cy="784860"/>
              <a:chOff x="1507182" y="2058527"/>
              <a:chExt cx="783908" cy="784860"/>
            </a:xfrm>
          </p:grpSpPr>
          <p:sp>
            <p:nvSpPr>
              <p:cNvPr id="41" name="Oval 21"/>
              <p:cNvSpPr>
                <a:spLocks noChangeArrowheads="1"/>
              </p:cNvSpPr>
              <p:nvPr/>
            </p:nvSpPr>
            <p:spPr bwMode="auto">
              <a:xfrm rot="19193214">
                <a:off x="1507182" y="2058527"/>
                <a:ext cx="783908" cy="784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68580" tIns="34290" rIns="68580" bIns="34290" numCol="1" anchor="t" anchorCtr="0" compatLnSpc="1"/>
              <a:lstStyle/>
              <a:p>
                <a:endParaRPr lang="en-US" sz="1600" b="1">
                  <a:solidFill>
                    <a:srgbClr val="7F7F7F"/>
                  </a:solidFill>
                  <a:latin typeface="微软雅黑" panose="020B0503020204020204" pitchFamily="34" charset="-122"/>
                  <a:ea typeface="微软雅黑" panose="020B0503020204020204" pitchFamily="34" charset="-122"/>
                </a:endParaRPr>
              </a:p>
            </p:txBody>
          </p:sp>
          <p:sp>
            <p:nvSpPr>
              <p:cNvPr id="42" name="Freeform 23"/>
              <p:cNvSpPr/>
              <p:nvPr/>
            </p:nvSpPr>
            <p:spPr bwMode="auto">
              <a:xfrm>
                <a:off x="1592907" y="2144252"/>
                <a:ext cx="612458" cy="613410"/>
              </a:xfrm>
              <a:custGeom>
                <a:avLst/>
                <a:gdLst>
                  <a:gd name="T0" fmla="*/ 353 w 429"/>
                  <a:gd name="T1" fmla="*/ 352 h 429"/>
                  <a:gd name="T2" fmla="*/ 76 w 429"/>
                  <a:gd name="T3" fmla="*/ 352 h 429"/>
                  <a:gd name="T4" fmla="*/ 76 w 429"/>
                  <a:gd name="T5" fmla="*/ 76 h 429"/>
                  <a:gd name="T6" fmla="*/ 353 w 429"/>
                  <a:gd name="T7" fmla="*/ 76 h 429"/>
                  <a:gd name="T8" fmla="*/ 353 w 429"/>
                  <a:gd name="T9" fmla="*/ 352 h 429"/>
                </a:gdLst>
                <a:ahLst/>
                <a:cxnLst>
                  <a:cxn ang="0">
                    <a:pos x="T0" y="T1"/>
                  </a:cxn>
                  <a:cxn ang="0">
                    <a:pos x="T2" y="T3"/>
                  </a:cxn>
                  <a:cxn ang="0">
                    <a:pos x="T4" y="T5"/>
                  </a:cxn>
                  <a:cxn ang="0">
                    <a:pos x="T6" y="T7"/>
                  </a:cxn>
                  <a:cxn ang="0">
                    <a:pos x="T8" y="T9"/>
                  </a:cxn>
                </a:cxnLst>
                <a:rect l="0" t="0" r="r" b="b"/>
                <a:pathLst>
                  <a:path w="429" h="429">
                    <a:moveTo>
                      <a:pt x="353" y="352"/>
                    </a:moveTo>
                    <a:cubicBezTo>
                      <a:pt x="276" y="429"/>
                      <a:pt x="153" y="429"/>
                      <a:pt x="76" y="352"/>
                    </a:cubicBezTo>
                    <a:cubicBezTo>
                      <a:pt x="0" y="276"/>
                      <a:pt x="0" y="152"/>
                      <a:pt x="76" y="76"/>
                    </a:cubicBezTo>
                    <a:cubicBezTo>
                      <a:pt x="153" y="0"/>
                      <a:pt x="276" y="0"/>
                      <a:pt x="353" y="76"/>
                    </a:cubicBezTo>
                    <a:cubicBezTo>
                      <a:pt x="429" y="152"/>
                      <a:pt x="429" y="276"/>
                      <a:pt x="353" y="352"/>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lstStyle/>
              <a:p>
                <a:pPr algn="ctr"/>
                <a:endParaRPr lang="en-US" sz="1600" b="1">
                  <a:solidFill>
                    <a:srgbClr val="7F7F7F"/>
                  </a:solidFill>
                  <a:latin typeface="微软雅黑" panose="020B0503020204020204" pitchFamily="34" charset="-122"/>
                  <a:ea typeface="微软雅黑" panose="020B0503020204020204" pitchFamily="34" charset="-122"/>
                </a:endParaRPr>
              </a:p>
            </p:txBody>
          </p:sp>
          <p:sp>
            <p:nvSpPr>
              <p:cNvPr id="43" name="Freeform 76"/>
              <p:cNvSpPr>
                <a:spLocks noEditPoints="1"/>
              </p:cNvSpPr>
              <p:nvPr/>
            </p:nvSpPr>
            <p:spPr bwMode="auto">
              <a:xfrm>
                <a:off x="1749725" y="2297785"/>
                <a:ext cx="332719" cy="247702"/>
              </a:xfrm>
              <a:custGeom>
                <a:avLst/>
                <a:gdLst>
                  <a:gd name="T0" fmla="*/ 228 w 237"/>
                  <a:gd name="T1" fmla="*/ 42 h 177"/>
                  <a:gd name="T2" fmla="*/ 215 w 237"/>
                  <a:gd name="T3" fmla="*/ 42 h 177"/>
                  <a:gd name="T4" fmla="*/ 214 w 237"/>
                  <a:gd name="T5" fmla="*/ 40 h 177"/>
                  <a:gd name="T6" fmla="*/ 214 w 237"/>
                  <a:gd name="T7" fmla="*/ 33 h 177"/>
                  <a:gd name="T8" fmla="*/ 198 w 237"/>
                  <a:gd name="T9" fmla="*/ 18 h 177"/>
                  <a:gd name="T10" fmla="*/ 93 w 237"/>
                  <a:gd name="T11" fmla="*/ 18 h 177"/>
                  <a:gd name="T12" fmla="*/ 90 w 237"/>
                  <a:gd name="T13" fmla="*/ 13 h 177"/>
                  <a:gd name="T14" fmla="*/ 89 w 237"/>
                  <a:gd name="T15" fmla="*/ 12 h 177"/>
                  <a:gd name="T16" fmla="*/ 72 w 237"/>
                  <a:gd name="T17" fmla="*/ 0 h 177"/>
                  <a:gd name="T18" fmla="*/ 44 w 237"/>
                  <a:gd name="T19" fmla="*/ 0 h 177"/>
                  <a:gd name="T20" fmla="*/ 28 w 237"/>
                  <a:gd name="T21" fmla="*/ 12 h 177"/>
                  <a:gd name="T22" fmla="*/ 27 w 237"/>
                  <a:gd name="T23" fmla="*/ 13 h 177"/>
                  <a:gd name="T24" fmla="*/ 24 w 237"/>
                  <a:gd name="T25" fmla="*/ 18 h 177"/>
                  <a:gd name="T26" fmla="*/ 16 w 237"/>
                  <a:gd name="T27" fmla="*/ 18 h 177"/>
                  <a:gd name="T28" fmla="*/ 0 w 237"/>
                  <a:gd name="T29" fmla="*/ 33 h 177"/>
                  <a:gd name="T30" fmla="*/ 0 w 237"/>
                  <a:gd name="T31" fmla="*/ 162 h 177"/>
                  <a:gd name="T32" fmla="*/ 13 w 237"/>
                  <a:gd name="T33" fmla="*/ 177 h 177"/>
                  <a:gd name="T34" fmla="*/ 16 w 237"/>
                  <a:gd name="T35" fmla="*/ 177 h 177"/>
                  <a:gd name="T36" fmla="*/ 204 w 237"/>
                  <a:gd name="T37" fmla="*/ 177 h 177"/>
                  <a:gd name="T38" fmla="*/ 215 w 237"/>
                  <a:gd name="T39" fmla="*/ 168 h 177"/>
                  <a:gd name="T40" fmla="*/ 236 w 237"/>
                  <a:gd name="T41" fmla="*/ 51 h 177"/>
                  <a:gd name="T42" fmla="*/ 228 w 237"/>
                  <a:gd name="T43" fmla="*/ 42 h 177"/>
                  <a:gd name="T44" fmla="*/ 16 w 237"/>
                  <a:gd name="T45" fmla="*/ 30 h 177"/>
                  <a:gd name="T46" fmla="*/ 24 w 237"/>
                  <a:gd name="T47" fmla="*/ 30 h 177"/>
                  <a:gd name="T48" fmla="*/ 38 w 237"/>
                  <a:gd name="T49" fmla="*/ 19 h 177"/>
                  <a:gd name="T50" fmla="*/ 39 w 237"/>
                  <a:gd name="T51" fmla="*/ 18 h 177"/>
                  <a:gd name="T52" fmla="*/ 46 w 237"/>
                  <a:gd name="T53" fmla="*/ 12 h 177"/>
                  <a:gd name="T54" fmla="*/ 72 w 237"/>
                  <a:gd name="T55" fmla="*/ 12 h 177"/>
                  <a:gd name="T56" fmla="*/ 78 w 237"/>
                  <a:gd name="T57" fmla="*/ 18 h 177"/>
                  <a:gd name="T58" fmla="*/ 79 w 237"/>
                  <a:gd name="T59" fmla="*/ 19 h 177"/>
                  <a:gd name="T60" fmla="*/ 93 w 237"/>
                  <a:gd name="T61" fmla="*/ 30 h 177"/>
                  <a:gd name="T62" fmla="*/ 198 w 237"/>
                  <a:gd name="T63" fmla="*/ 30 h 177"/>
                  <a:gd name="T64" fmla="*/ 202 w 237"/>
                  <a:gd name="T65" fmla="*/ 33 h 177"/>
                  <a:gd name="T66" fmla="*/ 202 w 237"/>
                  <a:gd name="T67" fmla="*/ 39 h 177"/>
                  <a:gd name="T68" fmla="*/ 200 w 237"/>
                  <a:gd name="T69" fmla="*/ 42 h 177"/>
                  <a:gd name="T70" fmla="*/ 40 w 237"/>
                  <a:gd name="T71" fmla="*/ 42 h 177"/>
                  <a:gd name="T72" fmla="*/ 29 w 237"/>
                  <a:gd name="T73" fmla="*/ 51 h 177"/>
                  <a:gd name="T74" fmla="*/ 13 w 237"/>
                  <a:gd name="T75" fmla="*/ 138 h 177"/>
                  <a:gd name="T76" fmla="*/ 13 w 237"/>
                  <a:gd name="T77" fmla="*/ 136 h 177"/>
                  <a:gd name="T78" fmla="*/ 13 w 237"/>
                  <a:gd name="T79" fmla="*/ 33 h 177"/>
                  <a:gd name="T80" fmla="*/ 16 w 237"/>
                  <a:gd name="T81" fmla="*/ 3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7" h="177">
                    <a:moveTo>
                      <a:pt x="228" y="42"/>
                    </a:moveTo>
                    <a:cubicBezTo>
                      <a:pt x="228" y="42"/>
                      <a:pt x="218" y="42"/>
                      <a:pt x="215" y="42"/>
                    </a:cubicBezTo>
                    <a:cubicBezTo>
                      <a:pt x="214" y="42"/>
                      <a:pt x="214" y="40"/>
                      <a:pt x="214" y="40"/>
                    </a:cubicBezTo>
                    <a:cubicBezTo>
                      <a:pt x="214" y="33"/>
                      <a:pt x="214" y="33"/>
                      <a:pt x="214" y="33"/>
                    </a:cubicBezTo>
                    <a:cubicBezTo>
                      <a:pt x="214" y="25"/>
                      <a:pt x="207" y="18"/>
                      <a:pt x="198" y="18"/>
                    </a:cubicBezTo>
                    <a:cubicBezTo>
                      <a:pt x="93" y="18"/>
                      <a:pt x="93" y="18"/>
                      <a:pt x="93" y="18"/>
                    </a:cubicBezTo>
                    <a:cubicBezTo>
                      <a:pt x="92" y="18"/>
                      <a:pt x="91" y="16"/>
                      <a:pt x="90" y="13"/>
                    </a:cubicBezTo>
                    <a:cubicBezTo>
                      <a:pt x="89" y="13"/>
                      <a:pt x="89" y="12"/>
                      <a:pt x="89" y="12"/>
                    </a:cubicBezTo>
                    <a:cubicBezTo>
                      <a:pt x="84" y="2"/>
                      <a:pt x="77" y="0"/>
                      <a:pt x="72" y="0"/>
                    </a:cubicBezTo>
                    <a:cubicBezTo>
                      <a:pt x="44" y="0"/>
                      <a:pt x="44" y="0"/>
                      <a:pt x="44" y="0"/>
                    </a:cubicBezTo>
                    <a:cubicBezTo>
                      <a:pt x="37" y="0"/>
                      <a:pt x="33" y="4"/>
                      <a:pt x="28" y="12"/>
                    </a:cubicBezTo>
                    <a:cubicBezTo>
                      <a:pt x="28" y="12"/>
                      <a:pt x="28" y="13"/>
                      <a:pt x="27" y="13"/>
                    </a:cubicBezTo>
                    <a:cubicBezTo>
                      <a:pt x="26" y="16"/>
                      <a:pt x="25" y="18"/>
                      <a:pt x="24" y="18"/>
                    </a:cubicBezTo>
                    <a:cubicBezTo>
                      <a:pt x="16" y="18"/>
                      <a:pt x="16" y="18"/>
                      <a:pt x="16" y="18"/>
                    </a:cubicBezTo>
                    <a:cubicBezTo>
                      <a:pt x="7" y="18"/>
                      <a:pt x="0" y="25"/>
                      <a:pt x="0" y="33"/>
                    </a:cubicBezTo>
                    <a:cubicBezTo>
                      <a:pt x="0" y="162"/>
                      <a:pt x="0" y="162"/>
                      <a:pt x="0" y="162"/>
                    </a:cubicBezTo>
                    <a:cubicBezTo>
                      <a:pt x="0" y="169"/>
                      <a:pt x="6" y="175"/>
                      <a:pt x="13" y="177"/>
                    </a:cubicBezTo>
                    <a:cubicBezTo>
                      <a:pt x="14" y="177"/>
                      <a:pt x="15" y="177"/>
                      <a:pt x="16" y="177"/>
                    </a:cubicBezTo>
                    <a:cubicBezTo>
                      <a:pt x="204" y="177"/>
                      <a:pt x="204" y="177"/>
                      <a:pt x="204" y="177"/>
                    </a:cubicBezTo>
                    <a:cubicBezTo>
                      <a:pt x="209" y="177"/>
                      <a:pt x="214" y="173"/>
                      <a:pt x="215" y="168"/>
                    </a:cubicBezTo>
                    <a:cubicBezTo>
                      <a:pt x="236" y="51"/>
                      <a:pt x="236" y="51"/>
                      <a:pt x="236" y="51"/>
                    </a:cubicBezTo>
                    <a:cubicBezTo>
                      <a:pt x="237" y="46"/>
                      <a:pt x="233" y="42"/>
                      <a:pt x="228" y="42"/>
                    </a:cubicBezTo>
                    <a:close/>
                    <a:moveTo>
                      <a:pt x="16" y="30"/>
                    </a:moveTo>
                    <a:cubicBezTo>
                      <a:pt x="24" y="30"/>
                      <a:pt x="24" y="30"/>
                      <a:pt x="24" y="30"/>
                    </a:cubicBezTo>
                    <a:cubicBezTo>
                      <a:pt x="32" y="30"/>
                      <a:pt x="35" y="24"/>
                      <a:pt x="38" y="19"/>
                    </a:cubicBezTo>
                    <a:cubicBezTo>
                      <a:pt x="38" y="19"/>
                      <a:pt x="39" y="19"/>
                      <a:pt x="39" y="18"/>
                    </a:cubicBezTo>
                    <a:cubicBezTo>
                      <a:pt x="41" y="14"/>
                      <a:pt x="43" y="12"/>
                      <a:pt x="46" y="12"/>
                    </a:cubicBezTo>
                    <a:cubicBezTo>
                      <a:pt x="72" y="12"/>
                      <a:pt x="72" y="12"/>
                      <a:pt x="72" y="12"/>
                    </a:cubicBezTo>
                    <a:cubicBezTo>
                      <a:pt x="73" y="12"/>
                      <a:pt x="75" y="12"/>
                      <a:pt x="78" y="18"/>
                    </a:cubicBezTo>
                    <a:cubicBezTo>
                      <a:pt x="78" y="18"/>
                      <a:pt x="79" y="19"/>
                      <a:pt x="79" y="19"/>
                    </a:cubicBezTo>
                    <a:cubicBezTo>
                      <a:pt x="81" y="23"/>
                      <a:pt x="84" y="30"/>
                      <a:pt x="93" y="30"/>
                    </a:cubicBezTo>
                    <a:cubicBezTo>
                      <a:pt x="198" y="30"/>
                      <a:pt x="198" y="30"/>
                      <a:pt x="198" y="30"/>
                    </a:cubicBezTo>
                    <a:cubicBezTo>
                      <a:pt x="200" y="30"/>
                      <a:pt x="202" y="31"/>
                      <a:pt x="202" y="33"/>
                    </a:cubicBezTo>
                    <a:cubicBezTo>
                      <a:pt x="202" y="39"/>
                      <a:pt x="202" y="39"/>
                      <a:pt x="202" y="39"/>
                    </a:cubicBezTo>
                    <a:cubicBezTo>
                      <a:pt x="202" y="39"/>
                      <a:pt x="202" y="42"/>
                      <a:pt x="200" y="42"/>
                    </a:cubicBezTo>
                    <a:cubicBezTo>
                      <a:pt x="160" y="42"/>
                      <a:pt x="40" y="42"/>
                      <a:pt x="40" y="42"/>
                    </a:cubicBezTo>
                    <a:cubicBezTo>
                      <a:pt x="35" y="42"/>
                      <a:pt x="30" y="46"/>
                      <a:pt x="29" y="51"/>
                    </a:cubicBezTo>
                    <a:cubicBezTo>
                      <a:pt x="13" y="138"/>
                      <a:pt x="13" y="138"/>
                      <a:pt x="13" y="138"/>
                    </a:cubicBezTo>
                    <a:cubicBezTo>
                      <a:pt x="13" y="138"/>
                      <a:pt x="13" y="141"/>
                      <a:pt x="13" y="136"/>
                    </a:cubicBezTo>
                    <a:cubicBezTo>
                      <a:pt x="13" y="110"/>
                      <a:pt x="13" y="33"/>
                      <a:pt x="13" y="33"/>
                    </a:cubicBezTo>
                    <a:cubicBezTo>
                      <a:pt x="13" y="31"/>
                      <a:pt x="14" y="30"/>
                      <a:pt x="16" y="30"/>
                    </a:cubicBezTo>
                    <a:close/>
                  </a:path>
                </a:pathLst>
              </a:custGeom>
              <a:solidFill>
                <a:srgbClr val="E6001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grpSp>
      </p:grpSp>
      <p:grpSp>
        <p:nvGrpSpPr>
          <p:cNvPr id="80" name="组合 79"/>
          <p:cNvGrpSpPr/>
          <p:nvPr/>
        </p:nvGrpSpPr>
        <p:grpSpPr>
          <a:xfrm>
            <a:off x="4731666" y="1392327"/>
            <a:ext cx="1980000" cy="1924799"/>
            <a:chOff x="4620086" y="788913"/>
            <a:chExt cx="1980000" cy="1924799"/>
          </a:xfrm>
        </p:grpSpPr>
        <p:sp>
          <p:nvSpPr>
            <p:cNvPr id="44" name="TextBox 63"/>
            <p:cNvSpPr txBox="1"/>
            <p:nvPr/>
          </p:nvSpPr>
          <p:spPr>
            <a:xfrm>
              <a:off x="4620086" y="1637387"/>
              <a:ext cx="1980000" cy="1076325"/>
            </a:xfrm>
            <a:prstGeom prst="rect">
              <a:avLst/>
            </a:prstGeom>
            <a:noFill/>
          </p:spPr>
          <p:txBody>
            <a:bodyPr wrap="square" rtlCol="0">
              <a:spAutoFit/>
            </a:bodyPr>
            <a:lstStyle/>
            <a:p>
              <a:r>
                <a:rPr lang="zh-CN" altLang="zh-CN" sz="1600" b="1" kern="100">
                  <a:solidFill>
                    <a:srgbClr val="7F7F7F"/>
                  </a:solidFill>
                  <a:latin typeface="微软雅黑" panose="020B0503020204020204" pitchFamily="34" charset="-122"/>
                  <a:ea typeface="微软雅黑" panose="020B0503020204020204" pitchFamily="34" charset="-122"/>
                  <a:cs typeface="Arial" panose="020B0604020202020204" pitchFamily="34" charset="0"/>
                </a:rPr>
                <a:t>互助过程缺乏透视</a:t>
              </a:r>
              <a:r>
                <a:rPr lang="zh-CN" altLang="zh-CN" sz="1600" b="1" kern="100" smtClean="0">
                  <a:solidFill>
                    <a:srgbClr val="7F7F7F"/>
                  </a:solidFill>
                  <a:latin typeface="微软雅黑" panose="020B0503020204020204" pitchFamily="34" charset="-122"/>
                  <a:ea typeface="微软雅黑" panose="020B0503020204020204" pitchFamily="34" charset="-122"/>
                  <a:cs typeface="Arial" panose="020B0604020202020204" pitchFamily="34" charset="0"/>
                </a:rPr>
                <a:t>管理</a:t>
              </a:r>
              <a:r>
                <a:rPr lang="zh-CN" altLang="en-US" sz="1600" b="1" kern="100">
                  <a:solidFill>
                    <a:srgbClr val="7F7F7F"/>
                  </a:solidFill>
                  <a:latin typeface="微软雅黑" panose="020B0503020204020204" pitchFamily="34" charset="-122"/>
                  <a:ea typeface="微软雅黑" panose="020B0503020204020204" pitchFamily="34" charset="-122"/>
                  <a:cs typeface="Arial" panose="020B0604020202020204" pitchFamily="34" charset="0"/>
                </a:rPr>
                <a:t>，协调</a:t>
              </a:r>
              <a:r>
                <a:rPr lang="zh-CN" altLang="en-US" sz="1600" b="1" kern="100" smtClean="0">
                  <a:solidFill>
                    <a:srgbClr val="7F7F7F"/>
                  </a:solidFill>
                  <a:latin typeface="微软雅黑" panose="020B0503020204020204" pitchFamily="34" charset="-122"/>
                  <a:ea typeface="微软雅黑" panose="020B0503020204020204" pitchFamily="34" charset="-122"/>
                  <a:cs typeface="Arial" panose="020B0604020202020204" pitchFamily="34" charset="0"/>
                </a:rPr>
                <a:t>不便，对帮扶者无</a:t>
              </a:r>
              <a:r>
                <a:rPr lang="zh-CN" altLang="en-US" sz="1600" b="1" kern="100">
                  <a:solidFill>
                    <a:srgbClr val="7F7F7F"/>
                  </a:solidFill>
                  <a:latin typeface="微软雅黑" panose="020B0503020204020204" pitchFamily="34" charset="-122"/>
                  <a:ea typeface="微软雅黑" panose="020B0503020204020204" pitchFamily="34" charset="-122"/>
                  <a:cs typeface="Arial" panose="020B0604020202020204" pitchFamily="34" charset="0"/>
                </a:rPr>
                <a:t>法准确掌握真实性</a:t>
              </a:r>
              <a:r>
                <a:rPr lang="zh-CN" altLang="zh-CN" sz="1600" b="1" kern="100">
                  <a:solidFill>
                    <a:srgbClr val="7F7F7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600" b="1" kern="1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5" name="组合 44"/>
            <p:cNvGrpSpPr/>
            <p:nvPr/>
          </p:nvGrpSpPr>
          <p:grpSpPr>
            <a:xfrm>
              <a:off x="5218132" y="788913"/>
              <a:ext cx="783908" cy="782955"/>
              <a:chOff x="2354004" y="2709843"/>
              <a:chExt cx="783908" cy="782955"/>
            </a:xfrm>
          </p:grpSpPr>
          <p:sp>
            <p:nvSpPr>
              <p:cNvPr id="46" name="Oval 25"/>
              <p:cNvSpPr>
                <a:spLocks noChangeArrowheads="1"/>
              </p:cNvSpPr>
              <p:nvPr/>
            </p:nvSpPr>
            <p:spPr bwMode="auto">
              <a:xfrm rot="19193214">
                <a:off x="2354004" y="2709843"/>
                <a:ext cx="783908" cy="782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68580" tIns="34290" rIns="68580" bIns="34290" numCol="1" anchor="t" anchorCtr="0" compatLnSpc="1"/>
              <a:lstStyle/>
              <a:p>
                <a:endParaRPr lang="en-US" sz="1600" b="1">
                  <a:solidFill>
                    <a:srgbClr val="7F7F7F"/>
                  </a:solidFill>
                  <a:latin typeface="微软雅黑" panose="020B0503020204020204" pitchFamily="34" charset="-122"/>
                  <a:ea typeface="微软雅黑" panose="020B0503020204020204" pitchFamily="34" charset="-122"/>
                </a:endParaRPr>
              </a:p>
            </p:txBody>
          </p:sp>
          <p:sp>
            <p:nvSpPr>
              <p:cNvPr id="47" name="Freeform 26"/>
              <p:cNvSpPr/>
              <p:nvPr/>
            </p:nvSpPr>
            <p:spPr bwMode="auto">
              <a:xfrm>
                <a:off x="2439730" y="2795568"/>
                <a:ext cx="612458" cy="611505"/>
              </a:xfrm>
              <a:custGeom>
                <a:avLst/>
                <a:gdLst>
                  <a:gd name="T0" fmla="*/ 77 w 429"/>
                  <a:gd name="T1" fmla="*/ 76 h 428"/>
                  <a:gd name="T2" fmla="*/ 77 w 429"/>
                  <a:gd name="T3" fmla="*/ 352 h 428"/>
                  <a:gd name="T4" fmla="*/ 353 w 429"/>
                  <a:gd name="T5" fmla="*/ 352 h 428"/>
                  <a:gd name="T6" fmla="*/ 353 w 429"/>
                  <a:gd name="T7" fmla="*/ 76 h 428"/>
                  <a:gd name="T8" fmla="*/ 77 w 429"/>
                  <a:gd name="T9" fmla="*/ 76 h 428"/>
                </a:gdLst>
                <a:ahLst/>
                <a:cxnLst>
                  <a:cxn ang="0">
                    <a:pos x="T0" y="T1"/>
                  </a:cxn>
                  <a:cxn ang="0">
                    <a:pos x="T2" y="T3"/>
                  </a:cxn>
                  <a:cxn ang="0">
                    <a:pos x="T4" y="T5"/>
                  </a:cxn>
                  <a:cxn ang="0">
                    <a:pos x="T6" y="T7"/>
                  </a:cxn>
                  <a:cxn ang="0">
                    <a:pos x="T8" y="T9"/>
                  </a:cxn>
                </a:cxnLst>
                <a:rect l="0" t="0" r="r" b="b"/>
                <a:pathLst>
                  <a:path w="429" h="428">
                    <a:moveTo>
                      <a:pt x="77" y="76"/>
                    </a:moveTo>
                    <a:cubicBezTo>
                      <a:pt x="0" y="152"/>
                      <a:pt x="0" y="276"/>
                      <a:pt x="77" y="352"/>
                    </a:cubicBezTo>
                    <a:cubicBezTo>
                      <a:pt x="153" y="428"/>
                      <a:pt x="277" y="428"/>
                      <a:pt x="353" y="352"/>
                    </a:cubicBezTo>
                    <a:cubicBezTo>
                      <a:pt x="429" y="276"/>
                      <a:pt x="429" y="152"/>
                      <a:pt x="353" y="76"/>
                    </a:cubicBezTo>
                    <a:cubicBezTo>
                      <a:pt x="277" y="0"/>
                      <a:pt x="153" y="0"/>
                      <a:pt x="77" y="76"/>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lstStyle/>
              <a:p>
                <a:pPr algn="ctr"/>
                <a:endParaRPr lang="en-US" sz="1600" b="1">
                  <a:solidFill>
                    <a:srgbClr val="7F7F7F"/>
                  </a:solidFill>
                  <a:latin typeface="微软雅黑" panose="020B0503020204020204" pitchFamily="34" charset="-122"/>
                  <a:ea typeface="微软雅黑" panose="020B0503020204020204" pitchFamily="34" charset="-122"/>
                </a:endParaRPr>
              </a:p>
            </p:txBody>
          </p:sp>
          <p:grpSp>
            <p:nvGrpSpPr>
              <p:cNvPr id="48" name="Group 1502"/>
              <p:cNvGrpSpPr/>
              <p:nvPr/>
            </p:nvGrpSpPr>
            <p:grpSpPr>
              <a:xfrm>
                <a:off x="2606064" y="2964334"/>
                <a:ext cx="271781" cy="267970"/>
                <a:chOff x="4989513" y="5064125"/>
                <a:chExt cx="339726" cy="334963"/>
              </a:xfrm>
              <a:solidFill>
                <a:srgbClr val="E60012"/>
              </a:solidFill>
            </p:grpSpPr>
            <p:sp>
              <p:nvSpPr>
                <p:cNvPr id="49" name="Freeform 79"/>
                <p:cNvSpPr/>
                <p:nvPr/>
              </p:nvSpPr>
              <p:spPr bwMode="auto">
                <a:xfrm>
                  <a:off x="5019676" y="5089525"/>
                  <a:ext cx="309563" cy="309563"/>
                </a:xfrm>
                <a:custGeom>
                  <a:avLst/>
                  <a:gdLst>
                    <a:gd name="T0" fmla="*/ 73 w 146"/>
                    <a:gd name="T1" fmla="*/ 0 h 146"/>
                    <a:gd name="T2" fmla="*/ 34 w 146"/>
                    <a:gd name="T3" fmla="*/ 11 h 146"/>
                    <a:gd name="T4" fmla="*/ 33 w 146"/>
                    <a:gd name="T5" fmla="*/ 14 h 146"/>
                    <a:gd name="T6" fmla="*/ 40 w 146"/>
                    <a:gd name="T7" fmla="*/ 21 h 146"/>
                    <a:gd name="T8" fmla="*/ 43 w 146"/>
                    <a:gd name="T9" fmla="*/ 21 h 146"/>
                    <a:gd name="T10" fmla="*/ 73 w 146"/>
                    <a:gd name="T11" fmla="*/ 13 h 146"/>
                    <a:gd name="T12" fmla="*/ 133 w 146"/>
                    <a:gd name="T13" fmla="*/ 73 h 146"/>
                    <a:gd name="T14" fmla="*/ 73 w 146"/>
                    <a:gd name="T15" fmla="*/ 133 h 146"/>
                    <a:gd name="T16" fmla="*/ 13 w 146"/>
                    <a:gd name="T17" fmla="*/ 73 h 146"/>
                    <a:gd name="T18" fmla="*/ 19 w 146"/>
                    <a:gd name="T19" fmla="*/ 45 h 146"/>
                    <a:gd name="T20" fmla="*/ 19 w 146"/>
                    <a:gd name="T21" fmla="*/ 42 h 146"/>
                    <a:gd name="T22" fmla="*/ 13 w 146"/>
                    <a:gd name="T23" fmla="*/ 36 h 146"/>
                    <a:gd name="T24" fmla="*/ 10 w 146"/>
                    <a:gd name="T25" fmla="*/ 36 h 146"/>
                    <a:gd name="T26" fmla="*/ 0 w 146"/>
                    <a:gd name="T27" fmla="*/ 73 h 146"/>
                    <a:gd name="T28" fmla="*/ 73 w 146"/>
                    <a:gd name="T29" fmla="*/ 146 h 146"/>
                    <a:gd name="T30" fmla="*/ 146 w 146"/>
                    <a:gd name="T31" fmla="*/ 73 h 146"/>
                    <a:gd name="T32" fmla="*/ 73 w 146"/>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6">
                      <a:moveTo>
                        <a:pt x="73" y="0"/>
                      </a:moveTo>
                      <a:cubicBezTo>
                        <a:pt x="58" y="0"/>
                        <a:pt x="45" y="4"/>
                        <a:pt x="34" y="11"/>
                      </a:cubicBezTo>
                      <a:cubicBezTo>
                        <a:pt x="33" y="12"/>
                        <a:pt x="32" y="12"/>
                        <a:pt x="33" y="14"/>
                      </a:cubicBezTo>
                      <a:cubicBezTo>
                        <a:pt x="40" y="21"/>
                        <a:pt x="40" y="21"/>
                        <a:pt x="40" y="21"/>
                      </a:cubicBezTo>
                      <a:cubicBezTo>
                        <a:pt x="41" y="22"/>
                        <a:pt x="42" y="21"/>
                        <a:pt x="43" y="21"/>
                      </a:cubicBezTo>
                      <a:cubicBezTo>
                        <a:pt x="52" y="16"/>
                        <a:pt x="62" y="13"/>
                        <a:pt x="73" y="13"/>
                      </a:cubicBezTo>
                      <a:cubicBezTo>
                        <a:pt x="106" y="13"/>
                        <a:pt x="133" y="40"/>
                        <a:pt x="133" y="73"/>
                      </a:cubicBezTo>
                      <a:cubicBezTo>
                        <a:pt x="133" y="106"/>
                        <a:pt x="106" y="133"/>
                        <a:pt x="73" y="133"/>
                      </a:cubicBezTo>
                      <a:cubicBezTo>
                        <a:pt x="40" y="133"/>
                        <a:pt x="13" y="106"/>
                        <a:pt x="13" y="73"/>
                      </a:cubicBezTo>
                      <a:cubicBezTo>
                        <a:pt x="13" y="63"/>
                        <a:pt x="15" y="54"/>
                        <a:pt x="19" y="45"/>
                      </a:cubicBezTo>
                      <a:cubicBezTo>
                        <a:pt x="20" y="45"/>
                        <a:pt x="20" y="43"/>
                        <a:pt x="19" y="42"/>
                      </a:cubicBezTo>
                      <a:cubicBezTo>
                        <a:pt x="13" y="36"/>
                        <a:pt x="13" y="36"/>
                        <a:pt x="13" y="36"/>
                      </a:cubicBezTo>
                      <a:cubicBezTo>
                        <a:pt x="11" y="34"/>
                        <a:pt x="10" y="35"/>
                        <a:pt x="10" y="36"/>
                      </a:cubicBezTo>
                      <a:cubicBezTo>
                        <a:pt x="3" y="47"/>
                        <a:pt x="0" y="60"/>
                        <a:pt x="0" y="73"/>
                      </a:cubicBezTo>
                      <a:cubicBezTo>
                        <a:pt x="0" y="113"/>
                        <a:pt x="33" y="146"/>
                        <a:pt x="73" y="146"/>
                      </a:cubicBezTo>
                      <a:cubicBezTo>
                        <a:pt x="113" y="146"/>
                        <a:pt x="146" y="113"/>
                        <a:pt x="146" y="73"/>
                      </a:cubicBezTo>
                      <a:cubicBezTo>
                        <a:pt x="146" y="33"/>
                        <a:pt x="113" y="0"/>
                        <a:pt x="73" y="0"/>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50" name="Freeform 80"/>
                <p:cNvSpPr/>
                <p:nvPr/>
              </p:nvSpPr>
              <p:spPr bwMode="auto">
                <a:xfrm>
                  <a:off x="4989513" y="5064125"/>
                  <a:ext cx="190500" cy="190500"/>
                </a:xfrm>
                <a:custGeom>
                  <a:avLst/>
                  <a:gdLst>
                    <a:gd name="T0" fmla="*/ 85 w 90"/>
                    <a:gd name="T1" fmla="*/ 90 h 90"/>
                    <a:gd name="T2" fmla="*/ 78 w 90"/>
                    <a:gd name="T3" fmla="*/ 87 h 90"/>
                    <a:gd name="T4" fmla="*/ 23 w 90"/>
                    <a:gd name="T5" fmla="*/ 32 h 90"/>
                    <a:gd name="T6" fmla="*/ 18 w 90"/>
                    <a:gd name="T7" fmla="*/ 30 h 90"/>
                    <a:gd name="T8" fmla="*/ 12 w 90"/>
                    <a:gd name="T9" fmla="*/ 27 h 90"/>
                    <a:gd name="T10" fmla="*/ 2 w 90"/>
                    <a:gd name="T11" fmla="*/ 18 h 90"/>
                    <a:gd name="T12" fmla="*/ 3 w 90"/>
                    <a:gd name="T13" fmla="*/ 13 h 90"/>
                    <a:gd name="T14" fmla="*/ 7 w 90"/>
                    <a:gd name="T15" fmla="*/ 12 h 90"/>
                    <a:gd name="T16" fmla="*/ 12 w 90"/>
                    <a:gd name="T17" fmla="*/ 7 h 90"/>
                    <a:gd name="T18" fmla="*/ 14 w 90"/>
                    <a:gd name="T19" fmla="*/ 3 h 90"/>
                    <a:gd name="T20" fmla="*/ 18 w 90"/>
                    <a:gd name="T21" fmla="*/ 2 h 90"/>
                    <a:gd name="T22" fmla="*/ 28 w 90"/>
                    <a:gd name="T23" fmla="*/ 11 h 90"/>
                    <a:gd name="T24" fmla="*/ 30 w 90"/>
                    <a:gd name="T25" fmla="*/ 17 h 90"/>
                    <a:gd name="T26" fmla="*/ 32 w 90"/>
                    <a:gd name="T27" fmla="*/ 23 h 90"/>
                    <a:gd name="T28" fmla="*/ 87 w 90"/>
                    <a:gd name="T29" fmla="*/ 78 h 90"/>
                    <a:gd name="T30" fmla="*/ 90 w 90"/>
                    <a:gd name="T31" fmla="*/ 85 h 90"/>
                    <a:gd name="T32" fmla="*/ 90 w 90"/>
                    <a:gd name="T33" fmla="*/ 86 h 90"/>
                    <a:gd name="T34" fmla="*/ 86 w 90"/>
                    <a:gd name="T35" fmla="*/ 90 h 90"/>
                    <a:gd name="T36" fmla="*/ 85 w 90"/>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90">
                      <a:moveTo>
                        <a:pt x="85" y="90"/>
                      </a:moveTo>
                      <a:cubicBezTo>
                        <a:pt x="83" y="90"/>
                        <a:pt x="80" y="88"/>
                        <a:pt x="78" y="87"/>
                      </a:cubicBezTo>
                      <a:cubicBezTo>
                        <a:pt x="23" y="32"/>
                        <a:pt x="23" y="32"/>
                        <a:pt x="23" y="32"/>
                      </a:cubicBezTo>
                      <a:cubicBezTo>
                        <a:pt x="22" y="30"/>
                        <a:pt x="19" y="29"/>
                        <a:pt x="18" y="30"/>
                      </a:cubicBezTo>
                      <a:cubicBezTo>
                        <a:pt x="16" y="30"/>
                        <a:pt x="13" y="29"/>
                        <a:pt x="12" y="27"/>
                      </a:cubicBezTo>
                      <a:cubicBezTo>
                        <a:pt x="2" y="18"/>
                        <a:pt x="2" y="18"/>
                        <a:pt x="2" y="18"/>
                      </a:cubicBezTo>
                      <a:cubicBezTo>
                        <a:pt x="0" y="16"/>
                        <a:pt x="1" y="14"/>
                        <a:pt x="3" y="13"/>
                      </a:cubicBezTo>
                      <a:cubicBezTo>
                        <a:pt x="7" y="12"/>
                        <a:pt x="7" y="12"/>
                        <a:pt x="7" y="12"/>
                      </a:cubicBezTo>
                      <a:cubicBezTo>
                        <a:pt x="9" y="11"/>
                        <a:pt x="12" y="9"/>
                        <a:pt x="12" y="7"/>
                      </a:cubicBezTo>
                      <a:cubicBezTo>
                        <a:pt x="14" y="3"/>
                        <a:pt x="14" y="3"/>
                        <a:pt x="14" y="3"/>
                      </a:cubicBezTo>
                      <a:cubicBezTo>
                        <a:pt x="15" y="1"/>
                        <a:pt x="16" y="0"/>
                        <a:pt x="18" y="2"/>
                      </a:cubicBezTo>
                      <a:cubicBezTo>
                        <a:pt x="28" y="11"/>
                        <a:pt x="28" y="11"/>
                        <a:pt x="28" y="11"/>
                      </a:cubicBezTo>
                      <a:cubicBezTo>
                        <a:pt x="29" y="13"/>
                        <a:pt x="30" y="16"/>
                        <a:pt x="30" y="17"/>
                      </a:cubicBezTo>
                      <a:cubicBezTo>
                        <a:pt x="29" y="19"/>
                        <a:pt x="30" y="21"/>
                        <a:pt x="32" y="23"/>
                      </a:cubicBezTo>
                      <a:cubicBezTo>
                        <a:pt x="87" y="78"/>
                        <a:pt x="87" y="78"/>
                        <a:pt x="87" y="78"/>
                      </a:cubicBezTo>
                      <a:cubicBezTo>
                        <a:pt x="89" y="80"/>
                        <a:pt x="90" y="83"/>
                        <a:pt x="90" y="85"/>
                      </a:cubicBezTo>
                      <a:cubicBezTo>
                        <a:pt x="90" y="86"/>
                        <a:pt x="90" y="86"/>
                        <a:pt x="90" y="86"/>
                      </a:cubicBezTo>
                      <a:cubicBezTo>
                        <a:pt x="90" y="88"/>
                        <a:pt x="89" y="90"/>
                        <a:pt x="86" y="90"/>
                      </a:cubicBezTo>
                      <a:lnTo>
                        <a:pt x="85" y="90"/>
                      </a:ln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51" name="Freeform 81"/>
                <p:cNvSpPr/>
                <p:nvPr/>
              </p:nvSpPr>
              <p:spPr bwMode="auto">
                <a:xfrm>
                  <a:off x="5129213" y="5199063"/>
                  <a:ext cx="90488" cy="88900"/>
                </a:xfrm>
                <a:custGeom>
                  <a:avLst/>
                  <a:gdLst>
                    <a:gd name="T0" fmla="*/ 21 w 42"/>
                    <a:gd name="T1" fmla="*/ 2 h 42"/>
                    <a:gd name="T2" fmla="*/ 27 w 42"/>
                    <a:gd name="T3" fmla="*/ 8 h 42"/>
                    <a:gd name="T4" fmla="*/ 33 w 42"/>
                    <a:gd name="T5" fmla="*/ 21 h 42"/>
                    <a:gd name="T6" fmla="*/ 33 w 42"/>
                    <a:gd name="T7" fmla="*/ 22 h 42"/>
                    <a:gd name="T8" fmla="*/ 30 w 42"/>
                    <a:gd name="T9" fmla="*/ 31 h 42"/>
                    <a:gd name="T10" fmla="*/ 21 w 42"/>
                    <a:gd name="T11" fmla="*/ 35 h 42"/>
                    <a:gd name="T12" fmla="*/ 19 w 42"/>
                    <a:gd name="T13" fmla="*/ 35 h 42"/>
                    <a:gd name="T14" fmla="*/ 19 w 42"/>
                    <a:gd name="T15" fmla="*/ 35 h 42"/>
                    <a:gd name="T16" fmla="*/ 6 w 42"/>
                    <a:gd name="T17" fmla="*/ 29 h 42"/>
                    <a:gd name="T18" fmla="*/ 3 w 42"/>
                    <a:gd name="T19" fmla="*/ 26 h 42"/>
                    <a:gd name="T20" fmla="*/ 1 w 42"/>
                    <a:gd name="T21" fmla="*/ 27 h 42"/>
                    <a:gd name="T22" fmla="*/ 21 w 42"/>
                    <a:gd name="T23" fmla="*/ 42 h 42"/>
                    <a:gd name="T24" fmla="*/ 42 w 42"/>
                    <a:gd name="T25" fmla="*/ 21 h 42"/>
                    <a:gd name="T26" fmla="*/ 23 w 42"/>
                    <a:gd name="T27" fmla="*/ 0 h 42"/>
                    <a:gd name="T28" fmla="*/ 21 w 42"/>
                    <a:gd name="T29"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42">
                      <a:moveTo>
                        <a:pt x="21" y="2"/>
                      </a:moveTo>
                      <a:cubicBezTo>
                        <a:pt x="27" y="8"/>
                        <a:pt x="27" y="8"/>
                        <a:pt x="27" y="8"/>
                      </a:cubicBezTo>
                      <a:cubicBezTo>
                        <a:pt x="30" y="11"/>
                        <a:pt x="33" y="16"/>
                        <a:pt x="33" y="21"/>
                      </a:cubicBezTo>
                      <a:cubicBezTo>
                        <a:pt x="33" y="22"/>
                        <a:pt x="33" y="22"/>
                        <a:pt x="33" y="22"/>
                      </a:cubicBezTo>
                      <a:cubicBezTo>
                        <a:pt x="33" y="25"/>
                        <a:pt x="32" y="29"/>
                        <a:pt x="30" y="31"/>
                      </a:cubicBezTo>
                      <a:cubicBezTo>
                        <a:pt x="27" y="34"/>
                        <a:pt x="24" y="35"/>
                        <a:pt x="21" y="35"/>
                      </a:cubicBezTo>
                      <a:cubicBezTo>
                        <a:pt x="20" y="35"/>
                        <a:pt x="20" y="35"/>
                        <a:pt x="19" y="35"/>
                      </a:cubicBezTo>
                      <a:cubicBezTo>
                        <a:pt x="19" y="35"/>
                        <a:pt x="19" y="35"/>
                        <a:pt x="19" y="35"/>
                      </a:cubicBezTo>
                      <a:cubicBezTo>
                        <a:pt x="14" y="34"/>
                        <a:pt x="9" y="32"/>
                        <a:pt x="6" y="29"/>
                      </a:cubicBezTo>
                      <a:cubicBezTo>
                        <a:pt x="3" y="26"/>
                        <a:pt x="3" y="26"/>
                        <a:pt x="3" y="26"/>
                      </a:cubicBezTo>
                      <a:cubicBezTo>
                        <a:pt x="0" y="22"/>
                        <a:pt x="1" y="26"/>
                        <a:pt x="1" y="27"/>
                      </a:cubicBezTo>
                      <a:cubicBezTo>
                        <a:pt x="4" y="36"/>
                        <a:pt x="12" y="42"/>
                        <a:pt x="21" y="42"/>
                      </a:cubicBezTo>
                      <a:cubicBezTo>
                        <a:pt x="32" y="42"/>
                        <a:pt x="42" y="32"/>
                        <a:pt x="42" y="21"/>
                      </a:cubicBezTo>
                      <a:cubicBezTo>
                        <a:pt x="42" y="10"/>
                        <a:pt x="34" y="2"/>
                        <a:pt x="23" y="0"/>
                      </a:cubicBezTo>
                      <a:cubicBezTo>
                        <a:pt x="23" y="0"/>
                        <a:pt x="19" y="0"/>
                        <a:pt x="21" y="2"/>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52" name="Freeform 82"/>
                <p:cNvSpPr/>
                <p:nvPr/>
              </p:nvSpPr>
              <p:spPr bwMode="auto">
                <a:xfrm>
                  <a:off x="5075238" y="5143500"/>
                  <a:ext cx="198438" cy="200025"/>
                </a:xfrm>
                <a:custGeom>
                  <a:avLst/>
                  <a:gdLst>
                    <a:gd name="T0" fmla="*/ 47 w 94"/>
                    <a:gd name="T1" fmla="*/ 0 h 94"/>
                    <a:gd name="T2" fmla="*/ 27 w 94"/>
                    <a:gd name="T3" fmla="*/ 4 h 94"/>
                    <a:gd name="T4" fmla="*/ 26 w 94"/>
                    <a:gd name="T5" fmla="*/ 7 h 94"/>
                    <a:gd name="T6" fmla="*/ 34 w 94"/>
                    <a:gd name="T7" fmla="*/ 14 h 94"/>
                    <a:gd name="T8" fmla="*/ 37 w 94"/>
                    <a:gd name="T9" fmla="*/ 15 h 94"/>
                    <a:gd name="T10" fmla="*/ 47 w 94"/>
                    <a:gd name="T11" fmla="*/ 13 h 94"/>
                    <a:gd name="T12" fmla="*/ 81 w 94"/>
                    <a:gd name="T13" fmla="*/ 47 h 94"/>
                    <a:gd name="T14" fmla="*/ 47 w 94"/>
                    <a:gd name="T15" fmla="*/ 81 h 94"/>
                    <a:gd name="T16" fmla="*/ 13 w 94"/>
                    <a:gd name="T17" fmla="*/ 47 h 94"/>
                    <a:gd name="T18" fmla="*/ 14 w 94"/>
                    <a:gd name="T19" fmla="*/ 39 h 94"/>
                    <a:gd name="T20" fmla="*/ 14 w 94"/>
                    <a:gd name="T21" fmla="*/ 37 h 94"/>
                    <a:gd name="T22" fmla="*/ 6 w 94"/>
                    <a:gd name="T23" fmla="*/ 29 h 94"/>
                    <a:gd name="T24" fmla="*/ 3 w 94"/>
                    <a:gd name="T25" fmla="*/ 29 h 94"/>
                    <a:gd name="T26" fmla="*/ 0 w 94"/>
                    <a:gd name="T27" fmla="*/ 47 h 94"/>
                    <a:gd name="T28" fmla="*/ 47 w 94"/>
                    <a:gd name="T29" fmla="*/ 94 h 94"/>
                    <a:gd name="T30" fmla="*/ 94 w 94"/>
                    <a:gd name="T31" fmla="*/ 47 h 94"/>
                    <a:gd name="T32" fmla="*/ 47 w 94"/>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94">
                      <a:moveTo>
                        <a:pt x="47" y="0"/>
                      </a:moveTo>
                      <a:cubicBezTo>
                        <a:pt x="40" y="0"/>
                        <a:pt x="33" y="2"/>
                        <a:pt x="27" y="4"/>
                      </a:cubicBezTo>
                      <a:cubicBezTo>
                        <a:pt x="26" y="5"/>
                        <a:pt x="25" y="5"/>
                        <a:pt x="26" y="7"/>
                      </a:cubicBezTo>
                      <a:cubicBezTo>
                        <a:pt x="34" y="14"/>
                        <a:pt x="34" y="14"/>
                        <a:pt x="34" y="14"/>
                      </a:cubicBezTo>
                      <a:cubicBezTo>
                        <a:pt x="35" y="15"/>
                        <a:pt x="36" y="15"/>
                        <a:pt x="37" y="15"/>
                      </a:cubicBezTo>
                      <a:cubicBezTo>
                        <a:pt x="40" y="14"/>
                        <a:pt x="43" y="13"/>
                        <a:pt x="47" y="13"/>
                      </a:cubicBezTo>
                      <a:cubicBezTo>
                        <a:pt x="66" y="13"/>
                        <a:pt x="81" y="28"/>
                        <a:pt x="81" y="47"/>
                      </a:cubicBezTo>
                      <a:cubicBezTo>
                        <a:pt x="81" y="66"/>
                        <a:pt x="66" y="81"/>
                        <a:pt x="47" y="81"/>
                      </a:cubicBezTo>
                      <a:cubicBezTo>
                        <a:pt x="28" y="81"/>
                        <a:pt x="13" y="66"/>
                        <a:pt x="13" y="47"/>
                      </a:cubicBezTo>
                      <a:cubicBezTo>
                        <a:pt x="13" y="44"/>
                        <a:pt x="13" y="42"/>
                        <a:pt x="14" y="39"/>
                      </a:cubicBezTo>
                      <a:cubicBezTo>
                        <a:pt x="14" y="39"/>
                        <a:pt x="15" y="38"/>
                        <a:pt x="14" y="37"/>
                      </a:cubicBezTo>
                      <a:cubicBezTo>
                        <a:pt x="6" y="29"/>
                        <a:pt x="6" y="29"/>
                        <a:pt x="6" y="29"/>
                      </a:cubicBezTo>
                      <a:cubicBezTo>
                        <a:pt x="4" y="28"/>
                        <a:pt x="4" y="29"/>
                        <a:pt x="3" y="29"/>
                      </a:cubicBezTo>
                      <a:cubicBezTo>
                        <a:pt x="1" y="35"/>
                        <a:pt x="0" y="41"/>
                        <a:pt x="0" y="47"/>
                      </a:cubicBezTo>
                      <a:cubicBezTo>
                        <a:pt x="0" y="73"/>
                        <a:pt x="21" y="94"/>
                        <a:pt x="47" y="94"/>
                      </a:cubicBezTo>
                      <a:cubicBezTo>
                        <a:pt x="73" y="94"/>
                        <a:pt x="94" y="73"/>
                        <a:pt x="94" y="47"/>
                      </a:cubicBezTo>
                      <a:cubicBezTo>
                        <a:pt x="94" y="21"/>
                        <a:pt x="73" y="0"/>
                        <a:pt x="47" y="0"/>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grpSp>
        </p:grpSp>
      </p:grpSp>
      <p:grpSp>
        <p:nvGrpSpPr>
          <p:cNvPr id="81" name="组合 80"/>
          <p:cNvGrpSpPr/>
          <p:nvPr/>
        </p:nvGrpSpPr>
        <p:grpSpPr>
          <a:xfrm>
            <a:off x="6865361" y="1387882"/>
            <a:ext cx="1980000" cy="1678419"/>
            <a:chOff x="6876256" y="788913"/>
            <a:chExt cx="1980000" cy="1678419"/>
          </a:xfrm>
        </p:grpSpPr>
        <p:sp>
          <p:nvSpPr>
            <p:cNvPr id="53" name="TextBox 69"/>
            <p:cNvSpPr txBox="1"/>
            <p:nvPr/>
          </p:nvSpPr>
          <p:spPr>
            <a:xfrm>
              <a:off x="6876256" y="1637387"/>
              <a:ext cx="1980000" cy="829945"/>
            </a:xfrm>
            <a:prstGeom prst="rect">
              <a:avLst/>
            </a:prstGeom>
            <a:noFill/>
          </p:spPr>
          <p:txBody>
            <a:bodyPr wrap="square" rtlCol="0">
              <a:spAutoFit/>
            </a:bodyPr>
            <a:lstStyle/>
            <a:p>
              <a:r>
                <a:rPr lang="zh-CN" altLang="en-US" sz="1600" b="1" smtClean="0">
                  <a:solidFill>
                    <a:srgbClr val="7F7F7F"/>
                  </a:solidFill>
                  <a:latin typeface="微软雅黑" panose="020B0503020204020204" pitchFamily="34" charset="-122"/>
                  <a:ea typeface="微软雅黑" panose="020B0503020204020204" pitchFamily="34" charset="-122"/>
                </a:rPr>
                <a:t>帮扶资金未</a:t>
              </a:r>
              <a:r>
                <a:rPr lang="zh-CN" altLang="en-US" sz="1600" b="1">
                  <a:solidFill>
                    <a:srgbClr val="7F7F7F"/>
                  </a:solidFill>
                  <a:latin typeface="微软雅黑" panose="020B0503020204020204" pitchFamily="34" charset="-122"/>
                  <a:ea typeface="微软雅黑" panose="020B0503020204020204" pitchFamily="34" charset="-122"/>
                </a:rPr>
                <a:t>形成闭环管理，未有第三方银行监管。</a:t>
              </a:r>
              <a:endParaRPr lang="zh-CN" altLang="en-US" sz="1600" b="1">
                <a:solidFill>
                  <a:srgbClr val="7F7F7F"/>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7474302" y="788913"/>
              <a:ext cx="783908" cy="782955"/>
              <a:chOff x="3299669" y="2212061"/>
              <a:chExt cx="783908" cy="782955"/>
            </a:xfrm>
          </p:grpSpPr>
          <p:sp>
            <p:nvSpPr>
              <p:cNvPr id="55" name="Oval 29"/>
              <p:cNvSpPr>
                <a:spLocks noChangeArrowheads="1"/>
              </p:cNvSpPr>
              <p:nvPr/>
            </p:nvSpPr>
            <p:spPr bwMode="auto">
              <a:xfrm rot="19193214">
                <a:off x="3299669" y="2212061"/>
                <a:ext cx="783908" cy="782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68580" tIns="34290" rIns="68580" bIns="34290" numCol="1" anchor="t" anchorCtr="0" compatLnSpc="1"/>
              <a:lstStyle/>
              <a:p>
                <a:endParaRPr lang="en-US" sz="1600" b="1">
                  <a:solidFill>
                    <a:srgbClr val="7F7F7F"/>
                  </a:solidFill>
                  <a:latin typeface="微软雅黑" panose="020B0503020204020204" pitchFamily="34" charset="-122"/>
                  <a:ea typeface="微软雅黑" panose="020B0503020204020204" pitchFamily="34" charset="-122"/>
                </a:endParaRPr>
              </a:p>
            </p:txBody>
          </p:sp>
          <p:sp>
            <p:nvSpPr>
              <p:cNvPr id="56" name="Freeform 31"/>
              <p:cNvSpPr/>
              <p:nvPr/>
            </p:nvSpPr>
            <p:spPr bwMode="auto">
              <a:xfrm>
                <a:off x="3385394" y="2297785"/>
                <a:ext cx="612458" cy="611505"/>
              </a:xfrm>
              <a:custGeom>
                <a:avLst/>
                <a:gdLst>
                  <a:gd name="T0" fmla="*/ 76 w 429"/>
                  <a:gd name="T1" fmla="*/ 76 h 428"/>
                  <a:gd name="T2" fmla="*/ 76 w 429"/>
                  <a:gd name="T3" fmla="*/ 352 h 428"/>
                  <a:gd name="T4" fmla="*/ 352 w 429"/>
                  <a:gd name="T5" fmla="*/ 352 h 428"/>
                  <a:gd name="T6" fmla="*/ 352 w 429"/>
                  <a:gd name="T7" fmla="*/ 76 h 428"/>
                  <a:gd name="T8" fmla="*/ 76 w 429"/>
                  <a:gd name="T9" fmla="*/ 76 h 428"/>
                </a:gdLst>
                <a:ahLst/>
                <a:cxnLst>
                  <a:cxn ang="0">
                    <a:pos x="T0" y="T1"/>
                  </a:cxn>
                  <a:cxn ang="0">
                    <a:pos x="T2" y="T3"/>
                  </a:cxn>
                  <a:cxn ang="0">
                    <a:pos x="T4" y="T5"/>
                  </a:cxn>
                  <a:cxn ang="0">
                    <a:pos x="T6" y="T7"/>
                  </a:cxn>
                  <a:cxn ang="0">
                    <a:pos x="T8" y="T9"/>
                  </a:cxn>
                </a:cxnLst>
                <a:rect l="0" t="0" r="r" b="b"/>
                <a:pathLst>
                  <a:path w="429" h="428">
                    <a:moveTo>
                      <a:pt x="76" y="76"/>
                    </a:moveTo>
                    <a:cubicBezTo>
                      <a:pt x="0" y="152"/>
                      <a:pt x="0" y="276"/>
                      <a:pt x="76" y="352"/>
                    </a:cubicBezTo>
                    <a:cubicBezTo>
                      <a:pt x="152" y="428"/>
                      <a:pt x="276" y="428"/>
                      <a:pt x="352" y="352"/>
                    </a:cubicBezTo>
                    <a:cubicBezTo>
                      <a:pt x="429" y="276"/>
                      <a:pt x="429" y="152"/>
                      <a:pt x="352" y="76"/>
                    </a:cubicBezTo>
                    <a:cubicBezTo>
                      <a:pt x="276" y="0"/>
                      <a:pt x="152" y="0"/>
                      <a:pt x="76" y="76"/>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lstStyle/>
              <a:p>
                <a:pPr algn="ctr"/>
                <a:endParaRPr lang="en-US" sz="1600" b="1">
                  <a:solidFill>
                    <a:srgbClr val="7F7F7F"/>
                  </a:solidFill>
                  <a:latin typeface="微软雅黑" panose="020B0503020204020204" pitchFamily="34" charset="-122"/>
                  <a:ea typeface="微软雅黑" panose="020B0503020204020204" pitchFamily="34" charset="-122"/>
                </a:endParaRPr>
              </a:p>
            </p:txBody>
          </p:sp>
          <p:grpSp>
            <p:nvGrpSpPr>
              <p:cNvPr id="57" name="Group 1491"/>
              <p:cNvGrpSpPr/>
              <p:nvPr/>
            </p:nvGrpSpPr>
            <p:grpSpPr>
              <a:xfrm>
                <a:off x="3531868" y="2396083"/>
                <a:ext cx="318770" cy="372110"/>
                <a:chOff x="1279526" y="3703638"/>
                <a:chExt cx="398463" cy="465137"/>
              </a:xfrm>
              <a:solidFill>
                <a:srgbClr val="E60012"/>
              </a:solidFill>
            </p:grpSpPr>
            <p:sp>
              <p:nvSpPr>
                <p:cNvPr id="58" name="Freeform 83"/>
                <p:cNvSpPr>
                  <a:spLocks noEditPoints="1"/>
                </p:cNvSpPr>
                <p:nvPr/>
              </p:nvSpPr>
              <p:spPr bwMode="auto">
                <a:xfrm>
                  <a:off x="1330326" y="3703638"/>
                  <a:ext cx="296863" cy="244475"/>
                </a:xfrm>
                <a:custGeom>
                  <a:avLst/>
                  <a:gdLst>
                    <a:gd name="T0" fmla="*/ 128 w 140"/>
                    <a:gd name="T1" fmla="*/ 43 h 115"/>
                    <a:gd name="T2" fmla="*/ 73 w 140"/>
                    <a:gd name="T3" fmla="*/ 0 h 115"/>
                    <a:gd name="T4" fmla="*/ 67 w 140"/>
                    <a:gd name="T5" fmla="*/ 0 h 115"/>
                    <a:gd name="T6" fmla="*/ 12 w 140"/>
                    <a:gd name="T7" fmla="*/ 43 h 115"/>
                    <a:gd name="T8" fmla="*/ 11 w 140"/>
                    <a:gd name="T9" fmla="*/ 45 h 115"/>
                    <a:gd name="T10" fmla="*/ 0 w 140"/>
                    <a:gd name="T11" fmla="*/ 66 h 115"/>
                    <a:gd name="T12" fmla="*/ 0 w 140"/>
                    <a:gd name="T13" fmla="*/ 75 h 115"/>
                    <a:gd name="T14" fmla="*/ 13 w 140"/>
                    <a:gd name="T15" fmla="*/ 91 h 115"/>
                    <a:gd name="T16" fmla="*/ 24 w 140"/>
                    <a:gd name="T17" fmla="*/ 91 h 115"/>
                    <a:gd name="T18" fmla="*/ 27 w 140"/>
                    <a:gd name="T19" fmla="*/ 91 h 115"/>
                    <a:gd name="T20" fmla="*/ 29 w 140"/>
                    <a:gd name="T21" fmla="*/ 92 h 115"/>
                    <a:gd name="T22" fmla="*/ 70 w 140"/>
                    <a:gd name="T23" fmla="*/ 115 h 115"/>
                    <a:gd name="T24" fmla="*/ 111 w 140"/>
                    <a:gd name="T25" fmla="*/ 92 h 115"/>
                    <a:gd name="T26" fmla="*/ 113 w 140"/>
                    <a:gd name="T27" fmla="*/ 91 h 115"/>
                    <a:gd name="T28" fmla="*/ 116 w 140"/>
                    <a:gd name="T29" fmla="*/ 91 h 115"/>
                    <a:gd name="T30" fmla="*/ 127 w 140"/>
                    <a:gd name="T31" fmla="*/ 91 h 115"/>
                    <a:gd name="T32" fmla="*/ 140 w 140"/>
                    <a:gd name="T33" fmla="*/ 75 h 115"/>
                    <a:gd name="T34" fmla="*/ 140 w 140"/>
                    <a:gd name="T35" fmla="*/ 66 h 115"/>
                    <a:gd name="T36" fmla="*/ 129 w 140"/>
                    <a:gd name="T37" fmla="*/ 45 h 115"/>
                    <a:gd name="T38" fmla="*/ 128 w 140"/>
                    <a:gd name="T39" fmla="*/ 43 h 115"/>
                    <a:gd name="T40" fmla="*/ 70 w 140"/>
                    <a:gd name="T41" fmla="*/ 19 h 115"/>
                    <a:gd name="T42" fmla="*/ 27 w 140"/>
                    <a:gd name="T43" fmla="*/ 43 h 115"/>
                    <a:gd name="T44" fmla="*/ 26 w 140"/>
                    <a:gd name="T45" fmla="*/ 45 h 115"/>
                    <a:gd name="T46" fmla="*/ 24 w 140"/>
                    <a:gd name="T47" fmla="*/ 44 h 115"/>
                    <a:gd name="T48" fmla="*/ 23 w 140"/>
                    <a:gd name="T49" fmla="*/ 42 h 115"/>
                    <a:gd name="T50" fmla="*/ 67 w 140"/>
                    <a:gd name="T51" fmla="*/ 10 h 115"/>
                    <a:gd name="T52" fmla="*/ 73 w 140"/>
                    <a:gd name="T53" fmla="*/ 10 h 115"/>
                    <a:gd name="T54" fmla="*/ 117 w 140"/>
                    <a:gd name="T55" fmla="*/ 43 h 115"/>
                    <a:gd name="T56" fmla="*/ 116 w 140"/>
                    <a:gd name="T57" fmla="*/ 44 h 115"/>
                    <a:gd name="T58" fmla="*/ 114 w 140"/>
                    <a:gd name="T59" fmla="*/ 45 h 115"/>
                    <a:gd name="T60" fmla="*/ 113 w 140"/>
                    <a:gd name="T61" fmla="*/ 43 h 115"/>
                    <a:gd name="T62" fmla="*/ 70 w 140"/>
                    <a:gd name="T63"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15">
                      <a:moveTo>
                        <a:pt x="128" y="43"/>
                      </a:moveTo>
                      <a:cubicBezTo>
                        <a:pt x="125" y="18"/>
                        <a:pt x="102" y="0"/>
                        <a:pt x="73" y="0"/>
                      </a:cubicBezTo>
                      <a:cubicBezTo>
                        <a:pt x="67" y="0"/>
                        <a:pt x="67" y="0"/>
                        <a:pt x="67" y="0"/>
                      </a:cubicBezTo>
                      <a:cubicBezTo>
                        <a:pt x="38" y="0"/>
                        <a:pt x="15" y="18"/>
                        <a:pt x="12" y="43"/>
                      </a:cubicBezTo>
                      <a:cubicBezTo>
                        <a:pt x="12" y="44"/>
                        <a:pt x="11" y="44"/>
                        <a:pt x="11" y="45"/>
                      </a:cubicBezTo>
                      <a:cubicBezTo>
                        <a:pt x="6" y="46"/>
                        <a:pt x="0" y="51"/>
                        <a:pt x="0" y="66"/>
                      </a:cubicBezTo>
                      <a:cubicBezTo>
                        <a:pt x="0" y="75"/>
                        <a:pt x="0" y="75"/>
                        <a:pt x="0" y="75"/>
                      </a:cubicBezTo>
                      <a:cubicBezTo>
                        <a:pt x="0" y="88"/>
                        <a:pt x="9" y="91"/>
                        <a:pt x="13" y="91"/>
                      </a:cubicBezTo>
                      <a:cubicBezTo>
                        <a:pt x="24" y="91"/>
                        <a:pt x="24" y="91"/>
                        <a:pt x="24" y="91"/>
                      </a:cubicBezTo>
                      <a:cubicBezTo>
                        <a:pt x="25" y="91"/>
                        <a:pt x="26" y="91"/>
                        <a:pt x="27" y="91"/>
                      </a:cubicBezTo>
                      <a:cubicBezTo>
                        <a:pt x="28" y="91"/>
                        <a:pt x="28" y="91"/>
                        <a:pt x="29" y="92"/>
                      </a:cubicBezTo>
                      <a:cubicBezTo>
                        <a:pt x="37" y="106"/>
                        <a:pt x="53" y="115"/>
                        <a:pt x="70" y="115"/>
                      </a:cubicBezTo>
                      <a:cubicBezTo>
                        <a:pt x="87" y="115"/>
                        <a:pt x="103" y="106"/>
                        <a:pt x="111" y="92"/>
                      </a:cubicBezTo>
                      <a:cubicBezTo>
                        <a:pt x="112" y="92"/>
                        <a:pt x="112" y="91"/>
                        <a:pt x="113" y="91"/>
                      </a:cubicBezTo>
                      <a:cubicBezTo>
                        <a:pt x="114" y="90"/>
                        <a:pt x="115" y="91"/>
                        <a:pt x="116" y="91"/>
                      </a:cubicBezTo>
                      <a:cubicBezTo>
                        <a:pt x="127" y="91"/>
                        <a:pt x="127" y="91"/>
                        <a:pt x="127" y="91"/>
                      </a:cubicBezTo>
                      <a:cubicBezTo>
                        <a:pt x="131" y="91"/>
                        <a:pt x="140" y="88"/>
                        <a:pt x="140" y="75"/>
                      </a:cubicBezTo>
                      <a:cubicBezTo>
                        <a:pt x="140" y="66"/>
                        <a:pt x="140" y="66"/>
                        <a:pt x="140" y="66"/>
                      </a:cubicBezTo>
                      <a:cubicBezTo>
                        <a:pt x="140" y="51"/>
                        <a:pt x="134" y="46"/>
                        <a:pt x="129" y="45"/>
                      </a:cubicBezTo>
                      <a:cubicBezTo>
                        <a:pt x="129" y="44"/>
                        <a:pt x="128" y="44"/>
                        <a:pt x="128" y="43"/>
                      </a:cubicBezTo>
                      <a:close/>
                      <a:moveTo>
                        <a:pt x="70" y="19"/>
                      </a:moveTo>
                      <a:cubicBezTo>
                        <a:pt x="52" y="19"/>
                        <a:pt x="36" y="29"/>
                        <a:pt x="27" y="43"/>
                      </a:cubicBezTo>
                      <a:cubicBezTo>
                        <a:pt x="27" y="44"/>
                        <a:pt x="27" y="45"/>
                        <a:pt x="26" y="45"/>
                      </a:cubicBezTo>
                      <a:cubicBezTo>
                        <a:pt x="25" y="44"/>
                        <a:pt x="25" y="44"/>
                        <a:pt x="24" y="44"/>
                      </a:cubicBezTo>
                      <a:cubicBezTo>
                        <a:pt x="24" y="44"/>
                        <a:pt x="23" y="44"/>
                        <a:pt x="23" y="42"/>
                      </a:cubicBezTo>
                      <a:cubicBezTo>
                        <a:pt x="24" y="24"/>
                        <a:pt x="44" y="10"/>
                        <a:pt x="67" y="10"/>
                      </a:cubicBezTo>
                      <a:cubicBezTo>
                        <a:pt x="73" y="10"/>
                        <a:pt x="73" y="10"/>
                        <a:pt x="73" y="10"/>
                      </a:cubicBezTo>
                      <a:cubicBezTo>
                        <a:pt x="95" y="10"/>
                        <a:pt x="114" y="24"/>
                        <a:pt x="117" y="43"/>
                      </a:cubicBezTo>
                      <a:cubicBezTo>
                        <a:pt x="117" y="43"/>
                        <a:pt x="117" y="44"/>
                        <a:pt x="116" y="44"/>
                      </a:cubicBezTo>
                      <a:cubicBezTo>
                        <a:pt x="115" y="44"/>
                        <a:pt x="115" y="44"/>
                        <a:pt x="114" y="45"/>
                      </a:cubicBezTo>
                      <a:cubicBezTo>
                        <a:pt x="113" y="45"/>
                        <a:pt x="113" y="44"/>
                        <a:pt x="113" y="43"/>
                      </a:cubicBezTo>
                      <a:cubicBezTo>
                        <a:pt x="104" y="29"/>
                        <a:pt x="88" y="19"/>
                        <a:pt x="70" y="19"/>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59" name="Freeform 84"/>
                <p:cNvSpPr>
                  <a:spLocks noEditPoints="1"/>
                </p:cNvSpPr>
                <p:nvPr/>
              </p:nvSpPr>
              <p:spPr bwMode="auto">
                <a:xfrm>
                  <a:off x="1279526" y="3975100"/>
                  <a:ext cx="398463" cy="193675"/>
                </a:xfrm>
                <a:custGeom>
                  <a:avLst/>
                  <a:gdLst>
                    <a:gd name="T0" fmla="*/ 187 w 188"/>
                    <a:gd name="T1" fmla="*/ 86 h 91"/>
                    <a:gd name="T2" fmla="*/ 155 w 188"/>
                    <a:gd name="T3" fmla="*/ 17 h 91"/>
                    <a:gd name="T4" fmla="*/ 134 w 188"/>
                    <a:gd name="T5" fmla="*/ 0 h 91"/>
                    <a:gd name="T6" fmla="*/ 57 w 188"/>
                    <a:gd name="T7" fmla="*/ 0 h 91"/>
                    <a:gd name="T8" fmla="*/ 54 w 188"/>
                    <a:gd name="T9" fmla="*/ 0 h 91"/>
                    <a:gd name="T10" fmla="*/ 33 w 188"/>
                    <a:gd name="T11" fmla="*/ 17 h 91"/>
                    <a:gd name="T12" fmla="*/ 1 w 188"/>
                    <a:gd name="T13" fmla="*/ 86 h 91"/>
                    <a:gd name="T14" fmla="*/ 5 w 188"/>
                    <a:gd name="T15" fmla="*/ 91 h 91"/>
                    <a:gd name="T16" fmla="*/ 29 w 188"/>
                    <a:gd name="T17" fmla="*/ 91 h 91"/>
                    <a:gd name="T18" fmla="*/ 35 w 188"/>
                    <a:gd name="T19" fmla="*/ 87 h 91"/>
                    <a:gd name="T20" fmla="*/ 48 w 188"/>
                    <a:gd name="T21" fmla="*/ 62 h 91"/>
                    <a:gd name="T22" fmla="*/ 52 w 188"/>
                    <a:gd name="T23" fmla="*/ 63 h 91"/>
                    <a:gd name="T24" fmla="*/ 52 w 188"/>
                    <a:gd name="T25" fmla="*/ 85 h 91"/>
                    <a:gd name="T26" fmla="*/ 57 w 188"/>
                    <a:gd name="T27" fmla="*/ 91 h 91"/>
                    <a:gd name="T28" fmla="*/ 136 w 188"/>
                    <a:gd name="T29" fmla="*/ 91 h 91"/>
                    <a:gd name="T30" fmla="*/ 141 w 188"/>
                    <a:gd name="T31" fmla="*/ 83 h 91"/>
                    <a:gd name="T32" fmla="*/ 141 w 188"/>
                    <a:gd name="T33" fmla="*/ 62 h 91"/>
                    <a:gd name="T34" fmla="*/ 144 w 188"/>
                    <a:gd name="T35" fmla="*/ 61 h 91"/>
                    <a:gd name="T36" fmla="*/ 156 w 188"/>
                    <a:gd name="T37" fmla="*/ 86 h 91"/>
                    <a:gd name="T38" fmla="*/ 163 w 188"/>
                    <a:gd name="T39" fmla="*/ 91 h 91"/>
                    <a:gd name="T40" fmla="*/ 183 w 188"/>
                    <a:gd name="T41" fmla="*/ 91 h 91"/>
                    <a:gd name="T42" fmla="*/ 187 w 188"/>
                    <a:gd name="T43" fmla="*/ 86 h 91"/>
                    <a:gd name="T44" fmla="*/ 133 w 188"/>
                    <a:gd name="T45" fmla="*/ 40 h 91"/>
                    <a:gd name="T46" fmla="*/ 129 w 188"/>
                    <a:gd name="T47" fmla="*/ 44 h 91"/>
                    <a:gd name="T48" fmla="*/ 105 w 188"/>
                    <a:gd name="T49" fmla="*/ 44 h 91"/>
                    <a:gd name="T50" fmla="*/ 101 w 188"/>
                    <a:gd name="T51" fmla="*/ 40 h 91"/>
                    <a:gd name="T52" fmla="*/ 101 w 188"/>
                    <a:gd name="T53" fmla="*/ 35 h 91"/>
                    <a:gd name="T54" fmla="*/ 105 w 188"/>
                    <a:gd name="T55" fmla="*/ 31 h 91"/>
                    <a:gd name="T56" fmla="*/ 129 w 188"/>
                    <a:gd name="T57" fmla="*/ 31 h 91"/>
                    <a:gd name="T58" fmla="*/ 133 w 188"/>
                    <a:gd name="T59" fmla="*/ 35 h 91"/>
                    <a:gd name="T60" fmla="*/ 133 w 188"/>
                    <a:gd name="T61" fmla="*/ 4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 h="91">
                      <a:moveTo>
                        <a:pt x="187" y="86"/>
                      </a:moveTo>
                      <a:cubicBezTo>
                        <a:pt x="155" y="17"/>
                        <a:pt x="155" y="17"/>
                        <a:pt x="155" y="17"/>
                      </a:cubicBezTo>
                      <a:cubicBezTo>
                        <a:pt x="154" y="15"/>
                        <a:pt x="147" y="0"/>
                        <a:pt x="134" y="0"/>
                      </a:cubicBezTo>
                      <a:cubicBezTo>
                        <a:pt x="130" y="0"/>
                        <a:pt x="59" y="0"/>
                        <a:pt x="57" y="0"/>
                      </a:cubicBezTo>
                      <a:cubicBezTo>
                        <a:pt x="57" y="0"/>
                        <a:pt x="56" y="0"/>
                        <a:pt x="54" y="0"/>
                      </a:cubicBezTo>
                      <a:cubicBezTo>
                        <a:pt x="39" y="0"/>
                        <a:pt x="34" y="15"/>
                        <a:pt x="33" y="17"/>
                      </a:cubicBezTo>
                      <a:cubicBezTo>
                        <a:pt x="1" y="86"/>
                        <a:pt x="1" y="86"/>
                        <a:pt x="1" y="86"/>
                      </a:cubicBezTo>
                      <a:cubicBezTo>
                        <a:pt x="0" y="88"/>
                        <a:pt x="0" y="91"/>
                        <a:pt x="5" y="91"/>
                      </a:cubicBezTo>
                      <a:cubicBezTo>
                        <a:pt x="5" y="91"/>
                        <a:pt x="22" y="91"/>
                        <a:pt x="29" y="91"/>
                      </a:cubicBezTo>
                      <a:cubicBezTo>
                        <a:pt x="33" y="91"/>
                        <a:pt x="35" y="87"/>
                        <a:pt x="35" y="87"/>
                      </a:cubicBezTo>
                      <a:cubicBezTo>
                        <a:pt x="48" y="62"/>
                        <a:pt x="48" y="62"/>
                        <a:pt x="48" y="62"/>
                      </a:cubicBezTo>
                      <a:cubicBezTo>
                        <a:pt x="48" y="62"/>
                        <a:pt x="52" y="53"/>
                        <a:pt x="52" y="63"/>
                      </a:cubicBezTo>
                      <a:cubicBezTo>
                        <a:pt x="52" y="70"/>
                        <a:pt x="52" y="75"/>
                        <a:pt x="52" y="85"/>
                      </a:cubicBezTo>
                      <a:cubicBezTo>
                        <a:pt x="52" y="88"/>
                        <a:pt x="53" y="91"/>
                        <a:pt x="57" y="91"/>
                      </a:cubicBezTo>
                      <a:cubicBezTo>
                        <a:pt x="78" y="91"/>
                        <a:pt x="116" y="91"/>
                        <a:pt x="136" y="91"/>
                      </a:cubicBezTo>
                      <a:cubicBezTo>
                        <a:pt x="141" y="91"/>
                        <a:pt x="141" y="88"/>
                        <a:pt x="141" y="83"/>
                      </a:cubicBezTo>
                      <a:cubicBezTo>
                        <a:pt x="141" y="73"/>
                        <a:pt x="141" y="70"/>
                        <a:pt x="141" y="62"/>
                      </a:cubicBezTo>
                      <a:cubicBezTo>
                        <a:pt x="141" y="56"/>
                        <a:pt x="144" y="61"/>
                        <a:pt x="144" y="61"/>
                      </a:cubicBezTo>
                      <a:cubicBezTo>
                        <a:pt x="156" y="86"/>
                        <a:pt x="156" y="86"/>
                        <a:pt x="156" y="86"/>
                      </a:cubicBezTo>
                      <a:cubicBezTo>
                        <a:pt x="156" y="86"/>
                        <a:pt x="158" y="91"/>
                        <a:pt x="163" y="91"/>
                      </a:cubicBezTo>
                      <a:cubicBezTo>
                        <a:pt x="168" y="91"/>
                        <a:pt x="183" y="91"/>
                        <a:pt x="183" y="91"/>
                      </a:cubicBezTo>
                      <a:cubicBezTo>
                        <a:pt x="187" y="91"/>
                        <a:pt x="188" y="88"/>
                        <a:pt x="187" y="86"/>
                      </a:cubicBezTo>
                      <a:close/>
                      <a:moveTo>
                        <a:pt x="133" y="40"/>
                      </a:moveTo>
                      <a:cubicBezTo>
                        <a:pt x="133" y="43"/>
                        <a:pt x="131" y="44"/>
                        <a:pt x="129" y="44"/>
                      </a:cubicBezTo>
                      <a:cubicBezTo>
                        <a:pt x="105" y="44"/>
                        <a:pt x="105" y="44"/>
                        <a:pt x="105" y="44"/>
                      </a:cubicBezTo>
                      <a:cubicBezTo>
                        <a:pt x="103" y="44"/>
                        <a:pt x="101" y="43"/>
                        <a:pt x="101" y="40"/>
                      </a:cubicBezTo>
                      <a:cubicBezTo>
                        <a:pt x="101" y="35"/>
                        <a:pt x="101" y="35"/>
                        <a:pt x="101" y="35"/>
                      </a:cubicBezTo>
                      <a:cubicBezTo>
                        <a:pt x="101" y="33"/>
                        <a:pt x="103" y="31"/>
                        <a:pt x="105" y="31"/>
                      </a:cubicBezTo>
                      <a:cubicBezTo>
                        <a:pt x="129" y="31"/>
                        <a:pt x="129" y="31"/>
                        <a:pt x="129" y="31"/>
                      </a:cubicBezTo>
                      <a:cubicBezTo>
                        <a:pt x="131" y="31"/>
                        <a:pt x="133" y="33"/>
                        <a:pt x="133" y="35"/>
                      </a:cubicBezTo>
                      <a:lnTo>
                        <a:pt x="133" y="40"/>
                      </a:ln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grpSp>
        </p:grpSp>
      </p:grpSp>
      <p:grpSp>
        <p:nvGrpSpPr>
          <p:cNvPr id="82" name="组合 81"/>
          <p:cNvGrpSpPr/>
          <p:nvPr/>
        </p:nvGrpSpPr>
        <p:grpSpPr>
          <a:xfrm>
            <a:off x="316954" y="4046769"/>
            <a:ext cx="1980000" cy="1908350"/>
            <a:chOff x="107744" y="3003798"/>
            <a:chExt cx="1980000" cy="1908350"/>
          </a:xfrm>
        </p:grpSpPr>
        <p:sp>
          <p:nvSpPr>
            <p:cNvPr id="60" name="TextBox 54"/>
            <p:cNvSpPr txBox="1"/>
            <p:nvPr/>
          </p:nvSpPr>
          <p:spPr>
            <a:xfrm>
              <a:off x="107744" y="3835823"/>
              <a:ext cx="1980000" cy="1076325"/>
            </a:xfrm>
            <a:prstGeom prst="rect">
              <a:avLst/>
            </a:prstGeom>
            <a:noFill/>
          </p:spPr>
          <p:txBody>
            <a:bodyPr wrap="square" rtlCol="0">
              <a:spAutoFit/>
            </a:bodyPr>
            <a:lstStyle/>
            <a:p>
              <a:r>
                <a:rPr lang="zh-CN" altLang="en-US" sz="1600" b="1">
                  <a:solidFill>
                    <a:srgbClr val="7F7F7F"/>
                  </a:solidFill>
                  <a:latin typeface="微软雅黑" panose="020B0503020204020204" pitchFamily="34" charset="-122"/>
                  <a:ea typeface="微软雅黑" panose="020B0503020204020204" pitchFamily="34" charset="-122"/>
                </a:rPr>
                <a:t>互助会员日常活动管理</a:t>
              </a:r>
              <a:r>
                <a:rPr lang="zh-CN" altLang="en-US" sz="1600" b="1" smtClean="0">
                  <a:solidFill>
                    <a:srgbClr val="7F7F7F"/>
                  </a:solidFill>
                  <a:latin typeface="微软雅黑" panose="020B0503020204020204" pitchFamily="34" charset="-122"/>
                  <a:ea typeface="微软雅黑" panose="020B0503020204020204" pitchFamily="34" charset="-122"/>
                </a:rPr>
                <a:t>难，</a:t>
              </a:r>
              <a:r>
                <a:rPr lang="zh-CN" altLang="en-US" sz="1600" b="1">
                  <a:solidFill>
                    <a:srgbClr val="7F7F7F"/>
                  </a:solidFill>
                  <a:latin typeface="微软雅黑" panose="020B0503020204020204" pitchFamily="34" charset="-122"/>
                  <a:ea typeface="微软雅黑" panose="020B0503020204020204" pitchFamily="34" charset="-122"/>
                </a:rPr>
                <a:t>协同及运营管理缺少有效系统支撑</a:t>
              </a:r>
              <a:r>
                <a:rPr lang="zh-CN" altLang="en-US" sz="1600" b="1" smtClean="0">
                  <a:solidFill>
                    <a:srgbClr val="7F7F7F"/>
                  </a:solidFill>
                  <a:latin typeface="微软雅黑" panose="020B0503020204020204" pitchFamily="34" charset="-122"/>
                  <a:ea typeface="微软雅黑" panose="020B0503020204020204" pitchFamily="34" charset="-122"/>
                </a:rPr>
                <a:t>。</a:t>
              </a:r>
              <a:endParaRPr lang="zh-CN" altLang="en-US" sz="1600" b="1">
                <a:solidFill>
                  <a:srgbClr val="7F7F7F"/>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705790" y="3003798"/>
              <a:ext cx="783908" cy="784860"/>
              <a:chOff x="4147106" y="2862200"/>
              <a:chExt cx="783908" cy="784860"/>
            </a:xfrm>
          </p:grpSpPr>
          <p:sp>
            <p:nvSpPr>
              <p:cNvPr id="62" name="Oval 28"/>
              <p:cNvSpPr>
                <a:spLocks noChangeArrowheads="1"/>
              </p:cNvSpPr>
              <p:nvPr/>
            </p:nvSpPr>
            <p:spPr bwMode="auto">
              <a:xfrm rot="19193214">
                <a:off x="4147106" y="2862200"/>
                <a:ext cx="783908" cy="784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68580" tIns="34290" rIns="68580" bIns="34290" numCol="1" anchor="t" anchorCtr="0" compatLnSpc="1"/>
              <a:lstStyle/>
              <a:p>
                <a:endParaRPr lang="en-US" sz="1600" b="1">
                  <a:solidFill>
                    <a:srgbClr val="7F7F7F"/>
                  </a:solidFill>
                  <a:latin typeface="微软雅黑" panose="020B0503020204020204" pitchFamily="34" charset="-122"/>
                  <a:ea typeface="微软雅黑" panose="020B0503020204020204" pitchFamily="34" charset="-122"/>
                </a:endParaRPr>
              </a:p>
            </p:txBody>
          </p:sp>
          <p:sp>
            <p:nvSpPr>
              <p:cNvPr id="63" name="Freeform 30"/>
              <p:cNvSpPr/>
              <p:nvPr/>
            </p:nvSpPr>
            <p:spPr bwMode="auto">
              <a:xfrm>
                <a:off x="4232830" y="2947925"/>
                <a:ext cx="612458" cy="613410"/>
              </a:xfrm>
              <a:custGeom>
                <a:avLst/>
                <a:gdLst>
                  <a:gd name="T0" fmla="*/ 76 w 429"/>
                  <a:gd name="T1" fmla="*/ 77 h 429"/>
                  <a:gd name="T2" fmla="*/ 76 w 429"/>
                  <a:gd name="T3" fmla="*/ 353 h 429"/>
                  <a:gd name="T4" fmla="*/ 353 w 429"/>
                  <a:gd name="T5" fmla="*/ 353 h 429"/>
                  <a:gd name="T6" fmla="*/ 353 w 429"/>
                  <a:gd name="T7" fmla="*/ 77 h 429"/>
                  <a:gd name="T8" fmla="*/ 76 w 429"/>
                  <a:gd name="T9" fmla="*/ 77 h 429"/>
                </a:gdLst>
                <a:ahLst/>
                <a:cxnLst>
                  <a:cxn ang="0">
                    <a:pos x="T0" y="T1"/>
                  </a:cxn>
                  <a:cxn ang="0">
                    <a:pos x="T2" y="T3"/>
                  </a:cxn>
                  <a:cxn ang="0">
                    <a:pos x="T4" y="T5"/>
                  </a:cxn>
                  <a:cxn ang="0">
                    <a:pos x="T6" y="T7"/>
                  </a:cxn>
                  <a:cxn ang="0">
                    <a:pos x="T8" y="T9"/>
                  </a:cxn>
                </a:cxnLst>
                <a:rect l="0" t="0" r="r" b="b"/>
                <a:pathLst>
                  <a:path w="429" h="429">
                    <a:moveTo>
                      <a:pt x="76" y="77"/>
                    </a:moveTo>
                    <a:cubicBezTo>
                      <a:pt x="0" y="153"/>
                      <a:pt x="0" y="277"/>
                      <a:pt x="76" y="353"/>
                    </a:cubicBezTo>
                    <a:cubicBezTo>
                      <a:pt x="153" y="429"/>
                      <a:pt x="276" y="429"/>
                      <a:pt x="353" y="353"/>
                    </a:cubicBezTo>
                    <a:cubicBezTo>
                      <a:pt x="429" y="277"/>
                      <a:pt x="429" y="153"/>
                      <a:pt x="353" y="77"/>
                    </a:cubicBezTo>
                    <a:cubicBezTo>
                      <a:pt x="276" y="0"/>
                      <a:pt x="153" y="0"/>
                      <a:pt x="76" y="77"/>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lstStyle/>
              <a:p>
                <a:pPr algn="ctr"/>
                <a:endParaRPr lang="en-US" sz="1600" b="1">
                  <a:solidFill>
                    <a:srgbClr val="7F7F7F"/>
                  </a:solidFill>
                  <a:latin typeface="微软雅黑" panose="020B0503020204020204" pitchFamily="34" charset="-122"/>
                  <a:ea typeface="微软雅黑" panose="020B0503020204020204" pitchFamily="34" charset="-122"/>
                </a:endParaRPr>
              </a:p>
            </p:txBody>
          </p:sp>
          <p:grpSp>
            <p:nvGrpSpPr>
              <p:cNvPr id="64" name="Group 120"/>
              <p:cNvGrpSpPr/>
              <p:nvPr/>
            </p:nvGrpSpPr>
            <p:grpSpPr>
              <a:xfrm>
                <a:off x="4463413" y="3084818"/>
                <a:ext cx="176530" cy="359410"/>
                <a:chOff x="2087563" y="2211388"/>
                <a:chExt cx="220663" cy="449262"/>
              </a:xfrm>
              <a:solidFill>
                <a:srgbClr val="E60012"/>
              </a:solidFill>
            </p:grpSpPr>
            <p:sp>
              <p:nvSpPr>
                <p:cNvPr id="65" name="Freeform 10"/>
                <p:cNvSpPr/>
                <p:nvPr/>
              </p:nvSpPr>
              <p:spPr bwMode="auto">
                <a:xfrm>
                  <a:off x="2132013" y="2211388"/>
                  <a:ext cx="133350" cy="82550"/>
                </a:xfrm>
                <a:custGeom>
                  <a:avLst/>
                  <a:gdLst>
                    <a:gd name="T0" fmla="*/ 61 w 63"/>
                    <a:gd name="T1" fmla="*/ 30 h 39"/>
                    <a:gd name="T2" fmla="*/ 51 w 63"/>
                    <a:gd name="T3" fmla="*/ 39 h 39"/>
                    <a:gd name="T4" fmla="*/ 12 w 63"/>
                    <a:gd name="T5" fmla="*/ 39 h 39"/>
                    <a:gd name="T6" fmla="*/ 2 w 63"/>
                    <a:gd name="T7" fmla="*/ 30 h 39"/>
                    <a:gd name="T8" fmla="*/ 0 w 63"/>
                    <a:gd name="T9" fmla="*/ 9 h 39"/>
                    <a:gd name="T10" fmla="*/ 9 w 63"/>
                    <a:gd name="T11" fmla="*/ 0 h 39"/>
                    <a:gd name="T12" fmla="*/ 54 w 63"/>
                    <a:gd name="T13" fmla="*/ 0 h 39"/>
                    <a:gd name="T14" fmla="*/ 62 w 63"/>
                    <a:gd name="T15" fmla="*/ 9 h 39"/>
                    <a:gd name="T16" fmla="*/ 61 w 63"/>
                    <a:gd name="T17"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9">
                      <a:moveTo>
                        <a:pt x="61" y="30"/>
                      </a:moveTo>
                      <a:cubicBezTo>
                        <a:pt x="60" y="35"/>
                        <a:pt x="56" y="39"/>
                        <a:pt x="51" y="39"/>
                      </a:cubicBezTo>
                      <a:cubicBezTo>
                        <a:pt x="12" y="39"/>
                        <a:pt x="12" y="39"/>
                        <a:pt x="12" y="39"/>
                      </a:cubicBezTo>
                      <a:cubicBezTo>
                        <a:pt x="7" y="39"/>
                        <a:pt x="2" y="35"/>
                        <a:pt x="2" y="30"/>
                      </a:cubicBezTo>
                      <a:cubicBezTo>
                        <a:pt x="0" y="9"/>
                        <a:pt x="0" y="9"/>
                        <a:pt x="0" y="9"/>
                      </a:cubicBezTo>
                      <a:cubicBezTo>
                        <a:pt x="0" y="4"/>
                        <a:pt x="4" y="0"/>
                        <a:pt x="9" y="0"/>
                      </a:cubicBezTo>
                      <a:cubicBezTo>
                        <a:pt x="54" y="0"/>
                        <a:pt x="54" y="0"/>
                        <a:pt x="54" y="0"/>
                      </a:cubicBezTo>
                      <a:cubicBezTo>
                        <a:pt x="59" y="0"/>
                        <a:pt x="63" y="4"/>
                        <a:pt x="62" y="9"/>
                      </a:cubicBezTo>
                      <a:lnTo>
                        <a:pt x="61" y="30"/>
                      </a:ln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66" name="Freeform 11"/>
                <p:cNvSpPr>
                  <a:spLocks noEditPoints="1"/>
                </p:cNvSpPr>
                <p:nvPr/>
              </p:nvSpPr>
              <p:spPr bwMode="auto">
                <a:xfrm>
                  <a:off x="2087563" y="2317750"/>
                  <a:ext cx="220663" cy="342900"/>
                </a:xfrm>
                <a:custGeom>
                  <a:avLst/>
                  <a:gdLst>
                    <a:gd name="T0" fmla="*/ 103 w 104"/>
                    <a:gd name="T1" fmla="*/ 107 h 162"/>
                    <a:gd name="T2" fmla="*/ 83 w 104"/>
                    <a:gd name="T3" fmla="*/ 9 h 162"/>
                    <a:gd name="T4" fmla="*/ 72 w 104"/>
                    <a:gd name="T5" fmla="*/ 0 h 162"/>
                    <a:gd name="T6" fmla="*/ 33 w 104"/>
                    <a:gd name="T7" fmla="*/ 0 h 162"/>
                    <a:gd name="T8" fmla="*/ 22 w 104"/>
                    <a:gd name="T9" fmla="*/ 9 h 162"/>
                    <a:gd name="T10" fmla="*/ 1 w 104"/>
                    <a:gd name="T11" fmla="*/ 107 h 162"/>
                    <a:gd name="T12" fmla="*/ 6 w 104"/>
                    <a:gd name="T13" fmla="*/ 122 h 162"/>
                    <a:gd name="T14" fmla="*/ 45 w 104"/>
                    <a:gd name="T15" fmla="*/ 159 h 162"/>
                    <a:gd name="T16" fmla="*/ 59 w 104"/>
                    <a:gd name="T17" fmla="*/ 159 h 162"/>
                    <a:gd name="T18" fmla="*/ 98 w 104"/>
                    <a:gd name="T19" fmla="*/ 122 h 162"/>
                    <a:gd name="T20" fmla="*/ 103 w 104"/>
                    <a:gd name="T21" fmla="*/ 107 h 162"/>
                    <a:gd name="T22" fmla="*/ 24 w 104"/>
                    <a:gd name="T23" fmla="*/ 54 h 162"/>
                    <a:gd name="T24" fmla="*/ 26 w 104"/>
                    <a:gd name="T25" fmla="*/ 44 h 162"/>
                    <a:gd name="T26" fmla="*/ 27 w 104"/>
                    <a:gd name="T27" fmla="*/ 43 h 162"/>
                    <a:gd name="T28" fmla="*/ 72 w 104"/>
                    <a:gd name="T29" fmla="*/ 22 h 162"/>
                    <a:gd name="T30" fmla="*/ 73 w 104"/>
                    <a:gd name="T31" fmla="*/ 23 h 162"/>
                    <a:gd name="T32" fmla="*/ 73 w 104"/>
                    <a:gd name="T33" fmla="*/ 24 h 162"/>
                    <a:gd name="T34" fmla="*/ 74 w 104"/>
                    <a:gd name="T35" fmla="*/ 30 h 162"/>
                    <a:gd name="T36" fmla="*/ 74 w 104"/>
                    <a:gd name="T37" fmla="*/ 31 h 162"/>
                    <a:gd name="T38" fmla="*/ 25 w 104"/>
                    <a:gd name="T39" fmla="*/ 55 h 162"/>
                    <a:gd name="T40" fmla="*/ 24 w 104"/>
                    <a:gd name="T41" fmla="*/ 54 h 162"/>
                    <a:gd name="T42" fmla="*/ 15 w 104"/>
                    <a:gd name="T43" fmla="*/ 99 h 162"/>
                    <a:gd name="T44" fmla="*/ 17 w 104"/>
                    <a:gd name="T45" fmla="*/ 90 h 162"/>
                    <a:gd name="T46" fmla="*/ 18 w 104"/>
                    <a:gd name="T47" fmla="*/ 89 h 162"/>
                    <a:gd name="T48" fmla="*/ 79 w 104"/>
                    <a:gd name="T49" fmla="*/ 59 h 162"/>
                    <a:gd name="T50" fmla="*/ 80 w 104"/>
                    <a:gd name="T51" fmla="*/ 60 h 162"/>
                    <a:gd name="T52" fmla="*/ 82 w 104"/>
                    <a:gd name="T53" fmla="*/ 67 h 162"/>
                    <a:gd name="T54" fmla="*/ 81 w 104"/>
                    <a:gd name="T55" fmla="*/ 68 h 162"/>
                    <a:gd name="T56" fmla="*/ 15 w 104"/>
                    <a:gd name="T57" fmla="*/ 100 h 162"/>
                    <a:gd name="T58" fmla="*/ 15 w 104"/>
                    <a:gd name="T59" fmla="*/ 99 h 162"/>
                    <a:gd name="T60" fmla="*/ 89 w 104"/>
                    <a:gd name="T61" fmla="*/ 105 h 162"/>
                    <a:gd name="T62" fmla="*/ 33 w 104"/>
                    <a:gd name="T63" fmla="*/ 132 h 162"/>
                    <a:gd name="T64" fmla="*/ 31 w 104"/>
                    <a:gd name="T65" fmla="*/ 132 h 162"/>
                    <a:gd name="T66" fmla="*/ 26 w 104"/>
                    <a:gd name="T67" fmla="*/ 127 h 162"/>
                    <a:gd name="T68" fmla="*/ 26 w 104"/>
                    <a:gd name="T69" fmla="*/ 125 h 162"/>
                    <a:gd name="T70" fmla="*/ 87 w 104"/>
                    <a:gd name="T71" fmla="*/ 96 h 162"/>
                    <a:gd name="T72" fmla="*/ 88 w 104"/>
                    <a:gd name="T73" fmla="*/ 97 h 162"/>
                    <a:gd name="T74" fmla="*/ 90 w 104"/>
                    <a:gd name="T75" fmla="*/ 104 h 162"/>
                    <a:gd name="T76" fmla="*/ 89 w 104"/>
                    <a:gd name="T77" fmla="*/ 10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162">
                      <a:moveTo>
                        <a:pt x="103" y="107"/>
                      </a:moveTo>
                      <a:cubicBezTo>
                        <a:pt x="83" y="9"/>
                        <a:pt x="83" y="9"/>
                        <a:pt x="83" y="9"/>
                      </a:cubicBezTo>
                      <a:cubicBezTo>
                        <a:pt x="82" y="4"/>
                        <a:pt x="77" y="0"/>
                        <a:pt x="72" y="0"/>
                      </a:cubicBezTo>
                      <a:cubicBezTo>
                        <a:pt x="33" y="0"/>
                        <a:pt x="33" y="0"/>
                        <a:pt x="33" y="0"/>
                      </a:cubicBezTo>
                      <a:cubicBezTo>
                        <a:pt x="28" y="0"/>
                        <a:pt x="23" y="4"/>
                        <a:pt x="22" y="9"/>
                      </a:cubicBezTo>
                      <a:cubicBezTo>
                        <a:pt x="1" y="107"/>
                        <a:pt x="1" y="107"/>
                        <a:pt x="1" y="107"/>
                      </a:cubicBezTo>
                      <a:cubicBezTo>
                        <a:pt x="0" y="112"/>
                        <a:pt x="2" y="119"/>
                        <a:pt x="6" y="122"/>
                      </a:cubicBezTo>
                      <a:cubicBezTo>
                        <a:pt x="45" y="159"/>
                        <a:pt x="45" y="159"/>
                        <a:pt x="45" y="159"/>
                      </a:cubicBezTo>
                      <a:cubicBezTo>
                        <a:pt x="49" y="162"/>
                        <a:pt x="55" y="162"/>
                        <a:pt x="59" y="159"/>
                      </a:cubicBezTo>
                      <a:cubicBezTo>
                        <a:pt x="98" y="122"/>
                        <a:pt x="98" y="122"/>
                        <a:pt x="98" y="122"/>
                      </a:cubicBezTo>
                      <a:cubicBezTo>
                        <a:pt x="102" y="119"/>
                        <a:pt x="104" y="112"/>
                        <a:pt x="103" y="107"/>
                      </a:cubicBezTo>
                      <a:close/>
                      <a:moveTo>
                        <a:pt x="24" y="54"/>
                      </a:moveTo>
                      <a:cubicBezTo>
                        <a:pt x="25" y="51"/>
                        <a:pt x="26" y="47"/>
                        <a:pt x="26" y="44"/>
                      </a:cubicBezTo>
                      <a:cubicBezTo>
                        <a:pt x="27" y="43"/>
                        <a:pt x="27" y="43"/>
                        <a:pt x="27" y="43"/>
                      </a:cubicBezTo>
                      <a:cubicBezTo>
                        <a:pt x="72" y="22"/>
                        <a:pt x="72" y="22"/>
                        <a:pt x="72" y="22"/>
                      </a:cubicBezTo>
                      <a:cubicBezTo>
                        <a:pt x="72" y="22"/>
                        <a:pt x="72" y="22"/>
                        <a:pt x="73" y="23"/>
                      </a:cubicBezTo>
                      <a:cubicBezTo>
                        <a:pt x="73" y="23"/>
                        <a:pt x="73" y="23"/>
                        <a:pt x="73" y="24"/>
                      </a:cubicBezTo>
                      <a:cubicBezTo>
                        <a:pt x="73" y="24"/>
                        <a:pt x="74" y="29"/>
                        <a:pt x="74" y="30"/>
                      </a:cubicBezTo>
                      <a:cubicBezTo>
                        <a:pt x="74" y="31"/>
                        <a:pt x="74" y="31"/>
                        <a:pt x="74" y="31"/>
                      </a:cubicBezTo>
                      <a:cubicBezTo>
                        <a:pt x="25" y="55"/>
                        <a:pt x="25" y="55"/>
                        <a:pt x="25" y="55"/>
                      </a:cubicBezTo>
                      <a:cubicBezTo>
                        <a:pt x="25" y="55"/>
                        <a:pt x="24" y="55"/>
                        <a:pt x="24" y="54"/>
                      </a:cubicBezTo>
                      <a:close/>
                      <a:moveTo>
                        <a:pt x="15" y="99"/>
                      </a:moveTo>
                      <a:cubicBezTo>
                        <a:pt x="15" y="97"/>
                        <a:pt x="16" y="92"/>
                        <a:pt x="17" y="90"/>
                      </a:cubicBezTo>
                      <a:cubicBezTo>
                        <a:pt x="17" y="89"/>
                        <a:pt x="18" y="89"/>
                        <a:pt x="18" y="89"/>
                      </a:cubicBezTo>
                      <a:cubicBezTo>
                        <a:pt x="79" y="59"/>
                        <a:pt x="79" y="59"/>
                        <a:pt x="79" y="59"/>
                      </a:cubicBezTo>
                      <a:cubicBezTo>
                        <a:pt x="79" y="59"/>
                        <a:pt x="80" y="58"/>
                        <a:pt x="80" y="60"/>
                      </a:cubicBezTo>
                      <a:cubicBezTo>
                        <a:pt x="81" y="61"/>
                        <a:pt x="82" y="65"/>
                        <a:pt x="82" y="67"/>
                      </a:cubicBezTo>
                      <a:cubicBezTo>
                        <a:pt x="82" y="68"/>
                        <a:pt x="81" y="68"/>
                        <a:pt x="81" y="68"/>
                      </a:cubicBezTo>
                      <a:cubicBezTo>
                        <a:pt x="15" y="100"/>
                        <a:pt x="15" y="100"/>
                        <a:pt x="15" y="100"/>
                      </a:cubicBezTo>
                      <a:cubicBezTo>
                        <a:pt x="15" y="100"/>
                        <a:pt x="15" y="101"/>
                        <a:pt x="15" y="99"/>
                      </a:cubicBezTo>
                      <a:close/>
                      <a:moveTo>
                        <a:pt x="89" y="105"/>
                      </a:moveTo>
                      <a:cubicBezTo>
                        <a:pt x="33" y="132"/>
                        <a:pt x="33" y="132"/>
                        <a:pt x="33" y="132"/>
                      </a:cubicBezTo>
                      <a:cubicBezTo>
                        <a:pt x="33" y="132"/>
                        <a:pt x="32" y="133"/>
                        <a:pt x="31" y="132"/>
                      </a:cubicBezTo>
                      <a:cubicBezTo>
                        <a:pt x="30" y="131"/>
                        <a:pt x="27" y="129"/>
                        <a:pt x="26" y="127"/>
                      </a:cubicBezTo>
                      <a:cubicBezTo>
                        <a:pt x="25" y="126"/>
                        <a:pt x="26" y="125"/>
                        <a:pt x="26" y="125"/>
                      </a:cubicBezTo>
                      <a:cubicBezTo>
                        <a:pt x="87" y="96"/>
                        <a:pt x="87" y="96"/>
                        <a:pt x="87" y="96"/>
                      </a:cubicBezTo>
                      <a:cubicBezTo>
                        <a:pt x="87" y="96"/>
                        <a:pt x="88" y="95"/>
                        <a:pt x="88" y="97"/>
                      </a:cubicBezTo>
                      <a:cubicBezTo>
                        <a:pt x="88" y="98"/>
                        <a:pt x="89" y="102"/>
                        <a:pt x="90" y="104"/>
                      </a:cubicBezTo>
                      <a:cubicBezTo>
                        <a:pt x="90" y="105"/>
                        <a:pt x="89" y="105"/>
                        <a:pt x="89" y="105"/>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grpSp>
        </p:grpSp>
      </p:grpSp>
      <p:grpSp>
        <p:nvGrpSpPr>
          <p:cNvPr id="83" name="组合 82"/>
          <p:cNvGrpSpPr/>
          <p:nvPr/>
        </p:nvGrpSpPr>
        <p:grpSpPr>
          <a:xfrm>
            <a:off x="2606225" y="4056294"/>
            <a:ext cx="1980000" cy="1868413"/>
            <a:chOff x="2363915" y="3003798"/>
            <a:chExt cx="1980000" cy="1868413"/>
          </a:xfrm>
        </p:grpSpPr>
        <p:sp>
          <p:nvSpPr>
            <p:cNvPr id="67" name="TextBox 60"/>
            <p:cNvSpPr txBox="1"/>
            <p:nvPr/>
          </p:nvSpPr>
          <p:spPr>
            <a:xfrm>
              <a:off x="2363915" y="3795886"/>
              <a:ext cx="1980000" cy="1076325"/>
            </a:xfrm>
            <a:prstGeom prst="rect">
              <a:avLst/>
            </a:prstGeom>
            <a:noFill/>
          </p:spPr>
          <p:txBody>
            <a:bodyPr wrap="square" rtlCol="0">
              <a:spAutoFit/>
            </a:bodyPr>
            <a:lstStyle/>
            <a:p>
              <a:r>
                <a:rPr lang="zh-CN" altLang="en-US" sz="1600" b="1">
                  <a:solidFill>
                    <a:srgbClr val="7F7F7F"/>
                  </a:solidFill>
                  <a:latin typeface="微软雅黑" panose="020B0503020204020204" pitchFamily="34" charset="-122"/>
                  <a:ea typeface="微软雅黑" panose="020B0503020204020204" pitchFamily="34" charset="-122"/>
                </a:rPr>
                <a:t>缺乏对大数数据的有效分析工具，无法进行辅助业务决策。</a:t>
              </a:r>
              <a:endParaRPr lang="zh-CN" altLang="en-US" sz="1600" b="1">
                <a:solidFill>
                  <a:srgbClr val="7F7F7F"/>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2962438" y="3003798"/>
              <a:ext cx="782955" cy="782955"/>
              <a:chOff x="5093496" y="2366405"/>
              <a:chExt cx="782955" cy="782955"/>
            </a:xfrm>
          </p:grpSpPr>
          <p:sp>
            <p:nvSpPr>
              <p:cNvPr id="69" name="Oval 33"/>
              <p:cNvSpPr>
                <a:spLocks noChangeArrowheads="1"/>
              </p:cNvSpPr>
              <p:nvPr/>
            </p:nvSpPr>
            <p:spPr bwMode="auto">
              <a:xfrm rot="19193214">
                <a:off x="5093496" y="2366405"/>
                <a:ext cx="782955" cy="782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68580" tIns="34290" rIns="68580" bIns="34290" numCol="1" anchor="t" anchorCtr="0" compatLnSpc="1"/>
              <a:lstStyle/>
              <a:p>
                <a:endParaRPr lang="en-US" sz="1600" b="1">
                  <a:solidFill>
                    <a:srgbClr val="7F7F7F"/>
                  </a:solidFill>
                  <a:latin typeface="微软雅黑" panose="020B0503020204020204" pitchFamily="34" charset="-122"/>
                  <a:ea typeface="微软雅黑" panose="020B0503020204020204" pitchFamily="34" charset="-122"/>
                </a:endParaRPr>
              </a:p>
            </p:txBody>
          </p:sp>
          <p:sp>
            <p:nvSpPr>
              <p:cNvPr id="70" name="Freeform 34"/>
              <p:cNvSpPr/>
              <p:nvPr/>
            </p:nvSpPr>
            <p:spPr bwMode="auto">
              <a:xfrm>
                <a:off x="5178496" y="2450142"/>
                <a:ext cx="612458" cy="613410"/>
              </a:xfrm>
              <a:custGeom>
                <a:avLst/>
                <a:gdLst>
                  <a:gd name="T0" fmla="*/ 352 w 429"/>
                  <a:gd name="T1" fmla="*/ 353 h 429"/>
                  <a:gd name="T2" fmla="*/ 76 w 429"/>
                  <a:gd name="T3" fmla="*/ 353 h 429"/>
                  <a:gd name="T4" fmla="*/ 76 w 429"/>
                  <a:gd name="T5" fmla="*/ 77 h 429"/>
                  <a:gd name="T6" fmla="*/ 352 w 429"/>
                  <a:gd name="T7" fmla="*/ 77 h 429"/>
                  <a:gd name="T8" fmla="*/ 352 w 429"/>
                  <a:gd name="T9" fmla="*/ 353 h 429"/>
                </a:gdLst>
                <a:ahLst/>
                <a:cxnLst>
                  <a:cxn ang="0">
                    <a:pos x="T0" y="T1"/>
                  </a:cxn>
                  <a:cxn ang="0">
                    <a:pos x="T2" y="T3"/>
                  </a:cxn>
                  <a:cxn ang="0">
                    <a:pos x="T4" y="T5"/>
                  </a:cxn>
                  <a:cxn ang="0">
                    <a:pos x="T6" y="T7"/>
                  </a:cxn>
                  <a:cxn ang="0">
                    <a:pos x="T8" y="T9"/>
                  </a:cxn>
                </a:cxnLst>
                <a:rect l="0" t="0" r="r" b="b"/>
                <a:pathLst>
                  <a:path w="429" h="429">
                    <a:moveTo>
                      <a:pt x="352" y="353"/>
                    </a:moveTo>
                    <a:cubicBezTo>
                      <a:pt x="276" y="429"/>
                      <a:pt x="152" y="429"/>
                      <a:pt x="76" y="353"/>
                    </a:cubicBezTo>
                    <a:cubicBezTo>
                      <a:pt x="0" y="277"/>
                      <a:pt x="0" y="153"/>
                      <a:pt x="76" y="77"/>
                    </a:cubicBezTo>
                    <a:cubicBezTo>
                      <a:pt x="152" y="0"/>
                      <a:pt x="276" y="0"/>
                      <a:pt x="352" y="77"/>
                    </a:cubicBezTo>
                    <a:cubicBezTo>
                      <a:pt x="429" y="153"/>
                      <a:pt x="429" y="277"/>
                      <a:pt x="352" y="35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lstStyle/>
              <a:p>
                <a:pPr algn="ctr"/>
                <a:endParaRPr lang="en-US" sz="1600" b="1">
                  <a:solidFill>
                    <a:srgbClr val="7F7F7F"/>
                  </a:solidFill>
                  <a:latin typeface="微软雅黑" panose="020B0503020204020204" pitchFamily="34" charset="-122"/>
                  <a:ea typeface="微软雅黑" panose="020B0503020204020204" pitchFamily="34" charset="-122"/>
                </a:endParaRPr>
              </a:p>
            </p:txBody>
          </p:sp>
          <p:grpSp>
            <p:nvGrpSpPr>
              <p:cNvPr id="71" name="Group 1497"/>
              <p:cNvGrpSpPr/>
              <p:nvPr/>
            </p:nvGrpSpPr>
            <p:grpSpPr>
              <a:xfrm>
                <a:off x="5353508" y="2583736"/>
                <a:ext cx="269009" cy="314035"/>
                <a:chOff x="3497263" y="4408488"/>
                <a:chExt cx="369888" cy="431800"/>
              </a:xfrm>
              <a:solidFill>
                <a:srgbClr val="E60012"/>
              </a:solidFill>
            </p:grpSpPr>
            <p:sp>
              <p:nvSpPr>
                <p:cNvPr id="72" name="Freeform 57"/>
                <p:cNvSpPr/>
                <p:nvPr/>
              </p:nvSpPr>
              <p:spPr bwMode="auto">
                <a:xfrm>
                  <a:off x="3554413" y="4616450"/>
                  <a:ext cx="74613" cy="182563"/>
                </a:xfrm>
                <a:custGeom>
                  <a:avLst/>
                  <a:gdLst>
                    <a:gd name="T0" fmla="*/ 35 w 35"/>
                    <a:gd name="T1" fmla="*/ 80 h 86"/>
                    <a:gd name="T2" fmla="*/ 29 w 35"/>
                    <a:gd name="T3" fmla="*/ 86 h 86"/>
                    <a:gd name="T4" fmla="*/ 5 w 35"/>
                    <a:gd name="T5" fmla="*/ 86 h 86"/>
                    <a:gd name="T6" fmla="*/ 0 w 35"/>
                    <a:gd name="T7" fmla="*/ 80 h 86"/>
                    <a:gd name="T8" fmla="*/ 0 w 35"/>
                    <a:gd name="T9" fmla="*/ 6 h 86"/>
                    <a:gd name="T10" fmla="*/ 5 w 35"/>
                    <a:gd name="T11" fmla="*/ 0 h 86"/>
                    <a:gd name="T12" fmla="*/ 29 w 35"/>
                    <a:gd name="T13" fmla="*/ 0 h 86"/>
                    <a:gd name="T14" fmla="*/ 35 w 35"/>
                    <a:gd name="T15" fmla="*/ 6 h 86"/>
                    <a:gd name="T16" fmla="*/ 35 w 35"/>
                    <a:gd name="T17"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86">
                      <a:moveTo>
                        <a:pt x="35" y="80"/>
                      </a:moveTo>
                      <a:cubicBezTo>
                        <a:pt x="35" y="83"/>
                        <a:pt x="32" y="86"/>
                        <a:pt x="29" y="86"/>
                      </a:cubicBezTo>
                      <a:cubicBezTo>
                        <a:pt x="5" y="86"/>
                        <a:pt x="5" y="86"/>
                        <a:pt x="5" y="86"/>
                      </a:cubicBezTo>
                      <a:cubicBezTo>
                        <a:pt x="2" y="86"/>
                        <a:pt x="0" y="83"/>
                        <a:pt x="0" y="80"/>
                      </a:cubicBezTo>
                      <a:cubicBezTo>
                        <a:pt x="0" y="6"/>
                        <a:pt x="0" y="6"/>
                        <a:pt x="0" y="6"/>
                      </a:cubicBezTo>
                      <a:cubicBezTo>
                        <a:pt x="0" y="3"/>
                        <a:pt x="2" y="0"/>
                        <a:pt x="5" y="0"/>
                      </a:cubicBezTo>
                      <a:cubicBezTo>
                        <a:pt x="29" y="0"/>
                        <a:pt x="29" y="0"/>
                        <a:pt x="29" y="0"/>
                      </a:cubicBezTo>
                      <a:cubicBezTo>
                        <a:pt x="32" y="0"/>
                        <a:pt x="35" y="3"/>
                        <a:pt x="35" y="6"/>
                      </a:cubicBezTo>
                      <a:lnTo>
                        <a:pt x="35" y="80"/>
                      </a:ln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73" name="Freeform 58"/>
                <p:cNvSpPr/>
                <p:nvPr/>
              </p:nvSpPr>
              <p:spPr bwMode="auto">
                <a:xfrm>
                  <a:off x="3736976" y="4651375"/>
                  <a:ext cx="74613" cy="147638"/>
                </a:xfrm>
                <a:custGeom>
                  <a:avLst/>
                  <a:gdLst>
                    <a:gd name="T0" fmla="*/ 35 w 35"/>
                    <a:gd name="T1" fmla="*/ 63 h 69"/>
                    <a:gd name="T2" fmla="*/ 29 w 35"/>
                    <a:gd name="T3" fmla="*/ 69 h 69"/>
                    <a:gd name="T4" fmla="*/ 5 w 35"/>
                    <a:gd name="T5" fmla="*/ 69 h 69"/>
                    <a:gd name="T6" fmla="*/ 0 w 35"/>
                    <a:gd name="T7" fmla="*/ 63 h 69"/>
                    <a:gd name="T8" fmla="*/ 0 w 35"/>
                    <a:gd name="T9" fmla="*/ 6 h 69"/>
                    <a:gd name="T10" fmla="*/ 5 w 35"/>
                    <a:gd name="T11" fmla="*/ 0 h 69"/>
                    <a:gd name="T12" fmla="*/ 29 w 35"/>
                    <a:gd name="T13" fmla="*/ 0 h 69"/>
                    <a:gd name="T14" fmla="*/ 35 w 35"/>
                    <a:gd name="T15" fmla="*/ 6 h 69"/>
                    <a:gd name="T16" fmla="*/ 35 w 35"/>
                    <a:gd name="T17" fmla="*/ 6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69">
                      <a:moveTo>
                        <a:pt x="35" y="63"/>
                      </a:moveTo>
                      <a:cubicBezTo>
                        <a:pt x="35" y="66"/>
                        <a:pt x="32" y="69"/>
                        <a:pt x="29" y="69"/>
                      </a:cubicBezTo>
                      <a:cubicBezTo>
                        <a:pt x="5" y="69"/>
                        <a:pt x="5" y="69"/>
                        <a:pt x="5" y="69"/>
                      </a:cubicBezTo>
                      <a:cubicBezTo>
                        <a:pt x="2" y="69"/>
                        <a:pt x="0" y="66"/>
                        <a:pt x="0" y="63"/>
                      </a:cubicBezTo>
                      <a:cubicBezTo>
                        <a:pt x="0" y="6"/>
                        <a:pt x="0" y="6"/>
                        <a:pt x="0" y="6"/>
                      </a:cubicBezTo>
                      <a:cubicBezTo>
                        <a:pt x="0" y="3"/>
                        <a:pt x="2" y="0"/>
                        <a:pt x="5" y="0"/>
                      </a:cubicBezTo>
                      <a:cubicBezTo>
                        <a:pt x="29" y="0"/>
                        <a:pt x="29" y="0"/>
                        <a:pt x="29" y="0"/>
                      </a:cubicBezTo>
                      <a:cubicBezTo>
                        <a:pt x="32" y="0"/>
                        <a:pt x="35" y="3"/>
                        <a:pt x="35" y="6"/>
                      </a:cubicBezTo>
                      <a:lnTo>
                        <a:pt x="35" y="63"/>
                      </a:ln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74" name="Freeform 59"/>
                <p:cNvSpPr/>
                <p:nvPr/>
              </p:nvSpPr>
              <p:spPr bwMode="auto">
                <a:xfrm>
                  <a:off x="3646488" y="4567238"/>
                  <a:ext cx="73025" cy="231775"/>
                </a:xfrm>
                <a:custGeom>
                  <a:avLst/>
                  <a:gdLst>
                    <a:gd name="T0" fmla="*/ 35 w 35"/>
                    <a:gd name="T1" fmla="*/ 103 h 109"/>
                    <a:gd name="T2" fmla="*/ 29 w 35"/>
                    <a:gd name="T3" fmla="*/ 109 h 109"/>
                    <a:gd name="T4" fmla="*/ 5 w 35"/>
                    <a:gd name="T5" fmla="*/ 109 h 109"/>
                    <a:gd name="T6" fmla="*/ 0 w 35"/>
                    <a:gd name="T7" fmla="*/ 103 h 109"/>
                    <a:gd name="T8" fmla="*/ 0 w 35"/>
                    <a:gd name="T9" fmla="*/ 6 h 109"/>
                    <a:gd name="T10" fmla="*/ 5 w 35"/>
                    <a:gd name="T11" fmla="*/ 0 h 109"/>
                    <a:gd name="T12" fmla="*/ 29 w 35"/>
                    <a:gd name="T13" fmla="*/ 0 h 109"/>
                    <a:gd name="T14" fmla="*/ 35 w 35"/>
                    <a:gd name="T15" fmla="*/ 6 h 109"/>
                    <a:gd name="T16" fmla="*/ 35 w 35"/>
                    <a:gd name="T17" fmla="*/ 10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09">
                      <a:moveTo>
                        <a:pt x="35" y="103"/>
                      </a:moveTo>
                      <a:cubicBezTo>
                        <a:pt x="35" y="106"/>
                        <a:pt x="32" y="109"/>
                        <a:pt x="29" y="109"/>
                      </a:cubicBezTo>
                      <a:cubicBezTo>
                        <a:pt x="5" y="109"/>
                        <a:pt x="5" y="109"/>
                        <a:pt x="5" y="109"/>
                      </a:cubicBezTo>
                      <a:cubicBezTo>
                        <a:pt x="2" y="109"/>
                        <a:pt x="0" y="106"/>
                        <a:pt x="0" y="103"/>
                      </a:cubicBezTo>
                      <a:cubicBezTo>
                        <a:pt x="0" y="6"/>
                        <a:pt x="0" y="6"/>
                        <a:pt x="0" y="6"/>
                      </a:cubicBezTo>
                      <a:cubicBezTo>
                        <a:pt x="0" y="3"/>
                        <a:pt x="2" y="0"/>
                        <a:pt x="5" y="0"/>
                      </a:cubicBezTo>
                      <a:cubicBezTo>
                        <a:pt x="29" y="0"/>
                        <a:pt x="29" y="0"/>
                        <a:pt x="29" y="0"/>
                      </a:cubicBezTo>
                      <a:cubicBezTo>
                        <a:pt x="32" y="0"/>
                        <a:pt x="35" y="3"/>
                        <a:pt x="35" y="6"/>
                      </a:cubicBezTo>
                      <a:lnTo>
                        <a:pt x="35" y="103"/>
                      </a:ln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sp>
              <p:nvSpPr>
                <p:cNvPr id="75" name="Freeform 60"/>
                <p:cNvSpPr>
                  <a:spLocks noEditPoints="1"/>
                </p:cNvSpPr>
                <p:nvPr/>
              </p:nvSpPr>
              <p:spPr bwMode="auto">
                <a:xfrm>
                  <a:off x="3497263" y="4408488"/>
                  <a:ext cx="369888" cy="431800"/>
                </a:xfrm>
                <a:custGeom>
                  <a:avLst/>
                  <a:gdLst>
                    <a:gd name="T0" fmla="*/ 166 w 174"/>
                    <a:gd name="T1" fmla="*/ 50 h 204"/>
                    <a:gd name="T2" fmla="*/ 113 w 174"/>
                    <a:gd name="T3" fmla="*/ 6 h 204"/>
                    <a:gd name="T4" fmla="*/ 96 w 174"/>
                    <a:gd name="T5" fmla="*/ 0 h 204"/>
                    <a:gd name="T6" fmla="*/ 13 w 174"/>
                    <a:gd name="T7" fmla="*/ 0 h 204"/>
                    <a:gd name="T8" fmla="*/ 0 w 174"/>
                    <a:gd name="T9" fmla="*/ 13 h 204"/>
                    <a:gd name="T10" fmla="*/ 0 w 174"/>
                    <a:gd name="T11" fmla="*/ 191 h 204"/>
                    <a:gd name="T12" fmla="*/ 13 w 174"/>
                    <a:gd name="T13" fmla="*/ 204 h 204"/>
                    <a:gd name="T14" fmla="*/ 161 w 174"/>
                    <a:gd name="T15" fmla="*/ 204 h 204"/>
                    <a:gd name="T16" fmla="*/ 174 w 174"/>
                    <a:gd name="T17" fmla="*/ 191 h 204"/>
                    <a:gd name="T18" fmla="*/ 174 w 174"/>
                    <a:gd name="T19" fmla="*/ 67 h 204"/>
                    <a:gd name="T20" fmla="*/ 166 w 174"/>
                    <a:gd name="T21" fmla="*/ 50 h 204"/>
                    <a:gd name="T22" fmla="*/ 110 w 174"/>
                    <a:gd name="T23" fmla="*/ 20 h 204"/>
                    <a:gd name="T24" fmla="*/ 112 w 174"/>
                    <a:gd name="T25" fmla="*/ 19 h 204"/>
                    <a:gd name="T26" fmla="*/ 154 w 174"/>
                    <a:gd name="T27" fmla="*/ 54 h 204"/>
                    <a:gd name="T28" fmla="*/ 152 w 174"/>
                    <a:gd name="T29" fmla="*/ 57 h 204"/>
                    <a:gd name="T30" fmla="*/ 113 w 174"/>
                    <a:gd name="T31" fmla="*/ 57 h 204"/>
                    <a:gd name="T32" fmla="*/ 110 w 174"/>
                    <a:gd name="T33" fmla="*/ 54 h 204"/>
                    <a:gd name="T34" fmla="*/ 110 w 174"/>
                    <a:gd name="T35" fmla="*/ 20 h 204"/>
                    <a:gd name="T36" fmla="*/ 161 w 174"/>
                    <a:gd name="T37" fmla="*/ 195 h 204"/>
                    <a:gd name="T38" fmla="*/ 12 w 174"/>
                    <a:gd name="T39" fmla="*/ 195 h 204"/>
                    <a:gd name="T40" fmla="*/ 10 w 174"/>
                    <a:gd name="T41" fmla="*/ 192 h 204"/>
                    <a:gd name="T42" fmla="*/ 10 w 174"/>
                    <a:gd name="T43" fmla="*/ 13 h 204"/>
                    <a:gd name="T44" fmla="*/ 13 w 174"/>
                    <a:gd name="T45" fmla="*/ 10 h 204"/>
                    <a:gd name="T46" fmla="*/ 96 w 174"/>
                    <a:gd name="T47" fmla="*/ 10 h 204"/>
                    <a:gd name="T48" fmla="*/ 100 w 174"/>
                    <a:gd name="T49" fmla="*/ 14 h 204"/>
                    <a:gd name="T50" fmla="*/ 100 w 174"/>
                    <a:gd name="T51" fmla="*/ 54 h 204"/>
                    <a:gd name="T52" fmla="*/ 113 w 174"/>
                    <a:gd name="T53" fmla="*/ 67 h 204"/>
                    <a:gd name="T54" fmla="*/ 162 w 174"/>
                    <a:gd name="T55" fmla="*/ 67 h 204"/>
                    <a:gd name="T56" fmla="*/ 164 w 174"/>
                    <a:gd name="T57" fmla="*/ 69 h 204"/>
                    <a:gd name="T58" fmla="*/ 164 w 174"/>
                    <a:gd name="T59" fmla="*/ 191 h 204"/>
                    <a:gd name="T60" fmla="*/ 161 w 174"/>
                    <a:gd name="T61" fmla="*/ 19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204">
                      <a:moveTo>
                        <a:pt x="166" y="50"/>
                      </a:moveTo>
                      <a:cubicBezTo>
                        <a:pt x="113" y="6"/>
                        <a:pt x="113" y="6"/>
                        <a:pt x="113" y="6"/>
                      </a:cubicBezTo>
                      <a:cubicBezTo>
                        <a:pt x="109" y="3"/>
                        <a:pt x="102" y="0"/>
                        <a:pt x="96" y="0"/>
                      </a:cubicBezTo>
                      <a:cubicBezTo>
                        <a:pt x="13" y="0"/>
                        <a:pt x="13" y="0"/>
                        <a:pt x="13" y="0"/>
                      </a:cubicBezTo>
                      <a:cubicBezTo>
                        <a:pt x="6" y="0"/>
                        <a:pt x="0" y="6"/>
                        <a:pt x="0" y="13"/>
                      </a:cubicBezTo>
                      <a:cubicBezTo>
                        <a:pt x="0" y="13"/>
                        <a:pt x="0" y="153"/>
                        <a:pt x="0" y="191"/>
                      </a:cubicBezTo>
                      <a:cubicBezTo>
                        <a:pt x="0" y="204"/>
                        <a:pt x="13" y="204"/>
                        <a:pt x="13" y="204"/>
                      </a:cubicBezTo>
                      <a:cubicBezTo>
                        <a:pt x="45" y="204"/>
                        <a:pt x="161" y="204"/>
                        <a:pt x="161" y="204"/>
                      </a:cubicBezTo>
                      <a:cubicBezTo>
                        <a:pt x="168" y="204"/>
                        <a:pt x="174" y="198"/>
                        <a:pt x="174" y="191"/>
                      </a:cubicBezTo>
                      <a:cubicBezTo>
                        <a:pt x="174" y="67"/>
                        <a:pt x="174" y="67"/>
                        <a:pt x="174" y="67"/>
                      </a:cubicBezTo>
                      <a:cubicBezTo>
                        <a:pt x="174" y="61"/>
                        <a:pt x="171" y="53"/>
                        <a:pt x="166" y="50"/>
                      </a:cubicBezTo>
                      <a:close/>
                      <a:moveTo>
                        <a:pt x="110" y="20"/>
                      </a:moveTo>
                      <a:cubicBezTo>
                        <a:pt x="110" y="16"/>
                        <a:pt x="112" y="19"/>
                        <a:pt x="112" y="19"/>
                      </a:cubicBezTo>
                      <a:cubicBezTo>
                        <a:pt x="154" y="54"/>
                        <a:pt x="154" y="54"/>
                        <a:pt x="154" y="54"/>
                      </a:cubicBezTo>
                      <a:cubicBezTo>
                        <a:pt x="154" y="54"/>
                        <a:pt x="157" y="57"/>
                        <a:pt x="152" y="57"/>
                      </a:cubicBezTo>
                      <a:cubicBezTo>
                        <a:pt x="142" y="57"/>
                        <a:pt x="113" y="57"/>
                        <a:pt x="113" y="57"/>
                      </a:cubicBezTo>
                      <a:cubicBezTo>
                        <a:pt x="111" y="57"/>
                        <a:pt x="110" y="56"/>
                        <a:pt x="110" y="54"/>
                      </a:cubicBezTo>
                      <a:cubicBezTo>
                        <a:pt x="110" y="54"/>
                        <a:pt x="110" y="28"/>
                        <a:pt x="110" y="20"/>
                      </a:cubicBezTo>
                      <a:close/>
                      <a:moveTo>
                        <a:pt x="161" y="195"/>
                      </a:moveTo>
                      <a:cubicBezTo>
                        <a:pt x="161" y="195"/>
                        <a:pt x="42" y="195"/>
                        <a:pt x="12" y="195"/>
                      </a:cubicBezTo>
                      <a:cubicBezTo>
                        <a:pt x="12" y="195"/>
                        <a:pt x="10" y="195"/>
                        <a:pt x="10" y="192"/>
                      </a:cubicBezTo>
                      <a:cubicBezTo>
                        <a:pt x="10" y="156"/>
                        <a:pt x="10" y="13"/>
                        <a:pt x="10" y="13"/>
                      </a:cubicBezTo>
                      <a:cubicBezTo>
                        <a:pt x="10" y="11"/>
                        <a:pt x="11" y="10"/>
                        <a:pt x="13" y="10"/>
                      </a:cubicBezTo>
                      <a:cubicBezTo>
                        <a:pt x="96" y="10"/>
                        <a:pt x="96" y="10"/>
                        <a:pt x="96" y="10"/>
                      </a:cubicBezTo>
                      <a:cubicBezTo>
                        <a:pt x="97" y="10"/>
                        <a:pt x="100" y="10"/>
                        <a:pt x="100" y="14"/>
                      </a:cubicBezTo>
                      <a:cubicBezTo>
                        <a:pt x="100" y="54"/>
                        <a:pt x="100" y="54"/>
                        <a:pt x="100" y="54"/>
                      </a:cubicBezTo>
                      <a:cubicBezTo>
                        <a:pt x="100" y="61"/>
                        <a:pt x="106" y="67"/>
                        <a:pt x="113" y="67"/>
                      </a:cubicBezTo>
                      <a:cubicBezTo>
                        <a:pt x="162" y="67"/>
                        <a:pt x="162" y="67"/>
                        <a:pt x="162" y="67"/>
                      </a:cubicBezTo>
                      <a:cubicBezTo>
                        <a:pt x="163" y="67"/>
                        <a:pt x="164" y="67"/>
                        <a:pt x="164" y="69"/>
                      </a:cubicBezTo>
                      <a:cubicBezTo>
                        <a:pt x="164" y="70"/>
                        <a:pt x="164" y="191"/>
                        <a:pt x="164" y="191"/>
                      </a:cubicBezTo>
                      <a:cubicBezTo>
                        <a:pt x="164" y="193"/>
                        <a:pt x="163" y="195"/>
                        <a:pt x="161" y="195"/>
                      </a:cubicBezTo>
                      <a:close/>
                    </a:path>
                  </a:pathLst>
                </a:custGeom>
                <a:grp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1600" b="1">
                    <a:solidFill>
                      <a:srgbClr val="7F7F7F"/>
                    </a:solidFill>
                    <a:latin typeface="微软雅黑" panose="020B0503020204020204" pitchFamily="34" charset="-122"/>
                    <a:ea typeface="微软雅黑" panose="020B0503020204020204" pitchFamily="34" charset="-122"/>
                  </a:endParaRPr>
                </a:p>
              </p:txBody>
            </p:sp>
          </p:grpSp>
        </p:grpSp>
      </p:grpSp>
      <p:grpSp>
        <p:nvGrpSpPr>
          <p:cNvPr id="84" name="组合 83"/>
          <p:cNvGrpSpPr/>
          <p:nvPr/>
        </p:nvGrpSpPr>
        <p:grpSpPr>
          <a:xfrm>
            <a:off x="4743096" y="4120429"/>
            <a:ext cx="1980000" cy="1868413"/>
            <a:chOff x="4620086" y="3003798"/>
            <a:chExt cx="1980000" cy="1868413"/>
          </a:xfrm>
        </p:grpSpPr>
        <p:sp>
          <p:nvSpPr>
            <p:cNvPr id="76" name="TextBox 66"/>
            <p:cNvSpPr txBox="1"/>
            <p:nvPr/>
          </p:nvSpPr>
          <p:spPr>
            <a:xfrm>
              <a:off x="4620086" y="3795886"/>
              <a:ext cx="1980000" cy="1076325"/>
            </a:xfrm>
            <a:prstGeom prst="rect">
              <a:avLst/>
            </a:prstGeom>
            <a:noFill/>
          </p:spPr>
          <p:txBody>
            <a:bodyPr wrap="square" rtlCol="0">
              <a:spAutoFit/>
            </a:bodyPr>
            <a:lstStyle/>
            <a:p>
              <a:r>
                <a:rPr lang="zh-CN" altLang="en-US" sz="1600" b="1">
                  <a:solidFill>
                    <a:srgbClr val="7F7F7F"/>
                  </a:solidFill>
                  <a:latin typeface="微软雅黑" panose="020B0503020204020204" pitchFamily="34" charset="-122"/>
                  <a:ea typeface="微软雅黑" panose="020B0503020204020204" pitchFamily="34" charset="-122"/>
                </a:rPr>
                <a:t>未能有效根本解决帮扶者生活问题，对资金未做到合理化分配。</a:t>
              </a:r>
              <a:endParaRPr lang="zh-CN" altLang="en-US" sz="1600" b="1">
                <a:solidFill>
                  <a:srgbClr val="7F7F7F"/>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5218132" y="3003798"/>
              <a:ext cx="783908" cy="784860"/>
              <a:chOff x="5921984" y="2998792"/>
              <a:chExt cx="783908" cy="784860"/>
            </a:xfrm>
          </p:grpSpPr>
          <p:sp>
            <p:nvSpPr>
              <p:cNvPr id="85" name="Oval 28"/>
              <p:cNvSpPr>
                <a:spLocks noChangeArrowheads="1"/>
              </p:cNvSpPr>
              <p:nvPr/>
            </p:nvSpPr>
            <p:spPr bwMode="auto">
              <a:xfrm rot="19193214">
                <a:off x="5921984" y="2998792"/>
                <a:ext cx="783908" cy="7848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68580" tIns="34290" rIns="68580" bIns="34290" numCol="1" anchor="t" anchorCtr="0" compatLnSpc="1"/>
              <a:lstStyle/>
              <a:p>
                <a:endParaRPr lang="en-US" sz="1600" b="1">
                  <a:solidFill>
                    <a:srgbClr val="7F7F7F"/>
                  </a:solidFill>
                  <a:latin typeface="微软雅黑" panose="020B0503020204020204" pitchFamily="34" charset="-122"/>
                  <a:ea typeface="微软雅黑" panose="020B0503020204020204" pitchFamily="34" charset="-122"/>
                </a:endParaRPr>
              </a:p>
            </p:txBody>
          </p:sp>
          <p:sp>
            <p:nvSpPr>
              <p:cNvPr id="86" name="Freeform 30"/>
              <p:cNvSpPr/>
              <p:nvPr/>
            </p:nvSpPr>
            <p:spPr bwMode="auto">
              <a:xfrm>
                <a:off x="6007709" y="3084517"/>
                <a:ext cx="612458" cy="613410"/>
              </a:xfrm>
              <a:custGeom>
                <a:avLst/>
                <a:gdLst>
                  <a:gd name="T0" fmla="*/ 76 w 429"/>
                  <a:gd name="T1" fmla="*/ 77 h 429"/>
                  <a:gd name="T2" fmla="*/ 76 w 429"/>
                  <a:gd name="T3" fmla="*/ 353 h 429"/>
                  <a:gd name="T4" fmla="*/ 353 w 429"/>
                  <a:gd name="T5" fmla="*/ 353 h 429"/>
                  <a:gd name="T6" fmla="*/ 353 w 429"/>
                  <a:gd name="T7" fmla="*/ 77 h 429"/>
                  <a:gd name="T8" fmla="*/ 76 w 429"/>
                  <a:gd name="T9" fmla="*/ 77 h 429"/>
                </a:gdLst>
                <a:ahLst/>
                <a:cxnLst>
                  <a:cxn ang="0">
                    <a:pos x="T0" y="T1"/>
                  </a:cxn>
                  <a:cxn ang="0">
                    <a:pos x="T2" y="T3"/>
                  </a:cxn>
                  <a:cxn ang="0">
                    <a:pos x="T4" y="T5"/>
                  </a:cxn>
                  <a:cxn ang="0">
                    <a:pos x="T6" y="T7"/>
                  </a:cxn>
                  <a:cxn ang="0">
                    <a:pos x="T8" y="T9"/>
                  </a:cxn>
                </a:cxnLst>
                <a:rect l="0" t="0" r="r" b="b"/>
                <a:pathLst>
                  <a:path w="429" h="429">
                    <a:moveTo>
                      <a:pt x="76" y="77"/>
                    </a:moveTo>
                    <a:cubicBezTo>
                      <a:pt x="0" y="153"/>
                      <a:pt x="0" y="277"/>
                      <a:pt x="76" y="353"/>
                    </a:cubicBezTo>
                    <a:cubicBezTo>
                      <a:pt x="153" y="429"/>
                      <a:pt x="276" y="429"/>
                      <a:pt x="353" y="353"/>
                    </a:cubicBezTo>
                    <a:cubicBezTo>
                      <a:pt x="429" y="277"/>
                      <a:pt x="429" y="153"/>
                      <a:pt x="353" y="77"/>
                    </a:cubicBezTo>
                    <a:cubicBezTo>
                      <a:pt x="276" y="0"/>
                      <a:pt x="153" y="0"/>
                      <a:pt x="76" y="77"/>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lstStyle/>
              <a:p>
                <a:pPr algn="ctr"/>
                <a:endParaRPr lang="en-US" sz="1600" b="1">
                  <a:solidFill>
                    <a:srgbClr val="7F7F7F"/>
                  </a:solidFill>
                  <a:latin typeface="微软雅黑" panose="020B0503020204020204" pitchFamily="34" charset="-122"/>
                  <a:ea typeface="微软雅黑" panose="020B0503020204020204" pitchFamily="34" charset="-122"/>
                </a:endParaRPr>
              </a:p>
            </p:txBody>
          </p:sp>
          <p:sp>
            <p:nvSpPr>
              <p:cNvPr id="87" name="KSO_Shape"/>
              <p:cNvSpPr>
                <a:spLocks noChangeAspect="1"/>
              </p:cNvSpPr>
              <p:nvPr/>
            </p:nvSpPr>
            <p:spPr bwMode="auto">
              <a:xfrm>
                <a:off x="6103992" y="3193102"/>
                <a:ext cx="396240" cy="396240"/>
              </a:xfrm>
              <a:custGeom>
                <a:avLst/>
                <a:gdLst>
                  <a:gd name="T0" fmla="*/ 1665347 w 2276475"/>
                  <a:gd name="T1" fmla="*/ 841942 h 2276475"/>
                  <a:gd name="T2" fmla="*/ 1695902 w 2276475"/>
                  <a:gd name="T3" fmla="*/ 899243 h 2276475"/>
                  <a:gd name="T4" fmla="*/ 1676772 w 2276475"/>
                  <a:gd name="T5" fmla="*/ 962379 h 2276475"/>
                  <a:gd name="T6" fmla="*/ 1619649 w 2276475"/>
                  <a:gd name="T7" fmla="*/ 993151 h 2276475"/>
                  <a:gd name="T8" fmla="*/ 1556149 w 2276475"/>
                  <a:gd name="T9" fmla="*/ 974051 h 2276475"/>
                  <a:gd name="T10" fmla="*/ 1525329 w 2276475"/>
                  <a:gd name="T11" fmla="*/ 916751 h 2276475"/>
                  <a:gd name="T12" fmla="*/ 1544459 w 2276475"/>
                  <a:gd name="T13" fmla="*/ 853614 h 2276475"/>
                  <a:gd name="T14" fmla="*/ 1601848 w 2276475"/>
                  <a:gd name="T15" fmla="*/ 822842 h 2276475"/>
                  <a:gd name="T16" fmla="*/ 892720 w 2276475"/>
                  <a:gd name="T17" fmla="*/ 924611 h 2276475"/>
                  <a:gd name="T18" fmla="*/ 799728 w 2276475"/>
                  <a:gd name="T19" fmla="*/ 714470 h 2276475"/>
                  <a:gd name="T20" fmla="*/ 839316 w 2276475"/>
                  <a:gd name="T21" fmla="*/ 796667 h 2276475"/>
                  <a:gd name="T22" fmla="*/ 801854 w 2276475"/>
                  <a:gd name="T23" fmla="*/ 926478 h 2276475"/>
                  <a:gd name="T24" fmla="*/ 634469 w 2276475"/>
                  <a:gd name="T25" fmla="*/ 1048575 h 2276475"/>
                  <a:gd name="T26" fmla="*/ 778473 w 2276475"/>
                  <a:gd name="T27" fmla="*/ 856518 h 2276475"/>
                  <a:gd name="T28" fmla="*/ 767314 w 2276475"/>
                  <a:gd name="T29" fmla="*/ 760756 h 2276475"/>
                  <a:gd name="T30" fmla="*/ 665555 w 2276475"/>
                  <a:gd name="T31" fmla="*/ 751445 h 2276475"/>
                  <a:gd name="T32" fmla="*/ 678042 w 2276475"/>
                  <a:gd name="T33" fmla="*/ 694786 h 2276475"/>
                  <a:gd name="T34" fmla="*/ 1310715 w 2276475"/>
                  <a:gd name="T35" fmla="*/ 813778 h 2276475"/>
                  <a:gd name="T36" fmla="*/ 1397931 w 2276475"/>
                  <a:gd name="T37" fmla="*/ 804995 h 2276475"/>
                  <a:gd name="T38" fmla="*/ 1449359 w 2276475"/>
                  <a:gd name="T39" fmla="*/ 864347 h 2276475"/>
                  <a:gd name="T40" fmla="*/ 1404558 w 2276475"/>
                  <a:gd name="T41" fmla="*/ 907464 h 2276475"/>
                  <a:gd name="T42" fmla="*/ 1370362 w 2276475"/>
                  <a:gd name="T43" fmla="*/ 853967 h 2276475"/>
                  <a:gd name="T44" fmla="*/ 1295604 w 2276475"/>
                  <a:gd name="T45" fmla="*/ 872066 h 2276475"/>
                  <a:gd name="T46" fmla="*/ 395199 w 2276475"/>
                  <a:gd name="T47" fmla="*/ 499761 h 2276475"/>
                  <a:gd name="T48" fmla="*/ 462659 w 2276475"/>
                  <a:gd name="T49" fmla="*/ 938864 h 2276475"/>
                  <a:gd name="T50" fmla="*/ 354033 w 2276475"/>
                  <a:gd name="T51" fmla="*/ 990931 h 2276475"/>
                  <a:gd name="T52" fmla="*/ 497452 w 2276475"/>
                  <a:gd name="T53" fmla="*/ 1186177 h 2276475"/>
                  <a:gd name="T54" fmla="*/ 798633 w 2276475"/>
                  <a:gd name="T55" fmla="*/ 1479710 h 2276475"/>
                  <a:gd name="T56" fmla="*/ 946035 w 2276475"/>
                  <a:gd name="T57" fmla="*/ 1558605 h 2276475"/>
                  <a:gd name="T58" fmla="*/ 995967 w 2276475"/>
                  <a:gd name="T59" fmla="*/ 1430034 h 2276475"/>
                  <a:gd name="T60" fmla="*/ 1420382 w 2276475"/>
                  <a:gd name="T61" fmla="*/ 1537885 h 2276475"/>
                  <a:gd name="T62" fmla="*/ 1382667 w 2276475"/>
                  <a:gd name="T63" fmla="*/ 1902609 h 2276475"/>
                  <a:gd name="T64" fmla="*/ 1091049 w 2276475"/>
                  <a:gd name="T65" fmla="*/ 1858513 h 2276475"/>
                  <a:gd name="T66" fmla="*/ 793852 w 2276475"/>
                  <a:gd name="T67" fmla="*/ 1745085 h 2276475"/>
                  <a:gd name="T68" fmla="*/ 461597 w 2276475"/>
                  <a:gd name="T69" fmla="*/ 1522212 h 2276475"/>
                  <a:gd name="T70" fmla="*/ 192819 w 2276475"/>
                  <a:gd name="T71" fmla="*/ 1204505 h 2276475"/>
                  <a:gd name="T72" fmla="*/ 55774 w 2276475"/>
                  <a:gd name="T73" fmla="*/ 893440 h 2276475"/>
                  <a:gd name="T74" fmla="*/ 531 w 2276475"/>
                  <a:gd name="T75" fmla="*/ 575734 h 2276475"/>
                  <a:gd name="T76" fmla="*/ 39307 w 2276475"/>
                  <a:gd name="T77" fmla="*/ 485947 h 2276475"/>
                  <a:gd name="T78" fmla="*/ 1085346 w 2276475"/>
                  <a:gd name="T79" fmla="*/ 221054 h 2276475"/>
                  <a:gd name="T80" fmla="*/ 1123871 w 2276475"/>
                  <a:gd name="T81" fmla="*/ 272864 h 2276475"/>
                  <a:gd name="T82" fmla="*/ 1114306 w 2276475"/>
                  <a:gd name="T83" fmla="*/ 338755 h 2276475"/>
                  <a:gd name="T84" fmla="*/ 1062496 w 2276475"/>
                  <a:gd name="T85" fmla="*/ 377280 h 2276475"/>
                  <a:gd name="T86" fmla="*/ 996340 w 2276475"/>
                  <a:gd name="T87" fmla="*/ 367715 h 2276475"/>
                  <a:gd name="T88" fmla="*/ 957814 w 2276475"/>
                  <a:gd name="T89" fmla="*/ 315905 h 2276475"/>
                  <a:gd name="T90" fmla="*/ 967645 w 2276475"/>
                  <a:gd name="T91" fmla="*/ 249748 h 2276475"/>
                  <a:gd name="T92" fmla="*/ 1019454 w 2276475"/>
                  <a:gd name="T93" fmla="*/ 211223 h 2276475"/>
                  <a:gd name="T94" fmla="*/ 1252615 w 2276475"/>
                  <a:gd name="T95" fmla="*/ 30831 h 2276475"/>
                  <a:gd name="T96" fmla="*/ 1561933 w 2276475"/>
                  <a:gd name="T97" fmla="*/ 184188 h 2276475"/>
                  <a:gd name="T98" fmla="*/ 1793656 w 2276475"/>
                  <a:gd name="T99" fmla="*/ 453693 h 2276475"/>
                  <a:gd name="T100" fmla="*/ 1898623 w 2276475"/>
                  <a:gd name="T101" fmla="*/ 778215 h 2276475"/>
                  <a:gd name="T102" fmla="*/ 1874440 w 2276475"/>
                  <a:gd name="T103" fmla="*/ 1115229 h 2276475"/>
                  <a:gd name="T104" fmla="*/ 1720844 w 2276475"/>
                  <a:gd name="T105" fmla="*/ 1424603 h 2276475"/>
                  <a:gd name="T106" fmla="*/ 1665571 w 2276475"/>
                  <a:gd name="T107" fmla="*/ 1264335 h 2276475"/>
                  <a:gd name="T108" fmla="*/ 1761236 w 2276475"/>
                  <a:gd name="T109" fmla="*/ 991374 h 2276475"/>
                  <a:gd name="T110" fmla="*/ 1747684 w 2276475"/>
                  <a:gd name="T111" fmla="*/ 705922 h 2276475"/>
                  <a:gd name="T112" fmla="*/ 1624648 w 2276475"/>
                  <a:gd name="T113" fmla="*/ 441467 h 2276475"/>
                  <a:gd name="T114" fmla="*/ 1401428 w 2276475"/>
                  <a:gd name="T115" fmla="*/ 239471 h 2276475"/>
                  <a:gd name="T116" fmla="*/ 1128516 w 2276475"/>
                  <a:gd name="T117" fmla="*/ 143789 h 2276475"/>
                  <a:gd name="T118" fmla="*/ 842849 w 2276475"/>
                  <a:gd name="T119" fmla="*/ 157344 h 2276475"/>
                  <a:gd name="T120" fmla="*/ 578705 w 2276475"/>
                  <a:gd name="T121" fmla="*/ 280668 h 2276475"/>
                  <a:gd name="T122" fmla="*/ 552930 w 2276475"/>
                  <a:gd name="T123" fmla="*/ 133690 h 2276475"/>
                  <a:gd name="T124" fmla="*/ 873408 w 2276475"/>
                  <a:gd name="T125" fmla="*/ 12492 h 22764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2276475">
                    <a:moveTo>
                      <a:pt x="1919288" y="982662"/>
                    </a:moveTo>
                    <a:lnTo>
                      <a:pt x="1924685" y="982662"/>
                    </a:lnTo>
                    <a:lnTo>
                      <a:pt x="1929765" y="982662"/>
                    </a:lnTo>
                    <a:lnTo>
                      <a:pt x="1935480" y="983296"/>
                    </a:lnTo>
                    <a:lnTo>
                      <a:pt x="1940560" y="983930"/>
                    </a:lnTo>
                    <a:lnTo>
                      <a:pt x="1945323" y="984564"/>
                    </a:lnTo>
                    <a:lnTo>
                      <a:pt x="1950403" y="986149"/>
                    </a:lnTo>
                    <a:lnTo>
                      <a:pt x="1955165" y="987100"/>
                    </a:lnTo>
                    <a:lnTo>
                      <a:pt x="1959610" y="989002"/>
                    </a:lnTo>
                    <a:lnTo>
                      <a:pt x="1964373" y="990904"/>
                    </a:lnTo>
                    <a:lnTo>
                      <a:pt x="1969135" y="992489"/>
                    </a:lnTo>
                    <a:lnTo>
                      <a:pt x="1973580" y="995025"/>
                    </a:lnTo>
                    <a:lnTo>
                      <a:pt x="1977708" y="997245"/>
                    </a:lnTo>
                    <a:lnTo>
                      <a:pt x="1981835" y="1000415"/>
                    </a:lnTo>
                    <a:lnTo>
                      <a:pt x="1985963" y="1003268"/>
                    </a:lnTo>
                    <a:lnTo>
                      <a:pt x="1990090" y="1006121"/>
                    </a:lnTo>
                    <a:lnTo>
                      <a:pt x="1993583" y="1009291"/>
                    </a:lnTo>
                    <a:lnTo>
                      <a:pt x="1997075" y="1012778"/>
                    </a:lnTo>
                    <a:lnTo>
                      <a:pt x="2000568" y="1016265"/>
                    </a:lnTo>
                    <a:lnTo>
                      <a:pt x="2003743" y="1020069"/>
                    </a:lnTo>
                    <a:lnTo>
                      <a:pt x="2006918" y="1023873"/>
                    </a:lnTo>
                    <a:lnTo>
                      <a:pt x="2009775" y="1027994"/>
                    </a:lnTo>
                    <a:lnTo>
                      <a:pt x="2012315" y="1031799"/>
                    </a:lnTo>
                    <a:lnTo>
                      <a:pt x="2014855" y="1036237"/>
                    </a:lnTo>
                    <a:lnTo>
                      <a:pt x="2017078" y="1040675"/>
                    </a:lnTo>
                    <a:lnTo>
                      <a:pt x="2019300" y="1045430"/>
                    </a:lnTo>
                    <a:lnTo>
                      <a:pt x="2020888" y="1049868"/>
                    </a:lnTo>
                    <a:lnTo>
                      <a:pt x="2022475" y="1054623"/>
                    </a:lnTo>
                    <a:lnTo>
                      <a:pt x="2023745" y="1059695"/>
                    </a:lnTo>
                    <a:lnTo>
                      <a:pt x="2025016" y="1064451"/>
                    </a:lnTo>
                    <a:lnTo>
                      <a:pt x="2025968" y="1069523"/>
                    </a:lnTo>
                    <a:lnTo>
                      <a:pt x="2026603" y="1074595"/>
                    </a:lnTo>
                    <a:lnTo>
                      <a:pt x="2026920" y="1079984"/>
                    </a:lnTo>
                    <a:lnTo>
                      <a:pt x="2027238" y="1085056"/>
                    </a:lnTo>
                    <a:lnTo>
                      <a:pt x="2026920" y="1090445"/>
                    </a:lnTo>
                    <a:lnTo>
                      <a:pt x="2026603" y="1095517"/>
                    </a:lnTo>
                    <a:lnTo>
                      <a:pt x="2025968" y="1100590"/>
                    </a:lnTo>
                    <a:lnTo>
                      <a:pt x="2025016" y="1105662"/>
                    </a:lnTo>
                    <a:lnTo>
                      <a:pt x="2023745" y="1110417"/>
                    </a:lnTo>
                    <a:lnTo>
                      <a:pt x="2022475" y="1115489"/>
                    </a:lnTo>
                    <a:lnTo>
                      <a:pt x="2020888" y="1120244"/>
                    </a:lnTo>
                    <a:lnTo>
                      <a:pt x="2019300" y="1124682"/>
                    </a:lnTo>
                    <a:lnTo>
                      <a:pt x="2017078" y="1129437"/>
                    </a:lnTo>
                    <a:lnTo>
                      <a:pt x="2014855" y="1133876"/>
                    </a:lnTo>
                    <a:lnTo>
                      <a:pt x="2012315" y="1138314"/>
                    </a:lnTo>
                    <a:lnTo>
                      <a:pt x="2009775" y="1142118"/>
                    </a:lnTo>
                    <a:lnTo>
                      <a:pt x="2006918" y="1146239"/>
                    </a:lnTo>
                    <a:lnTo>
                      <a:pt x="2003743" y="1150043"/>
                    </a:lnTo>
                    <a:lnTo>
                      <a:pt x="2000568" y="1153847"/>
                    </a:lnTo>
                    <a:lnTo>
                      <a:pt x="1997075" y="1157334"/>
                    </a:lnTo>
                    <a:lnTo>
                      <a:pt x="1993583" y="1160821"/>
                    </a:lnTo>
                    <a:lnTo>
                      <a:pt x="1990090" y="1163991"/>
                    </a:lnTo>
                    <a:lnTo>
                      <a:pt x="1985963" y="1166845"/>
                    </a:lnTo>
                    <a:lnTo>
                      <a:pt x="1981835" y="1169698"/>
                    </a:lnTo>
                    <a:lnTo>
                      <a:pt x="1977708" y="1172234"/>
                    </a:lnTo>
                    <a:lnTo>
                      <a:pt x="1973580" y="1175087"/>
                    </a:lnTo>
                    <a:lnTo>
                      <a:pt x="1969135" y="1176989"/>
                    </a:lnTo>
                    <a:lnTo>
                      <a:pt x="1964373" y="1179208"/>
                    </a:lnTo>
                    <a:lnTo>
                      <a:pt x="1959610" y="1181110"/>
                    </a:lnTo>
                    <a:lnTo>
                      <a:pt x="1955165" y="1182695"/>
                    </a:lnTo>
                    <a:lnTo>
                      <a:pt x="1950403" y="1183963"/>
                    </a:lnTo>
                    <a:lnTo>
                      <a:pt x="1945323" y="1185231"/>
                    </a:lnTo>
                    <a:lnTo>
                      <a:pt x="1940560" y="1186182"/>
                    </a:lnTo>
                    <a:lnTo>
                      <a:pt x="1935480" y="1186816"/>
                    </a:lnTo>
                    <a:lnTo>
                      <a:pt x="1929765" y="1187450"/>
                    </a:lnTo>
                    <a:lnTo>
                      <a:pt x="1924685" y="1187450"/>
                    </a:lnTo>
                    <a:lnTo>
                      <a:pt x="1919288" y="1187450"/>
                    </a:lnTo>
                    <a:lnTo>
                      <a:pt x="1914208" y="1186816"/>
                    </a:lnTo>
                    <a:lnTo>
                      <a:pt x="1909128" y="1186182"/>
                    </a:lnTo>
                    <a:lnTo>
                      <a:pt x="1904048" y="1185231"/>
                    </a:lnTo>
                    <a:lnTo>
                      <a:pt x="1898968" y="1183963"/>
                    </a:lnTo>
                    <a:lnTo>
                      <a:pt x="1894205" y="1182695"/>
                    </a:lnTo>
                    <a:lnTo>
                      <a:pt x="1889443" y="1181110"/>
                    </a:lnTo>
                    <a:lnTo>
                      <a:pt x="1884680" y="1179208"/>
                    </a:lnTo>
                    <a:lnTo>
                      <a:pt x="1880235" y="1176989"/>
                    </a:lnTo>
                    <a:lnTo>
                      <a:pt x="1875790" y="1175087"/>
                    </a:lnTo>
                    <a:lnTo>
                      <a:pt x="1871663" y="1172234"/>
                    </a:lnTo>
                    <a:lnTo>
                      <a:pt x="1867218" y="1169698"/>
                    </a:lnTo>
                    <a:lnTo>
                      <a:pt x="1863090" y="1166845"/>
                    </a:lnTo>
                    <a:lnTo>
                      <a:pt x="1859598" y="1163991"/>
                    </a:lnTo>
                    <a:lnTo>
                      <a:pt x="1855788" y="1160821"/>
                    </a:lnTo>
                    <a:lnTo>
                      <a:pt x="1852295" y="1157334"/>
                    </a:lnTo>
                    <a:lnTo>
                      <a:pt x="1848803" y="1153847"/>
                    </a:lnTo>
                    <a:lnTo>
                      <a:pt x="1845628" y="1150043"/>
                    </a:lnTo>
                    <a:lnTo>
                      <a:pt x="1842453" y="1146239"/>
                    </a:lnTo>
                    <a:lnTo>
                      <a:pt x="1839913" y="1142118"/>
                    </a:lnTo>
                    <a:lnTo>
                      <a:pt x="1837055" y="1138314"/>
                    </a:lnTo>
                    <a:lnTo>
                      <a:pt x="1834515" y="1133876"/>
                    </a:lnTo>
                    <a:lnTo>
                      <a:pt x="1832293" y="1129437"/>
                    </a:lnTo>
                    <a:lnTo>
                      <a:pt x="1830388" y="1124682"/>
                    </a:lnTo>
                    <a:lnTo>
                      <a:pt x="1828483" y="1120244"/>
                    </a:lnTo>
                    <a:lnTo>
                      <a:pt x="1826578" y="1115489"/>
                    </a:lnTo>
                    <a:lnTo>
                      <a:pt x="1825308" y="1110417"/>
                    </a:lnTo>
                    <a:lnTo>
                      <a:pt x="1824038" y="1105662"/>
                    </a:lnTo>
                    <a:lnTo>
                      <a:pt x="1823403" y="1100590"/>
                    </a:lnTo>
                    <a:lnTo>
                      <a:pt x="1822768" y="1095517"/>
                    </a:lnTo>
                    <a:lnTo>
                      <a:pt x="1822450" y="1090445"/>
                    </a:lnTo>
                    <a:lnTo>
                      <a:pt x="1822450" y="1085056"/>
                    </a:lnTo>
                    <a:lnTo>
                      <a:pt x="1822450" y="1079984"/>
                    </a:lnTo>
                    <a:lnTo>
                      <a:pt x="1822768" y="1074595"/>
                    </a:lnTo>
                    <a:lnTo>
                      <a:pt x="1823403" y="1069523"/>
                    </a:lnTo>
                    <a:lnTo>
                      <a:pt x="1824038" y="1064451"/>
                    </a:lnTo>
                    <a:lnTo>
                      <a:pt x="1825308" y="1059695"/>
                    </a:lnTo>
                    <a:lnTo>
                      <a:pt x="1826578" y="1054623"/>
                    </a:lnTo>
                    <a:lnTo>
                      <a:pt x="1828483" y="1049868"/>
                    </a:lnTo>
                    <a:lnTo>
                      <a:pt x="1830388" y="1045430"/>
                    </a:lnTo>
                    <a:lnTo>
                      <a:pt x="1832293" y="1040675"/>
                    </a:lnTo>
                    <a:lnTo>
                      <a:pt x="1834515" y="1036237"/>
                    </a:lnTo>
                    <a:lnTo>
                      <a:pt x="1837055" y="1031799"/>
                    </a:lnTo>
                    <a:lnTo>
                      <a:pt x="1839913" y="1027994"/>
                    </a:lnTo>
                    <a:lnTo>
                      <a:pt x="1842453" y="1023873"/>
                    </a:lnTo>
                    <a:lnTo>
                      <a:pt x="1845628" y="1020069"/>
                    </a:lnTo>
                    <a:lnTo>
                      <a:pt x="1848803" y="1016265"/>
                    </a:lnTo>
                    <a:lnTo>
                      <a:pt x="1852295" y="1012778"/>
                    </a:lnTo>
                    <a:lnTo>
                      <a:pt x="1855788" y="1009291"/>
                    </a:lnTo>
                    <a:lnTo>
                      <a:pt x="1859598" y="1006121"/>
                    </a:lnTo>
                    <a:lnTo>
                      <a:pt x="1863090" y="1003268"/>
                    </a:lnTo>
                    <a:lnTo>
                      <a:pt x="1867218" y="1000415"/>
                    </a:lnTo>
                    <a:lnTo>
                      <a:pt x="1871663" y="997245"/>
                    </a:lnTo>
                    <a:lnTo>
                      <a:pt x="1875790" y="995025"/>
                    </a:lnTo>
                    <a:lnTo>
                      <a:pt x="1880235" y="992489"/>
                    </a:lnTo>
                    <a:lnTo>
                      <a:pt x="1884680" y="990904"/>
                    </a:lnTo>
                    <a:lnTo>
                      <a:pt x="1889443" y="989002"/>
                    </a:lnTo>
                    <a:lnTo>
                      <a:pt x="1894205" y="987100"/>
                    </a:lnTo>
                    <a:lnTo>
                      <a:pt x="1898968" y="986149"/>
                    </a:lnTo>
                    <a:lnTo>
                      <a:pt x="1904048" y="984564"/>
                    </a:lnTo>
                    <a:lnTo>
                      <a:pt x="1909128" y="983930"/>
                    </a:lnTo>
                    <a:lnTo>
                      <a:pt x="1914208" y="983296"/>
                    </a:lnTo>
                    <a:lnTo>
                      <a:pt x="1919288" y="982662"/>
                    </a:lnTo>
                    <a:close/>
                    <a:moveTo>
                      <a:pt x="1278280" y="917675"/>
                    </a:moveTo>
                    <a:lnTo>
                      <a:pt x="1116821" y="1122393"/>
                    </a:lnTo>
                    <a:lnTo>
                      <a:pt x="1278280" y="1122393"/>
                    </a:lnTo>
                    <a:lnTo>
                      <a:pt x="1278280" y="917675"/>
                    </a:lnTo>
                    <a:close/>
                    <a:moveTo>
                      <a:pt x="1281129" y="835025"/>
                    </a:moveTo>
                    <a:lnTo>
                      <a:pt x="1340014" y="835025"/>
                    </a:lnTo>
                    <a:lnTo>
                      <a:pt x="1340014" y="1122393"/>
                    </a:lnTo>
                    <a:lnTo>
                      <a:pt x="1397000" y="1122393"/>
                    </a:lnTo>
                    <a:lnTo>
                      <a:pt x="1397000" y="1178659"/>
                    </a:lnTo>
                    <a:lnTo>
                      <a:pt x="1340014" y="1178659"/>
                    </a:lnTo>
                    <a:lnTo>
                      <a:pt x="1340014" y="1358900"/>
                    </a:lnTo>
                    <a:lnTo>
                      <a:pt x="1278280" y="1358900"/>
                    </a:lnTo>
                    <a:lnTo>
                      <a:pt x="1278280" y="1178659"/>
                    </a:lnTo>
                    <a:lnTo>
                      <a:pt x="1066800" y="1178659"/>
                    </a:lnTo>
                    <a:lnTo>
                      <a:pt x="1066800" y="1104910"/>
                    </a:lnTo>
                    <a:lnTo>
                      <a:pt x="1281129" y="835025"/>
                    </a:lnTo>
                    <a:close/>
                    <a:moveTo>
                      <a:pt x="860108" y="823912"/>
                    </a:moveTo>
                    <a:lnTo>
                      <a:pt x="868680" y="824230"/>
                    </a:lnTo>
                    <a:lnTo>
                      <a:pt x="876618" y="824548"/>
                    </a:lnTo>
                    <a:lnTo>
                      <a:pt x="884555" y="825501"/>
                    </a:lnTo>
                    <a:lnTo>
                      <a:pt x="892175" y="826455"/>
                    </a:lnTo>
                    <a:lnTo>
                      <a:pt x="899478" y="828044"/>
                    </a:lnTo>
                    <a:lnTo>
                      <a:pt x="906463" y="829316"/>
                    </a:lnTo>
                    <a:lnTo>
                      <a:pt x="913448" y="831541"/>
                    </a:lnTo>
                    <a:lnTo>
                      <a:pt x="920433" y="833766"/>
                    </a:lnTo>
                    <a:lnTo>
                      <a:pt x="926465" y="836309"/>
                    </a:lnTo>
                    <a:lnTo>
                      <a:pt x="932815" y="839170"/>
                    </a:lnTo>
                    <a:lnTo>
                      <a:pt x="938848" y="842667"/>
                    </a:lnTo>
                    <a:lnTo>
                      <a:pt x="944880" y="845845"/>
                    </a:lnTo>
                    <a:lnTo>
                      <a:pt x="950278" y="849978"/>
                    </a:lnTo>
                    <a:lnTo>
                      <a:pt x="955675" y="853792"/>
                    </a:lnTo>
                    <a:lnTo>
                      <a:pt x="960755" y="858243"/>
                    </a:lnTo>
                    <a:lnTo>
                      <a:pt x="965518" y="863011"/>
                    </a:lnTo>
                    <a:lnTo>
                      <a:pt x="970280" y="868097"/>
                    </a:lnTo>
                    <a:lnTo>
                      <a:pt x="974725" y="873183"/>
                    </a:lnTo>
                    <a:lnTo>
                      <a:pt x="978535" y="878587"/>
                    </a:lnTo>
                    <a:lnTo>
                      <a:pt x="982345" y="884309"/>
                    </a:lnTo>
                    <a:lnTo>
                      <a:pt x="985520" y="890030"/>
                    </a:lnTo>
                    <a:lnTo>
                      <a:pt x="989013" y="896070"/>
                    </a:lnTo>
                    <a:lnTo>
                      <a:pt x="991870" y="902428"/>
                    </a:lnTo>
                    <a:lnTo>
                      <a:pt x="994410" y="909103"/>
                    </a:lnTo>
                    <a:lnTo>
                      <a:pt x="996633" y="915461"/>
                    </a:lnTo>
                    <a:lnTo>
                      <a:pt x="998220" y="922454"/>
                    </a:lnTo>
                    <a:lnTo>
                      <a:pt x="999808" y="929447"/>
                    </a:lnTo>
                    <a:lnTo>
                      <a:pt x="1001395" y="936758"/>
                    </a:lnTo>
                    <a:lnTo>
                      <a:pt x="1002348" y="944387"/>
                    </a:lnTo>
                    <a:lnTo>
                      <a:pt x="1002983" y="952017"/>
                    </a:lnTo>
                    <a:lnTo>
                      <a:pt x="1003618" y="959963"/>
                    </a:lnTo>
                    <a:lnTo>
                      <a:pt x="1003935" y="968546"/>
                    </a:lnTo>
                    <a:lnTo>
                      <a:pt x="1003618" y="983487"/>
                    </a:lnTo>
                    <a:lnTo>
                      <a:pt x="1002665" y="990798"/>
                    </a:lnTo>
                    <a:lnTo>
                      <a:pt x="1002030" y="998109"/>
                    </a:lnTo>
                    <a:lnTo>
                      <a:pt x="1000760" y="1004784"/>
                    </a:lnTo>
                    <a:lnTo>
                      <a:pt x="999808" y="1011778"/>
                    </a:lnTo>
                    <a:lnTo>
                      <a:pt x="998855" y="1018453"/>
                    </a:lnTo>
                    <a:lnTo>
                      <a:pt x="997268" y="1025129"/>
                    </a:lnTo>
                    <a:lnTo>
                      <a:pt x="993775" y="1037844"/>
                    </a:lnTo>
                    <a:lnTo>
                      <a:pt x="989330" y="1050241"/>
                    </a:lnTo>
                    <a:lnTo>
                      <a:pt x="984568" y="1062002"/>
                    </a:lnTo>
                    <a:lnTo>
                      <a:pt x="979170" y="1073128"/>
                    </a:lnTo>
                    <a:lnTo>
                      <a:pt x="972503" y="1084572"/>
                    </a:lnTo>
                    <a:lnTo>
                      <a:pt x="965518" y="1095697"/>
                    </a:lnTo>
                    <a:lnTo>
                      <a:pt x="958215" y="1107141"/>
                    </a:lnTo>
                    <a:lnTo>
                      <a:pt x="950278" y="1118267"/>
                    </a:lnTo>
                    <a:lnTo>
                      <a:pt x="941388" y="1129710"/>
                    </a:lnTo>
                    <a:lnTo>
                      <a:pt x="932815" y="1141154"/>
                    </a:lnTo>
                    <a:lnTo>
                      <a:pt x="923925" y="1151962"/>
                    </a:lnTo>
                    <a:lnTo>
                      <a:pt x="914400" y="1162770"/>
                    </a:lnTo>
                    <a:lnTo>
                      <a:pt x="898843" y="1181207"/>
                    </a:lnTo>
                    <a:lnTo>
                      <a:pt x="882333" y="1199326"/>
                    </a:lnTo>
                    <a:lnTo>
                      <a:pt x="865188" y="1218398"/>
                    </a:lnTo>
                    <a:lnTo>
                      <a:pt x="847090" y="1237471"/>
                    </a:lnTo>
                    <a:lnTo>
                      <a:pt x="813435" y="1272120"/>
                    </a:lnTo>
                    <a:lnTo>
                      <a:pt x="787400" y="1298503"/>
                    </a:lnTo>
                    <a:lnTo>
                      <a:pt x="1023938" y="1298503"/>
                    </a:lnTo>
                    <a:lnTo>
                      <a:pt x="1023938" y="1358900"/>
                    </a:lnTo>
                    <a:lnTo>
                      <a:pt x="727075" y="1358900"/>
                    </a:lnTo>
                    <a:lnTo>
                      <a:pt x="727075" y="1285153"/>
                    </a:lnTo>
                    <a:lnTo>
                      <a:pt x="758190" y="1253047"/>
                    </a:lnTo>
                    <a:lnTo>
                      <a:pt x="787400" y="1221895"/>
                    </a:lnTo>
                    <a:lnTo>
                      <a:pt x="801688" y="1206637"/>
                    </a:lnTo>
                    <a:lnTo>
                      <a:pt x="815340" y="1191061"/>
                    </a:lnTo>
                    <a:lnTo>
                      <a:pt x="829310" y="1175485"/>
                    </a:lnTo>
                    <a:lnTo>
                      <a:pt x="842963" y="1158955"/>
                    </a:lnTo>
                    <a:lnTo>
                      <a:pt x="856298" y="1142743"/>
                    </a:lnTo>
                    <a:lnTo>
                      <a:pt x="868363" y="1127803"/>
                    </a:lnTo>
                    <a:lnTo>
                      <a:pt x="879158" y="1113181"/>
                    </a:lnTo>
                    <a:lnTo>
                      <a:pt x="889000" y="1099830"/>
                    </a:lnTo>
                    <a:lnTo>
                      <a:pt x="897890" y="1087115"/>
                    </a:lnTo>
                    <a:lnTo>
                      <a:pt x="905828" y="1075035"/>
                    </a:lnTo>
                    <a:lnTo>
                      <a:pt x="912495" y="1063910"/>
                    </a:lnTo>
                    <a:lnTo>
                      <a:pt x="917893" y="1053738"/>
                    </a:lnTo>
                    <a:lnTo>
                      <a:pt x="922655" y="1043566"/>
                    </a:lnTo>
                    <a:lnTo>
                      <a:pt x="926465" y="1033711"/>
                    </a:lnTo>
                    <a:lnTo>
                      <a:pt x="930275" y="1023539"/>
                    </a:lnTo>
                    <a:lnTo>
                      <a:pt x="932815" y="1013367"/>
                    </a:lnTo>
                    <a:lnTo>
                      <a:pt x="935038" y="1003195"/>
                    </a:lnTo>
                    <a:lnTo>
                      <a:pt x="936625" y="993023"/>
                    </a:lnTo>
                    <a:lnTo>
                      <a:pt x="937578" y="982215"/>
                    </a:lnTo>
                    <a:lnTo>
                      <a:pt x="937895" y="971725"/>
                    </a:lnTo>
                    <a:lnTo>
                      <a:pt x="937578" y="961553"/>
                    </a:lnTo>
                    <a:lnTo>
                      <a:pt x="936308" y="951381"/>
                    </a:lnTo>
                    <a:lnTo>
                      <a:pt x="935355" y="946613"/>
                    </a:lnTo>
                    <a:lnTo>
                      <a:pt x="934085" y="942162"/>
                    </a:lnTo>
                    <a:lnTo>
                      <a:pt x="933133" y="937712"/>
                    </a:lnTo>
                    <a:lnTo>
                      <a:pt x="931545" y="933898"/>
                    </a:lnTo>
                    <a:lnTo>
                      <a:pt x="928053" y="925633"/>
                    </a:lnTo>
                    <a:lnTo>
                      <a:pt x="923925" y="918322"/>
                    </a:lnTo>
                    <a:lnTo>
                      <a:pt x="921703" y="915143"/>
                    </a:lnTo>
                    <a:lnTo>
                      <a:pt x="919480" y="911964"/>
                    </a:lnTo>
                    <a:lnTo>
                      <a:pt x="916940" y="909103"/>
                    </a:lnTo>
                    <a:lnTo>
                      <a:pt x="914083" y="905924"/>
                    </a:lnTo>
                    <a:lnTo>
                      <a:pt x="908368" y="901156"/>
                    </a:lnTo>
                    <a:lnTo>
                      <a:pt x="902018" y="897024"/>
                    </a:lnTo>
                    <a:lnTo>
                      <a:pt x="895350" y="893209"/>
                    </a:lnTo>
                    <a:lnTo>
                      <a:pt x="888048" y="890348"/>
                    </a:lnTo>
                    <a:lnTo>
                      <a:pt x="880745" y="887805"/>
                    </a:lnTo>
                    <a:lnTo>
                      <a:pt x="872490" y="886216"/>
                    </a:lnTo>
                    <a:lnTo>
                      <a:pt x="864235" y="885262"/>
                    </a:lnTo>
                    <a:lnTo>
                      <a:pt x="855345" y="884944"/>
                    </a:lnTo>
                    <a:lnTo>
                      <a:pt x="847090" y="885262"/>
                    </a:lnTo>
                    <a:lnTo>
                      <a:pt x="838518" y="886216"/>
                    </a:lnTo>
                    <a:lnTo>
                      <a:pt x="829628" y="887805"/>
                    </a:lnTo>
                    <a:lnTo>
                      <a:pt x="820738" y="889713"/>
                    </a:lnTo>
                    <a:lnTo>
                      <a:pt x="812165" y="892256"/>
                    </a:lnTo>
                    <a:lnTo>
                      <a:pt x="803593" y="895116"/>
                    </a:lnTo>
                    <a:lnTo>
                      <a:pt x="795338" y="897977"/>
                    </a:lnTo>
                    <a:lnTo>
                      <a:pt x="787400" y="901792"/>
                    </a:lnTo>
                    <a:lnTo>
                      <a:pt x="780415" y="904653"/>
                    </a:lnTo>
                    <a:lnTo>
                      <a:pt x="773748" y="908149"/>
                    </a:lnTo>
                    <a:lnTo>
                      <a:pt x="767398" y="911964"/>
                    </a:lnTo>
                    <a:lnTo>
                      <a:pt x="761048" y="915778"/>
                    </a:lnTo>
                    <a:lnTo>
                      <a:pt x="749935" y="924043"/>
                    </a:lnTo>
                    <a:lnTo>
                      <a:pt x="740728" y="930401"/>
                    </a:lnTo>
                    <a:lnTo>
                      <a:pt x="736918" y="930401"/>
                    </a:lnTo>
                    <a:lnTo>
                      <a:pt x="736918" y="855700"/>
                    </a:lnTo>
                    <a:lnTo>
                      <a:pt x="742633" y="853157"/>
                    </a:lnTo>
                    <a:lnTo>
                      <a:pt x="748030" y="850296"/>
                    </a:lnTo>
                    <a:lnTo>
                      <a:pt x="761048" y="845210"/>
                    </a:lnTo>
                    <a:lnTo>
                      <a:pt x="775970" y="839806"/>
                    </a:lnTo>
                    <a:lnTo>
                      <a:pt x="792798" y="834402"/>
                    </a:lnTo>
                    <a:lnTo>
                      <a:pt x="801688" y="831859"/>
                    </a:lnTo>
                    <a:lnTo>
                      <a:pt x="810260" y="830269"/>
                    </a:lnTo>
                    <a:lnTo>
                      <a:pt x="819150" y="828362"/>
                    </a:lnTo>
                    <a:lnTo>
                      <a:pt x="827405" y="826773"/>
                    </a:lnTo>
                    <a:lnTo>
                      <a:pt x="835660" y="825819"/>
                    </a:lnTo>
                    <a:lnTo>
                      <a:pt x="844233" y="824548"/>
                    </a:lnTo>
                    <a:lnTo>
                      <a:pt x="852170" y="824230"/>
                    </a:lnTo>
                    <a:lnTo>
                      <a:pt x="860108" y="823912"/>
                    </a:lnTo>
                    <a:close/>
                    <a:moveTo>
                      <a:pt x="1458913" y="811212"/>
                    </a:moveTo>
                    <a:lnTo>
                      <a:pt x="1519103" y="811212"/>
                    </a:lnTo>
                    <a:lnTo>
                      <a:pt x="1519103" y="1009359"/>
                    </a:lnTo>
                    <a:lnTo>
                      <a:pt x="1526072" y="1002998"/>
                    </a:lnTo>
                    <a:lnTo>
                      <a:pt x="1532725" y="996955"/>
                    </a:lnTo>
                    <a:lnTo>
                      <a:pt x="1539694" y="991230"/>
                    </a:lnTo>
                    <a:lnTo>
                      <a:pt x="1546030" y="986142"/>
                    </a:lnTo>
                    <a:lnTo>
                      <a:pt x="1552999" y="981370"/>
                    </a:lnTo>
                    <a:lnTo>
                      <a:pt x="1559652" y="976600"/>
                    </a:lnTo>
                    <a:lnTo>
                      <a:pt x="1566304" y="972465"/>
                    </a:lnTo>
                    <a:lnTo>
                      <a:pt x="1572640" y="968966"/>
                    </a:lnTo>
                    <a:lnTo>
                      <a:pt x="1579292" y="965786"/>
                    </a:lnTo>
                    <a:lnTo>
                      <a:pt x="1586262" y="962605"/>
                    </a:lnTo>
                    <a:lnTo>
                      <a:pt x="1592914" y="960061"/>
                    </a:lnTo>
                    <a:lnTo>
                      <a:pt x="1599884" y="958471"/>
                    </a:lnTo>
                    <a:lnTo>
                      <a:pt x="1606853" y="956880"/>
                    </a:lnTo>
                    <a:lnTo>
                      <a:pt x="1614139" y="955926"/>
                    </a:lnTo>
                    <a:lnTo>
                      <a:pt x="1621109" y="954972"/>
                    </a:lnTo>
                    <a:lnTo>
                      <a:pt x="1628711" y="954654"/>
                    </a:lnTo>
                    <a:lnTo>
                      <a:pt x="1635364" y="954972"/>
                    </a:lnTo>
                    <a:lnTo>
                      <a:pt x="1641383" y="955608"/>
                    </a:lnTo>
                    <a:lnTo>
                      <a:pt x="1647719" y="956244"/>
                    </a:lnTo>
                    <a:lnTo>
                      <a:pt x="1653738" y="957198"/>
                    </a:lnTo>
                    <a:lnTo>
                      <a:pt x="1659757" y="958471"/>
                    </a:lnTo>
                    <a:lnTo>
                      <a:pt x="1665142" y="960061"/>
                    </a:lnTo>
                    <a:lnTo>
                      <a:pt x="1670527" y="961969"/>
                    </a:lnTo>
                    <a:lnTo>
                      <a:pt x="1675913" y="964196"/>
                    </a:lnTo>
                    <a:lnTo>
                      <a:pt x="1680981" y="966740"/>
                    </a:lnTo>
                    <a:lnTo>
                      <a:pt x="1685733" y="969602"/>
                    </a:lnTo>
                    <a:lnTo>
                      <a:pt x="1690485" y="973101"/>
                    </a:lnTo>
                    <a:lnTo>
                      <a:pt x="1695237" y="976282"/>
                    </a:lnTo>
                    <a:lnTo>
                      <a:pt x="1699672" y="979780"/>
                    </a:lnTo>
                    <a:lnTo>
                      <a:pt x="1703473" y="983915"/>
                    </a:lnTo>
                    <a:lnTo>
                      <a:pt x="1707592" y="988368"/>
                    </a:lnTo>
                    <a:lnTo>
                      <a:pt x="1711710" y="993139"/>
                    </a:lnTo>
                    <a:lnTo>
                      <a:pt x="1715195" y="997909"/>
                    </a:lnTo>
                    <a:lnTo>
                      <a:pt x="1718362" y="1002998"/>
                    </a:lnTo>
                    <a:lnTo>
                      <a:pt x="1721847" y="1008405"/>
                    </a:lnTo>
                    <a:lnTo>
                      <a:pt x="1724698" y="1014130"/>
                    </a:lnTo>
                    <a:lnTo>
                      <a:pt x="1727233" y="1020173"/>
                    </a:lnTo>
                    <a:lnTo>
                      <a:pt x="1729767" y="1026216"/>
                    </a:lnTo>
                    <a:lnTo>
                      <a:pt x="1731984" y="1032895"/>
                    </a:lnTo>
                    <a:lnTo>
                      <a:pt x="1734202" y="1039893"/>
                    </a:lnTo>
                    <a:lnTo>
                      <a:pt x="1736103" y="1046572"/>
                    </a:lnTo>
                    <a:lnTo>
                      <a:pt x="1737370" y="1053887"/>
                    </a:lnTo>
                    <a:lnTo>
                      <a:pt x="1738637" y="1061838"/>
                    </a:lnTo>
                    <a:lnTo>
                      <a:pt x="1739587" y="1069790"/>
                    </a:lnTo>
                    <a:lnTo>
                      <a:pt x="1740221" y="1077741"/>
                    </a:lnTo>
                    <a:lnTo>
                      <a:pt x="1741171" y="1086010"/>
                    </a:lnTo>
                    <a:lnTo>
                      <a:pt x="1741488" y="1094916"/>
                    </a:lnTo>
                    <a:lnTo>
                      <a:pt x="1741488" y="1103821"/>
                    </a:lnTo>
                    <a:lnTo>
                      <a:pt x="1741488" y="1358900"/>
                    </a:lnTo>
                    <a:lnTo>
                      <a:pt x="1680981" y="1358900"/>
                    </a:lnTo>
                    <a:lnTo>
                      <a:pt x="1680981" y="1134991"/>
                    </a:lnTo>
                    <a:lnTo>
                      <a:pt x="1680665" y="1121632"/>
                    </a:lnTo>
                    <a:lnTo>
                      <a:pt x="1680348" y="1108910"/>
                    </a:lnTo>
                    <a:lnTo>
                      <a:pt x="1679714" y="1096506"/>
                    </a:lnTo>
                    <a:lnTo>
                      <a:pt x="1678447" y="1084420"/>
                    </a:lnTo>
                    <a:lnTo>
                      <a:pt x="1677180" y="1073288"/>
                    </a:lnTo>
                    <a:lnTo>
                      <a:pt x="1675279" y="1063428"/>
                    </a:lnTo>
                    <a:lnTo>
                      <a:pt x="1672428" y="1054841"/>
                    </a:lnTo>
                    <a:lnTo>
                      <a:pt x="1670844" y="1050706"/>
                    </a:lnTo>
                    <a:lnTo>
                      <a:pt x="1669577" y="1047208"/>
                    </a:lnTo>
                    <a:lnTo>
                      <a:pt x="1667360" y="1043391"/>
                    </a:lnTo>
                    <a:lnTo>
                      <a:pt x="1665459" y="1040211"/>
                    </a:lnTo>
                    <a:lnTo>
                      <a:pt x="1662925" y="1036712"/>
                    </a:lnTo>
                    <a:lnTo>
                      <a:pt x="1660707" y="1033850"/>
                    </a:lnTo>
                    <a:lnTo>
                      <a:pt x="1657856" y="1031305"/>
                    </a:lnTo>
                    <a:lnTo>
                      <a:pt x="1655005" y="1029079"/>
                    </a:lnTo>
                    <a:lnTo>
                      <a:pt x="1651837" y="1026852"/>
                    </a:lnTo>
                    <a:lnTo>
                      <a:pt x="1648669" y="1025262"/>
                    </a:lnTo>
                    <a:lnTo>
                      <a:pt x="1645501" y="1023354"/>
                    </a:lnTo>
                    <a:lnTo>
                      <a:pt x="1641383" y="1021764"/>
                    </a:lnTo>
                    <a:lnTo>
                      <a:pt x="1637582" y="1020491"/>
                    </a:lnTo>
                    <a:lnTo>
                      <a:pt x="1633146" y="1019855"/>
                    </a:lnTo>
                    <a:lnTo>
                      <a:pt x="1628395" y="1018583"/>
                    </a:lnTo>
                    <a:lnTo>
                      <a:pt x="1623643" y="1018265"/>
                    </a:lnTo>
                    <a:lnTo>
                      <a:pt x="1618257" y="1017947"/>
                    </a:lnTo>
                    <a:lnTo>
                      <a:pt x="1612555" y="1017947"/>
                    </a:lnTo>
                    <a:lnTo>
                      <a:pt x="1606853" y="1017947"/>
                    </a:lnTo>
                    <a:lnTo>
                      <a:pt x="1601468" y="1018583"/>
                    </a:lnTo>
                    <a:lnTo>
                      <a:pt x="1595449" y="1019855"/>
                    </a:lnTo>
                    <a:lnTo>
                      <a:pt x="1589746" y="1021127"/>
                    </a:lnTo>
                    <a:lnTo>
                      <a:pt x="1584044" y="1023036"/>
                    </a:lnTo>
                    <a:lnTo>
                      <a:pt x="1578025" y="1025262"/>
                    </a:lnTo>
                    <a:lnTo>
                      <a:pt x="1572006" y="1027807"/>
                    </a:lnTo>
                    <a:lnTo>
                      <a:pt x="1566304" y="1030987"/>
                    </a:lnTo>
                    <a:lnTo>
                      <a:pt x="1560285" y="1034168"/>
                    </a:lnTo>
                    <a:lnTo>
                      <a:pt x="1554266" y="1037984"/>
                    </a:lnTo>
                    <a:lnTo>
                      <a:pt x="1548247" y="1042119"/>
                    </a:lnTo>
                    <a:lnTo>
                      <a:pt x="1542545" y="1045936"/>
                    </a:lnTo>
                    <a:lnTo>
                      <a:pt x="1530824" y="1055159"/>
                    </a:lnTo>
                    <a:lnTo>
                      <a:pt x="1519103" y="1065337"/>
                    </a:lnTo>
                    <a:lnTo>
                      <a:pt x="1519103" y="1358900"/>
                    </a:lnTo>
                    <a:lnTo>
                      <a:pt x="1458913" y="1358900"/>
                    </a:lnTo>
                    <a:lnTo>
                      <a:pt x="1458913" y="811212"/>
                    </a:lnTo>
                    <a:close/>
                    <a:moveTo>
                      <a:pt x="66650" y="577850"/>
                    </a:moveTo>
                    <a:lnTo>
                      <a:pt x="424974" y="577850"/>
                    </a:lnTo>
                    <a:lnTo>
                      <a:pt x="431956" y="578167"/>
                    </a:lnTo>
                    <a:lnTo>
                      <a:pt x="438621" y="579437"/>
                    </a:lnTo>
                    <a:lnTo>
                      <a:pt x="445286" y="580707"/>
                    </a:lnTo>
                    <a:lnTo>
                      <a:pt x="450999" y="582929"/>
                    </a:lnTo>
                    <a:lnTo>
                      <a:pt x="456712" y="585786"/>
                    </a:lnTo>
                    <a:lnTo>
                      <a:pt x="462425" y="589278"/>
                    </a:lnTo>
                    <a:lnTo>
                      <a:pt x="467503" y="593087"/>
                    </a:lnTo>
                    <a:lnTo>
                      <a:pt x="472263" y="597214"/>
                    </a:lnTo>
                    <a:lnTo>
                      <a:pt x="476389" y="601975"/>
                    </a:lnTo>
                    <a:lnTo>
                      <a:pt x="480198" y="607054"/>
                    </a:lnTo>
                    <a:lnTo>
                      <a:pt x="483689" y="612451"/>
                    </a:lnTo>
                    <a:lnTo>
                      <a:pt x="486228" y="618482"/>
                    </a:lnTo>
                    <a:lnTo>
                      <a:pt x="488450" y="624514"/>
                    </a:lnTo>
                    <a:lnTo>
                      <a:pt x="490354" y="630862"/>
                    </a:lnTo>
                    <a:lnTo>
                      <a:pt x="491306" y="637211"/>
                    </a:lnTo>
                    <a:lnTo>
                      <a:pt x="491941" y="644195"/>
                    </a:lnTo>
                    <a:lnTo>
                      <a:pt x="568430" y="1079724"/>
                    </a:lnTo>
                    <a:lnTo>
                      <a:pt x="567795" y="1086708"/>
                    </a:lnTo>
                    <a:lnTo>
                      <a:pt x="566843" y="1093056"/>
                    </a:lnTo>
                    <a:lnTo>
                      <a:pt x="565256" y="1099405"/>
                    </a:lnTo>
                    <a:lnTo>
                      <a:pt x="563352" y="1105437"/>
                    </a:lnTo>
                    <a:lnTo>
                      <a:pt x="560178" y="1111468"/>
                    </a:lnTo>
                    <a:lnTo>
                      <a:pt x="557004" y="1116864"/>
                    </a:lnTo>
                    <a:lnTo>
                      <a:pt x="552878" y="1121943"/>
                    </a:lnTo>
                    <a:lnTo>
                      <a:pt x="549070" y="1126705"/>
                    </a:lnTo>
                    <a:lnTo>
                      <a:pt x="544309" y="1131149"/>
                    </a:lnTo>
                    <a:lnTo>
                      <a:pt x="539231" y="1134641"/>
                    </a:lnTo>
                    <a:lnTo>
                      <a:pt x="533835" y="1137815"/>
                    </a:lnTo>
                    <a:lnTo>
                      <a:pt x="527805" y="1140990"/>
                    </a:lnTo>
                    <a:lnTo>
                      <a:pt x="521775" y="1143212"/>
                    </a:lnTo>
                    <a:lnTo>
                      <a:pt x="515427" y="1144799"/>
                    </a:lnTo>
                    <a:lnTo>
                      <a:pt x="508762" y="1145752"/>
                    </a:lnTo>
                    <a:lnTo>
                      <a:pt x="502097" y="1146069"/>
                    </a:lnTo>
                    <a:lnTo>
                      <a:pt x="413865" y="1146069"/>
                    </a:lnTo>
                    <a:lnTo>
                      <a:pt x="414817" y="1152100"/>
                    </a:lnTo>
                    <a:lnTo>
                      <a:pt x="416087" y="1158767"/>
                    </a:lnTo>
                    <a:lnTo>
                      <a:pt x="417039" y="1164798"/>
                    </a:lnTo>
                    <a:lnTo>
                      <a:pt x="418943" y="1171147"/>
                    </a:lnTo>
                    <a:lnTo>
                      <a:pt x="420848" y="1177813"/>
                    </a:lnTo>
                    <a:lnTo>
                      <a:pt x="423069" y="1184162"/>
                    </a:lnTo>
                    <a:lnTo>
                      <a:pt x="428147" y="1197494"/>
                    </a:lnTo>
                    <a:lnTo>
                      <a:pt x="434178" y="1210827"/>
                    </a:lnTo>
                    <a:lnTo>
                      <a:pt x="440843" y="1224159"/>
                    </a:lnTo>
                    <a:lnTo>
                      <a:pt x="448460" y="1238127"/>
                    </a:lnTo>
                    <a:lnTo>
                      <a:pt x="457029" y="1252094"/>
                    </a:lnTo>
                    <a:lnTo>
                      <a:pt x="466233" y="1266062"/>
                    </a:lnTo>
                    <a:lnTo>
                      <a:pt x="475755" y="1280029"/>
                    </a:lnTo>
                    <a:lnTo>
                      <a:pt x="486228" y="1294314"/>
                    </a:lnTo>
                    <a:lnTo>
                      <a:pt x="497019" y="1307964"/>
                    </a:lnTo>
                    <a:lnTo>
                      <a:pt x="508128" y="1322249"/>
                    </a:lnTo>
                    <a:lnTo>
                      <a:pt x="519871" y="1336216"/>
                    </a:lnTo>
                    <a:lnTo>
                      <a:pt x="531931" y="1349866"/>
                    </a:lnTo>
                    <a:lnTo>
                      <a:pt x="544309" y="1363833"/>
                    </a:lnTo>
                    <a:lnTo>
                      <a:pt x="556687" y="1377801"/>
                    </a:lnTo>
                    <a:lnTo>
                      <a:pt x="569382" y="1391133"/>
                    </a:lnTo>
                    <a:lnTo>
                      <a:pt x="594455" y="1417481"/>
                    </a:lnTo>
                    <a:lnTo>
                      <a:pt x="620163" y="1442876"/>
                    </a:lnTo>
                    <a:lnTo>
                      <a:pt x="644919" y="1467319"/>
                    </a:lnTo>
                    <a:lnTo>
                      <a:pt x="690622" y="1511443"/>
                    </a:lnTo>
                    <a:lnTo>
                      <a:pt x="710617" y="1530807"/>
                    </a:lnTo>
                    <a:lnTo>
                      <a:pt x="728390" y="1548266"/>
                    </a:lnTo>
                    <a:lnTo>
                      <a:pt x="745846" y="1565726"/>
                    </a:lnTo>
                    <a:lnTo>
                      <a:pt x="764889" y="1586042"/>
                    </a:lnTo>
                    <a:lnTo>
                      <a:pt x="809005" y="1632071"/>
                    </a:lnTo>
                    <a:lnTo>
                      <a:pt x="833443" y="1656514"/>
                    </a:lnTo>
                    <a:lnTo>
                      <a:pt x="859151" y="1681909"/>
                    </a:lnTo>
                    <a:lnTo>
                      <a:pt x="885494" y="1707622"/>
                    </a:lnTo>
                    <a:lnTo>
                      <a:pt x="899141" y="1720319"/>
                    </a:lnTo>
                    <a:lnTo>
                      <a:pt x="912471" y="1732699"/>
                    </a:lnTo>
                    <a:lnTo>
                      <a:pt x="926436" y="1744762"/>
                    </a:lnTo>
                    <a:lnTo>
                      <a:pt x="940401" y="1756507"/>
                    </a:lnTo>
                    <a:lnTo>
                      <a:pt x="954366" y="1768253"/>
                    </a:lnTo>
                    <a:lnTo>
                      <a:pt x="968330" y="1779681"/>
                    </a:lnTo>
                    <a:lnTo>
                      <a:pt x="982613" y="1790474"/>
                    </a:lnTo>
                    <a:lnTo>
                      <a:pt x="996895" y="1800632"/>
                    </a:lnTo>
                    <a:lnTo>
                      <a:pt x="1010542" y="1810472"/>
                    </a:lnTo>
                    <a:lnTo>
                      <a:pt x="1024507" y="1819678"/>
                    </a:lnTo>
                    <a:lnTo>
                      <a:pt x="1038154" y="1827932"/>
                    </a:lnTo>
                    <a:lnTo>
                      <a:pt x="1052119" y="1835868"/>
                    </a:lnTo>
                    <a:lnTo>
                      <a:pt x="1065767" y="1842534"/>
                    </a:lnTo>
                    <a:lnTo>
                      <a:pt x="1079097" y="1848565"/>
                    </a:lnTo>
                    <a:lnTo>
                      <a:pt x="1092109" y="1853644"/>
                    </a:lnTo>
                    <a:lnTo>
                      <a:pt x="1098774" y="1855866"/>
                    </a:lnTo>
                    <a:lnTo>
                      <a:pt x="1105439" y="1857454"/>
                    </a:lnTo>
                    <a:lnTo>
                      <a:pt x="1111787" y="1859358"/>
                    </a:lnTo>
                    <a:lnTo>
                      <a:pt x="1118134" y="1860945"/>
                    </a:lnTo>
                    <a:lnTo>
                      <a:pt x="1124165" y="1861898"/>
                    </a:lnTo>
                    <a:lnTo>
                      <a:pt x="1130512" y="1862533"/>
                    </a:lnTo>
                    <a:lnTo>
                      <a:pt x="1130512" y="1774919"/>
                    </a:lnTo>
                    <a:lnTo>
                      <a:pt x="1130830" y="1767935"/>
                    </a:lnTo>
                    <a:lnTo>
                      <a:pt x="1131782" y="1761269"/>
                    </a:lnTo>
                    <a:lnTo>
                      <a:pt x="1133369" y="1754920"/>
                    </a:lnTo>
                    <a:lnTo>
                      <a:pt x="1135590" y="1748889"/>
                    </a:lnTo>
                    <a:lnTo>
                      <a:pt x="1138447" y="1743175"/>
                    </a:lnTo>
                    <a:lnTo>
                      <a:pt x="1141621" y="1737778"/>
                    </a:lnTo>
                    <a:lnTo>
                      <a:pt x="1145747" y="1732699"/>
                    </a:lnTo>
                    <a:lnTo>
                      <a:pt x="1149873" y="1727938"/>
                    </a:lnTo>
                    <a:lnTo>
                      <a:pt x="1154633" y="1723494"/>
                    </a:lnTo>
                    <a:lnTo>
                      <a:pt x="1159712" y="1720002"/>
                    </a:lnTo>
                    <a:lnTo>
                      <a:pt x="1165107" y="1716510"/>
                    </a:lnTo>
                    <a:lnTo>
                      <a:pt x="1170820" y="1713653"/>
                    </a:lnTo>
                    <a:lnTo>
                      <a:pt x="1177167" y="1711431"/>
                    </a:lnTo>
                    <a:lnTo>
                      <a:pt x="1183198" y="1709526"/>
                    </a:lnTo>
                    <a:lnTo>
                      <a:pt x="1190180" y="1708891"/>
                    </a:lnTo>
                    <a:lnTo>
                      <a:pt x="1196845" y="1708574"/>
                    </a:lnTo>
                    <a:lnTo>
                      <a:pt x="1632292" y="1785077"/>
                    </a:lnTo>
                    <a:lnTo>
                      <a:pt x="1638957" y="1785394"/>
                    </a:lnTo>
                    <a:lnTo>
                      <a:pt x="1645622" y="1786664"/>
                    </a:lnTo>
                    <a:lnTo>
                      <a:pt x="1652287" y="1787934"/>
                    </a:lnTo>
                    <a:lnTo>
                      <a:pt x="1658000" y="1790156"/>
                    </a:lnTo>
                    <a:lnTo>
                      <a:pt x="1663713" y="1793013"/>
                    </a:lnTo>
                    <a:lnTo>
                      <a:pt x="1669426" y="1796505"/>
                    </a:lnTo>
                    <a:lnTo>
                      <a:pt x="1674504" y="1799997"/>
                    </a:lnTo>
                    <a:lnTo>
                      <a:pt x="1679265" y="1804441"/>
                    </a:lnTo>
                    <a:lnTo>
                      <a:pt x="1683391" y="1809203"/>
                    </a:lnTo>
                    <a:lnTo>
                      <a:pt x="1687199" y="1814282"/>
                    </a:lnTo>
                    <a:lnTo>
                      <a:pt x="1690373" y="1819678"/>
                    </a:lnTo>
                    <a:lnTo>
                      <a:pt x="1693230" y="1825392"/>
                    </a:lnTo>
                    <a:lnTo>
                      <a:pt x="1695451" y="1831741"/>
                    </a:lnTo>
                    <a:lnTo>
                      <a:pt x="1697356" y="1837772"/>
                    </a:lnTo>
                    <a:lnTo>
                      <a:pt x="1697990" y="1844438"/>
                    </a:lnTo>
                    <a:lnTo>
                      <a:pt x="1698625" y="1851422"/>
                    </a:lnTo>
                    <a:lnTo>
                      <a:pt x="1698625" y="2210448"/>
                    </a:lnTo>
                    <a:lnTo>
                      <a:pt x="1697990" y="2216796"/>
                    </a:lnTo>
                    <a:lnTo>
                      <a:pt x="1697356" y="2223780"/>
                    </a:lnTo>
                    <a:lnTo>
                      <a:pt x="1695451" y="2229811"/>
                    </a:lnTo>
                    <a:lnTo>
                      <a:pt x="1693230" y="2236160"/>
                    </a:lnTo>
                    <a:lnTo>
                      <a:pt x="1690373" y="2241874"/>
                    </a:lnTo>
                    <a:lnTo>
                      <a:pt x="1687199" y="2247588"/>
                    </a:lnTo>
                    <a:lnTo>
                      <a:pt x="1683391" y="2252667"/>
                    </a:lnTo>
                    <a:lnTo>
                      <a:pt x="1679265" y="2257429"/>
                    </a:lnTo>
                    <a:lnTo>
                      <a:pt x="1674504" y="2261238"/>
                    </a:lnTo>
                    <a:lnTo>
                      <a:pt x="1669426" y="2265365"/>
                    </a:lnTo>
                    <a:lnTo>
                      <a:pt x="1663713" y="2268539"/>
                    </a:lnTo>
                    <a:lnTo>
                      <a:pt x="1658000" y="2271396"/>
                    </a:lnTo>
                    <a:lnTo>
                      <a:pt x="1652287" y="2273618"/>
                    </a:lnTo>
                    <a:lnTo>
                      <a:pt x="1645622" y="2275205"/>
                    </a:lnTo>
                    <a:lnTo>
                      <a:pt x="1638957" y="2276158"/>
                    </a:lnTo>
                    <a:lnTo>
                      <a:pt x="1632292" y="2276475"/>
                    </a:lnTo>
                    <a:lnTo>
                      <a:pt x="1625310" y="2276158"/>
                    </a:lnTo>
                    <a:lnTo>
                      <a:pt x="1605315" y="2275205"/>
                    </a:lnTo>
                    <a:lnTo>
                      <a:pt x="1590715" y="2273936"/>
                    </a:lnTo>
                    <a:lnTo>
                      <a:pt x="1572625" y="2272348"/>
                    </a:lnTo>
                    <a:lnTo>
                      <a:pt x="1552312" y="2270126"/>
                    </a:lnTo>
                    <a:lnTo>
                      <a:pt x="1529461" y="2267269"/>
                    </a:lnTo>
                    <a:lnTo>
                      <a:pt x="1504070" y="2263460"/>
                    </a:lnTo>
                    <a:lnTo>
                      <a:pt x="1475823" y="2258699"/>
                    </a:lnTo>
                    <a:lnTo>
                      <a:pt x="1445672" y="2253619"/>
                    </a:lnTo>
                    <a:lnTo>
                      <a:pt x="1412982" y="2246953"/>
                    </a:lnTo>
                    <a:lnTo>
                      <a:pt x="1378705" y="2239335"/>
                    </a:lnTo>
                    <a:lnTo>
                      <a:pt x="1341888" y="2230764"/>
                    </a:lnTo>
                    <a:lnTo>
                      <a:pt x="1303803" y="2220923"/>
                    </a:lnTo>
                    <a:lnTo>
                      <a:pt x="1283808" y="2215527"/>
                    </a:lnTo>
                    <a:lnTo>
                      <a:pt x="1263812" y="2209495"/>
                    </a:lnTo>
                    <a:lnTo>
                      <a:pt x="1243500" y="2203464"/>
                    </a:lnTo>
                    <a:lnTo>
                      <a:pt x="1222236" y="2196798"/>
                    </a:lnTo>
                    <a:lnTo>
                      <a:pt x="1201288" y="2189814"/>
                    </a:lnTo>
                    <a:lnTo>
                      <a:pt x="1179706" y="2182513"/>
                    </a:lnTo>
                    <a:lnTo>
                      <a:pt x="1157807" y="2174577"/>
                    </a:lnTo>
                    <a:lnTo>
                      <a:pt x="1135590" y="2166641"/>
                    </a:lnTo>
                    <a:lnTo>
                      <a:pt x="1113056" y="2157752"/>
                    </a:lnTo>
                    <a:lnTo>
                      <a:pt x="1089888" y="2149181"/>
                    </a:lnTo>
                    <a:lnTo>
                      <a:pt x="1067036" y="2139658"/>
                    </a:lnTo>
                    <a:lnTo>
                      <a:pt x="1043867" y="2129500"/>
                    </a:lnTo>
                    <a:lnTo>
                      <a:pt x="1020381" y="2119342"/>
                    </a:lnTo>
                    <a:lnTo>
                      <a:pt x="996260" y="2108232"/>
                    </a:lnTo>
                    <a:lnTo>
                      <a:pt x="972774" y="2097121"/>
                    </a:lnTo>
                    <a:lnTo>
                      <a:pt x="948653" y="2085376"/>
                    </a:lnTo>
                    <a:lnTo>
                      <a:pt x="924214" y="2072996"/>
                    </a:lnTo>
                    <a:lnTo>
                      <a:pt x="899776" y="2059663"/>
                    </a:lnTo>
                    <a:lnTo>
                      <a:pt x="875338" y="2046331"/>
                    </a:lnTo>
                    <a:lnTo>
                      <a:pt x="850582" y="2032363"/>
                    </a:lnTo>
                    <a:lnTo>
                      <a:pt x="825826" y="2017761"/>
                    </a:lnTo>
                    <a:lnTo>
                      <a:pt x="801071" y="2002841"/>
                    </a:lnTo>
                    <a:lnTo>
                      <a:pt x="776315" y="1987287"/>
                    </a:lnTo>
                    <a:lnTo>
                      <a:pt x="751242" y="1971415"/>
                    </a:lnTo>
                    <a:lnTo>
                      <a:pt x="726169" y="1954590"/>
                    </a:lnTo>
                    <a:lnTo>
                      <a:pt x="701413" y="1937131"/>
                    </a:lnTo>
                    <a:lnTo>
                      <a:pt x="676022" y="1918720"/>
                    </a:lnTo>
                    <a:lnTo>
                      <a:pt x="650949" y="1900308"/>
                    </a:lnTo>
                    <a:lnTo>
                      <a:pt x="626193" y="1880944"/>
                    </a:lnTo>
                    <a:lnTo>
                      <a:pt x="601120" y="1860945"/>
                    </a:lnTo>
                    <a:lnTo>
                      <a:pt x="576365" y="1840312"/>
                    </a:lnTo>
                    <a:lnTo>
                      <a:pt x="551609" y="1819043"/>
                    </a:lnTo>
                    <a:lnTo>
                      <a:pt x="526853" y="1797140"/>
                    </a:lnTo>
                    <a:lnTo>
                      <a:pt x="502097" y="1774601"/>
                    </a:lnTo>
                    <a:lnTo>
                      <a:pt x="477976" y="1751111"/>
                    </a:lnTo>
                    <a:lnTo>
                      <a:pt x="454490" y="1728255"/>
                    </a:lnTo>
                    <a:lnTo>
                      <a:pt x="431956" y="1704447"/>
                    </a:lnTo>
                    <a:lnTo>
                      <a:pt x="410057" y="1680956"/>
                    </a:lnTo>
                    <a:lnTo>
                      <a:pt x="389110" y="1657148"/>
                    </a:lnTo>
                    <a:lnTo>
                      <a:pt x="368797" y="1633023"/>
                    </a:lnTo>
                    <a:lnTo>
                      <a:pt x="349120" y="1609215"/>
                    </a:lnTo>
                    <a:lnTo>
                      <a:pt x="330077" y="1585089"/>
                    </a:lnTo>
                    <a:lnTo>
                      <a:pt x="311668" y="1560964"/>
                    </a:lnTo>
                    <a:lnTo>
                      <a:pt x="294212" y="1536521"/>
                    </a:lnTo>
                    <a:lnTo>
                      <a:pt x="277709" y="1512078"/>
                    </a:lnTo>
                    <a:lnTo>
                      <a:pt x="261205" y="1488270"/>
                    </a:lnTo>
                    <a:lnTo>
                      <a:pt x="245336" y="1463827"/>
                    </a:lnTo>
                    <a:lnTo>
                      <a:pt x="230419" y="1439384"/>
                    </a:lnTo>
                    <a:lnTo>
                      <a:pt x="216454" y="1415259"/>
                    </a:lnTo>
                    <a:lnTo>
                      <a:pt x="202489" y="1390816"/>
                    </a:lnTo>
                    <a:lnTo>
                      <a:pt x="189477" y="1366690"/>
                    </a:lnTo>
                    <a:lnTo>
                      <a:pt x="177099" y="1342882"/>
                    </a:lnTo>
                    <a:lnTo>
                      <a:pt x="165038" y="1318757"/>
                    </a:lnTo>
                    <a:lnTo>
                      <a:pt x="153295" y="1294949"/>
                    </a:lnTo>
                    <a:lnTo>
                      <a:pt x="142504" y="1271458"/>
                    </a:lnTo>
                    <a:lnTo>
                      <a:pt x="132031" y="1247650"/>
                    </a:lnTo>
                    <a:lnTo>
                      <a:pt x="122192" y="1224159"/>
                    </a:lnTo>
                    <a:lnTo>
                      <a:pt x="112988" y="1201304"/>
                    </a:lnTo>
                    <a:lnTo>
                      <a:pt x="104101" y="1178448"/>
                    </a:lnTo>
                    <a:lnTo>
                      <a:pt x="95849" y="1155910"/>
                    </a:lnTo>
                    <a:lnTo>
                      <a:pt x="87597" y="1133371"/>
                    </a:lnTo>
                    <a:lnTo>
                      <a:pt x="80297" y="1110833"/>
                    </a:lnTo>
                    <a:lnTo>
                      <a:pt x="73315" y="1089247"/>
                    </a:lnTo>
                    <a:lnTo>
                      <a:pt x="66650" y="1067661"/>
                    </a:lnTo>
                    <a:lnTo>
                      <a:pt x="60302" y="1046075"/>
                    </a:lnTo>
                    <a:lnTo>
                      <a:pt x="54590" y="1025441"/>
                    </a:lnTo>
                    <a:lnTo>
                      <a:pt x="49194" y="1004808"/>
                    </a:lnTo>
                    <a:lnTo>
                      <a:pt x="44116" y="984492"/>
                    </a:lnTo>
                    <a:lnTo>
                      <a:pt x="39355" y="964810"/>
                    </a:lnTo>
                    <a:lnTo>
                      <a:pt x="34912" y="945446"/>
                    </a:lnTo>
                    <a:lnTo>
                      <a:pt x="30786" y="926717"/>
                    </a:lnTo>
                    <a:lnTo>
                      <a:pt x="27295" y="907988"/>
                    </a:lnTo>
                    <a:lnTo>
                      <a:pt x="20630" y="872435"/>
                    </a:lnTo>
                    <a:lnTo>
                      <a:pt x="15234" y="838786"/>
                    </a:lnTo>
                    <a:lnTo>
                      <a:pt x="10791" y="807359"/>
                    </a:lnTo>
                    <a:lnTo>
                      <a:pt x="7617" y="778472"/>
                    </a:lnTo>
                    <a:lnTo>
                      <a:pt x="5078" y="751807"/>
                    </a:lnTo>
                    <a:lnTo>
                      <a:pt x="2856" y="727682"/>
                    </a:lnTo>
                    <a:lnTo>
                      <a:pt x="1904" y="706413"/>
                    </a:lnTo>
                    <a:lnTo>
                      <a:pt x="635" y="688002"/>
                    </a:lnTo>
                    <a:lnTo>
                      <a:pt x="317" y="672765"/>
                    </a:lnTo>
                    <a:lnTo>
                      <a:pt x="0" y="651496"/>
                    </a:lnTo>
                    <a:lnTo>
                      <a:pt x="317" y="644195"/>
                    </a:lnTo>
                    <a:lnTo>
                      <a:pt x="635" y="637211"/>
                    </a:lnTo>
                    <a:lnTo>
                      <a:pt x="1270" y="630862"/>
                    </a:lnTo>
                    <a:lnTo>
                      <a:pt x="3174" y="624514"/>
                    </a:lnTo>
                    <a:lnTo>
                      <a:pt x="5395" y="618482"/>
                    </a:lnTo>
                    <a:lnTo>
                      <a:pt x="8252" y="612451"/>
                    </a:lnTo>
                    <a:lnTo>
                      <a:pt x="11743" y="607054"/>
                    </a:lnTo>
                    <a:lnTo>
                      <a:pt x="15234" y="601975"/>
                    </a:lnTo>
                    <a:lnTo>
                      <a:pt x="19678" y="597214"/>
                    </a:lnTo>
                    <a:lnTo>
                      <a:pt x="24438" y="592770"/>
                    </a:lnTo>
                    <a:lnTo>
                      <a:pt x="29516" y="589278"/>
                    </a:lnTo>
                    <a:lnTo>
                      <a:pt x="34912" y="585786"/>
                    </a:lnTo>
                    <a:lnTo>
                      <a:pt x="40625" y="582929"/>
                    </a:lnTo>
                    <a:lnTo>
                      <a:pt x="46972" y="580707"/>
                    </a:lnTo>
                    <a:lnTo>
                      <a:pt x="53003" y="579437"/>
                    </a:lnTo>
                    <a:lnTo>
                      <a:pt x="59668" y="578167"/>
                    </a:lnTo>
                    <a:lnTo>
                      <a:pt x="66650" y="577850"/>
                    </a:lnTo>
                    <a:close/>
                    <a:moveTo>
                      <a:pt x="1238886" y="249237"/>
                    </a:moveTo>
                    <a:lnTo>
                      <a:pt x="1243966" y="249237"/>
                    </a:lnTo>
                    <a:lnTo>
                      <a:pt x="1249363" y="249237"/>
                    </a:lnTo>
                    <a:lnTo>
                      <a:pt x="1254443" y="249872"/>
                    </a:lnTo>
                    <a:lnTo>
                      <a:pt x="1259523" y="250189"/>
                    </a:lnTo>
                    <a:lnTo>
                      <a:pt x="1264603" y="251459"/>
                    </a:lnTo>
                    <a:lnTo>
                      <a:pt x="1269683" y="252412"/>
                    </a:lnTo>
                    <a:lnTo>
                      <a:pt x="1274446" y="253999"/>
                    </a:lnTo>
                    <a:lnTo>
                      <a:pt x="1279208" y="255587"/>
                    </a:lnTo>
                    <a:lnTo>
                      <a:pt x="1283971" y="257174"/>
                    </a:lnTo>
                    <a:lnTo>
                      <a:pt x="1288416" y="259397"/>
                    </a:lnTo>
                    <a:lnTo>
                      <a:pt x="1292543" y="261619"/>
                    </a:lnTo>
                    <a:lnTo>
                      <a:pt x="1296988" y="264159"/>
                    </a:lnTo>
                    <a:lnTo>
                      <a:pt x="1301116" y="266699"/>
                    </a:lnTo>
                    <a:lnTo>
                      <a:pt x="1304926" y="269557"/>
                    </a:lnTo>
                    <a:lnTo>
                      <a:pt x="1309053" y="272414"/>
                    </a:lnTo>
                    <a:lnTo>
                      <a:pt x="1312863" y="275907"/>
                    </a:lnTo>
                    <a:lnTo>
                      <a:pt x="1316356" y="279082"/>
                    </a:lnTo>
                    <a:lnTo>
                      <a:pt x="1319531" y="282892"/>
                    </a:lnTo>
                    <a:lnTo>
                      <a:pt x="1323023" y="286384"/>
                    </a:lnTo>
                    <a:lnTo>
                      <a:pt x="1325881" y="290512"/>
                    </a:lnTo>
                    <a:lnTo>
                      <a:pt x="1328738" y="294322"/>
                    </a:lnTo>
                    <a:lnTo>
                      <a:pt x="1331596" y="298449"/>
                    </a:lnTo>
                    <a:lnTo>
                      <a:pt x="1333818" y="302895"/>
                    </a:lnTo>
                    <a:lnTo>
                      <a:pt x="1336358" y="307340"/>
                    </a:lnTo>
                    <a:lnTo>
                      <a:pt x="1338263" y="311785"/>
                    </a:lnTo>
                    <a:lnTo>
                      <a:pt x="1340168" y="316547"/>
                    </a:lnTo>
                    <a:lnTo>
                      <a:pt x="1341756" y="321310"/>
                    </a:lnTo>
                    <a:lnTo>
                      <a:pt x="1343026" y="326072"/>
                    </a:lnTo>
                    <a:lnTo>
                      <a:pt x="1344296" y="331152"/>
                    </a:lnTo>
                    <a:lnTo>
                      <a:pt x="1345248" y="336232"/>
                    </a:lnTo>
                    <a:lnTo>
                      <a:pt x="1345884" y="341312"/>
                    </a:lnTo>
                    <a:lnTo>
                      <a:pt x="1346201" y="346392"/>
                    </a:lnTo>
                    <a:lnTo>
                      <a:pt x="1346201" y="351790"/>
                    </a:lnTo>
                    <a:lnTo>
                      <a:pt x="1346201" y="357187"/>
                    </a:lnTo>
                    <a:lnTo>
                      <a:pt x="1345884" y="362267"/>
                    </a:lnTo>
                    <a:lnTo>
                      <a:pt x="1345248" y="367347"/>
                    </a:lnTo>
                    <a:lnTo>
                      <a:pt x="1344296" y="372427"/>
                    </a:lnTo>
                    <a:lnTo>
                      <a:pt x="1343026" y="377507"/>
                    </a:lnTo>
                    <a:lnTo>
                      <a:pt x="1341756" y="382270"/>
                    </a:lnTo>
                    <a:lnTo>
                      <a:pt x="1340168" y="387032"/>
                    </a:lnTo>
                    <a:lnTo>
                      <a:pt x="1338263" y="391795"/>
                    </a:lnTo>
                    <a:lnTo>
                      <a:pt x="1336358" y="396240"/>
                    </a:lnTo>
                    <a:lnTo>
                      <a:pt x="1333818" y="400367"/>
                    </a:lnTo>
                    <a:lnTo>
                      <a:pt x="1331596" y="404812"/>
                    </a:lnTo>
                    <a:lnTo>
                      <a:pt x="1328738" y="408940"/>
                    </a:lnTo>
                    <a:lnTo>
                      <a:pt x="1325881" y="412750"/>
                    </a:lnTo>
                    <a:lnTo>
                      <a:pt x="1323023" y="416877"/>
                    </a:lnTo>
                    <a:lnTo>
                      <a:pt x="1319531" y="420370"/>
                    </a:lnTo>
                    <a:lnTo>
                      <a:pt x="1316356" y="424180"/>
                    </a:lnTo>
                    <a:lnTo>
                      <a:pt x="1312863" y="427355"/>
                    </a:lnTo>
                    <a:lnTo>
                      <a:pt x="1309053" y="430847"/>
                    </a:lnTo>
                    <a:lnTo>
                      <a:pt x="1304926" y="434022"/>
                    </a:lnTo>
                    <a:lnTo>
                      <a:pt x="1301116" y="436562"/>
                    </a:lnTo>
                    <a:lnTo>
                      <a:pt x="1296988" y="439420"/>
                    </a:lnTo>
                    <a:lnTo>
                      <a:pt x="1292543" y="441642"/>
                    </a:lnTo>
                    <a:lnTo>
                      <a:pt x="1288416" y="444182"/>
                    </a:lnTo>
                    <a:lnTo>
                      <a:pt x="1283971" y="446087"/>
                    </a:lnTo>
                    <a:lnTo>
                      <a:pt x="1279208" y="447992"/>
                    </a:lnTo>
                    <a:lnTo>
                      <a:pt x="1274446" y="449580"/>
                    </a:lnTo>
                    <a:lnTo>
                      <a:pt x="1269683" y="450850"/>
                    </a:lnTo>
                    <a:lnTo>
                      <a:pt x="1264603" y="452120"/>
                    </a:lnTo>
                    <a:lnTo>
                      <a:pt x="1259523" y="453072"/>
                    </a:lnTo>
                    <a:lnTo>
                      <a:pt x="1254443" y="453707"/>
                    </a:lnTo>
                    <a:lnTo>
                      <a:pt x="1249363" y="454025"/>
                    </a:lnTo>
                    <a:lnTo>
                      <a:pt x="1243966" y="454025"/>
                    </a:lnTo>
                    <a:lnTo>
                      <a:pt x="1238886" y="454025"/>
                    </a:lnTo>
                    <a:lnTo>
                      <a:pt x="1233488" y="453707"/>
                    </a:lnTo>
                    <a:lnTo>
                      <a:pt x="1228091" y="453072"/>
                    </a:lnTo>
                    <a:lnTo>
                      <a:pt x="1223328" y="452120"/>
                    </a:lnTo>
                    <a:lnTo>
                      <a:pt x="1218248" y="450850"/>
                    </a:lnTo>
                    <a:lnTo>
                      <a:pt x="1213486" y="449580"/>
                    </a:lnTo>
                    <a:lnTo>
                      <a:pt x="1208723" y="447992"/>
                    </a:lnTo>
                    <a:lnTo>
                      <a:pt x="1203961" y="446087"/>
                    </a:lnTo>
                    <a:lnTo>
                      <a:pt x="1199516" y="444182"/>
                    </a:lnTo>
                    <a:lnTo>
                      <a:pt x="1195071" y="441642"/>
                    </a:lnTo>
                    <a:lnTo>
                      <a:pt x="1190626" y="439420"/>
                    </a:lnTo>
                    <a:lnTo>
                      <a:pt x="1186498" y="436562"/>
                    </a:lnTo>
                    <a:lnTo>
                      <a:pt x="1182688" y="434022"/>
                    </a:lnTo>
                    <a:lnTo>
                      <a:pt x="1178561" y="430847"/>
                    </a:lnTo>
                    <a:lnTo>
                      <a:pt x="1175068" y="427355"/>
                    </a:lnTo>
                    <a:lnTo>
                      <a:pt x="1171258" y="424180"/>
                    </a:lnTo>
                    <a:lnTo>
                      <a:pt x="1168083" y="420370"/>
                    </a:lnTo>
                    <a:lnTo>
                      <a:pt x="1164591" y="416877"/>
                    </a:lnTo>
                    <a:lnTo>
                      <a:pt x="1161733" y="412750"/>
                    </a:lnTo>
                    <a:lnTo>
                      <a:pt x="1158876" y="408940"/>
                    </a:lnTo>
                    <a:lnTo>
                      <a:pt x="1156336" y="404812"/>
                    </a:lnTo>
                    <a:lnTo>
                      <a:pt x="1153796" y="400367"/>
                    </a:lnTo>
                    <a:lnTo>
                      <a:pt x="1151573" y="396240"/>
                    </a:lnTo>
                    <a:lnTo>
                      <a:pt x="1149351" y="391795"/>
                    </a:lnTo>
                    <a:lnTo>
                      <a:pt x="1147763" y="387032"/>
                    </a:lnTo>
                    <a:lnTo>
                      <a:pt x="1146176" y="382270"/>
                    </a:lnTo>
                    <a:lnTo>
                      <a:pt x="1144588" y="377507"/>
                    </a:lnTo>
                    <a:lnTo>
                      <a:pt x="1143636" y="372427"/>
                    </a:lnTo>
                    <a:lnTo>
                      <a:pt x="1142366" y="367347"/>
                    </a:lnTo>
                    <a:lnTo>
                      <a:pt x="1141731" y="362267"/>
                    </a:lnTo>
                    <a:lnTo>
                      <a:pt x="1141413" y="357187"/>
                    </a:lnTo>
                    <a:lnTo>
                      <a:pt x="1141413" y="351790"/>
                    </a:lnTo>
                    <a:lnTo>
                      <a:pt x="1141413" y="346392"/>
                    </a:lnTo>
                    <a:lnTo>
                      <a:pt x="1141731" y="341312"/>
                    </a:lnTo>
                    <a:lnTo>
                      <a:pt x="1142366" y="336232"/>
                    </a:lnTo>
                    <a:lnTo>
                      <a:pt x="1143636" y="331152"/>
                    </a:lnTo>
                    <a:lnTo>
                      <a:pt x="1144588" y="326072"/>
                    </a:lnTo>
                    <a:lnTo>
                      <a:pt x="1146176" y="321310"/>
                    </a:lnTo>
                    <a:lnTo>
                      <a:pt x="1147763" y="316547"/>
                    </a:lnTo>
                    <a:lnTo>
                      <a:pt x="1149351" y="311785"/>
                    </a:lnTo>
                    <a:lnTo>
                      <a:pt x="1151573" y="307340"/>
                    </a:lnTo>
                    <a:lnTo>
                      <a:pt x="1153796" y="302895"/>
                    </a:lnTo>
                    <a:lnTo>
                      <a:pt x="1156336" y="298449"/>
                    </a:lnTo>
                    <a:lnTo>
                      <a:pt x="1158876" y="294322"/>
                    </a:lnTo>
                    <a:lnTo>
                      <a:pt x="1161733" y="290512"/>
                    </a:lnTo>
                    <a:lnTo>
                      <a:pt x="1164591" y="286384"/>
                    </a:lnTo>
                    <a:lnTo>
                      <a:pt x="1168083" y="282892"/>
                    </a:lnTo>
                    <a:lnTo>
                      <a:pt x="1171258" y="279082"/>
                    </a:lnTo>
                    <a:lnTo>
                      <a:pt x="1175068" y="275907"/>
                    </a:lnTo>
                    <a:lnTo>
                      <a:pt x="1178561" y="272414"/>
                    </a:lnTo>
                    <a:lnTo>
                      <a:pt x="1182688" y="269557"/>
                    </a:lnTo>
                    <a:lnTo>
                      <a:pt x="1186498" y="266699"/>
                    </a:lnTo>
                    <a:lnTo>
                      <a:pt x="1190626" y="264159"/>
                    </a:lnTo>
                    <a:lnTo>
                      <a:pt x="1195071" y="261619"/>
                    </a:lnTo>
                    <a:lnTo>
                      <a:pt x="1199516" y="259397"/>
                    </a:lnTo>
                    <a:lnTo>
                      <a:pt x="1203961" y="257174"/>
                    </a:lnTo>
                    <a:lnTo>
                      <a:pt x="1208723" y="255587"/>
                    </a:lnTo>
                    <a:lnTo>
                      <a:pt x="1213486" y="253999"/>
                    </a:lnTo>
                    <a:lnTo>
                      <a:pt x="1218248" y="252412"/>
                    </a:lnTo>
                    <a:lnTo>
                      <a:pt x="1223328" y="251459"/>
                    </a:lnTo>
                    <a:lnTo>
                      <a:pt x="1228091" y="250189"/>
                    </a:lnTo>
                    <a:lnTo>
                      <a:pt x="1233488" y="249872"/>
                    </a:lnTo>
                    <a:lnTo>
                      <a:pt x="1238886" y="249237"/>
                    </a:lnTo>
                    <a:close/>
                    <a:moveTo>
                      <a:pt x="1220284" y="0"/>
                    </a:moveTo>
                    <a:lnTo>
                      <a:pt x="1245688" y="317"/>
                    </a:lnTo>
                    <a:lnTo>
                      <a:pt x="1271093" y="1270"/>
                    </a:lnTo>
                    <a:lnTo>
                      <a:pt x="1296180" y="2858"/>
                    </a:lnTo>
                    <a:lnTo>
                      <a:pt x="1321902" y="5082"/>
                    </a:lnTo>
                    <a:lnTo>
                      <a:pt x="1346989" y="7623"/>
                    </a:lnTo>
                    <a:lnTo>
                      <a:pt x="1372076" y="10799"/>
                    </a:lnTo>
                    <a:lnTo>
                      <a:pt x="1397163" y="14928"/>
                    </a:lnTo>
                    <a:lnTo>
                      <a:pt x="1422250" y="19374"/>
                    </a:lnTo>
                    <a:lnTo>
                      <a:pt x="1447019" y="24774"/>
                    </a:lnTo>
                    <a:lnTo>
                      <a:pt x="1471788" y="30173"/>
                    </a:lnTo>
                    <a:lnTo>
                      <a:pt x="1496875" y="36843"/>
                    </a:lnTo>
                    <a:lnTo>
                      <a:pt x="1521010" y="43830"/>
                    </a:lnTo>
                    <a:lnTo>
                      <a:pt x="1545461" y="51135"/>
                    </a:lnTo>
                    <a:lnTo>
                      <a:pt x="1569913" y="59393"/>
                    </a:lnTo>
                    <a:lnTo>
                      <a:pt x="1594047" y="68286"/>
                    </a:lnTo>
                    <a:lnTo>
                      <a:pt x="1618182" y="77180"/>
                    </a:lnTo>
                    <a:lnTo>
                      <a:pt x="1641681" y="87343"/>
                    </a:lnTo>
                    <a:lnTo>
                      <a:pt x="1665497" y="98142"/>
                    </a:lnTo>
                    <a:lnTo>
                      <a:pt x="1688997" y="108941"/>
                    </a:lnTo>
                    <a:lnTo>
                      <a:pt x="1711861" y="121010"/>
                    </a:lnTo>
                    <a:lnTo>
                      <a:pt x="1734725" y="133397"/>
                    </a:lnTo>
                    <a:lnTo>
                      <a:pt x="1757271" y="146101"/>
                    </a:lnTo>
                    <a:lnTo>
                      <a:pt x="1779500" y="159759"/>
                    </a:lnTo>
                    <a:lnTo>
                      <a:pt x="1801729" y="173734"/>
                    </a:lnTo>
                    <a:lnTo>
                      <a:pt x="1823640" y="188661"/>
                    </a:lnTo>
                    <a:lnTo>
                      <a:pt x="1845234" y="204224"/>
                    </a:lnTo>
                    <a:lnTo>
                      <a:pt x="1866510" y="220105"/>
                    </a:lnTo>
                    <a:lnTo>
                      <a:pt x="1887152" y="236938"/>
                    </a:lnTo>
                    <a:lnTo>
                      <a:pt x="1907793" y="254089"/>
                    </a:lnTo>
                    <a:lnTo>
                      <a:pt x="1928116" y="271876"/>
                    </a:lnTo>
                    <a:lnTo>
                      <a:pt x="1948122" y="290297"/>
                    </a:lnTo>
                    <a:lnTo>
                      <a:pt x="1967493" y="309036"/>
                    </a:lnTo>
                    <a:lnTo>
                      <a:pt x="1986229" y="328728"/>
                    </a:lnTo>
                    <a:lnTo>
                      <a:pt x="2004965" y="348420"/>
                    </a:lnTo>
                    <a:lnTo>
                      <a:pt x="2022748" y="368747"/>
                    </a:lnTo>
                    <a:lnTo>
                      <a:pt x="2039896" y="389392"/>
                    </a:lnTo>
                    <a:lnTo>
                      <a:pt x="2056409" y="410037"/>
                    </a:lnTo>
                    <a:lnTo>
                      <a:pt x="2072286" y="431634"/>
                    </a:lnTo>
                    <a:lnTo>
                      <a:pt x="2088164" y="453232"/>
                    </a:lnTo>
                    <a:lnTo>
                      <a:pt x="2102454" y="475147"/>
                    </a:lnTo>
                    <a:lnTo>
                      <a:pt x="2116744" y="496745"/>
                    </a:lnTo>
                    <a:lnTo>
                      <a:pt x="2130399" y="518978"/>
                    </a:lnTo>
                    <a:lnTo>
                      <a:pt x="2143419" y="542163"/>
                    </a:lnTo>
                    <a:lnTo>
                      <a:pt x="2155804" y="564714"/>
                    </a:lnTo>
                    <a:lnTo>
                      <a:pt x="2167553" y="587899"/>
                    </a:lnTo>
                    <a:lnTo>
                      <a:pt x="2178668" y="611403"/>
                    </a:lnTo>
                    <a:lnTo>
                      <a:pt x="2189465" y="634588"/>
                    </a:lnTo>
                    <a:lnTo>
                      <a:pt x="2199309" y="658727"/>
                    </a:lnTo>
                    <a:lnTo>
                      <a:pt x="2208518" y="682548"/>
                    </a:lnTo>
                    <a:lnTo>
                      <a:pt x="2217410" y="706369"/>
                    </a:lnTo>
                    <a:lnTo>
                      <a:pt x="2225348" y="730825"/>
                    </a:lnTo>
                    <a:lnTo>
                      <a:pt x="2232970" y="755281"/>
                    </a:lnTo>
                    <a:lnTo>
                      <a:pt x="2239956" y="780055"/>
                    </a:lnTo>
                    <a:lnTo>
                      <a:pt x="2246307" y="804511"/>
                    </a:lnTo>
                    <a:lnTo>
                      <a:pt x="2252023" y="829284"/>
                    </a:lnTo>
                    <a:lnTo>
                      <a:pt x="2257104" y="854376"/>
                    </a:lnTo>
                    <a:lnTo>
                      <a:pt x="2261550" y="879785"/>
                    </a:lnTo>
                    <a:lnTo>
                      <a:pt x="2265678" y="904558"/>
                    </a:lnTo>
                    <a:lnTo>
                      <a:pt x="2268854" y="929967"/>
                    </a:lnTo>
                    <a:lnTo>
                      <a:pt x="2271712" y="955059"/>
                    </a:lnTo>
                    <a:lnTo>
                      <a:pt x="2273617" y="980150"/>
                    </a:lnTo>
                    <a:lnTo>
                      <a:pt x="2275522" y="1005877"/>
                    </a:lnTo>
                    <a:lnTo>
                      <a:pt x="2276158" y="1030968"/>
                    </a:lnTo>
                    <a:lnTo>
                      <a:pt x="2276475" y="1056377"/>
                    </a:lnTo>
                    <a:lnTo>
                      <a:pt x="2276158" y="1081786"/>
                    </a:lnTo>
                    <a:lnTo>
                      <a:pt x="2275522" y="1107195"/>
                    </a:lnTo>
                    <a:lnTo>
                      <a:pt x="2273617" y="1132286"/>
                    </a:lnTo>
                    <a:lnTo>
                      <a:pt x="2271712" y="1157695"/>
                    </a:lnTo>
                    <a:lnTo>
                      <a:pt x="2268854" y="1183104"/>
                    </a:lnTo>
                    <a:lnTo>
                      <a:pt x="2265678" y="1208196"/>
                    </a:lnTo>
                    <a:lnTo>
                      <a:pt x="2261550" y="1233287"/>
                    </a:lnTo>
                    <a:lnTo>
                      <a:pt x="2257104" y="1258378"/>
                    </a:lnTo>
                    <a:lnTo>
                      <a:pt x="2252023" y="1283152"/>
                    </a:lnTo>
                    <a:lnTo>
                      <a:pt x="2246307" y="1307926"/>
                    </a:lnTo>
                    <a:lnTo>
                      <a:pt x="2239956" y="1332699"/>
                    </a:lnTo>
                    <a:lnTo>
                      <a:pt x="2232970" y="1357156"/>
                    </a:lnTo>
                    <a:lnTo>
                      <a:pt x="2225348" y="1381612"/>
                    </a:lnTo>
                    <a:lnTo>
                      <a:pt x="2217410" y="1406068"/>
                    </a:lnTo>
                    <a:lnTo>
                      <a:pt x="2208518" y="1430206"/>
                    </a:lnTo>
                    <a:lnTo>
                      <a:pt x="2199309" y="1454345"/>
                    </a:lnTo>
                    <a:lnTo>
                      <a:pt x="2189465" y="1477848"/>
                    </a:lnTo>
                    <a:lnTo>
                      <a:pt x="2178668" y="1501669"/>
                    </a:lnTo>
                    <a:lnTo>
                      <a:pt x="2167553" y="1524855"/>
                    </a:lnTo>
                    <a:lnTo>
                      <a:pt x="2155804" y="1548040"/>
                    </a:lnTo>
                    <a:lnTo>
                      <a:pt x="2143419" y="1570908"/>
                    </a:lnTo>
                    <a:lnTo>
                      <a:pt x="2130399" y="1593459"/>
                    </a:lnTo>
                    <a:lnTo>
                      <a:pt x="2116744" y="1615692"/>
                    </a:lnTo>
                    <a:lnTo>
                      <a:pt x="2102454" y="1637924"/>
                    </a:lnTo>
                    <a:lnTo>
                      <a:pt x="2088164" y="1659840"/>
                    </a:lnTo>
                    <a:lnTo>
                      <a:pt x="2072286" y="1681437"/>
                    </a:lnTo>
                    <a:lnTo>
                      <a:pt x="2056409" y="1702400"/>
                    </a:lnTo>
                    <a:lnTo>
                      <a:pt x="2039896" y="1723362"/>
                    </a:lnTo>
                    <a:lnTo>
                      <a:pt x="2022748" y="1744007"/>
                    </a:lnTo>
                    <a:lnTo>
                      <a:pt x="2004965" y="1764016"/>
                    </a:lnTo>
                    <a:lnTo>
                      <a:pt x="1986229" y="1784026"/>
                    </a:lnTo>
                    <a:lnTo>
                      <a:pt x="1967493" y="1803400"/>
                    </a:lnTo>
                    <a:lnTo>
                      <a:pt x="1852538" y="1688742"/>
                    </a:lnTo>
                    <a:lnTo>
                      <a:pt x="1868416" y="1672226"/>
                    </a:lnTo>
                    <a:lnTo>
                      <a:pt x="1884294" y="1655393"/>
                    </a:lnTo>
                    <a:lnTo>
                      <a:pt x="1899219" y="1638242"/>
                    </a:lnTo>
                    <a:lnTo>
                      <a:pt x="1913826" y="1620773"/>
                    </a:lnTo>
                    <a:lnTo>
                      <a:pt x="1928116" y="1603305"/>
                    </a:lnTo>
                    <a:lnTo>
                      <a:pt x="1941454" y="1585201"/>
                    </a:lnTo>
                    <a:lnTo>
                      <a:pt x="1954473" y="1566779"/>
                    </a:lnTo>
                    <a:lnTo>
                      <a:pt x="1966858" y="1548675"/>
                    </a:lnTo>
                    <a:lnTo>
                      <a:pt x="1978925" y="1529619"/>
                    </a:lnTo>
                    <a:lnTo>
                      <a:pt x="1990357" y="1510880"/>
                    </a:lnTo>
                    <a:lnTo>
                      <a:pt x="2001154" y="1491823"/>
                    </a:lnTo>
                    <a:lnTo>
                      <a:pt x="2011951" y="1472449"/>
                    </a:lnTo>
                    <a:lnTo>
                      <a:pt x="2022113" y="1452757"/>
                    </a:lnTo>
                    <a:lnTo>
                      <a:pt x="2031004" y="1433065"/>
                    </a:lnTo>
                    <a:lnTo>
                      <a:pt x="2040213" y="1413055"/>
                    </a:lnTo>
                    <a:lnTo>
                      <a:pt x="2048787" y="1393046"/>
                    </a:lnTo>
                    <a:lnTo>
                      <a:pt x="2056726" y="1373036"/>
                    </a:lnTo>
                    <a:lnTo>
                      <a:pt x="2064030" y="1352391"/>
                    </a:lnTo>
                    <a:lnTo>
                      <a:pt x="2071016" y="1331747"/>
                    </a:lnTo>
                    <a:lnTo>
                      <a:pt x="2077050" y="1311102"/>
                    </a:lnTo>
                    <a:lnTo>
                      <a:pt x="2083401" y="1290139"/>
                    </a:lnTo>
                    <a:lnTo>
                      <a:pt x="2088482" y="1269495"/>
                    </a:lnTo>
                    <a:lnTo>
                      <a:pt x="2093563" y="1248215"/>
                    </a:lnTo>
                    <a:lnTo>
                      <a:pt x="2097374" y="1227252"/>
                    </a:lnTo>
                    <a:lnTo>
                      <a:pt x="2101502" y="1205972"/>
                    </a:lnTo>
                    <a:lnTo>
                      <a:pt x="2104677" y="1184692"/>
                    </a:lnTo>
                    <a:lnTo>
                      <a:pt x="2107853" y="1163730"/>
                    </a:lnTo>
                    <a:lnTo>
                      <a:pt x="2109758" y="1142132"/>
                    </a:lnTo>
                    <a:lnTo>
                      <a:pt x="2111664" y="1120535"/>
                    </a:lnTo>
                    <a:lnTo>
                      <a:pt x="2113251" y="1099572"/>
                    </a:lnTo>
                    <a:lnTo>
                      <a:pt x="2113886" y="1077975"/>
                    </a:lnTo>
                    <a:lnTo>
                      <a:pt x="2113886" y="1056377"/>
                    </a:lnTo>
                    <a:lnTo>
                      <a:pt x="2113886" y="1035097"/>
                    </a:lnTo>
                    <a:lnTo>
                      <a:pt x="2113251" y="1013500"/>
                    </a:lnTo>
                    <a:lnTo>
                      <a:pt x="2111664" y="991902"/>
                    </a:lnTo>
                    <a:lnTo>
                      <a:pt x="2109758" y="970939"/>
                    </a:lnTo>
                    <a:lnTo>
                      <a:pt x="2107853" y="949342"/>
                    </a:lnTo>
                    <a:lnTo>
                      <a:pt x="2104677" y="927744"/>
                    </a:lnTo>
                    <a:lnTo>
                      <a:pt x="2101502" y="906782"/>
                    </a:lnTo>
                    <a:lnTo>
                      <a:pt x="2097374" y="885502"/>
                    </a:lnTo>
                    <a:lnTo>
                      <a:pt x="2093563" y="864222"/>
                    </a:lnTo>
                    <a:lnTo>
                      <a:pt x="2088482" y="843577"/>
                    </a:lnTo>
                    <a:lnTo>
                      <a:pt x="2083401" y="822297"/>
                    </a:lnTo>
                    <a:lnTo>
                      <a:pt x="2077050" y="801652"/>
                    </a:lnTo>
                    <a:lnTo>
                      <a:pt x="2071016" y="781007"/>
                    </a:lnTo>
                    <a:lnTo>
                      <a:pt x="2064030" y="760363"/>
                    </a:lnTo>
                    <a:lnTo>
                      <a:pt x="2056726" y="740035"/>
                    </a:lnTo>
                    <a:lnTo>
                      <a:pt x="2048787" y="719708"/>
                    </a:lnTo>
                    <a:lnTo>
                      <a:pt x="2040213" y="699699"/>
                    </a:lnTo>
                    <a:lnTo>
                      <a:pt x="2031004" y="680007"/>
                    </a:lnTo>
                    <a:lnTo>
                      <a:pt x="2022113" y="659680"/>
                    </a:lnTo>
                    <a:lnTo>
                      <a:pt x="2011951" y="640623"/>
                    </a:lnTo>
                    <a:lnTo>
                      <a:pt x="2001154" y="621249"/>
                    </a:lnTo>
                    <a:lnTo>
                      <a:pt x="1990357" y="601874"/>
                    </a:lnTo>
                    <a:lnTo>
                      <a:pt x="1978925" y="582818"/>
                    </a:lnTo>
                    <a:lnTo>
                      <a:pt x="1966858" y="564396"/>
                    </a:lnTo>
                    <a:lnTo>
                      <a:pt x="1954473" y="545657"/>
                    </a:lnTo>
                    <a:lnTo>
                      <a:pt x="1941454" y="527553"/>
                    </a:lnTo>
                    <a:lnTo>
                      <a:pt x="1928116" y="509767"/>
                    </a:lnTo>
                    <a:lnTo>
                      <a:pt x="1913826" y="491663"/>
                    </a:lnTo>
                    <a:lnTo>
                      <a:pt x="1899219" y="474512"/>
                    </a:lnTo>
                    <a:lnTo>
                      <a:pt x="1884294" y="457361"/>
                    </a:lnTo>
                    <a:lnTo>
                      <a:pt x="1868416" y="440845"/>
                    </a:lnTo>
                    <a:lnTo>
                      <a:pt x="1852538" y="424012"/>
                    </a:lnTo>
                    <a:lnTo>
                      <a:pt x="1836025" y="407813"/>
                    </a:lnTo>
                    <a:lnTo>
                      <a:pt x="1819194" y="392568"/>
                    </a:lnTo>
                    <a:lnTo>
                      <a:pt x="1802364" y="377323"/>
                    </a:lnTo>
                    <a:lnTo>
                      <a:pt x="1784581" y="362713"/>
                    </a:lnTo>
                    <a:lnTo>
                      <a:pt x="1767115" y="348738"/>
                    </a:lnTo>
                    <a:lnTo>
                      <a:pt x="1749015" y="335398"/>
                    </a:lnTo>
                    <a:lnTo>
                      <a:pt x="1730914" y="322376"/>
                    </a:lnTo>
                    <a:lnTo>
                      <a:pt x="1712496" y="309989"/>
                    </a:lnTo>
                    <a:lnTo>
                      <a:pt x="1693442" y="297920"/>
                    </a:lnTo>
                    <a:lnTo>
                      <a:pt x="1674706" y="286168"/>
                    </a:lnTo>
                    <a:lnTo>
                      <a:pt x="1655653" y="275369"/>
                    </a:lnTo>
                    <a:lnTo>
                      <a:pt x="1636282" y="264571"/>
                    </a:lnTo>
                    <a:lnTo>
                      <a:pt x="1616594" y="254725"/>
                    </a:lnTo>
                    <a:lnTo>
                      <a:pt x="1596905" y="245196"/>
                    </a:lnTo>
                    <a:lnTo>
                      <a:pt x="1576899" y="236303"/>
                    </a:lnTo>
                    <a:lnTo>
                      <a:pt x="1556893" y="227728"/>
                    </a:lnTo>
                    <a:lnTo>
                      <a:pt x="1536887" y="220105"/>
                    </a:lnTo>
                    <a:lnTo>
                      <a:pt x="1516564" y="212482"/>
                    </a:lnTo>
                    <a:lnTo>
                      <a:pt x="1495605" y="205495"/>
                    </a:lnTo>
                    <a:lnTo>
                      <a:pt x="1474964" y="199460"/>
                    </a:lnTo>
                    <a:lnTo>
                      <a:pt x="1454005" y="193425"/>
                    </a:lnTo>
                    <a:lnTo>
                      <a:pt x="1433364" y="188026"/>
                    </a:lnTo>
                    <a:lnTo>
                      <a:pt x="1412088" y="183262"/>
                    </a:lnTo>
                    <a:lnTo>
                      <a:pt x="1391129" y="178815"/>
                    </a:lnTo>
                    <a:lnTo>
                      <a:pt x="1369853" y="175004"/>
                    </a:lnTo>
                    <a:lnTo>
                      <a:pt x="1348577" y="171828"/>
                    </a:lnTo>
                    <a:lnTo>
                      <a:pt x="1327618" y="168969"/>
                    </a:lnTo>
                    <a:lnTo>
                      <a:pt x="1306024" y="166428"/>
                    </a:lnTo>
                    <a:lnTo>
                      <a:pt x="1284430" y="164840"/>
                    </a:lnTo>
                    <a:lnTo>
                      <a:pt x="1263154" y="163570"/>
                    </a:lnTo>
                    <a:lnTo>
                      <a:pt x="1241878" y="162935"/>
                    </a:lnTo>
                    <a:lnTo>
                      <a:pt x="1220284" y="162617"/>
                    </a:lnTo>
                    <a:lnTo>
                      <a:pt x="1199008" y="162935"/>
                    </a:lnTo>
                    <a:lnTo>
                      <a:pt x="1177414" y="163570"/>
                    </a:lnTo>
                    <a:lnTo>
                      <a:pt x="1155820" y="164840"/>
                    </a:lnTo>
                    <a:lnTo>
                      <a:pt x="1134226" y="166428"/>
                    </a:lnTo>
                    <a:lnTo>
                      <a:pt x="1113268" y="168969"/>
                    </a:lnTo>
                    <a:lnTo>
                      <a:pt x="1091674" y="171828"/>
                    </a:lnTo>
                    <a:lnTo>
                      <a:pt x="1070715" y="175004"/>
                    </a:lnTo>
                    <a:lnTo>
                      <a:pt x="1049439" y="178815"/>
                    </a:lnTo>
                    <a:lnTo>
                      <a:pt x="1028163" y="183262"/>
                    </a:lnTo>
                    <a:lnTo>
                      <a:pt x="1007204" y="188026"/>
                    </a:lnTo>
                    <a:lnTo>
                      <a:pt x="986245" y="193425"/>
                    </a:lnTo>
                    <a:lnTo>
                      <a:pt x="965604" y="199460"/>
                    </a:lnTo>
                    <a:lnTo>
                      <a:pt x="944963" y="205495"/>
                    </a:lnTo>
                    <a:lnTo>
                      <a:pt x="924322" y="212482"/>
                    </a:lnTo>
                    <a:lnTo>
                      <a:pt x="903998" y="220105"/>
                    </a:lnTo>
                    <a:lnTo>
                      <a:pt x="883675" y="227728"/>
                    </a:lnTo>
                    <a:lnTo>
                      <a:pt x="863669" y="236303"/>
                    </a:lnTo>
                    <a:lnTo>
                      <a:pt x="843345" y="245196"/>
                    </a:lnTo>
                    <a:lnTo>
                      <a:pt x="823657" y="254725"/>
                    </a:lnTo>
                    <a:lnTo>
                      <a:pt x="804603" y="264571"/>
                    </a:lnTo>
                    <a:lnTo>
                      <a:pt x="784915" y="275369"/>
                    </a:lnTo>
                    <a:lnTo>
                      <a:pt x="765862" y="286168"/>
                    </a:lnTo>
                    <a:lnTo>
                      <a:pt x="746808" y="297920"/>
                    </a:lnTo>
                    <a:lnTo>
                      <a:pt x="728390" y="309989"/>
                    </a:lnTo>
                    <a:lnTo>
                      <a:pt x="709654" y="322376"/>
                    </a:lnTo>
                    <a:lnTo>
                      <a:pt x="691553" y="335398"/>
                    </a:lnTo>
                    <a:lnTo>
                      <a:pt x="673453" y="348738"/>
                    </a:lnTo>
                    <a:lnTo>
                      <a:pt x="655670" y="362713"/>
                    </a:lnTo>
                    <a:lnTo>
                      <a:pt x="638522" y="377323"/>
                    </a:lnTo>
                    <a:lnTo>
                      <a:pt x="621374" y="392568"/>
                    </a:lnTo>
                    <a:lnTo>
                      <a:pt x="604861" y="407813"/>
                    </a:lnTo>
                    <a:lnTo>
                      <a:pt x="588030" y="424012"/>
                    </a:lnTo>
                    <a:lnTo>
                      <a:pt x="473075" y="309036"/>
                    </a:lnTo>
                    <a:lnTo>
                      <a:pt x="492763" y="290297"/>
                    </a:lnTo>
                    <a:lnTo>
                      <a:pt x="512452" y="271558"/>
                    </a:lnTo>
                    <a:lnTo>
                      <a:pt x="532776" y="253772"/>
                    </a:lnTo>
                    <a:lnTo>
                      <a:pt x="553417" y="236621"/>
                    </a:lnTo>
                    <a:lnTo>
                      <a:pt x="574058" y="220105"/>
                    </a:lnTo>
                    <a:lnTo>
                      <a:pt x="595652" y="204224"/>
                    </a:lnTo>
                    <a:lnTo>
                      <a:pt x="617245" y="188661"/>
                    </a:lnTo>
                    <a:lnTo>
                      <a:pt x="638839" y="173734"/>
                    </a:lnTo>
                    <a:lnTo>
                      <a:pt x="660751" y="159759"/>
                    </a:lnTo>
                    <a:lnTo>
                      <a:pt x="683297" y="146101"/>
                    </a:lnTo>
                    <a:lnTo>
                      <a:pt x="706161" y="133079"/>
                    </a:lnTo>
                    <a:lnTo>
                      <a:pt x="728708" y="121010"/>
                    </a:lnTo>
                    <a:lnTo>
                      <a:pt x="751889" y="108941"/>
                    </a:lnTo>
                    <a:lnTo>
                      <a:pt x="775388" y="98142"/>
                    </a:lnTo>
                    <a:lnTo>
                      <a:pt x="798570" y="87343"/>
                    </a:lnTo>
                    <a:lnTo>
                      <a:pt x="822704" y="77180"/>
                    </a:lnTo>
                    <a:lnTo>
                      <a:pt x="846521" y="68286"/>
                    </a:lnTo>
                    <a:lnTo>
                      <a:pt x="870337" y="59393"/>
                    </a:lnTo>
                    <a:lnTo>
                      <a:pt x="894789" y="51135"/>
                    </a:lnTo>
                    <a:lnTo>
                      <a:pt x="919241" y="43830"/>
                    </a:lnTo>
                    <a:lnTo>
                      <a:pt x="944010" y="36843"/>
                    </a:lnTo>
                    <a:lnTo>
                      <a:pt x="968462" y="30173"/>
                    </a:lnTo>
                    <a:lnTo>
                      <a:pt x="993232" y="24774"/>
                    </a:lnTo>
                    <a:lnTo>
                      <a:pt x="1018318" y="19374"/>
                    </a:lnTo>
                    <a:lnTo>
                      <a:pt x="1043723" y="14928"/>
                    </a:lnTo>
                    <a:lnTo>
                      <a:pt x="1068492" y="10799"/>
                    </a:lnTo>
                    <a:lnTo>
                      <a:pt x="1093897" y="7623"/>
                    </a:lnTo>
                    <a:lnTo>
                      <a:pt x="1118984" y="5082"/>
                    </a:lnTo>
                    <a:lnTo>
                      <a:pt x="1144071" y="2858"/>
                    </a:lnTo>
                    <a:lnTo>
                      <a:pt x="1169793" y="1270"/>
                    </a:lnTo>
                    <a:lnTo>
                      <a:pt x="1194880" y="317"/>
                    </a:lnTo>
                    <a:lnTo>
                      <a:pt x="1220284" y="0"/>
                    </a:lnTo>
                    <a:close/>
                  </a:path>
                </a:pathLst>
              </a:custGeom>
              <a:solidFill>
                <a:srgbClr val="E60012"/>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600" b="1">
                  <a:solidFill>
                    <a:srgbClr val="7F7F7F"/>
                  </a:solidFill>
                  <a:latin typeface="微软雅黑" panose="020B0503020204020204" pitchFamily="34" charset="-122"/>
                  <a:ea typeface="微软雅黑" panose="020B0503020204020204" pitchFamily="34" charset="-122"/>
                </a:endParaRPr>
              </a:p>
            </p:txBody>
          </p:sp>
        </p:grpSp>
      </p:grpSp>
      <p:grpSp>
        <p:nvGrpSpPr>
          <p:cNvPr id="88" name="组合 87"/>
          <p:cNvGrpSpPr/>
          <p:nvPr/>
        </p:nvGrpSpPr>
        <p:grpSpPr>
          <a:xfrm>
            <a:off x="6886316" y="4124239"/>
            <a:ext cx="1980000" cy="1622033"/>
            <a:chOff x="6876256" y="3003798"/>
            <a:chExt cx="1980000" cy="1622033"/>
          </a:xfrm>
        </p:grpSpPr>
        <p:sp>
          <p:nvSpPr>
            <p:cNvPr id="89" name="TextBox 72"/>
            <p:cNvSpPr txBox="1"/>
            <p:nvPr/>
          </p:nvSpPr>
          <p:spPr>
            <a:xfrm>
              <a:off x="6876256" y="3795886"/>
              <a:ext cx="1980000" cy="829945"/>
            </a:xfrm>
            <a:prstGeom prst="rect">
              <a:avLst/>
            </a:prstGeom>
            <a:noFill/>
          </p:spPr>
          <p:txBody>
            <a:bodyPr wrap="square" rtlCol="0">
              <a:spAutoFit/>
            </a:bodyPr>
            <a:lstStyle/>
            <a:p>
              <a:pPr>
                <a:spcBef>
                  <a:spcPct val="20000"/>
                </a:spcBef>
              </a:pPr>
              <a:r>
                <a:rPr lang="zh-CN" altLang="zh-CN" sz="1600" b="1">
                  <a:solidFill>
                    <a:srgbClr val="7F7F7F"/>
                  </a:solidFill>
                  <a:latin typeface="微软雅黑" panose="020B0503020204020204" pitchFamily="34" charset="-122"/>
                  <a:ea typeface="微软雅黑" panose="020B0503020204020204" pitchFamily="34" charset="-122"/>
                </a:rPr>
                <a:t>无法满足互助用户提出的帮扶，对平台有看法。</a:t>
              </a:r>
              <a:endParaRPr lang="zh-CN" altLang="en-US" sz="1600" b="1">
                <a:solidFill>
                  <a:srgbClr val="7F7F7F"/>
                </a:solidFill>
                <a:latin typeface="微软雅黑" panose="020B0503020204020204" pitchFamily="34" charset="-122"/>
                <a:ea typeface="微软雅黑" panose="020B0503020204020204" pitchFamily="34" charset="-122"/>
              </a:endParaRPr>
            </a:p>
          </p:txBody>
        </p:sp>
        <p:grpSp>
          <p:nvGrpSpPr>
            <p:cNvPr id="90" name="组合 89"/>
            <p:cNvGrpSpPr/>
            <p:nvPr/>
          </p:nvGrpSpPr>
          <p:grpSpPr>
            <a:xfrm>
              <a:off x="7474779" y="3003798"/>
              <a:ext cx="782955" cy="782955"/>
              <a:chOff x="6822699" y="2486855"/>
              <a:chExt cx="782955" cy="782955"/>
            </a:xfrm>
          </p:grpSpPr>
          <p:sp>
            <p:nvSpPr>
              <p:cNvPr id="91" name="Oval 33"/>
              <p:cNvSpPr>
                <a:spLocks noChangeArrowheads="1"/>
              </p:cNvSpPr>
              <p:nvPr/>
            </p:nvSpPr>
            <p:spPr bwMode="auto">
              <a:xfrm rot="19193214">
                <a:off x="6822699" y="2486855"/>
                <a:ext cx="782955" cy="7829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68580" tIns="34290" rIns="68580" bIns="34290" numCol="1" anchor="t" anchorCtr="0" compatLnSpc="1"/>
              <a:lstStyle/>
              <a:p>
                <a:endParaRPr lang="en-US" sz="1600" b="1">
                  <a:solidFill>
                    <a:srgbClr val="7F7F7F"/>
                  </a:solidFill>
                  <a:latin typeface="微软雅黑" panose="020B0503020204020204" pitchFamily="34" charset="-122"/>
                  <a:ea typeface="微软雅黑" panose="020B0503020204020204" pitchFamily="34" charset="-122"/>
                </a:endParaRPr>
              </a:p>
            </p:txBody>
          </p:sp>
          <p:sp>
            <p:nvSpPr>
              <p:cNvPr id="92" name="Freeform 34"/>
              <p:cNvSpPr/>
              <p:nvPr/>
            </p:nvSpPr>
            <p:spPr bwMode="auto">
              <a:xfrm>
                <a:off x="6896481" y="2571627"/>
                <a:ext cx="612458" cy="613410"/>
              </a:xfrm>
              <a:custGeom>
                <a:avLst/>
                <a:gdLst>
                  <a:gd name="T0" fmla="*/ 352 w 429"/>
                  <a:gd name="T1" fmla="*/ 353 h 429"/>
                  <a:gd name="T2" fmla="*/ 76 w 429"/>
                  <a:gd name="T3" fmla="*/ 353 h 429"/>
                  <a:gd name="T4" fmla="*/ 76 w 429"/>
                  <a:gd name="T5" fmla="*/ 77 h 429"/>
                  <a:gd name="T6" fmla="*/ 352 w 429"/>
                  <a:gd name="T7" fmla="*/ 77 h 429"/>
                  <a:gd name="T8" fmla="*/ 352 w 429"/>
                  <a:gd name="T9" fmla="*/ 353 h 429"/>
                </a:gdLst>
                <a:ahLst/>
                <a:cxnLst>
                  <a:cxn ang="0">
                    <a:pos x="T0" y="T1"/>
                  </a:cxn>
                  <a:cxn ang="0">
                    <a:pos x="T2" y="T3"/>
                  </a:cxn>
                  <a:cxn ang="0">
                    <a:pos x="T4" y="T5"/>
                  </a:cxn>
                  <a:cxn ang="0">
                    <a:pos x="T6" y="T7"/>
                  </a:cxn>
                  <a:cxn ang="0">
                    <a:pos x="T8" y="T9"/>
                  </a:cxn>
                </a:cxnLst>
                <a:rect l="0" t="0" r="r" b="b"/>
                <a:pathLst>
                  <a:path w="429" h="429">
                    <a:moveTo>
                      <a:pt x="352" y="353"/>
                    </a:moveTo>
                    <a:cubicBezTo>
                      <a:pt x="276" y="429"/>
                      <a:pt x="152" y="429"/>
                      <a:pt x="76" y="353"/>
                    </a:cubicBezTo>
                    <a:cubicBezTo>
                      <a:pt x="0" y="277"/>
                      <a:pt x="0" y="153"/>
                      <a:pt x="76" y="77"/>
                    </a:cubicBezTo>
                    <a:cubicBezTo>
                      <a:pt x="152" y="0"/>
                      <a:pt x="276" y="0"/>
                      <a:pt x="352" y="77"/>
                    </a:cubicBezTo>
                    <a:cubicBezTo>
                      <a:pt x="429" y="153"/>
                      <a:pt x="429" y="277"/>
                      <a:pt x="352" y="35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ctr" anchorCtr="0" compatLnSpc="1"/>
              <a:lstStyle/>
              <a:p>
                <a:pPr algn="ctr"/>
                <a:endParaRPr lang="en-US" sz="1600" b="1">
                  <a:solidFill>
                    <a:srgbClr val="7F7F7F"/>
                  </a:solidFill>
                  <a:latin typeface="微软雅黑" panose="020B0503020204020204" pitchFamily="34" charset="-122"/>
                  <a:ea typeface="微软雅黑" panose="020B0503020204020204" pitchFamily="34" charset="-122"/>
                </a:endParaRPr>
              </a:p>
            </p:txBody>
          </p:sp>
          <p:sp>
            <p:nvSpPr>
              <p:cNvPr id="93" name="KSO_Shape"/>
              <p:cNvSpPr>
                <a:spLocks noChangeAspect="1"/>
              </p:cNvSpPr>
              <p:nvPr/>
            </p:nvSpPr>
            <p:spPr bwMode="auto">
              <a:xfrm>
                <a:off x="7038411" y="2719099"/>
                <a:ext cx="331363" cy="313690"/>
              </a:xfrm>
              <a:custGeom>
                <a:avLst/>
                <a:gdLst>
                  <a:gd name="T0" fmla="*/ 576551976 w 5778"/>
                  <a:gd name="T1" fmla="*/ 0 h 5471"/>
                  <a:gd name="T2" fmla="*/ 587313346 w 5778"/>
                  <a:gd name="T3" fmla="*/ 1630345 h 5471"/>
                  <a:gd name="T4" fmla="*/ 597313772 w 5778"/>
                  <a:gd name="T5" fmla="*/ 5326145 h 5471"/>
                  <a:gd name="T6" fmla="*/ 606227510 w 5778"/>
                  <a:gd name="T7" fmla="*/ 10761067 h 5471"/>
                  <a:gd name="T8" fmla="*/ 613836301 w 5778"/>
                  <a:gd name="T9" fmla="*/ 17717886 h 5471"/>
                  <a:gd name="T10" fmla="*/ 620141132 w 5778"/>
                  <a:gd name="T11" fmla="*/ 26087495 h 5471"/>
                  <a:gd name="T12" fmla="*/ 624815273 w 5778"/>
                  <a:gd name="T13" fmla="*/ 35544220 h 5471"/>
                  <a:gd name="T14" fmla="*/ 627424180 w 5778"/>
                  <a:gd name="T15" fmla="*/ 45979283 h 5471"/>
                  <a:gd name="T16" fmla="*/ 628076324 w 5778"/>
                  <a:gd name="T17" fmla="*/ 382291463 h 5471"/>
                  <a:gd name="T18" fmla="*/ 627424180 w 5778"/>
                  <a:gd name="T19" fmla="*/ 390552294 h 5471"/>
                  <a:gd name="T20" fmla="*/ 624815273 w 5778"/>
                  <a:gd name="T21" fmla="*/ 400987358 h 5471"/>
                  <a:gd name="T22" fmla="*/ 620141132 w 5778"/>
                  <a:gd name="T23" fmla="*/ 410444083 h 5471"/>
                  <a:gd name="T24" fmla="*/ 613836301 w 5778"/>
                  <a:gd name="T25" fmla="*/ 418814021 h 5471"/>
                  <a:gd name="T26" fmla="*/ 606227510 w 5778"/>
                  <a:gd name="T27" fmla="*/ 425770511 h 5471"/>
                  <a:gd name="T28" fmla="*/ 597313772 w 5778"/>
                  <a:gd name="T29" fmla="*/ 431205433 h 5471"/>
                  <a:gd name="T30" fmla="*/ 587313346 w 5778"/>
                  <a:gd name="T31" fmla="*/ 434901233 h 5471"/>
                  <a:gd name="T32" fmla="*/ 576551976 w 5778"/>
                  <a:gd name="T33" fmla="*/ 436531907 h 5471"/>
                  <a:gd name="T34" fmla="*/ 51633149 w 5778"/>
                  <a:gd name="T35" fmla="*/ 436531907 h 5471"/>
                  <a:gd name="T36" fmla="*/ 40871778 w 5778"/>
                  <a:gd name="T37" fmla="*/ 434901233 h 5471"/>
                  <a:gd name="T38" fmla="*/ 30871023 w 5778"/>
                  <a:gd name="T39" fmla="*/ 431205433 h 5471"/>
                  <a:gd name="T40" fmla="*/ 21957614 w 5778"/>
                  <a:gd name="T41" fmla="*/ 425770511 h 5471"/>
                  <a:gd name="T42" fmla="*/ 14131223 w 5778"/>
                  <a:gd name="T43" fmla="*/ 418814021 h 5471"/>
                  <a:gd name="T44" fmla="*/ 7826391 w 5778"/>
                  <a:gd name="T45" fmla="*/ 410444083 h 5471"/>
                  <a:gd name="T46" fmla="*/ 3369852 w 5778"/>
                  <a:gd name="T47" fmla="*/ 400987358 h 5471"/>
                  <a:gd name="T48" fmla="*/ 652144 w 5778"/>
                  <a:gd name="T49" fmla="*/ 390552294 h 5471"/>
                  <a:gd name="T50" fmla="*/ 0 w 5778"/>
                  <a:gd name="T51" fmla="*/ 54240444 h 5471"/>
                  <a:gd name="T52" fmla="*/ 652144 w 5778"/>
                  <a:gd name="T53" fmla="*/ 45979283 h 5471"/>
                  <a:gd name="T54" fmla="*/ 3369852 w 5778"/>
                  <a:gd name="T55" fmla="*/ 35544220 h 5471"/>
                  <a:gd name="T56" fmla="*/ 7826391 w 5778"/>
                  <a:gd name="T57" fmla="*/ 26087495 h 5471"/>
                  <a:gd name="T58" fmla="*/ 14131223 w 5778"/>
                  <a:gd name="T59" fmla="*/ 17717886 h 5471"/>
                  <a:gd name="T60" fmla="*/ 21957614 w 5778"/>
                  <a:gd name="T61" fmla="*/ 10761067 h 5471"/>
                  <a:gd name="T62" fmla="*/ 30871023 w 5778"/>
                  <a:gd name="T63" fmla="*/ 5326145 h 5471"/>
                  <a:gd name="T64" fmla="*/ 40871778 w 5778"/>
                  <a:gd name="T65" fmla="*/ 1630345 h 5471"/>
                  <a:gd name="T66" fmla="*/ 51633149 w 5778"/>
                  <a:gd name="T67" fmla="*/ 0 h 5471"/>
                  <a:gd name="T68" fmla="*/ 154355774 w 5778"/>
                  <a:gd name="T69" fmla="*/ 556643094 h 5471"/>
                  <a:gd name="T70" fmla="*/ 206749868 w 5778"/>
                  <a:gd name="T71" fmla="*/ 548382263 h 5471"/>
                  <a:gd name="T72" fmla="*/ 259143962 w 5778"/>
                  <a:gd name="T73" fmla="*/ 543273344 h 5471"/>
                  <a:gd name="T74" fmla="*/ 384150602 w 5778"/>
                  <a:gd name="T75" fmla="*/ 543925679 h 5471"/>
                  <a:gd name="T76" fmla="*/ 434370662 w 5778"/>
                  <a:gd name="T77" fmla="*/ 549034269 h 5471"/>
                  <a:gd name="T78" fmla="*/ 484699193 w 5778"/>
                  <a:gd name="T79" fmla="*/ 556643094 h 5471"/>
                  <a:gd name="T80" fmla="*/ 154355774 w 5778"/>
                  <a:gd name="T81" fmla="*/ 556643094 h 5471"/>
                  <a:gd name="T82" fmla="*/ 577856264 w 5778"/>
                  <a:gd name="T83" fmla="*/ 339681647 h 5471"/>
                  <a:gd name="T84" fmla="*/ 524049081 w 5778"/>
                  <a:gd name="T85" fmla="*/ 365117135 h 5471"/>
                  <a:gd name="T86" fmla="*/ 517309707 w 5778"/>
                  <a:gd name="T87" fmla="*/ 366203922 h 5471"/>
                  <a:gd name="T88" fmla="*/ 509700587 w 5778"/>
                  <a:gd name="T89" fmla="*/ 370334502 h 5471"/>
                  <a:gd name="T90" fmla="*/ 504156700 w 5778"/>
                  <a:gd name="T91" fmla="*/ 376965318 h 5471"/>
                  <a:gd name="T92" fmla="*/ 501548123 w 5778"/>
                  <a:gd name="T93" fmla="*/ 385334927 h 5471"/>
                  <a:gd name="T94" fmla="*/ 501874195 w 5778"/>
                  <a:gd name="T95" fmla="*/ 392182969 h 5471"/>
                  <a:gd name="T96" fmla="*/ 505243718 w 5778"/>
                  <a:gd name="T97" fmla="*/ 400226574 h 5471"/>
                  <a:gd name="T98" fmla="*/ 511439748 w 5778"/>
                  <a:gd name="T99" fmla="*/ 406422280 h 5471"/>
                  <a:gd name="T100" fmla="*/ 519483741 w 5778"/>
                  <a:gd name="T101" fmla="*/ 409792077 h 5471"/>
                  <a:gd name="T102" fmla="*/ 526331916 w 5778"/>
                  <a:gd name="T103" fmla="*/ 410009302 h 5471"/>
                  <a:gd name="T104" fmla="*/ 534701981 w 5778"/>
                  <a:gd name="T105" fmla="*/ 407509396 h 5471"/>
                  <a:gd name="T106" fmla="*/ 541441355 w 5778"/>
                  <a:gd name="T107" fmla="*/ 402074474 h 5471"/>
                  <a:gd name="T108" fmla="*/ 545572152 w 5778"/>
                  <a:gd name="T109" fmla="*/ 394465649 h 5471"/>
                  <a:gd name="T110" fmla="*/ 546659169 w 5778"/>
                  <a:gd name="T111" fmla="*/ 387617608 h 5471"/>
                  <a:gd name="T112" fmla="*/ 544811207 w 5778"/>
                  <a:gd name="T113" fmla="*/ 378921666 h 5471"/>
                  <a:gd name="T114" fmla="*/ 539919465 w 5778"/>
                  <a:gd name="T115" fmla="*/ 371747622 h 5471"/>
                  <a:gd name="T116" fmla="*/ 532854019 w 5778"/>
                  <a:gd name="T117" fmla="*/ 366965035 h 5471"/>
                  <a:gd name="T118" fmla="*/ 524049081 w 5778"/>
                  <a:gd name="T119" fmla="*/ 365117135 h 54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8" h="5471">
                    <a:moveTo>
                      <a:pt x="500" y="0"/>
                    </a:moveTo>
                    <a:lnTo>
                      <a:pt x="5278" y="0"/>
                    </a:lnTo>
                    <a:lnTo>
                      <a:pt x="5304" y="0"/>
                    </a:lnTo>
                    <a:lnTo>
                      <a:pt x="5328" y="2"/>
                    </a:lnTo>
                    <a:lnTo>
                      <a:pt x="5354" y="5"/>
                    </a:lnTo>
                    <a:lnTo>
                      <a:pt x="5379" y="10"/>
                    </a:lnTo>
                    <a:lnTo>
                      <a:pt x="5403" y="15"/>
                    </a:lnTo>
                    <a:lnTo>
                      <a:pt x="5427" y="22"/>
                    </a:lnTo>
                    <a:lnTo>
                      <a:pt x="5450" y="30"/>
                    </a:lnTo>
                    <a:lnTo>
                      <a:pt x="5472" y="39"/>
                    </a:lnTo>
                    <a:lnTo>
                      <a:pt x="5495" y="49"/>
                    </a:lnTo>
                    <a:lnTo>
                      <a:pt x="5516" y="60"/>
                    </a:lnTo>
                    <a:lnTo>
                      <a:pt x="5537" y="72"/>
                    </a:lnTo>
                    <a:lnTo>
                      <a:pt x="5557" y="85"/>
                    </a:lnTo>
                    <a:lnTo>
                      <a:pt x="5577" y="99"/>
                    </a:lnTo>
                    <a:lnTo>
                      <a:pt x="5596" y="113"/>
                    </a:lnTo>
                    <a:lnTo>
                      <a:pt x="5614" y="130"/>
                    </a:lnTo>
                    <a:lnTo>
                      <a:pt x="5631" y="146"/>
                    </a:lnTo>
                    <a:lnTo>
                      <a:pt x="5647" y="163"/>
                    </a:lnTo>
                    <a:lnTo>
                      <a:pt x="5663" y="181"/>
                    </a:lnTo>
                    <a:lnTo>
                      <a:pt x="5679" y="200"/>
                    </a:lnTo>
                    <a:lnTo>
                      <a:pt x="5692" y="220"/>
                    </a:lnTo>
                    <a:lnTo>
                      <a:pt x="5705" y="240"/>
                    </a:lnTo>
                    <a:lnTo>
                      <a:pt x="5718" y="261"/>
                    </a:lnTo>
                    <a:lnTo>
                      <a:pt x="5729" y="283"/>
                    </a:lnTo>
                    <a:lnTo>
                      <a:pt x="5739" y="305"/>
                    </a:lnTo>
                    <a:lnTo>
                      <a:pt x="5748" y="327"/>
                    </a:lnTo>
                    <a:lnTo>
                      <a:pt x="5755" y="351"/>
                    </a:lnTo>
                    <a:lnTo>
                      <a:pt x="5762" y="374"/>
                    </a:lnTo>
                    <a:lnTo>
                      <a:pt x="5768" y="399"/>
                    </a:lnTo>
                    <a:lnTo>
                      <a:pt x="5772" y="423"/>
                    </a:lnTo>
                    <a:lnTo>
                      <a:pt x="5775" y="448"/>
                    </a:lnTo>
                    <a:lnTo>
                      <a:pt x="5778" y="473"/>
                    </a:lnTo>
                    <a:lnTo>
                      <a:pt x="5778" y="499"/>
                    </a:lnTo>
                    <a:lnTo>
                      <a:pt x="5778" y="3517"/>
                    </a:lnTo>
                    <a:lnTo>
                      <a:pt x="5778" y="3543"/>
                    </a:lnTo>
                    <a:lnTo>
                      <a:pt x="5775" y="3568"/>
                    </a:lnTo>
                    <a:lnTo>
                      <a:pt x="5772" y="3593"/>
                    </a:lnTo>
                    <a:lnTo>
                      <a:pt x="5768" y="3617"/>
                    </a:lnTo>
                    <a:lnTo>
                      <a:pt x="5762" y="3642"/>
                    </a:lnTo>
                    <a:lnTo>
                      <a:pt x="5755" y="3665"/>
                    </a:lnTo>
                    <a:lnTo>
                      <a:pt x="5748" y="3689"/>
                    </a:lnTo>
                    <a:lnTo>
                      <a:pt x="5739" y="3711"/>
                    </a:lnTo>
                    <a:lnTo>
                      <a:pt x="5729" y="3733"/>
                    </a:lnTo>
                    <a:lnTo>
                      <a:pt x="5718" y="3754"/>
                    </a:lnTo>
                    <a:lnTo>
                      <a:pt x="5705" y="3776"/>
                    </a:lnTo>
                    <a:lnTo>
                      <a:pt x="5692" y="3796"/>
                    </a:lnTo>
                    <a:lnTo>
                      <a:pt x="5679" y="3816"/>
                    </a:lnTo>
                    <a:lnTo>
                      <a:pt x="5663" y="3835"/>
                    </a:lnTo>
                    <a:lnTo>
                      <a:pt x="5647" y="3853"/>
                    </a:lnTo>
                    <a:lnTo>
                      <a:pt x="5631" y="3870"/>
                    </a:lnTo>
                    <a:lnTo>
                      <a:pt x="5614" y="3887"/>
                    </a:lnTo>
                    <a:lnTo>
                      <a:pt x="5596" y="3903"/>
                    </a:lnTo>
                    <a:lnTo>
                      <a:pt x="5577" y="3917"/>
                    </a:lnTo>
                    <a:lnTo>
                      <a:pt x="5557" y="3932"/>
                    </a:lnTo>
                    <a:lnTo>
                      <a:pt x="5537" y="3944"/>
                    </a:lnTo>
                    <a:lnTo>
                      <a:pt x="5516" y="3956"/>
                    </a:lnTo>
                    <a:lnTo>
                      <a:pt x="5495" y="3967"/>
                    </a:lnTo>
                    <a:lnTo>
                      <a:pt x="5472" y="3977"/>
                    </a:lnTo>
                    <a:lnTo>
                      <a:pt x="5450" y="3986"/>
                    </a:lnTo>
                    <a:lnTo>
                      <a:pt x="5427" y="3994"/>
                    </a:lnTo>
                    <a:lnTo>
                      <a:pt x="5403" y="4001"/>
                    </a:lnTo>
                    <a:lnTo>
                      <a:pt x="5379" y="4006"/>
                    </a:lnTo>
                    <a:lnTo>
                      <a:pt x="5354" y="4011"/>
                    </a:lnTo>
                    <a:lnTo>
                      <a:pt x="5328" y="4014"/>
                    </a:lnTo>
                    <a:lnTo>
                      <a:pt x="5304" y="4016"/>
                    </a:lnTo>
                    <a:lnTo>
                      <a:pt x="5278" y="4016"/>
                    </a:lnTo>
                    <a:lnTo>
                      <a:pt x="500" y="4016"/>
                    </a:lnTo>
                    <a:lnTo>
                      <a:pt x="475" y="4016"/>
                    </a:lnTo>
                    <a:lnTo>
                      <a:pt x="449" y="4014"/>
                    </a:lnTo>
                    <a:lnTo>
                      <a:pt x="425" y="4011"/>
                    </a:lnTo>
                    <a:lnTo>
                      <a:pt x="400" y="4006"/>
                    </a:lnTo>
                    <a:lnTo>
                      <a:pt x="376" y="4001"/>
                    </a:lnTo>
                    <a:lnTo>
                      <a:pt x="352" y="3994"/>
                    </a:lnTo>
                    <a:lnTo>
                      <a:pt x="329" y="3986"/>
                    </a:lnTo>
                    <a:lnTo>
                      <a:pt x="305" y="3977"/>
                    </a:lnTo>
                    <a:lnTo>
                      <a:pt x="284" y="3967"/>
                    </a:lnTo>
                    <a:lnTo>
                      <a:pt x="262" y="3956"/>
                    </a:lnTo>
                    <a:lnTo>
                      <a:pt x="242" y="3944"/>
                    </a:lnTo>
                    <a:lnTo>
                      <a:pt x="221" y="3932"/>
                    </a:lnTo>
                    <a:lnTo>
                      <a:pt x="202" y="3917"/>
                    </a:lnTo>
                    <a:lnTo>
                      <a:pt x="183" y="3903"/>
                    </a:lnTo>
                    <a:lnTo>
                      <a:pt x="165" y="3887"/>
                    </a:lnTo>
                    <a:lnTo>
                      <a:pt x="147" y="3870"/>
                    </a:lnTo>
                    <a:lnTo>
                      <a:pt x="130" y="3853"/>
                    </a:lnTo>
                    <a:lnTo>
                      <a:pt x="115" y="3835"/>
                    </a:lnTo>
                    <a:lnTo>
                      <a:pt x="100" y="3816"/>
                    </a:lnTo>
                    <a:lnTo>
                      <a:pt x="86" y="3796"/>
                    </a:lnTo>
                    <a:lnTo>
                      <a:pt x="72" y="3776"/>
                    </a:lnTo>
                    <a:lnTo>
                      <a:pt x="61" y="3754"/>
                    </a:lnTo>
                    <a:lnTo>
                      <a:pt x="50" y="3733"/>
                    </a:lnTo>
                    <a:lnTo>
                      <a:pt x="40" y="3711"/>
                    </a:lnTo>
                    <a:lnTo>
                      <a:pt x="31" y="3689"/>
                    </a:lnTo>
                    <a:lnTo>
                      <a:pt x="22" y="3665"/>
                    </a:lnTo>
                    <a:lnTo>
                      <a:pt x="16" y="3642"/>
                    </a:lnTo>
                    <a:lnTo>
                      <a:pt x="10" y="3617"/>
                    </a:lnTo>
                    <a:lnTo>
                      <a:pt x="6" y="3593"/>
                    </a:lnTo>
                    <a:lnTo>
                      <a:pt x="3" y="3568"/>
                    </a:lnTo>
                    <a:lnTo>
                      <a:pt x="1" y="3543"/>
                    </a:lnTo>
                    <a:lnTo>
                      <a:pt x="0" y="3517"/>
                    </a:lnTo>
                    <a:lnTo>
                      <a:pt x="0" y="499"/>
                    </a:lnTo>
                    <a:lnTo>
                      <a:pt x="1" y="473"/>
                    </a:lnTo>
                    <a:lnTo>
                      <a:pt x="3" y="448"/>
                    </a:lnTo>
                    <a:lnTo>
                      <a:pt x="6" y="423"/>
                    </a:lnTo>
                    <a:lnTo>
                      <a:pt x="10" y="399"/>
                    </a:lnTo>
                    <a:lnTo>
                      <a:pt x="16" y="374"/>
                    </a:lnTo>
                    <a:lnTo>
                      <a:pt x="22" y="351"/>
                    </a:lnTo>
                    <a:lnTo>
                      <a:pt x="31" y="327"/>
                    </a:lnTo>
                    <a:lnTo>
                      <a:pt x="40" y="305"/>
                    </a:lnTo>
                    <a:lnTo>
                      <a:pt x="50" y="283"/>
                    </a:lnTo>
                    <a:lnTo>
                      <a:pt x="61" y="261"/>
                    </a:lnTo>
                    <a:lnTo>
                      <a:pt x="72" y="240"/>
                    </a:lnTo>
                    <a:lnTo>
                      <a:pt x="86" y="220"/>
                    </a:lnTo>
                    <a:lnTo>
                      <a:pt x="100" y="200"/>
                    </a:lnTo>
                    <a:lnTo>
                      <a:pt x="115" y="181"/>
                    </a:lnTo>
                    <a:lnTo>
                      <a:pt x="130" y="163"/>
                    </a:lnTo>
                    <a:lnTo>
                      <a:pt x="147" y="146"/>
                    </a:lnTo>
                    <a:lnTo>
                      <a:pt x="165" y="130"/>
                    </a:lnTo>
                    <a:lnTo>
                      <a:pt x="183" y="113"/>
                    </a:lnTo>
                    <a:lnTo>
                      <a:pt x="202" y="99"/>
                    </a:lnTo>
                    <a:lnTo>
                      <a:pt x="221" y="85"/>
                    </a:lnTo>
                    <a:lnTo>
                      <a:pt x="242" y="72"/>
                    </a:lnTo>
                    <a:lnTo>
                      <a:pt x="262" y="60"/>
                    </a:lnTo>
                    <a:lnTo>
                      <a:pt x="284" y="49"/>
                    </a:lnTo>
                    <a:lnTo>
                      <a:pt x="305" y="39"/>
                    </a:lnTo>
                    <a:lnTo>
                      <a:pt x="329" y="30"/>
                    </a:lnTo>
                    <a:lnTo>
                      <a:pt x="352" y="22"/>
                    </a:lnTo>
                    <a:lnTo>
                      <a:pt x="376" y="15"/>
                    </a:lnTo>
                    <a:lnTo>
                      <a:pt x="400" y="10"/>
                    </a:lnTo>
                    <a:lnTo>
                      <a:pt x="425" y="5"/>
                    </a:lnTo>
                    <a:lnTo>
                      <a:pt x="449" y="2"/>
                    </a:lnTo>
                    <a:lnTo>
                      <a:pt x="475" y="0"/>
                    </a:lnTo>
                    <a:lnTo>
                      <a:pt x="500" y="0"/>
                    </a:lnTo>
                    <a:close/>
                    <a:moveTo>
                      <a:pt x="1420" y="5121"/>
                    </a:moveTo>
                    <a:lnTo>
                      <a:pt x="1420" y="5121"/>
                    </a:lnTo>
                    <a:lnTo>
                      <a:pt x="1541" y="5100"/>
                    </a:lnTo>
                    <a:lnTo>
                      <a:pt x="1661" y="5080"/>
                    </a:lnTo>
                    <a:lnTo>
                      <a:pt x="1781" y="5061"/>
                    </a:lnTo>
                    <a:lnTo>
                      <a:pt x="1902" y="5045"/>
                    </a:lnTo>
                    <a:lnTo>
                      <a:pt x="2022" y="5031"/>
                    </a:lnTo>
                    <a:lnTo>
                      <a:pt x="2144" y="5018"/>
                    </a:lnTo>
                    <a:lnTo>
                      <a:pt x="2264" y="5007"/>
                    </a:lnTo>
                    <a:lnTo>
                      <a:pt x="2384" y="4998"/>
                    </a:lnTo>
                    <a:lnTo>
                      <a:pt x="2384" y="4304"/>
                    </a:lnTo>
                    <a:lnTo>
                      <a:pt x="3534" y="4304"/>
                    </a:lnTo>
                    <a:lnTo>
                      <a:pt x="3534" y="5004"/>
                    </a:lnTo>
                    <a:lnTo>
                      <a:pt x="3650" y="5014"/>
                    </a:lnTo>
                    <a:lnTo>
                      <a:pt x="3766" y="5025"/>
                    </a:lnTo>
                    <a:lnTo>
                      <a:pt x="3880" y="5037"/>
                    </a:lnTo>
                    <a:lnTo>
                      <a:pt x="3996" y="5051"/>
                    </a:lnTo>
                    <a:lnTo>
                      <a:pt x="4112" y="5066"/>
                    </a:lnTo>
                    <a:lnTo>
                      <a:pt x="4227" y="5083"/>
                    </a:lnTo>
                    <a:lnTo>
                      <a:pt x="4343" y="5102"/>
                    </a:lnTo>
                    <a:lnTo>
                      <a:pt x="4459" y="5121"/>
                    </a:lnTo>
                    <a:lnTo>
                      <a:pt x="4459" y="5471"/>
                    </a:lnTo>
                    <a:lnTo>
                      <a:pt x="1420" y="5471"/>
                    </a:lnTo>
                    <a:lnTo>
                      <a:pt x="1420" y="5121"/>
                    </a:lnTo>
                    <a:close/>
                    <a:moveTo>
                      <a:pt x="443" y="467"/>
                    </a:moveTo>
                    <a:lnTo>
                      <a:pt x="443" y="3125"/>
                    </a:lnTo>
                    <a:lnTo>
                      <a:pt x="5316" y="3125"/>
                    </a:lnTo>
                    <a:lnTo>
                      <a:pt x="5316" y="467"/>
                    </a:lnTo>
                    <a:lnTo>
                      <a:pt x="443" y="467"/>
                    </a:lnTo>
                    <a:close/>
                    <a:moveTo>
                      <a:pt x="4821" y="3359"/>
                    </a:moveTo>
                    <a:lnTo>
                      <a:pt x="4821" y="3359"/>
                    </a:lnTo>
                    <a:lnTo>
                      <a:pt x="4800" y="3360"/>
                    </a:lnTo>
                    <a:lnTo>
                      <a:pt x="4779" y="3363"/>
                    </a:lnTo>
                    <a:lnTo>
                      <a:pt x="4759" y="3369"/>
                    </a:lnTo>
                    <a:lnTo>
                      <a:pt x="4740" y="3376"/>
                    </a:lnTo>
                    <a:lnTo>
                      <a:pt x="4722" y="3384"/>
                    </a:lnTo>
                    <a:lnTo>
                      <a:pt x="4705" y="3394"/>
                    </a:lnTo>
                    <a:lnTo>
                      <a:pt x="4689" y="3407"/>
                    </a:lnTo>
                    <a:lnTo>
                      <a:pt x="4674" y="3420"/>
                    </a:lnTo>
                    <a:lnTo>
                      <a:pt x="4661" y="3435"/>
                    </a:lnTo>
                    <a:lnTo>
                      <a:pt x="4648" y="3450"/>
                    </a:lnTo>
                    <a:lnTo>
                      <a:pt x="4638" y="3468"/>
                    </a:lnTo>
                    <a:lnTo>
                      <a:pt x="4630" y="3486"/>
                    </a:lnTo>
                    <a:lnTo>
                      <a:pt x="4623" y="3505"/>
                    </a:lnTo>
                    <a:lnTo>
                      <a:pt x="4617" y="3525"/>
                    </a:lnTo>
                    <a:lnTo>
                      <a:pt x="4614" y="3545"/>
                    </a:lnTo>
                    <a:lnTo>
                      <a:pt x="4613" y="3566"/>
                    </a:lnTo>
                    <a:lnTo>
                      <a:pt x="4614" y="3587"/>
                    </a:lnTo>
                    <a:lnTo>
                      <a:pt x="4617" y="3608"/>
                    </a:lnTo>
                    <a:lnTo>
                      <a:pt x="4623" y="3629"/>
                    </a:lnTo>
                    <a:lnTo>
                      <a:pt x="4630" y="3647"/>
                    </a:lnTo>
                    <a:lnTo>
                      <a:pt x="4638" y="3665"/>
                    </a:lnTo>
                    <a:lnTo>
                      <a:pt x="4648" y="3682"/>
                    </a:lnTo>
                    <a:lnTo>
                      <a:pt x="4661" y="3699"/>
                    </a:lnTo>
                    <a:lnTo>
                      <a:pt x="4674" y="3713"/>
                    </a:lnTo>
                    <a:lnTo>
                      <a:pt x="4689" y="3727"/>
                    </a:lnTo>
                    <a:lnTo>
                      <a:pt x="4705" y="3739"/>
                    </a:lnTo>
                    <a:lnTo>
                      <a:pt x="4722" y="3749"/>
                    </a:lnTo>
                    <a:lnTo>
                      <a:pt x="4740" y="3758"/>
                    </a:lnTo>
                    <a:lnTo>
                      <a:pt x="4759" y="3765"/>
                    </a:lnTo>
                    <a:lnTo>
                      <a:pt x="4779" y="3770"/>
                    </a:lnTo>
                    <a:lnTo>
                      <a:pt x="4800" y="3772"/>
                    </a:lnTo>
                    <a:lnTo>
                      <a:pt x="4821" y="3773"/>
                    </a:lnTo>
                    <a:lnTo>
                      <a:pt x="4842" y="3772"/>
                    </a:lnTo>
                    <a:lnTo>
                      <a:pt x="4863" y="3770"/>
                    </a:lnTo>
                    <a:lnTo>
                      <a:pt x="4883" y="3765"/>
                    </a:lnTo>
                    <a:lnTo>
                      <a:pt x="4902" y="3758"/>
                    </a:lnTo>
                    <a:lnTo>
                      <a:pt x="4919" y="3749"/>
                    </a:lnTo>
                    <a:lnTo>
                      <a:pt x="4937" y="3739"/>
                    </a:lnTo>
                    <a:lnTo>
                      <a:pt x="4953" y="3727"/>
                    </a:lnTo>
                    <a:lnTo>
                      <a:pt x="4967" y="3713"/>
                    </a:lnTo>
                    <a:lnTo>
                      <a:pt x="4981" y="3699"/>
                    </a:lnTo>
                    <a:lnTo>
                      <a:pt x="4993" y="3682"/>
                    </a:lnTo>
                    <a:lnTo>
                      <a:pt x="5003" y="3665"/>
                    </a:lnTo>
                    <a:lnTo>
                      <a:pt x="5012" y="3647"/>
                    </a:lnTo>
                    <a:lnTo>
                      <a:pt x="5019" y="3629"/>
                    </a:lnTo>
                    <a:lnTo>
                      <a:pt x="5024" y="3608"/>
                    </a:lnTo>
                    <a:lnTo>
                      <a:pt x="5027" y="3587"/>
                    </a:lnTo>
                    <a:lnTo>
                      <a:pt x="5029" y="3566"/>
                    </a:lnTo>
                    <a:lnTo>
                      <a:pt x="5027" y="3545"/>
                    </a:lnTo>
                    <a:lnTo>
                      <a:pt x="5024" y="3525"/>
                    </a:lnTo>
                    <a:lnTo>
                      <a:pt x="5019" y="3505"/>
                    </a:lnTo>
                    <a:lnTo>
                      <a:pt x="5012" y="3486"/>
                    </a:lnTo>
                    <a:lnTo>
                      <a:pt x="5003" y="3468"/>
                    </a:lnTo>
                    <a:lnTo>
                      <a:pt x="4993" y="3450"/>
                    </a:lnTo>
                    <a:lnTo>
                      <a:pt x="4981" y="3435"/>
                    </a:lnTo>
                    <a:lnTo>
                      <a:pt x="4967" y="3420"/>
                    </a:lnTo>
                    <a:lnTo>
                      <a:pt x="4953" y="3407"/>
                    </a:lnTo>
                    <a:lnTo>
                      <a:pt x="4937" y="3394"/>
                    </a:lnTo>
                    <a:lnTo>
                      <a:pt x="4919" y="3384"/>
                    </a:lnTo>
                    <a:lnTo>
                      <a:pt x="4902" y="3376"/>
                    </a:lnTo>
                    <a:lnTo>
                      <a:pt x="4883" y="3369"/>
                    </a:lnTo>
                    <a:lnTo>
                      <a:pt x="4863" y="3363"/>
                    </a:lnTo>
                    <a:lnTo>
                      <a:pt x="4842" y="3360"/>
                    </a:lnTo>
                    <a:lnTo>
                      <a:pt x="4821" y="3359"/>
                    </a:lnTo>
                    <a:close/>
                  </a:path>
                </a:pathLst>
              </a:custGeom>
              <a:solidFill>
                <a:srgbClr val="E60012"/>
              </a:solidFill>
              <a:ln>
                <a:noFill/>
              </a:ln>
            </p:spPr>
            <p:txBody>
              <a:bodyPr bIns="61200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600" b="1">
                  <a:solidFill>
                    <a:srgbClr val="7F7F7F"/>
                  </a:solidFill>
                  <a:latin typeface="微软雅黑" panose="020B0503020204020204" pitchFamily="34" charset="-122"/>
                  <a:ea typeface="微软雅黑" panose="020B0503020204020204" pitchFamily="34" charset="-122"/>
                </a:endParaRPr>
              </a:p>
            </p:txBody>
          </p:sp>
        </p:grpSp>
      </p:gr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linds(horizontal)">
                                      <p:cBhvr>
                                        <p:cTn id="12" dur="500"/>
                                        <p:tgtEl>
                                          <p:spTgt spid="79"/>
                                        </p:tgtEl>
                                      </p:cBhvr>
                                    </p:animEffect>
                                  </p:childTnLst>
                                </p:cTn>
                              </p:par>
                              <p:par>
                                <p:cTn id="13" presetID="9" presetClass="emph" presetSubtype="0" nodeType="withEffect">
                                  <p:stCondLst>
                                    <p:cond delay="0"/>
                                  </p:stCondLst>
                                  <p:childTnLst>
                                    <p:set>
                                      <p:cBhvr rctx="PPT">
                                        <p:cTn id="14" dur="indefinite"/>
                                        <p:tgtEl>
                                          <p:spTgt spid="78"/>
                                        </p:tgtEl>
                                        <p:attrNameLst>
                                          <p:attrName>style.opacity</p:attrName>
                                        </p:attrNameLst>
                                      </p:cBhvr>
                                      <p:to>
                                        <p:strVal val="0.5"/>
                                      </p:to>
                                    </p:set>
                                    <p:animEffect filter="image" prLst="opacity: 0.5">
                                      <p:cBhvr rctx="IE">
                                        <p:cTn id="15" dur="indefinite"/>
                                        <p:tgtEl>
                                          <p:spTgt spid="7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blinds(horizontal)">
                                      <p:cBhvr>
                                        <p:cTn id="20" dur="500"/>
                                        <p:tgtEl>
                                          <p:spTgt spid="80"/>
                                        </p:tgtEl>
                                      </p:cBhvr>
                                    </p:animEffect>
                                  </p:childTnLst>
                                </p:cTn>
                              </p:par>
                              <p:par>
                                <p:cTn id="21" presetID="9" presetClass="emph" presetSubtype="0" nodeType="withEffect">
                                  <p:stCondLst>
                                    <p:cond delay="0"/>
                                  </p:stCondLst>
                                  <p:childTnLst>
                                    <p:set>
                                      <p:cBhvr rctx="PPT">
                                        <p:cTn id="22" dur="indefinite"/>
                                        <p:tgtEl>
                                          <p:spTgt spid="79"/>
                                        </p:tgtEl>
                                        <p:attrNameLst>
                                          <p:attrName>style.opacity</p:attrName>
                                        </p:attrNameLst>
                                      </p:cBhvr>
                                      <p:to>
                                        <p:strVal val="0.5"/>
                                      </p:to>
                                    </p:set>
                                    <p:animEffect filter="image" prLst="opacity: 0.5">
                                      <p:cBhvr rctx="IE">
                                        <p:cTn id="23" dur="indefinite"/>
                                        <p:tgtEl>
                                          <p:spTgt spid="7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blinds(horizontal)">
                                      <p:cBhvr>
                                        <p:cTn id="28" dur="500"/>
                                        <p:tgtEl>
                                          <p:spTgt spid="81"/>
                                        </p:tgtEl>
                                      </p:cBhvr>
                                    </p:animEffect>
                                  </p:childTnLst>
                                </p:cTn>
                              </p:par>
                              <p:par>
                                <p:cTn id="29" presetID="9" presetClass="emph" presetSubtype="0" nodeType="withEffect">
                                  <p:stCondLst>
                                    <p:cond delay="0"/>
                                  </p:stCondLst>
                                  <p:childTnLst>
                                    <p:set>
                                      <p:cBhvr rctx="PPT">
                                        <p:cTn id="30" dur="indefinite"/>
                                        <p:tgtEl>
                                          <p:spTgt spid="80"/>
                                        </p:tgtEl>
                                        <p:attrNameLst>
                                          <p:attrName>style.opacity</p:attrName>
                                        </p:attrNameLst>
                                      </p:cBhvr>
                                      <p:to>
                                        <p:strVal val="0.5"/>
                                      </p:to>
                                    </p:set>
                                    <p:animEffect filter="image" prLst="opacity: 0.5">
                                      <p:cBhvr rctx="IE">
                                        <p:cTn id="31" dur="indefinite"/>
                                        <p:tgtEl>
                                          <p:spTgt spid="8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blinds(horizontal)">
                                      <p:cBhvr>
                                        <p:cTn id="36" dur="500"/>
                                        <p:tgtEl>
                                          <p:spTgt spid="82"/>
                                        </p:tgtEl>
                                      </p:cBhvr>
                                    </p:animEffect>
                                  </p:childTnLst>
                                </p:cTn>
                              </p:par>
                              <p:par>
                                <p:cTn id="37" presetID="9" presetClass="emph" presetSubtype="0" nodeType="withEffect">
                                  <p:stCondLst>
                                    <p:cond delay="0"/>
                                  </p:stCondLst>
                                  <p:childTnLst>
                                    <p:set>
                                      <p:cBhvr rctx="PPT">
                                        <p:cTn id="38" dur="indefinite"/>
                                        <p:tgtEl>
                                          <p:spTgt spid="81"/>
                                        </p:tgtEl>
                                        <p:attrNameLst>
                                          <p:attrName>style.opacity</p:attrName>
                                        </p:attrNameLst>
                                      </p:cBhvr>
                                      <p:to>
                                        <p:strVal val="0.5"/>
                                      </p:to>
                                    </p:set>
                                    <p:animEffect filter="image" prLst="opacity: 0.5">
                                      <p:cBhvr rctx="IE">
                                        <p:cTn id="39" dur="indefinite"/>
                                        <p:tgtEl>
                                          <p:spTgt spid="8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blinds(horizontal)">
                                      <p:cBhvr>
                                        <p:cTn id="44" dur="500"/>
                                        <p:tgtEl>
                                          <p:spTgt spid="83"/>
                                        </p:tgtEl>
                                      </p:cBhvr>
                                    </p:animEffect>
                                  </p:childTnLst>
                                </p:cTn>
                              </p:par>
                              <p:par>
                                <p:cTn id="45" presetID="9" presetClass="emph" presetSubtype="0" nodeType="withEffect">
                                  <p:stCondLst>
                                    <p:cond delay="0"/>
                                  </p:stCondLst>
                                  <p:childTnLst>
                                    <p:set>
                                      <p:cBhvr rctx="PPT">
                                        <p:cTn id="46" dur="indefinite"/>
                                        <p:tgtEl>
                                          <p:spTgt spid="82"/>
                                        </p:tgtEl>
                                        <p:attrNameLst>
                                          <p:attrName>style.opacity</p:attrName>
                                        </p:attrNameLst>
                                      </p:cBhvr>
                                      <p:to>
                                        <p:strVal val="0.5"/>
                                      </p:to>
                                    </p:set>
                                    <p:animEffect filter="image" prLst="opacity: 0.5">
                                      <p:cBhvr rctx="IE">
                                        <p:cTn id="47" dur="indefinite"/>
                                        <p:tgtEl>
                                          <p:spTgt spid="8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blinds(horizontal)">
                                      <p:cBhvr>
                                        <p:cTn id="52" dur="500"/>
                                        <p:tgtEl>
                                          <p:spTgt spid="84"/>
                                        </p:tgtEl>
                                      </p:cBhvr>
                                    </p:animEffect>
                                  </p:childTnLst>
                                </p:cTn>
                              </p:par>
                              <p:par>
                                <p:cTn id="53" presetID="9" presetClass="emph" presetSubtype="0" nodeType="withEffect">
                                  <p:stCondLst>
                                    <p:cond delay="0"/>
                                  </p:stCondLst>
                                  <p:childTnLst>
                                    <p:set>
                                      <p:cBhvr rctx="PPT">
                                        <p:cTn id="54" dur="indefinite"/>
                                        <p:tgtEl>
                                          <p:spTgt spid="83"/>
                                        </p:tgtEl>
                                        <p:attrNameLst>
                                          <p:attrName>style.opacity</p:attrName>
                                        </p:attrNameLst>
                                      </p:cBhvr>
                                      <p:to>
                                        <p:strVal val="0.5"/>
                                      </p:to>
                                    </p:set>
                                    <p:animEffect filter="image" prLst="opacity: 0.5">
                                      <p:cBhvr rctx="IE">
                                        <p:cTn id="55" dur="indefinite"/>
                                        <p:tgtEl>
                                          <p:spTgt spid="8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blinds(horizontal)">
                                      <p:cBhvr>
                                        <p:cTn id="60" dur="500"/>
                                        <p:tgtEl>
                                          <p:spTgt spid="88"/>
                                        </p:tgtEl>
                                      </p:cBhvr>
                                    </p:animEffect>
                                  </p:childTnLst>
                                </p:cTn>
                              </p:par>
                              <p:par>
                                <p:cTn id="61" presetID="9" presetClass="emph" presetSubtype="0" nodeType="withEffect">
                                  <p:stCondLst>
                                    <p:cond delay="0"/>
                                  </p:stCondLst>
                                  <p:childTnLst>
                                    <p:set>
                                      <p:cBhvr rctx="PPT">
                                        <p:cTn id="62" dur="indefinite"/>
                                        <p:tgtEl>
                                          <p:spTgt spid="84"/>
                                        </p:tgtEl>
                                        <p:attrNameLst>
                                          <p:attrName>style.opacity</p:attrName>
                                        </p:attrNameLst>
                                      </p:cBhvr>
                                      <p:to>
                                        <p:strVal val="0.5"/>
                                      </p:to>
                                    </p:set>
                                    <p:animEffect filter="image" prLst="opacity: 0.5">
                                      <p:cBhvr rctx="IE">
                                        <p:cTn id="63" dur="indefinite"/>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9434</Words>
  <Application>WPS 演示</Application>
  <PresentationFormat>全屏显示(4:3)</PresentationFormat>
  <Paragraphs>940</Paragraphs>
  <Slides>17</Slides>
  <Notes>68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宋体</vt:lpstr>
      <vt:lpstr>Wingdings</vt:lpstr>
      <vt:lpstr>黑体</vt:lpstr>
      <vt:lpstr>Arial Unicode MS</vt:lpstr>
      <vt:lpstr>微软雅黑</vt:lpstr>
      <vt:lpstr>Monotype Sorts</vt:lpstr>
      <vt:lpstr>Broadway</vt:lpstr>
      <vt:lpstr>Calibri</vt:lpstr>
      <vt:lpstr>Agency FB</vt:lpstr>
      <vt:lpstr>Times New Roman</vt:lpstr>
      <vt:lpstr>Segoe UI Black</vt:lpstr>
      <vt:lpstr>方正兰亭细黑_GBK</vt:lpstr>
      <vt:lpstr>Arial Unicode MS</vt:lpstr>
      <vt:lpstr>Gabriola</vt:lpstr>
      <vt:lpstr>Wingdings</vt:lpstr>
      <vt:lpstr>Segoe Print</vt:lpstr>
      <vt:lpstr>Segoe UI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2026</cp:revision>
  <cp:lastPrinted>2015-02-13T00:18:00Z</cp:lastPrinted>
  <dcterms:created xsi:type="dcterms:W3CDTF">2013-06-29T07:37:00Z</dcterms:created>
  <dcterms:modified xsi:type="dcterms:W3CDTF">2017-09-02T02:32:58Z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