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8825"/>
  <p:notesSz cx="6858000" cy="9144000"/>
  <p:embeddedFontLst>
    <p:embeddedFont>
      <p:font typeface="Ubuntu"/>
      <p:regular r:id="rId16"/>
      <p:bold r:id="rId17"/>
      <p:italic r:id="rId18"/>
      <p:boldItalic r:id="rId19"/>
    </p:embeddedFon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qBFui/0h5FerLdVMmDFeBEkFC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6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5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Ubuntu-bold.fntdata"/><Relationship Id="rId16" Type="http://schemas.openxmlformats.org/officeDocument/2006/relationships/font" Target="fonts/Ubuntu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boldItalic.fntdata"/><Relationship Id="rId6" Type="http://schemas.openxmlformats.org/officeDocument/2006/relationships/slide" Target="slides/slide1.xml"/><Relationship Id="rId18" Type="http://schemas.openxmlformats.org/officeDocument/2006/relationships/font" Target="fonts/Ubuntu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698b7c7f8d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698b7c7f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698b7c7f8d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698b7c7f8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698b7c7f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698b7c7f8d_0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909831" y="4227736"/>
            <a:ext cx="10360501" cy="1068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  <a:defRPr b="0" sz="6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896645" y="5319615"/>
            <a:ext cx="10386873" cy="76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600543" y="-1852677"/>
            <a:ext cx="4987739" cy="109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282379" y="1829159"/>
            <a:ext cx="5851525" cy="2742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695834" y="-811754"/>
            <a:ext cx="5851525" cy="802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962833" y="2906713"/>
            <a:ext cx="10360501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609441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6195986" y="1600201"/>
            <a:ext cx="53833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63550" lvl="0" marL="4572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400050" lvl="2" marL="1371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609441" y="1535113"/>
            <a:ext cx="5385514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609441" y="2174875"/>
            <a:ext cx="538551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6191756" y="1535113"/>
            <a:ext cx="538763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6191756" y="2174875"/>
            <a:ext cx="538763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0050" lvl="1" marL="914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09443" y="273049"/>
            <a:ext cx="4010039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4765492" y="273052"/>
            <a:ext cx="6813892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501650" lvl="0" marL="457200" algn="l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  <a:defRPr sz="4300"/>
            </a:lvl1pPr>
            <a:lvl2pPr indent="-463550" lvl="1" marL="91440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400050" lvl="3" marL="1828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–"/>
              <a:defRPr sz="2700"/>
            </a:lvl4pPr>
            <a:lvl5pPr indent="-400050" lvl="4" marL="22860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»"/>
              <a:defRPr sz="2700"/>
            </a:lvl5pPr>
            <a:lvl6pPr indent="-400050" lvl="5" marL="27432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6pPr>
            <a:lvl7pPr indent="-400050" lvl="6" marL="32004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7pPr>
            <a:lvl8pPr indent="-400050" lvl="7" marL="36576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8pPr>
            <a:lvl9pPr indent="-400050" lvl="8" marL="411480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09443" y="1435102"/>
            <a:ext cx="4010039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2389095" y="612775"/>
            <a:ext cx="7313295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2389095" y="5367338"/>
            <a:ext cx="7313295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2060"/>
            </a:gs>
            <a:gs pos="32000">
              <a:srgbClr val="002060"/>
            </a:gs>
            <a:gs pos="67000">
              <a:srgbClr val="0070C0"/>
            </a:gs>
            <a:gs pos="100000">
              <a:srgbClr val="002060"/>
            </a:gs>
          </a:gsLst>
          <a:lin ang="27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400050" lvl="6" marL="32004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400050" lvl="7" marL="36576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400050" lvl="8" marL="4114800" marR="0" rtl="0" algn="l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ravanelli/SincNet" TargetMode="External"/><Relationship Id="rId4" Type="http://schemas.openxmlformats.org/officeDocument/2006/relationships/hyperlink" Target="https://youtu.be/mXQBObRGUgk" TargetMode="External"/><Relationship Id="rId5" Type="http://schemas.openxmlformats.org/officeDocument/2006/relationships/hyperlink" Target="https://arxiv.org/abs/1808.0015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31600" y="1115375"/>
            <a:ext cx="115908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lthazar"/>
              <a:buNone/>
            </a:pPr>
            <a:r>
              <a:rPr lang="en-IN">
                <a:latin typeface="Ubuntu"/>
                <a:ea typeface="Ubuntu"/>
                <a:cs typeface="Ubuntu"/>
                <a:sym typeface="Ubuntu"/>
              </a:rPr>
              <a:t>Automatic Gender Recognition from Raw Waveforms using 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althazar"/>
              <a:buNone/>
            </a:pPr>
            <a:r>
              <a:rPr lang="en-IN">
                <a:latin typeface="Ubuntu"/>
                <a:ea typeface="Ubuntu"/>
                <a:cs typeface="Ubuntu"/>
                <a:sym typeface="Ubuntu"/>
              </a:rPr>
              <a:t>SincNet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511052" y="4220275"/>
            <a:ext cx="3231900" cy="1287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98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1380">
                <a:latin typeface="Quattrocento Sans"/>
                <a:ea typeface="Quattrocento Sans"/>
                <a:cs typeface="Quattrocento Sans"/>
                <a:sym typeface="Quattrocento Sans"/>
              </a:rPr>
              <a:t>OISHIKI GHOSH – 102006100</a:t>
            </a:r>
            <a:endParaRPr sz="138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138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1380">
                <a:latin typeface="Quattrocento Sans"/>
                <a:ea typeface="Quattrocento Sans"/>
                <a:cs typeface="Quattrocento Sans"/>
                <a:sym typeface="Quattrocento Sans"/>
              </a:rPr>
              <a:t>JATIN SINGH – 102006169</a:t>
            </a:r>
            <a:endParaRPr sz="138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138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38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rPr lang="en-IN" sz="1380">
                <a:latin typeface="Quattrocento Sans"/>
                <a:ea typeface="Quattrocento Sans"/>
                <a:cs typeface="Quattrocento Sans"/>
                <a:sym typeface="Quattrocento Sans"/>
              </a:rPr>
              <a:t>KARAMJIT SINGH BEDI -  102006179</a:t>
            </a:r>
            <a:endParaRPr sz="138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chemeClr val="lt1"/>
              </a:buClr>
              <a:buSzPts val="1680"/>
              <a:buNone/>
            </a:pPr>
            <a:r>
              <a:t/>
            </a:r>
            <a:endParaRPr sz="118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9"/>
          <p:cNvGrpSpPr/>
          <p:nvPr/>
        </p:nvGrpSpPr>
        <p:grpSpPr>
          <a:xfrm>
            <a:off x="5" y="1501819"/>
            <a:ext cx="6571729" cy="5356360"/>
            <a:chOff x="433351" y="260648"/>
            <a:chExt cx="8449125" cy="6598940"/>
          </a:xfrm>
        </p:grpSpPr>
        <p:sp>
          <p:nvSpPr>
            <p:cNvPr id="363" name="Google Shape;363;p9"/>
            <p:cNvSpPr/>
            <p:nvPr/>
          </p:nvSpPr>
          <p:spPr>
            <a:xfrm>
              <a:off x="433351" y="1065471"/>
              <a:ext cx="3573291" cy="4724550"/>
            </a:xfrm>
            <a:custGeom>
              <a:rect b="b" l="l" r="r" t="t"/>
              <a:pathLst>
                <a:path extrusionOk="0" h="3280" w="2482">
                  <a:moveTo>
                    <a:pt x="1673" y="2244"/>
                  </a:moveTo>
                  <a:cubicBezTo>
                    <a:pt x="1673" y="2244"/>
                    <a:pt x="1777" y="1939"/>
                    <a:pt x="1830" y="1858"/>
                  </a:cubicBezTo>
                  <a:cubicBezTo>
                    <a:pt x="1883" y="1776"/>
                    <a:pt x="1933" y="1737"/>
                    <a:pt x="1936" y="1649"/>
                  </a:cubicBezTo>
                  <a:cubicBezTo>
                    <a:pt x="1940" y="1560"/>
                    <a:pt x="2206" y="1632"/>
                    <a:pt x="2206" y="1632"/>
                  </a:cubicBezTo>
                  <a:cubicBezTo>
                    <a:pt x="2206" y="1632"/>
                    <a:pt x="2482" y="746"/>
                    <a:pt x="2084" y="373"/>
                  </a:cubicBezTo>
                  <a:cubicBezTo>
                    <a:pt x="1686" y="0"/>
                    <a:pt x="1022" y="163"/>
                    <a:pt x="1022" y="454"/>
                  </a:cubicBezTo>
                  <a:cubicBezTo>
                    <a:pt x="1022" y="746"/>
                    <a:pt x="1097" y="912"/>
                    <a:pt x="1047" y="1153"/>
                  </a:cubicBezTo>
                  <a:cubicBezTo>
                    <a:pt x="996" y="1394"/>
                    <a:pt x="859" y="1613"/>
                    <a:pt x="799" y="1723"/>
                  </a:cubicBezTo>
                  <a:cubicBezTo>
                    <a:pt x="740" y="1833"/>
                    <a:pt x="339" y="2077"/>
                    <a:pt x="169" y="2610"/>
                  </a:cubicBezTo>
                  <a:cubicBezTo>
                    <a:pt x="0" y="3142"/>
                    <a:pt x="1970" y="2873"/>
                    <a:pt x="2114" y="3280"/>
                  </a:cubicBezTo>
                  <a:lnTo>
                    <a:pt x="1673" y="2244"/>
                  </a:lnTo>
                  <a:close/>
                </a:path>
              </a:pathLst>
            </a:custGeom>
            <a:solidFill>
              <a:srgbClr val="804C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490838" y="3095681"/>
              <a:ext cx="3340316" cy="3763907"/>
            </a:xfrm>
            <a:custGeom>
              <a:rect b="b" l="l" r="r" t="t"/>
              <a:pathLst>
                <a:path extrusionOk="0" h="2613" w="2320">
                  <a:moveTo>
                    <a:pt x="230" y="883"/>
                  </a:moveTo>
                  <a:cubicBezTo>
                    <a:pt x="443" y="489"/>
                    <a:pt x="789" y="207"/>
                    <a:pt x="789" y="207"/>
                  </a:cubicBezTo>
                  <a:cubicBezTo>
                    <a:pt x="925" y="0"/>
                    <a:pt x="925" y="0"/>
                    <a:pt x="925" y="0"/>
                  </a:cubicBezTo>
                  <a:cubicBezTo>
                    <a:pt x="1699" y="618"/>
                    <a:pt x="1699" y="618"/>
                    <a:pt x="1699" y="618"/>
                  </a:cubicBezTo>
                  <a:cubicBezTo>
                    <a:pt x="1729" y="685"/>
                    <a:pt x="1633" y="775"/>
                    <a:pt x="1699" y="952"/>
                  </a:cubicBezTo>
                  <a:cubicBezTo>
                    <a:pt x="1875" y="1428"/>
                    <a:pt x="2276" y="2488"/>
                    <a:pt x="2320" y="2613"/>
                  </a:cubicBezTo>
                  <a:cubicBezTo>
                    <a:pt x="74" y="2613"/>
                    <a:pt x="74" y="2613"/>
                    <a:pt x="74" y="2613"/>
                  </a:cubicBezTo>
                  <a:cubicBezTo>
                    <a:pt x="0" y="2245"/>
                    <a:pt x="26" y="1260"/>
                    <a:pt x="230" y="883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2200331" y="679700"/>
              <a:ext cx="1904646" cy="2827468"/>
            </a:xfrm>
            <a:custGeom>
              <a:rect b="b" l="l" r="r" t="t"/>
              <a:pathLst>
                <a:path extrusionOk="0" h="1963" w="1323">
                  <a:moveTo>
                    <a:pt x="1076" y="283"/>
                  </a:moveTo>
                  <a:cubicBezTo>
                    <a:pt x="1076" y="283"/>
                    <a:pt x="1217" y="724"/>
                    <a:pt x="1203" y="743"/>
                  </a:cubicBezTo>
                  <a:cubicBezTo>
                    <a:pt x="1189" y="762"/>
                    <a:pt x="1154" y="920"/>
                    <a:pt x="1154" y="920"/>
                  </a:cubicBezTo>
                  <a:cubicBezTo>
                    <a:pt x="1154" y="920"/>
                    <a:pt x="1304" y="1184"/>
                    <a:pt x="1313" y="1245"/>
                  </a:cubicBezTo>
                  <a:cubicBezTo>
                    <a:pt x="1323" y="1306"/>
                    <a:pt x="1162" y="1380"/>
                    <a:pt x="1162" y="1380"/>
                  </a:cubicBezTo>
                  <a:cubicBezTo>
                    <a:pt x="1187" y="1498"/>
                    <a:pt x="1187" y="1498"/>
                    <a:pt x="1187" y="1498"/>
                  </a:cubicBezTo>
                  <a:cubicBezTo>
                    <a:pt x="1187" y="1498"/>
                    <a:pt x="1159" y="1561"/>
                    <a:pt x="1158" y="1570"/>
                  </a:cubicBezTo>
                  <a:cubicBezTo>
                    <a:pt x="1155" y="1587"/>
                    <a:pt x="1168" y="1638"/>
                    <a:pt x="1150" y="1648"/>
                  </a:cubicBezTo>
                  <a:cubicBezTo>
                    <a:pt x="1073" y="1691"/>
                    <a:pt x="1156" y="1812"/>
                    <a:pt x="1062" y="1888"/>
                  </a:cubicBezTo>
                  <a:cubicBezTo>
                    <a:pt x="968" y="1963"/>
                    <a:pt x="753" y="1870"/>
                    <a:pt x="603" y="1818"/>
                  </a:cubicBezTo>
                  <a:cubicBezTo>
                    <a:pt x="453" y="1766"/>
                    <a:pt x="308" y="1660"/>
                    <a:pt x="289" y="1476"/>
                  </a:cubicBezTo>
                  <a:cubicBezTo>
                    <a:pt x="270" y="1293"/>
                    <a:pt x="268" y="1331"/>
                    <a:pt x="268" y="1331"/>
                  </a:cubicBezTo>
                  <a:cubicBezTo>
                    <a:pt x="268" y="1331"/>
                    <a:pt x="106" y="1345"/>
                    <a:pt x="77" y="1176"/>
                  </a:cubicBezTo>
                  <a:cubicBezTo>
                    <a:pt x="49" y="1006"/>
                    <a:pt x="19" y="658"/>
                    <a:pt x="12" y="532"/>
                  </a:cubicBezTo>
                  <a:cubicBezTo>
                    <a:pt x="0" y="327"/>
                    <a:pt x="231" y="0"/>
                    <a:pt x="601" y="36"/>
                  </a:cubicBezTo>
                  <a:cubicBezTo>
                    <a:pt x="1015" y="76"/>
                    <a:pt x="1064" y="244"/>
                    <a:pt x="1076" y="283"/>
                  </a:cubicBezTo>
                  <a:close/>
                </a:path>
              </a:pathLst>
            </a:custGeom>
            <a:gradFill>
              <a:gsLst>
                <a:gs pos="0">
                  <a:srgbClr val="804C4C"/>
                </a:gs>
                <a:gs pos="100000">
                  <a:srgbClr val="935F37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1602765" y="260648"/>
              <a:ext cx="2449263" cy="2527929"/>
            </a:xfrm>
            <a:custGeom>
              <a:rect b="b" l="l" r="r" t="t"/>
              <a:pathLst>
                <a:path extrusionOk="0" h="1755" w="1701">
                  <a:moveTo>
                    <a:pt x="1510" y="634"/>
                  </a:moveTo>
                  <a:cubicBezTo>
                    <a:pt x="1510" y="634"/>
                    <a:pt x="1701" y="321"/>
                    <a:pt x="1548" y="226"/>
                  </a:cubicBezTo>
                  <a:cubicBezTo>
                    <a:pt x="1396" y="131"/>
                    <a:pt x="805" y="0"/>
                    <a:pt x="457" y="191"/>
                  </a:cubicBezTo>
                  <a:cubicBezTo>
                    <a:pt x="109" y="382"/>
                    <a:pt x="37" y="602"/>
                    <a:pt x="18" y="915"/>
                  </a:cubicBezTo>
                  <a:cubicBezTo>
                    <a:pt x="0" y="1228"/>
                    <a:pt x="222" y="1570"/>
                    <a:pt x="213" y="1730"/>
                  </a:cubicBezTo>
                  <a:cubicBezTo>
                    <a:pt x="213" y="1730"/>
                    <a:pt x="335" y="1755"/>
                    <a:pt x="354" y="1670"/>
                  </a:cubicBezTo>
                  <a:cubicBezTo>
                    <a:pt x="372" y="1586"/>
                    <a:pt x="385" y="1250"/>
                    <a:pt x="488" y="1109"/>
                  </a:cubicBezTo>
                  <a:cubicBezTo>
                    <a:pt x="592" y="968"/>
                    <a:pt x="780" y="1156"/>
                    <a:pt x="817" y="1282"/>
                  </a:cubicBezTo>
                  <a:cubicBezTo>
                    <a:pt x="855" y="1407"/>
                    <a:pt x="971" y="1335"/>
                    <a:pt x="949" y="1235"/>
                  </a:cubicBezTo>
                  <a:cubicBezTo>
                    <a:pt x="927" y="1134"/>
                    <a:pt x="983" y="1087"/>
                    <a:pt x="1034" y="1053"/>
                  </a:cubicBezTo>
                  <a:cubicBezTo>
                    <a:pt x="1084" y="1018"/>
                    <a:pt x="1143" y="977"/>
                    <a:pt x="1103" y="884"/>
                  </a:cubicBezTo>
                  <a:cubicBezTo>
                    <a:pt x="1062" y="790"/>
                    <a:pt x="1037" y="683"/>
                    <a:pt x="1118" y="649"/>
                  </a:cubicBezTo>
                  <a:cubicBezTo>
                    <a:pt x="1200" y="614"/>
                    <a:pt x="1412" y="571"/>
                    <a:pt x="1510" y="634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2805461" y="3917144"/>
              <a:ext cx="261719" cy="379718"/>
            </a:xfrm>
            <a:custGeom>
              <a:rect b="b" l="l" r="r" t="t"/>
              <a:pathLst>
                <a:path extrusionOk="0" h="251" w="173">
                  <a:moveTo>
                    <a:pt x="150" y="0"/>
                  </a:moveTo>
                  <a:lnTo>
                    <a:pt x="173" y="212"/>
                  </a:lnTo>
                  <a:lnTo>
                    <a:pt x="106" y="251"/>
                  </a:lnTo>
                  <a:lnTo>
                    <a:pt x="0" y="107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959769" y="4200043"/>
              <a:ext cx="874413" cy="2659545"/>
            </a:xfrm>
            <a:custGeom>
              <a:rect b="b" l="l" r="r" t="t"/>
              <a:pathLst>
                <a:path extrusionOk="0" h="1758" w="578">
                  <a:moveTo>
                    <a:pt x="101" y="701"/>
                  </a:moveTo>
                  <a:lnTo>
                    <a:pt x="0" y="39"/>
                  </a:lnTo>
                  <a:lnTo>
                    <a:pt x="59" y="0"/>
                  </a:lnTo>
                  <a:lnTo>
                    <a:pt x="417" y="786"/>
                  </a:lnTo>
                  <a:lnTo>
                    <a:pt x="578" y="1758"/>
                  </a:lnTo>
                  <a:lnTo>
                    <a:pt x="532" y="1758"/>
                  </a:lnTo>
                  <a:lnTo>
                    <a:pt x="101" y="701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626970" y="2941373"/>
              <a:ext cx="1449286" cy="1426593"/>
            </a:xfrm>
            <a:custGeom>
              <a:rect b="b" l="l" r="r" t="t"/>
              <a:pathLst>
                <a:path extrusionOk="0" h="990" w="1007">
                  <a:moveTo>
                    <a:pt x="1007" y="683"/>
                  </a:moveTo>
                  <a:cubicBezTo>
                    <a:pt x="813" y="990"/>
                    <a:pt x="813" y="990"/>
                    <a:pt x="813" y="990"/>
                  </a:cubicBezTo>
                  <a:cubicBezTo>
                    <a:pt x="813" y="990"/>
                    <a:pt x="353" y="332"/>
                    <a:pt x="0" y="276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6" y="0"/>
                    <a:pt x="606" y="220"/>
                    <a:pt x="1007" y="68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407611" y="3228809"/>
              <a:ext cx="2353955" cy="3630779"/>
            </a:xfrm>
            <a:custGeom>
              <a:rect b="b" l="l" r="r" t="t"/>
              <a:pathLst>
                <a:path extrusionOk="0" h="2521" w="1634">
                  <a:moveTo>
                    <a:pt x="561" y="647"/>
                  </a:moveTo>
                  <a:cubicBezTo>
                    <a:pt x="656" y="560"/>
                    <a:pt x="656" y="560"/>
                    <a:pt x="656" y="560"/>
                  </a:cubicBezTo>
                  <a:cubicBezTo>
                    <a:pt x="457" y="497"/>
                    <a:pt x="457" y="497"/>
                    <a:pt x="457" y="497"/>
                  </a:cubicBezTo>
                  <a:cubicBezTo>
                    <a:pt x="457" y="497"/>
                    <a:pt x="507" y="547"/>
                    <a:pt x="370" y="428"/>
                  </a:cubicBezTo>
                  <a:cubicBezTo>
                    <a:pt x="232" y="309"/>
                    <a:pt x="0" y="216"/>
                    <a:pt x="0" y="216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544" y="129"/>
                    <a:pt x="877" y="616"/>
                    <a:pt x="877" y="616"/>
                  </a:cubicBezTo>
                  <a:cubicBezTo>
                    <a:pt x="1221" y="1141"/>
                    <a:pt x="1477" y="2066"/>
                    <a:pt x="1634" y="2521"/>
                  </a:cubicBezTo>
                  <a:cubicBezTo>
                    <a:pt x="1566" y="2521"/>
                    <a:pt x="1566" y="2521"/>
                    <a:pt x="1566" y="2521"/>
                  </a:cubicBezTo>
                  <a:cubicBezTo>
                    <a:pt x="1181" y="1778"/>
                    <a:pt x="561" y="647"/>
                    <a:pt x="561" y="647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5401467" y="2278756"/>
              <a:ext cx="2828982" cy="3193572"/>
            </a:xfrm>
            <a:custGeom>
              <a:rect b="b" l="l" r="r" t="t"/>
              <a:pathLst>
                <a:path extrusionOk="0" h="2217" w="1964">
                  <a:moveTo>
                    <a:pt x="0" y="2217"/>
                  </a:moveTo>
                  <a:cubicBezTo>
                    <a:pt x="0" y="2217"/>
                    <a:pt x="1450" y="1677"/>
                    <a:pt x="1487" y="1337"/>
                  </a:cubicBezTo>
                  <a:cubicBezTo>
                    <a:pt x="1530" y="943"/>
                    <a:pt x="1317" y="555"/>
                    <a:pt x="1431" y="518"/>
                  </a:cubicBezTo>
                  <a:cubicBezTo>
                    <a:pt x="1431" y="518"/>
                    <a:pt x="1454" y="507"/>
                    <a:pt x="1470" y="526"/>
                  </a:cubicBezTo>
                  <a:cubicBezTo>
                    <a:pt x="1470" y="526"/>
                    <a:pt x="1463" y="354"/>
                    <a:pt x="1505" y="326"/>
                  </a:cubicBezTo>
                  <a:cubicBezTo>
                    <a:pt x="1548" y="299"/>
                    <a:pt x="1570" y="334"/>
                    <a:pt x="1572" y="355"/>
                  </a:cubicBezTo>
                  <a:cubicBezTo>
                    <a:pt x="1572" y="355"/>
                    <a:pt x="1561" y="229"/>
                    <a:pt x="1640" y="228"/>
                  </a:cubicBezTo>
                  <a:cubicBezTo>
                    <a:pt x="1640" y="228"/>
                    <a:pt x="1668" y="245"/>
                    <a:pt x="1675" y="322"/>
                  </a:cubicBezTo>
                  <a:cubicBezTo>
                    <a:pt x="1681" y="400"/>
                    <a:pt x="1717" y="560"/>
                    <a:pt x="1725" y="589"/>
                  </a:cubicBezTo>
                  <a:cubicBezTo>
                    <a:pt x="1733" y="617"/>
                    <a:pt x="1729" y="121"/>
                    <a:pt x="1831" y="21"/>
                  </a:cubicBezTo>
                  <a:cubicBezTo>
                    <a:pt x="1831" y="21"/>
                    <a:pt x="1896" y="0"/>
                    <a:pt x="1893" y="70"/>
                  </a:cubicBezTo>
                  <a:cubicBezTo>
                    <a:pt x="1889" y="139"/>
                    <a:pt x="1858" y="324"/>
                    <a:pt x="1877" y="478"/>
                  </a:cubicBezTo>
                  <a:cubicBezTo>
                    <a:pt x="1895" y="633"/>
                    <a:pt x="1964" y="797"/>
                    <a:pt x="1938" y="933"/>
                  </a:cubicBezTo>
                  <a:cubicBezTo>
                    <a:pt x="1912" y="1068"/>
                    <a:pt x="1652" y="1609"/>
                    <a:pt x="1578" y="1732"/>
                  </a:cubicBezTo>
                  <a:cubicBezTo>
                    <a:pt x="1504" y="1855"/>
                    <a:pt x="0" y="2217"/>
                    <a:pt x="0" y="2217"/>
                  </a:cubicBezTo>
                  <a:close/>
                </a:path>
              </a:pathLst>
            </a:custGeom>
            <a:solidFill>
              <a:srgbClr val="935F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6903702" y="2133525"/>
              <a:ext cx="1978774" cy="2187544"/>
            </a:xfrm>
            <a:custGeom>
              <a:rect b="b" l="l" r="r" t="t"/>
              <a:pathLst>
                <a:path extrusionOk="0" h="1519" w="1374">
                  <a:moveTo>
                    <a:pt x="946" y="39"/>
                  </a:moveTo>
                  <a:cubicBezTo>
                    <a:pt x="1312" y="154"/>
                    <a:pt x="1312" y="154"/>
                    <a:pt x="1312" y="154"/>
                  </a:cubicBezTo>
                  <a:cubicBezTo>
                    <a:pt x="1312" y="154"/>
                    <a:pt x="1374" y="163"/>
                    <a:pt x="1334" y="235"/>
                  </a:cubicBezTo>
                  <a:cubicBezTo>
                    <a:pt x="599" y="1484"/>
                    <a:pt x="599" y="1484"/>
                    <a:pt x="599" y="1484"/>
                  </a:cubicBezTo>
                  <a:cubicBezTo>
                    <a:pt x="599" y="1484"/>
                    <a:pt x="577" y="1519"/>
                    <a:pt x="527" y="1501"/>
                  </a:cubicBezTo>
                  <a:cubicBezTo>
                    <a:pt x="81" y="1318"/>
                    <a:pt x="81" y="1318"/>
                    <a:pt x="81" y="1318"/>
                  </a:cubicBezTo>
                  <a:cubicBezTo>
                    <a:pt x="81" y="1318"/>
                    <a:pt x="0" y="1298"/>
                    <a:pt x="26" y="1219"/>
                  </a:cubicBezTo>
                  <a:cubicBezTo>
                    <a:pt x="822" y="73"/>
                    <a:pt x="822" y="73"/>
                    <a:pt x="822" y="73"/>
                  </a:cubicBezTo>
                  <a:cubicBezTo>
                    <a:pt x="822" y="73"/>
                    <a:pt x="861" y="0"/>
                    <a:pt x="946" y="39"/>
                  </a:cubicBezTo>
                  <a:close/>
                </a:path>
              </a:pathLst>
            </a:custGeom>
            <a:solidFill>
              <a:srgbClr val="002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6909302" y="2112116"/>
              <a:ext cx="1893703" cy="2134720"/>
            </a:xfrm>
            <a:custGeom>
              <a:rect b="b" l="l" r="r" t="t"/>
              <a:pathLst>
                <a:path extrusionOk="0" h="1498" w="1329">
                  <a:moveTo>
                    <a:pt x="906" y="38"/>
                  </a:moveTo>
                  <a:cubicBezTo>
                    <a:pt x="1267" y="152"/>
                    <a:pt x="1267" y="152"/>
                    <a:pt x="1267" y="152"/>
                  </a:cubicBezTo>
                  <a:cubicBezTo>
                    <a:pt x="1267" y="152"/>
                    <a:pt x="1329" y="161"/>
                    <a:pt x="1289" y="231"/>
                  </a:cubicBezTo>
                  <a:cubicBezTo>
                    <a:pt x="564" y="1464"/>
                    <a:pt x="564" y="1464"/>
                    <a:pt x="564" y="1464"/>
                  </a:cubicBezTo>
                  <a:cubicBezTo>
                    <a:pt x="564" y="1464"/>
                    <a:pt x="542" y="1498"/>
                    <a:pt x="493" y="1481"/>
                  </a:cubicBezTo>
                  <a:cubicBezTo>
                    <a:pt x="53" y="1300"/>
                    <a:pt x="53" y="1300"/>
                    <a:pt x="53" y="1300"/>
                  </a:cubicBezTo>
                  <a:cubicBezTo>
                    <a:pt x="53" y="1300"/>
                    <a:pt x="0" y="1285"/>
                    <a:pt x="27" y="1222"/>
                  </a:cubicBezTo>
                  <a:cubicBezTo>
                    <a:pt x="784" y="72"/>
                    <a:pt x="784" y="72"/>
                    <a:pt x="784" y="72"/>
                  </a:cubicBezTo>
                  <a:cubicBezTo>
                    <a:pt x="784" y="72"/>
                    <a:pt x="822" y="0"/>
                    <a:pt x="906" y="38"/>
                  </a:cubicBezTo>
                  <a:close/>
                </a:path>
              </a:pathLst>
            </a:custGeom>
            <a:solidFill>
              <a:srgbClr val="579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082353" y="2841526"/>
              <a:ext cx="7458225" cy="3491599"/>
            </a:xfrm>
            <a:custGeom>
              <a:rect b="b" l="l" r="r" t="t"/>
              <a:pathLst>
                <a:path extrusionOk="0" h="2425" w="5179">
                  <a:moveTo>
                    <a:pt x="287" y="1060"/>
                  </a:moveTo>
                  <a:cubicBezTo>
                    <a:pt x="287" y="1060"/>
                    <a:pt x="471" y="944"/>
                    <a:pt x="1151" y="1427"/>
                  </a:cubicBezTo>
                  <a:cubicBezTo>
                    <a:pt x="1522" y="1690"/>
                    <a:pt x="2349" y="1857"/>
                    <a:pt x="2560" y="1947"/>
                  </a:cubicBezTo>
                  <a:cubicBezTo>
                    <a:pt x="2560" y="1947"/>
                    <a:pt x="3190" y="1547"/>
                    <a:pt x="3926" y="1385"/>
                  </a:cubicBezTo>
                  <a:cubicBezTo>
                    <a:pt x="4404" y="1281"/>
                    <a:pt x="4558" y="1124"/>
                    <a:pt x="4579" y="929"/>
                  </a:cubicBezTo>
                  <a:cubicBezTo>
                    <a:pt x="4601" y="734"/>
                    <a:pt x="4615" y="655"/>
                    <a:pt x="4751" y="571"/>
                  </a:cubicBezTo>
                  <a:cubicBezTo>
                    <a:pt x="4887" y="487"/>
                    <a:pt x="4961" y="456"/>
                    <a:pt x="4969" y="289"/>
                  </a:cubicBezTo>
                  <a:cubicBezTo>
                    <a:pt x="4978" y="122"/>
                    <a:pt x="5121" y="0"/>
                    <a:pt x="5179" y="87"/>
                  </a:cubicBezTo>
                  <a:cubicBezTo>
                    <a:pt x="5179" y="87"/>
                    <a:pt x="5127" y="241"/>
                    <a:pt x="5123" y="302"/>
                  </a:cubicBezTo>
                  <a:cubicBezTo>
                    <a:pt x="5120" y="363"/>
                    <a:pt x="5129" y="612"/>
                    <a:pt x="5056" y="736"/>
                  </a:cubicBezTo>
                  <a:cubicBezTo>
                    <a:pt x="4982" y="860"/>
                    <a:pt x="4914" y="1104"/>
                    <a:pt x="4838" y="1226"/>
                  </a:cubicBezTo>
                  <a:cubicBezTo>
                    <a:pt x="4761" y="1347"/>
                    <a:pt x="4592" y="1435"/>
                    <a:pt x="4254" y="1609"/>
                  </a:cubicBezTo>
                  <a:cubicBezTo>
                    <a:pt x="3872" y="1806"/>
                    <a:pt x="3069" y="2306"/>
                    <a:pt x="2511" y="2409"/>
                  </a:cubicBezTo>
                  <a:cubicBezTo>
                    <a:pt x="2424" y="2425"/>
                    <a:pt x="2138" y="2410"/>
                    <a:pt x="1671" y="2283"/>
                  </a:cubicBezTo>
                  <a:cubicBezTo>
                    <a:pt x="1286" y="2178"/>
                    <a:pt x="518" y="2142"/>
                    <a:pt x="378" y="1947"/>
                  </a:cubicBezTo>
                  <a:cubicBezTo>
                    <a:pt x="239" y="1752"/>
                    <a:pt x="0" y="1280"/>
                    <a:pt x="287" y="1060"/>
                  </a:cubicBezTo>
                  <a:close/>
                </a:path>
              </a:pathLst>
            </a:custGeom>
            <a:solidFill>
              <a:srgbClr val="935F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7000568" y="4355689"/>
              <a:ext cx="816077" cy="698091"/>
            </a:xfrm>
            <a:custGeom>
              <a:rect b="b" l="l" r="r" t="t"/>
              <a:pathLst>
                <a:path extrusionOk="0" h="698091" w="816077">
                  <a:moveTo>
                    <a:pt x="0" y="235975"/>
                  </a:moveTo>
                  <a:lnTo>
                    <a:pt x="442451" y="0"/>
                  </a:lnTo>
                  <a:lnTo>
                    <a:pt x="816077" y="501445"/>
                  </a:lnTo>
                  <a:lnTo>
                    <a:pt x="235974" y="698091"/>
                  </a:lnTo>
                  <a:lnTo>
                    <a:pt x="0" y="235975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823999" y="4075392"/>
              <a:ext cx="6942075" cy="2369681"/>
            </a:xfrm>
            <a:custGeom>
              <a:rect b="b" l="l" r="r" t="t"/>
              <a:pathLst>
                <a:path extrusionOk="0" h="10000" w="10000">
                  <a:moveTo>
                    <a:pt x="688" y="134"/>
                  </a:moveTo>
                  <a:cubicBezTo>
                    <a:pt x="688" y="134"/>
                    <a:pt x="1327" y="-668"/>
                    <a:pt x="2202" y="1655"/>
                  </a:cubicBezTo>
                  <a:lnTo>
                    <a:pt x="5658" y="5265"/>
                  </a:lnTo>
                  <a:lnTo>
                    <a:pt x="9371" y="1128"/>
                  </a:lnTo>
                  <a:lnTo>
                    <a:pt x="10000" y="3745"/>
                  </a:lnTo>
                  <a:lnTo>
                    <a:pt x="5832" y="10000"/>
                  </a:lnTo>
                  <a:cubicBezTo>
                    <a:pt x="5832" y="10000"/>
                    <a:pt x="1563" y="8200"/>
                    <a:pt x="1267" y="7988"/>
                  </a:cubicBezTo>
                  <a:cubicBezTo>
                    <a:pt x="207" y="7234"/>
                    <a:pt x="-656" y="3040"/>
                    <a:pt x="688" y="1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77" name="Google Shape;377;p9"/>
          <p:cNvSpPr/>
          <p:nvPr/>
        </p:nvSpPr>
        <p:spPr>
          <a:xfrm>
            <a:off x="4520960" y="2813031"/>
            <a:ext cx="2552366" cy="605582"/>
          </a:xfrm>
          <a:custGeom>
            <a:rect b="b" l="l" r="r" t="t"/>
            <a:pathLst>
              <a:path extrusionOk="0" h="404" w="1711">
                <a:moveTo>
                  <a:pt x="0" y="147"/>
                </a:moveTo>
                <a:cubicBezTo>
                  <a:pt x="0" y="147"/>
                  <a:pt x="30" y="147"/>
                  <a:pt x="48" y="147"/>
                </a:cubicBezTo>
                <a:cubicBezTo>
                  <a:pt x="65" y="147"/>
                  <a:pt x="98" y="154"/>
                  <a:pt x="126" y="170"/>
                </a:cubicBezTo>
                <a:cubicBezTo>
                  <a:pt x="154" y="186"/>
                  <a:pt x="213" y="203"/>
                  <a:pt x="248" y="147"/>
                </a:cubicBezTo>
                <a:cubicBezTo>
                  <a:pt x="282" y="91"/>
                  <a:pt x="298" y="11"/>
                  <a:pt x="329" y="6"/>
                </a:cubicBezTo>
                <a:cubicBezTo>
                  <a:pt x="360" y="0"/>
                  <a:pt x="381" y="44"/>
                  <a:pt x="401" y="135"/>
                </a:cubicBezTo>
                <a:cubicBezTo>
                  <a:pt x="421" y="226"/>
                  <a:pt x="429" y="372"/>
                  <a:pt x="493" y="388"/>
                </a:cubicBezTo>
                <a:cubicBezTo>
                  <a:pt x="557" y="404"/>
                  <a:pt x="584" y="224"/>
                  <a:pt x="600" y="172"/>
                </a:cubicBezTo>
                <a:cubicBezTo>
                  <a:pt x="616" y="120"/>
                  <a:pt x="649" y="73"/>
                  <a:pt x="694" y="69"/>
                </a:cubicBezTo>
                <a:cubicBezTo>
                  <a:pt x="745" y="65"/>
                  <a:pt x="765" y="106"/>
                  <a:pt x="815" y="149"/>
                </a:cubicBezTo>
                <a:cubicBezTo>
                  <a:pt x="866" y="192"/>
                  <a:pt x="891" y="142"/>
                  <a:pt x="934" y="116"/>
                </a:cubicBezTo>
                <a:cubicBezTo>
                  <a:pt x="966" y="98"/>
                  <a:pt x="1008" y="104"/>
                  <a:pt x="1033" y="130"/>
                </a:cubicBezTo>
                <a:cubicBezTo>
                  <a:pt x="1060" y="156"/>
                  <a:pt x="1061" y="197"/>
                  <a:pt x="1072" y="231"/>
                </a:cubicBezTo>
                <a:cubicBezTo>
                  <a:pt x="1082" y="263"/>
                  <a:pt x="1109" y="300"/>
                  <a:pt x="1147" y="292"/>
                </a:cubicBezTo>
                <a:cubicBezTo>
                  <a:pt x="1185" y="284"/>
                  <a:pt x="1197" y="239"/>
                  <a:pt x="1206" y="207"/>
                </a:cubicBezTo>
                <a:cubicBezTo>
                  <a:pt x="1211" y="190"/>
                  <a:pt x="1216" y="172"/>
                  <a:pt x="1220" y="155"/>
                </a:cubicBezTo>
                <a:cubicBezTo>
                  <a:pt x="1235" y="88"/>
                  <a:pt x="1284" y="15"/>
                  <a:pt x="1357" y="61"/>
                </a:cubicBezTo>
                <a:cubicBezTo>
                  <a:pt x="1418" y="100"/>
                  <a:pt x="1451" y="195"/>
                  <a:pt x="1536" y="176"/>
                </a:cubicBezTo>
                <a:cubicBezTo>
                  <a:pt x="1564" y="170"/>
                  <a:pt x="1588" y="155"/>
                  <a:pt x="1615" y="148"/>
                </a:cubicBezTo>
                <a:cubicBezTo>
                  <a:pt x="1647" y="141"/>
                  <a:pt x="1679" y="137"/>
                  <a:pt x="1711" y="139"/>
                </a:cubicBezTo>
              </a:path>
            </a:pathLst>
          </a:custGeom>
          <a:noFill/>
          <a:ln cap="rnd" cmpd="sng" w="19050">
            <a:solidFill>
              <a:srgbClr val="F6BC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4520960" y="2669225"/>
            <a:ext cx="2585552" cy="574238"/>
          </a:xfrm>
          <a:custGeom>
            <a:rect b="b" l="l" r="r" t="t"/>
            <a:pathLst>
              <a:path extrusionOk="0" h="10001" w="10000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9" name="Google Shape;379;p9"/>
          <p:cNvSpPr/>
          <p:nvPr/>
        </p:nvSpPr>
        <p:spPr>
          <a:xfrm flipH="1">
            <a:off x="4519575" y="3387265"/>
            <a:ext cx="2585550" cy="367887"/>
          </a:xfrm>
          <a:custGeom>
            <a:rect b="b" l="l" r="r" t="t"/>
            <a:pathLst>
              <a:path extrusionOk="0" h="10001" w="10000">
                <a:moveTo>
                  <a:pt x="0" y="6310"/>
                </a:moveTo>
                <a:cubicBezTo>
                  <a:pt x="300" y="6310"/>
                  <a:pt x="589" y="6310"/>
                  <a:pt x="860" y="5710"/>
                </a:cubicBezTo>
                <a:cubicBezTo>
                  <a:pt x="1055" y="5293"/>
                  <a:pt x="1453" y="4851"/>
                  <a:pt x="1690" y="6310"/>
                </a:cubicBezTo>
                <a:cubicBezTo>
                  <a:pt x="1927" y="7770"/>
                  <a:pt x="2036" y="9857"/>
                  <a:pt x="2244" y="9987"/>
                </a:cubicBezTo>
                <a:cubicBezTo>
                  <a:pt x="2451" y="10143"/>
                  <a:pt x="2602" y="8996"/>
                  <a:pt x="2734" y="6624"/>
                </a:cubicBezTo>
                <a:cubicBezTo>
                  <a:pt x="2873" y="4250"/>
                  <a:pt x="2925" y="444"/>
                  <a:pt x="3363" y="26"/>
                </a:cubicBezTo>
                <a:cubicBezTo>
                  <a:pt x="3801" y="-391"/>
                  <a:pt x="3980" y="4303"/>
                  <a:pt x="4090" y="5659"/>
                </a:cubicBezTo>
                <a:cubicBezTo>
                  <a:pt x="4199" y="7015"/>
                  <a:pt x="4355" y="10561"/>
                  <a:pt x="4828" y="9909"/>
                </a:cubicBezTo>
                <a:cubicBezTo>
                  <a:pt x="5168" y="9413"/>
                  <a:pt x="5353" y="7745"/>
                  <a:pt x="5527" y="6493"/>
                </a:cubicBezTo>
                <a:cubicBezTo>
                  <a:pt x="5653" y="5606"/>
                  <a:pt x="5786" y="4745"/>
                  <a:pt x="5907" y="3833"/>
                </a:cubicBezTo>
                <a:cubicBezTo>
                  <a:pt x="5993" y="3181"/>
                  <a:pt x="6086" y="2321"/>
                  <a:pt x="6253" y="2060"/>
                </a:cubicBezTo>
                <a:cubicBezTo>
                  <a:pt x="6478" y="1695"/>
                  <a:pt x="6634" y="2634"/>
                  <a:pt x="6744" y="3364"/>
                </a:cubicBezTo>
                <a:cubicBezTo>
                  <a:pt x="6899" y="4460"/>
                  <a:pt x="7038" y="5606"/>
                  <a:pt x="7204" y="6675"/>
                </a:cubicBezTo>
                <a:cubicBezTo>
                  <a:pt x="7286" y="7223"/>
                  <a:pt x="7372" y="7770"/>
                  <a:pt x="7505" y="8083"/>
                </a:cubicBezTo>
                <a:cubicBezTo>
                  <a:pt x="7741" y="8657"/>
                  <a:pt x="7978" y="6754"/>
                  <a:pt x="8093" y="6050"/>
                </a:cubicBezTo>
                <a:cubicBezTo>
                  <a:pt x="8226" y="5268"/>
                  <a:pt x="8436" y="4242"/>
                  <a:pt x="8730" y="4321"/>
                </a:cubicBezTo>
                <a:cubicBezTo>
                  <a:pt x="9214" y="4529"/>
                  <a:pt x="9325" y="5982"/>
                  <a:pt x="10000" y="6190"/>
                </a:cubicBezTo>
              </a:path>
            </a:pathLst>
          </a:cu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80" name="Google Shape;380;p9"/>
          <p:cNvGrpSpPr/>
          <p:nvPr/>
        </p:nvGrpSpPr>
        <p:grpSpPr>
          <a:xfrm rot="1796782">
            <a:off x="6161723" y="4030798"/>
            <a:ext cx="125983" cy="313290"/>
            <a:chOff x="5893744" y="1229264"/>
            <a:chExt cx="401336" cy="697321"/>
          </a:xfrm>
        </p:grpSpPr>
        <p:grpSp>
          <p:nvGrpSpPr>
            <p:cNvPr id="381" name="Google Shape;381;p9"/>
            <p:cNvGrpSpPr/>
            <p:nvPr/>
          </p:nvGrpSpPr>
          <p:grpSpPr>
            <a:xfrm>
              <a:off x="5893744" y="1229264"/>
              <a:ext cx="401336" cy="697321"/>
              <a:chOff x="5778500" y="1427163"/>
              <a:chExt cx="635000" cy="1103313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5886450" y="1427163"/>
                <a:ext cx="420688" cy="841375"/>
              </a:xfrm>
              <a:custGeom>
                <a:rect b="b" l="l" r="r" t="t"/>
                <a:pathLst>
                  <a:path extrusionOk="0" h="221" w="110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3" name="Google Shape;383;p9"/>
              <p:cNvSpPr/>
              <p:nvPr/>
            </p:nvSpPr>
            <p:spPr>
              <a:xfrm>
                <a:off x="5778500" y="1971676"/>
                <a:ext cx="635000" cy="558800"/>
              </a:xfrm>
              <a:custGeom>
                <a:rect b="b" l="l" r="r" t="t"/>
                <a:pathLst>
                  <a:path extrusionOk="0" h="147" w="166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84" name="Google Shape;384;p9"/>
            <p:cNvSpPr/>
            <p:nvPr/>
          </p:nvSpPr>
          <p:spPr>
            <a:xfrm>
              <a:off x="5985004" y="1293777"/>
              <a:ext cx="218816" cy="406952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85" name="Google Shape;385;p9"/>
          <p:cNvSpPr txBox="1"/>
          <p:nvPr/>
        </p:nvSpPr>
        <p:spPr>
          <a:xfrm>
            <a:off x="7325250" y="813925"/>
            <a:ext cx="43710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REFERENCES</a:t>
            </a:r>
            <a:endParaRPr b="1" sz="2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&amp;</a:t>
            </a:r>
            <a:endParaRPr b="1" sz="2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9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CITATIONS</a:t>
            </a:r>
            <a:endParaRPr b="1" sz="2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➢"/>
            </a:pPr>
            <a:r>
              <a:rPr lang="en-IN" sz="2000" u="sng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https://github.com/mravanelli/SincNet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Ubuntu"/>
              <a:buChar char="➢"/>
            </a:pPr>
            <a:r>
              <a:rPr lang="en-IN" sz="2000" u="sng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https://youtu.be/mXQBObRGUgk</a:t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➢"/>
            </a:pPr>
            <a:r>
              <a:rPr lang="en-IN" sz="2000" u="sng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https://arxiv.org/abs/1808.00158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Ubuntu"/>
              <a:buChar char="➢"/>
            </a:pPr>
            <a:r>
              <a:rPr lang="en-IN" sz="2000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rPr>
              <a:t>“Speaker Recognition from Raw Waveforms using SincNet” by Mirco Ravanelli, Yoshua Bengio</a:t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6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7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7"/>
          <p:cNvGrpSpPr/>
          <p:nvPr/>
        </p:nvGrpSpPr>
        <p:grpSpPr>
          <a:xfrm flipH="1">
            <a:off x="241127" y="461915"/>
            <a:ext cx="4748129" cy="877263"/>
            <a:chOff x="1485900" y="2636911"/>
            <a:chExt cx="9460308" cy="2357601"/>
          </a:xfrm>
        </p:grpSpPr>
        <p:grpSp>
          <p:nvGrpSpPr>
            <p:cNvPr id="95" name="Google Shape;95;p7"/>
            <p:cNvGrpSpPr/>
            <p:nvPr/>
          </p:nvGrpSpPr>
          <p:grpSpPr>
            <a:xfrm>
              <a:off x="1485900" y="2636911"/>
              <a:ext cx="8408271" cy="2357601"/>
              <a:chOff x="1541463" y="3026017"/>
              <a:chExt cx="7067550" cy="1981677"/>
            </a:xfrm>
          </p:grpSpPr>
          <p:sp>
            <p:nvSpPr>
              <p:cNvPr id="96" name="Google Shape;96;p7"/>
              <p:cNvSpPr/>
              <p:nvPr/>
            </p:nvSpPr>
            <p:spPr>
              <a:xfrm>
                <a:off x="1541463" y="3026017"/>
                <a:ext cx="7008813" cy="1069975"/>
              </a:xfrm>
              <a:custGeom>
                <a:rect b="b" l="l" r="r" t="t"/>
                <a:pathLst>
                  <a:path extrusionOk="0" h="237" w="155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rgbClr val="0000FF">
                      <a:alpha val="40000"/>
                    </a:srgbClr>
                  </a:gs>
                  <a:gs pos="100000">
                    <a:srgbClr val="EEEEEE">
                      <a:alpha val="8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1801813" y="3942481"/>
                <a:ext cx="6807200" cy="1065213"/>
              </a:xfrm>
              <a:custGeom>
                <a:rect b="b" l="l" r="r" t="t"/>
                <a:pathLst>
                  <a:path extrusionOk="0" h="236" w="1512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FF">
                      <a:alpha val="40000"/>
                    </a:srgbClr>
                  </a:gs>
                  <a:gs pos="100000">
                    <a:srgbClr val="CCCCFF">
                      <a:alpha val="69803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98" name="Google Shape;98;p7"/>
            <p:cNvGrpSpPr/>
            <p:nvPr/>
          </p:nvGrpSpPr>
          <p:grpSpPr>
            <a:xfrm>
              <a:off x="2619148" y="2645284"/>
              <a:ext cx="8327060" cy="2170992"/>
              <a:chOff x="3648075" y="1253226"/>
              <a:chExt cx="6999288" cy="1824823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3648075" y="1253226"/>
                <a:ext cx="6675438" cy="938213"/>
              </a:xfrm>
              <a:custGeom>
                <a:rect b="b" l="l" r="r" t="t"/>
                <a:pathLst>
                  <a:path extrusionOk="0" h="208" w="1483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ABABAB">
                      <a:alpha val="29803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3878263" y="2162061"/>
                <a:ext cx="6769100" cy="915988"/>
              </a:xfrm>
              <a:custGeom>
                <a:rect b="b" l="l" r="r" t="t"/>
                <a:pathLst>
                  <a:path extrusionOk="0" h="203" w="1504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rgbClr val="791038">
                      <a:alpha val="20000"/>
                    </a:srgbClr>
                  </a:gs>
                  <a:gs pos="100000">
                    <a:srgbClr val="FFFFFF">
                      <a:alpha val="40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101" name="Google Shape;101;p7"/>
          <p:cNvSpPr/>
          <p:nvPr/>
        </p:nvSpPr>
        <p:spPr>
          <a:xfrm>
            <a:off x="5425167" y="154445"/>
            <a:ext cx="1338600" cy="1339800"/>
          </a:xfrm>
          <a:prstGeom prst="ellipse">
            <a:avLst/>
          </a:prstGeom>
          <a:solidFill>
            <a:srgbClr val="0000B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2" name="Google Shape;102;p7"/>
          <p:cNvGrpSpPr/>
          <p:nvPr/>
        </p:nvGrpSpPr>
        <p:grpSpPr>
          <a:xfrm>
            <a:off x="5893894" y="475739"/>
            <a:ext cx="401336" cy="697321"/>
            <a:chOff x="5893744" y="1229264"/>
            <a:chExt cx="401336" cy="697321"/>
          </a:xfrm>
        </p:grpSpPr>
        <p:grpSp>
          <p:nvGrpSpPr>
            <p:cNvPr id="103" name="Google Shape;103;p7"/>
            <p:cNvGrpSpPr/>
            <p:nvPr/>
          </p:nvGrpSpPr>
          <p:grpSpPr>
            <a:xfrm>
              <a:off x="5893744" y="1229264"/>
              <a:ext cx="401336" cy="697321"/>
              <a:chOff x="5778500" y="1427163"/>
              <a:chExt cx="635000" cy="1103313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5886450" y="1427163"/>
                <a:ext cx="420688" cy="841375"/>
              </a:xfrm>
              <a:custGeom>
                <a:rect b="b" l="l" r="r" t="t"/>
                <a:pathLst>
                  <a:path extrusionOk="0" h="221" w="110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5778500" y="1971676"/>
                <a:ext cx="635000" cy="558800"/>
              </a:xfrm>
              <a:custGeom>
                <a:rect b="b" l="l" r="r" t="t"/>
                <a:pathLst>
                  <a:path extrusionOk="0" h="147" w="166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06" name="Google Shape;106;p7"/>
            <p:cNvSpPr/>
            <p:nvPr/>
          </p:nvSpPr>
          <p:spPr>
            <a:xfrm>
              <a:off x="5985004" y="1293777"/>
              <a:ext cx="218816" cy="406952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7" name="Google Shape;107;p7"/>
          <p:cNvSpPr txBox="1"/>
          <p:nvPr/>
        </p:nvSpPr>
        <p:spPr>
          <a:xfrm>
            <a:off x="55275" y="1569813"/>
            <a:ext cx="12188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1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I N D E X</a:t>
            </a:r>
            <a:endParaRPr sz="51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2818575" y="2522600"/>
            <a:ext cx="6662100" cy="33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About SincNet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Why SincNet?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Ravanelli’s Idea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Dataset incorporation</a:t>
            </a:r>
            <a:endParaRPr sz="4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109" name="Google Shape;109;p7"/>
          <p:cNvGrpSpPr/>
          <p:nvPr/>
        </p:nvGrpSpPr>
        <p:grpSpPr>
          <a:xfrm>
            <a:off x="7099132" y="461915"/>
            <a:ext cx="4748125" cy="877263"/>
            <a:chOff x="1485899" y="2636911"/>
            <a:chExt cx="9460301" cy="2357601"/>
          </a:xfrm>
        </p:grpSpPr>
        <p:grpSp>
          <p:nvGrpSpPr>
            <p:cNvPr id="110" name="Google Shape;110;p7"/>
            <p:cNvGrpSpPr/>
            <p:nvPr/>
          </p:nvGrpSpPr>
          <p:grpSpPr>
            <a:xfrm>
              <a:off x="1485899" y="2636911"/>
              <a:ext cx="8408266" cy="2357601"/>
              <a:chOff x="1541463" y="3026017"/>
              <a:chExt cx="7067552" cy="1981677"/>
            </a:xfrm>
          </p:grpSpPr>
          <p:sp>
            <p:nvSpPr>
              <p:cNvPr id="111" name="Google Shape;111;p7"/>
              <p:cNvSpPr/>
              <p:nvPr/>
            </p:nvSpPr>
            <p:spPr>
              <a:xfrm>
                <a:off x="1541463" y="3026017"/>
                <a:ext cx="7008812" cy="1069975"/>
              </a:xfrm>
              <a:custGeom>
                <a:rect b="b" l="l" r="r" t="t"/>
                <a:pathLst>
                  <a:path extrusionOk="0" h="237" w="155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rgbClr val="0000FF">
                      <a:alpha val="40000"/>
                    </a:srgbClr>
                  </a:gs>
                  <a:gs pos="100000">
                    <a:srgbClr val="EEEEEE">
                      <a:alpha val="80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" name="Google Shape;112;p7"/>
              <p:cNvSpPr/>
              <p:nvPr/>
            </p:nvSpPr>
            <p:spPr>
              <a:xfrm>
                <a:off x="1801813" y="3942481"/>
                <a:ext cx="6807202" cy="1065213"/>
              </a:xfrm>
              <a:custGeom>
                <a:rect b="b" l="l" r="r" t="t"/>
                <a:pathLst>
                  <a:path extrusionOk="0" h="236" w="1512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FF">
                      <a:alpha val="40000"/>
                    </a:srgbClr>
                  </a:gs>
                  <a:gs pos="100000">
                    <a:srgbClr val="CCCCFF">
                      <a:alpha val="69803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113" name="Google Shape;113;p7"/>
            <p:cNvGrpSpPr/>
            <p:nvPr/>
          </p:nvGrpSpPr>
          <p:grpSpPr>
            <a:xfrm>
              <a:off x="2619144" y="2645284"/>
              <a:ext cx="8327055" cy="2170992"/>
              <a:chOff x="3648075" y="1253226"/>
              <a:chExt cx="6999290" cy="1824823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3648075" y="1253226"/>
                <a:ext cx="6675439" cy="938213"/>
              </a:xfrm>
              <a:custGeom>
                <a:rect b="b" l="l" r="r" t="t"/>
                <a:pathLst>
                  <a:path extrusionOk="0" h="208" w="1483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ABABAB">
                      <a:alpha val="29803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3878263" y="2162061"/>
                <a:ext cx="6769102" cy="915988"/>
              </a:xfrm>
              <a:custGeom>
                <a:rect b="b" l="l" r="r" t="t"/>
                <a:pathLst>
                  <a:path extrusionOk="0" h="203" w="1504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rgbClr val="791038">
                      <a:alpha val="20000"/>
                    </a:srgbClr>
                  </a:gs>
                  <a:gs pos="100000">
                    <a:srgbClr val="FFFFFF">
                      <a:alpha val="40000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"/>
          <p:cNvGrpSpPr/>
          <p:nvPr/>
        </p:nvGrpSpPr>
        <p:grpSpPr>
          <a:xfrm>
            <a:off x="4641935" y="90590"/>
            <a:ext cx="2904973" cy="380705"/>
            <a:chOff x="1841500" y="3225801"/>
            <a:chExt cx="8509000" cy="2565399"/>
          </a:xfrm>
        </p:grpSpPr>
        <p:sp>
          <p:nvSpPr>
            <p:cNvPr id="121" name="Google Shape;121;p2"/>
            <p:cNvSpPr/>
            <p:nvPr/>
          </p:nvSpPr>
          <p:spPr>
            <a:xfrm>
              <a:off x="1841500" y="4416425"/>
              <a:ext cx="38100" cy="185737"/>
            </a:xfrm>
            <a:custGeom>
              <a:rect b="b" l="l" r="r" t="t"/>
              <a:pathLst>
                <a:path extrusionOk="0" h="49" w="10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978025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09788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241550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373313" y="4181475"/>
              <a:ext cx="38100" cy="654050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505075" y="3978275"/>
              <a:ext cx="38100" cy="1062037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636838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768600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2900363" y="3978275"/>
              <a:ext cx="38100" cy="1062037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036888" y="3778250"/>
              <a:ext cx="38100" cy="1462087"/>
            </a:xfrm>
            <a:custGeom>
              <a:rect b="b" l="l" r="r" t="t"/>
              <a:pathLst>
                <a:path extrusionOk="0" h="387" w="10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168650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300413" y="4106863"/>
              <a:ext cx="38100" cy="804862"/>
            </a:xfrm>
            <a:custGeom>
              <a:rect b="b" l="l" r="r" t="t"/>
              <a:pathLst>
                <a:path extrusionOk="0" h="213" w="10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432175" y="4329113"/>
              <a:ext cx="38100" cy="358775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563938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695700" y="3978275"/>
              <a:ext cx="38100" cy="1062037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827463" y="3948113"/>
              <a:ext cx="38100" cy="1125537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959225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095750" y="4181475"/>
              <a:ext cx="38100" cy="654050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227513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359275" y="3902075"/>
              <a:ext cx="38100" cy="1217612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491038" y="3997325"/>
              <a:ext cx="38100" cy="1023937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622800" y="3587750"/>
              <a:ext cx="38100" cy="1841500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54563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886325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018088" y="4329113"/>
              <a:ext cx="38100" cy="358775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154613" y="3997325"/>
              <a:ext cx="38100" cy="1023937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286375" y="3871913"/>
              <a:ext cx="38100" cy="1273175"/>
            </a:xfrm>
            <a:custGeom>
              <a:rect b="b" l="l" r="r" t="t"/>
              <a:pathLst>
                <a:path extrusionOk="0" h="337" w="10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18138" y="3948113"/>
              <a:ext cx="38100" cy="1125537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549900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681663" y="3902075"/>
              <a:ext cx="38100" cy="1217612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5813425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5945188" y="3587750"/>
              <a:ext cx="38100" cy="1841500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076950" y="3225801"/>
              <a:ext cx="38100" cy="2565399"/>
            </a:xfrm>
            <a:custGeom>
              <a:rect b="b" l="l" r="r" t="t"/>
              <a:pathLst>
                <a:path extrusionOk="0" h="679" w="10">
                  <a:moveTo>
                    <a:pt x="0" y="7"/>
                  </a:moveTo>
                  <a:cubicBezTo>
                    <a:pt x="0" y="206"/>
                    <a:pt x="0" y="405"/>
                    <a:pt x="0" y="604"/>
                  </a:cubicBezTo>
                  <a:cubicBezTo>
                    <a:pt x="0" y="627"/>
                    <a:pt x="0" y="650"/>
                    <a:pt x="0" y="673"/>
                  </a:cubicBezTo>
                  <a:cubicBezTo>
                    <a:pt x="0" y="679"/>
                    <a:pt x="10" y="679"/>
                    <a:pt x="10" y="673"/>
                  </a:cubicBezTo>
                  <a:cubicBezTo>
                    <a:pt x="10" y="474"/>
                    <a:pt x="10" y="275"/>
                    <a:pt x="10" y="76"/>
                  </a:cubicBezTo>
                  <a:cubicBezTo>
                    <a:pt x="10" y="53"/>
                    <a:pt x="10" y="3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213475" y="3587750"/>
              <a:ext cx="38100" cy="1841500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345238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77000" y="3902075"/>
              <a:ext cx="38100" cy="1217612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6608763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740525" y="3929063"/>
              <a:ext cx="38100" cy="1163637"/>
            </a:xfrm>
            <a:custGeom>
              <a:rect b="b" l="l" r="r" t="t"/>
              <a:pathLst>
                <a:path extrusionOk="0" h="308" w="10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872288" y="3871913"/>
              <a:ext cx="38100" cy="1273175"/>
            </a:xfrm>
            <a:custGeom>
              <a:rect b="b" l="l" r="r" t="t"/>
              <a:pathLst>
                <a:path extrusionOk="0" h="337" w="10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004050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135813" y="4310063"/>
              <a:ext cx="38100" cy="396875"/>
            </a:xfrm>
            <a:custGeom>
              <a:rect b="b" l="l" r="r" t="t"/>
              <a:pathLst>
                <a:path extrusionOk="0" h="105" w="10">
                  <a:moveTo>
                    <a:pt x="0" y="7"/>
                  </a:moveTo>
                  <a:cubicBezTo>
                    <a:pt x="0" y="38"/>
                    <a:pt x="0" y="68"/>
                    <a:pt x="0" y="99"/>
                  </a:cubicBezTo>
                  <a:cubicBezTo>
                    <a:pt x="0" y="105"/>
                    <a:pt x="10" y="105"/>
                    <a:pt x="10" y="99"/>
                  </a:cubicBezTo>
                  <a:cubicBezTo>
                    <a:pt x="10" y="68"/>
                    <a:pt x="10" y="3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272338" y="4125913"/>
              <a:ext cx="38100" cy="766762"/>
            </a:xfrm>
            <a:custGeom>
              <a:rect b="b" l="l" r="r" t="t"/>
              <a:pathLst>
                <a:path extrusionOk="0" h="203" w="10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404100" y="4257675"/>
              <a:ext cx="38100" cy="503237"/>
            </a:xfrm>
            <a:custGeom>
              <a:rect b="b" l="l" r="r" t="t"/>
              <a:pathLst>
                <a:path extrusionOk="0" h="133" w="10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535863" y="3587750"/>
              <a:ext cx="38100" cy="1841500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667625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799388" y="3929063"/>
              <a:ext cx="38100" cy="1163637"/>
            </a:xfrm>
            <a:custGeom>
              <a:rect b="b" l="l" r="r" t="t"/>
              <a:pathLst>
                <a:path extrusionOk="0" h="308" w="10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7931150" y="4083050"/>
              <a:ext cx="38100" cy="850900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062913" y="4181475"/>
              <a:ext cx="38100" cy="654050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8194675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331200" y="3929063"/>
              <a:ext cx="36513" cy="1163637"/>
            </a:xfrm>
            <a:custGeom>
              <a:rect b="b" l="l" r="r" t="t"/>
              <a:pathLst>
                <a:path extrusionOk="0" h="308" w="10">
                  <a:moveTo>
                    <a:pt x="0" y="7"/>
                  </a:moveTo>
                  <a:cubicBezTo>
                    <a:pt x="0" y="105"/>
                    <a:pt x="0" y="203"/>
                    <a:pt x="0" y="301"/>
                  </a:cubicBezTo>
                  <a:cubicBezTo>
                    <a:pt x="0" y="308"/>
                    <a:pt x="10" y="308"/>
                    <a:pt x="10" y="301"/>
                  </a:cubicBezTo>
                  <a:cubicBezTo>
                    <a:pt x="10" y="203"/>
                    <a:pt x="10" y="10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8462963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8594725" y="4205288"/>
              <a:ext cx="38100" cy="608012"/>
            </a:xfrm>
            <a:custGeom>
              <a:rect b="b" l="l" r="r" t="t"/>
              <a:pathLst>
                <a:path extrusionOk="0" h="161" w="10">
                  <a:moveTo>
                    <a:pt x="0" y="7"/>
                  </a:moveTo>
                  <a:cubicBezTo>
                    <a:pt x="0" y="56"/>
                    <a:pt x="0" y="106"/>
                    <a:pt x="0" y="155"/>
                  </a:cubicBezTo>
                  <a:cubicBezTo>
                    <a:pt x="0" y="161"/>
                    <a:pt x="10" y="161"/>
                    <a:pt x="10" y="155"/>
                  </a:cubicBezTo>
                  <a:cubicBezTo>
                    <a:pt x="10" y="106"/>
                    <a:pt x="10" y="5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8726488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8858250" y="4125913"/>
              <a:ext cx="38100" cy="766762"/>
            </a:xfrm>
            <a:custGeom>
              <a:rect b="b" l="l" r="r" t="t"/>
              <a:pathLst>
                <a:path extrusionOk="0" h="203" w="10">
                  <a:moveTo>
                    <a:pt x="0" y="7"/>
                  </a:moveTo>
                  <a:cubicBezTo>
                    <a:pt x="0" y="70"/>
                    <a:pt x="0" y="134"/>
                    <a:pt x="0" y="197"/>
                  </a:cubicBezTo>
                  <a:cubicBezTo>
                    <a:pt x="0" y="203"/>
                    <a:pt x="10" y="203"/>
                    <a:pt x="10" y="197"/>
                  </a:cubicBezTo>
                  <a:cubicBezTo>
                    <a:pt x="10" y="134"/>
                    <a:pt x="10" y="7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8990013" y="4257675"/>
              <a:ext cx="38100" cy="503237"/>
            </a:xfrm>
            <a:custGeom>
              <a:rect b="b" l="l" r="r" t="t"/>
              <a:pathLst>
                <a:path extrusionOk="0" h="133" w="10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9121775" y="3800475"/>
              <a:ext cx="38100" cy="1417637"/>
            </a:xfrm>
            <a:custGeom>
              <a:rect b="b" l="l" r="r" t="t"/>
              <a:pathLst>
                <a:path extrusionOk="0" h="375" w="10">
                  <a:moveTo>
                    <a:pt x="0" y="7"/>
                  </a:moveTo>
                  <a:cubicBezTo>
                    <a:pt x="0" y="128"/>
                    <a:pt x="0" y="248"/>
                    <a:pt x="0" y="369"/>
                  </a:cubicBezTo>
                  <a:cubicBezTo>
                    <a:pt x="0" y="375"/>
                    <a:pt x="10" y="375"/>
                    <a:pt x="10" y="369"/>
                  </a:cubicBezTo>
                  <a:cubicBezTo>
                    <a:pt x="10" y="248"/>
                    <a:pt x="10" y="1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9253538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9390063" y="4257675"/>
              <a:ext cx="36513" cy="503237"/>
            </a:xfrm>
            <a:custGeom>
              <a:rect b="b" l="l" r="r" t="t"/>
              <a:pathLst>
                <a:path extrusionOk="0" h="133" w="10">
                  <a:moveTo>
                    <a:pt x="0" y="7"/>
                  </a:moveTo>
                  <a:cubicBezTo>
                    <a:pt x="0" y="47"/>
                    <a:pt x="0" y="87"/>
                    <a:pt x="0" y="127"/>
                  </a:cubicBezTo>
                  <a:cubicBezTo>
                    <a:pt x="0" y="133"/>
                    <a:pt x="10" y="133"/>
                    <a:pt x="10" y="127"/>
                  </a:cubicBezTo>
                  <a:cubicBezTo>
                    <a:pt x="10" y="87"/>
                    <a:pt x="10" y="47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9521825" y="4329113"/>
              <a:ext cx="38100" cy="358775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9653588" y="4016375"/>
              <a:ext cx="38100" cy="985837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9785350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917113" y="4238625"/>
              <a:ext cx="38100" cy="539750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0048875" y="4367213"/>
              <a:ext cx="38100" cy="282575"/>
            </a:xfrm>
            <a:custGeom>
              <a:rect b="b" l="l" r="r" t="t"/>
              <a:pathLst>
                <a:path extrusionOk="0" h="75" w="10">
                  <a:moveTo>
                    <a:pt x="0" y="7"/>
                  </a:moveTo>
                  <a:cubicBezTo>
                    <a:pt x="0" y="28"/>
                    <a:pt x="0" y="48"/>
                    <a:pt x="0" y="69"/>
                  </a:cubicBezTo>
                  <a:cubicBezTo>
                    <a:pt x="0" y="75"/>
                    <a:pt x="10" y="75"/>
                    <a:pt x="10" y="69"/>
                  </a:cubicBezTo>
                  <a:cubicBezTo>
                    <a:pt x="10" y="48"/>
                    <a:pt x="10" y="2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0180638" y="4348163"/>
              <a:ext cx="38100" cy="320675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0312400" y="4416425"/>
              <a:ext cx="38100" cy="185737"/>
            </a:xfrm>
            <a:custGeom>
              <a:rect b="b" l="l" r="r" t="t"/>
              <a:pathLst>
                <a:path extrusionOk="0" h="49" w="10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gradFill>
              <a:gsLst>
                <a:gs pos="0">
                  <a:srgbClr val="5796FF"/>
                </a:gs>
                <a:gs pos="51000">
                  <a:schemeClr val="dk2"/>
                </a:gs>
                <a:gs pos="100000">
                  <a:srgbClr val="38C9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86" name="Google Shape;186;p2"/>
          <p:cNvSpPr txBox="1"/>
          <p:nvPr>
            <p:ph type="ctrTitle"/>
          </p:nvPr>
        </p:nvSpPr>
        <p:spPr>
          <a:xfrm>
            <a:off x="3851313" y="547500"/>
            <a:ext cx="4486200" cy="6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40"/>
              <a:buFont typeface="Quattrocento Sans"/>
              <a:buNone/>
            </a:pPr>
            <a:r>
              <a:rPr b="1" lang="en-IN" sz="3830">
                <a:latin typeface="Quattrocento Sans"/>
                <a:ea typeface="Quattrocento Sans"/>
                <a:cs typeface="Quattrocento Sans"/>
                <a:sym typeface="Quattrocento Sans"/>
              </a:rPr>
              <a:t>About SincNet</a:t>
            </a:r>
            <a:endParaRPr b="1" sz="383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7" name="Google Shape;187;p2"/>
          <p:cNvSpPr txBox="1"/>
          <p:nvPr>
            <p:ph idx="1" type="subTitle"/>
          </p:nvPr>
        </p:nvSpPr>
        <p:spPr>
          <a:xfrm>
            <a:off x="565025" y="1382275"/>
            <a:ext cx="11372400" cy="1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IN" sz="2600"/>
              <a:t>Neural architecture for efficiently processing raw audio data.</a:t>
            </a:r>
            <a:endParaRPr sz="2600"/>
          </a:p>
          <a:p>
            <a:pPr indent="-393700" lvl="0" marL="457200" rtl="0" algn="ctr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IN" sz="2600"/>
              <a:t>Input of theta parameters of predefined kernel.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"/>
          <p:cNvPicPr preferRelativeResize="0"/>
          <p:nvPr/>
        </p:nvPicPr>
        <p:blipFill rotWithShape="1">
          <a:blip r:embed="rId3">
            <a:alphaModFix/>
          </a:blip>
          <a:srcRect b="0" l="0" r="51552" t="12334"/>
          <a:stretch/>
        </p:blipFill>
        <p:spPr>
          <a:xfrm>
            <a:off x="8946875" y="2603775"/>
            <a:ext cx="2904975" cy="1876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b="6737" l="54127" r="2407" t="11596"/>
          <a:stretch/>
        </p:blipFill>
        <p:spPr>
          <a:xfrm>
            <a:off x="8946875" y="4636472"/>
            <a:ext cx="2904975" cy="1948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225" y="2603775"/>
            <a:ext cx="378142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438" y="2603775"/>
            <a:ext cx="3638550" cy="38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/>
        </p:nvSpPr>
        <p:spPr>
          <a:xfrm>
            <a:off x="522875" y="1681838"/>
            <a:ext cx="7103700" cy="4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Quattrocento Sans"/>
              <a:buChar char="●"/>
            </a:pPr>
            <a:r>
              <a:rPr lang="en-IN" sz="2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SincNet, we encourage the first convolutional layer of our neural network to find more meaningful filters for the raw input data. </a:t>
            </a:r>
            <a:endParaRPr sz="2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Quattrocento Sans"/>
              <a:buChar char="●"/>
            </a:pPr>
            <a:r>
              <a:rPr lang="en-IN" sz="2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contrast to standard CNNs, that learn all elements of each filter, only low and high cutoff frequencies are directly learned from data by using this method.</a:t>
            </a:r>
            <a:endParaRPr sz="2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Quattrocento Sans"/>
              <a:buChar char="●"/>
            </a:pPr>
            <a:r>
              <a:rPr lang="en-IN" sz="2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offers a very compact and efficient way to derive a customized filter bank specifically tuned for our desired speaker recognition model.</a:t>
            </a:r>
            <a:endParaRPr sz="2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7" name="Google Shape;197;p5"/>
          <p:cNvSpPr txBox="1"/>
          <p:nvPr/>
        </p:nvSpPr>
        <p:spPr>
          <a:xfrm>
            <a:off x="653825" y="526625"/>
            <a:ext cx="71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 txBox="1"/>
          <p:nvPr>
            <p:ph idx="4294967295" type="title"/>
          </p:nvPr>
        </p:nvSpPr>
        <p:spPr>
          <a:xfrm>
            <a:off x="609516" y="371214"/>
            <a:ext cx="10969800" cy="71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SincNet?</a:t>
            </a:r>
            <a:endParaRPr sz="4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9" name="Google Shape;19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150" y="1323650"/>
            <a:ext cx="3180525" cy="458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/>
        </p:nvSpPr>
        <p:spPr>
          <a:xfrm>
            <a:off x="609525" y="894200"/>
            <a:ext cx="10969800" cy="4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➔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Audio sequences are </a:t>
            </a:r>
            <a:r>
              <a:rPr b="1"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DIMENSIONAL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◆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raw waveform sampled at 16 kHz has 16000 features per second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➔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use hand-crafted features like MFCCs for </a:t>
            </a:r>
            <a:r>
              <a:rPr b="1"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DIMENSIONALITY REDUCTION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◆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are not optimal for tasks such as Speaker Recognition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◆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Filters can hinder the extraction of important information such as Pitch and Formants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➔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CNNs employed for such tasks face </a:t>
            </a:r>
            <a:r>
              <a:rPr b="1"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PROBLEMS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◆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Sensitive to</a:t>
            </a:r>
            <a:r>
              <a:rPr b="1"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VANISHING GRADIENT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◆"/>
            </a:pPr>
            <a:r>
              <a:rPr b="1"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DIMENSIONALITY </a:t>
            </a: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 input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◆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 of </a:t>
            </a:r>
            <a:r>
              <a:rPr b="1"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NOISE</a:t>
            </a:r>
            <a:endParaRPr b="1"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◆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Output is </a:t>
            </a:r>
            <a:r>
              <a:rPr b="1"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INTERPRETABLE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698b7c7f8d_0_15"/>
          <p:cNvSpPr txBox="1"/>
          <p:nvPr>
            <p:ph type="title"/>
          </p:nvPr>
        </p:nvSpPr>
        <p:spPr>
          <a:xfrm>
            <a:off x="609516" y="492564"/>
            <a:ext cx="10969800" cy="71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Ravanelli’s idea</a:t>
            </a:r>
            <a:endParaRPr sz="4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g1698b7c7f8d_0_15"/>
          <p:cNvSpPr txBox="1"/>
          <p:nvPr/>
        </p:nvSpPr>
        <p:spPr>
          <a:xfrm>
            <a:off x="609525" y="1431325"/>
            <a:ext cx="109698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➔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Ravanelli et al. proposed an injection of "prior knowledge" into the first Convolutional layer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◆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kernel that would force the filters learnt by the layer to take a pre-defined shape, which would be more meaningful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g1698b7c7f8d_0_15"/>
          <p:cNvSpPr txBox="1"/>
          <p:nvPr/>
        </p:nvSpPr>
        <p:spPr>
          <a:xfrm>
            <a:off x="609525" y="3407350"/>
            <a:ext cx="54477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➔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kernel would implement a bank of Band-pass filters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◆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Only the upper and lower cut-off frequencies need to be learnt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Char char="◆"/>
            </a:pPr>
            <a:r>
              <a:rPr lang="en-IN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Significantly reduces the number of parameters learnt by the layer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1698b7c7f8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8525" y="3768125"/>
            <a:ext cx="5382449" cy="25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4"/>
          <p:cNvGrpSpPr/>
          <p:nvPr/>
        </p:nvGrpSpPr>
        <p:grpSpPr>
          <a:xfrm>
            <a:off x="1363461" y="451847"/>
            <a:ext cx="9461907" cy="1273091"/>
            <a:chOff x="1750083" y="4665181"/>
            <a:chExt cx="9411087" cy="1266253"/>
          </a:xfrm>
        </p:grpSpPr>
        <p:sp>
          <p:nvSpPr>
            <p:cNvPr id="219" name="Google Shape;219;p4"/>
            <p:cNvSpPr/>
            <p:nvPr/>
          </p:nvSpPr>
          <p:spPr>
            <a:xfrm>
              <a:off x="1750083" y="5234995"/>
              <a:ext cx="26198" cy="127717"/>
            </a:xfrm>
            <a:custGeom>
              <a:rect b="b" l="l" r="r" t="t"/>
              <a:pathLst>
                <a:path extrusionOk="0" h="49" w="10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1901452" y="5188056"/>
              <a:ext cx="26198" cy="220503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052821" y="5188056"/>
              <a:ext cx="26198" cy="220503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204190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355559" y="5073438"/>
              <a:ext cx="26198" cy="449738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506928" y="4933714"/>
              <a:ext cx="26198" cy="730279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658297" y="5188056"/>
              <a:ext cx="26198" cy="220503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809666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961035" y="4933714"/>
              <a:ext cx="26198" cy="730279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112404" y="4796173"/>
              <a:ext cx="26198" cy="1005361"/>
            </a:xfrm>
            <a:custGeom>
              <a:rect b="b" l="l" r="r" t="t"/>
              <a:pathLst>
                <a:path extrusionOk="0" h="387" w="10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263773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415142" y="5022134"/>
              <a:ext cx="26198" cy="553440"/>
            </a:xfrm>
            <a:custGeom>
              <a:rect b="b" l="l" r="r" t="t"/>
              <a:pathLst>
                <a:path extrusionOk="0" h="213" w="10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566511" y="5174958"/>
              <a:ext cx="26198" cy="246701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717880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869249" y="4933714"/>
              <a:ext cx="26198" cy="730279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4020618" y="4912974"/>
              <a:ext cx="26198" cy="773942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171987" y="5188056"/>
              <a:ext cx="26198" cy="220503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323356" y="5073438"/>
              <a:ext cx="26198" cy="449738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474725" y="5005759"/>
              <a:ext cx="26198" cy="585096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626094" y="4881318"/>
              <a:ext cx="26198" cy="837255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777463" y="4946813"/>
              <a:ext cx="26198" cy="704080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4928832" y="4665181"/>
              <a:ext cx="26198" cy="1266253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080201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231570" y="5005759"/>
              <a:ext cx="26198" cy="585096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382939" y="5174958"/>
              <a:ext cx="26198" cy="246701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534308" y="4946813"/>
              <a:ext cx="26198" cy="704080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685677" y="4860577"/>
              <a:ext cx="26198" cy="875461"/>
            </a:xfrm>
            <a:custGeom>
              <a:rect b="b" l="l" r="r" t="t"/>
              <a:pathLst>
                <a:path extrusionOk="0" h="337" w="10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837046" y="4912974"/>
              <a:ext cx="26198" cy="773942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88415" y="5005759"/>
              <a:ext cx="26198" cy="585096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6139784" y="4881318"/>
              <a:ext cx="26198" cy="837255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6291153" y="4959912"/>
              <a:ext cx="26198" cy="677882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6442522" y="4665181"/>
              <a:ext cx="26198" cy="1266253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1" name="Google Shape;251;p4"/>
            <p:cNvSpPr/>
            <p:nvPr/>
          </p:nvSpPr>
          <p:spPr>
            <a:xfrm flipH="1">
              <a:off x="10983592" y="5234995"/>
              <a:ext cx="26198" cy="127717"/>
            </a:xfrm>
            <a:custGeom>
              <a:rect b="b" l="l" r="r" t="t"/>
              <a:pathLst>
                <a:path extrusionOk="0" h="49" w="10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2" name="Google Shape;252;p4"/>
            <p:cNvSpPr/>
            <p:nvPr/>
          </p:nvSpPr>
          <p:spPr>
            <a:xfrm flipH="1">
              <a:off x="11134972" y="5188056"/>
              <a:ext cx="26198" cy="220503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3" name="Google Shape;253;p4"/>
            <p:cNvSpPr/>
            <p:nvPr/>
          </p:nvSpPr>
          <p:spPr>
            <a:xfrm flipH="1">
              <a:off x="10832223" y="5188056"/>
              <a:ext cx="26198" cy="220503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4" name="Google Shape;254;p4"/>
            <p:cNvSpPr/>
            <p:nvPr/>
          </p:nvSpPr>
          <p:spPr>
            <a:xfrm flipH="1">
              <a:off x="10680854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5" name="Google Shape;255;p4"/>
            <p:cNvSpPr/>
            <p:nvPr/>
          </p:nvSpPr>
          <p:spPr>
            <a:xfrm flipH="1">
              <a:off x="10529485" y="5073438"/>
              <a:ext cx="26198" cy="449738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6" name="Google Shape;256;p4"/>
            <p:cNvSpPr/>
            <p:nvPr/>
          </p:nvSpPr>
          <p:spPr>
            <a:xfrm flipH="1">
              <a:off x="10378116" y="4933714"/>
              <a:ext cx="26198" cy="730279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7" name="Google Shape;257;p4"/>
            <p:cNvSpPr/>
            <p:nvPr/>
          </p:nvSpPr>
          <p:spPr>
            <a:xfrm flipH="1">
              <a:off x="10226747" y="5188056"/>
              <a:ext cx="26198" cy="220503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8" name="Google Shape;258;p4"/>
            <p:cNvSpPr/>
            <p:nvPr/>
          </p:nvSpPr>
          <p:spPr>
            <a:xfrm flipH="1">
              <a:off x="10075378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4"/>
            <p:cNvSpPr/>
            <p:nvPr/>
          </p:nvSpPr>
          <p:spPr>
            <a:xfrm flipH="1">
              <a:off x="9924009" y="4933714"/>
              <a:ext cx="26198" cy="730279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0" name="Google Shape;260;p4"/>
            <p:cNvSpPr/>
            <p:nvPr/>
          </p:nvSpPr>
          <p:spPr>
            <a:xfrm flipH="1">
              <a:off x="9772640" y="4796173"/>
              <a:ext cx="26198" cy="1005361"/>
            </a:xfrm>
            <a:custGeom>
              <a:rect b="b" l="l" r="r" t="t"/>
              <a:pathLst>
                <a:path extrusionOk="0" h="387" w="10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1" name="Google Shape;261;p4"/>
            <p:cNvSpPr/>
            <p:nvPr/>
          </p:nvSpPr>
          <p:spPr>
            <a:xfrm flipH="1">
              <a:off x="9621271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2" name="Google Shape;262;p4"/>
            <p:cNvSpPr/>
            <p:nvPr/>
          </p:nvSpPr>
          <p:spPr>
            <a:xfrm flipH="1">
              <a:off x="9469902" y="5022134"/>
              <a:ext cx="26198" cy="553440"/>
            </a:xfrm>
            <a:custGeom>
              <a:rect b="b" l="l" r="r" t="t"/>
              <a:pathLst>
                <a:path extrusionOk="0" h="213" w="10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3" name="Google Shape;263;p4"/>
            <p:cNvSpPr/>
            <p:nvPr/>
          </p:nvSpPr>
          <p:spPr>
            <a:xfrm flipH="1">
              <a:off x="9318533" y="5174958"/>
              <a:ext cx="26198" cy="246701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4" name="Google Shape;264;p4"/>
            <p:cNvSpPr/>
            <p:nvPr/>
          </p:nvSpPr>
          <p:spPr>
            <a:xfrm flipH="1">
              <a:off x="9167164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 flipH="1">
              <a:off x="9015795" y="4933714"/>
              <a:ext cx="26198" cy="730279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 flipH="1">
              <a:off x="8864426" y="4912974"/>
              <a:ext cx="26198" cy="773942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7" name="Google Shape;267;p4"/>
            <p:cNvSpPr/>
            <p:nvPr/>
          </p:nvSpPr>
          <p:spPr>
            <a:xfrm flipH="1">
              <a:off x="8713057" y="5188056"/>
              <a:ext cx="26198" cy="220503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8" name="Google Shape;268;p4"/>
            <p:cNvSpPr/>
            <p:nvPr/>
          </p:nvSpPr>
          <p:spPr>
            <a:xfrm flipH="1">
              <a:off x="8561688" y="5073438"/>
              <a:ext cx="26198" cy="449738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69" name="Google Shape;269;p4"/>
            <p:cNvSpPr/>
            <p:nvPr/>
          </p:nvSpPr>
          <p:spPr>
            <a:xfrm flipH="1">
              <a:off x="8410319" y="5005759"/>
              <a:ext cx="26198" cy="585096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 flipH="1">
              <a:off x="8258950" y="4881318"/>
              <a:ext cx="26198" cy="837255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 flipH="1">
              <a:off x="8107581" y="4946813"/>
              <a:ext cx="26198" cy="704080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 flipH="1">
              <a:off x="7956212" y="4665181"/>
              <a:ext cx="26198" cy="1266253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3" name="Google Shape;273;p4"/>
            <p:cNvSpPr/>
            <p:nvPr/>
          </p:nvSpPr>
          <p:spPr>
            <a:xfrm flipH="1">
              <a:off x="7804843" y="5112736"/>
              <a:ext cx="26198" cy="371143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4" name="Google Shape;274;p4"/>
            <p:cNvSpPr/>
            <p:nvPr/>
          </p:nvSpPr>
          <p:spPr>
            <a:xfrm flipH="1">
              <a:off x="7653474" y="5005759"/>
              <a:ext cx="26198" cy="585096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 flipH="1">
              <a:off x="7502105" y="5174958"/>
              <a:ext cx="26198" cy="246701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 flipH="1">
              <a:off x="7350736" y="4946813"/>
              <a:ext cx="26198" cy="704080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 flipH="1">
              <a:off x="7199367" y="4860577"/>
              <a:ext cx="26198" cy="875461"/>
            </a:xfrm>
            <a:custGeom>
              <a:rect b="b" l="l" r="r" t="t"/>
              <a:pathLst>
                <a:path extrusionOk="0" h="337" w="10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 flipH="1">
              <a:off x="7047998" y="4912974"/>
              <a:ext cx="26198" cy="773942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 flipH="1">
              <a:off x="6896629" y="5005759"/>
              <a:ext cx="26198" cy="585096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 flipH="1">
              <a:off x="6745260" y="4881318"/>
              <a:ext cx="26198" cy="837255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 flipH="1">
              <a:off x="6593891" y="4959912"/>
              <a:ext cx="26198" cy="677882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82" name="Google Shape;282;p4"/>
          <p:cNvGrpSpPr/>
          <p:nvPr/>
        </p:nvGrpSpPr>
        <p:grpSpPr>
          <a:xfrm>
            <a:off x="5425191" y="2759169"/>
            <a:ext cx="1338436" cy="1339657"/>
            <a:chOff x="5352732" y="1034056"/>
            <a:chExt cx="1483360" cy="1484714"/>
          </a:xfrm>
        </p:grpSpPr>
        <p:sp>
          <p:nvSpPr>
            <p:cNvPr id="283" name="Google Shape;283;p4"/>
            <p:cNvSpPr/>
            <p:nvPr/>
          </p:nvSpPr>
          <p:spPr>
            <a:xfrm>
              <a:off x="5352732" y="1034056"/>
              <a:ext cx="1483360" cy="1484714"/>
            </a:xfrm>
            <a:prstGeom prst="ellipse">
              <a:avLst/>
            </a:prstGeom>
            <a:solidFill>
              <a:schemeClr val="accent2"/>
            </a:solidFill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algn="tl" dir="2700000" dist="50800">
                <a:srgbClr val="000000">
                  <a:alpha val="9803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84" name="Google Shape;284;p4"/>
            <p:cNvGrpSpPr/>
            <p:nvPr/>
          </p:nvGrpSpPr>
          <p:grpSpPr>
            <a:xfrm>
              <a:off x="5872025" y="1390015"/>
              <a:ext cx="444774" cy="772796"/>
              <a:chOff x="5778500" y="1427163"/>
              <a:chExt cx="635000" cy="1103313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5886450" y="1427163"/>
                <a:ext cx="420688" cy="841375"/>
              </a:xfrm>
              <a:custGeom>
                <a:rect b="b" l="l" r="r" t="t"/>
                <a:pathLst>
                  <a:path extrusionOk="0" h="221" w="110">
                    <a:moveTo>
                      <a:pt x="7" y="169"/>
                    </a:moveTo>
                    <a:cubicBezTo>
                      <a:pt x="29" y="221"/>
                      <a:pt x="102" y="206"/>
                      <a:pt x="107" y="152"/>
                    </a:cubicBezTo>
                    <a:cubicBezTo>
                      <a:pt x="107" y="151"/>
                      <a:pt x="107" y="151"/>
                      <a:pt x="107" y="150"/>
                    </a:cubicBezTo>
                    <a:cubicBezTo>
                      <a:pt x="107" y="134"/>
                      <a:pt x="107" y="119"/>
                      <a:pt x="107" y="103"/>
                    </a:cubicBezTo>
                    <a:cubicBezTo>
                      <a:pt x="107" y="87"/>
                      <a:pt x="110" y="67"/>
                      <a:pt x="103" y="52"/>
                    </a:cubicBezTo>
                    <a:cubicBezTo>
                      <a:pt x="81" y="0"/>
                      <a:pt x="6" y="16"/>
                      <a:pt x="3" y="71"/>
                    </a:cubicBezTo>
                    <a:cubicBezTo>
                      <a:pt x="2" y="87"/>
                      <a:pt x="3" y="103"/>
                      <a:pt x="3" y="118"/>
                    </a:cubicBezTo>
                    <a:cubicBezTo>
                      <a:pt x="3" y="134"/>
                      <a:pt x="0" y="154"/>
                      <a:pt x="7" y="169"/>
                    </a:cubicBezTo>
                    <a:close/>
                    <a:moveTo>
                      <a:pt x="18" y="71"/>
                    </a:moveTo>
                    <a:cubicBezTo>
                      <a:pt x="18" y="41"/>
                      <a:pt x="50" y="26"/>
                      <a:pt x="75" y="40"/>
                    </a:cubicBezTo>
                    <a:cubicBezTo>
                      <a:pt x="91" y="49"/>
                      <a:pt x="92" y="66"/>
                      <a:pt x="92" y="82"/>
                    </a:cubicBezTo>
                    <a:cubicBezTo>
                      <a:pt x="92" y="105"/>
                      <a:pt x="92" y="127"/>
                      <a:pt x="92" y="150"/>
                    </a:cubicBezTo>
                    <a:cubicBezTo>
                      <a:pt x="90" y="180"/>
                      <a:pt x="61" y="196"/>
                      <a:pt x="35" y="181"/>
                    </a:cubicBezTo>
                    <a:cubicBezTo>
                      <a:pt x="19" y="172"/>
                      <a:pt x="18" y="155"/>
                      <a:pt x="18" y="139"/>
                    </a:cubicBezTo>
                    <a:cubicBezTo>
                      <a:pt x="18" y="117"/>
                      <a:pt x="18" y="94"/>
                      <a:pt x="18" y="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5778500" y="1971676"/>
                <a:ext cx="635000" cy="558800"/>
              </a:xfrm>
              <a:custGeom>
                <a:rect b="b" l="l" r="r" t="t"/>
                <a:pathLst>
                  <a:path extrusionOk="0" h="147" w="166">
                    <a:moveTo>
                      <a:pt x="166" y="9"/>
                    </a:moveTo>
                    <a:cubicBezTo>
                      <a:pt x="166" y="0"/>
                      <a:pt x="151" y="0"/>
                      <a:pt x="151" y="9"/>
                    </a:cubicBezTo>
                    <a:cubicBezTo>
                      <a:pt x="149" y="47"/>
                      <a:pt x="121" y="76"/>
                      <a:pt x="83" y="77"/>
                    </a:cubicBezTo>
                    <a:cubicBezTo>
                      <a:pt x="45" y="79"/>
                      <a:pt x="17" y="45"/>
                      <a:pt x="15" y="9"/>
                    </a:cubicBezTo>
                    <a:cubicBezTo>
                      <a:pt x="15" y="0"/>
                      <a:pt x="0" y="0"/>
                      <a:pt x="0" y="9"/>
                    </a:cubicBezTo>
                    <a:cubicBezTo>
                      <a:pt x="2" y="53"/>
                      <a:pt x="33" y="87"/>
                      <a:pt x="76" y="92"/>
                    </a:cubicBezTo>
                    <a:cubicBezTo>
                      <a:pt x="76" y="107"/>
                      <a:pt x="76" y="122"/>
                      <a:pt x="76" y="138"/>
                    </a:cubicBezTo>
                    <a:cubicBezTo>
                      <a:pt x="76" y="147"/>
                      <a:pt x="91" y="147"/>
                      <a:pt x="91" y="138"/>
                    </a:cubicBezTo>
                    <a:cubicBezTo>
                      <a:pt x="91" y="122"/>
                      <a:pt x="91" y="107"/>
                      <a:pt x="91" y="92"/>
                    </a:cubicBezTo>
                    <a:cubicBezTo>
                      <a:pt x="133" y="89"/>
                      <a:pt x="164" y="51"/>
                      <a:pt x="166" y="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287" name="Google Shape;287;p4"/>
          <p:cNvSpPr/>
          <p:nvPr/>
        </p:nvSpPr>
        <p:spPr>
          <a:xfrm>
            <a:off x="1363450" y="2077325"/>
            <a:ext cx="37782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b="1"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EFFICIENT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Kernel is symmetric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 convolution for only 50% of the filter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Converges faster (lesser epochs)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b="1"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COMPACT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CNNs learn L*F parameters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SincNet only learns 2*F parameters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8" name="Google Shape;288;p4"/>
          <p:cNvSpPr/>
          <p:nvPr/>
        </p:nvSpPr>
        <p:spPr>
          <a:xfrm>
            <a:off x="7047175" y="2077325"/>
            <a:ext cx="37782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b="1"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HIGH FREQUENCY-SELECTIVITY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parameters does not depend on L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b="1"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MORE INTERPRETABLE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Clear peaks for pitch and formants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b="1"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NOISE</a:t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Learns to avoid noisy bandwidth more quickly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Char char="●"/>
            </a:pPr>
            <a:r>
              <a:rPr lang="en-IN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Performs better in reverberant conditions</a:t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7376338" y="5256069"/>
            <a:ext cx="4493100" cy="13815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8"/>
          <p:cNvSpPr/>
          <p:nvPr/>
        </p:nvSpPr>
        <p:spPr>
          <a:xfrm>
            <a:off x="-18750" y="0"/>
            <a:ext cx="4197201" cy="5411026"/>
          </a:xfrm>
          <a:custGeom>
            <a:rect b="b" l="l" r="r" t="t"/>
            <a:pathLst>
              <a:path extrusionOk="0" h="975" w="722">
                <a:moveTo>
                  <a:pt x="584" y="0"/>
                </a:moveTo>
                <a:cubicBezTo>
                  <a:pt x="584" y="0"/>
                  <a:pt x="685" y="125"/>
                  <a:pt x="704" y="193"/>
                </a:cubicBezTo>
                <a:cubicBezTo>
                  <a:pt x="722" y="261"/>
                  <a:pt x="582" y="278"/>
                  <a:pt x="570" y="290"/>
                </a:cubicBezTo>
                <a:cubicBezTo>
                  <a:pt x="558" y="302"/>
                  <a:pt x="542" y="370"/>
                  <a:pt x="558" y="402"/>
                </a:cubicBezTo>
                <a:cubicBezTo>
                  <a:pt x="574" y="434"/>
                  <a:pt x="585" y="476"/>
                  <a:pt x="552" y="493"/>
                </a:cubicBezTo>
                <a:cubicBezTo>
                  <a:pt x="518" y="510"/>
                  <a:pt x="518" y="498"/>
                  <a:pt x="492" y="517"/>
                </a:cubicBezTo>
                <a:cubicBezTo>
                  <a:pt x="465" y="536"/>
                  <a:pt x="464" y="532"/>
                  <a:pt x="464" y="532"/>
                </a:cubicBezTo>
                <a:cubicBezTo>
                  <a:pt x="464" y="532"/>
                  <a:pt x="517" y="536"/>
                  <a:pt x="529" y="568"/>
                </a:cubicBezTo>
                <a:cubicBezTo>
                  <a:pt x="541" y="599"/>
                  <a:pt x="549" y="635"/>
                  <a:pt x="528" y="640"/>
                </a:cubicBezTo>
                <a:cubicBezTo>
                  <a:pt x="508" y="646"/>
                  <a:pt x="472" y="662"/>
                  <a:pt x="468" y="688"/>
                </a:cubicBezTo>
                <a:cubicBezTo>
                  <a:pt x="465" y="714"/>
                  <a:pt x="516" y="768"/>
                  <a:pt x="480" y="844"/>
                </a:cubicBezTo>
                <a:cubicBezTo>
                  <a:pt x="444" y="920"/>
                  <a:pt x="370" y="906"/>
                  <a:pt x="238" y="902"/>
                </a:cubicBezTo>
                <a:cubicBezTo>
                  <a:pt x="106" y="898"/>
                  <a:pt x="9" y="893"/>
                  <a:pt x="0" y="975"/>
                </a:cubicBezTo>
                <a:cubicBezTo>
                  <a:pt x="0" y="0"/>
                  <a:pt x="0" y="0"/>
                  <a:pt x="0" y="0"/>
                </a:cubicBezTo>
                <a:lnTo>
                  <a:pt x="58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044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95" name="Google Shape;295;p8"/>
          <p:cNvGrpSpPr/>
          <p:nvPr/>
        </p:nvGrpSpPr>
        <p:grpSpPr>
          <a:xfrm>
            <a:off x="3276655" y="1969538"/>
            <a:ext cx="3337703" cy="1961200"/>
            <a:chOff x="4078188" y="2882095"/>
            <a:chExt cx="2381862" cy="1093809"/>
          </a:xfrm>
        </p:grpSpPr>
        <p:sp>
          <p:nvSpPr>
            <p:cNvPr id="296" name="Google Shape;296;p8"/>
            <p:cNvSpPr/>
            <p:nvPr/>
          </p:nvSpPr>
          <p:spPr>
            <a:xfrm>
              <a:off x="4078188" y="3374309"/>
              <a:ext cx="22631" cy="110324"/>
            </a:xfrm>
            <a:custGeom>
              <a:rect b="b" l="l" r="r" t="t"/>
              <a:pathLst>
                <a:path extrusionOk="0" h="49" w="10">
                  <a:moveTo>
                    <a:pt x="0" y="7"/>
                  </a:moveTo>
                  <a:cubicBezTo>
                    <a:pt x="0" y="19"/>
                    <a:pt x="0" y="31"/>
                    <a:pt x="0" y="43"/>
                  </a:cubicBezTo>
                  <a:cubicBezTo>
                    <a:pt x="0" y="49"/>
                    <a:pt x="10" y="49"/>
                    <a:pt x="10" y="43"/>
                  </a:cubicBezTo>
                  <a:cubicBezTo>
                    <a:pt x="10" y="31"/>
                    <a:pt x="10" y="1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4159281" y="3333763"/>
              <a:ext cx="22631" cy="190474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4237545" y="3333763"/>
              <a:ext cx="22631" cy="190474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4315808" y="3268700"/>
              <a:ext cx="22631" cy="320599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4394073" y="3234754"/>
              <a:ext cx="22631" cy="388491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4472336" y="3114058"/>
              <a:ext cx="22631" cy="630826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4550600" y="3333763"/>
              <a:ext cx="22631" cy="190474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4628864" y="3268700"/>
              <a:ext cx="22631" cy="320599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4707128" y="3114058"/>
              <a:ext cx="22631" cy="630826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4788221" y="2995248"/>
              <a:ext cx="22631" cy="868446"/>
            </a:xfrm>
            <a:custGeom>
              <a:rect b="b" l="l" r="r" t="t"/>
              <a:pathLst>
                <a:path extrusionOk="0" h="387" w="10">
                  <a:moveTo>
                    <a:pt x="0" y="7"/>
                  </a:moveTo>
                  <a:cubicBezTo>
                    <a:pt x="0" y="132"/>
                    <a:pt x="0" y="256"/>
                    <a:pt x="0" y="381"/>
                  </a:cubicBezTo>
                  <a:cubicBezTo>
                    <a:pt x="0" y="387"/>
                    <a:pt x="10" y="387"/>
                    <a:pt x="10" y="381"/>
                  </a:cubicBezTo>
                  <a:cubicBezTo>
                    <a:pt x="10" y="256"/>
                    <a:pt x="10" y="132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4866484" y="3268700"/>
              <a:ext cx="22631" cy="320599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4944748" y="3190437"/>
              <a:ext cx="22631" cy="478070"/>
            </a:xfrm>
            <a:custGeom>
              <a:rect b="b" l="l" r="r" t="t"/>
              <a:pathLst>
                <a:path extrusionOk="0" h="213" w="10">
                  <a:moveTo>
                    <a:pt x="0" y="7"/>
                  </a:moveTo>
                  <a:cubicBezTo>
                    <a:pt x="0" y="74"/>
                    <a:pt x="0" y="140"/>
                    <a:pt x="0" y="207"/>
                  </a:cubicBezTo>
                  <a:cubicBezTo>
                    <a:pt x="0" y="213"/>
                    <a:pt x="10" y="213"/>
                    <a:pt x="10" y="207"/>
                  </a:cubicBezTo>
                  <a:cubicBezTo>
                    <a:pt x="10" y="140"/>
                    <a:pt x="10" y="7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023012" y="3322448"/>
              <a:ext cx="22631" cy="213104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5101276" y="3268700"/>
              <a:ext cx="22631" cy="320599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5179540" y="3114058"/>
              <a:ext cx="22631" cy="630826"/>
            </a:xfrm>
            <a:custGeom>
              <a:rect b="b" l="l" r="r" t="t"/>
              <a:pathLst>
                <a:path extrusionOk="0" h="281" w="10">
                  <a:moveTo>
                    <a:pt x="0" y="7"/>
                  </a:moveTo>
                  <a:cubicBezTo>
                    <a:pt x="0" y="96"/>
                    <a:pt x="0" y="186"/>
                    <a:pt x="0" y="275"/>
                  </a:cubicBezTo>
                  <a:cubicBezTo>
                    <a:pt x="0" y="281"/>
                    <a:pt x="10" y="281"/>
                    <a:pt x="10" y="275"/>
                  </a:cubicBezTo>
                  <a:cubicBezTo>
                    <a:pt x="10" y="186"/>
                    <a:pt x="10" y="96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5257804" y="3096143"/>
              <a:ext cx="22631" cy="668543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5336067" y="3333763"/>
              <a:ext cx="22631" cy="190474"/>
            </a:xfrm>
            <a:custGeom>
              <a:rect b="b" l="l" r="r" t="t"/>
              <a:pathLst>
                <a:path extrusionOk="0" h="85" w="10">
                  <a:moveTo>
                    <a:pt x="0" y="7"/>
                  </a:moveTo>
                  <a:cubicBezTo>
                    <a:pt x="0" y="31"/>
                    <a:pt x="0" y="55"/>
                    <a:pt x="0" y="79"/>
                  </a:cubicBezTo>
                  <a:cubicBezTo>
                    <a:pt x="0" y="85"/>
                    <a:pt x="10" y="85"/>
                    <a:pt x="10" y="79"/>
                  </a:cubicBezTo>
                  <a:cubicBezTo>
                    <a:pt x="10" y="55"/>
                    <a:pt x="10" y="3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5417160" y="3234754"/>
              <a:ext cx="22631" cy="388491"/>
            </a:xfrm>
            <a:custGeom>
              <a:rect b="b" l="l" r="r" t="t"/>
              <a:pathLst>
                <a:path extrusionOk="0" h="173" w="10">
                  <a:moveTo>
                    <a:pt x="0" y="7"/>
                  </a:moveTo>
                  <a:cubicBezTo>
                    <a:pt x="0" y="60"/>
                    <a:pt x="0" y="114"/>
                    <a:pt x="0" y="167"/>
                  </a:cubicBezTo>
                  <a:cubicBezTo>
                    <a:pt x="0" y="173"/>
                    <a:pt x="10" y="173"/>
                    <a:pt x="10" y="167"/>
                  </a:cubicBezTo>
                  <a:cubicBezTo>
                    <a:pt x="10" y="114"/>
                    <a:pt x="10" y="6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5495424" y="3176292"/>
              <a:ext cx="22631" cy="505415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5573688" y="3068797"/>
              <a:ext cx="22631" cy="723234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651952" y="3125374"/>
              <a:ext cx="22631" cy="608195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730215" y="2882095"/>
              <a:ext cx="22631" cy="1093809"/>
            </a:xfrm>
            <a:custGeom>
              <a:rect b="b" l="l" r="r" t="t"/>
              <a:pathLst>
                <a:path extrusionOk="0" h="487" w="10">
                  <a:moveTo>
                    <a:pt x="0" y="7"/>
                  </a:moveTo>
                  <a:cubicBezTo>
                    <a:pt x="0" y="165"/>
                    <a:pt x="0" y="323"/>
                    <a:pt x="0" y="481"/>
                  </a:cubicBezTo>
                  <a:cubicBezTo>
                    <a:pt x="0" y="487"/>
                    <a:pt x="10" y="487"/>
                    <a:pt x="10" y="481"/>
                  </a:cubicBezTo>
                  <a:cubicBezTo>
                    <a:pt x="10" y="323"/>
                    <a:pt x="10" y="16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808480" y="3268700"/>
              <a:ext cx="22631" cy="320599"/>
            </a:xfrm>
            <a:custGeom>
              <a:rect b="b" l="l" r="r" t="t"/>
              <a:pathLst>
                <a:path extrusionOk="0" h="143" w="10">
                  <a:moveTo>
                    <a:pt x="0" y="7"/>
                  </a:moveTo>
                  <a:cubicBezTo>
                    <a:pt x="0" y="50"/>
                    <a:pt x="0" y="94"/>
                    <a:pt x="0" y="137"/>
                  </a:cubicBezTo>
                  <a:cubicBezTo>
                    <a:pt x="0" y="143"/>
                    <a:pt x="10" y="143"/>
                    <a:pt x="10" y="137"/>
                  </a:cubicBezTo>
                  <a:cubicBezTo>
                    <a:pt x="10" y="94"/>
                    <a:pt x="10" y="5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886743" y="3176292"/>
              <a:ext cx="22631" cy="505415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5965007" y="3322448"/>
              <a:ext cx="22631" cy="213104"/>
            </a:xfrm>
            <a:custGeom>
              <a:rect b="b" l="l" r="r" t="t"/>
              <a:pathLst>
                <a:path extrusionOk="0" h="95" w="10">
                  <a:moveTo>
                    <a:pt x="0" y="7"/>
                  </a:moveTo>
                  <a:cubicBezTo>
                    <a:pt x="0" y="34"/>
                    <a:pt x="0" y="62"/>
                    <a:pt x="0" y="89"/>
                  </a:cubicBezTo>
                  <a:cubicBezTo>
                    <a:pt x="0" y="95"/>
                    <a:pt x="10" y="95"/>
                    <a:pt x="10" y="89"/>
                  </a:cubicBezTo>
                  <a:cubicBezTo>
                    <a:pt x="10" y="62"/>
                    <a:pt x="10" y="34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046100" y="3125374"/>
              <a:ext cx="22631" cy="608195"/>
            </a:xfrm>
            <a:custGeom>
              <a:rect b="b" l="l" r="r" t="t"/>
              <a:pathLst>
                <a:path extrusionOk="0" h="271" w="10">
                  <a:moveTo>
                    <a:pt x="0" y="7"/>
                  </a:moveTo>
                  <a:cubicBezTo>
                    <a:pt x="0" y="93"/>
                    <a:pt x="0" y="179"/>
                    <a:pt x="0" y="265"/>
                  </a:cubicBezTo>
                  <a:cubicBezTo>
                    <a:pt x="0" y="271"/>
                    <a:pt x="10" y="271"/>
                    <a:pt x="10" y="265"/>
                  </a:cubicBezTo>
                  <a:cubicBezTo>
                    <a:pt x="10" y="179"/>
                    <a:pt x="10" y="93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124364" y="3050882"/>
              <a:ext cx="22631" cy="756237"/>
            </a:xfrm>
            <a:custGeom>
              <a:rect b="b" l="l" r="r" t="t"/>
              <a:pathLst>
                <a:path extrusionOk="0" h="337" w="10">
                  <a:moveTo>
                    <a:pt x="0" y="7"/>
                  </a:moveTo>
                  <a:cubicBezTo>
                    <a:pt x="0" y="115"/>
                    <a:pt x="0" y="223"/>
                    <a:pt x="0" y="331"/>
                  </a:cubicBezTo>
                  <a:cubicBezTo>
                    <a:pt x="0" y="337"/>
                    <a:pt x="10" y="337"/>
                    <a:pt x="10" y="331"/>
                  </a:cubicBezTo>
                  <a:cubicBezTo>
                    <a:pt x="10" y="223"/>
                    <a:pt x="10" y="115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202628" y="3096143"/>
              <a:ext cx="22631" cy="668543"/>
            </a:xfrm>
            <a:custGeom>
              <a:rect b="b" l="l" r="r" t="t"/>
              <a:pathLst>
                <a:path extrusionOk="0" h="298" w="10">
                  <a:moveTo>
                    <a:pt x="0" y="7"/>
                  </a:moveTo>
                  <a:cubicBezTo>
                    <a:pt x="0" y="101"/>
                    <a:pt x="0" y="196"/>
                    <a:pt x="0" y="291"/>
                  </a:cubicBezTo>
                  <a:cubicBezTo>
                    <a:pt x="0" y="298"/>
                    <a:pt x="10" y="298"/>
                    <a:pt x="10" y="291"/>
                  </a:cubicBezTo>
                  <a:cubicBezTo>
                    <a:pt x="10" y="196"/>
                    <a:pt x="10" y="101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280891" y="3176292"/>
              <a:ext cx="22631" cy="505415"/>
            </a:xfrm>
            <a:custGeom>
              <a:rect b="b" l="l" r="r" t="t"/>
              <a:pathLst>
                <a:path extrusionOk="0" h="225" w="10">
                  <a:moveTo>
                    <a:pt x="0" y="7"/>
                  </a:moveTo>
                  <a:cubicBezTo>
                    <a:pt x="0" y="78"/>
                    <a:pt x="0" y="148"/>
                    <a:pt x="0" y="219"/>
                  </a:cubicBezTo>
                  <a:cubicBezTo>
                    <a:pt x="0" y="225"/>
                    <a:pt x="10" y="225"/>
                    <a:pt x="10" y="219"/>
                  </a:cubicBezTo>
                  <a:cubicBezTo>
                    <a:pt x="10" y="148"/>
                    <a:pt x="10" y="78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359155" y="3068797"/>
              <a:ext cx="22631" cy="723234"/>
            </a:xfrm>
            <a:custGeom>
              <a:rect b="b" l="l" r="r" t="t"/>
              <a:pathLst>
                <a:path extrusionOk="0" h="322" w="10">
                  <a:moveTo>
                    <a:pt x="0" y="7"/>
                  </a:moveTo>
                  <a:cubicBezTo>
                    <a:pt x="0" y="109"/>
                    <a:pt x="0" y="212"/>
                    <a:pt x="0" y="315"/>
                  </a:cubicBezTo>
                  <a:cubicBezTo>
                    <a:pt x="0" y="322"/>
                    <a:pt x="10" y="322"/>
                    <a:pt x="10" y="315"/>
                  </a:cubicBezTo>
                  <a:cubicBezTo>
                    <a:pt x="10" y="212"/>
                    <a:pt x="10" y="109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437419" y="3136689"/>
              <a:ext cx="22631" cy="585565"/>
            </a:xfrm>
            <a:custGeom>
              <a:rect b="b" l="l" r="r" t="t"/>
              <a:pathLst>
                <a:path extrusionOk="0" h="261" w="10">
                  <a:moveTo>
                    <a:pt x="0" y="7"/>
                  </a:moveTo>
                  <a:cubicBezTo>
                    <a:pt x="0" y="90"/>
                    <a:pt x="0" y="172"/>
                    <a:pt x="0" y="255"/>
                  </a:cubicBezTo>
                  <a:cubicBezTo>
                    <a:pt x="0" y="261"/>
                    <a:pt x="10" y="261"/>
                    <a:pt x="10" y="255"/>
                  </a:cubicBezTo>
                  <a:cubicBezTo>
                    <a:pt x="10" y="172"/>
                    <a:pt x="10" y="90"/>
                    <a:pt x="10" y="7"/>
                  </a:cubicBezTo>
                  <a:cubicBezTo>
                    <a:pt x="10" y="0"/>
                    <a:pt x="0" y="0"/>
                    <a:pt x="0" y="7"/>
                  </a:cubicBez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27" name="Google Shape;327;p8"/>
          <p:cNvSpPr/>
          <p:nvPr/>
        </p:nvSpPr>
        <p:spPr>
          <a:xfrm>
            <a:off x="4416275" y="225050"/>
            <a:ext cx="7591800" cy="17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VoxCeleb Gender Corpus</a:t>
            </a:r>
            <a:endParaRPr sz="5000"/>
          </a:p>
        </p:txBody>
      </p:sp>
      <p:grpSp>
        <p:nvGrpSpPr>
          <p:cNvPr id="328" name="Google Shape;328;p8"/>
          <p:cNvGrpSpPr/>
          <p:nvPr/>
        </p:nvGrpSpPr>
        <p:grpSpPr>
          <a:xfrm>
            <a:off x="7913029" y="3390851"/>
            <a:ext cx="3880262" cy="2807654"/>
            <a:chOff x="7379629" y="3619451"/>
            <a:chExt cx="3880262" cy="2807654"/>
          </a:xfrm>
        </p:grpSpPr>
        <p:grpSp>
          <p:nvGrpSpPr>
            <p:cNvPr id="329" name="Google Shape;329;p8"/>
            <p:cNvGrpSpPr/>
            <p:nvPr/>
          </p:nvGrpSpPr>
          <p:grpSpPr>
            <a:xfrm>
              <a:off x="7379629" y="3619451"/>
              <a:ext cx="3880262" cy="2807654"/>
              <a:chOff x="8090712" y="3479968"/>
              <a:chExt cx="3880262" cy="2807654"/>
            </a:xfrm>
          </p:grpSpPr>
          <p:sp>
            <p:nvSpPr>
              <p:cNvPr id="330" name="Google Shape;330;p8"/>
              <p:cNvSpPr/>
              <p:nvPr/>
            </p:nvSpPr>
            <p:spPr>
              <a:xfrm>
                <a:off x="8090712" y="3492774"/>
                <a:ext cx="3880262" cy="1104022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8184210" y="3479968"/>
                <a:ext cx="3689669" cy="1005362"/>
              </a:xfrm>
              <a:prstGeom prst="ellipse">
                <a:avLst/>
              </a:prstGeom>
              <a:solidFill>
                <a:srgbClr val="0042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8090712" y="4044785"/>
                <a:ext cx="3880262" cy="2242837"/>
              </a:xfrm>
              <a:custGeom>
                <a:rect b="b" l="l" r="r" t="t"/>
                <a:pathLst>
                  <a:path extrusionOk="0" h="2242837" w="3880262">
                    <a:moveTo>
                      <a:pt x="0" y="0"/>
                    </a:moveTo>
                    <a:cubicBezTo>
                      <a:pt x="0" y="299017"/>
                      <a:pt x="867050" y="546773"/>
                      <a:pt x="1940131" y="546773"/>
                    </a:cubicBezTo>
                    <a:cubicBezTo>
                      <a:pt x="3013212" y="546773"/>
                      <a:pt x="3880262" y="299017"/>
                      <a:pt x="3880262" y="0"/>
                    </a:cubicBezTo>
                    <a:cubicBezTo>
                      <a:pt x="3880262" y="0"/>
                      <a:pt x="3880262" y="0"/>
                      <a:pt x="3880262" y="1541690"/>
                    </a:cubicBezTo>
                    <a:lnTo>
                      <a:pt x="3880262" y="1696064"/>
                    </a:lnTo>
                    <a:cubicBezTo>
                      <a:pt x="3880262" y="1995081"/>
                      <a:pt x="3013212" y="2242837"/>
                      <a:pt x="1940131" y="2242837"/>
                    </a:cubicBezTo>
                    <a:cubicBezTo>
                      <a:pt x="867050" y="2242837"/>
                      <a:pt x="0" y="1995081"/>
                      <a:pt x="0" y="1696064"/>
                    </a:cubicBezTo>
                    <a:lnTo>
                      <a:pt x="0" y="1658010"/>
                    </a:lnTo>
                    <a:cubicBezTo>
                      <a:pt x="0" y="1196150"/>
                      <a:pt x="0" y="648759"/>
                      <a:pt x="0" y="0"/>
                    </a:cubicBezTo>
                    <a:close/>
                  </a:path>
                </a:pathLst>
              </a:custGeom>
              <a:solidFill>
                <a:srgbClr val="0042A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grpSp>
            <p:nvGrpSpPr>
              <p:cNvPr id="333" name="Google Shape;333;p8"/>
              <p:cNvGrpSpPr/>
              <p:nvPr/>
            </p:nvGrpSpPr>
            <p:grpSpPr>
              <a:xfrm>
                <a:off x="8752407" y="3645366"/>
                <a:ext cx="2582045" cy="647843"/>
                <a:chOff x="8752407" y="3645366"/>
                <a:chExt cx="2582045" cy="647843"/>
              </a:xfrm>
            </p:grpSpPr>
            <p:grpSp>
              <p:nvGrpSpPr>
                <p:cNvPr id="334" name="Google Shape;334;p8"/>
                <p:cNvGrpSpPr/>
                <p:nvPr/>
              </p:nvGrpSpPr>
              <p:grpSpPr>
                <a:xfrm>
                  <a:off x="8752407" y="3834410"/>
                  <a:ext cx="2582045" cy="230154"/>
                  <a:chOff x="8752407" y="3834410"/>
                  <a:chExt cx="2582045" cy="230154"/>
                </a:xfrm>
              </p:grpSpPr>
              <p:sp>
                <p:nvSpPr>
                  <p:cNvPr id="335" name="Google Shape;335;p8"/>
                  <p:cNvSpPr/>
                  <p:nvPr/>
                </p:nvSpPr>
                <p:spPr>
                  <a:xfrm>
                    <a:off x="8752407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336" name="Google Shape;336;p8"/>
                  <p:cNvSpPr/>
                  <p:nvPr/>
                </p:nvSpPr>
                <p:spPr>
                  <a:xfrm>
                    <a:off x="10690739" y="3834410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</p:grpSp>
            <p:grpSp>
              <p:nvGrpSpPr>
                <p:cNvPr id="337" name="Google Shape;337;p8"/>
                <p:cNvGrpSpPr/>
                <p:nvPr/>
              </p:nvGrpSpPr>
              <p:grpSpPr>
                <a:xfrm>
                  <a:off x="9721573" y="3645366"/>
                  <a:ext cx="643713" cy="647843"/>
                  <a:chOff x="9700674" y="3645366"/>
                  <a:chExt cx="643713" cy="647843"/>
                </a:xfrm>
              </p:grpSpPr>
              <p:sp>
                <p:nvSpPr>
                  <p:cNvPr id="338" name="Google Shape;338;p8"/>
                  <p:cNvSpPr/>
                  <p:nvPr/>
                </p:nvSpPr>
                <p:spPr>
                  <a:xfrm>
                    <a:off x="9700674" y="3645366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339" name="Google Shape;339;p8"/>
                  <p:cNvSpPr/>
                  <p:nvPr/>
                </p:nvSpPr>
                <p:spPr>
                  <a:xfrm>
                    <a:off x="9700674" y="4063055"/>
                    <a:ext cx="643713" cy="230154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400">
                      <a:solidFill>
                        <a:schemeClr val="dk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</p:grpSp>
          </p:grpSp>
        </p:grpSp>
        <p:sp>
          <p:nvSpPr>
            <p:cNvPr id="340" name="Google Shape;340;p8"/>
            <p:cNvSpPr/>
            <p:nvPr/>
          </p:nvSpPr>
          <p:spPr>
            <a:xfrm>
              <a:off x="9246621" y="3861826"/>
              <a:ext cx="171450" cy="76200"/>
            </a:xfrm>
            <a:custGeom>
              <a:rect b="b" l="l" r="r" t="t"/>
              <a:pathLst>
                <a:path extrusionOk="0" h="48" w="108">
                  <a:moveTo>
                    <a:pt x="108" y="20"/>
                  </a:moveTo>
                  <a:lnTo>
                    <a:pt x="63" y="20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44" y="20"/>
                  </a:lnTo>
                  <a:lnTo>
                    <a:pt x="0" y="20"/>
                  </a:lnTo>
                  <a:lnTo>
                    <a:pt x="0" y="30"/>
                  </a:lnTo>
                  <a:lnTo>
                    <a:pt x="44" y="30"/>
                  </a:lnTo>
                  <a:lnTo>
                    <a:pt x="44" y="48"/>
                  </a:lnTo>
                  <a:lnTo>
                    <a:pt x="63" y="48"/>
                  </a:lnTo>
                  <a:lnTo>
                    <a:pt x="63" y="30"/>
                  </a:lnTo>
                  <a:lnTo>
                    <a:pt x="108" y="30"/>
                  </a:lnTo>
                  <a:lnTo>
                    <a:pt x="108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0272937" y="4066835"/>
              <a:ext cx="57150" cy="31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9231539" y="4294938"/>
              <a:ext cx="201613" cy="222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8254590" y="4016735"/>
              <a:ext cx="196850" cy="125413"/>
            </a:xfrm>
            <a:custGeom>
              <a:rect b="b" l="l" r="r" t="t"/>
              <a:pathLst>
                <a:path extrusionOk="0" h="64" w="101">
                  <a:moveTo>
                    <a:pt x="96" y="2"/>
                  </a:moveTo>
                  <a:cubicBezTo>
                    <a:pt x="88" y="6"/>
                    <a:pt x="79" y="11"/>
                    <a:pt x="71" y="15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2"/>
                    <a:pt x="54" y="4"/>
                    <a:pt x="54" y="4"/>
                  </a:cubicBezTo>
                  <a:cubicBezTo>
                    <a:pt x="34" y="4"/>
                    <a:pt x="34" y="16"/>
                    <a:pt x="34" y="1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33" y="33"/>
                    <a:pt x="33" y="34"/>
                    <a:pt x="34" y="35"/>
                  </a:cubicBezTo>
                  <a:cubicBezTo>
                    <a:pt x="30" y="36"/>
                    <a:pt x="27" y="38"/>
                    <a:pt x="24" y="39"/>
                  </a:cubicBezTo>
                  <a:cubicBezTo>
                    <a:pt x="22" y="38"/>
                    <a:pt x="21" y="36"/>
                    <a:pt x="20" y="34"/>
                  </a:cubicBezTo>
                  <a:cubicBezTo>
                    <a:pt x="19" y="31"/>
                    <a:pt x="14" y="32"/>
                    <a:pt x="15" y="35"/>
                  </a:cubicBezTo>
                  <a:cubicBezTo>
                    <a:pt x="16" y="38"/>
                    <a:pt x="18" y="40"/>
                    <a:pt x="20" y="42"/>
                  </a:cubicBezTo>
                  <a:cubicBezTo>
                    <a:pt x="14" y="45"/>
                    <a:pt x="8" y="48"/>
                    <a:pt x="2" y="51"/>
                  </a:cubicBezTo>
                  <a:cubicBezTo>
                    <a:pt x="0" y="52"/>
                    <a:pt x="2" y="57"/>
                    <a:pt x="5" y="55"/>
                  </a:cubicBezTo>
                  <a:cubicBezTo>
                    <a:pt x="11" y="52"/>
                    <a:pt x="18" y="48"/>
                    <a:pt x="24" y="45"/>
                  </a:cubicBezTo>
                  <a:cubicBezTo>
                    <a:pt x="30" y="49"/>
                    <a:pt x="38" y="50"/>
                    <a:pt x="45" y="50"/>
                  </a:cubicBezTo>
                  <a:cubicBezTo>
                    <a:pt x="44" y="53"/>
                    <a:pt x="44" y="56"/>
                    <a:pt x="44" y="59"/>
                  </a:cubicBezTo>
                  <a:cubicBezTo>
                    <a:pt x="38" y="59"/>
                    <a:pt x="33" y="59"/>
                    <a:pt x="28" y="59"/>
                  </a:cubicBezTo>
                  <a:cubicBezTo>
                    <a:pt x="24" y="59"/>
                    <a:pt x="24" y="64"/>
                    <a:pt x="28" y="64"/>
                  </a:cubicBezTo>
                  <a:cubicBezTo>
                    <a:pt x="40" y="64"/>
                    <a:pt x="52" y="64"/>
                    <a:pt x="64" y="64"/>
                  </a:cubicBezTo>
                  <a:cubicBezTo>
                    <a:pt x="68" y="64"/>
                    <a:pt x="68" y="59"/>
                    <a:pt x="64" y="59"/>
                  </a:cubicBezTo>
                  <a:cubicBezTo>
                    <a:pt x="59" y="59"/>
                    <a:pt x="54" y="59"/>
                    <a:pt x="49" y="59"/>
                  </a:cubicBezTo>
                  <a:cubicBezTo>
                    <a:pt x="49" y="56"/>
                    <a:pt x="49" y="53"/>
                    <a:pt x="50" y="50"/>
                  </a:cubicBezTo>
                  <a:cubicBezTo>
                    <a:pt x="63" y="51"/>
                    <a:pt x="78" y="45"/>
                    <a:pt x="85" y="33"/>
                  </a:cubicBezTo>
                  <a:cubicBezTo>
                    <a:pt x="87" y="31"/>
                    <a:pt x="83" y="28"/>
                    <a:pt x="81" y="31"/>
                  </a:cubicBezTo>
                  <a:cubicBezTo>
                    <a:pt x="75" y="41"/>
                    <a:pt x="62" y="45"/>
                    <a:pt x="52" y="45"/>
                  </a:cubicBezTo>
                  <a:cubicBezTo>
                    <a:pt x="50" y="46"/>
                    <a:pt x="49" y="46"/>
                    <a:pt x="48" y="46"/>
                  </a:cubicBezTo>
                  <a:cubicBezTo>
                    <a:pt x="48" y="46"/>
                    <a:pt x="48" y="46"/>
                    <a:pt x="48" y="46"/>
                  </a:cubicBezTo>
                  <a:cubicBezTo>
                    <a:pt x="42" y="46"/>
                    <a:pt x="35" y="45"/>
                    <a:pt x="29" y="42"/>
                  </a:cubicBezTo>
                  <a:cubicBezTo>
                    <a:pt x="32" y="41"/>
                    <a:pt x="35" y="40"/>
                    <a:pt x="37" y="38"/>
                  </a:cubicBezTo>
                  <a:cubicBezTo>
                    <a:pt x="42" y="41"/>
                    <a:pt x="50" y="40"/>
                    <a:pt x="50" y="40"/>
                  </a:cubicBezTo>
                  <a:cubicBezTo>
                    <a:pt x="72" y="40"/>
                    <a:pt x="70" y="29"/>
                    <a:pt x="70" y="29"/>
                  </a:cubicBezTo>
                  <a:cubicBezTo>
                    <a:pt x="71" y="21"/>
                    <a:pt x="71" y="21"/>
                    <a:pt x="71" y="21"/>
                  </a:cubicBezTo>
                  <a:cubicBezTo>
                    <a:pt x="80" y="16"/>
                    <a:pt x="89" y="11"/>
                    <a:pt x="99" y="6"/>
                  </a:cubicBezTo>
                  <a:cubicBezTo>
                    <a:pt x="101" y="5"/>
                    <a:pt x="99" y="0"/>
                    <a:pt x="96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g1698b7c7f8d_0_1"/>
          <p:cNvGrpSpPr/>
          <p:nvPr/>
        </p:nvGrpSpPr>
        <p:grpSpPr>
          <a:xfrm>
            <a:off x="-63" y="1302329"/>
            <a:ext cx="12253928" cy="4666164"/>
            <a:chOff x="1485899" y="2636911"/>
            <a:chExt cx="9460301" cy="2357601"/>
          </a:xfrm>
        </p:grpSpPr>
        <p:grpSp>
          <p:nvGrpSpPr>
            <p:cNvPr id="350" name="Google Shape;350;g1698b7c7f8d_0_1"/>
            <p:cNvGrpSpPr/>
            <p:nvPr/>
          </p:nvGrpSpPr>
          <p:grpSpPr>
            <a:xfrm>
              <a:off x="1485899" y="2636911"/>
              <a:ext cx="8408266" cy="2357601"/>
              <a:chOff x="1541463" y="3026017"/>
              <a:chExt cx="7067552" cy="1981677"/>
            </a:xfrm>
          </p:grpSpPr>
          <p:sp>
            <p:nvSpPr>
              <p:cNvPr id="351" name="Google Shape;351;g1698b7c7f8d_0_1"/>
              <p:cNvSpPr/>
              <p:nvPr/>
            </p:nvSpPr>
            <p:spPr>
              <a:xfrm>
                <a:off x="1541463" y="3026017"/>
                <a:ext cx="7008812" cy="1069975"/>
              </a:xfrm>
              <a:custGeom>
                <a:rect b="b" l="l" r="r" t="t"/>
                <a:pathLst>
                  <a:path extrusionOk="0" h="237" w="1557">
                    <a:moveTo>
                      <a:pt x="0" y="204"/>
                    </a:moveTo>
                    <a:cubicBezTo>
                      <a:pt x="0" y="204"/>
                      <a:pt x="104" y="212"/>
                      <a:pt x="160" y="138"/>
                    </a:cubicBezTo>
                    <a:cubicBezTo>
                      <a:pt x="216" y="65"/>
                      <a:pt x="271" y="84"/>
                      <a:pt x="353" y="114"/>
                    </a:cubicBezTo>
                    <a:cubicBezTo>
                      <a:pt x="436" y="145"/>
                      <a:pt x="471" y="120"/>
                      <a:pt x="521" y="74"/>
                    </a:cubicBezTo>
                    <a:cubicBezTo>
                      <a:pt x="572" y="29"/>
                      <a:pt x="628" y="0"/>
                      <a:pt x="687" y="49"/>
                    </a:cubicBezTo>
                    <a:cubicBezTo>
                      <a:pt x="745" y="98"/>
                      <a:pt x="828" y="237"/>
                      <a:pt x="952" y="126"/>
                    </a:cubicBezTo>
                    <a:cubicBezTo>
                      <a:pt x="1076" y="16"/>
                      <a:pt x="1127" y="107"/>
                      <a:pt x="1169" y="140"/>
                    </a:cubicBezTo>
                    <a:cubicBezTo>
                      <a:pt x="1212" y="173"/>
                      <a:pt x="1243" y="146"/>
                      <a:pt x="1280" y="138"/>
                    </a:cubicBezTo>
                    <a:cubicBezTo>
                      <a:pt x="1317" y="130"/>
                      <a:pt x="1363" y="160"/>
                      <a:pt x="1404" y="180"/>
                    </a:cubicBezTo>
                    <a:cubicBezTo>
                      <a:pt x="1445" y="200"/>
                      <a:pt x="1507" y="204"/>
                      <a:pt x="1557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rgbClr val="0000FF">
                      <a:alpha val="40000"/>
                    </a:srgbClr>
                  </a:gs>
                  <a:gs pos="100000">
                    <a:srgbClr val="EEEEEE">
                      <a:alpha val="80000"/>
                    </a:srgbClr>
                  </a:gs>
                </a:gsLst>
                <a:lin ang="10800025" scaled="0"/>
              </a:gradFill>
              <a:ln>
                <a:noFill/>
              </a:ln>
              <a:effectLst>
                <a:outerShdw blurRad="1428750" rotWithShape="0" algn="bl" dir="5400000" dist="952500">
                  <a:srgbClr val="000000">
                    <a:alpha val="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2" name="Google Shape;352;g1698b7c7f8d_0_1"/>
              <p:cNvSpPr/>
              <p:nvPr/>
            </p:nvSpPr>
            <p:spPr>
              <a:xfrm>
                <a:off x="1801813" y="3942481"/>
                <a:ext cx="6807202" cy="1065213"/>
              </a:xfrm>
              <a:custGeom>
                <a:rect b="b" l="l" r="r" t="t"/>
                <a:pathLst>
                  <a:path extrusionOk="0" h="236" w="1512">
                    <a:moveTo>
                      <a:pt x="1512" y="0"/>
                    </a:moveTo>
                    <a:cubicBezTo>
                      <a:pt x="1482" y="0"/>
                      <a:pt x="1454" y="4"/>
                      <a:pt x="1427" y="21"/>
                    </a:cubicBezTo>
                    <a:cubicBezTo>
                      <a:pt x="1382" y="49"/>
                      <a:pt x="1363" y="101"/>
                      <a:pt x="1324" y="134"/>
                    </a:cubicBezTo>
                    <a:cubicBezTo>
                      <a:pt x="1255" y="193"/>
                      <a:pt x="1191" y="92"/>
                      <a:pt x="1123" y="90"/>
                    </a:cubicBezTo>
                    <a:cubicBezTo>
                      <a:pt x="1059" y="87"/>
                      <a:pt x="1007" y="236"/>
                      <a:pt x="911" y="230"/>
                    </a:cubicBezTo>
                    <a:cubicBezTo>
                      <a:pt x="815" y="223"/>
                      <a:pt x="805" y="39"/>
                      <a:pt x="681" y="34"/>
                    </a:cubicBezTo>
                    <a:cubicBezTo>
                      <a:pt x="564" y="28"/>
                      <a:pt x="597" y="154"/>
                      <a:pt x="496" y="170"/>
                    </a:cubicBezTo>
                    <a:cubicBezTo>
                      <a:pt x="451" y="177"/>
                      <a:pt x="414" y="143"/>
                      <a:pt x="388" y="108"/>
                    </a:cubicBezTo>
                    <a:cubicBezTo>
                      <a:pt x="369" y="83"/>
                      <a:pt x="347" y="48"/>
                      <a:pt x="312" y="58"/>
                    </a:cubicBezTo>
                    <a:cubicBezTo>
                      <a:pt x="263" y="73"/>
                      <a:pt x="233" y="106"/>
                      <a:pt x="168" y="56"/>
                    </a:cubicBezTo>
                    <a:cubicBezTo>
                      <a:pt x="126" y="24"/>
                      <a:pt x="115" y="0"/>
                      <a:pt x="0" y="0"/>
                    </a:cubicBezTo>
                    <a:cubicBezTo>
                      <a:pt x="0" y="0"/>
                      <a:pt x="1509" y="0"/>
                      <a:pt x="151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00FF">
                      <a:alpha val="40000"/>
                    </a:srgbClr>
                  </a:gs>
                  <a:gs pos="100000">
                    <a:srgbClr val="CCCCFF">
                      <a:alpha val="69803"/>
                    </a:srgbClr>
                  </a:gs>
                </a:gsLst>
                <a:lin ang="10800025" scaled="0"/>
              </a:gradFill>
              <a:ln>
                <a:noFill/>
              </a:ln>
              <a:effectLst>
                <a:outerShdw blurRad="1428750" rotWithShape="0" algn="bl" dir="5400000" dist="952500">
                  <a:srgbClr val="000000">
                    <a:alpha val="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grpSp>
          <p:nvGrpSpPr>
            <p:cNvPr id="353" name="Google Shape;353;g1698b7c7f8d_0_1"/>
            <p:cNvGrpSpPr/>
            <p:nvPr/>
          </p:nvGrpSpPr>
          <p:grpSpPr>
            <a:xfrm>
              <a:off x="2619144" y="2645284"/>
              <a:ext cx="8327055" cy="2170992"/>
              <a:chOff x="3648075" y="1253226"/>
              <a:chExt cx="6999290" cy="1824823"/>
            </a:xfrm>
          </p:grpSpPr>
          <p:sp>
            <p:nvSpPr>
              <p:cNvPr id="354" name="Google Shape;354;g1698b7c7f8d_0_1"/>
              <p:cNvSpPr/>
              <p:nvPr/>
            </p:nvSpPr>
            <p:spPr>
              <a:xfrm>
                <a:off x="3648075" y="1253226"/>
                <a:ext cx="6675439" cy="938213"/>
              </a:xfrm>
              <a:custGeom>
                <a:rect b="b" l="l" r="r" t="t"/>
                <a:pathLst>
                  <a:path extrusionOk="0" h="208" w="1483">
                    <a:moveTo>
                      <a:pt x="0" y="204"/>
                    </a:moveTo>
                    <a:cubicBezTo>
                      <a:pt x="0" y="204"/>
                      <a:pt x="82" y="199"/>
                      <a:pt x="129" y="154"/>
                    </a:cubicBezTo>
                    <a:cubicBezTo>
                      <a:pt x="189" y="98"/>
                      <a:pt x="235" y="49"/>
                      <a:pt x="312" y="94"/>
                    </a:cubicBezTo>
                    <a:cubicBezTo>
                      <a:pt x="397" y="143"/>
                      <a:pt x="427" y="149"/>
                      <a:pt x="511" y="75"/>
                    </a:cubicBezTo>
                    <a:cubicBezTo>
                      <a:pt x="595" y="0"/>
                      <a:pt x="629" y="14"/>
                      <a:pt x="659" y="38"/>
                    </a:cubicBezTo>
                    <a:cubicBezTo>
                      <a:pt x="704" y="75"/>
                      <a:pt x="731" y="146"/>
                      <a:pt x="810" y="157"/>
                    </a:cubicBezTo>
                    <a:cubicBezTo>
                      <a:pt x="889" y="168"/>
                      <a:pt x="945" y="58"/>
                      <a:pt x="1044" y="75"/>
                    </a:cubicBezTo>
                    <a:cubicBezTo>
                      <a:pt x="1136" y="90"/>
                      <a:pt x="1113" y="161"/>
                      <a:pt x="1209" y="150"/>
                    </a:cubicBezTo>
                    <a:cubicBezTo>
                      <a:pt x="1273" y="143"/>
                      <a:pt x="1290" y="110"/>
                      <a:pt x="1365" y="159"/>
                    </a:cubicBezTo>
                    <a:cubicBezTo>
                      <a:pt x="1441" y="208"/>
                      <a:pt x="1483" y="204"/>
                      <a:pt x="1483" y="204"/>
                    </a:cubicBezTo>
                    <a:lnTo>
                      <a:pt x="0" y="2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rgbClr val="ABABAB">
                      <a:alpha val="29803"/>
                    </a:srgbClr>
                  </a:gs>
                </a:gsLst>
                <a:lin ang="10800025" scaled="0"/>
              </a:gradFill>
              <a:ln>
                <a:noFill/>
              </a:ln>
              <a:effectLst>
                <a:outerShdw blurRad="1428750" rotWithShape="0" algn="bl" dir="5400000" dist="952500">
                  <a:srgbClr val="000000">
                    <a:alpha val="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5" name="Google Shape;355;g1698b7c7f8d_0_1"/>
              <p:cNvSpPr/>
              <p:nvPr/>
            </p:nvSpPr>
            <p:spPr>
              <a:xfrm>
                <a:off x="3878263" y="2162061"/>
                <a:ext cx="6769102" cy="915988"/>
              </a:xfrm>
              <a:custGeom>
                <a:rect b="b" l="l" r="r" t="t"/>
                <a:pathLst>
                  <a:path extrusionOk="0" h="203" w="1504">
                    <a:moveTo>
                      <a:pt x="0" y="2"/>
                    </a:moveTo>
                    <a:cubicBezTo>
                      <a:pt x="0" y="2"/>
                      <a:pt x="53" y="0"/>
                      <a:pt x="98" y="23"/>
                    </a:cubicBezTo>
                    <a:cubicBezTo>
                      <a:pt x="143" y="46"/>
                      <a:pt x="167" y="82"/>
                      <a:pt x="233" y="61"/>
                    </a:cubicBezTo>
                    <a:cubicBezTo>
                      <a:pt x="299" y="40"/>
                      <a:pt x="308" y="37"/>
                      <a:pt x="343" y="74"/>
                    </a:cubicBezTo>
                    <a:cubicBezTo>
                      <a:pt x="378" y="111"/>
                      <a:pt x="415" y="140"/>
                      <a:pt x="495" y="115"/>
                    </a:cubicBezTo>
                    <a:cubicBezTo>
                      <a:pt x="575" y="90"/>
                      <a:pt x="552" y="25"/>
                      <a:pt x="650" y="30"/>
                    </a:cubicBezTo>
                    <a:cubicBezTo>
                      <a:pt x="748" y="35"/>
                      <a:pt x="740" y="151"/>
                      <a:pt x="864" y="177"/>
                    </a:cubicBezTo>
                    <a:cubicBezTo>
                      <a:pt x="988" y="203"/>
                      <a:pt x="1017" y="56"/>
                      <a:pt x="1096" y="68"/>
                    </a:cubicBezTo>
                    <a:cubicBezTo>
                      <a:pt x="1175" y="80"/>
                      <a:pt x="1165" y="114"/>
                      <a:pt x="1250" y="115"/>
                    </a:cubicBezTo>
                    <a:cubicBezTo>
                      <a:pt x="1335" y="116"/>
                      <a:pt x="1326" y="3"/>
                      <a:pt x="1504" y="2"/>
                    </a:cubicBezTo>
                    <a:lnTo>
                      <a:pt x="0" y="2"/>
                    </a:lnTo>
                    <a:close/>
                  </a:path>
                </a:pathLst>
              </a:custGeom>
              <a:gradFill>
                <a:gsLst>
                  <a:gs pos="0">
                    <a:srgbClr val="791038">
                      <a:alpha val="20000"/>
                    </a:srgbClr>
                  </a:gs>
                  <a:gs pos="100000">
                    <a:srgbClr val="FFFFFF">
                      <a:alpha val="40000"/>
                    </a:srgbClr>
                  </a:gs>
                </a:gsLst>
                <a:lin ang="10800025" scaled="0"/>
              </a:gradFill>
              <a:ln>
                <a:noFill/>
              </a:ln>
              <a:effectLst>
                <a:outerShdw blurRad="1428750" rotWithShape="0" algn="bl" dir="5400000" dist="952500">
                  <a:srgbClr val="000000">
                    <a:alpha val="0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sp>
        <p:nvSpPr>
          <p:cNvPr id="356" name="Google Shape;356;g1698b7c7f8d_0_1"/>
          <p:cNvSpPr txBox="1"/>
          <p:nvPr/>
        </p:nvSpPr>
        <p:spPr>
          <a:xfrm>
            <a:off x="1909850" y="2375425"/>
            <a:ext cx="8369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➔"/>
            </a:pPr>
            <a:r>
              <a:rPr b="1" lang="en-IN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3683 audio snippets labelled as “MALE”</a:t>
            </a:r>
            <a:endParaRPr b="1" sz="3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➔"/>
            </a:pPr>
            <a:r>
              <a:rPr b="1" lang="en-IN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2312 audio snippets labelled as “FEMALE”</a:t>
            </a:r>
            <a:endParaRPr b="1" sz="3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➔"/>
            </a:pPr>
            <a:r>
              <a:rPr b="1" lang="en-IN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Each snippet is 5 seconds long</a:t>
            </a:r>
            <a:endParaRPr b="1" sz="3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➔"/>
            </a:pPr>
            <a:r>
              <a:rPr b="1" lang="en-IN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Propose a 75-25 random train-test split </a:t>
            </a:r>
            <a:endParaRPr b="1" sz="3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➔"/>
            </a:pPr>
            <a:r>
              <a:rPr b="1" lang="en-IN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Audio taken from interviews, news reports, movies etc.</a:t>
            </a:r>
            <a:endParaRPr b="1" sz="3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Quattrocento Sans"/>
              <a:buChar char="➔"/>
            </a:pPr>
            <a:r>
              <a:rPr b="1" lang="en-IN" sz="3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implies real-life environmental noise</a:t>
            </a:r>
            <a:endParaRPr b="1" sz="3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7" name="Google Shape;357;g1698b7c7f8d_0_1"/>
          <p:cNvSpPr txBox="1"/>
          <p:nvPr/>
        </p:nvSpPr>
        <p:spPr>
          <a:xfrm>
            <a:off x="1909838" y="454300"/>
            <a:ext cx="836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SPECIFICATIONS</a:t>
            </a:r>
            <a:endParaRPr b="1" sz="4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0">
      <a:dk1>
        <a:srgbClr val="000000"/>
      </a:dk1>
      <a:lt1>
        <a:srgbClr val="FFFFFF"/>
      </a:lt1>
      <a:dk2>
        <a:srgbClr val="FFFFFF"/>
      </a:dk2>
      <a:lt2>
        <a:srgbClr val="EEECE1"/>
      </a:lt2>
      <a:accent1>
        <a:srgbClr val="ABABAB"/>
      </a:accent1>
      <a:accent2>
        <a:srgbClr val="0000FF"/>
      </a:accent2>
      <a:accent3>
        <a:srgbClr val="0058E9"/>
      </a:accent3>
      <a:accent4>
        <a:srgbClr val="791038"/>
      </a:accent4>
      <a:accent5>
        <a:srgbClr val="EF8F21"/>
      </a:accent5>
      <a:accent6>
        <a:srgbClr val="0090C4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2013-09-12T13:05:01Z</dcterms:created>
  <dc:creator>Julian</dc:creator>
</cp:coreProperties>
</file>