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57" r:id="rId4"/>
    <p:sldId id="263" r:id="rId5"/>
    <p:sldId id="258" r:id="rId6"/>
    <p:sldId id="259" r:id="rId7"/>
    <p:sldId id="260"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4660"/>
  </p:normalViewPr>
  <p:slideViewPr>
    <p:cSldViewPr snapToGrid="0">
      <p:cViewPr varScale="1">
        <p:scale>
          <a:sx n="72" d="100"/>
          <a:sy n="72"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CB08-A19B-4A4A-9DFD-547557843345}"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07B14-F9ED-4073-9D0D-CEE1CEE90702}" type="slidenum">
              <a:rPr lang="zh-CN" altLang="en-US" smtClean="0"/>
              <a:t>‹#›</a:t>
            </a:fld>
            <a:endParaRPr lang="zh-CN" altLang="en-US"/>
          </a:p>
        </p:txBody>
      </p:sp>
    </p:spTree>
    <p:extLst>
      <p:ext uri="{BB962C8B-B14F-4D97-AF65-F5344CB8AC3E}">
        <p14:creationId xmlns:p14="http://schemas.microsoft.com/office/powerpoint/2010/main" val="144456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07B14-F9ED-4073-9D0D-CEE1CEE90702}" type="slidenum">
              <a:rPr lang="zh-CN" altLang="en-US" smtClean="0"/>
              <a:t>1</a:t>
            </a:fld>
            <a:endParaRPr lang="zh-CN" altLang="en-US"/>
          </a:p>
        </p:txBody>
      </p:sp>
    </p:spTree>
    <p:extLst>
      <p:ext uri="{BB962C8B-B14F-4D97-AF65-F5344CB8AC3E}">
        <p14:creationId xmlns:p14="http://schemas.microsoft.com/office/powerpoint/2010/main" val="83132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43483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503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0257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04944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05528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24378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61481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185358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05361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43068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236890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137911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56050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11195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7062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5526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40F023C-30F1-4A74-8AC5-0897F1869359}" type="datetimeFigureOut">
              <a:rPr lang="zh-CN" altLang="en-US" smtClean="0"/>
              <a:t>2017/11/13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66052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0F023C-30F1-4A74-8AC5-0897F1869359}" type="datetimeFigureOut">
              <a:rPr lang="zh-CN" altLang="en-US" smtClean="0"/>
              <a:t>2017/11/13</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716688-D2AE-4A8C-808C-459A07F9A023}" type="slidenum">
              <a:rPr lang="zh-CN" altLang="en-US" smtClean="0"/>
              <a:t>‹#›</a:t>
            </a:fld>
            <a:endParaRPr lang="zh-CN" altLang="en-US"/>
          </a:p>
        </p:txBody>
      </p:sp>
    </p:spTree>
    <p:extLst>
      <p:ext uri="{BB962C8B-B14F-4D97-AF65-F5344CB8AC3E}">
        <p14:creationId xmlns:p14="http://schemas.microsoft.com/office/powerpoint/2010/main" val="392709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reading_c.pdf"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hy_calculator_h.pdf"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alculating_c.pdf"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19981;&#21487;&#35835;&#33539;&#20363;.png"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美是目的，更是手段</a:t>
            </a:r>
            <a:endParaRPr lang="zh-CN" altLang="en-US" dirty="0"/>
          </a:p>
        </p:txBody>
      </p:sp>
      <p:sp>
        <p:nvSpPr>
          <p:cNvPr id="3" name="副标题 2"/>
          <p:cNvSpPr>
            <a:spLocks noGrp="1"/>
          </p:cNvSpPr>
          <p:nvPr>
            <p:ph type="subTitle" idx="1"/>
          </p:nvPr>
        </p:nvSpPr>
        <p:spPr/>
        <p:txBody>
          <a:bodyPr/>
          <a:lstStyle/>
          <a:p>
            <a:pPr algn="l"/>
            <a:r>
              <a:rPr lang="en-US" altLang="zh-CN" dirty="0" smtClean="0"/>
              <a:t>						</a:t>
            </a:r>
            <a:r>
              <a:rPr lang="zh-CN" altLang="en-US" dirty="0" smtClean="0"/>
              <a:t>从</a:t>
            </a:r>
            <a:r>
              <a:rPr lang="en-US" altLang="zh-CN" dirty="0" smtClean="0"/>
              <a:t>Python</a:t>
            </a:r>
            <a:r>
              <a:rPr lang="zh-CN" altLang="en-US" dirty="0" smtClean="0"/>
              <a:t>之禅</a:t>
            </a:r>
            <a:endParaRPr lang="en-US" altLang="zh-CN" dirty="0" smtClean="0"/>
          </a:p>
          <a:p>
            <a:r>
              <a:rPr lang="en-US" altLang="zh-CN" dirty="0" smtClean="0"/>
              <a:t>-The </a:t>
            </a:r>
            <a:r>
              <a:rPr lang="en-US" altLang="zh-CN" dirty="0"/>
              <a:t>Zen of Python, by Tim </a:t>
            </a:r>
            <a:r>
              <a:rPr lang="en-US" altLang="zh-CN" dirty="0" smtClean="0"/>
              <a:t>Peters</a:t>
            </a:r>
          </a:p>
          <a:p>
            <a:r>
              <a:rPr lang="zh-CN" altLang="en-US" dirty="0" smtClean="0"/>
              <a:t>中探寻编程之道</a:t>
            </a:r>
            <a:endParaRPr lang="zh-CN" altLang="en-US" dirty="0"/>
          </a:p>
        </p:txBody>
      </p:sp>
      <p:sp>
        <p:nvSpPr>
          <p:cNvPr id="4" name="文本框 3"/>
          <p:cNvSpPr txBox="1"/>
          <p:nvPr/>
        </p:nvSpPr>
        <p:spPr>
          <a:xfrm>
            <a:off x="9330431" y="5779363"/>
            <a:ext cx="2252348" cy="369332"/>
          </a:xfrm>
          <a:prstGeom prst="rect">
            <a:avLst/>
          </a:prstGeom>
          <a:noFill/>
        </p:spPr>
        <p:txBody>
          <a:bodyPr wrap="none" rtlCol="0">
            <a:spAutoFit/>
          </a:bodyPr>
          <a:lstStyle/>
          <a:p>
            <a:r>
              <a:rPr lang="en-US" altLang="zh-CN" dirty="0" smtClean="0"/>
              <a:t>-by </a:t>
            </a:r>
            <a:r>
              <a:rPr lang="zh-CN" altLang="en-US" dirty="0" smtClean="0"/>
              <a:t>伍瀚缘 </a:t>
            </a:r>
            <a:r>
              <a:rPr lang="en-US" altLang="zh-CN" dirty="0" smtClean="0"/>
              <a:t>2017/11/13</a:t>
            </a:r>
            <a:endParaRPr lang="zh-CN" altLang="en-US" dirty="0"/>
          </a:p>
        </p:txBody>
      </p:sp>
    </p:spTree>
    <p:extLst>
      <p:ext uri="{BB962C8B-B14F-4D97-AF65-F5344CB8AC3E}">
        <p14:creationId xmlns:p14="http://schemas.microsoft.com/office/powerpoint/2010/main" val="2736225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Readability counts</a:t>
            </a:r>
            <a:br>
              <a:rPr lang="en-US" altLang="zh-CN" dirty="0" smtClean="0"/>
            </a:br>
            <a:r>
              <a:rPr lang="en-US" altLang="zh-CN" dirty="0"/>
              <a:t>	</a:t>
            </a:r>
            <a:r>
              <a:rPr lang="en-US" altLang="zh-CN" dirty="0" smtClean="0"/>
              <a:t>			-</a:t>
            </a:r>
            <a:r>
              <a:rPr lang="zh-CN" altLang="en-US" dirty="0"/>
              <a:t>可</a:t>
            </a:r>
            <a:r>
              <a:rPr lang="zh-CN" altLang="en-US" dirty="0" smtClean="0"/>
              <a:t>读乃永恒的追求</a:t>
            </a:r>
            <a:endParaRPr lang="zh-CN" altLang="en-US" dirty="0"/>
          </a:p>
        </p:txBody>
      </p:sp>
      <p:sp>
        <p:nvSpPr>
          <p:cNvPr id="4" name="文本占位符 3"/>
          <p:cNvSpPr>
            <a:spLocks noGrp="1"/>
          </p:cNvSpPr>
          <p:nvPr>
            <p:ph type="body" sz="half" idx="2"/>
          </p:nvPr>
        </p:nvSpPr>
        <p:spPr>
          <a:xfrm>
            <a:off x="1464063" y="3097763"/>
            <a:ext cx="5426158" cy="2051179"/>
          </a:xfrm>
        </p:spPr>
        <p:txBody>
          <a:bodyPr>
            <a:normAutofit lnSpcReduction="10000"/>
          </a:bodyPr>
          <a:lstStyle/>
          <a:p>
            <a:endParaRPr lang="en-US" altLang="zh-CN" dirty="0" smtClean="0"/>
          </a:p>
          <a:p>
            <a:r>
              <a:rPr lang="zh-CN" altLang="en-US" dirty="0" smtClean="0"/>
              <a:t>采用多文件编译而非过长的单一文件</a:t>
            </a:r>
            <a:endParaRPr lang="en-US" altLang="zh-CN" dirty="0" smtClean="0"/>
          </a:p>
          <a:p>
            <a:r>
              <a:rPr lang="zh-CN" altLang="en-US" dirty="0" smtClean="0"/>
              <a:t>采用有意义的文件名而非</a:t>
            </a:r>
            <a:r>
              <a:rPr lang="en-US" altLang="zh-CN" dirty="0" err="1" smtClean="0"/>
              <a:t>jzy.c</a:t>
            </a:r>
            <a:endParaRPr lang="en-US" altLang="zh-CN" dirty="0" smtClean="0"/>
          </a:p>
          <a:p>
            <a:r>
              <a:rPr lang="zh-CN" altLang="en-US" dirty="0" smtClean="0"/>
              <a:t>采用有意义的变量名而非</a:t>
            </a:r>
            <a:r>
              <a:rPr lang="en-US" altLang="zh-CN" dirty="0" err="1" smtClean="0"/>
              <a:t>int</a:t>
            </a:r>
            <a:r>
              <a:rPr lang="en-US" altLang="zh-CN" dirty="0" smtClean="0"/>
              <a:t> </a:t>
            </a:r>
            <a:r>
              <a:rPr lang="en-US" altLang="zh-CN" dirty="0" err="1" smtClean="0"/>
              <a:t>jzy,a,b,I</a:t>
            </a:r>
            <a:r>
              <a:rPr lang="en-US" altLang="zh-CN" dirty="0" smtClean="0"/>
              <a:t>;</a:t>
            </a:r>
          </a:p>
          <a:p>
            <a:r>
              <a:rPr lang="zh-CN" altLang="en-US" dirty="0" smtClean="0"/>
              <a:t>采用注释而非天书</a:t>
            </a:r>
            <a:endParaRPr lang="en-US" altLang="zh-CN" dirty="0" smtClean="0"/>
          </a:p>
          <a:p>
            <a:endParaRPr lang="zh-CN" altLang="en-US" dirty="0"/>
          </a:p>
        </p:txBody>
      </p:sp>
      <p:pic>
        <p:nvPicPr>
          <p:cNvPr id="5122" name="Picture 2">
            <a:hlinkClick r:id="rId2" action="ppaction://hlinkfile"/>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6090" r="2609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827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122"/>
                                        </p:tgtEl>
                                        <p:attrNameLst>
                                          <p:attrName>style.visibility</p:attrName>
                                        </p:attrNameLst>
                                      </p:cBhvr>
                                      <p:to>
                                        <p:strVal val="visible"/>
                                      </p:to>
                                    </p:set>
                                    <p:animEffect transition="in" filter="randombar(horizontal)">
                                      <p:cBhvr>
                                        <p:cTn id="3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Special cases aren’t special enough to break the rules.</a:t>
            </a:r>
            <a:br>
              <a:rPr lang="en-US" altLang="zh-CN" dirty="0" smtClean="0"/>
            </a:br>
            <a:r>
              <a:rPr lang="en-US" altLang="zh-CN" dirty="0" smtClean="0"/>
              <a:t>Although practicality beats purity</a:t>
            </a:r>
            <a:br>
              <a:rPr lang="en-US" altLang="zh-CN" dirty="0" smtClean="0"/>
            </a:br>
            <a:r>
              <a:rPr lang="en-US" altLang="zh-CN" dirty="0" smtClean="0"/>
              <a:t>						-</a:t>
            </a:r>
            <a:r>
              <a:rPr lang="zh-CN" altLang="en-US" dirty="0" smtClean="0"/>
              <a:t>假以实用之名，规则仍为至高</a:t>
            </a:r>
            <a:endParaRPr lang="zh-CN" altLang="en-US" dirty="0"/>
          </a:p>
        </p:txBody>
      </p:sp>
      <p:sp>
        <p:nvSpPr>
          <p:cNvPr id="5" name="文本占位符 4"/>
          <p:cNvSpPr>
            <a:spLocks noGrp="1"/>
          </p:cNvSpPr>
          <p:nvPr>
            <p:ph type="body" idx="1"/>
          </p:nvPr>
        </p:nvSpPr>
        <p:spPr/>
        <p:txBody>
          <a:bodyPr/>
          <a:lstStyle/>
          <a:p>
            <a:r>
              <a:rPr lang="zh-CN" altLang="en-US" dirty="0"/>
              <a:t>违反上述规则可能会让你花较少的时间来写完不可描述的代码</a:t>
            </a:r>
          </a:p>
          <a:p>
            <a:r>
              <a:rPr lang="zh-CN" altLang="en-US" dirty="0" smtClean="0"/>
              <a:t>但</a:t>
            </a:r>
            <a:r>
              <a:rPr lang="zh-CN" altLang="en-US" dirty="0"/>
              <a:t>一定会让你花数十倍的时间去修改无穷无尽的错误</a:t>
            </a:r>
            <a:endParaRPr lang="zh-CN" altLang="en-US" dirty="0"/>
          </a:p>
        </p:txBody>
      </p:sp>
    </p:spTree>
    <p:extLst>
      <p:ext uri="{BB962C8B-B14F-4D97-AF65-F5344CB8AC3E}">
        <p14:creationId xmlns:p14="http://schemas.microsoft.com/office/powerpoint/2010/main" val="364612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circle(in)">
                                      <p:cBhvr>
                                        <p:cTn id="14" dur="2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circle(in)">
                                      <p:cBhvr>
                                        <p:cTn id="19"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endParaRPr lang="zh-CN" altLang="en-US" dirty="0"/>
          </a:p>
        </p:txBody>
      </p:sp>
    </p:spTree>
    <p:extLst>
      <p:ext uri="{BB962C8B-B14F-4D97-AF65-F5344CB8AC3E}">
        <p14:creationId xmlns:p14="http://schemas.microsoft.com/office/powerpoint/2010/main" val="108472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684712" y="0"/>
            <a:ext cx="3549121" cy="695131"/>
          </a:xfrm>
        </p:spPr>
        <p:txBody>
          <a:bodyPr/>
          <a:lstStyle/>
          <a:p>
            <a:r>
              <a:rPr lang="zh-CN" altLang="en-US" dirty="0" smtClean="0"/>
              <a:t>优美的程序有什么用</a:t>
            </a:r>
            <a:r>
              <a:rPr lang="en-US" altLang="zh-CN" dirty="0" smtClean="0"/>
              <a:t>?</a:t>
            </a:r>
            <a:endParaRPr lang="zh-CN" altLang="en-US" dirty="0"/>
          </a:p>
        </p:txBody>
      </p:sp>
      <p:sp>
        <p:nvSpPr>
          <p:cNvPr id="8" name="内容占位符 7"/>
          <p:cNvSpPr>
            <a:spLocks noGrp="1"/>
          </p:cNvSpPr>
          <p:nvPr>
            <p:ph idx="1"/>
          </p:nvPr>
        </p:nvSpPr>
        <p:spPr>
          <a:xfrm>
            <a:off x="885976" y="1352939"/>
            <a:ext cx="4926995" cy="4889241"/>
          </a:xfrm>
        </p:spPr>
        <p:txBody>
          <a:bodyPr>
            <a:normAutofit/>
          </a:bodyPr>
          <a:lstStyle/>
          <a:p>
            <a:r>
              <a:rPr lang="zh-CN" altLang="en-US" dirty="0" smtClean="0"/>
              <a:t>好的代码总会让人看来赏心悦目，让程序更像一张画卷而非高考作文</a:t>
            </a:r>
            <a:br>
              <a:rPr lang="zh-CN" altLang="en-US" dirty="0" smtClean="0"/>
            </a:br>
            <a:endParaRPr lang="zh-CN" altLang="en-US" dirty="0" smtClean="0"/>
          </a:p>
          <a:p>
            <a:r>
              <a:rPr lang="zh-CN" altLang="en-US" dirty="0" smtClean="0"/>
              <a:t>扪心自问一下，「你写了这么多代码，你曾经为之动心过吗</a:t>
            </a:r>
            <a:r>
              <a:rPr lang="en-US" altLang="zh-CN" dirty="0" smtClean="0"/>
              <a:t>?</a:t>
            </a:r>
            <a:r>
              <a:rPr lang="zh-CN" altLang="en-US" dirty="0" smtClean="0"/>
              <a:t>」你是否写完之后会忍不住的反复阅读自己写完的代码，并连连暗暗惊叹代码之美</a:t>
            </a:r>
            <a:r>
              <a:rPr lang="en-US" altLang="zh-CN" dirty="0" smtClean="0"/>
              <a:t>?</a:t>
            </a:r>
          </a:p>
          <a:p>
            <a:pPr marL="0" indent="0">
              <a:buNone/>
            </a:pPr>
            <a:r>
              <a:rPr lang="en-US" altLang="zh-CN" dirty="0"/>
              <a:t/>
            </a:r>
            <a:br>
              <a:rPr lang="en-US" altLang="zh-CN" dirty="0"/>
            </a:br>
            <a:endParaRPr lang="en-US" altLang="zh-CN" dirty="0"/>
          </a:p>
          <a:p>
            <a:r>
              <a:rPr lang="zh-CN" altLang="en-US" dirty="0"/>
              <a:t>作为一名程序员，希望在</a:t>
            </a:r>
            <a:r>
              <a:rPr lang="zh-CN" altLang="en-US" dirty="0" smtClean="0"/>
              <a:t>你未来某天回想</a:t>
            </a:r>
            <a:r>
              <a:rPr lang="zh-CN" altLang="en-US" dirty="0"/>
              <a:t>起的若干个开心时刻中，有一个会是因为你面对自己刚刚出炉了一份让自己心动的代码的那份</a:t>
            </a:r>
            <a:r>
              <a:rPr lang="zh-CN" altLang="en-US" dirty="0" smtClean="0"/>
              <a:t>感动</a:t>
            </a:r>
            <a:r>
              <a:rPr lang="zh-CN" altLang="en-US" dirty="0"/>
              <a:t/>
            </a:r>
            <a:br>
              <a:rPr lang="zh-CN" altLang="en-US" dirty="0"/>
            </a:br>
            <a:endParaRPr lang="zh-CN" altLang="en-US" dirty="0"/>
          </a:p>
        </p:txBody>
      </p:sp>
      <p:sp>
        <p:nvSpPr>
          <p:cNvPr id="10" name="TextBox 9"/>
          <p:cNvSpPr txBox="1"/>
          <p:nvPr/>
        </p:nvSpPr>
        <p:spPr>
          <a:xfrm>
            <a:off x="2416628" y="1035698"/>
            <a:ext cx="1569660" cy="369332"/>
          </a:xfrm>
          <a:prstGeom prst="rect">
            <a:avLst/>
          </a:prstGeom>
          <a:noFill/>
        </p:spPr>
        <p:txBody>
          <a:bodyPr wrap="none" rtlCol="0">
            <a:spAutoFit/>
          </a:bodyPr>
          <a:lstStyle/>
          <a:p>
            <a:r>
              <a:rPr lang="zh-CN" altLang="en-US" dirty="0" smtClean="0"/>
              <a:t>美是一种目的</a:t>
            </a:r>
            <a:endParaRPr lang="zh-CN" altLang="en-US" dirty="0"/>
          </a:p>
        </p:txBody>
      </p:sp>
      <p:sp>
        <p:nvSpPr>
          <p:cNvPr id="13" name="TextBox 12"/>
          <p:cNvSpPr txBox="1"/>
          <p:nvPr/>
        </p:nvSpPr>
        <p:spPr>
          <a:xfrm>
            <a:off x="8181544" y="1035698"/>
            <a:ext cx="1800493" cy="369332"/>
          </a:xfrm>
          <a:prstGeom prst="rect">
            <a:avLst/>
          </a:prstGeom>
          <a:noFill/>
        </p:spPr>
        <p:txBody>
          <a:bodyPr wrap="none" rtlCol="0">
            <a:spAutoFit/>
          </a:bodyPr>
          <a:lstStyle/>
          <a:p>
            <a:r>
              <a:rPr lang="zh-CN" altLang="en-US" dirty="0" smtClean="0"/>
              <a:t>美更是一种手段</a:t>
            </a:r>
            <a:endParaRPr lang="zh-CN" altLang="en-US" dirty="0"/>
          </a:p>
        </p:txBody>
      </p:sp>
      <p:sp>
        <p:nvSpPr>
          <p:cNvPr id="14" name="内容占位符 7"/>
          <p:cNvSpPr txBox="1">
            <a:spLocks/>
          </p:cNvSpPr>
          <p:nvPr/>
        </p:nvSpPr>
        <p:spPr>
          <a:xfrm>
            <a:off x="6618294" y="1382476"/>
            <a:ext cx="4926995" cy="488924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smtClean="0"/>
              <a:t>优美的程序能让你更有继续写下去的动力。（</a:t>
            </a:r>
            <a:r>
              <a:rPr lang="en-US" altLang="zh-CN" dirty="0" smtClean="0"/>
              <a:t>C</a:t>
            </a:r>
            <a:r>
              <a:rPr lang="zh-CN" altLang="en-US" dirty="0" smtClean="0"/>
              <a:t>语言作业）</a:t>
            </a:r>
            <a:endParaRPr lang="en-US" altLang="zh-CN" dirty="0" smtClean="0"/>
          </a:p>
          <a:p>
            <a:r>
              <a:rPr lang="zh-CN" altLang="en-US" dirty="0" smtClean="0"/>
              <a:t>我们的学习总有一天会进入复杂项目的实现而不再是单一任务的达成，程序优美与否决定了你能不能三两句话就能说清楚你自己写出来的代码的脉络，为下一个部分的编写展现清晰的道路（更不会让你的同事把你打死）</a:t>
            </a:r>
            <a:endParaRPr lang="en-US" altLang="zh-CN" dirty="0" smtClean="0"/>
          </a:p>
          <a:p>
            <a:r>
              <a:rPr lang="zh-CN" altLang="en-US" dirty="0" smtClean="0"/>
              <a:t>从现在做起，把美作为习惯</a:t>
            </a:r>
            <a:r>
              <a:rPr lang="zh-CN" altLang="en-US" dirty="0" smtClean="0"/>
              <a:t>，这种习惯会在潜移默化中为你带来无形的便利</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2469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305524" y="1"/>
            <a:ext cx="9580952" cy="6858000"/>
          </a:xfrm>
          <a:prstGeom prst="rect">
            <a:avLst/>
          </a:prstGeom>
        </p:spPr>
      </p:pic>
    </p:spTree>
    <p:extLst>
      <p:ext uri="{BB962C8B-B14F-4D97-AF65-F5344CB8AC3E}">
        <p14:creationId xmlns:p14="http://schemas.microsoft.com/office/powerpoint/2010/main" val="264099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118830" y="419879"/>
            <a:ext cx="5426158" cy="894182"/>
          </a:xfrm>
          <a:prstGeom prst="rect">
            <a:avLst/>
          </a:prstGeom>
        </p:spPr>
        <p:txBody>
          <a:bodyPr>
            <a:normAutofit fontScale="6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Beautiful is better than ugly</a:t>
            </a:r>
            <a:br>
              <a:rPr lang="en-US" altLang="zh-CN" dirty="0" smtClean="0"/>
            </a:br>
            <a:r>
              <a:rPr lang="en-US" altLang="zh-CN" dirty="0" smtClean="0"/>
              <a:t>							-</a:t>
            </a:r>
            <a:r>
              <a:rPr lang="zh-CN" altLang="en-US" dirty="0" smtClean="0"/>
              <a:t>优美胜于丑陋</a:t>
            </a:r>
            <a:endParaRPr lang="zh-CN" altLang="en-US" dirty="0"/>
          </a:p>
        </p:txBody>
      </p:sp>
      <p:sp>
        <p:nvSpPr>
          <p:cNvPr id="6" name="文本占位符 4"/>
          <p:cNvSpPr txBox="1">
            <a:spLocks/>
          </p:cNvSpPr>
          <p:nvPr/>
        </p:nvSpPr>
        <p:spPr>
          <a:xfrm>
            <a:off x="1287624" y="1416697"/>
            <a:ext cx="5747658" cy="182880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zh-CN" altLang="en-US" dirty="0" smtClean="0"/>
              <a:t>代码应为一件艺术品</a:t>
            </a:r>
            <a:endParaRPr lang="en-US" altLang="zh-CN" dirty="0" smtClean="0"/>
          </a:p>
          <a:p>
            <a:pPr marL="0" indent="0">
              <a:buNone/>
            </a:pPr>
            <a:r>
              <a:rPr lang="zh-CN" altLang="en-US" dirty="0" smtClean="0"/>
              <a:t>不解含义者仍能为其美妙而叹服</a:t>
            </a:r>
            <a:endParaRPr lang="zh-CN" altLang="en-US" dirty="0"/>
          </a:p>
        </p:txBody>
      </p:sp>
    </p:spTree>
    <p:extLst>
      <p:ext uri="{BB962C8B-B14F-4D97-AF65-F5344CB8AC3E}">
        <p14:creationId xmlns:p14="http://schemas.microsoft.com/office/powerpoint/2010/main" val="19572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0716" y="373225"/>
            <a:ext cx="5426158" cy="894182"/>
          </a:xfrm>
        </p:spPr>
        <p:txBody>
          <a:bodyPr>
            <a:normAutofit fontScale="90000"/>
          </a:bodyPr>
          <a:lstStyle/>
          <a:p>
            <a:r>
              <a:rPr lang="en-US" altLang="zh-CN" dirty="0" smtClean="0"/>
              <a:t>Explicit is better than implicit</a:t>
            </a:r>
            <a:r>
              <a:rPr lang="en-US" altLang="zh-CN" dirty="0"/>
              <a:t/>
            </a:r>
            <a:br>
              <a:rPr lang="en-US" altLang="zh-CN" dirty="0"/>
            </a:br>
            <a:r>
              <a:rPr lang="en-US" altLang="zh-CN" dirty="0" smtClean="0"/>
              <a:t>							-</a:t>
            </a:r>
            <a:r>
              <a:rPr lang="zh-CN" altLang="en-US" dirty="0" smtClean="0"/>
              <a:t>明了胜于晦涩</a:t>
            </a:r>
            <a:endParaRPr lang="zh-CN" altLang="en-US" dirty="0"/>
          </a:p>
        </p:txBody>
      </p:sp>
      <p:sp>
        <p:nvSpPr>
          <p:cNvPr id="5" name="文本占位符 4"/>
          <p:cNvSpPr>
            <a:spLocks noGrp="1"/>
          </p:cNvSpPr>
          <p:nvPr>
            <p:ph type="body" sz="half" idx="2"/>
          </p:nvPr>
        </p:nvSpPr>
        <p:spPr>
          <a:xfrm>
            <a:off x="1287624" y="1416697"/>
            <a:ext cx="5747658" cy="1828800"/>
          </a:xfrm>
        </p:spPr>
        <p:txBody>
          <a:bodyPr/>
          <a:lstStyle/>
          <a:p>
            <a:r>
              <a:rPr lang="zh-CN" altLang="en-US" dirty="0" smtClean="0"/>
              <a:t>优美的代码应该是清晰明了的：</a:t>
            </a:r>
            <a:endParaRPr lang="en-US" altLang="zh-CN" dirty="0" smtClean="0"/>
          </a:p>
          <a:p>
            <a:r>
              <a:rPr lang="zh-CN" altLang="en-US" dirty="0" smtClean="0"/>
              <a:t>命名规范</a:t>
            </a:r>
            <a:endParaRPr lang="en-US" altLang="zh-CN" dirty="0" smtClean="0"/>
          </a:p>
          <a:p>
            <a:r>
              <a:rPr lang="zh-CN" altLang="en-US" dirty="0" smtClean="0"/>
              <a:t>风格相似</a:t>
            </a:r>
            <a:endParaRPr lang="en-US" altLang="zh-CN" dirty="0" smtClean="0"/>
          </a:p>
          <a:p>
            <a:r>
              <a:rPr lang="zh-CN" altLang="en-US" dirty="0" smtClean="0"/>
              <a:t>排版统一</a:t>
            </a:r>
            <a:endParaRPr lang="zh-CN" altLang="en-US" dirty="0"/>
          </a:p>
        </p:txBody>
      </p:sp>
      <p:pic>
        <p:nvPicPr>
          <p:cNvPr id="2050" name="Picture 2">
            <a:hlinkClick r:id="rId2" action="ppaction://hlinkfile"/>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545" r="2154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77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arn(inVertic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1000"/>
                                        <p:tgtEl>
                                          <p:spTgt spid="2050"/>
                                        </p:tgtEl>
                                      </p:cBhvr>
                                    </p:animEffect>
                                    <p:anim calcmode="lin" valueType="num">
                                      <p:cBhvr>
                                        <p:cTn id="33" dur="1000" fill="hold"/>
                                        <p:tgtEl>
                                          <p:spTgt spid="2050"/>
                                        </p:tgtEl>
                                        <p:attrNameLst>
                                          <p:attrName>ppt_x</p:attrName>
                                        </p:attrNameLst>
                                      </p:cBhvr>
                                      <p:tavLst>
                                        <p:tav tm="0">
                                          <p:val>
                                            <p:strVal val="#ppt_x"/>
                                          </p:val>
                                        </p:tav>
                                        <p:tav tm="100000">
                                          <p:val>
                                            <p:strVal val="#ppt_x"/>
                                          </p:val>
                                        </p:tav>
                                      </p:tavLst>
                                    </p:anim>
                                    <p:anim calcmode="lin" valueType="num">
                                      <p:cBhvr>
                                        <p:cTn id="3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82724" y="427652"/>
            <a:ext cx="5426158" cy="1371600"/>
          </a:xfrm>
        </p:spPr>
        <p:txBody>
          <a:bodyPr/>
          <a:lstStyle/>
          <a:p>
            <a:r>
              <a:rPr lang="en-US" altLang="zh-CN" dirty="0" smtClean="0"/>
              <a:t>Simple is better than complex</a:t>
            </a:r>
            <a:br>
              <a:rPr lang="en-US" altLang="zh-CN" dirty="0" smtClean="0"/>
            </a:br>
            <a:r>
              <a:rPr lang="en-US" altLang="zh-CN" dirty="0" smtClean="0"/>
              <a:t>					-</a:t>
            </a:r>
            <a:r>
              <a:rPr lang="zh-CN" altLang="en-US" dirty="0" smtClean="0"/>
              <a:t>简洁胜于复杂</a:t>
            </a:r>
            <a:endParaRPr lang="zh-CN" altLang="en-US" dirty="0"/>
          </a:p>
        </p:txBody>
      </p:sp>
      <p:sp>
        <p:nvSpPr>
          <p:cNvPr id="6" name="文本占位符 5"/>
          <p:cNvSpPr>
            <a:spLocks noGrp="1"/>
          </p:cNvSpPr>
          <p:nvPr>
            <p:ph type="body" sz="half" idx="2"/>
          </p:nvPr>
        </p:nvSpPr>
        <p:spPr/>
        <p:txBody>
          <a:bodyPr/>
          <a:lstStyle/>
          <a:p>
            <a:r>
              <a:rPr lang="zh-CN" altLang="en-US" dirty="0" smtClean="0"/>
              <a:t>通过多次调用函数，而非不断的复制粘贴代码块来实现重复的功能</a:t>
            </a:r>
            <a:endParaRPr lang="zh-CN" altLang="en-US" dirty="0"/>
          </a:p>
        </p:txBody>
      </p:sp>
      <p:pic>
        <p:nvPicPr>
          <p:cNvPr id="4100" name="Picture 4">
            <a:hlinkClick r:id="rId2" action="ppaction://hlinkfile"/>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5116" r="2511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364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82724" y="474305"/>
            <a:ext cx="5426158" cy="1371600"/>
          </a:xfrm>
        </p:spPr>
        <p:txBody>
          <a:bodyPr/>
          <a:lstStyle/>
          <a:p>
            <a:r>
              <a:rPr lang="en-US" altLang="zh-CN" dirty="0" smtClean="0"/>
              <a:t>Complex is better than complicated</a:t>
            </a:r>
            <a:r>
              <a:rPr lang="en-US" altLang="zh-CN" dirty="0"/>
              <a:t/>
            </a:r>
            <a:br>
              <a:rPr lang="en-US" altLang="zh-CN" dirty="0"/>
            </a:br>
            <a:r>
              <a:rPr lang="en-US" altLang="zh-CN" dirty="0" smtClean="0"/>
              <a:t>						-</a:t>
            </a:r>
            <a:r>
              <a:rPr lang="zh-CN" altLang="en-US" dirty="0" smtClean="0"/>
              <a:t>复杂胜于凌乱</a:t>
            </a:r>
            <a:endParaRPr lang="zh-CN" altLang="en-US" dirty="0"/>
          </a:p>
        </p:txBody>
      </p:sp>
      <p:pic>
        <p:nvPicPr>
          <p:cNvPr id="2" name="图片占位符 1"/>
          <p:cNvPicPr>
            <a:picLocks noGrp="1" noChangeAspect="1"/>
          </p:cNvPicPr>
          <p:nvPr>
            <p:ph type="pic" idx="1"/>
          </p:nvPr>
        </p:nvPicPr>
        <p:blipFill>
          <a:blip r:embed="rId2"/>
          <a:srcRect l="29559" r="29559"/>
          <a:stretch>
            <a:fillRect/>
          </a:stretch>
        </p:blipFill>
        <p:spPr>
          <a:prstGeom prst="rect">
            <a:avLst/>
          </a:prstGeom>
        </p:spPr>
      </p:pic>
      <p:sp>
        <p:nvSpPr>
          <p:cNvPr id="6" name="文本占位符 5"/>
          <p:cNvSpPr>
            <a:spLocks noGrp="1"/>
          </p:cNvSpPr>
          <p:nvPr>
            <p:ph type="body" sz="half" idx="2"/>
          </p:nvPr>
        </p:nvSpPr>
        <p:spPr/>
        <p:txBody>
          <a:bodyPr/>
          <a:lstStyle/>
          <a:p>
            <a:r>
              <a:rPr lang="zh-CN" altLang="en-US" dirty="0" smtClean="0"/>
              <a:t>即使复杂不可避免，逻辑仍当连贯</a:t>
            </a:r>
            <a:endParaRPr lang="en-US" altLang="zh-CN" dirty="0" smtClean="0"/>
          </a:p>
          <a:p>
            <a:r>
              <a:rPr lang="zh-CN" altLang="en-US" dirty="0" smtClean="0"/>
              <a:t>少用</a:t>
            </a:r>
            <a:r>
              <a:rPr lang="en-US" altLang="zh-CN" dirty="0" err="1" smtClean="0"/>
              <a:t>goto</a:t>
            </a:r>
            <a:r>
              <a:rPr lang="zh-CN" altLang="en-US" dirty="0" smtClean="0"/>
              <a:t>语句</a:t>
            </a:r>
            <a:endParaRPr lang="en-US" altLang="zh-CN" dirty="0" smtClean="0"/>
          </a:p>
          <a:p>
            <a:r>
              <a:rPr lang="zh-CN" altLang="en-US" dirty="0" smtClean="0"/>
              <a:t>赋予变量初始值恰当的逻辑意义</a:t>
            </a:r>
            <a:endParaRPr lang="zh-CN" altLang="en-US" dirty="0"/>
          </a:p>
        </p:txBody>
      </p:sp>
    </p:spTree>
    <p:extLst>
      <p:ext uri="{BB962C8B-B14F-4D97-AF65-F5344CB8AC3E}">
        <p14:creationId xmlns:p14="http://schemas.microsoft.com/office/powerpoint/2010/main" val="205488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arn(inVertic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arn(inVertic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Flat is better than nested</a:t>
            </a:r>
            <a:br>
              <a:rPr lang="en-US" altLang="zh-CN" dirty="0" smtClean="0"/>
            </a:br>
            <a:r>
              <a:rPr lang="en-US" altLang="zh-CN" dirty="0" smtClean="0"/>
              <a:t>						-</a:t>
            </a:r>
            <a:r>
              <a:rPr lang="zh-CN" altLang="en-US" dirty="0" smtClean="0"/>
              <a:t>平铺胜于嵌套</a:t>
            </a:r>
            <a:r>
              <a:rPr lang="en-US" altLang="zh-CN" dirty="0" smtClean="0"/>
              <a:t> </a:t>
            </a:r>
            <a:endParaRPr lang="zh-CN" altLang="en-US" dirty="0"/>
          </a:p>
        </p:txBody>
      </p:sp>
      <p:pic>
        <p:nvPicPr>
          <p:cNvPr id="2" name="图片占位符 1"/>
          <p:cNvPicPr>
            <a:picLocks noGrp="1" noChangeAspect="1"/>
          </p:cNvPicPr>
          <p:nvPr>
            <p:ph type="pic" idx="1"/>
          </p:nvPr>
        </p:nvPicPr>
        <p:blipFill>
          <a:blip r:embed="rId2"/>
          <a:srcRect l="39696" r="39696"/>
          <a:stretch>
            <a:fillRect/>
          </a:stretch>
        </p:blipFill>
        <p:spPr>
          <a:prstGeom prst="rect">
            <a:avLst/>
          </a:prstGeom>
        </p:spPr>
      </p:pic>
      <p:sp>
        <p:nvSpPr>
          <p:cNvPr id="6" name="文本占位符 5"/>
          <p:cNvSpPr>
            <a:spLocks noGrp="1"/>
          </p:cNvSpPr>
          <p:nvPr>
            <p:ph type="body" sz="half" idx="2"/>
          </p:nvPr>
        </p:nvSpPr>
        <p:spPr/>
        <p:txBody>
          <a:bodyPr/>
          <a:lstStyle/>
          <a:p>
            <a:r>
              <a:rPr lang="zh-CN" altLang="en-US" dirty="0" smtClean="0"/>
              <a:t>使用</a:t>
            </a:r>
            <a:r>
              <a:rPr lang="en-US" altLang="zh-CN" dirty="0" smtClean="0"/>
              <a:t>if-else if</a:t>
            </a:r>
            <a:r>
              <a:rPr lang="zh-CN" altLang="en-US" dirty="0" smtClean="0"/>
              <a:t>而非</a:t>
            </a:r>
            <a:r>
              <a:rPr lang="en-US" altLang="zh-CN" dirty="0" smtClean="0"/>
              <a:t>if-else{if}</a:t>
            </a:r>
            <a:r>
              <a:rPr lang="zh-CN" altLang="en-US" dirty="0" smtClean="0"/>
              <a:t>语句</a:t>
            </a:r>
            <a:endParaRPr lang="zh-CN" altLang="en-US" dirty="0"/>
          </a:p>
        </p:txBody>
      </p:sp>
    </p:spTree>
    <p:extLst>
      <p:ext uri="{BB962C8B-B14F-4D97-AF65-F5344CB8AC3E}">
        <p14:creationId xmlns:p14="http://schemas.microsoft.com/office/powerpoint/2010/main" val="13864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Sparse is better than dense</a:t>
            </a:r>
            <a:br>
              <a:rPr lang="en-US" altLang="zh-CN" dirty="0" smtClean="0"/>
            </a:br>
            <a:r>
              <a:rPr lang="en-US" altLang="zh-CN" dirty="0" smtClean="0"/>
              <a:t>						-</a:t>
            </a:r>
            <a:r>
              <a:rPr lang="zh-CN" altLang="en-US" dirty="0" smtClean="0"/>
              <a:t>美感源于距离</a:t>
            </a:r>
            <a:endParaRPr lang="zh-CN" altLang="en-US" dirty="0"/>
          </a:p>
        </p:txBody>
      </p:sp>
      <p:pic>
        <p:nvPicPr>
          <p:cNvPr id="5" name="图片占位符 4">
            <a:hlinkClick r:id="rId2" action="ppaction://hlinkfile"/>
          </p:cNvPr>
          <p:cNvPicPr>
            <a:picLocks noGrp="1" noChangeAspect="1"/>
          </p:cNvPicPr>
          <p:nvPr>
            <p:ph type="pic" idx="1"/>
          </p:nvPr>
        </p:nvPicPr>
        <p:blipFill>
          <a:blip r:embed="rId3">
            <a:extLst>
              <a:ext uri="{28A0092B-C50C-407E-A947-70E740481C1C}">
                <a14:useLocalDpi xmlns:a14="http://schemas.microsoft.com/office/drawing/2010/main" val="0"/>
              </a:ext>
            </a:extLst>
          </a:blip>
          <a:srcRect l="31765" r="31765"/>
          <a:stretch>
            <a:fillRect/>
          </a:stretch>
        </p:blipFill>
        <p:spPr/>
      </p:pic>
      <p:sp>
        <p:nvSpPr>
          <p:cNvPr id="4" name="文本占位符 3"/>
          <p:cNvSpPr>
            <a:spLocks noGrp="1"/>
          </p:cNvSpPr>
          <p:nvPr>
            <p:ph type="body" sz="half" idx="2"/>
          </p:nvPr>
        </p:nvSpPr>
        <p:spPr/>
        <p:txBody>
          <a:bodyPr/>
          <a:lstStyle/>
          <a:p>
            <a:r>
              <a:rPr lang="zh-CN" altLang="en-US" dirty="0" smtClean="0"/>
              <a:t>不要吝啬回车，缩进和空格</a:t>
            </a:r>
            <a:endParaRPr lang="en-US" altLang="zh-CN" dirty="0" smtClean="0"/>
          </a:p>
          <a:p>
            <a:r>
              <a:rPr lang="zh-CN" altLang="en-US" dirty="0" smtClean="0"/>
              <a:t>永远不要在一行堆叠多个语句</a:t>
            </a:r>
            <a:endParaRPr lang="zh-CN" altLang="en-US" dirty="0"/>
          </a:p>
        </p:txBody>
      </p:sp>
    </p:spTree>
    <p:extLst>
      <p:ext uri="{BB962C8B-B14F-4D97-AF65-F5344CB8AC3E}">
        <p14:creationId xmlns:p14="http://schemas.microsoft.com/office/powerpoint/2010/main" val="313846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p:cTn id="2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185</TotalTime>
  <Words>352</Words>
  <Application>Microsoft Office PowerPoint</Application>
  <PresentationFormat>宽屏</PresentationFormat>
  <Paragraphs>45</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华文楷体</vt:lpstr>
      <vt:lpstr>Arial</vt:lpstr>
      <vt:lpstr>Corbel</vt:lpstr>
      <vt:lpstr>视差</vt:lpstr>
      <vt:lpstr>美是目的，更是手段</vt:lpstr>
      <vt:lpstr>优美的程序有什么用?</vt:lpstr>
      <vt:lpstr>PowerPoint 演示文稿</vt:lpstr>
      <vt:lpstr>PowerPoint 演示文稿</vt:lpstr>
      <vt:lpstr>Explicit is better than implicit        -明了胜于晦涩</vt:lpstr>
      <vt:lpstr>Simple is better than complex      -简洁胜于复杂</vt:lpstr>
      <vt:lpstr>Complex is better than complicated       -复杂胜于凌乱</vt:lpstr>
      <vt:lpstr>Flat is better than nested       -平铺胜于嵌套 </vt:lpstr>
      <vt:lpstr>Sparse is better than dense       -美感源于距离</vt:lpstr>
      <vt:lpstr>Readability counts     -可读乃永恒的追求</vt:lpstr>
      <vt:lpstr>Special cases aren’t special enough to break the rules. Although practicality beats purity       -假以实用之名，规则仍为至高</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hasee</cp:lastModifiedBy>
  <cp:revision>17</cp:revision>
  <dcterms:created xsi:type="dcterms:W3CDTF">2017-11-13T07:19:26Z</dcterms:created>
  <dcterms:modified xsi:type="dcterms:W3CDTF">2017-11-13T11:45:08Z</dcterms:modified>
</cp:coreProperties>
</file>