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3" r:id="rId3"/>
    <p:sldId id="264" r:id="rId4"/>
    <p:sldId id="266" r:id="rId5"/>
    <p:sldId id="257" r:id="rId6"/>
    <p:sldId id="256" r:id="rId7"/>
    <p:sldId id="258" r:id="rId8"/>
    <p:sldId id="259" r:id="rId9"/>
    <p:sldId id="260" r:id="rId10"/>
    <p:sldId id="261" r:id="rId11"/>
    <p:sldId id="262" r:id="rId12"/>
    <p:sldId id="267" r:id="rId13"/>
    <p:sldId id="272" r:id="rId14"/>
    <p:sldId id="273" r:id="rId15"/>
    <p:sldId id="274" r:id="rId16"/>
    <p:sldId id="275" r:id="rId17"/>
    <p:sldId id="276" r:id="rId18"/>
    <p:sldId id="270" r:id="rId19"/>
    <p:sldId id="268" r:id="rId21"/>
    <p:sldId id="269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12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en-US" altLang="zh-CN"/>
              <a:t>lucene</a:t>
            </a:r>
            <a:r>
              <a:rPr lang="zh-CN" altLang="en-US"/>
              <a:t>也可以自行组合查询对象，完成复杂查询</a:t>
            </a:r>
            <a:endParaRPr lang="zh-CN" altLang="en-US"/>
          </a:p>
          <a:p>
            <a:pPr lvl="0"/>
            <a:r>
              <a:rPr lang="en-US" altLang="zh-CN"/>
              <a:t>TokenManager</a:t>
            </a:r>
            <a:r>
              <a:rPr lang="zh-CN" altLang="en-US"/>
              <a:t>会进行操作符提取和识别，并进行语法分析</a:t>
            </a:r>
            <a:endParaRPr lang="zh-CN" altLang="en-US"/>
          </a:p>
          <a:p>
            <a:pPr lvl="0"/>
            <a:r>
              <a:rPr lang="en-US" altLang="zh-CN"/>
              <a:t>Analyzer</a:t>
            </a:r>
            <a:r>
              <a:rPr lang="zh-CN" altLang="en-US"/>
              <a:t>负责进行分词和去除停用词，词根化</a:t>
            </a:r>
            <a:endParaRPr lang="zh-CN" altLang="en-US"/>
          </a:p>
          <a:p>
            <a:pPr lvl="0"/>
            <a:r>
              <a:rPr lang="en-US" altLang="zh-CN"/>
              <a:t>stopwords:"a", "an", "and", "are", "as", "at", "be", "but", "by","for", "if", "in", "into", "is"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403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顺序扫描速度慢，因为数据存储的格式，与我们搜索的信息格式不一致。如果根据文档编号查询文档内容就很快。但是根据词语查询文档编号就很慢。文档检索恰恰是根据内容查文档编号</a:t>
            </a:r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、查找到</a:t>
            </a:r>
            <a:r>
              <a:rPr lang="en-US" altLang="zh-CN"/>
              <a:t>term</a:t>
            </a:r>
            <a:r>
              <a:rPr lang="zh-CN" altLang="en-US"/>
              <a:t>位置 </a:t>
            </a:r>
            <a:r>
              <a:rPr lang="en-US" altLang="zh-CN"/>
              <a:t>2</a:t>
            </a:r>
            <a:r>
              <a:rPr lang="zh-CN" altLang="en-US"/>
              <a:t>、取出</a:t>
            </a:r>
            <a:r>
              <a:rPr lang="en-US" altLang="zh-CN"/>
              <a:t>lucene</a:t>
            </a:r>
            <a:r>
              <a:rPr lang="zh-CN" altLang="en-US"/>
              <a:t>的倒排表 </a:t>
            </a:r>
            <a:r>
              <a:rPr lang="en-US" altLang="zh-CN"/>
              <a:t>3</a:t>
            </a:r>
            <a:r>
              <a:rPr lang="zh-CN" altLang="en-US"/>
              <a:t>、找到</a:t>
            </a:r>
            <a:r>
              <a:rPr lang="en-US" altLang="zh-CN"/>
              <a:t>text</a:t>
            </a:r>
            <a:r>
              <a:rPr lang="zh-CN" altLang="en-US"/>
              <a:t>的倒排表</a:t>
            </a:r>
            <a:r>
              <a:rPr lang="en-US" altLang="zh-CN"/>
              <a:t>4</a:t>
            </a:r>
            <a:r>
              <a:rPr lang="zh-CN" altLang="en-US"/>
              <a:t>、合并两个倒排表</a:t>
            </a:r>
            <a:endParaRPr lang="zh-CN" altLang="en-US"/>
          </a:p>
          <a:p>
            <a:pPr lvl="0"/>
            <a:r>
              <a:rPr lang="zh-CN" altLang="en-US"/>
              <a:t>字典是排好序的方便做存储优化</a:t>
            </a:r>
            <a:endParaRPr lang="zh-CN" altLang="en-US"/>
          </a:p>
          <a:p>
            <a:pPr lvl="0"/>
            <a:r>
              <a:rPr lang="zh-CN" altLang="en-US"/>
              <a:t>针对搜索语句，词语也会经过同样的转化</a:t>
            </a:r>
            <a:endParaRPr lang="zh-CN" altLang="en-US"/>
          </a:p>
          <a:p>
            <a:pPr lvl="0"/>
            <a:r>
              <a:rPr lang="zh-CN" altLang="en-US"/>
              <a:t>为了减小索引文件的大小，Lucene对索引还使用了压缩技术。关键词压缩为&lt;前缀长度，后缀&gt;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608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Finite State Transducers 简称 FST， 有限状态转换器。在自然语言处理等领域有很大应用。目前Lucene4.0在查找Term时就用到了该算法来确定此Term在字典中的位置。</a:t>
            </a:r>
            <a:endParaRPr lang="zh-CN" altLang="en-US"/>
          </a:p>
          <a:p>
            <a:pPr lvl="0"/>
            <a:r>
              <a:rPr lang="zh-CN" altLang="en-US"/>
              <a:t>FST 可以表示成FST&lt;Key, Value&gt;的形式，我们可以用O（length（key））的复杂度，找到key所对应的值。除此之外，FST 还支持用Value来查找key以及查找Value最优的key等功能。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3885565" y="932815"/>
            <a:ext cx="2569845" cy="1814195"/>
            <a:chOff x="2128" y="1480"/>
            <a:chExt cx="4047" cy="2857"/>
          </a:xfrm>
        </p:grpSpPr>
        <p:sp>
          <p:nvSpPr>
            <p:cNvPr id="79" name="矩形 7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059" y="1701"/>
              <a:ext cx="184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Bootstrap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819390" y="932815"/>
            <a:ext cx="2569845" cy="1814195"/>
            <a:chOff x="2128" y="1480"/>
            <a:chExt cx="4047" cy="2857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16200000">
            <a:off x="7087235" y="1181100"/>
            <a:ext cx="133350" cy="1331595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23545" y="932815"/>
            <a:ext cx="2569845" cy="2667635"/>
            <a:chOff x="2128" y="1480"/>
            <a:chExt cx="4047" cy="4201"/>
          </a:xfrm>
        </p:grpSpPr>
        <p:sp>
          <p:nvSpPr>
            <p:cNvPr id="12" name="矩形 11"/>
            <p:cNvSpPr/>
            <p:nvPr/>
          </p:nvSpPr>
          <p:spPr>
            <a:xfrm>
              <a:off x="2129" y="1480"/>
              <a:ext cx="4046" cy="4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51" y="1621"/>
              <a:ext cx="240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Elasticsearch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3098"/>
              <a:chOff x="2098" y="3109"/>
              <a:chExt cx="4007" cy="309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main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mainWithoutErrorHandling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Bootstrap::setup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-+ Bootstrap::start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8" name="直接箭头连接符 17"/>
          <p:cNvCxnSpPr>
            <a:endCxn id="83" idx="1"/>
          </p:cNvCxnSpPr>
          <p:nvPr/>
        </p:nvCxnSpPr>
        <p:spPr>
          <a:xfrm>
            <a:off x="3020060" y="1840230"/>
            <a:ext cx="865505" cy="69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844155" y="4061460"/>
            <a:ext cx="2569845" cy="1727835"/>
            <a:chOff x="2128" y="1480"/>
            <a:chExt cx="4047" cy="2721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 rot="0">
            <a:off x="9098915" y="2687320"/>
            <a:ext cx="133350" cy="1331595"/>
            <a:chOff x="16615" y="3092"/>
            <a:chExt cx="210" cy="1411"/>
          </a:xfrm>
        </p:grpSpPr>
        <p:sp>
          <p:nvSpPr>
            <p:cNvPr id="27" name="流程图: 决策 26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7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25800" y="4041140"/>
            <a:ext cx="3127375" cy="1814195"/>
            <a:chOff x="2128" y="1480"/>
            <a:chExt cx="4046" cy="2857"/>
          </a:xfrm>
        </p:grpSpPr>
        <p:sp>
          <p:nvSpPr>
            <p:cNvPr id="69" name="矩形 6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27" y="1680"/>
              <a:ext cx="319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TransportGetAction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</a:rPr>
                <a:t>(indices:data/read/get)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 rot="5400000">
            <a:off x="7019925" y="4242435"/>
            <a:ext cx="133350" cy="1466215"/>
            <a:chOff x="16615" y="3092"/>
            <a:chExt cx="210" cy="1411"/>
          </a:xfrm>
        </p:grpSpPr>
        <p:sp>
          <p:nvSpPr>
            <p:cNvPr id="30" name="流程图: 决策 2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30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2967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InternalEngine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对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+mn-ea"/>
                </a:rPr>
                <a:t>操作的封装</a:t>
              </a:r>
              <a:r>
                <a:rPr lang="en-US" altLang="zh-CN" sz="2000">
                  <a:latin typeface="+mn-ea"/>
                </a:rPr>
                <a:t> 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831340"/>
            <a:chOff x="2098" y="3109"/>
            <a:chExt cx="10003" cy="288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获取读锁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检查索引是否打开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getRealtime </a:t>
              </a:r>
              <a:r>
                <a:rPr lang="zh-CN" altLang="en-US" sz="2000">
                  <a:latin typeface="Times New Roman" panose="02020603050405020304" charset="0"/>
                </a:rPr>
                <a:t>从</a:t>
              </a:r>
              <a:r>
                <a:rPr lang="en-US" altLang="zh-CN" sz="2000">
                  <a:latin typeface="Times New Roman" panose="02020603050405020304" charset="0"/>
                </a:rPr>
                <a:t>translog</a:t>
              </a:r>
              <a:r>
                <a:rPr lang="zh-CN" altLang="en-US" sz="2000">
                  <a:latin typeface="Times New Roman" panose="02020603050405020304" charset="0"/>
                </a:rPr>
                <a:t>读或者读前刷新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getFromSearcher   </a:t>
              </a:r>
              <a:r>
                <a:rPr lang="zh-CN" altLang="en-US" sz="2000">
                  <a:latin typeface="Times New Roman" panose="02020603050405020304" charset="0"/>
                </a:rPr>
                <a:t>从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读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12950" y="3460750"/>
            <a:ext cx="6351905" cy="1831340"/>
            <a:chOff x="2098" y="3109"/>
            <a:chExt cx="10003" cy="288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0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25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getRealtime 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检测文档版本、</a:t>
              </a:r>
              <a:r>
                <a:rPr lang="en-US" altLang="zh-CN" sz="1600">
                  <a:latin typeface="Times New Roman" panose="02020603050405020304" charset="0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</a:rPr>
                <a:t>和</a:t>
              </a:r>
              <a:r>
                <a:rPr lang="en-US" altLang="zh-CN" sz="1600">
                  <a:latin typeface="Times New Roman" panose="02020603050405020304" charset="0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</a:rPr>
                <a:t>冲突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从</a:t>
              </a:r>
              <a:r>
                <a:rPr lang="en-US" altLang="zh-CN" sz="1600">
                  <a:latin typeface="Times New Roman" panose="02020603050405020304" charset="0"/>
                </a:rPr>
                <a:t>Translog</a:t>
              </a:r>
              <a:r>
                <a:rPr lang="zh-CN" altLang="en-US" sz="1600">
                  <a:latin typeface="Times New Roman" panose="02020603050405020304" charset="0"/>
                </a:rPr>
                <a:t>读？查找操作并构建</a:t>
              </a:r>
              <a:r>
                <a:rPr lang="en-US" altLang="zh-CN" sz="1600">
                  <a:latin typeface="Times New Roman" panose="02020603050405020304" charset="0"/>
                </a:rPr>
                <a:t>TranslogLeafReader</a:t>
              </a:r>
              <a:r>
                <a:rPr lang="zh-CN" altLang="en-US" sz="1600">
                  <a:latin typeface="Times New Roman" panose="02020603050405020304" charset="0"/>
                </a:rPr>
                <a:t>，封装为</a:t>
              </a:r>
              <a:r>
                <a:rPr lang="en-US" altLang="zh-CN" sz="1600">
                  <a:latin typeface="Times New Roman" panose="02020603050405020304" charset="0"/>
                </a:rPr>
                <a:t>IndexSearcher(lucene)</a:t>
              </a:r>
              <a:r>
                <a:rPr lang="zh-CN" altLang="en-US" sz="1600">
                  <a:latin typeface="Times New Roman" panose="02020603050405020304" charset="0"/>
                </a:rPr>
                <a:t>，继续封装为</a:t>
              </a:r>
              <a:r>
                <a:rPr lang="en-US" altLang="zh-CN" sz="1600">
                  <a:latin typeface="Times New Roman" panose="02020603050405020304" charset="0"/>
                </a:rPr>
                <a:t>Searcher(ES)</a:t>
              </a:r>
              <a:endParaRPr lang="en-US" altLang="zh-CN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刷新分片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getFromSearcher</a:t>
              </a:r>
              <a:r>
                <a:rPr lang="zh-CN" altLang="en-US" sz="1600">
                  <a:latin typeface="Times New Roman" panose="02020603050405020304" charset="0"/>
                </a:rPr>
                <a:t>，从</a:t>
              </a:r>
              <a:r>
                <a:rPr lang="en-US" altLang="zh-CN" sz="1600">
                  <a:latin typeface="Times New Roman" panose="02020603050405020304" charset="0"/>
                </a:rPr>
                <a:t>Lucene</a:t>
              </a:r>
              <a:r>
                <a:rPr lang="zh-CN" altLang="en-US" sz="1600">
                  <a:latin typeface="Times New Roman" panose="02020603050405020304" charset="0"/>
                </a:rPr>
                <a:t>读</a:t>
              </a:r>
              <a:endParaRPr lang="zh-CN" altLang="en-US" sz="1600">
                <a:latin typeface="Times New Roman" panose="020206030504050203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00885" y="5292090"/>
            <a:ext cx="6351905" cy="1343660"/>
            <a:chOff x="2098" y="3109"/>
            <a:chExt cx="10003" cy="2116"/>
          </a:xfrm>
        </p:grpSpPr>
        <p:sp>
          <p:nvSpPr>
            <p:cNvPr id="20" name="矩形 19"/>
            <p:cNvSpPr/>
            <p:nvPr/>
          </p:nvSpPr>
          <p:spPr>
            <a:xfrm>
              <a:off x="2117" y="3109"/>
              <a:ext cx="990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098" y="3207"/>
              <a:ext cx="327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getFromSearcher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18" y="3929"/>
              <a:ext cx="9683" cy="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查找文档</a:t>
              </a:r>
              <a:r>
                <a:rPr lang="en-US" altLang="zh-CN" sz="1600">
                  <a:latin typeface="Times New Roman" panose="02020603050405020304" charset="0"/>
                </a:rPr>
                <a:t>Id</a:t>
              </a:r>
              <a:r>
                <a:rPr lang="zh-CN" altLang="en-US" sz="1600">
                  <a:latin typeface="Times New Roman" panose="02020603050405020304" charset="0"/>
                </a:rPr>
                <a:t>、</a:t>
              </a:r>
              <a:r>
                <a:rPr lang="en-US" altLang="zh-CN" sz="1600">
                  <a:latin typeface="Times New Roman" panose="02020603050405020304" charset="0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</a:rPr>
                <a:t>、</a:t>
              </a:r>
              <a:r>
                <a:rPr lang="en-US" altLang="zh-CN" sz="1600">
                  <a:latin typeface="Times New Roman" panose="02020603050405020304" charset="0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</a:rPr>
                <a:t>等元信息</a:t>
              </a:r>
              <a:endParaRPr lang="zh-CN" altLang="en-US" sz="1600">
                <a:latin typeface="Times New Roman" panose="02020603050405020304" charset="0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检测文档版本、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SeqNumber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和</a:t>
              </a:r>
              <a:r>
                <a:rPr lang="en-US" altLang="zh-CN" sz="1600">
                  <a:latin typeface="Times New Roman" panose="02020603050405020304" charset="0"/>
                  <a:sym typeface="+mn-ea"/>
                </a:rPr>
                <a:t>primaryTerm</a:t>
              </a:r>
              <a:r>
                <a:rPr lang="zh-CN" altLang="en-US" sz="1600">
                  <a:latin typeface="Times New Roman" panose="02020603050405020304" charset="0"/>
                  <a:sym typeface="+mn-ea"/>
                </a:rPr>
                <a:t>冲突</a:t>
              </a:r>
              <a:endParaRPr lang="zh-CN" altLang="en-US" sz="1600">
                <a:latin typeface="Times New Roman" panose="02020603050405020304" charset="0"/>
                <a:sym typeface="+mn-ea"/>
              </a:endParaRPr>
            </a:p>
            <a:p>
              <a:r>
                <a:rPr lang="en-US" altLang="zh-CN" sz="1600">
                  <a:latin typeface="Times New Roman" panose="02020603050405020304" charset="0"/>
                </a:rPr>
                <a:t>+ </a:t>
              </a:r>
              <a:r>
                <a:rPr lang="zh-CN" altLang="en-US" sz="1600">
                  <a:latin typeface="Times New Roman" panose="02020603050405020304" charset="0"/>
                </a:rPr>
                <a:t>构造搜索结果</a:t>
              </a:r>
              <a:r>
                <a:rPr lang="en-US" altLang="zh-CN" sz="1600">
                  <a:latin typeface="Times New Roman" panose="02020603050405020304" charset="0"/>
                </a:rPr>
                <a:t>GetResult(Searcher, docIdAndVersion)</a:t>
              </a:r>
              <a:endParaRPr lang="zh-CN" altLang="en-US" sz="16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408795" y="455930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Translog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readOperation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/>
          <p:nvPr/>
        </p:nvCxnSpPr>
        <p:spPr>
          <a:xfrm>
            <a:off x="8350885" y="1053465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396095" y="2389505"/>
            <a:ext cx="2569210" cy="1397635"/>
            <a:chOff x="2128" y="1480"/>
            <a:chExt cx="4046" cy="2721"/>
          </a:xfrm>
        </p:grpSpPr>
        <p:sp>
          <p:nvSpPr>
            <p:cNvPr id="24" name="矩形 23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88" y="1641"/>
              <a:ext cx="3967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</a:rPr>
                <a:t>VersionAndSeqNoResolver</a:t>
              </a:r>
              <a:endParaRPr lang="en-US" altLang="zh-CN" sz="1600">
                <a:latin typeface="Times New Roman" panose="0202060305040502030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loadDocIdAndVersion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8364855" y="308483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9395460" y="4485005"/>
            <a:ext cx="2569210" cy="1397635"/>
            <a:chOff x="2128" y="1480"/>
            <a:chExt cx="4046" cy="2721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88" y="1641"/>
              <a:ext cx="3967" cy="1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PerThreadIDVersionAndSeqNoLookup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lookupVersion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7" name="直接箭头连接符 56"/>
          <p:cNvCxnSpPr>
            <a:stCxn id="30" idx="2"/>
          </p:cNvCxnSpPr>
          <p:nvPr/>
        </p:nvCxnSpPr>
        <p:spPr>
          <a:xfrm>
            <a:off x="10742295" y="3783330"/>
            <a:ext cx="635" cy="685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8769350" y="6240780"/>
            <a:ext cx="1675130" cy="438150"/>
            <a:chOff x="2128" y="1480"/>
            <a:chExt cx="4046" cy="2721"/>
          </a:xfrm>
        </p:grpSpPr>
        <p:sp>
          <p:nvSpPr>
            <p:cNvPr id="59" name="矩形 5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88" y="1641"/>
              <a:ext cx="3967" cy="1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LeafReaderContext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436225" y="6201177"/>
            <a:ext cx="1675130" cy="518045"/>
            <a:chOff x="2128" y="2129"/>
            <a:chExt cx="4046" cy="2247"/>
          </a:xfrm>
        </p:grpSpPr>
        <p:sp>
          <p:nvSpPr>
            <p:cNvPr id="66" name="矩形 65"/>
            <p:cNvSpPr/>
            <p:nvPr/>
          </p:nvSpPr>
          <p:spPr>
            <a:xfrm>
              <a:off x="2128" y="2331"/>
              <a:ext cx="4046" cy="18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168" y="2129"/>
              <a:ext cx="3967" cy="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TermsEnum</a:t>
              </a:r>
              <a:endParaRPr lang="en-US" altLang="zh-CN" sz="1400">
                <a:latin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</a:rPr>
                <a:t>PostingsEnum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10758170" y="5883275"/>
            <a:ext cx="10160" cy="3835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100" name="文本框 124"/>
          <p:cNvSpPr txBox="1"/>
          <p:nvPr/>
        </p:nvSpPr>
        <p:spPr>
          <a:xfrm>
            <a:off x="304800" y="504825"/>
            <a:ext cx="3095625" cy="15932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ts val="2365"/>
              </a:lnSpc>
            </a:pPr>
            <a:r>
              <a:rPr lang="en-US">
                <a:latin typeface="Calibri" panose="020F0502020204030204" charset="0"/>
                <a:ea typeface="微软雅黑" panose="020B0503020204020204" charset="-122"/>
              </a:rPr>
              <a:t>Elasticsearch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搜索类型：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1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DFS_QUERY_AND_FETCH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DFS_QUERY_THEN_FTECH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3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QUERY_AND_FETCH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4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QUERY_THEN_FETCH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2098040"/>
            <a:ext cx="9500870" cy="2288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Query-Then-Fetch: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发送查询到每个shard</a:t>
            </a:r>
            <a:endParaRPr lang="en-US" altLang="zh-CN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找到所有匹配的文档，并使用本地的Term/Document Frequency信息进行打分</a:t>
            </a:r>
            <a:endParaRPr lang="en-US" altLang="zh-CN"/>
          </a:p>
          <a:p>
            <a:pPr algn="l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对结果构建一个优先队列（排序，标页等）</a:t>
            </a:r>
            <a:endParaRPr lang="en-US" altLang="zh-CN"/>
          </a:p>
          <a:p>
            <a:pPr algn="l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返回关于结果的元数据到请求节点</a:t>
            </a:r>
            <a:r>
              <a:rPr lang="zh-CN" altLang="en-US"/>
              <a:t>（不包含文档数据）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来自所有shard的分数合并起来，并在请求节点上进行排序，文档被按照查询要求进行选择</a:t>
            </a:r>
            <a:endParaRPr lang="en-US" altLang="zh-CN"/>
          </a:p>
          <a:p>
            <a:pPr algn="l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实际文档从他们各自所在的独立的shard上检索出来</a:t>
            </a:r>
            <a:endParaRPr lang="en-US" altLang="zh-CN"/>
          </a:p>
          <a:p>
            <a:pPr algn="l"/>
            <a:r>
              <a:rPr lang="zh-CN" altLang="en-US"/>
              <a:t>（每个分片的Term/Document frequency统计信息不一致，文档打分存在不应有的差异）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4800" y="4471670"/>
            <a:ext cx="9500870" cy="2562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DFS-Query-Then-Fetch:</a:t>
            </a:r>
            <a:endParaRPr lang="en-US" altLang="zh-CN"/>
          </a:p>
          <a:p>
            <a:pPr algn="l"/>
            <a:r>
              <a:rPr lang="en-US" altLang="zh-CN"/>
              <a:t>1</a:t>
            </a:r>
            <a:r>
              <a:rPr lang="zh-CN" altLang="en-US"/>
              <a:t>、预查询每个shard，询问Term和Document frequency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、发送查询到每隔shard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、找到所有匹配的文档，并使用全局的Term/Document Frequency信息进行打分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、对结果构建一个优先队列（排序，标页等）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、返回关于结果的元数据到请求节点。注意，实际文档还没有发送，只是分数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、来自所有shard的分数合并起来，并在请求节点上进行排序，文档被按照查询要求进行选择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、实际文档从他们各自所在的独立的shard上检索出来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ES搜索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74295"/>
            <a:ext cx="5454015" cy="10057765"/>
          </a:xfrm>
          <a:prstGeom prst="rect">
            <a:avLst/>
          </a:prstGeom>
        </p:spPr>
      </p:pic>
      <p:pic>
        <p:nvPicPr>
          <p:cNvPr id="6" name="图片 5" descr="ES搜索过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525" y="-5885815"/>
            <a:ext cx="5454015" cy="100577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890905"/>
            <a:ext cx="10942955" cy="3495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55" y="510540"/>
            <a:ext cx="19431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063625"/>
            <a:ext cx="6400165" cy="244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45" y="629920"/>
            <a:ext cx="696214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05510"/>
            <a:ext cx="9171305" cy="3114040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65" y="520065"/>
            <a:ext cx="128587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71575"/>
            <a:ext cx="8904605" cy="3418840"/>
          </a:xfrm>
          <a:prstGeom prst="rect">
            <a:avLst/>
          </a:prstGeom>
        </p:spPr>
      </p:pic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zh-CN" altLang="en-US" sz="3200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查询请求解析</a:t>
            </a:r>
            <a:endParaRPr lang="zh-CN" altLang="en-US" sz="3200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65065"/>
            <a:ext cx="457136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搜索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0178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547688" y="2025650"/>
            <a:ext cx="9218612" cy="41275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zh-CN" altLang="en-US" sz="1800" kern="1200">
                <a:latin typeface="+mn-lt"/>
                <a:ea typeface="+mn-ea"/>
                <a:cs typeface="+mn-cs"/>
              </a:rPr>
              <a:t>需要检索出包含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Lucene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与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index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，但是不包含</a:t>
            </a:r>
            <a:r>
              <a:rPr lang="en-US" altLang="zh-CN" sz="1800" kern="1200">
                <a:latin typeface="+mn-lt"/>
                <a:ea typeface="+mn-ea"/>
                <a:cs typeface="+mn-cs"/>
              </a:rPr>
              <a:t>passed</a:t>
            </a:r>
            <a:r>
              <a:rPr lang="zh-CN" altLang="en-US" sz="1800" kern="1200">
                <a:latin typeface="+mn-lt"/>
                <a:ea typeface="+mn-ea"/>
                <a:cs typeface="+mn-cs"/>
              </a:rPr>
              <a:t>的文档</a:t>
            </a:r>
            <a:endParaRPr lang="zh-CN" altLang="en-US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50179" name="文本框 4"/>
          <p:cNvSpPr txBox="1"/>
          <p:nvPr/>
        </p:nvSpPr>
        <p:spPr>
          <a:xfrm>
            <a:off x="309563" y="836613"/>
            <a:ext cx="12539662" cy="1189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[0] Lucene is a high performance text search/index engine  -&gt;  lucen high perform text search index engin</a:t>
            </a:r>
            <a:endParaRPr lang="en-US" altLang="zh-CN" sz="1600">
              <a:latin typeface="Consolas" panose="020B060902020403020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[1] Lucene is good at information retrieval                -&gt;  lucen good inform retriev	</a:t>
            </a:r>
            <a:endParaRPr lang="en-US" altLang="zh-CN" sz="1600">
              <a:latin typeface="Consolas" panose="020B0609020204030204" charset="0"/>
              <a:ea typeface="微软雅黑" panose="020B0503020204020204" charset="-122"/>
              <a:sym typeface="微软雅黑" panose="020B0503020204020204" charset="-122"/>
            </a:endParaRPr>
          </a:p>
          <a:p>
            <a:pPr lvl="0" indent="0" defTabSz="914400">
              <a:lnSpc>
                <a:spcPct val="150000"/>
              </a:lnSpc>
            </a:pPr>
            <a:r>
              <a:rPr lang="en-US" altLang="zh-CN" sz="1600">
                <a:latin typeface="Consolas" panose="020B0609020204030204" charset="0"/>
                <a:ea typeface="微软雅黑" panose="020B0503020204020204" charset="-122"/>
                <a:sym typeface="微软雅黑" panose="020B0503020204020204" charset="-122"/>
              </a:rPr>
              <a:t>[2] Plain text passed to Lucene for indexing               -&gt;  plain text pass lucen index	</a:t>
            </a:r>
            <a:endParaRPr lang="zh-CN" altLang="en-US" sz="16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50181" name="文本框 7"/>
          <p:cNvSpPr txBox="1"/>
          <p:nvPr/>
        </p:nvSpPr>
        <p:spPr>
          <a:xfrm>
            <a:off x="837883" y="2424113"/>
            <a:ext cx="7556500" cy="385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构造查询语句，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+Lucene +index -passed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，或者 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Lucene AND index NOT passed</a:t>
            </a:r>
            <a:endParaRPr lang="en-US" altLang="zh-CN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688" y="2809875"/>
            <a:ext cx="7232650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QueryParser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688" y="3586163"/>
            <a:ext cx="4711700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Analyzer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6563" y="3586163"/>
            <a:ext cx="2390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TokenManager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7338" y="4346575"/>
            <a:ext cx="1289050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Tokenizer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650" y="4346575"/>
            <a:ext cx="1427163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400" strike="noStrike" noProof="1">
                <a:solidFill>
                  <a:schemeClr val="tx1"/>
                </a:solidFill>
              </a:rPr>
              <a:t>LowerCaseFilter</a:t>
            </a:r>
            <a:endParaRPr lang="en-US" altLang="zh-CN" sz="1400" strike="noStrike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36788" y="4346575"/>
            <a:ext cx="1677988" cy="4159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  <a:sym typeface="+mn-ea"/>
              </a:rPr>
              <a:t>PossessiveFilter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650" y="5048250"/>
            <a:ext cx="1427163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StopFilter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36788" y="5048250"/>
            <a:ext cx="1677988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StemFilter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16563" y="4346575"/>
            <a:ext cx="2390775" cy="11191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&lt;PLUS&gt;   &lt;TERM1&gt;</a:t>
            </a:r>
            <a:endParaRPr lang="en-US" altLang="zh-CN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&lt;PLUS&gt;   &lt;TREM2&gt;</a:t>
            </a:r>
            <a:endParaRPr lang="en-US" altLang="zh-CN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&lt;MINUS&gt; &lt;TERM3&gt;</a:t>
            </a:r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650" y="5756275"/>
            <a:ext cx="4757738" cy="7318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&lt;TERM1&gt;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lucen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&lt;TREM2&gt; 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index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en-US" altLang="zh-CN" sz="1600" strike="noStrike" noProof="1">
                <a:solidFill>
                  <a:schemeClr val="tx1"/>
                </a:solidFill>
              </a:rPr>
              <a:t>&lt;TERM3&gt;</a:t>
            </a:r>
            <a:r>
              <a:rPr lang="zh-CN" altLang="en-US" sz="1600" strike="noStrike" noProof="1">
                <a:solidFill>
                  <a:schemeClr val="tx1"/>
                </a:solidFill>
              </a:rPr>
              <a:t>：   </a:t>
            </a:r>
            <a:r>
              <a:rPr lang="en-US" altLang="zh-CN" sz="1600" strike="noStrike" noProof="1">
                <a:solidFill>
                  <a:schemeClr val="tx1"/>
                </a:solidFill>
              </a:rPr>
              <a:t>pass</a:t>
            </a:r>
            <a:endParaRPr lang="en-US" altLang="zh-CN" sz="1600" strike="noStrike" noProof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85188" y="4346575"/>
            <a:ext cx="3278188" cy="204628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BooleanQuery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{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    (new TermQuery("lucen"), MUST)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  <a:sym typeface="+mn-ea"/>
              </a:rPr>
              <a:t>    (new TermQuery("index"), MUST)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  <a:sym typeface="+mn-ea"/>
              </a:rPr>
              <a:t>    (new TermQuery("pass"), NOT)</a:t>
            </a:r>
            <a:endParaRPr lang="en-US" altLang="zh-CN" sz="1600" strike="noStrike" noProof="1">
              <a:solidFill>
                <a:schemeClr val="tx1"/>
              </a:solidFill>
            </a:endParaRPr>
          </a:p>
          <a:p>
            <a:pPr algn="l" fontAlgn="base"/>
            <a:r>
              <a:rPr lang="en-US" altLang="zh-CN" sz="1600" strike="noStrike" noProof="1">
                <a:solidFill>
                  <a:schemeClr val="tx1"/>
                </a:solidFill>
              </a:rPr>
              <a:t>}</a:t>
            </a:r>
            <a:endParaRPr lang="en-US" altLang="zh-CN" sz="1600" strike="noStrike" noProof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85188" y="3586163"/>
            <a:ext cx="3279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IndexSearcher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83600" y="2809875"/>
            <a:ext cx="3279775" cy="417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trike="noStrike" noProof="1">
                <a:solidFill>
                  <a:schemeClr val="tx1"/>
                </a:solidFill>
              </a:rPr>
              <a:t>DocId &amp; SimlirityScore</a:t>
            </a:r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28" name="右箭头 127"/>
          <p:cNvSpPr/>
          <p:nvPr/>
        </p:nvSpPr>
        <p:spPr>
          <a:xfrm rot="5400000">
            <a:off x="2942431" y="319960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右箭头 22"/>
          <p:cNvSpPr/>
          <p:nvPr/>
        </p:nvSpPr>
        <p:spPr>
          <a:xfrm rot="5400000">
            <a:off x="4618038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" name="右箭头 23"/>
          <p:cNvSpPr/>
          <p:nvPr/>
        </p:nvSpPr>
        <p:spPr>
          <a:xfrm rot="5400000">
            <a:off x="6577806" y="319960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5" name="右箭头 24"/>
          <p:cNvSpPr/>
          <p:nvPr/>
        </p:nvSpPr>
        <p:spPr>
          <a:xfrm rot="5400000">
            <a:off x="6578600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29" name="直接箭头连接符 28"/>
          <p:cNvCxnSpPr>
            <a:stCxn id="12" idx="1"/>
            <a:endCxn id="15" idx="3"/>
          </p:cNvCxnSpPr>
          <p:nvPr/>
        </p:nvCxnSpPr>
        <p:spPr>
          <a:xfrm flipH="1">
            <a:off x="3914775" y="4554538"/>
            <a:ext cx="18256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1"/>
            <a:endCxn id="15" idx="3"/>
          </p:cNvCxnSpPr>
          <p:nvPr/>
        </p:nvCxnSpPr>
        <p:spPr>
          <a:xfrm flipH="1">
            <a:off x="2055813" y="4554538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2"/>
            <a:endCxn id="16" idx="0"/>
          </p:cNvCxnSpPr>
          <p:nvPr/>
        </p:nvCxnSpPr>
        <p:spPr>
          <a:xfrm>
            <a:off x="1343025" y="4762500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3"/>
            <a:endCxn id="17" idx="1"/>
          </p:cNvCxnSpPr>
          <p:nvPr/>
        </p:nvCxnSpPr>
        <p:spPr>
          <a:xfrm>
            <a:off x="2055813" y="5257800"/>
            <a:ext cx="1809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 rot="5400000">
            <a:off x="2943225" y="5411788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34" name="直接箭头连接符 33"/>
          <p:cNvCxnSpPr>
            <a:stCxn id="16" idx="3"/>
            <a:endCxn id="17" idx="1"/>
          </p:cNvCxnSpPr>
          <p:nvPr/>
        </p:nvCxnSpPr>
        <p:spPr>
          <a:xfrm>
            <a:off x="5386388" y="6122988"/>
            <a:ext cx="30781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6" idx="3"/>
            <a:endCxn id="17" idx="1"/>
          </p:cNvCxnSpPr>
          <p:nvPr/>
        </p:nvCxnSpPr>
        <p:spPr>
          <a:xfrm>
            <a:off x="6711950" y="5465763"/>
            <a:ext cx="0" cy="65405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>
          <a:xfrm rot="16200000">
            <a:off x="9991725" y="3971925"/>
            <a:ext cx="265113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9" name="右箭头 38"/>
          <p:cNvSpPr/>
          <p:nvPr/>
        </p:nvSpPr>
        <p:spPr>
          <a:xfrm rot="16200000">
            <a:off x="9990931" y="3180556"/>
            <a:ext cx="266700" cy="42386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0" name="矩形 39"/>
          <p:cNvSpPr/>
          <p:nvPr/>
        </p:nvSpPr>
        <p:spPr>
          <a:xfrm>
            <a:off x="5873750" y="5913438"/>
            <a:ext cx="1677988" cy="417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solidFill>
                  <a:schemeClr val="tx1"/>
                </a:solidFill>
              </a:rPr>
              <a:t>构建语法树</a:t>
            </a:r>
            <a:endParaRPr lang="zh-CN" altLang="en-US" sz="1400" strike="noStrike" noProof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索引结构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3010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252413" y="1063625"/>
            <a:ext cx="11942762" cy="102870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[0] Lucene is a high performance text search/index engine  -&gt;  lucen high perform text search index engin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[1] Lucene is good at information retrieval                -&gt;  lucen good inform retriev	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  <a:p>
            <a:pPr defTabSz="914400"/>
            <a:r>
              <a:rPr lang="en-US" altLang="zh-CN" sz="1600" kern="1200">
                <a:latin typeface="Consolas" panose="020B0609020204030204" charset="0"/>
                <a:ea typeface="+mn-ea"/>
                <a:cs typeface="+mn-cs"/>
                <a:sym typeface="微软雅黑" panose="020B0503020204020204" charset="-122"/>
              </a:rPr>
              <a:t>[2] Plain text passed to Lucene for indexing               -&gt;  plain text pass lucen index	</a:t>
            </a:r>
            <a:endParaRPr lang="en-US" altLang="zh-CN" sz="1600" kern="1200">
              <a:latin typeface="Consolas" panose="020B0609020204030204" charset="0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43011" name="组合 129"/>
          <p:cNvGrpSpPr/>
          <p:nvPr/>
        </p:nvGrpSpPr>
        <p:grpSpPr>
          <a:xfrm>
            <a:off x="3932238" y="2308225"/>
            <a:ext cx="5924550" cy="3981450"/>
            <a:chOff x="6193" y="3634"/>
            <a:chExt cx="9329" cy="6271"/>
          </a:xfrm>
        </p:grpSpPr>
        <p:sp>
          <p:nvSpPr>
            <p:cNvPr id="9" name="圆角矩形 8"/>
            <p:cNvSpPr/>
            <p:nvPr/>
          </p:nvSpPr>
          <p:spPr>
            <a:xfrm>
              <a:off x="6193" y="3634"/>
              <a:ext cx="1805" cy="566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engin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good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high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index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inform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lucen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pass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perform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plain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retriev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search</a:t>
              </a:r>
              <a:endParaRPr lang="zh-CN" altLang="en-US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text</a:t>
              </a:r>
              <a:endParaRPr lang="zh-CN" altLang="en-US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006" y="3659"/>
              <a:ext cx="6516" cy="5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66" y="37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66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47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428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66" y="4199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9266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847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28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66" y="465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9266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847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428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66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66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847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28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266" y="55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9266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47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428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18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66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9266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847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2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266" y="657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9266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847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8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398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39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979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560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522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522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4103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684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266" y="706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66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47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28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266" y="753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9266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847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428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266" y="79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66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47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28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266" y="84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9266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847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428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34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266" y="8896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266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847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428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29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392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392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973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554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1392" y="88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11392" y="8892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973" y="889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554" y="8894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6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5" name="左大括号 94"/>
            <p:cNvSpPr/>
            <p:nvPr/>
          </p:nvSpPr>
          <p:spPr>
            <a:xfrm rot="5400000">
              <a:off x="11627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0" name="左大括号 99"/>
            <p:cNvSpPr/>
            <p:nvPr/>
          </p:nvSpPr>
          <p:spPr>
            <a:xfrm rot="5400000">
              <a:off x="12202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1" name="左大括号 100"/>
            <p:cNvSpPr/>
            <p:nvPr/>
          </p:nvSpPr>
          <p:spPr>
            <a:xfrm rot="5400000">
              <a:off x="12789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081" name="文本框 101"/>
            <p:cNvSpPr txBox="1"/>
            <p:nvPr/>
          </p:nvSpPr>
          <p:spPr>
            <a:xfrm>
              <a:off x="11300" y="4554"/>
              <a:ext cx="2221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/>
              <a:r>
                <a:rPr lang="en-US" altLang="zh-CN" sz="1000">
                  <a:latin typeface="Calibri" panose="020F0502020204030204" charset="0"/>
                  <a:ea typeface="微软雅黑" panose="020B0503020204020204" charset="-122"/>
                </a:rPr>
                <a:t>docId    freq     offset</a:t>
              </a:r>
              <a:endParaRPr lang="en-US" altLang="zh-CN" sz="100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7904" y="380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7904" y="4245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5" name="右箭头 104"/>
            <p:cNvSpPr/>
            <p:nvPr/>
          </p:nvSpPr>
          <p:spPr>
            <a:xfrm>
              <a:off x="7904" y="4748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7904" y="5216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7904" y="56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右箭头 107"/>
            <p:cNvSpPr/>
            <p:nvPr/>
          </p:nvSpPr>
          <p:spPr>
            <a:xfrm>
              <a:off x="7904" y="6130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7904" y="662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0" name="右箭头 109"/>
            <p:cNvSpPr/>
            <p:nvPr/>
          </p:nvSpPr>
          <p:spPr>
            <a:xfrm>
              <a:off x="7904" y="711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7904" y="758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2" name="右箭头 111"/>
            <p:cNvSpPr/>
            <p:nvPr/>
          </p:nvSpPr>
          <p:spPr>
            <a:xfrm>
              <a:off x="7904" y="80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7904" y="849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4" name="右箭头 113"/>
            <p:cNvSpPr/>
            <p:nvPr/>
          </p:nvSpPr>
          <p:spPr>
            <a:xfrm>
              <a:off x="7904" y="8939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15" name="直接箭头连接符 114"/>
            <p:cNvCxnSpPr>
              <a:stCxn id="29" idx="3"/>
              <a:endCxn id="87" idx="1"/>
            </p:cNvCxnSpPr>
            <p:nvPr/>
          </p:nvCxnSpPr>
          <p:spPr>
            <a:xfrm>
              <a:off x="11024" y="5301"/>
              <a:ext cx="3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37" idx="3"/>
              <a:endCxn id="43" idx="1"/>
            </p:cNvCxnSpPr>
            <p:nvPr/>
          </p:nvCxnSpPr>
          <p:spPr>
            <a:xfrm>
              <a:off x="11024" y="6261"/>
              <a:ext cx="3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45" idx="3"/>
              <a:endCxn id="51" idx="1"/>
            </p:cNvCxnSpPr>
            <p:nvPr/>
          </p:nvCxnSpPr>
          <p:spPr>
            <a:xfrm>
              <a:off x="13156" y="6261"/>
              <a:ext cx="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5" idx="3"/>
              <a:endCxn id="92" idx="1"/>
            </p:cNvCxnSpPr>
            <p:nvPr/>
          </p:nvCxnSpPr>
          <p:spPr>
            <a:xfrm flipV="1">
              <a:off x="11024" y="9070"/>
              <a:ext cx="383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98" name="文本框 118"/>
            <p:cNvSpPr txBox="1"/>
            <p:nvPr/>
          </p:nvSpPr>
          <p:spPr>
            <a:xfrm>
              <a:off x="6591" y="9299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字典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43099" name="文本框 120"/>
            <p:cNvSpPr txBox="1"/>
            <p:nvPr/>
          </p:nvSpPr>
          <p:spPr>
            <a:xfrm>
              <a:off x="10998" y="9299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倒排表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sp>
        <p:nvSpPr>
          <p:cNvPr id="43100" name="文本框 124"/>
          <p:cNvSpPr txBox="1"/>
          <p:nvPr/>
        </p:nvSpPr>
        <p:spPr>
          <a:xfrm>
            <a:off x="317500" y="2219325"/>
            <a:ext cx="3095625" cy="159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1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、文档分词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2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、单词小写化（英文）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3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、去除标点和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停用词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4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、单词转为词根形式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ts val="2365"/>
              </a:lnSpc>
            </a:pP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graphicFrame>
        <p:nvGraphicFramePr>
          <p:cNvPr id="126" name="表格 125"/>
          <p:cNvGraphicFramePr/>
          <p:nvPr/>
        </p:nvGraphicFramePr>
        <p:xfrm>
          <a:off x="119063" y="3960813"/>
          <a:ext cx="3465513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5"/>
                <a:gridCol w="693420"/>
                <a:gridCol w="768985"/>
                <a:gridCol w="464820"/>
                <a:gridCol w="8451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info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inform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earlier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表格 126"/>
          <p:cNvGraphicFramePr/>
          <p:nvPr/>
        </p:nvGraphicFramePr>
        <p:xfrm>
          <a:off x="119063" y="4899025"/>
          <a:ext cx="3465513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5"/>
                <a:gridCol w="693420"/>
                <a:gridCol w="768985"/>
                <a:gridCol w="464820"/>
                <a:gridCol w="845185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inf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[3]o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[4]rm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ear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[3]lier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" name="右箭头 127"/>
          <p:cNvSpPr/>
          <p:nvPr/>
        </p:nvSpPr>
        <p:spPr>
          <a:xfrm rot="5400000">
            <a:off x="1560513" y="4379913"/>
            <a:ext cx="309563" cy="493713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3130" name="文本框 128"/>
          <p:cNvSpPr txBox="1"/>
          <p:nvPr/>
        </p:nvSpPr>
        <p:spPr>
          <a:xfrm>
            <a:off x="2063750" y="4451350"/>
            <a:ext cx="996950" cy="352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600">
                <a:latin typeface="Calibri" panose="020F0502020204030204" charset="0"/>
                <a:ea typeface="微软雅黑" panose="020B0503020204020204" charset="-122"/>
              </a:rPr>
              <a:t>字典压缩</a:t>
            </a:r>
            <a:endParaRPr lang="en-US" altLang="zh-CN" sz="1600"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词典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5058" name="组合 129"/>
          <p:cNvGrpSpPr/>
          <p:nvPr/>
        </p:nvGrpSpPr>
        <p:grpSpPr>
          <a:xfrm>
            <a:off x="5745163" y="2325688"/>
            <a:ext cx="6094412" cy="3983037"/>
            <a:chOff x="5924" y="3634"/>
            <a:chExt cx="9598" cy="6271"/>
          </a:xfrm>
        </p:grpSpPr>
        <p:sp>
          <p:nvSpPr>
            <p:cNvPr id="9" name="圆角矩形 8"/>
            <p:cNvSpPr/>
            <p:nvPr/>
          </p:nvSpPr>
          <p:spPr>
            <a:xfrm>
              <a:off x="5924" y="3634"/>
              <a:ext cx="2074" cy="566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engin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/0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good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high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/2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index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/3</a:t>
              </a:r>
              <a:r>
                <a:rPr lang="zh-CN" altLang="en-US" strike="noStrike" noProof="1">
                  <a:solidFill>
                    <a:schemeClr val="tx1"/>
                  </a:solidFill>
                </a:rPr>
                <a:t> inform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/4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lucen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/5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pass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/6</a:t>
              </a:r>
              <a:r>
                <a:rPr lang="zh-CN" altLang="en-US" strike="noStrike" noProof="1">
                  <a:solidFill>
                    <a:schemeClr val="tx1"/>
                  </a:solidFill>
                </a:rPr>
                <a:t> perform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/7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plain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/8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retriev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/9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search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/10</a:t>
              </a:r>
              <a:endParaRPr lang="en-US" altLang="zh-CN" strike="noStrike" noProof="1">
                <a:solidFill>
                  <a:schemeClr val="tx1"/>
                </a:solidFill>
              </a:endParaRPr>
            </a:p>
            <a:p>
              <a:pPr algn="r" fontAlgn="base">
                <a:lnSpc>
                  <a:spcPts val="2360"/>
                </a:lnSpc>
              </a:pPr>
              <a:r>
                <a:rPr lang="zh-CN" altLang="en-US" strike="noStrike" noProof="1">
                  <a:solidFill>
                    <a:schemeClr val="tx1"/>
                  </a:solidFill>
                </a:rPr>
                <a:t> text</a:t>
              </a:r>
              <a:r>
                <a:rPr lang="en-US" altLang="zh-CN" strike="noStrike" noProof="1">
                  <a:solidFill>
                    <a:schemeClr val="tx1"/>
                  </a:solidFill>
                </a:rPr>
                <a:t>/11</a:t>
              </a:r>
              <a:endParaRPr lang="en-US" altLang="zh-CN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006" y="3659"/>
              <a:ext cx="6516" cy="5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9266" y="37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66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847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428" y="37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66" y="4199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9266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847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28" y="4199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66" y="465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9266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847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428" y="465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66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27" name="矩形 26"/>
            <p:cNvSpPr/>
            <p:nvPr/>
          </p:nvSpPr>
          <p:spPr>
            <a:xfrm>
              <a:off x="9266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847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428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41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266" y="55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9266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47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428" y="55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18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266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9266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847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42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266" y="657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9266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847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8" y="657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398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398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1979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560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522" y="608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" name="矩形 50"/>
            <p:cNvSpPr/>
            <p:nvPr/>
          </p:nvSpPr>
          <p:spPr>
            <a:xfrm>
              <a:off x="13522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4103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4684" y="608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266" y="706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9266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847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428" y="706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17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266" y="7535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9266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847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428" y="7535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9266" y="79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66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847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428" y="7991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9266" y="8447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9266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847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428" y="8447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34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266" y="8896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266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0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847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428" y="8896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29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392" y="5123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11392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1973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554" y="512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32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1392" y="8891"/>
              <a:ext cx="1743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11392" y="8892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2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973" y="8893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1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554" y="8894"/>
              <a:ext cx="581" cy="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altLang="zh-CN" sz="1400" strike="noStrike" noProof="1">
                  <a:solidFill>
                    <a:schemeClr val="tx1"/>
                  </a:solidFill>
                </a:rPr>
                <a:t>6</a:t>
              </a:r>
              <a:endParaRPr lang="en-US" altLang="zh-CN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95" name="左大括号 94"/>
            <p:cNvSpPr/>
            <p:nvPr/>
          </p:nvSpPr>
          <p:spPr>
            <a:xfrm rot="5400000">
              <a:off x="11627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0" name="左大括号 99"/>
            <p:cNvSpPr/>
            <p:nvPr/>
          </p:nvSpPr>
          <p:spPr>
            <a:xfrm rot="5400000">
              <a:off x="12202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1" name="左大括号 100"/>
            <p:cNvSpPr/>
            <p:nvPr/>
          </p:nvSpPr>
          <p:spPr>
            <a:xfrm rot="5400000">
              <a:off x="12789" y="4658"/>
              <a:ext cx="120" cy="581"/>
            </a:xfrm>
            <a:prstGeom prst="leftBrace">
              <a:avLst>
                <a:gd name="adj1" fmla="val 8333"/>
                <a:gd name="adj2" fmla="val 47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5128" name="文本框 101"/>
            <p:cNvSpPr txBox="1"/>
            <p:nvPr/>
          </p:nvSpPr>
          <p:spPr>
            <a:xfrm>
              <a:off x="11300" y="4554"/>
              <a:ext cx="2221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 indent="0"/>
              <a:r>
                <a:rPr lang="en-US" altLang="zh-CN" sz="1000">
                  <a:latin typeface="Calibri" panose="020F0502020204030204" charset="0"/>
                  <a:ea typeface="微软雅黑" panose="020B0503020204020204" charset="-122"/>
                </a:rPr>
                <a:t>docId    freq     offset</a:t>
              </a:r>
              <a:endParaRPr lang="en-US" altLang="zh-CN" sz="1000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7904" y="380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7904" y="4245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5" name="右箭头 104"/>
            <p:cNvSpPr/>
            <p:nvPr/>
          </p:nvSpPr>
          <p:spPr>
            <a:xfrm>
              <a:off x="7904" y="4748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7904" y="5216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7904" y="56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8" name="右箭头 107"/>
            <p:cNvSpPr/>
            <p:nvPr/>
          </p:nvSpPr>
          <p:spPr>
            <a:xfrm>
              <a:off x="7904" y="6130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7904" y="662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0" name="右箭头 109"/>
            <p:cNvSpPr/>
            <p:nvPr/>
          </p:nvSpPr>
          <p:spPr>
            <a:xfrm>
              <a:off x="7904" y="711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1" name="右箭头 110"/>
            <p:cNvSpPr/>
            <p:nvPr/>
          </p:nvSpPr>
          <p:spPr>
            <a:xfrm>
              <a:off x="7904" y="7581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2" name="右箭头 111"/>
            <p:cNvSpPr/>
            <p:nvPr/>
          </p:nvSpPr>
          <p:spPr>
            <a:xfrm>
              <a:off x="7904" y="8037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7904" y="8494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14" name="右箭头 113"/>
            <p:cNvSpPr/>
            <p:nvPr/>
          </p:nvSpPr>
          <p:spPr>
            <a:xfrm>
              <a:off x="7904" y="8939"/>
              <a:ext cx="1279" cy="262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cxnSp>
          <p:nvCxnSpPr>
            <p:cNvPr id="115" name="直接箭头连接符 114"/>
            <p:cNvCxnSpPr>
              <a:stCxn id="29" idx="3"/>
              <a:endCxn id="87" idx="1"/>
            </p:cNvCxnSpPr>
            <p:nvPr/>
          </p:nvCxnSpPr>
          <p:spPr>
            <a:xfrm>
              <a:off x="11024" y="5301"/>
              <a:ext cx="3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37" idx="3"/>
              <a:endCxn id="43" idx="1"/>
            </p:cNvCxnSpPr>
            <p:nvPr/>
          </p:nvCxnSpPr>
          <p:spPr>
            <a:xfrm>
              <a:off x="11024" y="6261"/>
              <a:ext cx="38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stCxn id="45" idx="3"/>
              <a:endCxn id="51" idx="1"/>
            </p:cNvCxnSpPr>
            <p:nvPr/>
          </p:nvCxnSpPr>
          <p:spPr>
            <a:xfrm>
              <a:off x="13156" y="6261"/>
              <a:ext cx="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5" idx="3"/>
              <a:endCxn id="92" idx="1"/>
            </p:cNvCxnSpPr>
            <p:nvPr/>
          </p:nvCxnSpPr>
          <p:spPr>
            <a:xfrm flipV="1">
              <a:off x="11024" y="9070"/>
              <a:ext cx="383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45" name="文本框 118"/>
            <p:cNvSpPr txBox="1"/>
            <p:nvPr/>
          </p:nvSpPr>
          <p:spPr>
            <a:xfrm>
              <a:off x="6591" y="9299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字典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  <p:sp>
          <p:nvSpPr>
            <p:cNvPr id="45146" name="文本框 120"/>
            <p:cNvSpPr txBox="1"/>
            <p:nvPr/>
          </p:nvSpPr>
          <p:spPr>
            <a:xfrm>
              <a:off x="10998" y="9299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indent="0"/>
              <a:r>
                <a:rPr lang="zh-CN" altLang="en-US">
                  <a:latin typeface="Calibri" panose="020F0502020204030204" charset="0"/>
                  <a:ea typeface="微软雅黑" panose="020B0503020204020204" charset="-122"/>
                </a:rPr>
                <a:t>倒排表</a:t>
              </a:r>
              <a:endParaRPr lang="zh-CN" altLang="en-US">
                <a:latin typeface="Calibri" panose="020F0502020204030204" charset="0"/>
                <a:ea typeface="微软雅黑" panose="020B0503020204020204" charset="-122"/>
              </a:endParaRPr>
            </a:p>
          </p:txBody>
        </p:sp>
      </p:grpSp>
      <p:pic>
        <p:nvPicPr>
          <p:cNvPr id="45147" name="图片 4" descr="f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2325688"/>
            <a:ext cx="5722938" cy="3871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148" name="图片 5"/>
          <p:cNvPicPr>
            <a:picLocks noChangeAspect="1"/>
          </p:cNvPicPr>
          <p:nvPr/>
        </p:nvPicPr>
        <p:blipFill>
          <a:blip r:embed="rId2"/>
          <a:srcRect l="609" t="-10942" r="-609" b="10942"/>
          <a:stretch>
            <a:fillRect/>
          </a:stretch>
        </p:blipFill>
        <p:spPr>
          <a:xfrm rot="780000">
            <a:off x="9556750" y="292100"/>
            <a:ext cx="1228725" cy="150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149" name="文本框 6"/>
          <p:cNvSpPr txBox="1"/>
          <p:nvPr/>
        </p:nvSpPr>
        <p:spPr>
          <a:xfrm>
            <a:off x="5184775" y="581025"/>
            <a:ext cx="44497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2400">
                <a:latin typeface="Calibri" panose="020F0502020204030204" charset="0"/>
                <a:ea typeface="微软雅黑" panose="020B0503020204020204" charset="-122"/>
              </a:rPr>
              <a:t>如何快速搜索字典，定位倒排表</a:t>
            </a:r>
            <a:endParaRPr lang="zh-CN" altLang="en-US" sz="2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5150" name="文本框 7"/>
          <p:cNvSpPr txBox="1"/>
          <p:nvPr/>
        </p:nvSpPr>
        <p:spPr>
          <a:xfrm>
            <a:off x="22225" y="1130300"/>
            <a:ext cx="4013200" cy="958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FST</a:t>
            </a:r>
            <a:r>
              <a:rPr lang="en-US" altLang="zh-CN" sz="1400">
                <a:latin typeface="Calibri" panose="020F0502020204030204" charset="0"/>
                <a:ea typeface="微软雅黑" panose="020B0503020204020204" charset="-122"/>
              </a:rPr>
              <a:t>(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有限状态转换器</a:t>
            </a:r>
            <a:r>
              <a:rPr lang="en-US" altLang="zh-CN" sz="1400">
                <a:latin typeface="Calibri" panose="020F0502020204030204" charset="0"/>
                <a:ea typeface="微软雅黑" panose="020B0503020204020204" charset="-122"/>
              </a:rPr>
              <a:t>)</a:t>
            </a:r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优势：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1）空间占用小。通过对词典中单词前缀和后缀的重复利用，压缩了存储空间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/>
            <a:r>
              <a:rPr lang="zh-CN" altLang="en-US" sz="1400">
                <a:latin typeface="Calibri" panose="020F0502020204030204" charset="0"/>
                <a:ea typeface="微软雅黑" panose="020B0503020204020204" charset="-122"/>
              </a:rPr>
              <a:t>2）查询速度快。O(len(str))的查询时间复杂度。</a:t>
            </a:r>
            <a:endParaRPr lang="zh-CN" altLang="en-US" sz="14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5151" name="文本框 9"/>
          <p:cNvSpPr txBox="1"/>
          <p:nvPr/>
        </p:nvSpPr>
        <p:spPr>
          <a:xfrm>
            <a:off x="5924550" y="1130300"/>
            <a:ext cx="3292475" cy="384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列表？哈希表？跳表？</a:t>
            </a:r>
            <a:r>
              <a:rPr lang="en-US" altLang="zh-CN">
                <a:latin typeface="Calibri" panose="020F0502020204030204" charset="0"/>
                <a:ea typeface="微软雅黑" panose="020B0503020204020204" charset="-122"/>
              </a:rPr>
              <a:t>B-Tree</a:t>
            </a:r>
            <a:r>
              <a:rPr lang="zh-CN" altLang="en-US">
                <a:latin typeface="Calibri" panose="020F0502020204030204" charset="0"/>
                <a:ea typeface="微软雅黑" panose="020B0503020204020204" charset="-122"/>
              </a:rPr>
              <a:t>？</a:t>
            </a:r>
            <a:endParaRPr lang="zh-CN" altLang="en-US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47" name="线形标注 1 46"/>
          <p:cNvSpPr/>
          <p:nvPr/>
        </p:nvSpPr>
        <p:spPr>
          <a:xfrm>
            <a:off x="4151313" y="1912938"/>
            <a:ext cx="3232150" cy="269875"/>
          </a:xfrm>
          <a:prstGeom prst="borderCallout1">
            <a:avLst>
              <a:gd name="adj1" fmla="val 50588"/>
              <a:gd name="adj2" fmla="val -1257"/>
              <a:gd name="adj3" fmla="val 215058"/>
              <a:gd name="adj4" fmla="val -18444"/>
            </a:avLst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algn="ctr" fontAlgn="base"/>
            <a:r>
              <a:rPr lang="zh-CN" altLang="en-US" strike="noStrike" noProof="1">
                <a:solidFill>
                  <a:schemeClr val="tx1"/>
                </a:solidFill>
                <a:sym typeface="+mn-ea"/>
              </a:rPr>
              <a:t>Finite State Transducers </a:t>
            </a:r>
            <a:endParaRPr lang="zh-CN" altLang="en-US" strike="noStrike" noProof="1">
              <a:solidFill>
                <a:schemeClr val="tx1"/>
              </a:solidFill>
              <a:sym typeface="+mn-ea"/>
            </a:endParaRPr>
          </a:p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8890000" y="2513965"/>
            <a:ext cx="2569845" cy="1814195"/>
            <a:chOff x="2128" y="1480"/>
            <a:chExt cx="4047" cy="2857"/>
          </a:xfrm>
        </p:grpSpPr>
        <p:sp>
          <p:nvSpPr>
            <p:cNvPr id="20" name="矩形 1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801" y="1785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810760" y="2564765"/>
            <a:ext cx="2569845" cy="1727835"/>
            <a:chOff x="2128" y="1480"/>
            <a:chExt cx="4047" cy="2721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82" y="1785"/>
              <a:ext cx="1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Injector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getInstance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68020" y="2592070"/>
            <a:ext cx="2630805" cy="2162810"/>
            <a:chOff x="2128" y="1603"/>
            <a:chExt cx="4143" cy="3406"/>
          </a:xfrm>
        </p:grpSpPr>
        <p:sp>
          <p:nvSpPr>
            <p:cNvPr id="12" name="矩形 11"/>
            <p:cNvSpPr/>
            <p:nvPr/>
          </p:nvSpPr>
          <p:spPr>
            <a:xfrm>
              <a:off x="2225" y="1603"/>
              <a:ext cx="4046" cy="3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85" y="1865"/>
              <a:ext cx="21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104" cy="2426"/>
              <a:chOff x="2098" y="3109"/>
              <a:chExt cx="4104" cy="24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235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initialize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executeLocally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18" name="直接箭头连接符 17"/>
          <p:cNvCxnSpPr/>
          <p:nvPr/>
        </p:nvCxnSpPr>
        <p:spPr>
          <a:xfrm flipV="1">
            <a:off x="3301365" y="3477260"/>
            <a:ext cx="1534795" cy="44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366635" y="3477260"/>
            <a:ext cx="1543050" cy="17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380605" y="3176905"/>
            <a:ext cx="2366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1                        1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4215" y="26670"/>
            <a:ext cx="2569845" cy="1814195"/>
            <a:chOff x="2128" y="1480"/>
            <a:chExt cx="4047" cy="2857"/>
          </a:xfrm>
        </p:grpSpPr>
        <p:sp>
          <p:nvSpPr>
            <p:cNvPr id="28" name="矩形 27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 rot="0">
            <a:off x="1945640" y="1802130"/>
            <a:ext cx="133350" cy="785495"/>
            <a:chOff x="16615" y="3092"/>
            <a:chExt cx="210" cy="1411"/>
          </a:xfrm>
        </p:grpSpPr>
        <p:sp>
          <p:nvSpPr>
            <p:cNvPr id="35" name="流程图: 决策 34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stCxn id="35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" y="5002530"/>
            <a:ext cx="6057265" cy="1762125"/>
          </a:xfrm>
          <a:prstGeom prst="rect">
            <a:avLst/>
          </a:prstGeom>
        </p:spPr>
      </p:pic>
      <p:sp>
        <p:nvSpPr>
          <p:cNvPr id="38" name="下箭头 37"/>
          <p:cNvSpPr/>
          <p:nvPr/>
        </p:nvSpPr>
        <p:spPr>
          <a:xfrm>
            <a:off x="1943735" y="4599940"/>
            <a:ext cx="137795" cy="3492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849360" y="26670"/>
            <a:ext cx="2569845" cy="1727835"/>
            <a:chOff x="2128" y="1480"/>
            <a:chExt cx="4047" cy="2721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9" y="1701"/>
              <a:ext cx="2644" cy="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RestController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1400">
                  <a:latin typeface="Times New Roman" panose="02020603050405020304" charset="0"/>
                </a:rPr>
                <a:t>(dispatcher)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098" y="3711"/>
                <a:ext cx="3983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dispatchRequest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RestHandler::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handleRequest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 rot="10800000">
            <a:off x="10169525" y="1728470"/>
            <a:ext cx="133350" cy="785495"/>
            <a:chOff x="16615" y="3092"/>
            <a:chExt cx="210" cy="1411"/>
          </a:xfrm>
        </p:grpSpPr>
        <p:sp>
          <p:nvSpPr>
            <p:cNvPr id="48" name="流程图: 决策 47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8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5160645" y="26670"/>
            <a:ext cx="2569845" cy="2027555"/>
            <a:chOff x="2128" y="1480"/>
            <a:chExt cx="4047" cy="3193"/>
          </a:xfrm>
        </p:grpSpPr>
        <p:sp>
          <p:nvSpPr>
            <p:cNvPr id="54" name="矩形 53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701" y="1701"/>
              <a:ext cx="2289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RestHandler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128" y="2583"/>
              <a:ext cx="4007" cy="2090"/>
              <a:chOff x="2098" y="3109"/>
              <a:chExt cx="4007" cy="20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2355" y="3711"/>
                <a:ext cx="3726" cy="1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handleRequest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prepareRequest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--+NodeClient::actionName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 rot="5400000">
            <a:off x="8228965" y="365125"/>
            <a:ext cx="133350" cy="1106170"/>
            <a:chOff x="16615" y="3092"/>
            <a:chExt cx="210" cy="1411"/>
          </a:xfrm>
        </p:grpSpPr>
        <p:sp>
          <p:nvSpPr>
            <p:cNvPr id="61" name="流程图: 决策 60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箭头连接符 61"/>
            <p:cNvCxnSpPr>
              <a:stCxn id="61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7689850" y="546735"/>
            <a:ext cx="12884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n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cxnSp>
        <p:nvCxnSpPr>
          <p:cNvPr id="64" name="直接箭头连接符 63"/>
          <p:cNvCxnSpPr>
            <a:stCxn id="58" idx="1"/>
          </p:cNvCxnSpPr>
          <p:nvPr/>
        </p:nvCxnSpPr>
        <p:spPr>
          <a:xfrm flipH="1">
            <a:off x="2192655" y="941070"/>
            <a:ext cx="2967990" cy="16465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393440" y="1414145"/>
            <a:ext cx="16592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</a:rPr>
              <a:t>invokeActionByName</a:t>
            </a:r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26790" y="3240405"/>
            <a:ext cx="16592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+mn-ea"/>
              </a:rPr>
              <a:t>invokeAction</a:t>
            </a:r>
            <a:endParaRPr lang="en-US" altLang="zh-CN" sz="1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3363"/>
            <a:ext cx="6115050" cy="830262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defTabSz="914400"/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Lucene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索引与检索</a:t>
            </a:r>
            <a:r>
              <a:rPr lang="en-US" altLang="zh-CN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—</a:t>
            </a:r>
            <a:r>
              <a:rPr lang="zh-CN" altLang="en-US" kern="1200">
                <a:latin typeface="微软雅黑" panose="020B0503020204020204" charset="-122"/>
                <a:ea typeface="微软雅黑" panose="020B0503020204020204" charset="-122"/>
                <a:cs typeface="+mj-cs"/>
              </a:rPr>
              <a:t>总结</a:t>
            </a:r>
            <a:endParaRPr lang="zh-CN" altLang="en-US" kern="120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60418" name="文本占位符 3"/>
          <p:cNvSpPr>
            <a:spLocks noGrp="1"/>
          </p:cNvSpPr>
          <p:nvPr>
            <p:ph type="body" orient="vert" idx="23" hasCustomPrompt="1"/>
          </p:nvPr>
        </p:nvSpPr>
        <p:spPr>
          <a:xfrm>
            <a:off x="838200" y="5151438"/>
            <a:ext cx="4503738" cy="1035050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914400"/>
            <a:r>
              <a:rPr lang="zh-CN" altLang="en-US" sz="1200" kern="1200">
                <a:latin typeface="+mn-lt"/>
                <a:ea typeface="+mn-ea"/>
                <a:cs typeface="+mn-cs"/>
              </a:rPr>
              <a:t>待索引文件经过语法分析和语言处理形成一系列词（</a:t>
            </a:r>
            <a:r>
              <a:rPr lang="en-US" altLang="zh-CN" sz="1200" kern="1200"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）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en-US" altLang="zh-CN" sz="1200" kern="1200"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>
                <a:latin typeface="+mn-lt"/>
                <a:ea typeface="+mn-ea"/>
                <a:cs typeface="+mn-cs"/>
              </a:rPr>
              <a:t>Term</a:t>
            </a:r>
            <a:r>
              <a:rPr lang="zh-CN" altLang="en-US" sz="1200" kern="1200">
                <a:latin typeface="+mn-lt"/>
                <a:ea typeface="+mn-ea"/>
                <a:cs typeface="+mn-cs"/>
              </a:rPr>
              <a:t>创建词典和倒排索引表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1200" kern="1200">
                <a:latin typeface="+mn-lt"/>
                <a:ea typeface="+mn-ea"/>
                <a:cs typeface="+mn-cs"/>
              </a:rPr>
              <a:t>通过索引存储模块将索引存入磁盘</a:t>
            </a:r>
            <a:endParaRPr lang="zh-CN" altLang="en-US" sz="1200" kern="1200">
              <a:latin typeface="+mn-lt"/>
              <a:ea typeface="+mn-ea"/>
              <a:cs typeface="+mn-cs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1443038" y="1398588"/>
            <a:ext cx="1189038" cy="682625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待索引文件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7" name="流程图: 资料带 6"/>
          <p:cNvSpPr/>
          <p:nvPr/>
        </p:nvSpPr>
        <p:spPr>
          <a:xfrm>
            <a:off x="1485900" y="3910013"/>
            <a:ext cx="1146175" cy="742950"/>
          </a:xfrm>
          <a:prstGeom prst="flowChartPunchedTap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/>
              </a:rPr>
              <a:t>查询结果</a:t>
            </a:r>
            <a:endParaRPr lang="zh-CN" altLang="en-US" sz="1200" strike="noStrike" noProof="1">
              <a:solidFill>
                <a:schemeClr val="tx1"/>
              </a:solidFill>
              <a:effectLst/>
            </a:endParaRPr>
          </a:p>
        </p:txBody>
      </p:sp>
      <p:sp>
        <p:nvSpPr>
          <p:cNvPr id="8" name="流程图: 顺序访问存储器 7"/>
          <p:cNvSpPr/>
          <p:nvPr/>
        </p:nvSpPr>
        <p:spPr>
          <a:xfrm>
            <a:off x="1443038" y="2536825"/>
            <a:ext cx="1146175" cy="7604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查询语句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62313" y="1074738"/>
            <a:ext cx="0" cy="39893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92550" y="1897063"/>
            <a:ext cx="1225550" cy="6397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词法分析</a:t>
            </a:r>
            <a:endParaRPr lang="zh-CN" altLang="en-US" sz="1200" strike="noStrike" noProof="1">
              <a:solidFill>
                <a:schemeClr val="tx1"/>
              </a:solidFill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语言处理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02350" y="1897063"/>
            <a:ext cx="1225550" cy="6397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索引创建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6650" y="2930525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语法分析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2550" y="3962400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相关性排序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2350" y="3962400"/>
            <a:ext cx="1225550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搜索索引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18463" y="2930525"/>
            <a:ext cx="1223963" cy="6381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索引存储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8035925" y="1231900"/>
            <a:ext cx="1206500" cy="66516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</a:rPr>
              <a:t>索引</a:t>
            </a:r>
            <a:endParaRPr lang="zh-CN" altLang="en-US" sz="1200" strike="noStrike" noProof="1">
              <a:solidFill>
                <a:schemeClr val="tx1"/>
              </a:solidFill>
            </a:endParaRPr>
          </a:p>
        </p:txBody>
      </p:sp>
      <p:cxnSp>
        <p:nvCxnSpPr>
          <p:cNvPr id="17" name="肘形连接符 16"/>
          <p:cNvCxnSpPr>
            <a:endCxn id="10" idx="0"/>
          </p:cNvCxnSpPr>
          <p:nvPr/>
        </p:nvCxnSpPr>
        <p:spPr>
          <a:xfrm>
            <a:off x="2641600" y="1609725"/>
            <a:ext cx="1863725" cy="2873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1" idx="1"/>
          </p:cNvCxnSpPr>
          <p:nvPr/>
        </p:nvCxnSpPr>
        <p:spPr>
          <a:xfrm>
            <a:off x="5118100" y="2216150"/>
            <a:ext cx="9842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2"/>
            <a:endCxn id="11" idx="1"/>
          </p:cNvCxnSpPr>
          <p:nvPr/>
        </p:nvCxnSpPr>
        <p:spPr>
          <a:xfrm rot="5400000" flipV="1">
            <a:off x="7070725" y="2179638"/>
            <a:ext cx="587375" cy="129857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1" idx="1"/>
          </p:cNvCxnSpPr>
          <p:nvPr/>
        </p:nvCxnSpPr>
        <p:spPr>
          <a:xfrm flipV="1">
            <a:off x="8407400" y="1879600"/>
            <a:ext cx="0" cy="1031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1" idx="1"/>
          </p:cNvCxnSpPr>
          <p:nvPr/>
        </p:nvCxnSpPr>
        <p:spPr>
          <a:xfrm>
            <a:off x="8921750" y="1879600"/>
            <a:ext cx="0" cy="10588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2"/>
            <a:endCxn id="14" idx="0"/>
          </p:cNvCxnSpPr>
          <p:nvPr/>
        </p:nvCxnSpPr>
        <p:spPr>
          <a:xfrm rot="10800000" flipV="1">
            <a:off x="6715125" y="3392488"/>
            <a:ext cx="1314450" cy="56832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12" idx="0"/>
          </p:cNvCxnSpPr>
          <p:nvPr/>
        </p:nvCxnSpPr>
        <p:spPr>
          <a:xfrm rot="5400000" flipV="1">
            <a:off x="5067300" y="2436813"/>
            <a:ext cx="550863" cy="433388"/>
          </a:xfrm>
          <a:prstGeom prst="bentConnector3">
            <a:avLst>
              <a:gd name="adj1" fmla="val 979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2" idx="2"/>
            <a:endCxn id="12" idx="0"/>
          </p:cNvCxnSpPr>
          <p:nvPr/>
        </p:nvCxnSpPr>
        <p:spPr>
          <a:xfrm rot="5400000" flipV="1">
            <a:off x="5568950" y="3559175"/>
            <a:ext cx="523875" cy="54292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2" idx="0"/>
          </p:cNvCxnSpPr>
          <p:nvPr/>
        </p:nvCxnSpPr>
        <p:spPr>
          <a:xfrm flipH="1">
            <a:off x="5126038" y="4281488"/>
            <a:ext cx="984250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7" idx="3"/>
          </p:cNvCxnSpPr>
          <p:nvPr/>
        </p:nvCxnSpPr>
        <p:spPr>
          <a:xfrm flipH="1">
            <a:off x="2632075" y="4279900"/>
            <a:ext cx="1260475" cy="15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0" idx="2"/>
          </p:cNvCxnSpPr>
          <p:nvPr/>
        </p:nvCxnSpPr>
        <p:spPr>
          <a:xfrm flipV="1">
            <a:off x="2589213" y="2536825"/>
            <a:ext cx="1916113" cy="379413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1" name="文本框 27"/>
          <p:cNvSpPr txBox="1"/>
          <p:nvPr/>
        </p:nvSpPr>
        <p:spPr>
          <a:xfrm>
            <a:off x="3389313" y="1308100"/>
            <a:ext cx="31591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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2" name="文本框 29"/>
          <p:cNvSpPr txBox="1"/>
          <p:nvPr/>
        </p:nvSpPr>
        <p:spPr>
          <a:xfrm>
            <a:off x="5400675" y="1897063"/>
            <a:ext cx="3175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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3" name="文本框 30"/>
          <p:cNvSpPr txBox="1"/>
          <p:nvPr/>
        </p:nvSpPr>
        <p:spPr>
          <a:xfrm>
            <a:off x="6715125" y="2808288"/>
            <a:ext cx="3175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</a:t>
            </a:r>
            <a:endParaRPr lang="zh-CN" altLang="en-US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4" name="文本框 31"/>
          <p:cNvSpPr txBox="1"/>
          <p:nvPr/>
        </p:nvSpPr>
        <p:spPr>
          <a:xfrm>
            <a:off x="8089900" y="2263775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④</a:t>
            </a:r>
            <a:endParaRPr lang="en-US" altLang="zh-CN" sz="12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5" name="文本框 32"/>
          <p:cNvSpPr txBox="1"/>
          <p:nvPr/>
        </p:nvSpPr>
        <p:spPr>
          <a:xfrm>
            <a:off x="3327400" y="2654300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❶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6" name="文本框 33"/>
          <p:cNvSpPr txBox="1"/>
          <p:nvPr/>
        </p:nvSpPr>
        <p:spPr>
          <a:xfrm>
            <a:off x="3262313" y="4006850"/>
            <a:ext cx="3159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❼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7" name="文本框 34"/>
          <p:cNvSpPr txBox="1"/>
          <p:nvPr/>
        </p:nvSpPr>
        <p:spPr>
          <a:xfrm>
            <a:off x="5461000" y="2457450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❷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8" name="文本框 36"/>
          <p:cNvSpPr txBox="1"/>
          <p:nvPr/>
        </p:nvSpPr>
        <p:spPr>
          <a:xfrm>
            <a:off x="5461000" y="3692525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❸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49" name="文本框 37"/>
          <p:cNvSpPr txBox="1"/>
          <p:nvPr/>
        </p:nvSpPr>
        <p:spPr>
          <a:xfrm>
            <a:off x="8851900" y="2263775"/>
            <a:ext cx="317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❹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0" name="文本框 38"/>
          <p:cNvSpPr txBox="1"/>
          <p:nvPr/>
        </p:nvSpPr>
        <p:spPr>
          <a:xfrm>
            <a:off x="6637338" y="3416300"/>
            <a:ext cx="3159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❺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1" name="文本框 39"/>
          <p:cNvSpPr txBox="1"/>
          <p:nvPr/>
        </p:nvSpPr>
        <p:spPr>
          <a:xfrm>
            <a:off x="5461000" y="4281488"/>
            <a:ext cx="31591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solidFill>
                  <a:schemeClr val="accent1"/>
                </a:solidFill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❻</a:t>
            </a:r>
            <a:endParaRPr lang="zh-CN" altLang="en-US" sz="1200">
              <a:solidFill>
                <a:schemeClr val="accent1"/>
              </a:solidFill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3" name="文本框 41"/>
          <p:cNvSpPr txBox="1"/>
          <p:nvPr/>
        </p:nvSpPr>
        <p:spPr>
          <a:xfrm>
            <a:off x="5934075" y="4844733"/>
            <a:ext cx="6153150" cy="1738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查询语句经过语法分析和语言处理形成一系列词（</a:t>
            </a:r>
            <a:r>
              <a:rPr lang="en-US" altLang="zh-CN" sz="1200">
                <a:latin typeface="Calibri" panose="020F0502020204030204" charset="0"/>
                <a:ea typeface="微软雅黑" panose="020B0503020204020204" charset="-122"/>
              </a:rPr>
              <a:t>Term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）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通过语法分析得到一个查询树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将索引从磁盘读入内存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利用查询树构造出查询条件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通过查询条件得到多个文档链表，并进行交集、差集、并集运算，得到结果文档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  <a:p>
            <a:pPr lvl="0" indent="0">
              <a:lnSpc>
                <a:spcPct val="150000"/>
              </a:lnSpc>
            </a:pP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根据查询语句与文档内容，使用</a:t>
            </a:r>
            <a:r>
              <a:rPr lang="en-US" altLang="zh-CN" sz="1200">
                <a:latin typeface="Calibri" panose="020F0502020204030204" charset="0"/>
                <a:ea typeface="微软雅黑" panose="020B0503020204020204" charset="-122"/>
              </a:rPr>
              <a:t>VSM</a:t>
            </a:r>
            <a:r>
              <a:rPr lang="zh-CN" altLang="en-US" sz="1200">
                <a:latin typeface="Calibri" panose="020F0502020204030204" charset="0"/>
                <a:ea typeface="微软雅黑" panose="020B0503020204020204" charset="-122"/>
              </a:rPr>
              <a:t>模型对文档相关性进行打分并排序</a:t>
            </a:r>
            <a:endParaRPr lang="zh-CN" altLang="en-US" sz="1200">
              <a:latin typeface="Calibri" panose="020F0502020204030204" charset="0"/>
              <a:ea typeface="微软雅黑" panose="020B0503020204020204" charset="-122"/>
            </a:endParaRPr>
          </a:p>
        </p:txBody>
      </p:sp>
      <p:sp>
        <p:nvSpPr>
          <p:cNvPr id="60454" name="文本框 42"/>
          <p:cNvSpPr txBox="1"/>
          <p:nvPr/>
        </p:nvSpPr>
        <p:spPr>
          <a:xfrm>
            <a:off x="3787775" y="2563813"/>
            <a:ext cx="161290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org.apache.lucene.analysis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5" name="文本框 43"/>
          <p:cNvSpPr txBox="1"/>
          <p:nvPr/>
        </p:nvSpPr>
        <p:spPr>
          <a:xfrm>
            <a:off x="5988050" y="1673225"/>
            <a:ext cx="1614488" cy="246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org.apache.lucene.index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6" name="文本框 44"/>
          <p:cNvSpPr txBox="1"/>
          <p:nvPr/>
        </p:nvSpPr>
        <p:spPr>
          <a:xfrm>
            <a:off x="4629150" y="3554413"/>
            <a:ext cx="196215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org.apache.lucene.QueryParser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7" name="文本框 45"/>
          <p:cNvSpPr txBox="1"/>
          <p:nvPr/>
        </p:nvSpPr>
        <p:spPr>
          <a:xfrm>
            <a:off x="5908675" y="4356100"/>
            <a:ext cx="1612900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org.apache.lucene.search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8" name="文本框 46"/>
          <p:cNvSpPr txBox="1"/>
          <p:nvPr/>
        </p:nvSpPr>
        <p:spPr>
          <a:xfrm>
            <a:off x="7902575" y="3308350"/>
            <a:ext cx="1612900" cy="246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org.apache.lucene.store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  <p:sp>
        <p:nvSpPr>
          <p:cNvPr id="60459" name="文本框 47"/>
          <p:cNvSpPr txBox="1"/>
          <p:nvPr/>
        </p:nvSpPr>
        <p:spPr>
          <a:xfrm>
            <a:off x="3697288" y="4600575"/>
            <a:ext cx="1763712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en-US" altLang="zh-CN" sz="1000">
                <a:latin typeface="Calibri" panose="020F0502020204030204" charset="0"/>
                <a:ea typeface="微软雅黑" panose="020B0503020204020204" charset="-122"/>
                <a:sym typeface="Wingdings" panose="05000000000000000000" charset="0"/>
              </a:rPr>
              <a:t>org.apache.lucene.Similarity</a:t>
            </a:r>
            <a:endParaRPr lang="en-US" altLang="zh-CN" sz="1000">
              <a:latin typeface="Calibri" panose="020F0502020204030204" charset="0"/>
              <a:ea typeface="微软雅黑" panose="020B050302020402020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" name="矩形 91"/>
          <p:cNvSpPr/>
          <p:nvPr/>
        </p:nvSpPr>
        <p:spPr>
          <a:xfrm>
            <a:off x="505460" y="4547870"/>
            <a:ext cx="2844800" cy="241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8595360" y="4652010"/>
            <a:ext cx="2569845" cy="1814195"/>
            <a:chOff x="2128" y="1480"/>
            <a:chExt cx="4047" cy="2857"/>
          </a:xfrm>
        </p:grpSpPr>
        <p:sp>
          <p:nvSpPr>
            <p:cNvPr id="40" name="矩形 39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9" y="1701"/>
              <a:ext cx="2644" cy="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RestController</a:t>
              </a:r>
              <a:endParaRPr lang="en-US" altLang="zh-CN" sz="2000">
                <a:latin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1400">
                  <a:latin typeface="Times New Roman" panose="02020603050405020304" charset="0"/>
                </a:rPr>
                <a:t>(dispatcher)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getInstance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dispatchRequest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400550" y="4522470"/>
            <a:ext cx="3048635" cy="2371034"/>
            <a:chOff x="2035" y="1480"/>
            <a:chExt cx="4235" cy="4044"/>
          </a:xfrm>
        </p:grpSpPr>
        <p:sp>
          <p:nvSpPr>
            <p:cNvPr id="5" name="矩形 4"/>
            <p:cNvSpPr/>
            <p:nvPr/>
          </p:nvSpPr>
          <p:spPr>
            <a:xfrm>
              <a:off x="2129" y="1480"/>
              <a:ext cx="4046" cy="3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35" y="1701"/>
              <a:ext cx="4235" cy="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olidFill>
                    <a:srgbClr val="FF0000"/>
                  </a:solidFill>
                  <a:latin typeface="Times New Roman" panose="02020603050405020304" charset="0"/>
                  <a:sym typeface="+mn-ea"/>
                </a:rPr>
                <a:t>Netty4HttpServerTransport</a:t>
              </a:r>
              <a:endParaRPr lang="en-US" altLang="zh-CN">
                <a:solidFill>
                  <a:srgbClr val="FF0000"/>
                </a:solidFill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sym typeface="+mn-ea"/>
                </a:rPr>
                <a:t>extends </a:t>
              </a:r>
              <a:r>
                <a:rPr lang="en-US" altLang="zh-CN" sz="120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charset="0"/>
                  <a:sym typeface="+mn-ea"/>
                </a:rPr>
                <a:t>AbstractLifecycleComponent </a:t>
              </a:r>
              <a:r>
                <a:rPr lang="en-US" altLang="zh-CN" sz="1200">
                  <a:solidFill>
                    <a:srgbClr val="FF0000"/>
                  </a:solidFill>
                  <a:latin typeface="Times New Roman" panose="02020603050405020304" charset="0"/>
                  <a:sym typeface="+mn-ea"/>
                </a:rPr>
                <a:t>implements LifecycleComponent {</a:t>
              </a:r>
              <a:endParaRPr lang="en-US" altLang="zh-CN" sz="1200">
                <a:solidFill>
                  <a:srgbClr val="FF0000"/>
                </a:solidFill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28" y="2583"/>
              <a:ext cx="4007" cy="2941"/>
              <a:chOff x="2098" y="3109"/>
              <a:chExt cx="4007" cy="294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098" y="3182"/>
                <a:ext cx="1124" cy="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355" y="3711"/>
                <a:ext cx="3726" cy="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incomingRequest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handleIncomingRequest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dispatchRequest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</a:t>
                </a:r>
                <a:r>
                  <a:rPr lang="en-US" altLang="zh-CN" sz="1400">
                    <a:solidFill>
                      <a:srgbClr val="FF0000"/>
                    </a:solidFill>
                    <a:latin typeface="Times New Roman" panose="02020603050405020304" charset="0"/>
                  </a:rPr>
                  <a:t>doStart </a:t>
                </a:r>
                <a:r>
                  <a:rPr lang="zh-CN" altLang="en-US" sz="1400">
                    <a:solidFill>
                      <a:srgbClr val="FF0000"/>
                    </a:solidFill>
                    <a:latin typeface="Times New Roman" panose="02020603050405020304" charset="0"/>
                  </a:rPr>
                  <a:t>启动</a:t>
                </a:r>
                <a:r>
                  <a:rPr lang="en-US" altLang="zh-CN" sz="1400">
                    <a:solidFill>
                      <a:srgbClr val="FF0000"/>
                    </a:solidFill>
                    <a:latin typeface="Times New Roman" panose="02020603050405020304" charset="0"/>
                  </a:rPr>
                  <a:t>netty</a:t>
                </a:r>
                <a:r>
                  <a:rPr lang="zh-CN" altLang="en-US" sz="1400">
                    <a:solidFill>
                      <a:srgbClr val="FF0000"/>
                    </a:solidFill>
                    <a:latin typeface="Times New Roman" panose="02020603050405020304" charset="0"/>
                  </a:rPr>
                  <a:t>服务</a:t>
                </a:r>
                <a:endParaRPr lang="zh-CN" altLang="en-US" sz="1400">
                  <a:solidFill>
                    <a:srgbClr val="FF0000"/>
                  </a:solidFill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</a:rPr>
                  <a:t>configureServerChannelHandle</a:t>
                </a:r>
                <a:r>
                  <a:rPr lang="en-US" altLang="zh-CN" sz="1400">
                    <a:solidFill>
                      <a:srgbClr val="FF0000"/>
                    </a:solidFill>
                    <a:latin typeface="Times New Roman" panose="02020603050405020304" charset="0"/>
                  </a:rPr>
                  <a:t>r</a:t>
                </a:r>
                <a:endParaRPr lang="en-US" altLang="zh-CN" sz="1400">
                  <a:solidFill>
                    <a:srgbClr val="FF0000"/>
                  </a:solidFill>
                  <a:latin typeface="Times New Roman" panose="02020603050405020304" charset="0"/>
                </a:endParaRPr>
              </a:p>
              <a:p>
                <a:endParaRPr lang="en-US" altLang="zh-CN" sz="1400">
                  <a:solidFill>
                    <a:srgbClr val="FF0000"/>
                  </a:solidFill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586740" y="4679315"/>
            <a:ext cx="2684780" cy="1814195"/>
            <a:chOff x="2035" y="1480"/>
            <a:chExt cx="4228" cy="2857"/>
          </a:xfrm>
        </p:grpSpPr>
        <p:sp>
          <p:nvSpPr>
            <p:cNvPr id="19" name="矩形 1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35" y="1701"/>
              <a:ext cx="42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olidFill>
                    <a:srgbClr val="FF0000"/>
                  </a:solidFill>
                  <a:latin typeface="Times New Roman" panose="02020603050405020304" charset="0"/>
                  <a:sym typeface="+mn-ea"/>
                </a:rPr>
                <a:t>Netty4HttpRequestHandler</a:t>
              </a:r>
              <a:endParaRPr lang="en-US" altLang="zh-CN">
                <a:solidFill>
                  <a:srgbClr val="FF0000"/>
                </a:solidFill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channelRead0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</a:t>
                </a:r>
                <a:r>
                  <a:rPr lang="en-US" altLang="zh-CN" sz="1400">
                    <a:latin typeface="Times New Roman" panose="02020603050405020304" charset="0"/>
                    <a:sym typeface="+mn-ea"/>
                  </a:rPr>
                  <a:t>incomingRequest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8517255" y="2275205"/>
            <a:ext cx="2569845" cy="1814195"/>
            <a:chOff x="2128" y="1480"/>
            <a:chExt cx="4047" cy="2857"/>
          </a:xfrm>
        </p:grpSpPr>
        <p:sp>
          <p:nvSpPr>
            <p:cNvPr id="26" name="矩形 25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144" y="1701"/>
              <a:ext cx="22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Netty4Plugin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getHttpTransports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 rot="16200000">
            <a:off x="7922260" y="5048250"/>
            <a:ext cx="133350" cy="1211580"/>
            <a:chOff x="16615" y="3092"/>
            <a:chExt cx="210" cy="1411"/>
          </a:xfrm>
        </p:grpSpPr>
        <p:sp>
          <p:nvSpPr>
            <p:cNvPr id="33" name="流程图: 决策 32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3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16200000">
            <a:off x="3728085" y="5048250"/>
            <a:ext cx="133350" cy="1211580"/>
            <a:chOff x="16615" y="3092"/>
            <a:chExt cx="210" cy="1411"/>
          </a:xfrm>
        </p:grpSpPr>
        <p:sp>
          <p:nvSpPr>
            <p:cNvPr id="36" name="流程图: 决策 3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stCxn id="3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5925185" y="4003040"/>
            <a:ext cx="4083050" cy="518795"/>
            <a:chOff x="8988" y="3362"/>
            <a:chExt cx="6430" cy="817"/>
          </a:xfrm>
        </p:grpSpPr>
        <p:sp>
          <p:nvSpPr>
            <p:cNvPr id="48" name="流程图: 决策 47"/>
            <p:cNvSpPr/>
            <p:nvPr/>
          </p:nvSpPr>
          <p:spPr>
            <a:xfrm>
              <a:off x="15208" y="3362"/>
              <a:ext cx="210" cy="34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肘形连接符 37"/>
            <p:cNvCxnSpPr>
              <a:stCxn id="48" idx="2"/>
              <a:endCxn id="5" idx="0"/>
            </p:cNvCxnSpPr>
            <p:nvPr/>
          </p:nvCxnSpPr>
          <p:spPr>
            <a:xfrm rot="5400000">
              <a:off x="11914" y="780"/>
              <a:ext cx="473" cy="6325"/>
            </a:xfrm>
            <a:prstGeom prst="bentConnector3">
              <a:avLst>
                <a:gd name="adj1" fmla="val 50106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708525" y="2275205"/>
            <a:ext cx="2667000" cy="1814195"/>
            <a:chOff x="2128" y="1480"/>
            <a:chExt cx="4200" cy="2857"/>
          </a:xfrm>
        </p:grpSpPr>
        <p:sp>
          <p:nvSpPr>
            <p:cNvPr id="51" name="矩形 50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17" y="1701"/>
              <a:ext cx="266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NetworkModule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200" cy="1754"/>
              <a:chOff x="2098" y="3109"/>
              <a:chExt cx="4200" cy="175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138" y="3711"/>
                <a:ext cx="4160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registerHttpTransport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getHttpServerTransportSupplier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7" name="直接箭头连接符 56"/>
          <p:cNvCxnSpPr/>
          <p:nvPr/>
        </p:nvCxnSpPr>
        <p:spPr>
          <a:xfrm>
            <a:off x="7280275" y="3192145"/>
            <a:ext cx="1229360" cy="95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643890" y="2275205"/>
            <a:ext cx="2569845" cy="1814195"/>
            <a:chOff x="2128" y="1480"/>
            <a:chExt cx="4047" cy="2857"/>
          </a:xfrm>
        </p:grpSpPr>
        <p:sp>
          <p:nvSpPr>
            <p:cNvPr id="59" name="矩形 5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75" y="1701"/>
              <a:ext cx="2755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TransportService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getRemoteClusterService 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643255" y="27305"/>
            <a:ext cx="2569845" cy="2240915"/>
            <a:chOff x="2128" y="1480"/>
            <a:chExt cx="4047" cy="3529"/>
          </a:xfrm>
        </p:grpSpPr>
        <p:sp>
          <p:nvSpPr>
            <p:cNvPr id="67" name="矩形 66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055" y="1701"/>
              <a:ext cx="2830" cy="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NodeClient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400">
                  <a:latin typeface="Times New Roman" panose="02020603050405020304" charset="0"/>
                  <a:sym typeface="+mn-ea"/>
                </a:rPr>
                <a:t>extends AbstractClient</a:t>
              </a:r>
              <a:endParaRPr lang="en-US" altLang="zh-CN" sz="1400">
                <a:latin typeface="Times New Roman" panose="02020603050405020304" charset="0"/>
                <a:sym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128" y="2583"/>
              <a:ext cx="4007" cy="2426"/>
              <a:chOff x="2098" y="3109"/>
              <a:chExt cx="4007" cy="242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355" y="3711"/>
                <a:ext cx="3726" cy="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initialize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 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doExecute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3" name="直接箭头连接符 72"/>
          <p:cNvCxnSpPr/>
          <p:nvPr/>
        </p:nvCxnSpPr>
        <p:spPr>
          <a:xfrm>
            <a:off x="3237865" y="3134360"/>
            <a:ext cx="1496060" cy="95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926590" y="1739265"/>
            <a:ext cx="5715" cy="5359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4733290" y="11430"/>
            <a:ext cx="2569845" cy="1814195"/>
            <a:chOff x="2128" y="1480"/>
            <a:chExt cx="4047" cy="2857"/>
          </a:xfrm>
        </p:grpSpPr>
        <p:sp>
          <p:nvSpPr>
            <p:cNvPr id="77" name="矩形 76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059" y="1701"/>
              <a:ext cx="11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start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stop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 rot="5400000">
            <a:off x="3903345" y="259080"/>
            <a:ext cx="133350" cy="1365250"/>
            <a:chOff x="16615" y="3092"/>
            <a:chExt cx="210" cy="1411"/>
          </a:xfrm>
        </p:grpSpPr>
        <p:sp>
          <p:nvSpPr>
            <p:cNvPr id="84" name="流程图: 决策 83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5" name="直接箭头连接符 84"/>
            <p:cNvCxnSpPr>
              <a:stCxn id="84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图片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" y="4093845"/>
            <a:ext cx="4152265" cy="428625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1090295" y="6493510"/>
            <a:ext cx="1675130" cy="438150"/>
            <a:chOff x="2128" y="1480"/>
            <a:chExt cx="4046" cy="2721"/>
          </a:xfrm>
        </p:grpSpPr>
        <p:sp>
          <p:nvSpPr>
            <p:cNvPr id="90" name="矩形 89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188" y="1641"/>
              <a:ext cx="3967" cy="1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</a:rPr>
                <a:t>Netty Pipeline</a:t>
              </a:r>
              <a:endParaRPr lang="en-US" altLang="zh-CN" sz="1400">
                <a:latin typeface="Times New Roman" panose="02020603050405020304" charset="0"/>
              </a:endParaRPr>
            </a:p>
          </p:txBody>
        </p:sp>
      </p:grpSp>
      <p:sp>
        <p:nvSpPr>
          <p:cNvPr id="93" name="右箭头 92"/>
          <p:cNvSpPr/>
          <p:nvPr/>
        </p:nvSpPr>
        <p:spPr>
          <a:xfrm>
            <a:off x="36830" y="5330825"/>
            <a:ext cx="444500" cy="3429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-49530" y="5097145"/>
            <a:ext cx="9347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rgbClr val="FF0000"/>
                </a:solidFill>
                <a:latin typeface="Times New Roman" panose="02020603050405020304" charset="0"/>
              </a:rPr>
              <a:t>Income</a:t>
            </a:r>
            <a:endParaRPr lang="en-US" altLang="zh-CN" sz="14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9119235" y="2261870"/>
            <a:ext cx="2569210" cy="1727835"/>
            <a:chOff x="2128" y="1480"/>
            <a:chExt cx="4046" cy="2721"/>
          </a:xfrm>
        </p:grpSpPr>
        <p:sp>
          <p:nvSpPr>
            <p:cNvPr id="11" name="矩形 1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85" y="1698"/>
              <a:ext cx="353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SingleShardRequest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readFrom(StreamInput)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writeTo(StreamOutput)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4811395" y="2261870"/>
            <a:ext cx="2569210" cy="1727835"/>
            <a:chOff x="2128" y="1480"/>
            <a:chExt cx="4046" cy="2721"/>
          </a:xfrm>
        </p:grpSpPr>
        <p:sp>
          <p:nvSpPr>
            <p:cNvPr id="19" name="矩形 1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5" y="1698"/>
              <a:ext cx="34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AsyncSingleAction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128" y="2583"/>
              <a:ext cx="4007" cy="1082"/>
              <a:chOff x="2098" y="3109"/>
              <a:chExt cx="4007" cy="108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55" y="3711"/>
                <a:ext cx="3726" cy="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start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119870" y="125730"/>
            <a:ext cx="2569210" cy="1727835"/>
            <a:chOff x="2128" y="1480"/>
            <a:chExt cx="4046" cy="2721"/>
          </a:xfrm>
        </p:grpSpPr>
        <p:sp>
          <p:nvSpPr>
            <p:cNvPr id="26" name="矩形 25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808" y="1698"/>
              <a:ext cx="2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ActionListener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37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onResponse(Response)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onFailure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79070" y="2289175"/>
            <a:ext cx="3127375" cy="1814195"/>
            <a:chOff x="2128" y="1480"/>
            <a:chExt cx="4046" cy="2857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69" y="1698"/>
              <a:ext cx="379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TransportSingleShardAction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9132570" y="4458970"/>
            <a:ext cx="2569210" cy="1397635"/>
            <a:chOff x="2128" y="1480"/>
            <a:chExt cx="4046" cy="2721"/>
          </a:xfrm>
        </p:grpSpPr>
        <p:sp>
          <p:nvSpPr>
            <p:cNvPr id="40" name="矩形 39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926" y="1641"/>
              <a:ext cx="26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ClusterService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state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46" name="直接箭头连接符 45"/>
          <p:cNvCxnSpPr>
            <a:stCxn id="36" idx="3"/>
            <a:endCxn id="23" idx="1"/>
          </p:cNvCxnSpPr>
          <p:nvPr/>
        </p:nvCxnSpPr>
        <p:spPr>
          <a:xfrm flipV="1">
            <a:off x="3276600" y="3176270"/>
            <a:ext cx="1534795" cy="44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2" idx="3"/>
            <a:endCxn id="30" idx="1"/>
          </p:cNvCxnSpPr>
          <p:nvPr/>
        </p:nvCxnSpPr>
        <p:spPr>
          <a:xfrm flipV="1">
            <a:off x="7355840" y="1040130"/>
            <a:ext cx="1764030" cy="2113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16" idx="1"/>
          </p:cNvCxnSpPr>
          <p:nvPr/>
        </p:nvCxnSpPr>
        <p:spPr>
          <a:xfrm>
            <a:off x="7378700" y="3162300"/>
            <a:ext cx="1740535" cy="139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4" idx="1"/>
          </p:cNvCxnSpPr>
          <p:nvPr/>
        </p:nvCxnSpPr>
        <p:spPr>
          <a:xfrm>
            <a:off x="7378700" y="3162300"/>
            <a:ext cx="1753870" cy="20681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811395" y="498030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TransportService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sendRequest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registerRequestHandler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7" name="直接箭头连接符 56"/>
          <p:cNvCxnSpPr>
            <a:stCxn id="19" idx="2"/>
            <a:endCxn id="51" idx="0"/>
          </p:cNvCxnSpPr>
          <p:nvPr/>
        </p:nvCxnSpPr>
        <p:spPr>
          <a:xfrm>
            <a:off x="6096000" y="3989705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459105" y="4980305"/>
            <a:ext cx="2569210" cy="1397635"/>
            <a:chOff x="2128" y="1480"/>
            <a:chExt cx="4046" cy="2721"/>
          </a:xfrm>
        </p:grpSpPr>
        <p:sp>
          <p:nvSpPr>
            <p:cNvPr id="59" name="矩形 5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384" y="1641"/>
              <a:ext cx="3790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ShardTransportHandler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messageReceived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65" name="直接箭头连接符 64"/>
          <p:cNvCxnSpPr/>
          <p:nvPr/>
        </p:nvCxnSpPr>
        <p:spPr>
          <a:xfrm>
            <a:off x="1742440" y="3989705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2" idx="3"/>
          </p:cNvCxnSpPr>
          <p:nvPr/>
        </p:nvCxnSpPr>
        <p:spPr>
          <a:xfrm flipV="1">
            <a:off x="3003550" y="5701030"/>
            <a:ext cx="1797050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065145" y="5334635"/>
            <a:ext cx="236601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ea"/>
              </a:rPr>
              <a:t>n                          1</a:t>
            </a:r>
            <a:endParaRPr lang="en-US" altLang="zh-CN" sz="1400">
              <a:latin typeface="Times New Roman" panose="02020603050405020304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10185" y="-1270"/>
            <a:ext cx="3127375" cy="1814195"/>
            <a:chOff x="2128" y="1480"/>
            <a:chExt cx="4046" cy="2857"/>
          </a:xfrm>
        </p:grpSpPr>
        <p:sp>
          <p:nvSpPr>
            <p:cNvPr id="69" name="矩形 68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727" y="1680"/>
              <a:ext cx="3194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latin typeface="Times New Roman" panose="02020603050405020304" charset="0"/>
                  <a:sym typeface="+mn-ea"/>
                </a:rPr>
                <a:t>TransportGetAction</a:t>
              </a:r>
              <a:endParaRPr lang="en-US" altLang="zh-CN">
                <a:latin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>
                  <a:latin typeface="Times New Roman" panose="02020603050405020304" charset="0"/>
                </a:rPr>
                <a:t>(indices:data/read/get)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128" y="2583"/>
              <a:ext cx="4007" cy="1754"/>
              <a:chOff x="2098" y="3109"/>
              <a:chExt cx="4007" cy="175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355" y="3711"/>
                <a:ext cx="3726" cy="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doExecute</a:t>
                </a:r>
                <a:r>
                  <a:rPr lang="zh-CN" altLang="en-US" sz="1400">
                    <a:latin typeface="Times New Roman" panose="02020603050405020304" charset="0"/>
                  </a:rPr>
                  <a:t>：</a:t>
                </a:r>
                <a:r>
                  <a:rPr lang="en-US" altLang="zh-CN" sz="1400">
                    <a:latin typeface="Times New Roman" panose="02020603050405020304" charset="0"/>
                  </a:rPr>
                  <a:t>AsyncSingleAction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asyncShardOperation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 shardOperation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76" name="直接箭头连接符 75"/>
          <p:cNvCxnSpPr/>
          <p:nvPr/>
        </p:nvCxnSpPr>
        <p:spPr>
          <a:xfrm flipH="1">
            <a:off x="1773555" y="1726565"/>
            <a:ext cx="1905" cy="567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摘录 76"/>
          <p:cNvSpPr/>
          <p:nvPr/>
        </p:nvSpPr>
        <p:spPr>
          <a:xfrm rot="10800000">
            <a:off x="1713865" y="2172335"/>
            <a:ext cx="121920" cy="121920"/>
          </a:xfrm>
          <a:prstGeom prst="flowChartExtra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885690" y="-1270"/>
            <a:ext cx="2569845" cy="1727835"/>
            <a:chOff x="2128" y="1480"/>
            <a:chExt cx="4047" cy="2721"/>
          </a:xfrm>
        </p:grpSpPr>
        <p:sp>
          <p:nvSpPr>
            <p:cNvPr id="79" name="矩形 78"/>
            <p:cNvSpPr/>
            <p:nvPr/>
          </p:nvSpPr>
          <p:spPr>
            <a:xfrm>
              <a:off x="2129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723" y="1680"/>
              <a:ext cx="262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  <a:sym typeface="+mn-ea"/>
                </a:rPr>
                <a:t>ActionModule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2128" y="2583"/>
              <a:ext cx="4007" cy="1418"/>
              <a:chOff x="2098" y="3109"/>
              <a:chExt cx="4007" cy="1418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098" y="3182"/>
                <a:ext cx="1124" cy="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2355" y="3711"/>
                <a:ext cx="3726" cy="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+mn-ea"/>
                  </a:rPr>
                  <a:t>+ </a:t>
                </a:r>
                <a:r>
                  <a:rPr lang="en-US" altLang="zh-CN" sz="1400">
                    <a:latin typeface="Times New Roman" panose="02020603050405020304" charset="0"/>
                  </a:rPr>
                  <a:t>setupActions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+ initRestHandlers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 rot="5400000">
            <a:off x="4050030" y="123190"/>
            <a:ext cx="133350" cy="1539240"/>
            <a:chOff x="16615" y="3092"/>
            <a:chExt cx="210" cy="1411"/>
          </a:xfrm>
        </p:grpSpPr>
        <p:sp>
          <p:nvSpPr>
            <p:cNvPr id="86" name="流程图: 决策 85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86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1927225" y="4027805"/>
            <a:ext cx="395097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+mn-ea"/>
              </a:rPr>
              <a:t>首先注册</a:t>
            </a:r>
            <a:r>
              <a:rPr lang="en-US" altLang="zh-CN">
                <a:latin typeface="Times New Roman" panose="02020603050405020304" charset="0"/>
              </a:rPr>
              <a:t>requestHandler</a:t>
            </a:r>
            <a:endParaRPr lang="en-US" altLang="zh-CN">
              <a:latin typeface="Times New Roman" panose="02020603050405020304" charset="0"/>
            </a:endParaRPr>
          </a:p>
          <a:p>
            <a:pPr algn="l"/>
            <a:r>
              <a:rPr lang="zh-CN" altLang="en-US">
                <a:latin typeface="+mn-ea"/>
              </a:rPr>
              <a:t>然后调用</a:t>
            </a:r>
            <a:r>
              <a:rPr lang="en-US" altLang="zh-CN">
                <a:latin typeface="Times New Roman" panose="02020603050405020304" charset="0"/>
                <a:sym typeface="+mn-ea"/>
              </a:rPr>
              <a:t>AsyncSingleAction</a:t>
            </a:r>
            <a:r>
              <a:rPr lang="zh-CN" altLang="en-US">
                <a:latin typeface="Times New Roman" panose="02020603050405020304" charset="0"/>
                <a:sym typeface="+mn-ea"/>
              </a:rPr>
              <a:t>发送请求</a:t>
            </a:r>
            <a:endParaRPr lang="zh-CN" altLang="en-US">
              <a:latin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sym typeface="+mn-ea"/>
              </a:rPr>
              <a:t>handler</a:t>
            </a:r>
            <a:r>
              <a:rPr lang="zh-CN" altLang="en-US">
                <a:latin typeface="Times New Roman" panose="02020603050405020304" charset="0"/>
                <a:sym typeface="+mn-ea"/>
              </a:rPr>
              <a:t>接收到请求后进行文档查询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7920" y="132715"/>
            <a:ext cx="296926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AsyncSingleAction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选择一个可用于执行后续操作的分片，并发送请求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0635" cy="2745740"/>
            <a:chOff x="2098" y="3109"/>
            <a:chExt cx="10001" cy="432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流程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6" y="3929"/>
              <a:ext cx="9683" cy="3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获取集群状态（</a:t>
              </a:r>
              <a:r>
                <a:rPr lang="en-US" altLang="zh-CN" sz="2000">
                  <a:latin typeface="Times New Roman" panose="02020603050405020304" charset="0"/>
                </a:rPr>
                <a:t>ClusterState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获取节点列表（</a:t>
              </a:r>
              <a:r>
                <a:rPr lang="en-US" altLang="zh-CN" sz="2000">
                  <a:latin typeface="Times New Roman" panose="02020603050405020304" charset="0"/>
                </a:rPr>
                <a:t>DiscoveryNodes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解析索引名（循环解析</a:t>
              </a:r>
              <a:r>
                <a:rPr lang="en-US" altLang="zh-CN" sz="2000">
                  <a:latin typeface="Times New Roman" panose="02020603050405020304" charset="0"/>
                </a:rPr>
                <a:t>Alias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解析</a:t>
              </a:r>
              <a:r>
                <a:rPr lang="en-US" altLang="zh-CN" sz="2000">
                  <a:latin typeface="Times New Roman" panose="02020603050405020304" charset="0"/>
                </a:rPr>
                <a:t>Routing</a:t>
              </a:r>
              <a:r>
                <a:rPr lang="zh-CN" altLang="en-US" sz="2000">
                  <a:latin typeface="+mn-ea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Alias routing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检测索引是否</a:t>
              </a:r>
              <a:r>
                <a:rPr lang="en-US" altLang="zh-CN" sz="2000">
                  <a:latin typeface="Times New Roman" panose="02020603050405020304" charset="0"/>
                </a:rPr>
                <a:t>Blocked</a:t>
              </a:r>
              <a:r>
                <a:rPr lang="zh-CN" altLang="en-US" sz="2000">
                  <a:latin typeface="+mn-ea"/>
                </a:rPr>
                <a:t>（抛异常）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计算</a:t>
              </a:r>
              <a:r>
                <a:rPr lang="en-US" altLang="zh-CN" sz="2000">
                  <a:latin typeface="Times New Roman" panose="02020603050405020304" charset="0"/>
                </a:rPr>
                <a:t>ShardId</a:t>
              </a:r>
              <a:r>
                <a:rPr lang="zh-CN" altLang="en-US" sz="2000">
                  <a:latin typeface="+mn-ea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ShardIterator</a:t>
              </a:r>
              <a:r>
                <a:rPr lang="zh-CN" altLang="en-US" sz="2000">
                  <a:latin typeface="+mn-ea"/>
                </a:rPr>
                <a:t>，本地</a:t>
              </a:r>
              <a:r>
                <a:rPr lang="en-US" altLang="zh-CN" sz="2000">
                  <a:latin typeface="Times New Roman" panose="02020603050405020304" charset="0"/>
                </a:rPr>
                <a:t>null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发送读请求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90725" y="4443730"/>
            <a:ext cx="6351905" cy="916940"/>
            <a:chOff x="2098" y="3109"/>
            <a:chExt cx="10003" cy="1444"/>
          </a:xfrm>
        </p:grpSpPr>
        <p:sp>
          <p:nvSpPr>
            <p:cNvPr id="19" name="矩形 18"/>
            <p:cNvSpPr/>
            <p:nvPr/>
          </p:nvSpPr>
          <p:spPr>
            <a:xfrm>
              <a:off x="2126" y="3109"/>
              <a:ext cx="992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98" y="3207"/>
              <a:ext cx="2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本地读请求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en-US" altLang="zh-CN" sz="2000">
                  <a:latin typeface="Times New Roman" panose="02020603050405020304" charset="0"/>
                </a:rPr>
                <a:t>TransportService.send(localNode, action, request)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95805" y="5360670"/>
            <a:ext cx="6351905" cy="1221740"/>
            <a:chOff x="2098" y="3109"/>
            <a:chExt cx="10003" cy="1924"/>
          </a:xfrm>
        </p:grpSpPr>
        <p:sp>
          <p:nvSpPr>
            <p:cNvPr id="23" name="矩形 22"/>
            <p:cNvSpPr/>
            <p:nvPr/>
          </p:nvSpPr>
          <p:spPr>
            <a:xfrm>
              <a:off x="2118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98" y="3207"/>
              <a:ext cx="25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远程读请求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选择一个分片，获取</a:t>
              </a:r>
              <a:r>
                <a:rPr lang="en-US" altLang="zh-CN" sz="2000">
                  <a:latin typeface="Times New Roman" panose="02020603050405020304" charset="0"/>
                </a:rPr>
                <a:t>nodeId</a:t>
              </a:r>
              <a:r>
                <a:rPr lang="zh-CN" altLang="en-US" sz="2000">
                  <a:latin typeface="+mn-ea"/>
                </a:rPr>
                <a:t>，获取</a:t>
              </a:r>
              <a:r>
                <a:rPr lang="en-US" altLang="zh-CN" sz="2000">
                  <a:latin typeface="Times New Roman" panose="02020603050405020304" charset="0"/>
                </a:rPr>
                <a:t>node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+mn-ea"/>
                </a:rPr>
                <a:t>+ </a:t>
              </a:r>
              <a:r>
                <a:rPr lang="en-US" altLang="zh-CN" sz="2000">
                  <a:latin typeface="Times New Roman" panose="02020603050405020304" charset="0"/>
                </a:rPr>
                <a:t>TransportService.send(node, action, request)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77920" y="132715"/>
            <a:ext cx="261937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TransportService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发送请求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526540"/>
            <a:chOff x="2098" y="3109"/>
            <a:chExt cx="10003" cy="240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254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sendRequest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获取节点连接（</a:t>
              </a:r>
              <a:r>
                <a:rPr lang="en-US" altLang="zh-CN" sz="2000">
                  <a:latin typeface="Times New Roman" panose="02020603050405020304" charset="0"/>
                </a:rPr>
                <a:t>getConnection</a:t>
              </a:r>
              <a:r>
                <a:rPr lang="zh-CN" altLang="en-US" sz="2000">
                  <a:latin typeface="Times New Roman" panose="02020603050405020304" charset="0"/>
                </a:rPr>
                <a:t>）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将</a:t>
              </a:r>
              <a:r>
                <a:rPr lang="en-US" altLang="zh-CN" sz="2000">
                  <a:latin typeface="Times New Roman" panose="02020603050405020304" charset="0"/>
                </a:rPr>
                <a:t>sendRequestInternal</a:t>
              </a:r>
              <a:r>
                <a:rPr lang="zh-CN" altLang="en-US" sz="2000">
                  <a:latin typeface="Times New Roman" panose="02020603050405020304" charset="0"/>
                </a:rPr>
                <a:t>包装成</a:t>
              </a:r>
              <a:r>
                <a:rPr lang="en-US" altLang="zh-CN" sz="2000">
                  <a:latin typeface="Times New Roman" panose="02020603050405020304" charset="0"/>
                </a:rPr>
                <a:t>AsyncSender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AsyncSender.sendRequest, </a:t>
              </a:r>
              <a:r>
                <a:rPr lang="zh-CN" altLang="en-US" sz="2000">
                  <a:latin typeface="Times New Roman" panose="02020603050405020304" charset="0"/>
                </a:rPr>
                <a:t>异步发送请求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86915" y="4443730"/>
            <a:ext cx="6355715" cy="1831340"/>
            <a:chOff x="2092" y="3109"/>
            <a:chExt cx="10009" cy="2884"/>
          </a:xfrm>
        </p:grpSpPr>
        <p:sp>
          <p:nvSpPr>
            <p:cNvPr id="19" name="矩形 18"/>
            <p:cNvSpPr/>
            <p:nvPr/>
          </p:nvSpPr>
          <p:spPr>
            <a:xfrm>
              <a:off x="2126" y="3109"/>
              <a:ext cx="9928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92" y="3207"/>
              <a:ext cx="295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altLang="zh-CN" sz="2000">
                  <a:latin typeface="Times New Roman" panose="02020603050405020304" charset="0"/>
                  <a:sym typeface="+mn-ea"/>
                </a:rPr>
                <a:t>getConnection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本地节点，获取</a:t>
              </a:r>
              <a:r>
                <a:rPr lang="en-US" altLang="zh-CN" sz="2000">
                  <a:latin typeface="Times New Roman" panose="02020603050405020304" charset="0"/>
                </a:rPr>
                <a:t>localNodeConnection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-+ sendRequest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---+ sendLocalRequest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远程节点，获取已打开的节点连接</a:t>
              </a:r>
              <a:r>
                <a:rPr lang="en-US" altLang="zh-CN" sz="2000">
                  <a:latin typeface="Times New Roman" panose="02020603050405020304" charset="0"/>
                </a:rPr>
                <a:t> 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83395" y="5354320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</a:rPr>
                <a:t>ConnectionManager</a:t>
              </a:r>
              <a:endParaRPr lang="en-US" altLang="zh-CN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195"/>
              <a:chOff x="2098" y="3109"/>
              <a:chExt cx="4007" cy="1195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getConnection</a:t>
                </a:r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5" name="直接箭头连接符 4"/>
          <p:cNvCxnSpPr/>
          <p:nvPr/>
        </p:nvCxnSpPr>
        <p:spPr>
          <a:xfrm>
            <a:off x="8317865" y="6158230"/>
            <a:ext cx="1064895" cy="15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303466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TransportGetAction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处理单个分片上的读请求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526540"/>
            <a:chOff x="2098" y="3109"/>
            <a:chExt cx="10003" cy="240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822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shardOperation </a:t>
              </a:r>
              <a:r>
                <a:rPr lang="zh-CN" altLang="en-US" sz="2000">
                  <a:latin typeface="Times New Roman" panose="02020603050405020304" charset="0"/>
                </a:rPr>
                <a:t>读取文档，并包装成</a:t>
              </a:r>
              <a:r>
                <a:rPr lang="en-US" altLang="zh-CN" sz="2000">
                  <a:latin typeface="Times New Roman" panose="02020603050405020304" charset="0"/>
                </a:rPr>
                <a:t>Response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根据需要刷新分片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Times New Roman" panose="02020603050405020304" charset="0"/>
                </a:rPr>
                <a:t>获取文档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包装成</a:t>
              </a:r>
              <a:r>
                <a:rPr lang="en-US" altLang="zh-CN" sz="2000">
                  <a:latin typeface="Times New Roman" panose="02020603050405020304" charset="0"/>
                </a:rPr>
                <a:t>GetResponse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32595" y="55562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IndexService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getShard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332595" y="2859405"/>
            <a:ext cx="2569210" cy="1397635"/>
            <a:chOff x="2128" y="1480"/>
            <a:chExt cx="4046" cy="2721"/>
          </a:xfrm>
        </p:grpSpPr>
        <p:sp>
          <p:nvSpPr>
            <p:cNvPr id="11" name="矩形 1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49" y="1637"/>
              <a:ext cx="22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IndexShard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refresh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>
            <a:endCxn id="55" idx="1"/>
          </p:cNvCxnSpPr>
          <p:nvPr/>
        </p:nvCxnSpPr>
        <p:spPr>
          <a:xfrm>
            <a:off x="8318500" y="132080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10550525" y="1963420"/>
            <a:ext cx="133350" cy="895985"/>
            <a:chOff x="16615" y="3092"/>
            <a:chExt cx="210" cy="1411"/>
          </a:xfrm>
        </p:grpSpPr>
        <p:sp>
          <p:nvSpPr>
            <p:cNvPr id="27" name="流程图: 决策 26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27" idx="2"/>
              <a:endCxn id="11" idx="0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/>
          <p:cNvCxnSpPr/>
          <p:nvPr/>
        </p:nvCxnSpPr>
        <p:spPr>
          <a:xfrm>
            <a:off x="8338185" y="373507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9319895" y="5154930"/>
            <a:ext cx="2569210" cy="1607203"/>
            <a:chOff x="2128" y="1480"/>
            <a:chExt cx="4046" cy="3129"/>
          </a:xfrm>
        </p:grpSpPr>
        <p:sp>
          <p:nvSpPr>
            <p:cNvPr id="33" name="矩形 32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565" y="1637"/>
              <a:ext cx="3445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ShardGetService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128" y="2583"/>
              <a:ext cx="4007" cy="2026"/>
              <a:chOff x="2098" y="3109"/>
              <a:chExt cx="4007" cy="202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355" y="3711"/>
                <a:ext cx="3726" cy="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get: GetResult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r>
                  <a:rPr lang="en-US" altLang="zh-CN" sz="1400">
                    <a:latin typeface="Times New Roman" panose="02020603050405020304" charset="0"/>
                  </a:rPr>
                  <a:t>-+ innerGet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zh-CN" altLang="en-US" sz="1400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10586720" y="4257040"/>
            <a:ext cx="133350" cy="895985"/>
            <a:chOff x="16615" y="3092"/>
            <a:chExt cx="210" cy="1411"/>
          </a:xfrm>
        </p:grpSpPr>
        <p:sp>
          <p:nvSpPr>
            <p:cNvPr id="40" name="流程图: 决策 39"/>
            <p:cNvSpPr/>
            <p:nvPr/>
          </p:nvSpPr>
          <p:spPr>
            <a:xfrm>
              <a:off x="16615" y="3092"/>
              <a:ext cx="210" cy="39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stCxn id="40" idx="2"/>
            </p:cNvCxnSpPr>
            <p:nvPr/>
          </p:nvCxnSpPr>
          <p:spPr>
            <a:xfrm>
              <a:off x="16720" y="3485"/>
              <a:ext cx="0" cy="10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8305800" y="5923280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42995" y="120015"/>
            <a:ext cx="25927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ShardGetService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+mn-ea"/>
                </a:rPr>
                <a:t>获取文档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831340"/>
            <a:chOff x="2098" y="3109"/>
            <a:chExt cx="10003" cy="288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921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innerGet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判断是否包含</a:t>
              </a:r>
              <a:r>
                <a:rPr lang="en-US" altLang="zh-CN" sz="2000">
                  <a:latin typeface="Times New Roman" panose="02020603050405020304" charset="0"/>
                </a:rPr>
                <a:t>_source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确定</a:t>
              </a:r>
              <a:r>
                <a:rPr lang="en-US" altLang="zh-CN" sz="2000">
                  <a:latin typeface="Times New Roman" panose="02020603050405020304" charset="0"/>
                </a:rPr>
                <a:t>type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IndexShard::get </a:t>
              </a:r>
              <a:r>
                <a:rPr lang="zh-CN" altLang="en-US" sz="2000">
                  <a:latin typeface="Times New Roman" panose="02020603050405020304" charset="0"/>
                </a:rPr>
                <a:t>获取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内部文档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en-US" sz="2000">
                  <a:latin typeface="Times New Roman" panose="02020603050405020304" charset="0"/>
                  <a:sym typeface="+mn-ea"/>
                </a:rPr>
                <a:t>innerGetLoadFromStoredFields </a:t>
              </a:r>
              <a:r>
                <a:rPr lang="zh-CN" altLang="en-US" sz="2000">
                  <a:latin typeface="Times New Roman" panose="02020603050405020304" charset="0"/>
                  <a:sym typeface="+mn-ea"/>
                </a:rPr>
                <a:t>获取文档内容</a:t>
              </a:r>
              <a:endParaRPr lang="zh-CN" altLang="en-US" sz="2000">
                <a:latin typeface="Times New Roman" panose="02020603050405020304" charset="0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03425" y="3533775"/>
            <a:ext cx="6351905" cy="1526540"/>
            <a:chOff x="2098" y="3109"/>
            <a:chExt cx="10003" cy="2404"/>
          </a:xfrm>
        </p:grpSpPr>
        <p:sp>
          <p:nvSpPr>
            <p:cNvPr id="11" name="矩形 10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98" y="3207"/>
              <a:ext cx="9331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innerGetLoadFromStoredFields </a:t>
              </a:r>
              <a:r>
                <a:rPr lang="zh-CN" altLang="en-US" sz="2000">
                  <a:latin typeface="Times New Roman" panose="02020603050405020304" charset="0"/>
                </a:rPr>
                <a:t>获取数据，字段过滤</a:t>
              </a:r>
              <a:endParaRPr lang="zh-CN" altLang="en-US" sz="2000">
                <a:latin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18" y="3929"/>
              <a:ext cx="9683" cy="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根据文档</a:t>
              </a:r>
              <a:r>
                <a:rPr lang="en-US" altLang="zh-CN" sz="2000">
                  <a:latin typeface="Times New Roman" panose="02020603050405020304" charset="0"/>
                </a:rPr>
                <a:t>Id</a:t>
              </a:r>
              <a:r>
                <a:rPr lang="zh-CN" altLang="en-US" sz="2000">
                  <a:latin typeface="Times New Roman" panose="02020603050405020304" charset="0"/>
                </a:rPr>
                <a:t>（</a:t>
              </a:r>
              <a:r>
                <a:rPr lang="en-US" altLang="zh-CN" sz="2000">
                  <a:latin typeface="Times New Roman" panose="02020603050405020304" charset="0"/>
                </a:rPr>
                <a:t>Lucene</a:t>
              </a:r>
              <a:r>
                <a:rPr lang="zh-CN" altLang="en-US" sz="2000">
                  <a:latin typeface="Times New Roman" panose="02020603050405020304" charset="0"/>
                </a:rPr>
                <a:t>）和字段，获取文档内容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--+ LeafReader::document(docId, StoredFieldVisitor)</a:t>
              </a:r>
              <a:endParaRPr lang="zh-CN" altLang="en-US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 </a:t>
              </a:r>
              <a:r>
                <a:rPr lang="zh-CN" altLang="en-US" sz="2000">
                  <a:latin typeface="Times New Roman" panose="02020603050405020304" charset="0"/>
                </a:rPr>
                <a:t>获取</a:t>
              </a:r>
              <a:r>
                <a:rPr lang="en-US" altLang="zh-CN" sz="2000">
                  <a:latin typeface="Times New Roman" panose="02020603050405020304" charset="0"/>
                </a:rPr>
                <a:t>source</a:t>
              </a:r>
              <a:r>
                <a:rPr lang="zh-CN" altLang="en-US" sz="2000">
                  <a:latin typeface="Times New Roman" panose="02020603050405020304" charset="0"/>
                </a:rPr>
                <a:t>，封装成</a:t>
              </a:r>
              <a:r>
                <a:rPr lang="en-US" altLang="zh-CN" sz="2000">
                  <a:latin typeface="Times New Roman" panose="02020603050405020304" charset="0"/>
                </a:rPr>
                <a:t>GetResult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86915" y="32385"/>
            <a:ext cx="6351270" cy="6799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02155" y="1072515"/>
            <a:ext cx="6322695" cy="56464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2450" y="132715"/>
            <a:ext cx="18218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latin typeface="Times New Roman" panose="02020603050405020304" charset="0"/>
              </a:rPr>
              <a:t>IndexShard</a:t>
            </a:r>
            <a:endParaRPr lang="en-US" altLang="zh-CN" sz="2800">
              <a:latin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95805" y="730885"/>
            <a:ext cx="6351905" cy="916940"/>
            <a:chOff x="2098" y="3109"/>
            <a:chExt cx="10003" cy="1444"/>
          </a:xfrm>
        </p:grpSpPr>
        <p:sp>
          <p:nvSpPr>
            <p:cNvPr id="8" name="矩形 7"/>
            <p:cNvSpPr/>
            <p:nvPr/>
          </p:nvSpPr>
          <p:spPr>
            <a:xfrm>
              <a:off x="2117" y="3109"/>
              <a:ext cx="9937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98" y="3207"/>
              <a:ext cx="1332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+mn-ea"/>
                </a:rPr>
                <a:t>- </a:t>
              </a:r>
              <a:r>
                <a:rPr lang="zh-CN" altLang="en-US" sz="2000">
                  <a:latin typeface="+mn-ea"/>
                </a:rPr>
                <a:t>作用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18" y="3929"/>
              <a:ext cx="968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+mn-ea"/>
                </a:rPr>
                <a:t>+ </a:t>
              </a:r>
              <a:r>
                <a:rPr lang="zh-CN" altLang="en-US" sz="2000">
                  <a:latin typeface="+mn-ea"/>
                </a:rPr>
                <a:t>处理分片的相关操作和管理分片数据状态</a:t>
              </a:r>
              <a:r>
                <a:rPr lang="en-US" altLang="zh-CN" sz="2000">
                  <a:latin typeface="+mn-ea"/>
                </a:rPr>
                <a:t>  </a:t>
              </a:r>
              <a:endParaRPr lang="zh-CN" altLang="en-US" sz="2000"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95805" y="1629410"/>
            <a:ext cx="6351905" cy="1221740"/>
            <a:chOff x="2098" y="3109"/>
            <a:chExt cx="10003" cy="1924"/>
          </a:xfrm>
        </p:grpSpPr>
        <p:sp>
          <p:nvSpPr>
            <p:cNvPr id="15" name="矩形 14"/>
            <p:cNvSpPr/>
            <p:nvPr/>
          </p:nvSpPr>
          <p:spPr>
            <a:xfrm>
              <a:off x="2117" y="3109"/>
              <a:ext cx="9936" cy="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98" y="3207"/>
              <a:ext cx="10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- </a:t>
              </a:r>
              <a:r>
                <a:rPr lang="en-US" sz="2000">
                  <a:latin typeface="Times New Roman" panose="02020603050405020304" charset="0"/>
                </a:rPr>
                <a:t>get</a:t>
              </a:r>
              <a:endParaRPr lang="en-US" sz="2000">
                <a:latin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18" y="3929"/>
              <a:ext cx="9683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+ </a:t>
              </a:r>
              <a:r>
                <a:rPr lang="zh-CN" altLang="en-US" sz="2000">
                  <a:latin typeface="Times New Roman" panose="02020603050405020304" charset="0"/>
                </a:rPr>
                <a:t>检测文档</a:t>
              </a:r>
              <a:r>
                <a:rPr lang="en-US" altLang="zh-CN" sz="2000">
                  <a:latin typeface="Times New Roman" panose="02020603050405020304" charset="0"/>
                </a:rPr>
                <a:t>Mapper</a:t>
              </a:r>
              <a:endParaRPr lang="en-US" altLang="zh-CN" sz="2000">
                <a:latin typeface="Times New Roman" panose="02020603050405020304" charset="0"/>
              </a:endParaRPr>
            </a:p>
            <a:p>
              <a:r>
                <a:rPr lang="en-US" altLang="zh-CN" sz="2000">
                  <a:latin typeface="Times New Roman" panose="02020603050405020304" charset="0"/>
                </a:rPr>
                <a:t>+ InternalEngine::get ,</a:t>
              </a:r>
              <a:r>
                <a:rPr lang="zh-CN" altLang="en-US" sz="2000">
                  <a:latin typeface="Times New Roman" panose="02020603050405020304" charset="0"/>
                </a:rPr>
                <a:t>获取文档</a:t>
              </a:r>
              <a:r>
                <a:rPr lang="en-US" altLang="zh-CN" sz="2000">
                  <a:latin typeface="Times New Roman" panose="02020603050405020304" charset="0"/>
                </a:rPr>
                <a:t>Lucene Id 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396095" y="1779905"/>
            <a:ext cx="2569210" cy="1397635"/>
            <a:chOff x="2128" y="1480"/>
            <a:chExt cx="4046" cy="2721"/>
          </a:xfrm>
        </p:grpSpPr>
        <p:sp>
          <p:nvSpPr>
            <p:cNvPr id="51" name="矩形 50"/>
            <p:cNvSpPr/>
            <p:nvPr/>
          </p:nvSpPr>
          <p:spPr>
            <a:xfrm>
              <a:off x="2128" y="1480"/>
              <a:ext cx="4046" cy="2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546" y="1641"/>
              <a:ext cx="3444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latin typeface="Times New Roman" panose="02020603050405020304" charset="0"/>
                </a:rPr>
                <a:t>InternalEngine</a:t>
              </a:r>
              <a:endParaRPr lang="en-US" altLang="zh-CN" sz="2000">
                <a:latin typeface="Times New Roman" panose="0202060305040502030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128" y="2583"/>
              <a:ext cx="4007" cy="1611"/>
              <a:chOff x="2098" y="3109"/>
              <a:chExt cx="4007" cy="161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138" y="3109"/>
                <a:ext cx="3967" cy="6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098" y="3182"/>
                <a:ext cx="1124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+mn-ea"/>
                  </a:rPr>
                  <a:t>- </a:t>
                </a:r>
                <a:r>
                  <a:rPr lang="zh-CN" altLang="en-US" sz="1600">
                    <a:latin typeface="+mn-ea"/>
                  </a:rPr>
                  <a:t>接口</a:t>
                </a:r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2355" y="3711"/>
                <a:ext cx="3726" cy="1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latin typeface="Times New Roman" panose="02020603050405020304" charset="0"/>
                  </a:rPr>
                  <a:t>+ get</a:t>
                </a:r>
                <a:endParaRPr lang="en-US" altLang="zh-CN" sz="1400">
                  <a:latin typeface="Times New Roman" panose="02020603050405020304" charset="0"/>
                </a:endParaRPr>
              </a:p>
              <a:p>
                <a:endParaRPr lang="en-US" altLang="zh-CN" sz="1400">
                  <a:latin typeface="Times New Roman" panose="02020603050405020304" charset="0"/>
                </a:endParaRPr>
              </a:p>
            </p:txBody>
          </p:sp>
        </p:grpSp>
      </p:grpSp>
      <p:cxnSp>
        <p:nvCxnSpPr>
          <p:cNvPr id="26" name="直接箭头连接符 25"/>
          <p:cNvCxnSpPr/>
          <p:nvPr/>
        </p:nvCxnSpPr>
        <p:spPr>
          <a:xfrm>
            <a:off x="8347710" y="2548255"/>
            <a:ext cx="1014095" cy="6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6320</Words>
  <Application>WPS 演示</Application>
  <PresentationFormat>宽屏</PresentationFormat>
  <Paragraphs>844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Calibri Light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查询请求解析</vt:lpstr>
      <vt:lpstr>查询请求解析</vt:lpstr>
      <vt:lpstr>查询请求解析</vt:lpstr>
      <vt:lpstr>查询请求解析</vt:lpstr>
      <vt:lpstr>Lucene搜索</vt:lpstr>
      <vt:lpstr>Lucene索引结构</vt:lpstr>
      <vt:lpstr>Lucene词典</vt:lpstr>
      <vt:lpstr>Lucene索引与检索—总结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王海阳(Ethan)</dc:creator>
  <cp:lastModifiedBy>80264354</cp:lastModifiedBy>
  <cp:revision>231</cp:revision>
  <dcterms:created xsi:type="dcterms:W3CDTF">2015-05-05T08:02:00Z</dcterms:created>
  <dcterms:modified xsi:type="dcterms:W3CDTF">2020-03-16T06:43:46Z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