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6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5" r:id="rId16"/>
    <p:sldId id="276" r:id="rId17"/>
    <p:sldId id="278" r:id="rId18"/>
    <p:sldId id="279" r:id="rId19"/>
    <p:sldId id="280" r:id="rId20"/>
    <p:sldId id="281" r:id="rId21"/>
    <p:sldId id="268" r:id="rId22"/>
    <p:sldId id="269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箭头连接符 12"/>
          <p:cNvCxnSpPr>
            <a:stCxn id="7" idx="1"/>
            <a:endCxn id="5" idx="3"/>
          </p:cNvCxnSpPr>
          <p:nvPr/>
        </p:nvCxnSpPr>
        <p:spPr>
          <a:xfrm flipH="1">
            <a:off x="3387725" y="5216525"/>
            <a:ext cx="1938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9" name="标题 1"/>
          <p:cNvSpPr>
            <a:spLocks noGrp="1"/>
          </p:cNvSpPr>
          <p:nvPr/>
        </p:nvSpPr>
        <p:spPr>
          <a:xfrm>
            <a:off x="-789305" y="200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ES</a:t>
            </a:r>
            <a:r>
              <a:rPr lang="zh-CN" altLang="en-US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集群任务与状态管理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181" name="文本框 7"/>
          <p:cNvSpPr txBox="1"/>
          <p:nvPr/>
        </p:nvSpPr>
        <p:spPr>
          <a:xfrm>
            <a:off x="643573" y="1052513"/>
            <a:ext cx="9806940" cy="2834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rPr>
              <a:t>Cluster</a:t>
            </a:r>
            <a:r>
              <a:rPr lang="zh-CN" altLang="en-US" sz="2000">
                <a:solidFill>
                  <a:schemeClr val="tx1"/>
                </a:solidFill>
                <a:latin typeface="+mn-ea"/>
              </a:rPr>
              <a:t>模块封装了执行集群状态变更任务以及发布、应用集群状态的服务和常用操作。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lvl="0" indent="0"/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集群节点管理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分片迁移管理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集群状态、元信息管理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其他涉及状态变更的任务管理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0495" y="5032375"/>
            <a:ext cx="127063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状态发布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980" y="403161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7930" y="491172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1740" y="601408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49775" y="4302125"/>
            <a:ext cx="1246505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99000" y="415226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任务请求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5540" y="471614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执行任务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4" idx="2"/>
          </p:cNvCxnSpPr>
          <p:nvPr/>
        </p:nvCxnSpPr>
        <p:spPr>
          <a:xfrm flipH="1" flipV="1">
            <a:off x="4100195" y="4641215"/>
            <a:ext cx="1225550" cy="518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6" idx="0"/>
          </p:cNvCxnSpPr>
          <p:nvPr/>
        </p:nvCxnSpPr>
        <p:spPr>
          <a:xfrm flipH="1">
            <a:off x="4211955" y="5216525"/>
            <a:ext cx="1113790" cy="797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5540" y="515302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状态变更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25540" y="564578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87930" y="613473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79345" y="415226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17295" y="503237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460240" y="4677410"/>
            <a:ext cx="1080770" cy="1080770"/>
            <a:chOff x="7884" y="7366"/>
            <a:chExt cx="1702" cy="1702"/>
          </a:xfrm>
        </p:grpSpPr>
        <p:sp>
          <p:nvSpPr>
            <p:cNvPr id="21" name="椭圆 20"/>
            <p:cNvSpPr/>
            <p:nvPr/>
          </p:nvSpPr>
          <p:spPr>
            <a:xfrm>
              <a:off x="7884" y="7366"/>
              <a:ext cx="1703" cy="17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401" y="7670"/>
              <a:ext cx="65" cy="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325745" y="4911725"/>
            <a:ext cx="899795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96175" y="4073525"/>
            <a:ext cx="47739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涉及集群层面变更的任务需要由主节点执行，并将新产生的集群状态广播到其他节点。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、集群拓扑变化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、模板、索引</a:t>
            </a:r>
            <a:r>
              <a:rPr lang="en-US" altLang="zh-CN"/>
              <a:t>map</a:t>
            </a:r>
            <a:r>
              <a:rPr lang="zh-CN" altLang="en-US"/>
              <a:t>、别名变化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、索引操作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pipeline</a:t>
            </a:r>
            <a:r>
              <a:rPr lang="zh-CN" altLang="en-US"/>
              <a:t>增删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、脚本增删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、分片分配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集群任务运行管理：集群状态发布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19350" y="746760"/>
            <a:ext cx="2920365" cy="981934"/>
            <a:chOff x="2129" y="1480"/>
            <a:chExt cx="4599" cy="2473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&lt;&lt;ClusterStatePublisher&gt;&gt;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064250" y="746760"/>
            <a:ext cx="2920365" cy="981934"/>
            <a:chOff x="2129" y="1480"/>
            <a:chExt cx="4599" cy="2473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&lt;&lt;LifecycleComponent&gt;&gt;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+start +stop +add/remove Listener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9500235" y="746760"/>
            <a:ext cx="2920365" cy="981934"/>
            <a:chOff x="2129" y="1480"/>
            <a:chExt cx="4599" cy="2473"/>
          </a:xfrm>
        </p:grpSpPr>
        <p:sp>
          <p:nvSpPr>
            <p:cNvPr id="13" name="矩形 12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&lt;&lt;Releasable&gt;&gt;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close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473325" y="2435225"/>
            <a:ext cx="2920365" cy="981934"/>
            <a:chOff x="2129" y="1480"/>
            <a:chExt cx="4599" cy="2473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&lt;&lt;Discovery&gt;&gt;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118225" y="2435225"/>
            <a:ext cx="2920365" cy="1261863"/>
            <a:chOff x="2129" y="1480"/>
            <a:chExt cx="4599" cy="3178"/>
          </a:xfrm>
        </p:grpSpPr>
        <p:sp>
          <p:nvSpPr>
            <p:cNvPr id="27" name="矩形 26"/>
            <p:cNvSpPr/>
            <p:nvPr/>
          </p:nvSpPr>
          <p:spPr>
            <a:xfrm>
              <a:off x="2129" y="1480"/>
              <a:ext cx="4046" cy="3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AbstractLifecycleComponent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abstract doStart/doStop/doClose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 </a:t>
                </a:r>
                <a:r>
                  <a:rPr lang="zh-CN" altLang="en-US" sz="1400">
                    <a:latin typeface="Times New Roman" panose="02020603050405020304" charset="0"/>
                  </a:rPr>
                  <a:t>控制状态扭转，发送通知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16730" y="4350385"/>
            <a:ext cx="2920365" cy="1195156"/>
            <a:chOff x="2129" y="1480"/>
            <a:chExt cx="4599" cy="3010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7" name="直接连接符 46"/>
          <p:cNvCxnSpPr>
            <a:stCxn id="17" idx="1"/>
            <a:endCxn id="8" idx="3"/>
          </p:cNvCxnSpPr>
          <p:nvPr/>
        </p:nvCxnSpPr>
        <p:spPr>
          <a:xfrm flipH="1">
            <a:off x="8608060" y="1304290"/>
            <a:ext cx="892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1"/>
          </p:cNvCxnSpPr>
          <p:nvPr/>
        </p:nvCxnSpPr>
        <p:spPr>
          <a:xfrm flipH="1">
            <a:off x="4963160" y="1304290"/>
            <a:ext cx="1101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33495" y="1728470"/>
            <a:ext cx="1270" cy="73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779645" y="3427095"/>
            <a:ext cx="2540" cy="960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474460" y="3696970"/>
            <a:ext cx="1905" cy="70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摘录 67"/>
          <p:cNvSpPr/>
          <p:nvPr/>
        </p:nvSpPr>
        <p:spPr>
          <a:xfrm rot="5400000">
            <a:off x="9397522" y="123777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流程图: 摘录 51"/>
          <p:cNvSpPr/>
          <p:nvPr/>
        </p:nvSpPr>
        <p:spPr>
          <a:xfrm rot="5400000">
            <a:off x="5936772" y="123777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流程图: 摘录 52"/>
          <p:cNvSpPr/>
          <p:nvPr/>
        </p:nvSpPr>
        <p:spPr>
          <a:xfrm>
            <a:off x="3786662" y="17286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6419850" y="1728470"/>
            <a:ext cx="1905" cy="705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摘录 54"/>
          <p:cNvSpPr/>
          <p:nvPr/>
        </p:nvSpPr>
        <p:spPr>
          <a:xfrm>
            <a:off x="6367937" y="17286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摘录 55"/>
          <p:cNvSpPr/>
          <p:nvPr/>
        </p:nvSpPr>
        <p:spPr>
          <a:xfrm>
            <a:off x="4720112" y="342725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流程图: 摘录 56"/>
          <p:cNvSpPr/>
          <p:nvPr/>
        </p:nvSpPr>
        <p:spPr>
          <a:xfrm>
            <a:off x="6414292" y="36971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647700" y="850900"/>
            <a:ext cx="2920365" cy="1621997"/>
            <a:chOff x="2129" y="1480"/>
            <a:chExt cx="4599" cy="4085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3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3103"/>
              <a:chOff x="2099" y="2988"/>
              <a:chExt cx="4599" cy="310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CoordinatorPublication::start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6930" y="888365"/>
            <a:ext cx="5796280" cy="1219200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publish(clusterChangeEvent, ActionListener, AckListener)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发布集群状态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event: </a:t>
              </a:r>
              <a:r>
                <a:rPr lang="zh-CN" altLang="en-US" sz="1400">
                  <a:latin typeface="Times New Roman" panose="02020603050405020304" charset="0"/>
                </a:rPr>
                <a:t>包含新旧集群状态，集群节点引用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ActionListener: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响应返回结果和发布失败事件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AckListener</a:t>
              </a:r>
              <a:r>
                <a:rPr lang="en-US" altLang="zh-CN" sz="1400">
                  <a:latin typeface="Times New Roman" panose="02020603050405020304" charset="0"/>
                </a:rPr>
                <a:t>: </a:t>
              </a:r>
              <a:r>
                <a:rPr lang="zh-CN" altLang="en-US" sz="1400">
                  <a:latin typeface="Times New Roman" panose="02020603050405020304" charset="0"/>
                </a:rPr>
                <a:t>响应状态提交以及节点成功应用状态事件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6930" y="2336165"/>
            <a:ext cx="8704580" cy="1432493"/>
            <a:chOff x="7242" y="6854"/>
            <a:chExt cx="4114" cy="2927"/>
          </a:xfrm>
        </p:grpSpPr>
        <p:sp>
          <p:nvSpPr>
            <p:cNvPr id="5" name="剪去单角的矩形 4"/>
            <p:cNvSpPr/>
            <p:nvPr/>
          </p:nvSpPr>
          <p:spPr>
            <a:xfrm>
              <a:off x="7242" y="6854"/>
              <a:ext cx="4114" cy="292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42" y="6854"/>
              <a:ext cx="4022" cy="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构造发布状态所需的环境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(clusterChangedEvent):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构造需发布的全量或增量数据，实现二阶段提交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PublishRequest(clusterState):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持有需要发布的最新集群状态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DiscoveryNodes: ClusterState::nodes: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需发布的节点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CoordinatorPublication(publishRequest, publicationContext, ListenableFuture, ackListener, publishListener)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CoordinatorPublication::start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275" y="4086860"/>
            <a:ext cx="6936105" cy="1194863"/>
            <a:chOff x="2129" y="1480"/>
            <a:chExt cx="4599" cy="3010"/>
          </a:xfrm>
        </p:grpSpPr>
        <p:sp>
          <p:nvSpPr>
            <p:cNvPr id="8" name="矩形 7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76275" y="5668010"/>
            <a:ext cx="6936105" cy="1194863"/>
            <a:chOff x="2129" y="1480"/>
            <a:chExt cx="4599" cy="301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780655" y="3969385"/>
            <a:ext cx="4664075" cy="1569085"/>
            <a:chOff x="2129" y="1480"/>
            <a:chExt cx="4599" cy="3953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6819900" y="4681220"/>
            <a:ext cx="960755" cy="13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1"/>
            <a:endCxn id="16" idx="1"/>
          </p:cNvCxnSpPr>
          <p:nvPr/>
        </p:nvCxnSpPr>
        <p:spPr>
          <a:xfrm rot="10800000">
            <a:off x="676275" y="464439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集群状态发布：二阶段提交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0350" y="290195"/>
            <a:ext cx="246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避免状态同步失败回滚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88795" y="888365"/>
            <a:ext cx="3856990" cy="2550795"/>
            <a:chOff x="2587" y="1790"/>
            <a:chExt cx="6074" cy="4017"/>
          </a:xfrm>
        </p:grpSpPr>
        <p:sp>
          <p:nvSpPr>
            <p:cNvPr id="7" name="矩形 6"/>
            <p:cNvSpPr/>
            <p:nvPr/>
          </p:nvSpPr>
          <p:spPr>
            <a:xfrm>
              <a:off x="2587" y="3322"/>
              <a:ext cx="1417" cy="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658" y="1790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45" y="3322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58" y="4847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7" idx="3"/>
              <a:endCxn id="4" idx="1"/>
            </p:cNvCxnSpPr>
            <p:nvPr/>
          </p:nvCxnSpPr>
          <p:spPr>
            <a:xfrm flipV="1">
              <a:off x="4004" y="2270"/>
              <a:ext cx="1654" cy="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  <a:endCxn id="5" idx="1"/>
            </p:cNvCxnSpPr>
            <p:nvPr/>
          </p:nvCxnSpPr>
          <p:spPr>
            <a:xfrm>
              <a:off x="4004" y="3802"/>
              <a:ext cx="32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6" idx="1"/>
            </p:cNvCxnSpPr>
            <p:nvPr/>
          </p:nvCxnSpPr>
          <p:spPr>
            <a:xfrm>
              <a:off x="4011" y="3781"/>
              <a:ext cx="1647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137" y="3322"/>
              <a:ext cx="3168" cy="5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</a:rPr>
                <a:t>下发状态同步请求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636510" y="1016635"/>
            <a:ext cx="4184650" cy="173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、第一阶段：发布集群状态，等待响应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discovery.zen.minimum_master_node=3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若接收到</a:t>
            </a:r>
            <a:r>
              <a:rPr lang="en-US" altLang="zh-CN">
                <a:sym typeface="+mn-ea"/>
              </a:rPr>
              <a:t>minimum_master_node-1=2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节点响应，即认定第一阶段成功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51395" y="4105275"/>
            <a:ext cx="4754880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、第二阶段：发送</a:t>
            </a:r>
            <a:r>
              <a:rPr lang="en-US" altLang="zh-CN">
                <a:solidFill>
                  <a:schemeClr val="tx1"/>
                </a:solidFill>
              </a:rPr>
              <a:t>commit</a:t>
            </a:r>
            <a:r>
              <a:rPr lang="zh-CN" altLang="en-US">
                <a:solidFill>
                  <a:schemeClr val="tx1"/>
                </a:solidFill>
              </a:rPr>
              <a:t>请求，应用状态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若接收到</a:t>
            </a:r>
            <a:r>
              <a:rPr lang="zh-CN" altLang="en-US">
                <a:sym typeface="+mn-ea"/>
              </a:rPr>
              <a:t>全部节点响应，即认定第二阶段成功</a:t>
            </a:r>
            <a:endParaRPr lang="zh-CN" altLang="en-US"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88795" y="4138295"/>
            <a:ext cx="3857625" cy="2550795"/>
            <a:chOff x="2587" y="1790"/>
            <a:chExt cx="6075" cy="4017"/>
          </a:xfrm>
        </p:grpSpPr>
        <p:sp>
          <p:nvSpPr>
            <p:cNvPr id="18" name="矩形 17"/>
            <p:cNvSpPr/>
            <p:nvPr/>
          </p:nvSpPr>
          <p:spPr>
            <a:xfrm>
              <a:off x="2587" y="3322"/>
              <a:ext cx="1417" cy="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58" y="1790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45" y="3322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58" y="4847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8" idx="3"/>
              <a:endCxn id="19" idx="1"/>
            </p:cNvCxnSpPr>
            <p:nvPr/>
          </p:nvCxnSpPr>
          <p:spPr>
            <a:xfrm flipV="1">
              <a:off x="4004" y="2270"/>
              <a:ext cx="1654" cy="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3"/>
              <a:endCxn id="20" idx="1"/>
            </p:cNvCxnSpPr>
            <p:nvPr/>
          </p:nvCxnSpPr>
          <p:spPr>
            <a:xfrm>
              <a:off x="4004" y="3802"/>
              <a:ext cx="32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1" idx="1"/>
            </p:cNvCxnSpPr>
            <p:nvPr/>
          </p:nvCxnSpPr>
          <p:spPr>
            <a:xfrm>
              <a:off x="4011" y="3781"/>
              <a:ext cx="1647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137" y="3322"/>
              <a:ext cx="3168" cy="5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</a:rPr>
                <a:t>下发状态应用请求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>
            <a:stCxn id="14" idx="2"/>
            <a:endCxn id="15" idx="0"/>
          </p:cNvCxnSpPr>
          <p:nvPr/>
        </p:nvCxnSpPr>
        <p:spPr>
          <a:xfrm>
            <a:off x="9728835" y="2756535"/>
            <a:ext cx="0" cy="1348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24245" y="3108960"/>
            <a:ext cx="338328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超时未满足成功条件，同步失败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discovery.zen.commit_timeout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1595" y="6096635"/>
            <a:ext cx="15544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状态同步成功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728835" y="4747895"/>
            <a:ext cx="0" cy="1348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24245" y="4965065"/>
            <a:ext cx="345567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超时未满足成功条件，同步失败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ym typeface="+mn-ea"/>
              </a:rPr>
              <a:t>discovery.zen.commit.\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publish_timeout - commit_timeout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34965" y="6462395"/>
            <a:ext cx="484124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ZenDiscovery::processNextCommittedClusterState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47700" y="850900"/>
            <a:ext cx="2920365" cy="1409172"/>
            <a:chOff x="2129" y="1480"/>
            <a:chExt cx="4599" cy="3549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35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2565"/>
              <a:chOff x="2099" y="2988"/>
              <a:chExt cx="4599" cy="256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CoordinatorPublication::start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49605" y="2732405"/>
            <a:ext cx="6936105" cy="1409224"/>
            <a:chOff x="2129" y="1480"/>
            <a:chExt cx="4599" cy="355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 extends 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start(faultyNodes)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" name="直接箭头连接符 3"/>
          <p:cNvCxnSpPr/>
          <p:nvPr/>
        </p:nvCxnSpPr>
        <p:spPr>
          <a:xfrm>
            <a:off x="1993265" y="2303145"/>
            <a:ext cx="0" cy="4667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85710" y="734060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构造发布状态所需的环境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5710" y="248475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从节点连接性和健康检查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065" y="1193165"/>
            <a:ext cx="7095490" cy="1152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5710" y="3592195"/>
            <a:ext cx="4775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向每个节点发送状态同步请求 </a:t>
            </a:r>
            <a:r>
              <a:rPr lang="en-US" altLang="zh-CN">
                <a:solidFill>
                  <a:schemeClr val="tx1"/>
                </a:solidFill>
              </a:rPr>
              <a:t>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45" y="2939415"/>
            <a:ext cx="330454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10" y="4360545"/>
            <a:ext cx="4580890" cy="23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45" y="4074795"/>
            <a:ext cx="2333625" cy="2857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139950" y="4598035"/>
            <a:ext cx="10026650" cy="278765"/>
            <a:chOff x="3370" y="7682"/>
            <a:chExt cx="15790" cy="43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0" y="7682"/>
              <a:ext cx="2550" cy="43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" y="7682"/>
              <a:ext cx="2760" cy="4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81" y="7734"/>
              <a:ext cx="10379" cy="375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265" y="4895850"/>
            <a:ext cx="2333625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330" y="4895850"/>
            <a:ext cx="284734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260" y="5208270"/>
            <a:ext cx="7419340" cy="962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4150" y="5208270"/>
            <a:ext cx="3266440" cy="2667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91400" y="6254115"/>
            <a:ext cx="4775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PublicationContext::sendPublishRequest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8" name="肘形连接符 37"/>
          <p:cNvCxnSpPr/>
          <p:nvPr/>
        </p:nvCxnSpPr>
        <p:spPr>
          <a:xfrm rot="10800000">
            <a:off x="248285" y="-192024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9575" y="751205"/>
            <a:ext cx="6936105" cy="1194863"/>
            <a:chOff x="2129" y="1480"/>
            <a:chExt cx="4599" cy="3010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09575" y="2332355"/>
            <a:ext cx="6936105" cy="1194863"/>
            <a:chOff x="2129" y="1480"/>
            <a:chExt cx="4599" cy="3010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513955" y="633730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9" name="直接箭头连接符 48"/>
          <p:cNvCxnSpPr/>
          <p:nvPr/>
        </p:nvCxnSpPr>
        <p:spPr>
          <a:xfrm>
            <a:off x="6553200" y="1345565"/>
            <a:ext cx="960755" cy="13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>
            <a:off x="369570" y="142875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2745" y="36391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PublicationContext::sendPublishRequest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745" y="4099560"/>
            <a:ext cx="57575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当前待发送节点是主节点？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9760" y="4559935"/>
            <a:ext cx="550989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Coordinator::</a:t>
            </a:r>
            <a:r>
              <a:rPr lang="zh-CN">
                <a:solidFill>
                  <a:schemeClr val="tx1"/>
                </a:solidFill>
              </a:rPr>
              <a:t>handlePublishRequest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27405" y="5033645"/>
            <a:ext cx="530288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更新</a:t>
            </a:r>
            <a:r>
              <a:rPr lang="en-US" altLang="zh-CN">
                <a:solidFill>
                  <a:schemeClr val="tx1"/>
                </a:solidFill>
              </a:rPr>
              <a:t>CoordinationState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09575" y="5507990"/>
            <a:ext cx="57207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发送全量数据？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7405" y="5995035"/>
            <a:ext cx="53022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TransportHandler::sendFullClusterState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7405" y="645414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TransportHandler::serializeFullClusterState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75145" y="350012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1925" y="4007485"/>
            <a:ext cx="56667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发送增量数据？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75145" y="446532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TransportHandler::sendClusterStateDiff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75145" y="4928235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1140" y="3655060"/>
            <a:ext cx="0" cy="31089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383655" y="3527425"/>
            <a:ext cx="0" cy="1835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5175250"/>
            <a:ext cx="6771640" cy="5334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8600" y="700405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5140960" y="75374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640" y="1204595"/>
            <a:ext cx="553466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Zen1Node?  sendRequest  to PublishClusterStateAction::SEND_ACTION_NAME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4640" y="1918335"/>
            <a:ext cx="553466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Zen2Node?  sendRequest  to PublicationTransportHandler::PUBLISH_STATE_ACTION_NAME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8982" y="2832735"/>
            <a:ext cx="4116323" cy="1519322"/>
            <a:chOff x="2129" y="1480"/>
            <a:chExt cx="4046" cy="3288"/>
          </a:xfrm>
        </p:grpSpPr>
        <p:sp>
          <p:nvSpPr>
            <p:cNvPr id="59" name="矩形 5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75" y="1701"/>
              <a:ext cx="2755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42" y="2521"/>
              <a:ext cx="3993" cy="2247"/>
              <a:chOff x="2112" y="3047"/>
              <a:chExt cx="3993" cy="2247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112" y="3047"/>
                <a:ext cx="1124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6" name="直接箭头连接符 15"/>
          <p:cNvCxnSpPr/>
          <p:nvPr/>
        </p:nvCxnSpPr>
        <p:spPr>
          <a:xfrm>
            <a:off x="2377440" y="2272665"/>
            <a:ext cx="0" cy="560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1595" y="334264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接收同步请求并处理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640" y="380365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Zen1Node:  SEND_ACTION_NAME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680" y="425831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PublishClusterStateAction::handleIncomingClusterStateRequest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700905" y="3107690"/>
            <a:ext cx="6978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1" idx="1"/>
            <a:endCxn id="17" idx="1"/>
          </p:cNvCxnSpPr>
          <p:nvPr/>
        </p:nvCxnSpPr>
        <p:spPr>
          <a:xfrm rot="10800000" flipH="1" flipV="1">
            <a:off x="5140325" y="935990"/>
            <a:ext cx="3175" cy="2588895"/>
          </a:xfrm>
          <a:prstGeom prst="bentConnector3">
            <a:avLst>
              <a:gd name="adj1" fmla="val -1564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94680" y="475869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获取最新</a:t>
            </a:r>
            <a:r>
              <a:rPr lang="en-US" altLang="zh-CN">
                <a:latin typeface="Times New Roman" panose="02020603050405020304" charset="0"/>
                <a:sym typeface="+mn-ea"/>
              </a:rPr>
              <a:t>clusterState( </a:t>
            </a:r>
            <a:r>
              <a:rPr lang="zh-CN" altLang="en-US">
                <a:latin typeface="Times New Roman" panose="02020603050405020304" charset="0"/>
                <a:sym typeface="+mn-ea"/>
              </a:rPr>
              <a:t>全量或增量</a:t>
            </a:r>
            <a:r>
              <a:rPr lang="en-US" altLang="zh-CN">
                <a:latin typeface="Times New Roman" panose="02020603050405020304" charset="0"/>
                <a:sym typeface="+mn-ea"/>
              </a:rPr>
              <a:t>), 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应用增量来获取全量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94680" y="5259070"/>
            <a:ext cx="615315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保存最新全量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cl</a:t>
            </a:r>
            <a:r>
              <a:rPr lang="en-US" altLang="zh-CN">
                <a:latin typeface="Times New Roman" panose="02020603050405020304" charset="0"/>
                <a:sym typeface="+mn-ea"/>
              </a:rPr>
              <a:t>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94680" y="574675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4758690"/>
            <a:ext cx="5076190" cy="371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39615"/>
            <a:ext cx="3323590" cy="2190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" y="5746750"/>
            <a:ext cx="2552065" cy="2381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0" y="6024880"/>
            <a:ext cx="3780790" cy="2190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75" y="4236085"/>
            <a:ext cx="261874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5175250"/>
            <a:ext cx="6771640" cy="5334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8600" y="700405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5140960" y="75374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640" y="1204595"/>
            <a:ext cx="553466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Zen1Node?  sendRequest  to PublishClusterStateAction::SEND_ACTION_NAME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4640" y="1918335"/>
            <a:ext cx="656145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Zen2Node?  sendRequest  to PublicationTransportHandler::PUBLISH_STATE_ACTION_NAME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8982" y="2832735"/>
            <a:ext cx="4116323" cy="1519322"/>
            <a:chOff x="2129" y="1480"/>
            <a:chExt cx="4046" cy="3288"/>
          </a:xfrm>
        </p:grpSpPr>
        <p:sp>
          <p:nvSpPr>
            <p:cNvPr id="59" name="矩形 5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75" y="1701"/>
              <a:ext cx="2755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42" y="2521"/>
              <a:ext cx="3993" cy="2247"/>
              <a:chOff x="2112" y="3047"/>
              <a:chExt cx="3993" cy="2247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112" y="3047"/>
                <a:ext cx="1124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6" name="直接箭头连接符 15"/>
          <p:cNvCxnSpPr/>
          <p:nvPr/>
        </p:nvCxnSpPr>
        <p:spPr>
          <a:xfrm>
            <a:off x="2377440" y="2272665"/>
            <a:ext cx="0" cy="560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1595" y="334264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接收同步请求并处理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640" y="380365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Zen2Node:  PUBLISH_STATE_ACTION_NAME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680" y="425831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PublicationTransportHandler::handleIncomingPublishRequest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700905" y="3107690"/>
            <a:ext cx="6978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1" idx="1"/>
            <a:endCxn id="17" idx="1"/>
          </p:cNvCxnSpPr>
          <p:nvPr/>
        </p:nvCxnSpPr>
        <p:spPr>
          <a:xfrm rot="10800000" flipH="1" flipV="1">
            <a:off x="5140325" y="935990"/>
            <a:ext cx="3175" cy="2588895"/>
          </a:xfrm>
          <a:prstGeom prst="bentConnector3">
            <a:avLst>
              <a:gd name="adj1" fmla="val -1564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94680" y="475869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获取最新</a:t>
            </a:r>
            <a:r>
              <a:rPr lang="en-US" altLang="zh-CN">
                <a:latin typeface="Times New Roman" panose="02020603050405020304" charset="0"/>
                <a:sym typeface="+mn-ea"/>
              </a:rPr>
              <a:t>clusterState( </a:t>
            </a:r>
            <a:r>
              <a:rPr lang="zh-CN" altLang="en-US">
                <a:latin typeface="Times New Roman" panose="02020603050405020304" charset="0"/>
                <a:sym typeface="+mn-ea"/>
              </a:rPr>
              <a:t>全量或增量</a:t>
            </a:r>
            <a:r>
              <a:rPr lang="en-US" altLang="zh-CN">
                <a:latin typeface="Times New Roman" panose="02020603050405020304" charset="0"/>
                <a:sym typeface="+mn-ea"/>
              </a:rPr>
              <a:t>), 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应用增量来获取全量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94680" y="5259070"/>
            <a:ext cx="615315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保存最新全量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cl</a:t>
            </a:r>
            <a:r>
              <a:rPr lang="en-US" altLang="zh-CN">
                <a:latin typeface="Times New Roman" panose="02020603050405020304" charset="0"/>
                <a:sym typeface="+mn-ea"/>
              </a:rPr>
              <a:t>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94680" y="574675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4758690"/>
            <a:ext cx="5076190" cy="3714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5746750"/>
            <a:ext cx="2552065" cy="238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258310"/>
            <a:ext cx="2752090" cy="209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509135"/>
            <a:ext cx="4076065" cy="20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" y="6024880"/>
            <a:ext cx="698119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3818890"/>
            <a:ext cx="7933055" cy="20955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9570" y="850900"/>
            <a:ext cx="6936105" cy="1409224"/>
            <a:chOff x="2129" y="1480"/>
            <a:chExt cx="4599" cy="355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 extends 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start(faultyNodes)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6844665" y="920750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8985" y="1371600"/>
            <a:ext cx="480187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PublishResponseHandler::onResponse</a:t>
            </a:r>
            <a:endParaRPr lang="en-US" altLang="zh-CN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40" y="3754755"/>
            <a:ext cx="12169140" cy="2875280"/>
            <a:chOff x="15" y="5703"/>
            <a:chExt cx="19164" cy="4528"/>
          </a:xfrm>
        </p:grpSpPr>
        <p:sp>
          <p:nvSpPr>
            <p:cNvPr id="5" name="文本框 4"/>
            <p:cNvSpPr txBox="1"/>
            <p:nvPr/>
          </p:nvSpPr>
          <p:spPr>
            <a:xfrm>
              <a:off x="10778" y="5703"/>
              <a:ext cx="7995" cy="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solidFill>
                    <a:schemeClr val="bg1"/>
                  </a:solidFill>
                </a:rPr>
                <a:t>调用</a:t>
              </a:r>
              <a:r>
                <a:rPr lang="en-US" altLang="zh-CN" sz="1600">
                  <a:solidFill>
                    <a:schemeClr val="bg1"/>
                  </a:solidFill>
                  <a:sym typeface="+mn-ea"/>
                </a:rPr>
                <a:t>Publicati</a:t>
              </a:r>
              <a:r>
                <a:rPr lang="en-US" altLang="zh-CN" sz="1600">
                  <a:sym typeface="+mn-ea"/>
                </a:rPr>
                <a:t>on::sendApplyCommit</a:t>
              </a:r>
              <a:r>
                <a:rPr lang="zh-CN" altLang="en-US" sz="1600">
                  <a:sym typeface="+mn-ea"/>
                </a:rPr>
                <a:t>，向所有节点发送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778" y="6417"/>
              <a:ext cx="7995" cy="5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>
                  <a:solidFill>
                    <a:schemeClr val="tx1"/>
                  </a:solidFill>
                </a:rPr>
                <a:t>调用</a:t>
              </a:r>
              <a:r>
                <a:rPr lang="en-US" altLang="zh-CN">
                  <a:sym typeface="+mn-ea"/>
                </a:rPr>
                <a:t>PublicationContext::sendApplyCommit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0" y="7133"/>
              <a:ext cx="7910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latin typeface="Times New Roman" panose="02020603050405020304" charset="0"/>
                  <a:sym typeface="+mn-ea"/>
                </a:rPr>
                <a:t>Zen1Node?  sendRequest  to PublishClusterStateAction::COMMIT_ACTION_NAME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0" y="8257"/>
              <a:ext cx="7910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latin typeface="Times New Roman" panose="02020603050405020304" charset="0"/>
                  <a:sym typeface="+mn-ea"/>
                </a:rPr>
                <a:t>Zen2Node?  sendRequest  to PublicationTransportHandler::</a:t>
              </a:r>
              <a:r>
                <a:rPr lang="en-US" sz="1200">
                  <a:latin typeface="Times New Roman" panose="02020603050405020304" charset="0"/>
                  <a:sym typeface="+mn-ea"/>
                </a:rPr>
                <a:t>COMMIT_STATE_ACTION_NAME</a:t>
              </a:r>
              <a:endParaRPr lang="en-US" sz="12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131" y="9475"/>
              <a:ext cx="109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" y="6544"/>
              <a:ext cx="10724" cy="273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778" y="9655"/>
              <a:ext cx="8401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>
                  <a:latin typeface="Times New Roman" panose="02020603050405020304" charset="0"/>
                  <a:sym typeface="+mn-ea"/>
                </a:rPr>
                <a:t>从节点侧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接收状态应用请求并处理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119620" y="1891665"/>
            <a:ext cx="50590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更新响应节点个数，更新状态</a:t>
            </a:r>
            <a:r>
              <a:rPr lang="zh-CN" altLang="en-US" sz="1400">
                <a:sym typeface="+mn-ea"/>
              </a:rPr>
              <a:t>WAITING_FOR_QUORUM</a:t>
            </a:r>
            <a:endParaRPr lang="zh-CN" altLang="en-US" sz="14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4665" y="2355215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Publication::handlePublishResponse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01840" y="2830195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CoordinationState::handlePublishResponse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05675" y="3246120"/>
            <a:ext cx="30353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判断是否满足响应个数限制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2259965"/>
            <a:ext cx="5628640" cy="1524000"/>
          </a:xfrm>
          <a:prstGeom prst="rect">
            <a:avLst/>
          </a:prstGeom>
        </p:spPr>
      </p:pic>
      <p:cxnSp>
        <p:nvCxnSpPr>
          <p:cNvPr id="30" name="肘形连接符 29"/>
          <p:cNvCxnSpPr>
            <a:stCxn id="27" idx="3"/>
            <a:endCxn id="5" idx="3"/>
          </p:cNvCxnSpPr>
          <p:nvPr/>
        </p:nvCxnSpPr>
        <p:spPr>
          <a:xfrm>
            <a:off x="10340975" y="3429000"/>
            <a:ext cx="1585595" cy="494665"/>
          </a:xfrm>
          <a:prstGeom prst="bentConnector3">
            <a:avLst>
              <a:gd name="adj1" fmla="val 115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653395" y="3246120"/>
            <a:ext cx="411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是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3238500"/>
            <a:ext cx="7609840" cy="381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38545" y="180340"/>
            <a:ext cx="533463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接收状态应用请求并处理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2065" y="65468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Zen1Node:  COMMIT_ACTION_NAME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065" y="110236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PublishClusterStateAction::handleCommitRequest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61430" y="4938395"/>
            <a:ext cx="57683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2065" y="159702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ZenDiscovery::onClusterStateCommitted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2700" y="211137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ZenDiscovery::processNextCommittedClusterState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70" y="1258570"/>
            <a:ext cx="2400300" cy="209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" y="1481455"/>
            <a:ext cx="5771515" cy="400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" y="1249045"/>
            <a:ext cx="1781175" cy="219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" y="1962785"/>
            <a:ext cx="3761740" cy="466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35445" y="256286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更新committedState，记录最近提交的集群状态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6715" y="3024505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集群主</a:t>
            </a:r>
            <a:r>
              <a:rPr lang="en-US" altLang="zh-CN">
                <a:latin typeface="Times New Roman" panose="02020603050405020304" charset="0"/>
                <a:sym typeface="+mn-ea"/>
              </a:rPr>
              <a:t>/</a:t>
            </a:r>
            <a:r>
              <a:rPr lang="zh-CN" altLang="en-US">
                <a:latin typeface="Times New Roman" panose="02020603050405020304" charset="0"/>
                <a:sym typeface="+mn-ea"/>
              </a:rPr>
              <a:t>从节点信息校正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210" y="2450465"/>
            <a:ext cx="2524125" cy="228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5" y="2738120"/>
            <a:ext cx="3752215" cy="228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335" y="2738120"/>
            <a:ext cx="2999740" cy="190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5" y="3024505"/>
            <a:ext cx="504825" cy="190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35445" y="361950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ClusterApplierService::onNewClusterState 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130" y="4100195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>
                <a:latin typeface="Times New Roman" panose="02020603050405020304" charset="0"/>
                <a:sym typeface="+mn-ea"/>
              </a:rPr>
              <a:t>Appliers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应用集群状态，更新集群状态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36130" y="4505960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>
                <a:latin typeface="Times New Roman" panose="02020603050405020304" charset="0"/>
                <a:sym typeface="+mn-ea"/>
              </a:rPr>
              <a:t>Listeners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响应集群状态改变事件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795" y="3794760"/>
            <a:ext cx="20288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5" y="3785235"/>
            <a:ext cx="2333625" cy="2000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" y="3998595"/>
            <a:ext cx="6762115" cy="190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955" y="4214495"/>
            <a:ext cx="3942715" cy="1714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" y="4412615"/>
            <a:ext cx="1743075" cy="200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420" y="4639310"/>
            <a:ext cx="3152140" cy="190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6420" y="4871720"/>
            <a:ext cx="1914525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6420" y="5094605"/>
            <a:ext cx="3199765" cy="209550"/>
          </a:xfrm>
          <a:prstGeom prst="rect">
            <a:avLst/>
          </a:prstGeom>
        </p:spPr>
      </p:pic>
      <p:sp>
        <p:nvSpPr>
          <p:cNvPr id="35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02360"/>
            <a:ext cx="6762115" cy="61912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38545" y="180340"/>
            <a:ext cx="533463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接收状态应用请求并处理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2065" y="65468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Zen2Node:  COMMIT_STATE_ACTION_NAME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065" y="110236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Coordinator::handleApplyCommit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38545" y="2896870"/>
            <a:ext cx="57683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62065" y="156464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ClusterApplierService::onNewClusterState 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750" y="2045335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>
                <a:latin typeface="Times New Roman" panose="02020603050405020304" charset="0"/>
                <a:sym typeface="+mn-ea"/>
              </a:rPr>
              <a:t>Appliers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应用集群状态，更新集群状态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750" y="2451100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>
                <a:latin typeface="Times New Roman" panose="02020603050405020304" charset="0"/>
                <a:sym typeface="+mn-ea"/>
              </a:rPr>
              <a:t>Listeners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响应集群状态改变事件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820420"/>
            <a:ext cx="2752090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10" y="820420"/>
            <a:ext cx="2333625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35" y="1854835"/>
            <a:ext cx="202882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20" y="1816735"/>
            <a:ext cx="167640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" y="2136775"/>
            <a:ext cx="5876290" cy="1371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589020"/>
            <a:ext cx="2752090" cy="200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610" y="3589020"/>
            <a:ext cx="5247640" cy="247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00" y="3876675"/>
            <a:ext cx="454279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/>
        </p:nvSpPr>
        <p:spPr>
          <a:xfrm>
            <a:off x="-789305" y="200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ES</a:t>
            </a:r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集群任务与状态管理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88255" y="3405505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8" y="1648"/>
              <a:ext cx="35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ClusterApplierService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2762"/>
              <a:chOff x="2098" y="3109"/>
              <a:chExt cx="4279" cy="27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state: 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addStateApplier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addLocalNodeMasterListener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onNewClusterState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82980" y="1713230"/>
            <a:ext cx="2717165" cy="2880995"/>
            <a:chOff x="2128" y="1480"/>
            <a:chExt cx="4279" cy="4537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67" y="1793"/>
              <a:ext cx="24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279" cy="3434"/>
              <a:chOff x="2098" y="3109"/>
              <a:chExt cx="4279" cy="343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022" cy="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ClusterApplierService::stat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localNode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addStateApplier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submitStateUpdateTask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operationRouting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getSetting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088255" y="74930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402445" y="3299460"/>
            <a:ext cx="2717165" cy="2934335"/>
            <a:chOff x="2128" y="1396"/>
            <a:chExt cx="4279" cy="462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046" cy="45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76" y="1800"/>
              <a:ext cx="26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279" cy="3434"/>
              <a:chOff x="2098" y="3109"/>
              <a:chExt cx="4279" cy="343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022" cy="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clusterName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stateUUID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blocks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nodes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metaData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routingTable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routingNodes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rot="13920000">
            <a:off x="4215130" y="887730"/>
            <a:ext cx="234950" cy="1835150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8420000">
            <a:off x="4205605" y="2910840"/>
            <a:ext cx="234950" cy="1835150"/>
            <a:chOff x="16615" y="3092"/>
            <a:chExt cx="210" cy="1411"/>
          </a:xfrm>
        </p:grpSpPr>
        <p:sp>
          <p:nvSpPr>
            <p:cNvPr id="33" name="流程图: 决策 32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16200000">
            <a:off x="8451215" y="3880485"/>
            <a:ext cx="201295" cy="1753235"/>
            <a:chOff x="16615" y="3092"/>
            <a:chExt cx="210" cy="1411"/>
          </a:xfrm>
        </p:grpSpPr>
        <p:sp>
          <p:nvSpPr>
            <p:cNvPr id="36" name="流程图: 决策 3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982980" y="4488180"/>
            <a:ext cx="2569845" cy="1144905"/>
            <a:chOff x="7242" y="6854"/>
            <a:chExt cx="4114" cy="3592"/>
          </a:xfrm>
        </p:grpSpPr>
        <p:sp>
          <p:nvSpPr>
            <p:cNvPr id="79" name="剪去单角的矩形 7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42" y="6854"/>
              <a:ext cx="4022" cy="2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负责维护集群状态，提交集群任务，管理集群状态</a:t>
              </a:r>
              <a:r>
                <a:rPr lang="en-US" altLang="zh-CN" sz="1400">
                  <a:latin typeface="Times New Roman" panose="02020603050405020304" charset="0"/>
                </a:rPr>
                <a:t>Applier</a:t>
              </a:r>
              <a:r>
                <a:rPr lang="zh-CN" altLang="en-US" sz="1400">
                  <a:latin typeface="Times New Roman" panose="02020603050405020304" charset="0"/>
                </a:rPr>
                <a:t>和</a:t>
              </a:r>
              <a:r>
                <a:rPr lang="en-US" altLang="zh-CN" sz="1400">
                  <a:latin typeface="Times New Roman" panose="02020603050405020304" charset="0"/>
                </a:rPr>
                <a:t>Listener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394190" y="76835"/>
            <a:ext cx="2717165" cy="2668270"/>
            <a:chOff x="2128" y="1480"/>
            <a:chExt cx="4279" cy="4202"/>
          </a:xfrm>
        </p:grpSpPr>
        <p:sp>
          <p:nvSpPr>
            <p:cNvPr id="39" name="矩形 3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98" y="1648"/>
              <a:ext cx="35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ClusterStatePublisher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publish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 rot="16200000">
            <a:off x="8435340" y="688340"/>
            <a:ext cx="201295" cy="1753235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>
            <a:off x="5801995" y="2745105"/>
            <a:ext cx="12065" cy="6356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6120130" y="1962785"/>
            <a:ext cx="2569845" cy="1144905"/>
            <a:chOff x="7242" y="6854"/>
            <a:chExt cx="4114" cy="3592"/>
          </a:xfrm>
        </p:grpSpPr>
        <p:sp>
          <p:nvSpPr>
            <p:cNvPr id="53" name="剪去单角的矩形 5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242" y="6854"/>
              <a:ext cx="4022" cy="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负责提交运行集群任务，发布新的集群状态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93030" y="5633085"/>
            <a:ext cx="3703896" cy="1158240"/>
            <a:chOff x="7242" y="6854"/>
            <a:chExt cx="4260" cy="3634"/>
          </a:xfrm>
        </p:grpSpPr>
        <p:sp>
          <p:nvSpPr>
            <p:cNvPr id="56" name="剪去单角的矩形 5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242" y="6854"/>
              <a:ext cx="4260" cy="3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ClusterApplierService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负责维护集群状态，响应集群状态变化以及应用集群状态。</a:t>
              </a:r>
              <a:r>
                <a:rPr lang="en-US" altLang="zh-CN" sz="1400">
                  <a:latin typeface="Times New Roman" panose="02020603050405020304" charset="0"/>
                </a:rPr>
                <a:t>applier</a:t>
              </a:r>
              <a:r>
                <a:rPr lang="zh-CN" altLang="en-US" sz="1400">
                  <a:latin typeface="Times New Roman" panose="02020603050405020304" charset="0"/>
                </a:rPr>
                <a:t>负责将新状态应用到节点内部，</a:t>
              </a:r>
              <a:r>
                <a:rPr lang="en-US" altLang="zh-CN" sz="1400">
                  <a:latin typeface="Times New Roman" panose="02020603050405020304" charset="0"/>
                </a:rPr>
                <a:t>listener</a:t>
              </a:r>
              <a:r>
                <a:rPr lang="zh-CN" altLang="en-US" sz="1400">
                  <a:latin typeface="Times New Roman" panose="02020603050405020304" charset="0"/>
                </a:rPr>
                <a:t>负责响应。</a:t>
              </a:r>
              <a:r>
                <a:rPr lang="en-US" altLang="zh-CN" sz="1400">
                  <a:latin typeface="Times New Roman" panose="02020603050405020304" charset="0"/>
                </a:rPr>
                <a:t>local..Listenr</a:t>
              </a:r>
              <a:r>
                <a:rPr lang="zh-CN" altLang="en-US" sz="1400">
                  <a:latin typeface="Times New Roman" panose="02020603050405020304" charset="0"/>
                </a:rPr>
                <a:t>负责处理主节点变化时间，</a:t>
              </a:r>
              <a:r>
                <a:rPr lang="en-US" altLang="zh-CN" sz="1400">
                  <a:latin typeface="Times New Roman" panose="02020603050405020304" charset="0"/>
                </a:rPr>
                <a:t>time..listener</a:t>
              </a:r>
              <a:r>
                <a:rPr lang="zh-CN" altLang="en-US" sz="1400">
                  <a:latin typeface="Times New Roman" panose="02020603050405020304" charset="0"/>
                </a:rPr>
                <a:t>超时响应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565640" y="1911985"/>
            <a:ext cx="2569845" cy="1144905"/>
            <a:chOff x="7242" y="6854"/>
            <a:chExt cx="4114" cy="3592"/>
          </a:xfrm>
        </p:grpSpPr>
        <p:sp>
          <p:nvSpPr>
            <p:cNvPr id="59" name="剪去单角的矩形 5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242" y="6854"/>
              <a:ext cx="4022" cy="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ClusterStatePublisher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负责从主节点向集群所有节点发布状态变更事件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集群状态发布：全量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增量发布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7025" y="110807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强制全量同步或者节点上次同步不成功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125" y="1943735"/>
            <a:ext cx="24688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序列化集群状态并压缩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7" idx="2"/>
            <a:endCxn id="5" idx="0"/>
          </p:cNvCxnSpPr>
          <p:nvPr/>
        </p:nvCxnSpPr>
        <p:spPr>
          <a:xfrm>
            <a:off x="2361565" y="1473835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61565" y="157797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准备全量数据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2309495"/>
            <a:ext cx="5752465" cy="1781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58685" y="110807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不强制全量同步且者节点上次同步成功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86570" y="1473835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52130" y="1943735"/>
            <a:ext cx="26974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计算增量，序列化并压缩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79915" y="157797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准备增量数据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05" y="2309495"/>
            <a:ext cx="3123565" cy="571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961005"/>
            <a:ext cx="572389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6235" y="111188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diff(previousState): 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55600" y="3002280"/>
            <a:ext cx="3490595" cy="1293266"/>
            <a:chOff x="2128" y="1396"/>
            <a:chExt cx="5497" cy="2341"/>
          </a:xfrm>
        </p:grpSpPr>
        <p:sp>
          <p:nvSpPr>
            <p:cNvPr id="3" name="矩形 2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&lt;&lt;Diffable&gt;&gt;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diff(previousState) </a:t>
                </a:r>
                <a:r>
                  <a:rPr lang="zh-CN" altLang="en-US" sz="1400">
                    <a:latin typeface="Times New Roman" panose="02020603050405020304" charset="0"/>
                  </a:rPr>
                  <a:t>计算增量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6" name="流程图: 摘录 65"/>
          <p:cNvSpPr/>
          <p:nvPr/>
        </p:nvSpPr>
        <p:spPr>
          <a:xfrm rot="10800000">
            <a:off x="1988977" y="286908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051050" y="2255520"/>
            <a:ext cx="0" cy="6134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978910" y="1111885"/>
            <a:ext cx="3490595" cy="1506508"/>
            <a:chOff x="2128" y="1396"/>
            <a:chExt cx="5497" cy="2727"/>
          </a:xfrm>
        </p:grpSpPr>
        <p:sp>
          <p:nvSpPr>
            <p:cNvPr id="12" name="矩形 11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5497" cy="1540"/>
              <a:chOff x="2098" y="3109"/>
              <a:chExt cx="5497" cy="15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5240" cy="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07325" y="1151255"/>
            <a:ext cx="3490595" cy="1293266"/>
            <a:chOff x="2128" y="1396"/>
            <a:chExt cx="5497" cy="2341"/>
          </a:xfrm>
        </p:grpSpPr>
        <p:sp>
          <p:nvSpPr>
            <p:cNvPr id="19" name="矩形 18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apply(T) </a:t>
                </a:r>
                <a:r>
                  <a:rPr lang="zh-CN" altLang="en-US" sz="1400">
                    <a:latin typeface="Times New Roman" panose="02020603050405020304" charset="0"/>
                  </a:rPr>
                  <a:t>在</a:t>
                </a:r>
                <a:r>
                  <a:rPr lang="en-US" altLang="zh-CN" sz="1400">
                    <a:latin typeface="Times New Roman" panose="02020603050405020304" charset="0"/>
                  </a:rPr>
                  <a:t>T</a:t>
                </a:r>
                <a:r>
                  <a:rPr lang="zh-CN" altLang="en-US" sz="1400">
                    <a:latin typeface="Times New Roman" panose="02020603050405020304" charset="0"/>
                  </a:rPr>
                  <a:t>上应用增量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2" name="直接箭头连接符 31"/>
          <p:cNvCxnSpPr/>
          <p:nvPr/>
        </p:nvCxnSpPr>
        <p:spPr>
          <a:xfrm>
            <a:off x="3418840" y="1767840"/>
            <a:ext cx="5600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摘录 32"/>
          <p:cNvSpPr/>
          <p:nvPr/>
        </p:nvSpPr>
        <p:spPr>
          <a:xfrm rot="5400000">
            <a:off x="7679847" y="176228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7073265" y="1833880"/>
            <a:ext cx="734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910" y="2718435"/>
            <a:ext cx="5885815" cy="229552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069340" y="5116830"/>
            <a:ext cx="1100518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RoutingTable</a:t>
            </a:r>
            <a:r>
              <a:rPr lang="zh-CN">
                <a:latin typeface="Times New Roman" panose="02020603050405020304" charset="0"/>
                <a:sym typeface="+mn-ea"/>
              </a:rPr>
              <a:t>，DiscoveryNodes， MetaData， ClusterBlocks，自定义参数ImmutableOpenMap&lt;String, Custom&gt;&gt;</a:t>
            </a:r>
            <a:endParaRPr 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均实现</a:t>
            </a:r>
            <a:r>
              <a:rPr lang="en-US" altLang="zh-CN">
                <a:latin typeface="Times New Roman" panose="02020603050405020304" charset="0"/>
                <a:sym typeface="+mn-ea"/>
              </a:rPr>
              <a:t>Diffable</a:t>
            </a:r>
            <a:r>
              <a:rPr lang="zh-CN" altLang="en-US">
                <a:latin typeface="Times New Roman" panose="02020603050405020304" charset="0"/>
                <a:sym typeface="+mn-ea"/>
              </a:rPr>
              <a:t>接口，能够自行计算增量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sz="3200">
                <a:latin typeface="Times New Roman" panose="02020603050405020304" charset="0"/>
                <a:sym typeface="+mn-ea"/>
              </a:rPr>
              <a:t>RoutingTable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1300" y="2676525"/>
            <a:ext cx="3490595" cy="1506508"/>
            <a:chOff x="2128" y="1396"/>
            <a:chExt cx="5497" cy="2727"/>
          </a:xfrm>
        </p:grpSpPr>
        <p:sp>
          <p:nvSpPr>
            <p:cNvPr id="12" name="矩形 11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93" y="1695"/>
              <a:ext cx="3292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RoutingTableDiff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5497" cy="1540"/>
              <a:chOff x="2098" y="3109"/>
              <a:chExt cx="5497" cy="15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5240" cy="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3627755" y="2676525"/>
            <a:ext cx="779653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维护Diff&lt;ImmutableOpenMap&lt;String, IndexRoutingTable&gt;&gt; indicesRouting</a:t>
            </a:r>
            <a:endParaRPr lang="zh-CN">
              <a:latin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748030"/>
            <a:ext cx="3490595" cy="1505403"/>
            <a:chOff x="2128" y="1396"/>
            <a:chExt cx="5497" cy="2725"/>
          </a:xfrm>
        </p:grpSpPr>
        <p:sp>
          <p:nvSpPr>
            <p:cNvPr id="6" name="矩形 5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93" y="1695"/>
              <a:ext cx="3292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RoutingTable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28" y="2583"/>
              <a:ext cx="5497" cy="1206"/>
              <a:chOff x="2098" y="3109"/>
              <a:chExt cx="5497" cy="120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55" y="3711"/>
                <a:ext cx="5240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RoutingTable</a:t>
                </a:r>
                <a:r>
                  <a:rPr lang="en-US" altLang="zh-CN" sz="1400">
                    <a:latin typeface="Times New Roman" panose="02020603050405020304" charset="0"/>
                  </a:rPr>
                  <a:t>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615055" y="748030"/>
            <a:ext cx="779653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维护ImmutableOpenMap&lt;String, IndexRoutingTable&gt; indicesRouting</a:t>
            </a:r>
            <a:endParaRPr lang="zh-CN">
              <a:latin typeface="Times New Roman" panose="02020603050405020304" charset="0"/>
              <a:sym typeface="+mn-ea"/>
            </a:endParaRPr>
          </a:p>
        </p:txBody>
      </p:sp>
      <p:cxnSp>
        <p:nvCxnSpPr>
          <p:cNvPr id="21" name="直接箭头连接符 20"/>
          <p:cNvCxnSpPr>
            <a:stCxn id="6" idx="2"/>
            <a:endCxn id="12" idx="0"/>
          </p:cNvCxnSpPr>
          <p:nvPr/>
        </p:nvCxnSpPr>
        <p:spPr>
          <a:xfrm>
            <a:off x="1781175" y="2253615"/>
            <a:ext cx="12700" cy="4229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3140075"/>
            <a:ext cx="5723890" cy="800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55" y="4182110"/>
            <a:ext cx="2228850" cy="2381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4536440"/>
            <a:ext cx="775208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直接连接符 49"/>
          <p:cNvCxnSpPr/>
          <p:nvPr/>
        </p:nvCxnSpPr>
        <p:spPr>
          <a:xfrm>
            <a:off x="3379470" y="1745615"/>
            <a:ext cx="640080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ImmutableOpenMapDiff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9560" y="88836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6" y="1757"/>
              <a:ext cx="4319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ImmutableOpenMapDiff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apply(ClusterState): appliedState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019550" y="888365"/>
            <a:ext cx="3490595" cy="1932993"/>
            <a:chOff x="2128" y="1396"/>
            <a:chExt cx="5497" cy="3499"/>
          </a:xfrm>
        </p:grpSpPr>
        <p:sp>
          <p:nvSpPr>
            <p:cNvPr id="34" name="矩形 33"/>
            <p:cNvSpPr/>
            <p:nvPr/>
          </p:nvSpPr>
          <p:spPr>
            <a:xfrm>
              <a:off x="2129" y="1396"/>
              <a:ext cx="4887" cy="3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14" y="1757"/>
              <a:ext cx="2156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128" y="2583"/>
              <a:ext cx="5497" cy="2312"/>
              <a:chOff x="2098" y="3109"/>
              <a:chExt cx="5497" cy="231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355" y="3711"/>
                <a:ext cx="5240" cy="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getDeletes: List&lt;K&gt;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getDiffs: List&lt;K, Diff&lt;V&gt;&gt;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getUpserts: Map&lt;K, V&gt;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740650" y="888365"/>
            <a:ext cx="3490595" cy="1293266"/>
            <a:chOff x="2128" y="1396"/>
            <a:chExt cx="5497" cy="2341"/>
          </a:xfrm>
        </p:grpSpPr>
        <p:sp>
          <p:nvSpPr>
            <p:cNvPr id="41" name="矩形 40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apply(T) </a:t>
                </a:r>
                <a:r>
                  <a:rPr lang="zh-CN" altLang="en-US" sz="1400">
                    <a:latin typeface="Times New Roman" panose="02020603050405020304" charset="0"/>
                  </a:rPr>
                  <a:t>在</a:t>
                </a:r>
                <a:r>
                  <a:rPr lang="en-US" altLang="zh-CN" sz="1400">
                    <a:latin typeface="Times New Roman" panose="02020603050405020304" charset="0"/>
                  </a:rPr>
                  <a:t>T</a:t>
                </a:r>
                <a:r>
                  <a:rPr lang="zh-CN" altLang="en-US" sz="1400">
                    <a:latin typeface="Times New Roman" panose="02020603050405020304" charset="0"/>
                  </a:rPr>
                  <a:t>上应用增量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47" name="流程图: 摘录 46"/>
          <p:cNvSpPr/>
          <p:nvPr/>
        </p:nvSpPr>
        <p:spPr>
          <a:xfrm rot="5400000">
            <a:off x="7613172" y="167274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7123430" y="1735455"/>
            <a:ext cx="607695" cy="6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摘录 48"/>
          <p:cNvSpPr/>
          <p:nvPr/>
        </p:nvSpPr>
        <p:spPr>
          <a:xfrm rot="5400000">
            <a:off x="3917472" y="168544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947670"/>
            <a:ext cx="4352290" cy="9620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2976245"/>
            <a:ext cx="435229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345" y="2181225"/>
            <a:ext cx="6857365" cy="462851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543425" y="70167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6" y="1757"/>
              <a:ext cx="4319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ImmutableOpenMapDiff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apply(ClusterState): appliedState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ImmutableOpenMapDiff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478915"/>
            <a:ext cx="4782185" cy="323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1478915"/>
            <a:ext cx="3028315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3404235"/>
            <a:ext cx="4904740" cy="315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385" y="3853180"/>
            <a:ext cx="8752205" cy="293306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DiscoveryNodes,MetaData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371527"/>
            <a:chOff x="7242" y="6854"/>
            <a:chExt cx="4114" cy="4303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任务去重，具有相同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的任务均为重复任务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相同任务以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为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key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，存于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List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中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开始执行第一个任务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831080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937760"/>
            <a:ext cx="4742180" cy="1219171"/>
            <a:chOff x="7242" y="6854"/>
            <a:chExt cx="4114" cy="3825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获取第一个任务的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以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</a:rPr>
                <a:t>为</a:t>
              </a:r>
              <a:r>
                <a:rPr lang="en-US" altLang="zh-CN" sz="1400">
                  <a:latin typeface="Times New Roman" panose="02020603050405020304" charset="0"/>
                </a:rPr>
                <a:t>key</a:t>
              </a:r>
              <a:r>
                <a:rPr lang="zh-CN" altLang="en-US" sz="1400">
                  <a:latin typeface="Times New Roman" panose="02020603050405020304" charset="0"/>
                </a:rPr>
                <a:t>，获取其余具有相同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</a:rPr>
                <a:t>的任务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执行 </a:t>
              </a:r>
              <a:r>
                <a:rPr lang="en-US" altLang="zh-CN" sz="1400">
                  <a:latin typeface="Times New Roman" panose="02020603050405020304" charset="0"/>
                </a:rPr>
                <a:t>Batcher::run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调用</a:t>
              </a:r>
              <a:r>
                <a:rPr lang="en-US" altLang="zh-CN" sz="1400">
                  <a:latin typeface="Times New Roman" panose="02020603050405020304" charset="0"/>
                </a:rPr>
                <a:t>MasterService::runTasks</a:t>
              </a:r>
              <a:r>
                <a:rPr lang="zh-CN" altLang="en-US" sz="1400">
                  <a:latin typeface="Times New Roman" panose="02020603050405020304" charset="0"/>
                </a:rPr>
                <a:t>，获取任务结果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3330" y="3822065"/>
            <a:ext cx="8295005" cy="8763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2033270"/>
            <a:ext cx="675259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361950"/>
            <a:ext cx="11098530" cy="48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041400"/>
            <a:ext cx="1673225" cy="4318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298700" y="1120775"/>
            <a:ext cx="2920365" cy="1195156"/>
            <a:chOff x="2129" y="1480"/>
            <a:chExt cx="4599" cy="3010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2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&lt;&lt;ClusterStateTaskConfig&gt;&gt;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timeout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priority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35645" y="1165860"/>
            <a:ext cx="2920365" cy="1408378"/>
            <a:chOff x="2129" y="1480"/>
            <a:chExt cx="4599" cy="3547"/>
          </a:xfrm>
        </p:grpSpPr>
        <p:sp>
          <p:nvSpPr>
            <p:cNvPr id="7" name="矩形 6"/>
            <p:cNvSpPr/>
            <p:nvPr/>
          </p:nvSpPr>
          <p:spPr>
            <a:xfrm>
              <a:off x="2129" y="1480"/>
              <a:ext cx="4046" cy="33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68" y="1574"/>
              <a:ext cx="3922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&lt;&lt;ClusterStateTaskListener&gt;&gt;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129" y="2462"/>
              <a:ext cx="4599" cy="2565"/>
              <a:chOff x="2099" y="2988"/>
              <a:chExt cx="4599" cy="25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376" y="3711"/>
                <a:ext cx="4322" cy="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clusterStateProcessed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 </a:t>
                </a:r>
                <a:r>
                  <a:rPr lang="zh-CN" altLang="en-US" sz="1200">
                    <a:latin typeface="Times New Roman" panose="02020603050405020304" charset="0"/>
                  </a:rPr>
                  <a:t>集群状态分发处理完毕</a:t>
                </a:r>
                <a:endParaRPr lang="zh-CN" altLang="en-US" sz="12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38445" y="1148715"/>
            <a:ext cx="2920365" cy="1560850"/>
            <a:chOff x="2129" y="1480"/>
            <a:chExt cx="4599" cy="3931"/>
          </a:xfrm>
        </p:grpSpPr>
        <p:sp>
          <p:nvSpPr>
            <p:cNvPr id="14" name="矩形 13"/>
            <p:cNvSpPr/>
            <p:nvPr/>
          </p:nvSpPr>
          <p:spPr>
            <a:xfrm>
              <a:off x="2129" y="1480"/>
              <a:ext cx="4046" cy="39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68" y="1574"/>
              <a:ext cx="3922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&lt;&lt;ClusterStateTaskExecutor&gt;&gt;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129" y="2462"/>
              <a:ext cx="4599" cy="2949"/>
              <a:chOff x="2099" y="2988"/>
              <a:chExt cx="4599" cy="294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76" y="3711"/>
                <a:ext cx="4322" cy="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execute: ClusterResult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runOnlyOnMaster: bool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clusterStatePublished(event)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describeTasks(tasks): String</a:t>
                </a:r>
                <a:endParaRPr lang="en-US" altLang="zh-CN" sz="12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8445" y="3239135"/>
            <a:ext cx="2920365" cy="981934"/>
            <a:chOff x="2129" y="1480"/>
            <a:chExt cx="4599" cy="2473"/>
          </a:xfrm>
        </p:grpSpPr>
        <p:sp>
          <p:nvSpPr>
            <p:cNvPr id="21" name="矩形 20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ClusterStateUpdateTask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8" name="肘形连接符 27"/>
          <p:cNvCxnSpPr/>
          <p:nvPr/>
        </p:nvCxnSpPr>
        <p:spPr>
          <a:xfrm rot="5400000" flipV="1">
            <a:off x="4784408" y="1389698"/>
            <a:ext cx="960755" cy="2837180"/>
          </a:xfrm>
          <a:prstGeom prst="bentConnector3">
            <a:avLst>
              <a:gd name="adj1" fmla="val 583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74485" y="2720340"/>
            <a:ext cx="9525" cy="516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>
            <a:off x="7932420" y="1261110"/>
            <a:ext cx="702310" cy="3199765"/>
          </a:xfrm>
          <a:prstGeom prst="bentConnector3">
            <a:avLst>
              <a:gd name="adj1" fmla="val 5366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摘录 61"/>
          <p:cNvSpPr/>
          <p:nvPr/>
        </p:nvSpPr>
        <p:spPr>
          <a:xfrm>
            <a:off x="3786027" y="232806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577965" y="5549265"/>
            <a:ext cx="2920365" cy="981934"/>
            <a:chOff x="2129" y="1480"/>
            <a:chExt cx="4599" cy="2473"/>
          </a:xfrm>
        </p:grpSpPr>
        <p:sp>
          <p:nvSpPr>
            <p:cNvPr id="35" name="矩形 34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AckClusterStateUpdateTask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8335645" y="3068320"/>
            <a:ext cx="2920365" cy="1713321"/>
            <a:chOff x="2129" y="1480"/>
            <a:chExt cx="4599" cy="4315"/>
          </a:xfrm>
        </p:grpSpPr>
        <p:sp>
          <p:nvSpPr>
            <p:cNvPr id="49" name="矩形 48"/>
            <p:cNvSpPr/>
            <p:nvPr/>
          </p:nvSpPr>
          <p:spPr>
            <a:xfrm>
              <a:off x="2129" y="1480"/>
              <a:ext cx="4046" cy="4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129" y="1574"/>
              <a:ext cx="4286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&lt;&lt;AckClusterStateTaskListener&gt;&gt;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29" y="2462"/>
              <a:ext cx="4599" cy="3333"/>
              <a:chOff x="2099" y="2988"/>
              <a:chExt cx="4599" cy="333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376" y="3711"/>
                <a:ext cx="4322" cy="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>
                    <a:latin typeface="Times New Roman" panose="02020603050405020304" charset="0"/>
                  </a:rPr>
                  <a:t>+ mustAck(node):bool</a:t>
                </a:r>
                <a:endParaRPr lang="en-US" sz="1400">
                  <a:latin typeface="Times New Roman" panose="02020603050405020304" charset="0"/>
                </a:endParaRPr>
              </a:p>
              <a:p>
                <a:r>
                  <a:rPr lang="en-US" sz="1200">
                    <a:latin typeface="Times New Roman" panose="02020603050405020304" charset="0"/>
                  </a:rPr>
                  <a:t>--- </a:t>
                </a:r>
                <a:r>
                  <a:rPr lang="zh-CN" altLang="en-US" sz="1200">
                    <a:latin typeface="Times New Roman" panose="02020603050405020304" charset="0"/>
                  </a:rPr>
                  <a:t>此节点必须返回结果</a:t>
                </a:r>
                <a:endParaRPr lang="zh-CN" altLang="en-US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onAllNodeAck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onAckTimeout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ackTimeout: TimeValue</a:t>
                </a:r>
                <a:endParaRPr lang="en-US" altLang="zh-CN" sz="12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63" name="直接连接符 62"/>
          <p:cNvCxnSpPr/>
          <p:nvPr/>
        </p:nvCxnSpPr>
        <p:spPr>
          <a:xfrm>
            <a:off x="7295515" y="4220845"/>
            <a:ext cx="13970" cy="132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摘录 65"/>
          <p:cNvSpPr/>
          <p:nvPr/>
        </p:nvSpPr>
        <p:spPr>
          <a:xfrm>
            <a:off x="6616222" y="270970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流程图: 摘录 66"/>
          <p:cNvSpPr/>
          <p:nvPr/>
        </p:nvSpPr>
        <p:spPr>
          <a:xfrm>
            <a:off x="9836307" y="251031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流程图: 摘录 67"/>
          <p:cNvSpPr/>
          <p:nvPr/>
        </p:nvSpPr>
        <p:spPr>
          <a:xfrm>
            <a:off x="7241697" y="422100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8683625" y="4789170"/>
            <a:ext cx="5715" cy="760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摘录 69"/>
          <p:cNvSpPr/>
          <p:nvPr/>
        </p:nvSpPr>
        <p:spPr>
          <a:xfrm>
            <a:off x="8625362" y="478170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286385"/>
            <a:ext cx="9714230" cy="62858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7300" y="1206500"/>
            <a:ext cx="6780530" cy="13195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03700" y="2879725"/>
            <a:ext cx="7529195" cy="1836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2000" y="1206500"/>
            <a:ext cx="15621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提交任务去重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0" y="3079115"/>
            <a:ext cx="15621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任务队列去重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7830" y="3613785"/>
            <a:ext cx="3921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每个任务均绑定有</a:t>
            </a:r>
            <a:r>
              <a:rPr lang="en-US" altLang="zh-CN" b="1">
                <a:solidFill>
                  <a:schemeClr val="bg1"/>
                </a:solidFill>
              </a:rPr>
              <a:t>Listener</a:t>
            </a:r>
            <a:r>
              <a:rPr lang="zh-CN" altLang="en-US" b="1">
                <a:solidFill>
                  <a:schemeClr val="bg1"/>
                </a:solidFill>
              </a:rPr>
              <a:t>，不能删除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290" y="15240"/>
            <a:ext cx="9650095" cy="70777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14800" y="6162675"/>
            <a:ext cx="4443730" cy="327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97300" y="1206500"/>
            <a:ext cx="6780530" cy="13195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20225" y="1873250"/>
            <a:ext cx="3306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获取有相同</a:t>
            </a:r>
            <a:r>
              <a:rPr lang="en-US" altLang="zh-CN" b="1">
                <a:solidFill>
                  <a:schemeClr val="bg1"/>
                </a:solidFill>
              </a:rPr>
              <a:t>executor</a:t>
            </a:r>
            <a:r>
              <a:rPr lang="zh-CN" altLang="en-US" b="1">
                <a:solidFill>
                  <a:schemeClr val="bg1"/>
                </a:solidFill>
              </a:rPr>
              <a:t>的所有任务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8705" y="6122035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1188720"/>
            <a:ext cx="6800215" cy="122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0145" y="2107565"/>
            <a:ext cx="406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执行任务，具体实现在</a:t>
            </a:r>
            <a:r>
              <a:rPr lang="en-US" altLang="zh-CN" b="1">
                <a:solidFill>
                  <a:schemeClr val="bg1"/>
                </a:solidFill>
              </a:rPr>
              <a:t>MasterService</a:t>
            </a:r>
            <a:r>
              <a:rPr lang="zh-CN" altLang="en-US" b="1">
                <a:solidFill>
                  <a:schemeClr val="bg1"/>
                </a:solidFill>
              </a:rPr>
              <a:t>内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58420"/>
            <a:ext cx="9357360" cy="6383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4065" y="1885950"/>
            <a:ext cx="6640195" cy="6724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5875" y="4478020"/>
            <a:ext cx="7960360" cy="14090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52360" y="1739265"/>
            <a:ext cx="2251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执行任务，获取结果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9110" y="5150485"/>
            <a:ext cx="20218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发布集群的新状态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6390" y="3823970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6240145" y="2107565"/>
            <a:ext cx="406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执行任务，具体实现在</a:t>
            </a:r>
            <a:r>
              <a:rPr lang="en-US" altLang="zh-CN" b="1">
                <a:solidFill>
                  <a:schemeClr val="bg1"/>
                </a:solidFill>
              </a:rPr>
              <a:t>MasterService</a:t>
            </a:r>
            <a:r>
              <a:rPr lang="zh-CN" altLang="en-US" b="1">
                <a:solidFill>
                  <a:schemeClr val="bg1"/>
                </a:solidFill>
              </a:rPr>
              <a:t>内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789305"/>
            <a:ext cx="8637905" cy="118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2107565"/>
            <a:ext cx="8856980" cy="2352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52410" y="1315085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8080" y="3100705"/>
            <a:ext cx="31711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传入当前集群状态，执行任务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3065" y="3882390"/>
            <a:ext cx="2695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集群任务不能改变</a:t>
            </a:r>
            <a:r>
              <a:rPr lang="en-US" altLang="zh-CN" b="1">
                <a:solidFill>
                  <a:schemeClr val="bg1"/>
                </a:solidFill>
              </a:rPr>
              <a:t>Master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90" y="5070475"/>
            <a:ext cx="9073515" cy="1286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2425" y="4083685"/>
            <a:ext cx="8047355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9250" y="5518785"/>
            <a:ext cx="2251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调用任务的具体实现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73845" y="5775960"/>
            <a:ext cx="310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批量设置重复</a:t>
            </a:r>
            <a:r>
              <a:rPr lang="en-US" altLang="zh-CN" b="1">
                <a:solidFill>
                  <a:schemeClr val="bg1"/>
                </a:solidFill>
              </a:rPr>
              <a:t>task</a:t>
            </a:r>
            <a:r>
              <a:rPr lang="zh-CN" altLang="en-US" b="1">
                <a:solidFill>
                  <a:schemeClr val="bg1"/>
                </a:solidFill>
              </a:rPr>
              <a:t>的执行结果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11183</Words>
  <Application>WPS 演示</Application>
  <PresentationFormat>宽屏</PresentationFormat>
  <Paragraphs>886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322</cp:revision>
  <dcterms:created xsi:type="dcterms:W3CDTF">2015-05-05T08:02:00Z</dcterms:created>
  <dcterms:modified xsi:type="dcterms:W3CDTF">2020-03-24T02:39:59Z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