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6" r:id="rId5"/>
    <p:sldId id="288" r:id="rId6"/>
    <p:sldId id="263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70" r:id="rId16"/>
    <p:sldId id="275" r:id="rId17"/>
    <p:sldId id="276" r:id="rId18"/>
    <p:sldId id="278" r:id="rId19"/>
    <p:sldId id="279" r:id="rId20"/>
    <p:sldId id="280" r:id="rId21"/>
    <p:sldId id="281" r:id="rId22"/>
    <p:sldId id="268" r:id="rId23"/>
    <p:sldId id="269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51.png"/><Relationship Id="rId16" Type="http://schemas.openxmlformats.org/officeDocument/2006/relationships/image" Target="../media/image50.png"/><Relationship Id="rId15" Type="http://schemas.openxmlformats.org/officeDocument/2006/relationships/image" Target="../media/image49.png"/><Relationship Id="rId14" Type="http://schemas.openxmlformats.org/officeDocument/2006/relationships/image" Target="../media/image48.png"/><Relationship Id="rId13" Type="http://schemas.openxmlformats.org/officeDocument/2006/relationships/image" Target="../media/image47.png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直接箭头连接符 12"/>
          <p:cNvCxnSpPr>
            <a:stCxn id="7" idx="1"/>
            <a:endCxn id="5" idx="3"/>
          </p:cNvCxnSpPr>
          <p:nvPr/>
        </p:nvCxnSpPr>
        <p:spPr>
          <a:xfrm flipH="1">
            <a:off x="3387725" y="5216525"/>
            <a:ext cx="193802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09" name="标题 1"/>
          <p:cNvSpPr>
            <a:spLocks noGrp="1"/>
          </p:cNvSpPr>
          <p:nvPr/>
        </p:nvSpPr>
        <p:spPr>
          <a:xfrm>
            <a:off x="-789305" y="200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ES</a:t>
            </a:r>
            <a:r>
              <a:rPr lang="zh-CN" altLang="en-US"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集群任务与状态管理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50181" name="文本框 7"/>
          <p:cNvSpPr txBox="1"/>
          <p:nvPr/>
        </p:nvSpPr>
        <p:spPr>
          <a:xfrm>
            <a:off x="643573" y="1052513"/>
            <a:ext cx="9806940" cy="28346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rPr>
              <a:t>Cluster</a:t>
            </a:r>
            <a:r>
              <a:rPr lang="zh-CN" altLang="en-US" sz="2000">
                <a:solidFill>
                  <a:schemeClr val="tx1"/>
                </a:solidFill>
                <a:latin typeface="+mn-ea"/>
              </a:rPr>
              <a:t>模块封装了执行集群状态变更任务以及发布、应用集群状态的服务和常用操作。</a:t>
            </a:r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lvl="0" indent="0"/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+mn-ea"/>
              </a:rPr>
              <a:t>集群节点管理</a:t>
            </a:r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+mn-ea"/>
              </a:rPr>
              <a:t>分片迁移管理</a:t>
            </a:r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+mn-ea"/>
              </a:rPr>
              <a:t>集群状态、元信息管理</a:t>
            </a:r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+mn-ea"/>
              </a:rPr>
              <a:t>其他涉及状态变更的任务管理</a:t>
            </a:r>
            <a:endParaRPr lang="zh-CN" altLang="en-US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60495" y="5032375"/>
            <a:ext cx="127063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4.</a:t>
            </a:r>
            <a:r>
              <a:rPr lang="zh-CN" altLang="en-US">
                <a:solidFill>
                  <a:schemeClr val="tx1"/>
                </a:solidFill>
              </a:rPr>
              <a:t>状态发布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9980" y="4031615"/>
            <a:ext cx="89979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Slave-1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7930" y="4911725"/>
            <a:ext cx="89979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Slave-2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1740" y="6014085"/>
            <a:ext cx="89979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Slave-3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549775" y="4302125"/>
            <a:ext cx="1246505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99000" y="4152265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任务请求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25540" y="4716145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执行任务</a:t>
            </a:r>
            <a:endParaRPr lang="zh-CN" altLang="en-US"/>
          </a:p>
        </p:txBody>
      </p:sp>
      <p:cxnSp>
        <p:nvCxnSpPr>
          <p:cNvPr id="11" name="直接箭头连接符 10"/>
          <p:cNvCxnSpPr>
            <a:endCxn id="4" idx="2"/>
          </p:cNvCxnSpPr>
          <p:nvPr/>
        </p:nvCxnSpPr>
        <p:spPr>
          <a:xfrm flipH="1" flipV="1">
            <a:off x="4100195" y="4641215"/>
            <a:ext cx="1225550" cy="5181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1"/>
            <a:endCxn id="6" idx="0"/>
          </p:cNvCxnSpPr>
          <p:nvPr/>
        </p:nvCxnSpPr>
        <p:spPr>
          <a:xfrm flipH="1">
            <a:off x="4211955" y="5216525"/>
            <a:ext cx="1113790" cy="7975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25540" y="5153025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状态变更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25540" y="5645785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应用状态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487930" y="6134735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应用状态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379345" y="4152265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应用状态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17295" y="5032375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应用状态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460240" y="4677410"/>
            <a:ext cx="1080770" cy="1080770"/>
            <a:chOff x="7884" y="7366"/>
            <a:chExt cx="1702" cy="1702"/>
          </a:xfrm>
        </p:grpSpPr>
        <p:sp>
          <p:nvSpPr>
            <p:cNvPr id="21" name="椭圆 20"/>
            <p:cNvSpPr/>
            <p:nvPr/>
          </p:nvSpPr>
          <p:spPr>
            <a:xfrm>
              <a:off x="7884" y="7366"/>
              <a:ext cx="1703" cy="170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9401" y="7670"/>
              <a:ext cx="65" cy="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5325745" y="4911725"/>
            <a:ext cx="899795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Master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96175" y="4073525"/>
            <a:ext cx="477393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/>
              <a:t>涉及集群层面变更的任务需要由主节点执行，并将新产生的集群状态广播到其他节点。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、集群拓扑变化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、模板、索引</a:t>
            </a:r>
            <a:r>
              <a:rPr lang="en-US" altLang="zh-CN"/>
              <a:t>map</a:t>
            </a:r>
            <a:r>
              <a:rPr lang="zh-CN" altLang="en-US"/>
              <a:t>、别名变化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、索引操作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pipeline</a:t>
            </a:r>
            <a:r>
              <a:rPr lang="zh-CN" altLang="en-US"/>
              <a:t>增删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、脚本增删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、分片分配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集群任务运行管理：提交任务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1790" y="888365"/>
            <a:ext cx="2730500" cy="2668270"/>
            <a:chOff x="2128" y="1480"/>
            <a:chExt cx="4300" cy="4202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67" y="1793"/>
              <a:ext cx="2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300" cy="2090"/>
              <a:chOff x="2098" y="3109"/>
              <a:chExt cx="4300" cy="2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submitStateUpdate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pendingTasks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incrementVersion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76930" y="888365"/>
            <a:ext cx="4742180" cy="1219171"/>
            <a:chOff x="7242" y="6854"/>
            <a:chExt cx="4114" cy="3825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submitStateUpdate(config, executor, listener)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提交集群任务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config: </a:t>
              </a:r>
              <a:r>
                <a:rPr lang="zh-CN" altLang="en-US" sz="1400">
                  <a:latin typeface="Times New Roman" panose="02020603050405020304" charset="0"/>
                </a:rPr>
                <a:t>超时时间、优先级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executor --&gt; ClusterStateTaskExecutor: </a:t>
              </a:r>
              <a:r>
                <a:rPr lang="zh-CN" altLang="en-US" sz="1400">
                  <a:latin typeface="Times New Roman" panose="02020603050405020304" charset="0"/>
                </a:rPr>
                <a:t>任务具体操作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listener: </a:t>
              </a:r>
              <a:r>
                <a:rPr lang="zh-CN" altLang="en-US" sz="1400">
                  <a:latin typeface="Times New Roman" panose="02020603050405020304" charset="0"/>
                </a:rPr>
                <a:t>响应失败、状态处理事件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76930" y="2337435"/>
            <a:ext cx="4742180" cy="1144905"/>
            <a:chOff x="7242" y="6854"/>
            <a:chExt cx="4114" cy="3592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2" y="6854"/>
              <a:ext cx="4022" cy="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Batcher::submitTasks </a:t>
              </a:r>
              <a:r>
                <a:rPr lang="zh-CN" altLang="en-US" sz="1400">
                  <a:latin typeface="Times New Roman" panose="02020603050405020304" charset="0"/>
                </a:rPr>
                <a:t>提交任务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6390" y="3823970"/>
            <a:ext cx="3296920" cy="2668270"/>
            <a:chOff x="2128" y="1480"/>
            <a:chExt cx="5192" cy="4202"/>
          </a:xfrm>
        </p:grpSpPr>
        <p:sp>
          <p:nvSpPr>
            <p:cNvPr id="30" name="矩形 29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25" y="1575"/>
              <a:ext cx="3265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extends TaskBatcher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128" y="2583"/>
              <a:ext cx="5192" cy="2762"/>
              <a:chOff x="2098" y="3109"/>
              <a:chExt cx="5192" cy="276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376" y="3711"/>
                <a:ext cx="4914" cy="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UpdateTask::run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</a:t>
                </a:r>
                <a:r>
                  <a:rPr lang="en-US" altLang="zh-CN" sz="1400">
                    <a:latin typeface="Times New Roman" panose="02020603050405020304" charset="0"/>
                  </a:rPr>
                  <a:t>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-----+ MasterService::runTasks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onTimeout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14065" y="4524375"/>
            <a:ext cx="2921000" cy="2081530"/>
            <a:chOff x="2128" y="1480"/>
            <a:chExt cx="4600" cy="4202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UpdateTask (inner class)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extends BatchedTask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8" y="2583"/>
              <a:ext cx="4600" cy="1648"/>
              <a:chOff x="2098" y="3109"/>
              <a:chExt cx="4600" cy="164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8" y="3182"/>
                <a:ext cx="1124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829935" y="4631055"/>
            <a:ext cx="4742180" cy="1144905"/>
            <a:chOff x="7242" y="6854"/>
            <a:chExt cx="4114" cy="3592"/>
          </a:xfrm>
        </p:grpSpPr>
        <p:sp>
          <p:nvSpPr>
            <p:cNvPr id="45" name="剪去单角的矩形 44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42" y="6854"/>
              <a:ext cx="4022" cy="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runIfNotProcessed(BatchedTask updateTask)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0">
            <a:off x="1586230" y="3079115"/>
            <a:ext cx="100330" cy="742950"/>
            <a:chOff x="16615" y="3092"/>
            <a:chExt cx="210" cy="1411"/>
          </a:xfrm>
        </p:grpSpPr>
        <p:sp>
          <p:nvSpPr>
            <p:cNvPr id="49" name="流程图: 决策 48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6240145" y="2107565"/>
            <a:ext cx="4065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执行任务，具体实现在</a:t>
            </a:r>
            <a:r>
              <a:rPr lang="en-US" altLang="zh-CN" b="1">
                <a:solidFill>
                  <a:schemeClr val="bg1"/>
                </a:solidFill>
              </a:rPr>
              <a:t>MasterService</a:t>
            </a:r>
            <a:r>
              <a:rPr lang="zh-CN" altLang="en-US" b="1">
                <a:solidFill>
                  <a:schemeClr val="bg1"/>
                </a:solidFill>
              </a:rPr>
              <a:t>内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1515" y="789305"/>
            <a:ext cx="8637905" cy="1181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90" y="2107565"/>
            <a:ext cx="8856980" cy="2352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52410" y="1315085"/>
            <a:ext cx="110236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执行任务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68080" y="3100705"/>
            <a:ext cx="31711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传入当前集群状态，执行任务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13065" y="3882390"/>
            <a:ext cx="2695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集群任务不能改变</a:t>
            </a:r>
            <a:r>
              <a:rPr lang="en-US" altLang="zh-CN" b="1">
                <a:solidFill>
                  <a:schemeClr val="bg1"/>
                </a:solidFill>
              </a:rPr>
              <a:t>Master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290" y="5070475"/>
            <a:ext cx="9073515" cy="12865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2425" y="4083685"/>
            <a:ext cx="8047355" cy="1066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99250" y="5518785"/>
            <a:ext cx="22517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调用任务的具体实现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73845" y="5775960"/>
            <a:ext cx="3102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批量设置重复</a:t>
            </a:r>
            <a:r>
              <a:rPr lang="en-US" altLang="zh-CN" b="1">
                <a:solidFill>
                  <a:schemeClr val="bg1"/>
                </a:solidFill>
              </a:rPr>
              <a:t>task</a:t>
            </a:r>
            <a:r>
              <a:rPr lang="zh-CN" altLang="en-US" b="1">
                <a:solidFill>
                  <a:schemeClr val="bg1"/>
                </a:solidFill>
              </a:rPr>
              <a:t>的执行结果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集群任务运行管理：集群状态发布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419350" y="746760"/>
            <a:ext cx="2920365" cy="981934"/>
            <a:chOff x="2129" y="1480"/>
            <a:chExt cx="4599" cy="2473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24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&lt;&lt;ClusterStatePublisher&gt;&gt;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9" y="2462"/>
              <a:ext cx="4599" cy="1491"/>
              <a:chOff x="2099" y="2988"/>
              <a:chExt cx="4599" cy="1491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publish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064250" y="746760"/>
            <a:ext cx="2920365" cy="981934"/>
            <a:chOff x="2129" y="1480"/>
            <a:chExt cx="4599" cy="2473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24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&lt;&lt;LifecycleComponent&gt;&gt;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9" y="2462"/>
              <a:ext cx="4599" cy="1491"/>
              <a:chOff x="2099" y="2988"/>
              <a:chExt cx="4599" cy="149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76" y="3711"/>
                <a:ext cx="4322" cy="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+start +stop +add/remove Listener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9500235" y="746760"/>
            <a:ext cx="2920365" cy="981934"/>
            <a:chOff x="2129" y="1480"/>
            <a:chExt cx="4599" cy="2473"/>
          </a:xfrm>
        </p:grpSpPr>
        <p:sp>
          <p:nvSpPr>
            <p:cNvPr id="13" name="矩形 12"/>
            <p:cNvSpPr/>
            <p:nvPr/>
          </p:nvSpPr>
          <p:spPr>
            <a:xfrm>
              <a:off x="2129" y="1480"/>
              <a:ext cx="4046" cy="24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&lt;&lt;Releasable&gt;&gt;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129" y="2462"/>
              <a:ext cx="4599" cy="1491"/>
              <a:chOff x="2099" y="2988"/>
              <a:chExt cx="4599" cy="14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376" y="3711"/>
                <a:ext cx="4322" cy="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close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2473325" y="2435225"/>
            <a:ext cx="2920365" cy="981934"/>
            <a:chOff x="2129" y="1480"/>
            <a:chExt cx="4599" cy="2473"/>
          </a:xfrm>
        </p:grpSpPr>
        <p:sp>
          <p:nvSpPr>
            <p:cNvPr id="20" name="矩形 19"/>
            <p:cNvSpPr/>
            <p:nvPr/>
          </p:nvSpPr>
          <p:spPr>
            <a:xfrm>
              <a:off x="2129" y="1480"/>
              <a:ext cx="4046" cy="24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&lt;&lt;Discovery&gt;&gt;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9" y="2462"/>
              <a:ext cx="4599" cy="1491"/>
              <a:chOff x="2099" y="2988"/>
              <a:chExt cx="4599" cy="149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376" y="3711"/>
                <a:ext cx="4322" cy="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startInitialJoin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6118225" y="2435225"/>
            <a:ext cx="2920365" cy="1261863"/>
            <a:chOff x="2129" y="1480"/>
            <a:chExt cx="4599" cy="3178"/>
          </a:xfrm>
        </p:grpSpPr>
        <p:sp>
          <p:nvSpPr>
            <p:cNvPr id="27" name="矩形 26"/>
            <p:cNvSpPr/>
            <p:nvPr/>
          </p:nvSpPr>
          <p:spPr>
            <a:xfrm>
              <a:off x="2129" y="1480"/>
              <a:ext cx="4046" cy="3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AbstractLifecycleComponent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129" y="2462"/>
              <a:ext cx="4599" cy="2028"/>
              <a:chOff x="2099" y="2988"/>
              <a:chExt cx="4599" cy="2028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376" y="3711"/>
                <a:ext cx="4322" cy="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abstract doStart/doStop/doClose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 </a:t>
                </a:r>
                <a:r>
                  <a:rPr lang="zh-CN" altLang="en-US" sz="1400">
                    <a:latin typeface="Times New Roman" panose="02020603050405020304" charset="0"/>
                  </a:rPr>
                  <a:t>控制状态扭转，发送通知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316730" y="4350385"/>
            <a:ext cx="2920365" cy="1195156"/>
            <a:chOff x="2129" y="1480"/>
            <a:chExt cx="4599" cy="3010"/>
          </a:xfrm>
        </p:grpSpPr>
        <p:sp>
          <p:nvSpPr>
            <p:cNvPr id="34" name="矩形 33"/>
            <p:cNvSpPr/>
            <p:nvPr/>
          </p:nvSpPr>
          <p:spPr>
            <a:xfrm>
              <a:off x="2129" y="1480"/>
              <a:ext cx="4046" cy="29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129" y="2462"/>
              <a:ext cx="4599" cy="2028"/>
              <a:chOff x="2099" y="2988"/>
              <a:chExt cx="4599" cy="202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376" y="3711"/>
                <a:ext cx="4322" cy="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startInitialJoin 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47" name="直接连接符 46"/>
          <p:cNvCxnSpPr>
            <a:stCxn id="17" idx="1"/>
            <a:endCxn id="8" idx="3"/>
          </p:cNvCxnSpPr>
          <p:nvPr/>
        </p:nvCxnSpPr>
        <p:spPr>
          <a:xfrm flipH="1">
            <a:off x="8608060" y="1304290"/>
            <a:ext cx="892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9" idx="1"/>
          </p:cNvCxnSpPr>
          <p:nvPr/>
        </p:nvCxnSpPr>
        <p:spPr>
          <a:xfrm flipH="1">
            <a:off x="4963160" y="1304290"/>
            <a:ext cx="1101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833495" y="1728470"/>
            <a:ext cx="1270" cy="739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4779645" y="3427095"/>
            <a:ext cx="2540" cy="9607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6474460" y="3696970"/>
            <a:ext cx="1905" cy="70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摘录 67"/>
          <p:cNvSpPr/>
          <p:nvPr/>
        </p:nvSpPr>
        <p:spPr>
          <a:xfrm rot="5400000">
            <a:off x="9397522" y="1237772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流程图: 摘录 51"/>
          <p:cNvSpPr/>
          <p:nvPr/>
        </p:nvSpPr>
        <p:spPr>
          <a:xfrm rot="5400000">
            <a:off x="5936772" y="1237772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流程图: 摘录 52"/>
          <p:cNvSpPr/>
          <p:nvPr/>
        </p:nvSpPr>
        <p:spPr>
          <a:xfrm>
            <a:off x="3786662" y="172862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6419850" y="1728470"/>
            <a:ext cx="1905" cy="705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摘录 54"/>
          <p:cNvSpPr/>
          <p:nvPr/>
        </p:nvSpPr>
        <p:spPr>
          <a:xfrm>
            <a:off x="6367937" y="172862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流程图: 摘录 55"/>
          <p:cNvSpPr/>
          <p:nvPr/>
        </p:nvSpPr>
        <p:spPr>
          <a:xfrm>
            <a:off x="4720112" y="3427252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流程图: 摘录 56"/>
          <p:cNvSpPr/>
          <p:nvPr/>
        </p:nvSpPr>
        <p:spPr>
          <a:xfrm>
            <a:off x="6414292" y="369712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" name="组合 32"/>
          <p:cNvGrpSpPr/>
          <p:nvPr/>
        </p:nvGrpSpPr>
        <p:grpSpPr>
          <a:xfrm>
            <a:off x="647700" y="850900"/>
            <a:ext cx="2920365" cy="1621997"/>
            <a:chOff x="2129" y="1480"/>
            <a:chExt cx="4599" cy="4085"/>
          </a:xfrm>
        </p:grpSpPr>
        <p:sp>
          <p:nvSpPr>
            <p:cNvPr id="34" name="矩形 33"/>
            <p:cNvSpPr/>
            <p:nvPr/>
          </p:nvSpPr>
          <p:spPr>
            <a:xfrm>
              <a:off x="2129" y="1480"/>
              <a:ext cx="4046" cy="33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129" y="2462"/>
              <a:ext cx="4599" cy="3103"/>
              <a:chOff x="2099" y="2988"/>
              <a:chExt cx="4599" cy="310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376" y="3711"/>
                <a:ext cx="4322" cy="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startInitialJoin 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CoordinatorPublication::start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376930" y="888365"/>
            <a:ext cx="5796280" cy="1219200"/>
            <a:chOff x="7242" y="6854"/>
            <a:chExt cx="4114" cy="3825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publish(clusterChangeEvent, ActionListener, AckListener)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发布集群状态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event: </a:t>
              </a:r>
              <a:r>
                <a:rPr lang="zh-CN" altLang="en-US" sz="1400">
                  <a:latin typeface="Times New Roman" panose="02020603050405020304" charset="0"/>
                </a:rPr>
                <a:t>包含新旧集群状态，集群节点引用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ActionListener: 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响应返回结果和发布失败事件</a:t>
              </a:r>
              <a:endParaRPr lang="zh-CN" altLang="en-US" sz="14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AckListener</a:t>
              </a:r>
              <a:r>
                <a:rPr lang="en-US" altLang="zh-CN" sz="1400">
                  <a:latin typeface="Times New Roman" panose="02020603050405020304" charset="0"/>
                </a:rPr>
                <a:t>: </a:t>
              </a:r>
              <a:r>
                <a:rPr lang="zh-CN" altLang="en-US" sz="1400">
                  <a:latin typeface="Times New Roman" panose="02020603050405020304" charset="0"/>
                </a:rPr>
                <a:t>响应状态提交以及节点成功应用状态事件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76930" y="2336165"/>
            <a:ext cx="8704580" cy="1432493"/>
            <a:chOff x="7242" y="6854"/>
            <a:chExt cx="4114" cy="2927"/>
          </a:xfrm>
        </p:grpSpPr>
        <p:sp>
          <p:nvSpPr>
            <p:cNvPr id="5" name="剪去单角的矩形 4"/>
            <p:cNvSpPr/>
            <p:nvPr/>
          </p:nvSpPr>
          <p:spPr>
            <a:xfrm>
              <a:off x="7242" y="6854"/>
              <a:ext cx="4114" cy="2926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42" y="6854"/>
              <a:ext cx="4022" cy="2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Times New Roman" panose="02020603050405020304" charset="0"/>
                  <a:sym typeface="+mn-ea"/>
                </a:rPr>
                <a:t>构造发布状态所需的环境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  <a:sym typeface="+mn-ea"/>
                </a:rPr>
                <a:t>PublicationContext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(clusterChangedEvent): 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构造需发布的全量或增量数据，实现二阶段提交</a:t>
              </a:r>
              <a:endParaRPr lang="zh-CN" altLang="en-US" sz="14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PublishRequest(clusterState): 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持有需要发布的最新集群状态</a:t>
              </a:r>
              <a:endParaRPr lang="zh-CN" altLang="en-US" sz="14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DiscoveryNodes: ClusterState::nodes: 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需发布的节点</a:t>
              </a:r>
              <a:endParaRPr lang="zh-CN" altLang="en-US" sz="14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CoordinatorPublication(publishRequest, publicationContext, ListenableFuture, ackListener, publishListener)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CoordinatorPublication::start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6275" y="4086860"/>
            <a:ext cx="6936105" cy="1194863"/>
            <a:chOff x="2129" y="1480"/>
            <a:chExt cx="4599" cy="3010"/>
          </a:xfrm>
        </p:grpSpPr>
        <p:sp>
          <p:nvSpPr>
            <p:cNvPr id="8" name="矩形 7"/>
            <p:cNvSpPr/>
            <p:nvPr/>
          </p:nvSpPr>
          <p:spPr>
            <a:xfrm>
              <a:off x="2129" y="1480"/>
              <a:ext cx="4046" cy="29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latin typeface="Times New Roman" panose="02020603050405020304" charset="0"/>
                  <a:sym typeface="+mn-ea"/>
                </a:rPr>
                <a:t>PublicationContext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129" y="2462"/>
              <a:ext cx="4599" cy="2028"/>
              <a:chOff x="2099" y="2988"/>
              <a:chExt cx="4599" cy="202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76" y="3711"/>
                <a:ext cx="4322" cy="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sendPublishRequest(DiscoveryNode, PublishRequest, ActionListener)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sendApplyCommit(DiscoveryNode, ApplyCommitRequest,ActionListener)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76275" y="5668010"/>
            <a:ext cx="6936105" cy="1194863"/>
            <a:chOff x="2129" y="1480"/>
            <a:chExt cx="4599" cy="3010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29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CoordinatorPublication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9" y="2462"/>
              <a:ext cx="4599" cy="2028"/>
              <a:chOff x="2099" y="2988"/>
              <a:chExt cx="4599" cy="202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322" cy="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sendPublishRequest(DiscoveryNode, PublishRequest, ActionListener)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sendApplyCommit(DiscoveryNode, ApplyCommitRequest,ActionListener)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780655" y="3969385"/>
            <a:ext cx="4664075" cy="1569085"/>
            <a:chOff x="2129" y="1480"/>
            <a:chExt cx="4599" cy="3953"/>
          </a:xfrm>
        </p:grpSpPr>
        <p:sp>
          <p:nvSpPr>
            <p:cNvPr id="26" name="矩形 25"/>
            <p:cNvSpPr/>
            <p:nvPr/>
          </p:nvSpPr>
          <p:spPr>
            <a:xfrm>
              <a:off x="2129" y="1480"/>
              <a:ext cx="4046" cy="39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latin typeface="Times New Roman" panose="02020603050405020304" charset="0"/>
                  <a:sym typeface="+mn-ea"/>
                </a:rPr>
                <a:t>Publication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TransportHandler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9" y="2462"/>
              <a:ext cx="4599" cy="2566"/>
              <a:chOff x="2099" y="2988"/>
              <a:chExt cx="4599" cy="256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76" y="3711"/>
                <a:ext cx="4322" cy="1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newPublicationContext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serializeFull/DiffClusterState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sendFullClusterState / sendClusterStateDiff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6" name="直接箭头连接符 35"/>
          <p:cNvCxnSpPr/>
          <p:nvPr/>
        </p:nvCxnSpPr>
        <p:spPr>
          <a:xfrm>
            <a:off x="6819900" y="4681220"/>
            <a:ext cx="960755" cy="133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3" idx="1"/>
            <a:endCxn id="16" idx="1"/>
          </p:cNvCxnSpPr>
          <p:nvPr/>
        </p:nvCxnSpPr>
        <p:spPr>
          <a:xfrm rot="10800000">
            <a:off x="676275" y="4644390"/>
            <a:ext cx="3175" cy="1581150"/>
          </a:xfrm>
          <a:prstGeom prst="bentConnector3">
            <a:avLst>
              <a:gd name="adj1" fmla="val 760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集群状态发布：二阶段提交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0350" y="290195"/>
            <a:ext cx="2468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避免状态同步失败回滚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788795" y="888365"/>
            <a:ext cx="3856990" cy="2550795"/>
            <a:chOff x="2587" y="1790"/>
            <a:chExt cx="6074" cy="4017"/>
          </a:xfrm>
        </p:grpSpPr>
        <p:sp>
          <p:nvSpPr>
            <p:cNvPr id="7" name="矩形 6"/>
            <p:cNvSpPr/>
            <p:nvPr/>
          </p:nvSpPr>
          <p:spPr>
            <a:xfrm>
              <a:off x="2587" y="3322"/>
              <a:ext cx="1417" cy="9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Master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658" y="1790"/>
              <a:ext cx="1417" cy="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Slave-1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245" y="3322"/>
              <a:ext cx="1417" cy="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Slave-2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58" y="4847"/>
              <a:ext cx="1417" cy="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Slave-3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>
              <a:stCxn id="7" idx="3"/>
              <a:endCxn id="4" idx="1"/>
            </p:cNvCxnSpPr>
            <p:nvPr/>
          </p:nvCxnSpPr>
          <p:spPr>
            <a:xfrm flipV="1">
              <a:off x="4004" y="2270"/>
              <a:ext cx="1654" cy="15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7" idx="3"/>
              <a:endCxn id="5" idx="1"/>
            </p:cNvCxnSpPr>
            <p:nvPr/>
          </p:nvCxnSpPr>
          <p:spPr>
            <a:xfrm>
              <a:off x="4004" y="3802"/>
              <a:ext cx="32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endCxn id="6" idx="1"/>
            </p:cNvCxnSpPr>
            <p:nvPr/>
          </p:nvCxnSpPr>
          <p:spPr>
            <a:xfrm>
              <a:off x="4011" y="3781"/>
              <a:ext cx="1647" cy="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137" y="3322"/>
              <a:ext cx="3168" cy="5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</a:rPr>
                <a:t>下发状态同步请求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636510" y="1016635"/>
            <a:ext cx="4184650" cy="173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、第一阶段：发布集群状态，等待响应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discovery.zen.minimum_master_node=3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若接收到</a:t>
            </a:r>
            <a:r>
              <a:rPr lang="en-US" altLang="zh-CN">
                <a:sym typeface="+mn-ea"/>
              </a:rPr>
              <a:t>minimum_master_node-1=2</a:t>
            </a:r>
            <a:r>
              <a:rPr lang="zh-CN" altLang="en-US">
                <a:sym typeface="+mn-ea"/>
              </a:rPr>
              <a:t>个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节点响应，即认定第一阶段成功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51395" y="4105275"/>
            <a:ext cx="4754880" cy="642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、第二阶段：发送</a:t>
            </a:r>
            <a:r>
              <a:rPr lang="en-US" altLang="zh-CN">
                <a:solidFill>
                  <a:schemeClr val="tx1"/>
                </a:solidFill>
              </a:rPr>
              <a:t>commit</a:t>
            </a:r>
            <a:r>
              <a:rPr lang="zh-CN" altLang="en-US">
                <a:solidFill>
                  <a:schemeClr val="tx1"/>
                </a:solidFill>
              </a:rPr>
              <a:t>请求，应用状态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若接收到</a:t>
            </a:r>
            <a:r>
              <a:rPr lang="zh-CN" altLang="en-US">
                <a:sym typeface="+mn-ea"/>
              </a:rPr>
              <a:t>全部节点响应，即认定第二阶段成功</a:t>
            </a:r>
            <a:endParaRPr lang="zh-CN" altLang="en-US"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88795" y="4138295"/>
            <a:ext cx="3857625" cy="2550795"/>
            <a:chOff x="2587" y="1790"/>
            <a:chExt cx="6075" cy="4017"/>
          </a:xfrm>
        </p:grpSpPr>
        <p:sp>
          <p:nvSpPr>
            <p:cNvPr id="18" name="矩形 17"/>
            <p:cNvSpPr/>
            <p:nvPr/>
          </p:nvSpPr>
          <p:spPr>
            <a:xfrm>
              <a:off x="2587" y="3322"/>
              <a:ext cx="1417" cy="9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Master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658" y="1790"/>
              <a:ext cx="1417" cy="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Slave-1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45" y="3322"/>
              <a:ext cx="1417" cy="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Slave-2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58" y="4847"/>
              <a:ext cx="1417" cy="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Slave-3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/>
            <p:cNvCxnSpPr>
              <a:stCxn id="18" idx="3"/>
              <a:endCxn id="19" idx="1"/>
            </p:cNvCxnSpPr>
            <p:nvPr/>
          </p:nvCxnSpPr>
          <p:spPr>
            <a:xfrm flipV="1">
              <a:off x="4004" y="2270"/>
              <a:ext cx="1654" cy="15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8" idx="3"/>
              <a:endCxn id="20" idx="1"/>
            </p:cNvCxnSpPr>
            <p:nvPr/>
          </p:nvCxnSpPr>
          <p:spPr>
            <a:xfrm>
              <a:off x="4004" y="3802"/>
              <a:ext cx="32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21" idx="1"/>
            </p:cNvCxnSpPr>
            <p:nvPr/>
          </p:nvCxnSpPr>
          <p:spPr>
            <a:xfrm>
              <a:off x="4011" y="3781"/>
              <a:ext cx="1647" cy="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4137" y="3322"/>
              <a:ext cx="3168" cy="5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</a:rPr>
                <a:t>下发状态应用请求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接箭头连接符 25"/>
          <p:cNvCxnSpPr>
            <a:stCxn id="14" idx="2"/>
            <a:endCxn id="15" idx="0"/>
          </p:cNvCxnSpPr>
          <p:nvPr/>
        </p:nvCxnSpPr>
        <p:spPr>
          <a:xfrm>
            <a:off x="9728835" y="2756535"/>
            <a:ext cx="0" cy="1348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24245" y="3108960"/>
            <a:ext cx="3383280" cy="64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超时未满足成功条件，同步失败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discovery.zen.commit_timeout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51595" y="6096635"/>
            <a:ext cx="155448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状态同步成功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728835" y="4747895"/>
            <a:ext cx="0" cy="1348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24245" y="4965065"/>
            <a:ext cx="345567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超时未满足成功条件，同步失败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ym typeface="+mn-ea"/>
              </a:rPr>
              <a:t>discovery.zen.commit.\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publish_timeout - commit_timeout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34965" y="6462395"/>
            <a:ext cx="484124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tx1"/>
                </a:solidFill>
              </a:rPr>
              <a:t>ZenDiscovery::processNextCommittedClusterState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集群状态发布流程：状态同步请求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47700" y="850900"/>
            <a:ext cx="2920365" cy="1409172"/>
            <a:chOff x="2129" y="1480"/>
            <a:chExt cx="4599" cy="3549"/>
          </a:xfrm>
        </p:grpSpPr>
        <p:sp>
          <p:nvSpPr>
            <p:cNvPr id="34" name="矩形 33"/>
            <p:cNvSpPr/>
            <p:nvPr/>
          </p:nvSpPr>
          <p:spPr>
            <a:xfrm>
              <a:off x="2129" y="1480"/>
              <a:ext cx="4046" cy="35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129" y="2462"/>
              <a:ext cx="4599" cy="2565"/>
              <a:chOff x="2099" y="2988"/>
              <a:chExt cx="4599" cy="2565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376" y="3711"/>
                <a:ext cx="4322" cy="1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startInitialJoin 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CoordinatorPublication::start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49605" y="2732405"/>
            <a:ext cx="6936105" cy="1409224"/>
            <a:chOff x="2129" y="1480"/>
            <a:chExt cx="4599" cy="3550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35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CoordinatorPublication extends Publication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9" y="2462"/>
              <a:ext cx="4599" cy="2566"/>
              <a:chOff x="2099" y="2988"/>
              <a:chExt cx="4599" cy="256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322" cy="1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start(faultyNodes)</a:t>
                </a:r>
                <a:endParaRPr lang="zh-CN" altLang="en-US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sendPublishRequest(DiscoveryNode, PublishRequest, ActionListener)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sendApplyCommit(DiscoveryNode, ApplyCommitRequest,ActionListener)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4" name="直接箭头连接符 3"/>
          <p:cNvCxnSpPr/>
          <p:nvPr/>
        </p:nvCxnSpPr>
        <p:spPr>
          <a:xfrm>
            <a:off x="1993265" y="2303145"/>
            <a:ext cx="0" cy="4667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585710" y="734060"/>
            <a:ext cx="406908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构造发布状态所需的环境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5710" y="2484755"/>
            <a:ext cx="406908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从节点连接性和健康检查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065" y="1193165"/>
            <a:ext cx="7095490" cy="1152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85710" y="3592195"/>
            <a:ext cx="47752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向每个节点发送状态同步请求 </a:t>
            </a:r>
            <a:r>
              <a:rPr lang="en-US" altLang="zh-CN">
                <a:solidFill>
                  <a:schemeClr val="tx1"/>
                </a:solidFill>
              </a:rPr>
              <a:t>publishRequest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645" y="2939415"/>
            <a:ext cx="3304540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10" y="4360545"/>
            <a:ext cx="4580890" cy="238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645" y="4074795"/>
            <a:ext cx="2333625" cy="28575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139950" y="4598035"/>
            <a:ext cx="10026650" cy="278765"/>
            <a:chOff x="3370" y="7682"/>
            <a:chExt cx="15790" cy="43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0" y="7682"/>
              <a:ext cx="2550" cy="43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5" y="7682"/>
              <a:ext cx="2760" cy="42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81" y="7734"/>
              <a:ext cx="10379" cy="375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265" y="4895850"/>
            <a:ext cx="2333625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8330" y="4895850"/>
            <a:ext cx="2847340" cy="285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7260" y="5208270"/>
            <a:ext cx="7419340" cy="9620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4150" y="5208270"/>
            <a:ext cx="3266440" cy="2667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391400" y="6254115"/>
            <a:ext cx="47752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PublicationContext::sendPublishRequest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8" name="肘形连接符 37"/>
          <p:cNvCxnSpPr/>
          <p:nvPr/>
        </p:nvCxnSpPr>
        <p:spPr>
          <a:xfrm rot="10800000">
            <a:off x="248285" y="-1920240"/>
            <a:ext cx="3175" cy="1581150"/>
          </a:xfrm>
          <a:prstGeom prst="bentConnector3">
            <a:avLst>
              <a:gd name="adj1" fmla="val 760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集群状态发布流程：状态同步请求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9575" y="751205"/>
            <a:ext cx="6936105" cy="1194863"/>
            <a:chOff x="2129" y="1480"/>
            <a:chExt cx="4599" cy="3010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29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latin typeface="Times New Roman" panose="02020603050405020304" charset="0"/>
                  <a:sym typeface="+mn-ea"/>
                </a:rPr>
                <a:t>PublicationContext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129" y="2462"/>
              <a:ext cx="4599" cy="2028"/>
              <a:chOff x="2099" y="2988"/>
              <a:chExt cx="4599" cy="202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376" y="3711"/>
                <a:ext cx="4322" cy="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sendPublishRequest(DiscoveryNode, PublishRequest, ActionListener)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sendApplyCommit(DiscoveryNode, ApplyCommitRequest,ActionListener)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09575" y="2332355"/>
            <a:ext cx="6936105" cy="1194863"/>
            <a:chOff x="2129" y="1480"/>
            <a:chExt cx="4599" cy="3010"/>
          </a:xfrm>
        </p:grpSpPr>
        <p:sp>
          <p:nvSpPr>
            <p:cNvPr id="34" name="矩形 33"/>
            <p:cNvSpPr/>
            <p:nvPr/>
          </p:nvSpPr>
          <p:spPr>
            <a:xfrm>
              <a:off x="2129" y="1480"/>
              <a:ext cx="4046" cy="29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CoordinatorPublication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129" y="2462"/>
              <a:ext cx="4599" cy="2028"/>
              <a:chOff x="2099" y="2988"/>
              <a:chExt cx="4599" cy="202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376" y="3711"/>
                <a:ext cx="4322" cy="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sendPublishRequest(DiscoveryNode, PublishRequest, ActionListener)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sendApplyCommit(DiscoveryNode, ApplyCommitRequest,ActionListener)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7513955" y="633730"/>
            <a:ext cx="4664075" cy="1569085"/>
            <a:chOff x="2129" y="1480"/>
            <a:chExt cx="4599" cy="3953"/>
          </a:xfrm>
        </p:grpSpPr>
        <p:sp>
          <p:nvSpPr>
            <p:cNvPr id="43" name="矩形 42"/>
            <p:cNvSpPr/>
            <p:nvPr/>
          </p:nvSpPr>
          <p:spPr>
            <a:xfrm>
              <a:off x="2129" y="1480"/>
              <a:ext cx="4046" cy="39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latin typeface="Times New Roman" panose="02020603050405020304" charset="0"/>
                  <a:sym typeface="+mn-ea"/>
                </a:rPr>
                <a:t>Publication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TransportHandler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129" y="2462"/>
              <a:ext cx="4599" cy="2566"/>
              <a:chOff x="2099" y="2988"/>
              <a:chExt cx="4599" cy="256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2376" y="3711"/>
                <a:ext cx="4322" cy="1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newPublicationContext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serializeFull/DiffClusterState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sendFullClusterState / sendClusterStateDiff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49" name="直接箭头连接符 48"/>
          <p:cNvCxnSpPr/>
          <p:nvPr/>
        </p:nvCxnSpPr>
        <p:spPr>
          <a:xfrm>
            <a:off x="6553200" y="1345565"/>
            <a:ext cx="960755" cy="133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10800000">
            <a:off x="369570" y="1428750"/>
            <a:ext cx="3175" cy="1581150"/>
          </a:xfrm>
          <a:prstGeom prst="bentConnector3">
            <a:avLst>
              <a:gd name="adj1" fmla="val 760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2745" y="363918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PublicationContext::sendPublishRequest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2745" y="4099560"/>
            <a:ext cx="575754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当前待发送节点是主节点？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9760" y="4559935"/>
            <a:ext cx="550989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Coordinator::</a:t>
            </a:r>
            <a:r>
              <a:rPr lang="zh-CN">
                <a:solidFill>
                  <a:schemeClr val="tx1"/>
                </a:solidFill>
              </a:rPr>
              <a:t>handlePublishRequest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27405" y="5033645"/>
            <a:ext cx="530288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更新</a:t>
            </a:r>
            <a:r>
              <a:rPr lang="en-US" altLang="zh-CN">
                <a:solidFill>
                  <a:schemeClr val="tx1"/>
                </a:solidFill>
              </a:rPr>
              <a:t>CoordinationState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09575" y="5507990"/>
            <a:ext cx="572071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发送全量数据？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7405" y="5995035"/>
            <a:ext cx="530225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Publication</a:t>
            </a:r>
            <a:r>
              <a:rPr lang="en-US" altLang="zh-CN">
                <a:latin typeface="Times New Roman" panose="02020603050405020304" charset="0"/>
                <a:sym typeface="+mn-ea"/>
              </a:rPr>
              <a:t>TransportHandler::sendFullClusterState 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27405" y="6454140"/>
            <a:ext cx="530288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Publication</a:t>
            </a:r>
            <a:r>
              <a:rPr lang="en-US" altLang="zh-CN">
                <a:latin typeface="Times New Roman" panose="02020603050405020304" charset="0"/>
                <a:sym typeface="+mn-ea"/>
              </a:rPr>
              <a:t>TransportHandler::serializeFullClusterState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875145" y="3500120"/>
            <a:ext cx="530288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Publication</a:t>
            </a:r>
            <a:r>
              <a:rPr lang="en-US" altLang="zh-CN">
                <a:latin typeface="Times New Roman" panose="02020603050405020304" charset="0"/>
                <a:sym typeface="+mn-ea"/>
              </a:rPr>
              <a:t>TransportHandler::sendClusterStateToNode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511925" y="4007485"/>
            <a:ext cx="566674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发送增量数据？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875145" y="4465320"/>
            <a:ext cx="530288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Publication</a:t>
            </a:r>
            <a:r>
              <a:rPr lang="en-US" altLang="zh-CN">
                <a:latin typeface="Times New Roman" panose="02020603050405020304" charset="0"/>
                <a:sym typeface="+mn-ea"/>
              </a:rPr>
              <a:t>TransportHandler::sendClusterStateDiff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875145" y="4928235"/>
            <a:ext cx="530288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Publication</a:t>
            </a:r>
            <a:r>
              <a:rPr lang="en-US" altLang="zh-CN">
                <a:latin typeface="Times New Roman" panose="02020603050405020304" charset="0"/>
                <a:sym typeface="+mn-ea"/>
              </a:rPr>
              <a:t>TransportHandler::sendClusterStateToNode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31140" y="3655060"/>
            <a:ext cx="0" cy="31089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383655" y="3527425"/>
            <a:ext cx="0" cy="18351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5175250"/>
            <a:ext cx="6771640" cy="5334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集群状态发布流程：状态同步请求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8600" y="700405"/>
            <a:ext cx="4664075" cy="1569085"/>
            <a:chOff x="2129" y="1480"/>
            <a:chExt cx="4599" cy="3953"/>
          </a:xfrm>
        </p:grpSpPr>
        <p:sp>
          <p:nvSpPr>
            <p:cNvPr id="43" name="矩形 42"/>
            <p:cNvSpPr/>
            <p:nvPr/>
          </p:nvSpPr>
          <p:spPr>
            <a:xfrm>
              <a:off x="2129" y="1480"/>
              <a:ext cx="4046" cy="39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latin typeface="Times New Roman" panose="02020603050405020304" charset="0"/>
                  <a:sym typeface="+mn-ea"/>
                </a:rPr>
                <a:t>Publication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TransportHandler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129" y="2462"/>
              <a:ext cx="4599" cy="2566"/>
              <a:chOff x="2099" y="2988"/>
              <a:chExt cx="4599" cy="256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2376" y="3711"/>
                <a:ext cx="4322" cy="1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newPublicationContext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serializeFull/DiffClusterState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sendFullClusterState / sendClusterStateDiff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61" name="文本框 60"/>
          <p:cNvSpPr txBox="1"/>
          <p:nvPr/>
        </p:nvSpPr>
        <p:spPr>
          <a:xfrm>
            <a:off x="5140960" y="753745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Publication</a:t>
            </a:r>
            <a:r>
              <a:rPr lang="en-US" altLang="zh-CN">
                <a:latin typeface="Times New Roman" panose="02020603050405020304" charset="0"/>
                <a:sym typeface="+mn-ea"/>
              </a:rPr>
              <a:t>TransportHandler::sendClusterStateToNode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74640" y="1204595"/>
            <a:ext cx="5534660" cy="64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Zen1Node?  sendRequest  to PublishClusterStateAction::SEND_ACTION_NAME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4640" y="1918335"/>
            <a:ext cx="553466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Zen2Node?  sendRequest  to PublicationTransportHandler::PUBLISH_STATE_ACTION_NAME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28982" y="2832735"/>
            <a:ext cx="4116323" cy="1519322"/>
            <a:chOff x="2129" y="1480"/>
            <a:chExt cx="4046" cy="3288"/>
          </a:xfrm>
        </p:grpSpPr>
        <p:sp>
          <p:nvSpPr>
            <p:cNvPr id="59" name="矩形 58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75" y="1701"/>
              <a:ext cx="2755" cy="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TransportService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42" y="2521"/>
              <a:ext cx="3993" cy="2247"/>
              <a:chOff x="2112" y="3047"/>
              <a:chExt cx="3993" cy="2247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112" y="3047"/>
                <a:ext cx="1124" cy="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355" y="3711"/>
                <a:ext cx="3726" cy="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16" name="直接箭头连接符 15"/>
          <p:cNvCxnSpPr/>
          <p:nvPr/>
        </p:nvCxnSpPr>
        <p:spPr>
          <a:xfrm>
            <a:off x="2377440" y="2272665"/>
            <a:ext cx="0" cy="5600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41595" y="3342640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从节点侧</a:t>
            </a:r>
            <a:r>
              <a:rPr lang="en-US" altLang="zh-CN">
                <a:latin typeface="Times New Roman" panose="02020603050405020304" charset="0"/>
                <a:sym typeface="+mn-ea"/>
              </a:rPr>
              <a:t>,</a:t>
            </a:r>
            <a:r>
              <a:rPr lang="zh-CN" altLang="en-US">
                <a:latin typeface="Times New Roman" panose="02020603050405020304" charset="0"/>
                <a:sym typeface="+mn-ea"/>
              </a:rPr>
              <a:t>接收同步请求并处理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640" y="3803650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Zen1Node:  SEND_ACTION_NAME handler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94680" y="4258310"/>
            <a:ext cx="615315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PublishClusterStateAction::handleIncomingClusterStateRequest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700905" y="3107690"/>
            <a:ext cx="69780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1" idx="1"/>
            <a:endCxn id="17" idx="1"/>
          </p:cNvCxnSpPr>
          <p:nvPr/>
        </p:nvCxnSpPr>
        <p:spPr>
          <a:xfrm rot="10800000" flipH="1" flipV="1">
            <a:off x="5140325" y="935990"/>
            <a:ext cx="3175" cy="2588895"/>
          </a:xfrm>
          <a:prstGeom prst="bentConnector3">
            <a:avLst>
              <a:gd name="adj1" fmla="val -1564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94680" y="4758690"/>
            <a:ext cx="615315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获取最新</a:t>
            </a:r>
            <a:r>
              <a:rPr lang="en-US" altLang="zh-CN">
                <a:latin typeface="Times New Roman" panose="02020603050405020304" charset="0"/>
                <a:sym typeface="+mn-ea"/>
              </a:rPr>
              <a:t>clusterState( </a:t>
            </a:r>
            <a:r>
              <a:rPr lang="zh-CN" altLang="en-US">
                <a:latin typeface="Times New Roman" panose="02020603050405020304" charset="0"/>
                <a:sym typeface="+mn-ea"/>
              </a:rPr>
              <a:t>全量或增量</a:t>
            </a:r>
            <a:r>
              <a:rPr lang="en-US" altLang="zh-CN">
                <a:latin typeface="Times New Roman" panose="02020603050405020304" charset="0"/>
                <a:sym typeface="+mn-ea"/>
              </a:rPr>
              <a:t>), </a:t>
            </a:r>
            <a:r>
              <a:rPr lang="zh-CN" altLang="en-US">
                <a:latin typeface="Times New Roman" panose="02020603050405020304" charset="0"/>
                <a:sym typeface="+mn-ea"/>
              </a:rPr>
              <a:t>应用增量来获取全量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94680" y="5259070"/>
            <a:ext cx="615315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保存最新全量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cl</a:t>
            </a:r>
            <a:r>
              <a:rPr lang="en-US" altLang="zh-CN">
                <a:latin typeface="Times New Roman" panose="02020603050405020304" charset="0"/>
                <a:sym typeface="+mn-ea"/>
              </a:rPr>
              <a:t>usterState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94680" y="5746750"/>
            <a:ext cx="615315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返回成功</a:t>
            </a:r>
            <a:r>
              <a:rPr lang="en-US" altLang="zh-CN">
                <a:latin typeface="Times New Roman" panose="02020603050405020304" charset="0"/>
                <a:sym typeface="+mn-ea"/>
              </a:rPr>
              <a:t>Response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4758690"/>
            <a:ext cx="5076190" cy="3714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539615"/>
            <a:ext cx="3323590" cy="2190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0" y="5746750"/>
            <a:ext cx="2552065" cy="2381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0" y="6024880"/>
            <a:ext cx="3780790" cy="2190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775" y="4236085"/>
            <a:ext cx="261874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5175250"/>
            <a:ext cx="6771640" cy="5334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集群状态发布流程：状态同步请求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8600" y="700405"/>
            <a:ext cx="4664075" cy="1569085"/>
            <a:chOff x="2129" y="1480"/>
            <a:chExt cx="4599" cy="3953"/>
          </a:xfrm>
        </p:grpSpPr>
        <p:sp>
          <p:nvSpPr>
            <p:cNvPr id="43" name="矩形 42"/>
            <p:cNvSpPr/>
            <p:nvPr/>
          </p:nvSpPr>
          <p:spPr>
            <a:xfrm>
              <a:off x="2129" y="1480"/>
              <a:ext cx="4046" cy="39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latin typeface="Times New Roman" panose="02020603050405020304" charset="0"/>
                  <a:sym typeface="+mn-ea"/>
                </a:rPr>
                <a:t>Publication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TransportHandler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129" y="2462"/>
              <a:ext cx="4599" cy="2566"/>
              <a:chOff x="2099" y="2988"/>
              <a:chExt cx="4599" cy="256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2376" y="3711"/>
                <a:ext cx="4322" cy="1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newPublicationContext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serializeFull/DiffClusterState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sendFullClusterState / sendClusterStateDiff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61" name="文本框 60"/>
          <p:cNvSpPr txBox="1"/>
          <p:nvPr/>
        </p:nvSpPr>
        <p:spPr>
          <a:xfrm>
            <a:off x="5140960" y="753745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Publication</a:t>
            </a:r>
            <a:r>
              <a:rPr lang="en-US" altLang="zh-CN">
                <a:latin typeface="Times New Roman" panose="02020603050405020304" charset="0"/>
                <a:sym typeface="+mn-ea"/>
              </a:rPr>
              <a:t>TransportHandler::sendClusterStateToNode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74640" y="1204595"/>
            <a:ext cx="5534660" cy="64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Zen1Node?  sendRequest  to PublishClusterStateAction::SEND_ACTION_NAME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4640" y="1918335"/>
            <a:ext cx="6561455" cy="64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Zen2Node?  sendRequest  to PublicationTransportHandler::PUBLISH_STATE_ACTION_NAME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28982" y="2832735"/>
            <a:ext cx="4116323" cy="1519322"/>
            <a:chOff x="2129" y="1480"/>
            <a:chExt cx="4046" cy="3288"/>
          </a:xfrm>
        </p:grpSpPr>
        <p:sp>
          <p:nvSpPr>
            <p:cNvPr id="59" name="矩形 58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75" y="1701"/>
              <a:ext cx="2755" cy="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TransportService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42" y="2521"/>
              <a:ext cx="3993" cy="2247"/>
              <a:chOff x="2112" y="3047"/>
              <a:chExt cx="3993" cy="2247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112" y="3047"/>
                <a:ext cx="1124" cy="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355" y="3711"/>
                <a:ext cx="3726" cy="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16" name="直接箭头连接符 15"/>
          <p:cNvCxnSpPr/>
          <p:nvPr/>
        </p:nvCxnSpPr>
        <p:spPr>
          <a:xfrm>
            <a:off x="2377440" y="2272665"/>
            <a:ext cx="0" cy="5600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41595" y="3342640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从节点侧</a:t>
            </a:r>
            <a:r>
              <a:rPr lang="en-US" altLang="zh-CN">
                <a:latin typeface="Times New Roman" panose="02020603050405020304" charset="0"/>
                <a:sym typeface="+mn-ea"/>
              </a:rPr>
              <a:t>,</a:t>
            </a:r>
            <a:r>
              <a:rPr lang="zh-CN" altLang="en-US">
                <a:latin typeface="Times New Roman" panose="02020603050405020304" charset="0"/>
                <a:sym typeface="+mn-ea"/>
              </a:rPr>
              <a:t>接收同步请求并处理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640" y="3803650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Zen2Node:  PUBLISH_STATE_ACTION_NAME handler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94680" y="4258310"/>
            <a:ext cx="615315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PublicationTransportHandler::handleIncomingPublishRequest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700905" y="3107690"/>
            <a:ext cx="69780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1" idx="1"/>
            <a:endCxn id="17" idx="1"/>
          </p:cNvCxnSpPr>
          <p:nvPr/>
        </p:nvCxnSpPr>
        <p:spPr>
          <a:xfrm rot="10800000" flipH="1" flipV="1">
            <a:off x="5140325" y="935990"/>
            <a:ext cx="3175" cy="2588895"/>
          </a:xfrm>
          <a:prstGeom prst="bentConnector3">
            <a:avLst>
              <a:gd name="adj1" fmla="val -1564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94680" y="4758690"/>
            <a:ext cx="615315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获取最新</a:t>
            </a:r>
            <a:r>
              <a:rPr lang="en-US" altLang="zh-CN">
                <a:latin typeface="Times New Roman" panose="02020603050405020304" charset="0"/>
                <a:sym typeface="+mn-ea"/>
              </a:rPr>
              <a:t>clusterState( </a:t>
            </a:r>
            <a:r>
              <a:rPr lang="zh-CN" altLang="en-US">
                <a:latin typeface="Times New Roman" panose="02020603050405020304" charset="0"/>
                <a:sym typeface="+mn-ea"/>
              </a:rPr>
              <a:t>全量或增量</a:t>
            </a:r>
            <a:r>
              <a:rPr lang="en-US" altLang="zh-CN">
                <a:latin typeface="Times New Roman" panose="02020603050405020304" charset="0"/>
                <a:sym typeface="+mn-ea"/>
              </a:rPr>
              <a:t>), </a:t>
            </a:r>
            <a:r>
              <a:rPr lang="zh-CN" altLang="en-US">
                <a:latin typeface="Times New Roman" panose="02020603050405020304" charset="0"/>
                <a:sym typeface="+mn-ea"/>
              </a:rPr>
              <a:t>应用增量来获取全量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94680" y="5259070"/>
            <a:ext cx="615315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保存最新全量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cl</a:t>
            </a:r>
            <a:r>
              <a:rPr lang="en-US" altLang="zh-CN">
                <a:latin typeface="Times New Roman" panose="02020603050405020304" charset="0"/>
                <a:sym typeface="+mn-ea"/>
              </a:rPr>
              <a:t>usterState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94680" y="5746750"/>
            <a:ext cx="615315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返回成功</a:t>
            </a:r>
            <a:r>
              <a:rPr lang="en-US" altLang="zh-CN">
                <a:latin typeface="Times New Roman" panose="02020603050405020304" charset="0"/>
                <a:sym typeface="+mn-ea"/>
              </a:rPr>
              <a:t>Response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4758690"/>
            <a:ext cx="5076190" cy="3714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" y="5746750"/>
            <a:ext cx="2552065" cy="238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258310"/>
            <a:ext cx="2752090" cy="209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509135"/>
            <a:ext cx="4076065" cy="209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70" y="6024880"/>
            <a:ext cx="6981190" cy="2381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3818890"/>
            <a:ext cx="7933055" cy="20955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集群状态发布流程：状态应用请求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69570" y="850900"/>
            <a:ext cx="6936105" cy="1409224"/>
            <a:chOff x="2129" y="1480"/>
            <a:chExt cx="4599" cy="3550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35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CoordinatorPublication extends Publication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9" y="2462"/>
              <a:ext cx="4599" cy="2566"/>
              <a:chOff x="2099" y="2988"/>
              <a:chExt cx="4599" cy="256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9" y="2988"/>
                <a:ext cx="1124" cy="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322" cy="1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start(faultyNodes)</a:t>
                </a:r>
                <a:endParaRPr lang="zh-CN" altLang="en-US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sendPublishRequest(DiscoveryNode, PublishRequest, ActionListener)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sendApplyCommit(DiscoveryNode, ApplyCommitRequest,ActionListener)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6844665" y="920750"/>
            <a:ext cx="50768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Publication::sendPublishRequest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18985" y="1371600"/>
            <a:ext cx="480187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PublishResponseHandler::onResponse</a:t>
            </a:r>
            <a:endParaRPr lang="en-US" altLang="zh-CN"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240" y="3754755"/>
            <a:ext cx="12169140" cy="2875280"/>
            <a:chOff x="15" y="5703"/>
            <a:chExt cx="19164" cy="4528"/>
          </a:xfrm>
        </p:grpSpPr>
        <p:sp>
          <p:nvSpPr>
            <p:cNvPr id="5" name="文本框 4"/>
            <p:cNvSpPr txBox="1"/>
            <p:nvPr/>
          </p:nvSpPr>
          <p:spPr>
            <a:xfrm>
              <a:off x="10778" y="5703"/>
              <a:ext cx="7995" cy="5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pPr algn="l"/>
              <a:r>
                <a:rPr lang="zh-CN" sz="1600">
                  <a:solidFill>
                    <a:schemeClr val="bg1"/>
                  </a:solidFill>
                </a:rPr>
                <a:t>调用</a:t>
              </a:r>
              <a:r>
                <a:rPr lang="en-US" altLang="zh-CN" sz="1600">
                  <a:solidFill>
                    <a:schemeClr val="bg1"/>
                  </a:solidFill>
                  <a:sym typeface="+mn-ea"/>
                </a:rPr>
                <a:t>Publicati</a:t>
              </a:r>
              <a:r>
                <a:rPr lang="en-US" altLang="zh-CN" sz="1600">
                  <a:sym typeface="+mn-ea"/>
                </a:rPr>
                <a:t>on::sendApplyCommit</a:t>
              </a:r>
              <a:r>
                <a:rPr lang="zh-CN" altLang="en-US" sz="1600">
                  <a:sym typeface="+mn-ea"/>
                </a:rPr>
                <a:t>，向所有节点发送</a:t>
              </a:r>
              <a:endParaRPr lang="zh-CN" altLang="en-US" sz="1600"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778" y="6417"/>
              <a:ext cx="7995" cy="5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zh-CN">
                  <a:solidFill>
                    <a:schemeClr val="tx1"/>
                  </a:solidFill>
                </a:rPr>
                <a:t>调用</a:t>
              </a:r>
              <a:r>
                <a:rPr lang="en-US" altLang="zh-CN">
                  <a:sym typeface="+mn-ea"/>
                </a:rPr>
                <a:t>PublicationContext::sendApplyCommit</a:t>
              </a:r>
              <a:endParaRPr lang="en-US" altLang="zh-CN"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0" y="7133"/>
              <a:ext cx="7910" cy="9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sz="1600">
                  <a:latin typeface="Times New Roman" panose="02020603050405020304" charset="0"/>
                  <a:sym typeface="+mn-ea"/>
                </a:rPr>
                <a:t>Zen1Node?  sendRequest  to PublishClusterStateAction::COMMIT_ACTION_NAME</a:t>
              </a:r>
              <a:endParaRPr lang="en-US" sz="1600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0" y="8257"/>
              <a:ext cx="7910" cy="9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en-US" sz="1600">
                  <a:latin typeface="Times New Roman" panose="02020603050405020304" charset="0"/>
                  <a:sym typeface="+mn-ea"/>
                </a:rPr>
                <a:t>Zen2Node?  sendRequest  to PublicationTransportHandler::</a:t>
              </a:r>
              <a:r>
                <a:rPr lang="en-US" sz="1200">
                  <a:latin typeface="Times New Roman" panose="02020603050405020304" charset="0"/>
                  <a:sym typeface="+mn-ea"/>
                </a:rPr>
                <a:t>COMMIT_STATE_ACTION_NAME</a:t>
              </a:r>
              <a:endParaRPr lang="en-US" sz="1200">
                <a:latin typeface="Times New Roman" panose="02020603050405020304" charset="0"/>
                <a:sym typeface="+mn-ea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131" y="9475"/>
              <a:ext cx="109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" y="6544"/>
              <a:ext cx="10724" cy="273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0778" y="9655"/>
              <a:ext cx="8401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l"/>
              <a:r>
                <a:rPr lang="zh-CN">
                  <a:latin typeface="Times New Roman" panose="02020603050405020304" charset="0"/>
                  <a:sym typeface="+mn-ea"/>
                </a:rPr>
                <a:t>从节点侧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,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接收状态应用请求并处理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119620" y="1891665"/>
            <a:ext cx="505904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更新响应节点个数，更新状态</a:t>
            </a:r>
            <a:r>
              <a:rPr lang="zh-CN" altLang="en-US" sz="1400">
                <a:sym typeface="+mn-ea"/>
              </a:rPr>
              <a:t>WAITING_FOR_QUORUM</a:t>
            </a:r>
            <a:endParaRPr lang="zh-CN" altLang="en-US" sz="14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44665" y="2355215"/>
            <a:ext cx="50768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Publication::handlePublishResponse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01840" y="2830195"/>
            <a:ext cx="50768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CoordinationState::handlePublishResponse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05675" y="3246120"/>
            <a:ext cx="303530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判断是否满足响应个数限制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" y="2259965"/>
            <a:ext cx="5628640" cy="1524000"/>
          </a:xfrm>
          <a:prstGeom prst="rect">
            <a:avLst/>
          </a:prstGeom>
        </p:spPr>
      </p:pic>
      <p:cxnSp>
        <p:nvCxnSpPr>
          <p:cNvPr id="30" name="肘形连接符 29"/>
          <p:cNvCxnSpPr>
            <a:stCxn id="27" idx="3"/>
            <a:endCxn id="5" idx="3"/>
          </p:cNvCxnSpPr>
          <p:nvPr/>
        </p:nvCxnSpPr>
        <p:spPr>
          <a:xfrm>
            <a:off x="10340975" y="3429000"/>
            <a:ext cx="1585595" cy="494665"/>
          </a:xfrm>
          <a:prstGeom prst="bentConnector3">
            <a:avLst>
              <a:gd name="adj1" fmla="val 11501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0653395" y="3246120"/>
            <a:ext cx="4114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是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" y="3238500"/>
            <a:ext cx="7609840" cy="381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38545" y="180340"/>
            <a:ext cx="533463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从节点侧</a:t>
            </a:r>
            <a:r>
              <a:rPr lang="en-US" altLang="zh-CN">
                <a:latin typeface="Times New Roman" panose="02020603050405020304" charset="0"/>
                <a:sym typeface="+mn-ea"/>
              </a:rPr>
              <a:t>,</a:t>
            </a:r>
            <a:r>
              <a:rPr lang="zh-CN" altLang="en-US">
                <a:latin typeface="Times New Roman" panose="02020603050405020304" charset="0"/>
                <a:sym typeface="+mn-ea"/>
              </a:rPr>
              <a:t>接收状态应用请求并处理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62065" y="654685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Zen1Node:  COMMIT_ACTION_NAME handler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2065" y="1102360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PublishClusterStateAction::handleCommitRequest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61430" y="4938395"/>
            <a:ext cx="576834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返回成功</a:t>
            </a:r>
            <a:r>
              <a:rPr lang="en-US" altLang="zh-CN">
                <a:latin typeface="Times New Roman" panose="02020603050405020304" charset="0"/>
                <a:sym typeface="+mn-ea"/>
              </a:rPr>
              <a:t>Response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2065" y="1597025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ZenDiscovery::onClusterStateCommitted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62700" y="2111375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ZenDiscovery::processNextCommittedClusterState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70" y="1258570"/>
            <a:ext cx="2400300" cy="209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" y="1481455"/>
            <a:ext cx="5771515" cy="4000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" y="1249045"/>
            <a:ext cx="1781175" cy="219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5" y="1962785"/>
            <a:ext cx="3761740" cy="4667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35445" y="2562860"/>
            <a:ext cx="539432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更新committedState，记录最近提交的集群状态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36715" y="3024505"/>
            <a:ext cx="539432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集群主</a:t>
            </a:r>
            <a:r>
              <a:rPr lang="en-US" altLang="zh-CN">
                <a:latin typeface="Times New Roman" panose="02020603050405020304" charset="0"/>
                <a:sym typeface="+mn-ea"/>
              </a:rPr>
              <a:t>/</a:t>
            </a:r>
            <a:r>
              <a:rPr lang="zh-CN" altLang="en-US">
                <a:latin typeface="Times New Roman" panose="02020603050405020304" charset="0"/>
                <a:sym typeface="+mn-ea"/>
              </a:rPr>
              <a:t>从节点信息校正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9210" y="2450465"/>
            <a:ext cx="2524125" cy="2286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95" y="2738120"/>
            <a:ext cx="3752215" cy="228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3335" y="2738120"/>
            <a:ext cx="2999740" cy="1905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95" y="3024505"/>
            <a:ext cx="504825" cy="1905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35445" y="3619500"/>
            <a:ext cx="539432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ClusterApplierService::onNewClusterState 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36130" y="4100195"/>
            <a:ext cx="499491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通知</a:t>
            </a:r>
            <a:r>
              <a:rPr lang="en-US" altLang="zh-CN">
                <a:latin typeface="Times New Roman" panose="02020603050405020304" charset="0"/>
                <a:sym typeface="+mn-ea"/>
              </a:rPr>
              <a:t>Appliers</a:t>
            </a:r>
            <a:r>
              <a:rPr lang="zh-CN" altLang="en-US">
                <a:latin typeface="Times New Roman" panose="02020603050405020304" charset="0"/>
                <a:sym typeface="+mn-ea"/>
              </a:rPr>
              <a:t>应用集群状态，更新集群状态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36130" y="4505960"/>
            <a:ext cx="499491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通知</a:t>
            </a:r>
            <a:r>
              <a:rPr lang="en-US">
                <a:latin typeface="Times New Roman" panose="02020603050405020304" charset="0"/>
                <a:sym typeface="+mn-ea"/>
              </a:rPr>
              <a:t>Listeners</a:t>
            </a:r>
            <a:r>
              <a:rPr lang="zh-CN" altLang="en-US">
                <a:latin typeface="Times New Roman" panose="02020603050405020304" charset="0"/>
                <a:sym typeface="+mn-ea"/>
              </a:rPr>
              <a:t>响应集群状态改变事件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3795" y="3794760"/>
            <a:ext cx="2028825" cy="1809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95" y="3785235"/>
            <a:ext cx="2333625" cy="2000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740" y="3998595"/>
            <a:ext cx="6762115" cy="1905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955" y="4214495"/>
            <a:ext cx="3942715" cy="1714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1955" y="4412615"/>
            <a:ext cx="1743075" cy="20002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6420" y="4639310"/>
            <a:ext cx="3152140" cy="1905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6420" y="4871720"/>
            <a:ext cx="1914525" cy="2000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6420" y="5094605"/>
            <a:ext cx="3199765" cy="209550"/>
          </a:xfrm>
          <a:prstGeom prst="rect">
            <a:avLst/>
          </a:prstGeom>
        </p:spPr>
      </p:pic>
      <p:sp>
        <p:nvSpPr>
          <p:cNvPr id="35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集群状态发布流程：状态应用请求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/>
        </p:nvSpPr>
        <p:spPr>
          <a:xfrm>
            <a:off x="-789305" y="200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ES</a:t>
            </a:r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集群任务与状态管理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88255" y="3405505"/>
            <a:ext cx="2717165" cy="2668270"/>
            <a:chOff x="2128" y="1480"/>
            <a:chExt cx="4279" cy="4202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98" y="1648"/>
              <a:ext cx="350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ClusterApplierService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4279" cy="2762"/>
              <a:chOff x="2098" y="3109"/>
              <a:chExt cx="4279" cy="276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4022" cy="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state: ClusterState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addStateApplier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addListener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addLocalNodeMasterListener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onNewClusterState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982980" y="1713230"/>
            <a:ext cx="2717165" cy="2880995"/>
            <a:chOff x="2128" y="1480"/>
            <a:chExt cx="4279" cy="4537"/>
          </a:xfrm>
        </p:grpSpPr>
        <p:sp>
          <p:nvSpPr>
            <p:cNvPr id="12" name="矩形 11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67" y="1793"/>
              <a:ext cx="24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ClusterService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279" cy="3434"/>
              <a:chOff x="2098" y="3109"/>
              <a:chExt cx="4279" cy="343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4022" cy="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ClusterApplierService::stat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localNode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addStateApplier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addListener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submitStateUpdateTask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operationRouting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getSetting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088255" y="74930"/>
            <a:ext cx="2730500" cy="2668270"/>
            <a:chOff x="2128" y="1480"/>
            <a:chExt cx="4300" cy="4202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67" y="1793"/>
              <a:ext cx="2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300" cy="2090"/>
              <a:chOff x="2098" y="3109"/>
              <a:chExt cx="4300" cy="2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submitStateUpdate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pendingTasks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incrementVersion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9402445" y="3299460"/>
            <a:ext cx="2717165" cy="2934335"/>
            <a:chOff x="2128" y="1396"/>
            <a:chExt cx="4279" cy="4621"/>
          </a:xfrm>
        </p:grpSpPr>
        <p:sp>
          <p:nvSpPr>
            <p:cNvPr id="26" name="矩形 25"/>
            <p:cNvSpPr/>
            <p:nvPr/>
          </p:nvSpPr>
          <p:spPr>
            <a:xfrm>
              <a:off x="2129" y="1396"/>
              <a:ext cx="4046" cy="45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76" y="1800"/>
              <a:ext cx="264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ClusterState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4279" cy="3434"/>
              <a:chOff x="2098" y="3109"/>
              <a:chExt cx="4279" cy="343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4022" cy="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clusterName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stateUUID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blocks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nodes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metaData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routingTable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routingNodes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 rot="13920000">
            <a:off x="4215130" y="887730"/>
            <a:ext cx="234950" cy="1835150"/>
            <a:chOff x="16615" y="3092"/>
            <a:chExt cx="210" cy="1411"/>
          </a:xfrm>
        </p:grpSpPr>
        <p:sp>
          <p:nvSpPr>
            <p:cNvPr id="41" name="流程图: 决策 40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>
              <a:stCxn id="41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 rot="18420000">
            <a:off x="4205605" y="2910840"/>
            <a:ext cx="234950" cy="1835150"/>
            <a:chOff x="16615" y="3092"/>
            <a:chExt cx="210" cy="1411"/>
          </a:xfrm>
        </p:grpSpPr>
        <p:sp>
          <p:nvSpPr>
            <p:cNvPr id="33" name="流程图: 决策 32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33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 rot="16200000">
            <a:off x="8451215" y="3880485"/>
            <a:ext cx="201295" cy="1753235"/>
            <a:chOff x="16615" y="3092"/>
            <a:chExt cx="210" cy="1411"/>
          </a:xfrm>
        </p:grpSpPr>
        <p:sp>
          <p:nvSpPr>
            <p:cNvPr id="36" name="流程图: 决策 35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stCxn id="36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982980" y="4488180"/>
            <a:ext cx="2569845" cy="1144905"/>
            <a:chOff x="7242" y="6854"/>
            <a:chExt cx="4114" cy="3592"/>
          </a:xfrm>
        </p:grpSpPr>
        <p:sp>
          <p:nvSpPr>
            <p:cNvPr id="79" name="剪去单角的矩形 78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242" y="6854"/>
              <a:ext cx="4022" cy="2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ClusterService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负责维护集群状态，提交集群任务，管理集群状态</a:t>
              </a:r>
              <a:r>
                <a:rPr lang="en-US" altLang="zh-CN" sz="1400">
                  <a:latin typeface="Times New Roman" panose="02020603050405020304" charset="0"/>
                </a:rPr>
                <a:t>Applier</a:t>
              </a:r>
              <a:r>
                <a:rPr lang="zh-CN" altLang="en-US" sz="1400">
                  <a:latin typeface="Times New Roman" panose="02020603050405020304" charset="0"/>
                </a:rPr>
                <a:t>和</a:t>
              </a:r>
              <a:r>
                <a:rPr lang="en-US" altLang="zh-CN" sz="1400">
                  <a:latin typeface="Times New Roman" panose="02020603050405020304" charset="0"/>
                </a:rPr>
                <a:t>Listener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394190" y="76835"/>
            <a:ext cx="2717165" cy="2668270"/>
            <a:chOff x="2128" y="1480"/>
            <a:chExt cx="4279" cy="4202"/>
          </a:xfrm>
        </p:grpSpPr>
        <p:sp>
          <p:nvSpPr>
            <p:cNvPr id="39" name="矩形 3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398" y="1648"/>
              <a:ext cx="350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ClusterStatePublisher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128" y="2583"/>
              <a:ext cx="4279" cy="1082"/>
              <a:chOff x="2098" y="3109"/>
              <a:chExt cx="4279" cy="108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355" y="3711"/>
                <a:ext cx="4022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publish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 rot="16200000">
            <a:off x="8435340" y="688340"/>
            <a:ext cx="201295" cy="1753235"/>
            <a:chOff x="16615" y="3092"/>
            <a:chExt cx="210" cy="1411"/>
          </a:xfrm>
        </p:grpSpPr>
        <p:sp>
          <p:nvSpPr>
            <p:cNvPr id="49" name="流程图: 决策 48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箭头连接符 50"/>
          <p:cNvCxnSpPr/>
          <p:nvPr/>
        </p:nvCxnSpPr>
        <p:spPr>
          <a:xfrm>
            <a:off x="5801995" y="2745105"/>
            <a:ext cx="12065" cy="6356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6120130" y="1962785"/>
            <a:ext cx="2569845" cy="1144905"/>
            <a:chOff x="7242" y="6854"/>
            <a:chExt cx="4114" cy="3592"/>
          </a:xfrm>
        </p:grpSpPr>
        <p:sp>
          <p:nvSpPr>
            <p:cNvPr id="53" name="剪去单角的矩形 52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242" y="6854"/>
              <a:ext cx="4022" cy="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负责提交运行集群任务，发布新的集群状态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193030" y="5633085"/>
            <a:ext cx="3703896" cy="1158240"/>
            <a:chOff x="7242" y="6854"/>
            <a:chExt cx="4260" cy="3634"/>
          </a:xfrm>
        </p:grpSpPr>
        <p:sp>
          <p:nvSpPr>
            <p:cNvPr id="56" name="剪去单角的矩形 55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242" y="6854"/>
              <a:ext cx="4260" cy="3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ClusterApplierService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负责维护集群状态，响应集群状态变化以及应用集群状态。</a:t>
              </a:r>
              <a:r>
                <a:rPr lang="en-US" altLang="zh-CN" sz="1400">
                  <a:latin typeface="Times New Roman" panose="02020603050405020304" charset="0"/>
                </a:rPr>
                <a:t>applier</a:t>
              </a:r>
              <a:r>
                <a:rPr lang="zh-CN" altLang="en-US" sz="1400">
                  <a:latin typeface="Times New Roman" panose="02020603050405020304" charset="0"/>
                </a:rPr>
                <a:t>负责将新状态应用到节点内部，</a:t>
              </a:r>
              <a:r>
                <a:rPr lang="en-US" altLang="zh-CN" sz="1400">
                  <a:latin typeface="Times New Roman" panose="02020603050405020304" charset="0"/>
                </a:rPr>
                <a:t>listener</a:t>
              </a:r>
              <a:r>
                <a:rPr lang="zh-CN" altLang="en-US" sz="1400">
                  <a:latin typeface="Times New Roman" panose="02020603050405020304" charset="0"/>
                </a:rPr>
                <a:t>负责响应。</a:t>
              </a:r>
              <a:r>
                <a:rPr lang="en-US" altLang="zh-CN" sz="1400">
                  <a:latin typeface="Times New Roman" panose="02020603050405020304" charset="0"/>
                </a:rPr>
                <a:t>local..Listenr</a:t>
              </a:r>
              <a:r>
                <a:rPr lang="zh-CN" altLang="en-US" sz="1400">
                  <a:latin typeface="Times New Roman" panose="02020603050405020304" charset="0"/>
                </a:rPr>
                <a:t>负责处理主节点变化时间，</a:t>
              </a:r>
              <a:r>
                <a:rPr lang="en-US" altLang="zh-CN" sz="1400">
                  <a:latin typeface="Times New Roman" panose="02020603050405020304" charset="0"/>
                </a:rPr>
                <a:t>time..listener</a:t>
              </a:r>
              <a:r>
                <a:rPr lang="zh-CN" altLang="en-US" sz="1400">
                  <a:latin typeface="Times New Roman" panose="02020603050405020304" charset="0"/>
                </a:rPr>
                <a:t>超时响应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565640" y="1911985"/>
            <a:ext cx="2569845" cy="1144905"/>
            <a:chOff x="7242" y="6854"/>
            <a:chExt cx="4114" cy="3592"/>
          </a:xfrm>
        </p:grpSpPr>
        <p:sp>
          <p:nvSpPr>
            <p:cNvPr id="59" name="剪去单角的矩形 58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242" y="6854"/>
              <a:ext cx="4022" cy="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ClusterStatePublisher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负责从主节点向集群所有节点发布状态变更事件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102360"/>
            <a:ext cx="6762115" cy="61912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集群状态发布流程：状态应用请求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38545" y="180340"/>
            <a:ext cx="533463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从节点侧</a:t>
            </a:r>
            <a:r>
              <a:rPr lang="en-US" altLang="zh-CN">
                <a:latin typeface="Times New Roman" panose="02020603050405020304" charset="0"/>
                <a:sym typeface="+mn-ea"/>
              </a:rPr>
              <a:t>,</a:t>
            </a:r>
            <a:r>
              <a:rPr lang="zh-CN" altLang="en-US">
                <a:latin typeface="Times New Roman" panose="02020603050405020304" charset="0"/>
                <a:sym typeface="+mn-ea"/>
              </a:rPr>
              <a:t>接收状态应用请求并处理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62065" y="654685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Zen2Node:  COMMIT_STATE_ACTION_NAME handler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2065" y="1102360"/>
            <a:ext cx="576770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Coordinator::handleApplyCommit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38545" y="2896870"/>
            <a:ext cx="576834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返回成功</a:t>
            </a:r>
            <a:r>
              <a:rPr lang="en-US" altLang="zh-CN">
                <a:latin typeface="Times New Roman" panose="02020603050405020304" charset="0"/>
                <a:sym typeface="+mn-ea"/>
              </a:rPr>
              <a:t>Response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62065" y="1564640"/>
            <a:ext cx="539432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latin typeface="Times New Roman" panose="02020603050405020304" charset="0"/>
                <a:sym typeface="+mn-ea"/>
              </a:rPr>
              <a:t>ClusterApplierService::onNewClusterState </a:t>
            </a:r>
            <a:endParaRPr 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750" y="2045335"/>
            <a:ext cx="499491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通知</a:t>
            </a:r>
            <a:r>
              <a:rPr lang="en-US" altLang="zh-CN">
                <a:latin typeface="Times New Roman" panose="02020603050405020304" charset="0"/>
                <a:sym typeface="+mn-ea"/>
              </a:rPr>
              <a:t>Appliers</a:t>
            </a:r>
            <a:r>
              <a:rPr lang="zh-CN" altLang="en-US">
                <a:latin typeface="Times New Roman" panose="02020603050405020304" charset="0"/>
                <a:sym typeface="+mn-ea"/>
              </a:rPr>
              <a:t>应用集群状态，更新集群状态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62750" y="2451100"/>
            <a:ext cx="499491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通知</a:t>
            </a:r>
            <a:r>
              <a:rPr lang="en-US">
                <a:latin typeface="Times New Roman" panose="02020603050405020304" charset="0"/>
                <a:sym typeface="+mn-ea"/>
              </a:rPr>
              <a:t>Listeners</a:t>
            </a:r>
            <a:r>
              <a:rPr lang="zh-CN" altLang="en-US">
                <a:latin typeface="Times New Roman" panose="02020603050405020304" charset="0"/>
                <a:sym typeface="+mn-ea"/>
              </a:rPr>
              <a:t>响应集群状态改变事件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820420"/>
            <a:ext cx="2752090" cy="20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610" y="820420"/>
            <a:ext cx="2333625" cy="257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535" y="1854835"/>
            <a:ext cx="2028825" cy="228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20" y="1816735"/>
            <a:ext cx="1676400" cy="266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" y="2136775"/>
            <a:ext cx="5876290" cy="1371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3589020"/>
            <a:ext cx="2752090" cy="200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610" y="3589020"/>
            <a:ext cx="5247640" cy="2476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600" y="3876675"/>
            <a:ext cx="454279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集群状态发布：全量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增量发布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27025" y="1108075"/>
            <a:ext cx="406908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强制全量同步或者节点上次同步不成功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7125" y="1943735"/>
            <a:ext cx="246888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序列化集群状态并压缩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7" idx="2"/>
            <a:endCxn id="5" idx="0"/>
          </p:cNvCxnSpPr>
          <p:nvPr/>
        </p:nvCxnSpPr>
        <p:spPr>
          <a:xfrm>
            <a:off x="2361565" y="1473835"/>
            <a:ext cx="0" cy="469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61565" y="1577975"/>
            <a:ext cx="15544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准备全量数据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" y="2309495"/>
            <a:ext cx="5752465" cy="17811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58685" y="1108075"/>
            <a:ext cx="406908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不强制全量同步且者节点上次同步成功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386570" y="1473835"/>
            <a:ext cx="0" cy="469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152130" y="1943735"/>
            <a:ext cx="269748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计算增量，序列化并压缩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79915" y="1577975"/>
            <a:ext cx="15544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准备增量数据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05" y="2309495"/>
            <a:ext cx="3123565" cy="571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2961005"/>
            <a:ext cx="5723890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集群状态发布：</a:t>
            </a:r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计算增量</a:t>
            </a:r>
            <a:endParaRPr 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56235" y="1111885"/>
            <a:ext cx="3490595" cy="1293266"/>
            <a:chOff x="2128" y="1396"/>
            <a:chExt cx="5497" cy="2341"/>
          </a:xfrm>
        </p:grpSpPr>
        <p:sp>
          <p:nvSpPr>
            <p:cNvPr id="26" name="矩形 25"/>
            <p:cNvSpPr/>
            <p:nvPr/>
          </p:nvSpPr>
          <p:spPr>
            <a:xfrm>
              <a:off x="2129" y="1396"/>
              <a:ext cx="4887" cy="2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76" y="1757"/>
              <a:ext cx="2641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ClusterState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5497" cy="1154"/>
              <a:chOff x="2098" y="3109"/>
              <a:chExt cx="5497" cy="115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5240" cy="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diff(previousState): ClusterStateDiff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55600" y="3002280"/>
            <a:ext cx="3490595" cy="1293266"/>
            <a:chOff x="2128" y="1396"/>
            <a:chExt cx="5497" cy="2341"/>
          </a:xfrm>
        </p:grpSpPr>
        <p:sp>
          <p:nvSpPr>
            <p:cNvPr id="3" name="矩形 2"/>
            <p:cNvSpPr/>
            <p:nvPr/>
          </p:nvSpPr>
          <p:spPr>
            <a:xfrm>
              <a:off x="2129" y="1396"/>
              <a:ext cx="4887" cy="2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76" y="1757"/>
              <a:ext cx="2641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&lt;&lt;Diffable&gt;&gt;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128" y="2583"/>
              <a:ext cx="5497" cy="1154"/>
              <a:chOff x="2098" y="3109"/>
              <a:chExt cx="5497" cy="115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355" y="3711"/>
                <a:ext cx="5240" cy="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diff(previousState) </a:t>
                </a:r>
                <a:r>
                  <a:rPr lang="zh-CN" altLang="en-US" sz="1400">
                    <a:latin typeface="Times New Roman" panose="02020603050405020304" charset="0"/>
                  </a:rPr>
                  <a:t>计算增量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66" name="流程图: 摘录 65"/>
          <p:cNvSpPr/>
          <p:nvPr/>
        </p:nvSpPr>
        <p:spPr>
          <a:xfrm rot="10800000">
            <a:off x="1988977" y="286908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051050" y="2255520"/>
            <a:ext cx="0" cy="6134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978910" y="1111885"/>
            <a:ext cx="3490595" cy="1506508"/>
            <a:chOff x="2128" y="1396"/>
            <a:chExt cx="5497" cy="2727"/>
          </a:xfrm>
        </p:grpSpPr>
        <p:sp>
          <p:nvSpPr>
            <p:cNvPr id="12" name="矩形 11"/>
            <p:cNvSpPr/>
            <p:nvPr/>
          </p:nvSpPr>
          <p:spPr>
            <a:xfrm>
              <a:off x="2129" y="1396"/>
              <a:ext cx="4887" cy="27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76" y="1757"/>
              <a:ext cx="2641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ClusterStateDiff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5497" cy="1540"/>
              <a:chOff x="2098" y="3109"/>
              <a:chExt cx="5497" cy="15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5240" cy="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apply(ClusterState)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writeTo(StreamOutput)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807325" y="1151255"/>
            <a:ext cx="3490595" cy="1293266"/>
            <a:chOff x="2128" y="1396"/>
            <a:chExt cx="5497" cy="2341"/>
          </a:xfrm>
        </p:grpSpPr>
        <p:sp>
          <p:nvSpPr>
            <p:cNvPr id="19" name="矩形 18"/>
            <p:cNvSpPr/>
            <p:nvPr/>
          </p:nvSpPr>
          <p:spPr>
            <a:xfrm>
              <a:off x="2129" y="1396"/>
              <a:ext cx="4887" cy="2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476" y="1757"/>
              <a:ext cx="2641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&lt;&lt;Diff&gt;&gt;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5497" cy="1154"/>
              <a:chOff x="2098" y="3109"/>
              <a:chExt cx="5497" cy="115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55" y="3711"/>
                <a:ext cx="5240" cy="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apply(T) </a:t>
                </a:r>
                <a:r>
                  <a:rPr lang="zh-CN" altLang="en-US" sz="1400">
                    <a:latin typeface="Times New Roman" panose="02020603050405020304" charset="0"/>
                  </a:rPr>
                  <a:t>在</a:t>
                </a:r>
                <a:r>
                  <a:rPr lang="en-US" altLang="zh-CN" sz="1400">
                    <a:latin typeface="Times New Roman" panose="02020603050405020304" charset="0"/>
                  </a:rPr>
                  <a:t>T</a:t>
                </a:r>
                <a:r>
                  <a:rPr lang="zh-CN" altLang="en-US" sz="1400">
                    <a:latin typeface="Times New Roman" panose="02020603050405020304" charset="0"/>
                  </a:rPr>
                  <a:t>上应用增量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2" name="直接箭头连接符 31"/>
          <p:cNvCxnSpPr/>
          <p:nvPr/>
        </p:nvCxnSpPr>
        <p:spPr>
          <a:xfrm>
            <a:off x="3418840" y="1767840"/>
            <a:ext cx="56007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摘录 32"/>
          <p:cNvSpPr/>
          <p:nvPr/>
        </p:nvSpPr>
        <p:spPr>
          <a:xfrm rot="5400000">
            <a:off x="7679847" y="1762282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7073265" y="1833880"/>
            <a:ext cx="7340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8910" y="2718435"/>
            <a:ext cx="5885815" cy="229552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069340" y="5116830"/>
            <a:ext cx="11005185" cy="64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>
                <a:latin typeface="Times New Roman" panose="02020603050405020304" charset="0"/>
                <a:sym typeface="+mn-ea"/>
              </a:rPr>
              <a:t>RoutingTable</a:t>
            </a:r>
            <a:r>
              <a:rPr lang="zh-CN">
                <a:latin typeface="Times New Roman" panose="02020603050405020304" charset="0"/>
                <a:sym typeface="+mn-ea"/>
              </a:rPr>
              <a:t>，DiscoveryNodes， MetaData， ClusterBlocks，自定义参数ImmutableOpenMap&lt;String, Custom&gt;&gt;</a:t>
            </a:r>
            <a:endParaRPr 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均实现</a:t>
            </a:r>
            <a:r>
              <a:rPr lang="en-US" altLang="zh-CN">
                <a:latin typeface="Times New Roman" panose="02020603050405020304" charset="0"/>
                <a:sym typeface="+mn-ea"/>
              </a:rPr>
              <a:t>Diffable</a:t>
            </a:r>
            <a:r>
              <a:rPr lang="zh-CN" altLang="en-US">
                <a:latin typeface="Times New Roman" panose="02020603050405020304" charset="0"/>
                <a:sym typeface="+mn-ea"/>
              </a:rPr>
              <a:t>接口，能够自行计算增量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计算增量：</a:t>
            </a:r>
            <a:r>
              <a:rPr sz="3200">
                <a:latin typeface="Times New Roman" panose="02020603050405020304" charset="0"/>
                <a:sym typeface="+mn-ea"/>
              </a:rPr>
              <a:t>RoutingTable</a:t>
            </a:r>
            <a:endParaRPr 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1300" y="2676525"/>
            <a:ext cx="3490595" cy="1506508"/>
            <a:chOff x="2128" y="1396"/>
            <a:chExt cx="5497" cy="2727"/>
          </a:xfrm>
        </p:grpSpPr>
        <p:sp>
          <p:nvSpPr>
            <p:cNvPr id="12" name="矩形 11"/>
            <p:cNvSpPr/>
            <p:nvPr/>
          </p:nvSpPr>
          <p:spPr>
            <a:xfrm>
              <a:off x="2129" y="1396"/>
              <a:ext cx="4887" cy="27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93" y="1695"/>
              <a:ext cx="3292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RoutingTableDiff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5497" cy="1540"/>
              <a:chOff x="2098" y="3109"/>
              <a:chExt cx="5497" cy="15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5240" cy="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apply(ClusterState)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writeTo(StreamOutput)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3627755" y="2676525"/>
            <a:ext cx="779653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维护Diff&lt;ImmutableOpenMap&lt;String, IndexRoutingTable&gt;&gt; indicesRouting</a:t>
            </a:r>
            <a:endParaRPr lang="zh-CN">
              <a:latin typeface="Times New Roman" panose="0202060305040502030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8600" y="748030"/>
            <a:ext cx="3490595" cy="1505403"/>
            <a:chOff x="2128" y="1396"/>
            <a:chExt cx="5497" cy="2725"/>
          </a:xfrm>
        </p:grpSpPr>
        <p:sp>
          <p:nvSpPr>
            <p:cNvPr id="6" name="矩形 5"/>
            <p:cNvSpPr/>
            <p:nvPr/>
          </p:nvSpPr>
          <p:spPr>
            <a:xfrm>
              <a:off x="2129" y="1396"/>
              <a:ext cx="4887" cy="27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93" y="1695"/>
              <a:ext cx="3292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RoutingTable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128" y="2583"/>
              <a:ext cx="5497" cy="1206"/>
              <a:chOff x="2098" y="3109"/>
              <a:chExt cx="5497" cy="1206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355" y="3711"/>
                <a:ext cx="5240" cy="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diff(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RoutingTable</a:t>
                </a:r>
                <a:r>
                  <a:rPr lang="en-US" altLang="zh-CN" sz="1400">
                    <a:latin typeface="Times New Roman" panose="02020603050405020304" charset="0"/>
                  </a:rPr>
                  <a:t>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>
            <a:off x="3615055" y="748030"/>
            <a:ext cx="779653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维护ImmutableOpenMap&lt;String, IndexRoutingTable&gt; indicesRouting</a:t>
            </a:r>
            <a:endParaRPr lang="zh-CN">
              <a:latin typeface="Times New Roman" panose="02020603050405020304" charset="0"/>
              <a:sym typeface="+mn-ea"/>
            </a:endParaRPr>
          </a:p>
        </p:txBody>
      </p:sp>
      <p:cxnSp>
        <p:nvCxnSpPr>
          <p:cNvPr id="21" name="直接箭头连接符 20"/>
          <p:cNvCxnSpPr>
            <a:stCxn id="6" idx="2"/>
            <a:endCxn id="12" idx="0"/>
          </p:cNvCxnSpPr>
          <p:nvPr/>
        </p:nvCxnSpPr>
        <p:spPr>
          <a:xfrm>
            <a:off x="1781175" y="2253615"/>
            <a:ext cx="12700" cy="4229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7755" y="3140075"/>
            <a:ext cx="5723890" cy="8001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55" y="4182110"/>
            <a:ext cx="2228850" cy="2381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55" y="4536440"/>
            <a:ext cx="775208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0" name="直接连接符 49"/>
          <p:cNvCxnSpPr/>
          <p:nvPr/>
        </p:nvCxnSpPr>
        <p:spPr>
          <a:xfrm>
            <a:off x="3379470" y="1745615"/>
            <a:ext cx="640080" cy="13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计算增量：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ImmutableOpenMapDiff</a:t>
            </a:r>
            <a:endParaRPr 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9560" y="888365"/>
            <a:ext cx="3490595" cy="1293266"/>
            <a:chOff x="2128" y="1396"/>
            <a:chExt cx="5497" cy="2341"/>
          </a:xfrm>
        </p:grpSpPr>
        <p:sp>
          <p:nvSpPr>
            <p:cNvPr id="26" name="矩形 25"/>
            <p:cNvSpPr/>
            <p:nvPr/>
          </p:nvSpPr>
          <p:spPr>
            <a:xfrm>
              <a:off x="2129" y="1396"/>
              <a:ext cx="4887" cy="2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86" y="1757"/>
              <a:ext cx="4319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ImmutableOpenMapDiff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5497" cy="1154"/>
              <a:chOff x="2098" y="3109"/>
              <a:chExt cx="5497" cy="115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5240" cy="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apply(ClusterState): appliedState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019550" y="888365"/>
            <a:ext cx="3490595" cy="1932993"/>
            <a:chOff x="2128" y="1396"/>
            <a:chExt cx="5497" cy="3499"/>
          </a:xfrm>
        </p:grpSpPr>
        <p:sp>
          <p:nvSpPr>
            <p:cNvPr id="34" name="矩形 33"/>
            <p:cNvSpPr/>
            <p:nvPr/>
          </p:nvSpPr>
          <p:spPr>
            <a:xfrm>
              <a:off x="2129" y="1396"/>
              <a:ext cx="4887" cy="3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14" y="1757"/>
              <a:ext cx="2156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MapDiff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128" y="2583"/>
              <a:ext cx="5497" cy="2312"/>
              <a:chOff x="2098" y="3109"/>
              <a:chExt cx="5497" cy="231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355" y="3711"/>
                <a:ext cx="5240" cy="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getDeletes: List&lt;K&gt;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getDiffs: List&lt;K, Diff&lt;V&gt;&gt;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getUpserts: Map&lt;K, V&gt;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writeTo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7740650" y="888365"/>
            <a:ext cx="3490595" cy="1293266"/>
            <a:chOff x="2128" y="1396"/>
            <a:chExt cx="5497" cy="2341"/>
          </a:xfrm>
        </p:grpSpPr>
        <p:sp>
          <p:nvSpPr>
            <p:cNvPr id="41" name="矩形 40"/>
            <p:cNvSpPr/>
            <p:nvPr/>
          </p:nvSpPr>
          <p:spPr>
            <a:xfrm>
              <a:off x="2129" y="1396"/>
              <a:ext cx="4887" cy="2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476" y="1757"/>
              <a:ext cx="2641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&lt;&lt;Diff&gt;&gt;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128" y="2583"/>
              <a:ext cx="5497" cy="1154"/>
              <a:chOff x="2098" y="3109"/>
              <a:chExt cx="5497" cy="1154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355" y="3711"/>
                <a:ext cx="5240" cy="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apply(T) </a:t>
                </a:r>
                <a:r>
                  <a:rPr lang="zh-CN" altLang="en-US" sz="1400">
                    <a:latin typeface="Times New Roman" panose="02020603050405020304" charset="0"/>
                  </a:rPr>
                  <a:t>在</a:t>
                </a:r>
                <a:r>
                  <a:rPr lang="en-US" altLang="zh-CN" sz="1400">
                    <a:latin typeface="Times New Roman" panose="02020603050405020304" charset="0"/>
                  </a:rPr>
                  <a:t>T</a:t>
                </a:r>
                <a:r>
                  <a:rPr lang="zh-CN" altLang="en-US" sz="1400">
                    <a:latin typeface="Times New Roman" panose="02020603050405020304" charset="0"/>
                  </a:rPr>
                  <a:t>上应用增量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47" name="流程图: 摘录 46"/>
          <p:cNvSpPr/>
          <p:nvPr/>
        </p:nvSpPr>
        <p:spPr>
          <a:xfrm rot="5400000">
            <a:off x="7613172" y="167274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7123430" y="1735455"/>
            <a:ext cx="607695" cy="63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图: 摘录 48"/>
          <p:cNvSpPr/>
          <p:nvPr/>
        </p:nvSpPr>
        <p:spPr>
          <a:xfrm rot="5400000">
            <a:off x="3917472" y="168544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" y="2947670"/>
            <a:ext cx="4352290" cy="96202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65" y="2976245"/>
            <a:ext cx="435229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0345" y="2181225"/>
            <a:ext cx="6857365" cy="462851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543425" y="701675"/>
            <a:ext cx="3490595" cy="1293266"/>
            <a:chOff x="2128" y="1396"/>
            <a:chExt cx="5497" cy="2341"/>
          </a:xfrm>
        </p:grpSpPr>
        <p:sp>
          <p:nvSpPr>
            <p:cNvPr id="26" name="矩形 25"/>
            <p:cNvSpPr/>
            <p:nvPr/>
          </p:nvSpPr>
          <p:spPr>
            <a:xfrm>
              <a:off x="2129" y="1396"/>
              <a:ext cx="4887" cy="2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86" y="1757"/>
              <a:ext cx="4319" cy="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ImmutableOpenMapDiff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5497" cy="1154"/>
              <a:chOff x="2098" y="3109"/>
              <a:chExt cx="5497" cy="115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4848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5240" cy="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apply(ClusterState): appliedState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计算增量：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ImmutableOpenMapDiff</a:t>
            </a:r>
            <a:endParaRPr 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478915"/>
            <a:ext cx="4782185" cy="323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25" y="1478915"/>
            <a:ext cx="3028315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3404235"/>
            <a:ext cx="4904740" cy="3155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385" y="3853180"/>
            <a:ext cx="8752205" cy="293306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计算增量：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DiscoveryNodes,MetaData</a:t>
            </a:r>
            <a:endParaRPr lang="en-US" altLang="zh-CN" sz="32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集群任务运行管理：提交任务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1790" y="888365"/>
            <a:ext cx="2730500" cy="2668270"/>
            <a:chOff x="2128" y="1480"/>
            <a:chExt cx="4300" cy="4202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67" y="1793"/>
              <a:ext cx="2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300" cy="2090"/>
              <a:chOff x="2098" y="3109"/>
              <a:chExt cx="4300" cy="2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submitStateUpdate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pendingTasks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incrementVersion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76930" y="888365"/>
            <a:ext cx="4742180" cy="1219171"/>
            <a:chOff x="7242" y="6854"/>
            <a:chExt cx="4114" cy="3825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submitStateUpdate(config, executor, listener)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提交集群任务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config: </a:t>
              </a:r>
              <a:r>
                <a:rPr lang="zh-CN" altLang="en-US" sz="1400">
                  <a:latin typeface="Times New Roman" panose="02020603050405020304" charset="0"/>
                </a:rPr>
                <a:t>超时时间、优先级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executor --&gt; ClusterStateTaskExecutor: </a:t>
              </a:r>
              <a:r>
                <a:rPr lang="zh-CN" altLang="en-US" sz="1400">
                  <a:latin typeface="Times New Roman" panose="02020603050405020304" charset="0"/>
                </a:rPr>
                <a:t>任务具体操作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listener: </a:t>
              </a:r>
              <a:r>
                <a:rPr lang="zh-CN" altLang="en-US" sz="1400">
                  <a:latin typeface="Times New Roman" panose="02020603050405020304" charset="0"/>
                </a:rPr>
                <a:t>响应失败、状态处理事件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76930" y="2337435"/>
            <a:ext cx="4742180" cy="1144905"/>
            <a:chOff x="7242" y="6854"/>
            <a:chExt cx="4114" cy="3592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2" y="6854"/>
              <a:ext cx="4022" cy="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Batcher::submitTasks </a:t>
              </a:r>
              <a:r>
                <a:rPr lang="zh-CN" altLang="en-US" sz="1400">
                  <a:latin typeface="Times New Roman" panose="02020603050405020304" charset="0"/>
                </a:rPr>
                <a:t>提交任务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5755" y="3822065"/>
            <a:ext cx="3296920" cy="2668270"/>
            <a:chOff x="2128" y="1480"/>
            <a:chExt cx="5192" cy="4202"/>
          </a:xfrm>
        </p:grpSpPr>
        <p:sp>
          <p:nvSpPr>
            <p:cNvPr id="30" name="矩形 29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25" y="1575"/>
              <a:ext cx="3265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extends TaskBatcher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128" y="2583"/>
              <a:ext cx="5192" cy="2762"/>
              <a:chOff x="2098" y="3109"/>
              <a:chExt cx="5192" cy="276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376" y="3711"/>
                <a:ext cx="4914" cy="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UpdateTask::run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</a:t>
                </a:r>
                <a:r>
                  <a:rPr lang="en-US" altLang="zh-CN" sz="1400">
                    <a:latin typeface="Times New Roman" panose="02020603050405020304" charset="0"/>
                  </a:rPr>
                  <a:t>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-----+ MasterService::runTasks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onTimeout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14065" y="4831080"/>
            <a:ext cx="2921000" cy="2081530"/>
            <a:chOff x="2128" y="1480"/>
            <a:chExt cx="4600" cy="4202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UpdateTask (inner class)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extends BatchedTask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8" y="2583"/>
              <a:ext cx="4600" cy="1648"/>
              <a:chOff x="2098" y="3109"/>
              <a:chExt cx="4600" cy="164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8" y="3182"/>
                <a:ext cx="1124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829935" y="4937760"/>
            <a:ext cx="4742180" cy="1144905"/>
            <a:chOff x="7242" y="6854"/>
            <a:chExt cx="4114" cy="3592"/>
          </a:xfrm>
        </p:grpSpPr>
        <p:sp>
          <p:nvSpPr>
            <p:cNvPr id="45" name="剪去单角的矩形 44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42" y="6854"/>
              <a:ext cx="4022" cy="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runIfNotProcessed(BatchedTask updateTask)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0">
            <a:off x="1586230" y="3079115"/>
            <a:ext cx="100330" cy="742950"/>
            <a:chOff x="16615" y="3092"/>
            <a:chExt cx="210" cy="1411"/>
          </a:xfrm>
        </p:grpSpPr>
        <p:sp>
          <p:nvSpPr>
            <p:cNvPr id="49" name="流程图: 决策 48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6930" y="2642235"/>
            <a:ext cx="6752590" cy="100012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30" y="3822065"/>
            <a:ext cx="829500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集群任务运行管理：提交任务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1790" y="888365"/>
            <a:ext cx="2730500" cy="2668270"/>
            <a:chOff x="2128" y="1480"/>
            <a:chExt cx="4300" cy="4202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67" y="1793"/>
              <a:ext cx="2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300" cy="2090"/>
              <a:chOff x="2098" y="3109"/>
              <a:chExt cx="4300" cy="2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submitStateUpdate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pendingTasks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incrementVersion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76930" y="888365"/>
            <a:ext cx="4742180" cy="1219171"/>
            <a:chOff x="7242" y="6854"/>
            <a:chExt cx="4114" cy="3825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submitStateUpdate(config, executor, listener)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提交集群任务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config: </a:t>
              </a:r>
              <a:r>
                <a:rPr lang="zh-CN" altLang="en-US" sz="1400">
                  <a:latin typeface="Times New Roman" panose="02020603050405020304" charset="0"/>
                </a:rPr>
                <a:t>超时时间、优先级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executor --&gt; ClusterStateTaskExecutor: </a:t>
              </a:r>
              <a:r>
                <a:rPr lang="zh-CN" altLang="en-US" sz="1400">
                  <a:latin typeface="Times New Roman" panose="02020603050405020304" charset="0"/>
                </a:rPr>
                <a:t>任务具体操作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listener: </a:t>
              </a:r>
              <a:r>
                <a:rPr lang="zh-CN" altLang="en-US" sz="1400">
                  <a:latin typeface="Times New Roman" panose="02020603050405020304" charset="0"/>
                </a:rPr>
                <a:t>响应失败、状态处理事件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76930" y="2337435"/>
            <a:ext cx="4742180" cy="1371527"/>
            <a:chOff x="7242" y="6854"/>
            <a:chExt cx="4114" cy="4303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2" y="6854"/>
              <a:ext cx="4022" cy="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Batcher::submitTasks </a:t>
              </a:r>
              <a:r>
                <a:rPr lang="zh-CN" altLang="en-US" sz="1400">
                  <a:latin typeface="Times New Roman" panose="02020603050405020304" charset="0"/>
                </a:rPr>
                <a:t>提交任务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任务去重，具有相同</a:t>
              </a:r>
              <a:endParaRPr lang="zh-CN" altLang="en-US" sz="14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executor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的任务均为重复任务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相同任务以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executor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为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key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，存于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List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中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开始执行第一个任务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5755" y="3822065"/>
            <a:ext cx="3296920" cy="2668270"/>
            <a:chOff x="2128" y="1480"/>
            <a:chExt cx="5192" cy="4202"/>
          </a:xfrm>
        </p:grpSpPr>
        <p:sp>
          <p:nvSpPr>
            <p:cNvPr id="30" name="矩形 29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25" y="1575"/>
              <a:ext cx="3265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extends TaskBatcher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128" y="2583"/>
              <a:ext cx="5192" cy="2762"/>
              <a:chOff x="2098" y="3109"/>
              <a:chExt cx="5192" cy="276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376" y="3711"/>
                <a:ext cx="4914" cy="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UpdateTask::run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</a:t>
                </a:r>
                <a:r>
                  <a:rPr lang="en-US" altLang="zh-CN" sz="1400">
                    <a:latin typeface="Times New Roman" panose="02020603050405020304" charset="0"/>
                  </a:rPr>
                  <a:t>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-----+ MasterService::runTasks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onTimeout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14065" y="4831080"/>
            <a:ext cx="2921000" cy="2081530"/>
            <a:chOff x="2128" y="1480"/>
            <a:chExt cx="4600" cy="4202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UpdateTask (inner class)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extends BatchedTask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8" y="2583"/>
              <a:ext cx="4600" cy="1648"/>
              <a:chOff x="2098" y="3109"/>
              <a:chExt cx="4600" cy="164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8" y="3182"/>
                <a:ext cx="1124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829935" y="4937760"/>
            <a:ext cx="4742180" cy="1219171"/>
            <a:chOff x="7242" y="6854"/>
            <a:chExt cx="4114" cy="3825"/>
          </a:xfrm>
        </p:grpSpPr>
        <p:sp>
          <p:nvSpPr>
            <p:cNvPr id="45" name="剪去单角的矩形 44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runIfNotProcessed(BatchedTask updateTask)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获取第一个任务的</a:t>
              </a:r>
              <a:r>
                <a:rPr lang="en-US" altLang="zh-CN" sz="1400">
                  <a:latin typeface="Times New Roman" panose="02020603050405020304" charset="0"/>
                </a:rPr>
                <a:t>executor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以</a:t>
              </a:r>
              <a:r>
                <a:rPr lang="en-US" altLang="zh-CN" sz="1400">
                  <a:latin typeface="Times New Roman" panose="02020603050405020304" charset="0"/>
                </a:rPr>
                <a:t>executor</a:t>
              </a:r>
              <a:r>
                <a:rPr lang="zh-CN" altLang="en-US" sz="1400">
                  <a:latin typeface="Times New Roman" panose="02020603050405020304" charset="0"/>
                </a:rPr>
                <a:t>为</a:t>
              </a:r>
              <a:r>
                <a:rPr lang="en-US" altLang="zh-CN" sz="1400">
                  <a:latin typeface="Times New Roman" panose="02020603050405020304" charset="0"/>
                </a:rPr>
                <a:t>key</a:t>
              </a:r>
              <a:r>
                <a:rPr lang="zh-CN" altLang="en-US" sz="1400">
                  <a:latin typeface="Times New Roman" panose="02020603050405020304" charset="0"/>
                </a:rPr>
                <a:t>，获取其余具有相同</a:t>
              </a:r>
              <a:r>
                <a:rPr lang="en-US" altLang="zh-CN" sz="1400">
                  <a:latin typeface="Times New Roman" panose="02020603050405020304" charset="0"/>
                </a:rPr>
                <a:t>executor</a:t>
              </a:r>
              <a:r>
                <a:rPr lang="zh-CN" altLang="en-US" sz="1400">
                  <a:latin typeface="Times New Roman" panose="02020603050405020304" charset="0"/>
                </a:rPr>
                <a:t>的任务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执行 </a:t>
              </a:r>
              <a:r>
                <a:rPr lang="en-US" altLang="zh-CN" sz="1400">
                  <a:latin typeface="Times New Roman" panose="02020603050405020304" charset="0"/>
                </a:rPr>
                <a:t>Batcher::run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调用</a:t>
              </a:r>
              <a:r>
                <a:rPr lang="en-US" altLang="zh-CN" sz="1400">
                  <a:latin typeface="Times New Roman" panose="02020603050405020304" charset="0"/>
                </a:rPr>
                <a:t>MasterService::runTasks</a:t>
              </a:r>
              <a:r>
                <a:rPr lang="zh-CN" altLang="en-US" sz="1400">
                  <a:latin typeface="Times New Roman" panose="02020603050405020304" charset="0"/>
                </a:rPr>
                <a:t>，获取任务结果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0">
            <a:off x="1586230" y="3079115"/>
            <a:ext cx="100330" cy="742950"/>
            <a:chOff x="16615" y="3092"/>
            <a:chExt cx="210" cy="1411"/>
          </a:xfrm>
        </p:grpSpPr>
        <p:sp>
          <p:nvSpPr>
            <p:cNvPr id="49" name="流程图: 决策 48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3330" y="3822065"/>
            <a:ext cx="8295005" cy="8763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55" y="2033270"/>
            <a:ext cx="675259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361950"/>
            <a:ext cx="11098530" cy="48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041400"/>
            <a:ext cx="1673225" cy="431800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2298700" y="1120775"/>
            <a:ext cx="2920365" cy="1195156"/>
            <a:chOff x="2129" y="1480"/>
            <a:chExt cx="4599" cy="3010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2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&lt;&lt;ClusterStateTaskConfig&gt;&gt;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9" y="2462"/>
              <a:ext cx="4599" cy="2028"/>
              <a:chOff x="2099" y="2988"/>
              <a:chExt cx="4599" cy="202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1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timeout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priority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335645" y="1165860"/>
            <a:ext cx="2920365" cy="1408378"/>
            <a:chOff x="2129" y="1480"/>
            <a:chExt cx="4599" cy="3547"/>
          </a:xfrm>
        </p:grpSpPr>
        <p:sp>
          <p:nvSpPr>
            <p:cNvPr id="7" name="矩形 6"/>
            <p:cNvSpPr/>
            <p:nvPr/>
          </p:nvSpPr>
          <p:spPr>
            <a:xfrm>
              <a:off x="2129" y="1480"/>
              <a:ext cx="4046" cy="33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68" y="1574"/>
              <a:ext cx="3922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&lt;&lt;ClusterStateTaskListener&gt;&gt;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129" y="2462"/>
              <a:ext cx="4599" cy="2565"/>
              <a:chOff x="2099" y="2988"/>
              <a:chExt cx="4599" cy="256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376" y="3711"/>
                <a:ext cx="4322" cy="1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onFailure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clusterStateProcessed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 </a:t>
                </a:r>
                <a:r>
                  <a:rPr lang="zh-CN" altLang="en-US" sz="1200">
                    <a:latin typeface="Times New Roman" panose="02020603050405020304" charset="0"/>
                  </a:rPr>
                  <a:t>集群状态分发处理完毕</a:t>
                </a:r>
                <a:endParaRPr lang="zh-CN" altLang="en-US" sz="12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38445" y="1148715"/>
            <a:ext cx="2920365" cy="1560850"/>
            <a:chOff x="2129" y="1480"/>
            <a:chExt cx="4599" cy="3931"/>
          </a:xfrm>
        </p:grpSpPr>
        <p:sp>
          <p:nvSpPr>
            <p:cNvPr id="14" name="矩形 13"/>
            <p:cNvSpPr/>
            <p:nvPr/>
          </p:nvSpPr>
          <p:spPr>
            <a:xfrm>
              <a:off x="2129" y="1480"/>
              <a:ext cx="4046" cy="39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68" y="1574"/>
              <a:ext cx="3922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&lt;&lt;ClusterStateTaskExecutor&gt;&gt;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129" y="2462"/>
              <a:ext cx="4599" cy="2949"/>
              <a:chOff x="2099" y="2988"/>
              <a:chExt cx="4599" cy="294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376" y="3711"/>
                <a:ext cx="4322" cy="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execute: ClusterResult</a:t>
                </a:r>
                <a:endParaRPr lang="zh-CN" altLang="en-US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runOnlyOnMaster: bool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200">
                    <a:latin typeface="Times New Roman" panose="02020603050405020304" charset="0"/>
                  </a:rPr>
                  <a:t>+ clusterStatePublished(event)</a:t>
                </a:r>
                <a:endParaRPr lang="en-US" altLang="zh-CN" sz="1200">
                  <a:latin typeface="Times New Roman" panose="02020603050405020304" charset="0"/>
                </a:endParaRPr>
              </a:p>
              <a:p>
                <a:r>
                  <a:rPr lang="en-US" altLang="zh-CN" sz="1200">
                    <a:latin typeface="Times New Roman" panose="02020603050405020304" charset="0"/>
                  </a:rPr>
                  <a:t>+ describeTasks(tasks): String</a:t>
                </a:r>
                <a:endParaRPr lang="en-US" altLang="zh-CN" sz="12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338445" y="3239135"/>
            <a:ext cx="2920365" cy="981934"/>
            <a:chOff x="2129" y="1480"/>
            <a:chExt cx="4599" cy="2473"/>
          </a:xfrm>
        </p:grpSpPr>
        <p:sp>
          <p:nvSpPr>
            <p:cNvPr id="21" name="矩形 20"/>
            <p:cNvSpPr/>
            <p:nvPr/>
          </p:nvSpPr>
          <p:spPr>
            <a:xfrm>
              <a:off x="2129" y="1480"/>
              <a:ext cx="4046" cy="24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ClusterStateUpdateTask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129" y="2462"/>
              <a:ext cx="4599" cy="1491"/>
              <a:chOff x="2099" y="2988"/>
              <a:chExt cx="4599" cy="149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376" y="3711"/>
                <a:ext cx="4322" cy="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8" name="肘形连接符 27"/>
          <p:cNvCxnSpPr/>
          <p:nvPr/>
        </p:nvCxnSpPr>
        <p:spPr>
          <a:xfrm rot="5400000" flipV="1">
            <a:off x="4784408" y="1389698"/>
            <a:ext cx="960755" cy="2837180"/>
          </a:xfrm>
          <a:prstGeom prst="bentConnector3">
            <a:avLst>
              <a:gd name="adj1" fmla="val 5836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74485" y="2720340"/>
            <a:ext cx="9525" cy="516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5400000">
            <a:off x="7932420" y="1261110"/>
            <a:ext cx="702310" cy="3199765"/>
          </a:xfrm>
          <a:prstGeom prst="bentConnector3">
            <a:avLst>
              <a:gd name="adj1" fmla="val 53661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摘录 61"/>
          <p:cNvSpPr/>
          <p:nvPr/>
        </p:nvSpPr>
        <p:spPr>
          <a:xfrm>
            <a:off x="3786027" y="232806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577965" y="5549265"/>
            <a:ext cx="2920365" cy="981934"/>
            <a:chOff x="2129" y="1480"/>
            <a:chExt cx="4599" cy="2473"/>
          </a:xfrm>
        </p:grpSpPr>
        <p:sp>
          <p:nvSpPr>
            <p:cNvPr id="35" name="矩形 34"/>
            <p:cNvSpPr/>
            <p:nvPr/>
          </p:nvSpPr>
          <p:spPr>
            <a:xfrm>
              <a:off x="2129" y="1480"/>
              <a:ext cx="4046" cy="24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406" y="1575"/>
              <a:ext cx="3684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AckClusterStateUpdateTask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129" y="2462"/>
              <a:ext cx="4599" cy="1491"/>
              <a:chOff x="2099" y="2988"/>
              <a:chExt cx="4599" cy="1491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376" y="3711"/>
                <a:ext cx="4322" cy="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8335645" y="3068320"/>
            <a:ext cx="2920365" cy="1713321"/>
            <a:chOff x="2129" y="1480"/>
            <a:chExt cx="4599" cy="4315"/>
          </a:xfrm>
        </p:grpSpPr>
        <p:sp>
          <p:nvSpPr>
            <p:cNvPr id="49" name="矩形 48"/>
            <p:cNvSpPr/>
            <p:nvPr/>
          </p:nvSpPr>
          <p:spPr>
            <a:xfrm>
              <a:off x="2129" y="1480"/>
              <a:ext cx="4046" cy="42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129" y="1574"/>
              <a:ext cx="4286" cy="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&lt;&lt;AckClusterStateTaskListener&gt;&gt;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129" y="2462"/>
              <a:ext cx="4599" cy="3333"/>
              <a:chOff x="2099" y="2988"/>
              <a:chExt cx="4599" cy="333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099" y="2988"/>
                <a:ext cx="1124" cy="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376" y="3711"/>
                <a:ext cx="4322" cy="2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400">
                    <a:latin typeface="Times New Roman" panose="02020603050405020304" charset="0"/>
                  </a:rPr>
                  <a:t>+ mustAck(node):bool</a:t>
                </a:r>
                <a:endParaRPr lang="en-US" sz="1400">
                  <a:latin typeface="Times New Roman" panose="02020603050405020304" charset="0"/>
                </a:endParaRPr>
              </a:p>
              <a:p>
                <a:r>
                  <a:rPr lang="en-US" sz="1200">
                    <a:latin typeface="Times New Roman" panose="02020603050405020304" charset="0"/>
                  </a:rPr>
                  <a:t>--- </a:t>
                </a:r>
                <a:r>
                  <a:rPr lang="zh-CN" altLang="en-US" sz="1200">
                    <a:latin typeface="Times New Roman" panose="02020603050405020304" charset="0"/>
                  </a:rPr>
                  <a:t>此节点必须返回结果</a:t>
                </a:r>
                <a:endParaRPr lang="zh-CN" altLang="en-US" sz="1200">
                  <a:latin typeface="Times New Roman" panose="02020603050405020304" charset="0"/>
                </a:endParaRPr>
              </a:p>
              <a:p>
                <a:r>
                  <a:rPr lang="en-US" altLang="zh-CN" sz="1200">
                    <a:latin typeface="Times New Roman" panose="02020603050405020304" charset="0"/>
                  </a:rPr>
                  <a:t>+ onAllNodeAck</a:t>
                </a:r>
                <a:endParaRPr lang="en-US" altLang="zh-CN" sz="1200">
                  <a:latin typeface="Times New Roman" panose="02020603050405020304" charset="0"/>
                </a:endParaRPr>
              </a:p>
              <a:p>
                <a:r>
                  <a:rPr lang="en-US" altLang="zh-CN" sz="1200">
                    <a:latin typeface="Times New Roman" panose="02020603050405020304" charset="0"/>
                  </a:rPr>
                  <a:t>+ onAckTimeout</a:t>
                </a:r>
                <a:endParaRPr lang="en-US" altLang="zh-CN" sz="1200">
                  <a:latin typeface="Times New Roman" panose="02020603050405020304" charset="0"/>
                </a:endParaRPr>
              </a:p>
              <a:p>
                <a:r>
                  <a:rPr lang="en-US" altLang="zh-CN" sz="1200">
                    <a:latin typeface="Times New Roman" panose="02020603050405020304" charset="0"/>
                  </a:rPr>
                  <a:t>+ ackTimeout: TimeValue</a:t>
                </a:r>
                <a:endParaRPr lang="en-US" altLang="zh-CN" sz="12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63" name="直接连接符 62"/>
          <p:cNvCxnSpPr/>
          <p:nvPr/>
        </p:nvCxnSpPr>
        <p:spPr>
          <a:xfrm>
            <a:off x="7295515" y="4220845"/>
            <a:ext cx="13970" cy="1329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摘录 65"/>
          <p:cNvSpPr/>
          <p:nvPr/>
        </p:nvSpPr>
        <p:spPr>
          <a:xfrm>
            <a:off x="6616222" y="2709702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流程图: 摘录 66"/>
          <p:cNvSpPr/>
          <p:nvPr/>
        </p:nvSpPr>
        <p:spPr>
          <a:xfrm>
            <a:off x="9836307" y="2510312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流程图: 摘录 67"/>
          <p:cNvSpPr/>
          <p:nvPr/>
        </p:nvSpPr>
        <p:spPr>
          <a:xfrm>
            <a:off x="7241697" y="4221002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>
            <a:off x="8683625" y="4789170"/>
            <a:ext cx="5715" cy="7607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摘录 69"/>
          <p:cNvSpPr/>
          <p:nvPr/>
        </p:nvSpPr>
        <p:spPr>
          <a:xfrm>
            <a:off x="8625362" y="4781707"/>
            <a:ext cx="121920" cy="133035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集群任务运行管理：提交任务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1790" y="888365"/>
            <a:ext cx="2730500" cy="2668270"/>
            <a:chOff x="2128" y="1480"/>
            <a:chExt cx="4300" cy="4202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67" y="1793"/>
              <a:ext cx="2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300" cy="2090"/>
              <a:chOff x="2098" y="3109"/>
              <a:chExt cx="4300" cy="2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submitStateUpdate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pendingTasks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incrementVersion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76930" y="888365"/>
            <a:ext cx="4742180" cy="1219171"/>
            <a:chOff x="7242" y="6854"/>
            <a:chExt cx="4114" cy="3825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submitStateUpdate(config, executor, listener)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提交集群任务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config: </a:t>
              </a:r>
              <a:r>
                <a:rPr lang="zh-CN" altLang="en-US" sz="1400">
                  <a:latin typeface="Times New Roman" panose="02020603050405020304" charset="0"/>
                </a:rPr>
                <a:t>超时时间、优先级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executor --&gt; ClusterStateTaskExecutor: </a:t>
              </a:r>
              <a:r>
                <a:rPr lang="zh-CN" altLang="en-US" sz="1400">
                  <a:latin typeface="Times New Roman" panose="02020603050405020304" charset="0"/>
                </a:rPr>
                <a:t>任务具体操作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listener: </a:t>
              </a:r>
              <a:r>
                <a:rPr lang="zh-CN" altLang="en-US" sz="1400">
                  <a:latin typeface="Times New Roman" panose="02020603050405020304" charset="0"/>
                </a:rPr>
                <a:t>响应失败、状态处理事件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76930" y="2337435"/>
            <a:ext cx="4742180" cy="1144905"/>
            <a:chOff x="7242" y="6854"/>
            <a:chExt cx="4114" cy="3592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2" y="6854"/>
              <a:ext cx="4022" cy="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Batcher::submitTasks </a:t>
              </a:r>
              <a:r>
                <a:rPr lang="zh-CN" altLang="en-US" sz="1400">
                  <a:latin typeface="Times New Roman" panose="02020603050405020304" charset="0"/>
                </a:rPr>
                <a:t>提交任务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5755" y="3822065"/>
            <a:ext cx="3296920" cy="2668270"/>
            <a:chOff x="2128" y="1480"/>
            <a:chExt cx="5192" cy="4202"/>
          </a:xfrm>
        </p:grpSpPr>
        <p:sp>
          <p:nvSpPr>
            <p:cNvPr id="30" name="矩形 29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25" y="1575"/>
              <a:ext cx="3265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extends TaskBatcher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128" y="2583"/>
              <a:ext cx="5192" cy="2762"/>
              <a:chOff x="2098" y="3109"/>
              <a:chExt cx="5192" cy="276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376" y="3711"/>
                <a:ext cx="4914" cy="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UpdateTask::run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</a:t>
                </a:r>
                <a:r>
                  <a:rPr lang="en-US" altLang="zh-CN" sz="1400">
                    <a:latin typeface="Times New Roman" panose="02020603050405020304" charset="0"/>
                  </a:rPr>
                  <a:t>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-----+ MasterService::runTasks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onTimeout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14065" y="4524375"/>
            <a:ext cx="2921000" cy="2081530"/>
            <a:chOff x="2128" y="1480"/>
            <a:chExt cx="4600" cy="4202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UpdateTask (inner class)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extends BatchedTask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8" y="2583"/>
              <a:ext cx="4600" cy="1648"/>
              <a:chOff x="2098" y="3109"/>
              <a:chExt cx="4600" cy="164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8" y="3182"/>
                <a:ext cx="1124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829935" y="4631055"/>
            <a:ext cx="4742180" cy="1144905"/>
            <a:chOff x="7242" y="6854"/>
            <a:chExt cx="4114" cy="3592"/>
          </a:xfrm>
        </p:grpSpPr>
        <p:sp>
          <p:nvSpPr>
            <p:cNvPr id="45" name="剪去单角的矩形 44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42" y="6854"/>
              <a:ext cx="4022" cy="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runIfNotProcessed(BatchedTask updateTask)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0">
            <a:off x="1586230" y="3079115"/>
            <a:ext cx="100330" cy="742950"/>
            <a:chOff x="16615" y="3092"/>
            <a:chExt cx="210" cy="1411"/>
          </a:xfrm>
        </p:grpSpPr>
        <p:sp>
          <p:nvSpPr>
            <p:cNvPr id="49" name="流程图: 决策 48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0" y="286385"/>
            <a:ext cx="9714230" cy="62858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97300" y="1206500"/>
            <a:ext cx="6780530" cy="13195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03700" y="2879725"/>
            <a:ext cx="7529195" cy="18364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52000" y="1206500"/>
            <a:ext cx="15621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提交任务去重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52000" y="3079115"/>
            <a:ext cx="15621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任务队列去重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07830" y="3613785"/>
            <a:ext cx="3921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每个任务均绑定有</a:t>
            </a:r>
            <a:r>
              <a:rPr lang="en-US" altLang="zh-CN" b="1">
                <a:solidFill>
                  <a:schemeClr val="bg1"/>
                </a:solidFill>
              </a:rPr>
              <a:t>Listener</a:t>
            </a:r>
            <a:r>
              <a:rPr lang="zh-CN" altLang="en-US" b="1">
                <a:solidFill>
                  <a:schemeClr val="bg1"/>
                </a:solidFill>
              </a:rPr>
              <a:t>，不能删除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集群任务运行管理：提交任务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1790" y="888365"/>
            <a:ext cx="2730500" cy="2668270"/>
            <a:chOff x="2128" y="1480"/>
            <a:chExt cx="4300" cy="4202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67" y="1793"/>
              <a:ext cx="2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300" cy="2090"/>
              <a:chOff x="2098" y="3109"/>
              <a:chExt cx="4300" cy="2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submitStateUpdate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pendingTasks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incrementVersion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76930" y="888365"/>
            <a:ext cx="4742180" cy="1219171"/>
            <a:chOff x="7242" y="6854"/>
            <a:chExt cx="4114" cy="3825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submitStateUpdate(config, executor, listener)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提交集群任务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config: </a:t>
              </a:r>
              <a:r>
                <a:rPr lang="zh-CN" altLang="en-US" sz="1400">
                  <a:latin typeface="Times New Roman" panose="02020603050405020304" charset="0"/>
                </a:rPr>
                <a:t>超时时间、优先级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executor --&gt; ClusterStateTaskExecutor: </a:t>
              </a:r>
              <a:r>
                <a:rPr lang="zh-CN" altLang="en-US" sz="1400">
                  <a:latin typeface="Times New Roman" panose="02020603050405020304" charset="0"/>
                </a:rPr>
                <a:t>任务具体操作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listener: </a:t>
              </a:r>
              <a:r>
                <a:rPr lang="zh-CN" altLang="en-US" sz="1400">
                  <a:latin typeface="Times New Roman" panose="02020603050405020304" charset="0"/>
                </a:rPr>
                <a:t>响应失败、状态处理事件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76930" y="2337435"/>
            <a:ext cx="4742180" cy="1144905"/>
            <a:chOff x="7242" y="6854"/>
            <a:chExt cx="4114" cy="3592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2" y="6854"/>
              <a:ext cx="4022" cy="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Batcher::submitTasks </a:t>
              </a:r>
              <a:r>
                <a:rPr lang="zh-CN" altLang="en-US" sz="1400">
                  <a:latin typeface="Times New Roman" panose="02020603050405020304" charset="0"/>
                </a:rPr>
                <a:t>提交任务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5755" y="3822065"/>
            <a:ext cx="3296920" cy="2668270"/>
            <a:chOff x="2128" y="1480"/>
            <a:chExt cx="5192" cy="4202"/>
          </a:xfrm>
        </p:grpSpPr>
        <p:sp>
          <p:nvSpPr>
            <p:cNvPr id="30" name="矩形 29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25" y="1575"/>
              <a:ext cx="3265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extends TaskBatcher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128" y="2583"/>
              <a:ext cx="5192" cy="2762"/>
              <a:chOff x="2098" y="3109"/>
              <a:chExt cx="5192" cy="276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376" y="3711"/>
                <a:ext cx="4914" cy="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UpdateTask::run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</a:t>
                </a:r>
                <a:r>
                  <a:rPr lang="en-US" altLang="zh-CN" sz="1400">
                    <a:latin typeface="Times New Roman" panose="02020603050405020304" charset="0"/>
                  </a:rPr>
                  <a:t>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-----+ MasterService::runTasks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onTimeout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14065" y="4524375"/>
            <a:ext cx="2921000" cy="2081530"/>
            <a:chOff x="2128" y="1480"/>
            <a:chExt cx="4600" cy="4202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UpdateTask (inner class)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extends BatchedTask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8" y="2583"/>
              <a:ext cx="4600" cy="1648"/>
              <a:chOff x="2098" y="3109"/>
              <a:chExt cx="4600" cy="164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8" y="3182"/>
                <a:ext cx="1124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829935" y="4631055"/>
            <a:ext cx="4742180" cy="1144905"/>
            <a:chOff x="7242" y="6854"/>
            <a:chExt cx="4114" cy="3592"/>
          </a:xfrm>
        </p:grpSpPr>
        <p:sp>
          <p:nvSpPr>
            <p:cNvPr id="45" name="剪去单角的矩形 44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42" y="6854"/>
              <a:ext cx="4022" cy="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runIfNotProcessed(BatchedTask updateTask)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0">
            <a:off x="1586230" y="3079115"/>
            <a:ext cx="100330" cy="742950"/>
            <a:chOff x="16615" y="3092"/>
            <a:chExt cx="210" cy="1411"/>
          </a:xfrm>
        </p:grpSpPr>
        <p:sp>
          <p:nvSpPr>
            <p:cNvPr id="49" name="流程图: 决策 48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2290" y="15240"/>
            <a:ext cx="9650095" cy="70777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14800" y="6162675"/>
            <a:ext cx="4443730" cy="3276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97300" y="1206500"/>
            <a:ext cx="6780530" cy="13195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20225" y="1873250"/>
            <a:ext cx="3306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获取有相同</a:t>
            </a:r>
            <a:r>
              <a:rPr lang="en-US" altLang="zh-CN" b="1">
                <a:solidFill>
                  <a:schemeClr val="bg1"/>
                </a:solidFill>
              </a:rPr>
              <a:t>executor</a:t>
            </a:r>
            <a:r>
              <a:rPr lang="zh-CN" altLang="en-US" b="1">
                <a:solidFill>
                  <a:schemeClr val="bg1"/>
                </a:solidFill>
              </a:rPr>
              <a:t>的所有任务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88705" y="6122035"/>
            <a:ext cx="110236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执行任务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集群任务运行管理：提交任务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1790" y="888365"/>
            <a:ext cx="2730500" cy="2668270"/>
            <a:chOff x="2128" y="1480"/>
            <a:chExt cx="4300" cy="4202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67" y="1793"/>
              <a:ext cx="2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300" cy="2090"/>
              <a:chOff x="2098" y="3109"/>
              <a:chExt cx="4300" cy="2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submitStateUpdate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pendingTasks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incrementVersion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76930" y="888365"/>
            <a:ext cx="4742180" cy="1219171"/>
            <a:chOff x="7242" y="6854"/>
            <a:chExt cx="4114" cy="3825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submitStateUpdate(config, executor, listener)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提交集群任务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config: </a:t>
              </a:r>
              <a:r>
                <a:rPr lang="zh-CN" altLang="en-US" sz="1400">
                  <a:latin typeface="Times New Roman" panose="02020603050405020304" charset="0"/>
                </a:rPr>
                <a:t>超时时间、优先级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executor --&gt; ClusterStateTaskExecutor: </a:t>
              </a:r>
              <a:r>
                <a:rPr lang="zh-CN" altLang="en-US" sz="1400">
                  <a:latin typeface="Times New Roman" panose="02020603050405020304" charset="0"/>
                </a:rPr>
                <a:t>任务具体操作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listener: </a:t>
              </a:r>
              <a:r>
                <a:rPr lang="zh-CN" altLang="en-US" sz="1400">
                  <a:latin typeface="Times New Roman" panose="02020603050405020304" charset="0"/>
                </a:rPr>
                <a:t>响应失败、状态处理事件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76930" y="2337435"/>
            <a:ext cx="4742180" cy="1144905"/>
            <a:chOff x="7242" y="6854"/>
            <a:chExt cx="4114" cy="3592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2" y="6854"/>
              <a:ext cx="4022" cy="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Batcher::submitTasks </a:t>
              </a:r>
              <a:r>
                <a:rPr lang="zh-CN" altLang="en-US" sz="1400">
                  <a:latin typeface="Times New Roman" panose="02020603050405020304" charset="0"/>
                </a:rPr>
                <a:t>提交任务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5755" y="3822065"/>
            <a:ext cx="3296920" cy="2668270"/>
            <a:chOff x="2128" y="1480"/>
            <a:chExt cx="5192" cy="4202"/>
          </a:xfrm>
        </p:grpSpPr>
        <p:sp>
          <p:nvSpPr>
            <p:cNvPr id="30" name="矩形 29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25" y="1575"/>
              <a:ext cx="3265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extends TaskBatcher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128" y="2583"/>
              <a:ext cx="5192" cy="2762"/>
              <a:chOff x="2098" y="3109"/>
              <a:chExt cx="5192" cy="276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376" y="3711"/>
                <a:ext cx="4914" cy="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UpdateTask::run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</a:t>
                </a:r>
                <a:r>
                  <a:rPr lang="en-US" altLang="zh-CN" sz="1400">
                    <a:latin typeface="Times New Roman" panose="02020603050405020304" charset="0"/>
                  </a:rPr>
                  <a:t>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-----+ MasterService::runTasks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onTimeout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14065" y="4524375"/>
            <a:ext cx="2921000" cy="2081530"/>
            <a:chOff x="2128" y="1480"/>
            <a:chExt cx="4600" cy="4202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UpdateTask (inner class)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extends BatchedTask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8" y="2583"/>
              <a:ext cx="4600" cy="1648"/>
              <a:chOff x="2098" y="3109"/>
              <a:chExt cx="4600" cy="164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8" y="3182"/>
                <a:ext cx="1124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829935" y="4631055"/>
            <a:ext cx="4742180" cy="1144905"/>
            <a:chOff x="7242" y="6854"/>
            <a:chExt cx="4114" cy="3592"/>
          </a:xfrm>
        </p:grpSpPr>
        <p:sp>
          <p:nvSpPr>
            <p:cNvPr id="45" name="剪去单角的矩形 44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42" y="6854"/>
              <a:ext cx="4022" cy="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runIfNotProcessed(BatchedTask updateTask)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0">
            <a:off x="1586230" y="3079115"/>
            <a:ext cx="100330" cy="742950"/>
            <a:chOff x="16615" y="3092"/>
            <a:chExt cx="210" cy="1411"/>
          </a:xfrm>
        </p:grpSpPr>
        <p:sp>
          <p:nvSpPr>
            <p:cNvPr id="49" name="流程图: 决策 48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0595" y="1188720"/>
            <a:ext cx="6800215" cy="1228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40145" y="2107565"/>
            <a:ext cx="4065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执行任务，具体实现在</a:t>
            </a:r>
            <a:r>
              <a:rPr lang="en-US" altLang="zh-CN" b="1">
                <a:solidFill>
                  <a:schemeClr val="bg1"/>
                </a:solidFill>
              </a:rPr>
              <a:t>MasterService</a:t>
            </a:r>
            <a:r>
              <a:rPr lang="zh-CN" altLang="en-US" b="1">
                <a:solidFill>
                  <a:schemeClr val="bg1"/>
                </a:solidFill>
              </a:rPr>
              <a:t>内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/>
        </p:nvSpPr>
        <p:spPr>
          <a:xfrm>
            <a:off x="125095" y="5810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集群任务运行管理：提交任务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1790" y="888365"/>
            <a:ext cx="2730500" cy="2668270"/>
            <a:chOff x="2128" y="1480"/>
            <a:chExt cx="4300" cy="4202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67" y="1793"/>
              <a:ext cx="23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MasterService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300" cy="2090"/>
              <a:chOff x="2098" y="3109"/>
              <a:chExt cx="4300" cy="2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76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submitStateUpdate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pendingTasks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incrementVersion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publish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76930" y="888365"/>
            <a:ext cx="4742180" cy="1219171"/>
            <a:chOff x="7242" y="6854"/>
            <a:chExt cx="4114" cy="3825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submitStateUpdate(config, executor, listener)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提交集群任务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config: </a:t>
              </a:r>
              <a:r>
                <a:rPr lang="zh-CN" altLang="en-US" sz="1400">
                  <a:latin typeface="Times New Roman" panose="02020603050405020304" charset="0"/>
                </a:rPr>
                <a:t>超时时间、优先级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executor --&gt; ClusterStateTaskExecutor: </a:t>
              </a:r>
              <a:r>
                <a:rPr lang="zh-CN" altLang="en-US" sz="1400">
                  <a:latin typeface="Times New Roman" panose="02020603050405020304" charset="0"/>
                </a:rPr>
                <a:t>任务具体操作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listener: </a:t>
              </a:r>
              <a:r>
                <a:rPr lang="zh-CN" altLang="en-US" sz="1400">
                  <a:latin typeface="Times New Roman" panose="02020603050405020304" charset="0"/>
                </a:rPr>
                <a:t>响应失败、状态处理事件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76930" y="2337435"/>
            <a:ext cx="4742180" cy="1144905"/>
            <a:chOff x="7242" y="6854"/>
            <a:chExt cx="4114" cy="3592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2" y="6854"/>
              <a:ext cx="4022" cy="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Batcher::submitTasks </a:t>
              </a:r>
              <a:r>
                <a:rPr lang="zh-CN" altLang="en-US" sz="1400">
                  <a:latin typeface="Times New Roman" panose="02020603050405020304" charset="0"/>
                </a:rPr>
                <a:t>提交任务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5755" y="3822065"/>
            <a:ext cx="3296920" cy="2668270"/>
            <a:chOff x="2128" y="1480"/>
            <a:chExt cx="5192" cy="4202"/>
          </a:xfrm>
        </p:grpSpPr>
        <p:sp>
          <p:nvSpPr>
            <p:cNvPr id="30" name="矩形 29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25" y="1575"/>
              <a:ext cx="3265" cy="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extends TaskBatcher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128" y="2583"/>
              <a:ext cx="5192" cy="2762"/>
              <a:chOff x="2098" y="3109"/>
              <a:chExt cx="5192" cy="276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376" y="3711"/>
                <a:ext cx="4914" cy="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submitTasks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UpdateTask::run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</a:t>
                </a:r>
                <a:r>
                  <a:rPr lang="en-US" altLang="zh-CN" sz="1400">
                    <a:latin typeface="Times New Roman" panose="02020603050405020304" charset="0"/>
                  </a:rPr>
                  <a:t>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-----+ MasterService::runTasks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onTimeout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314065" y="4524375"/>
            <a:ext cx="2921000" cy="2081530"/>
            <a:chOff x="2128" y="1480"/>
            <a:chExt cx="4600" cy="4202"/>
          </a:xfrm>
        </p:grpSpPr>
        <p:sp>
          <p:nvSpPr>
            <p:cNvPr id="37" name="矩形 36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6" y="1575"/>
              <a:ext cx="3684" cy="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UpdateTask (inner class)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extends BatchedTask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128" y="2583"/>
              <a:ext cx="4600" cy="1648"/>
              <a:chOff x="2098" y="3109"/>
              <a:chExt cx="4600" cy="164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98" y="3182"/>
                <a:ext cx="1124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376" y="3711"/>
                <a:ext cx="4322" cy="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TaskBatcher::runIfNotProcessed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829935" y="4631055"/>
            <a:ext cx="4742180" cy="1144905"/>
            <a:chOff x="7242" y="6854"/>
            <a:chExt cx="4114" cy="3592"/>
          </a:xfrm>
        </p:grpSpPr>
        <p:sp>
          <p:nvSpPr>
            <p:cNvPr id="45" name="剪去单角的矩形 44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42" y="6854"/>
              <a:ext cx="4022" cy="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runIfNotProcessed(BatchedTask updateTask)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0">
            <a:off x="1586230" y="3079115"/>
            <a:ext cx="100330" cy="742950"/>
            <a:chOff x="16615" y="3092"/>
            <a:chExt cx="210" cy="1411"/>
          </a:xfrm>
        </p:grpSpPr>
        <p:sp>
          <p:nvSpPr>
            <p:cNvPr id="49" name="流程图: 决策 48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635" y="58420"/>
            <a:ext cx="9357360" cy="63836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14065" y="1885950"/>
            <a:ext cx="6640195" cy="6724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25875" y="4478020"/>
            <a:ext cx="7960360" cy="14090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52360" y="1739265"/>
            <a:ext cx="22517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执行任务，获取结果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19110" y="5150485"/>
            <a:ext cx="20218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发布集群的新状态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11723</Words>
  <Application>WPS 演示</Application>
  <PresentationFormat>宽屏</PresentationFormat>
  <Paragraphs>928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Times New Roman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王海阳(Ethan)</dc:creator>
  <cp:lastModifiedBy>80264354</cp:lastModifiedBy>
  <cp:revision>322</cp:revision>
  <dcterms:created xsi:type="dcterms:W3CDTF">2015-05-05T08:02:00Z</dcterms:created>
  <dcterms:modified xsi:type="dcterms:W3CDTF">2020-03-25T08:05:32Z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