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索引创建流程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RestCreateIndexAction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处理索引创建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请求，创建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reateIndexRequest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06160" y="805180"/>
            <a:ext cx="5796280" cy="640730"/>
            <a:chOff x="7242" y="6854"/>
            <a:chExt cx="4114" cy="14199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CreateIndexAction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reateIndexRequest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15506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将请求转发给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06160" y="2007870"/>
            <a:ext cx="5796280" cy="640730"/>
            <a:chOff x="7242" y="6854"/>
            <a:chExt cx="4114" cy="14199"/>
          </a:xfrm>
        </p:grpSpPr>
        <p:sp>
          <p:nvSpPr>
            <p:cNvPr id="13" name="剪去单角的矩形 12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MetaDataCreateIndexService::createIndex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r>
                <a:rPr>
                  <a:latin typeface="Times New Roman" panose="02020603050405020304" charset="0"/>
                  <a:sym typeface="+mn-ea"/>
                </a:rPr>
                <a:t>CreateIndexClusterStateUpdateRequest</a:t>
              </a:r>
              <a:endParaRPr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06160" y="2788920"/>
            <a:ext cx="5796280" cy="640730"/>
            <a:chOff x="7242" y="6854"/>
            <a:chExt cx="4114" cy="14199"/>
          </a:xfrm>
        </p:grpSpPr>
        <p:sp>
          <p:nvSpPr>
            <p:cNvPr id="16" name="剪去单角的矩形 1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ClusterService::submitStateUpdateTask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提交IndexCreationTask执行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(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更新集群状态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创建分片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06160" y="3542665"/>
            <a:ext cx="5796280" cy="640730"/>
            <a:chOff x="7242" y="6854"/>
            <a:chExt cx="4114" cy="14199"/>
          </a:xfrm>
        </p:grpSpPr>
        <p:sp>
          <p:nvSpPr>
            <p:cNvPr id="20" name="剪去单角的矩形 1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IndexCreationTask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创建索引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MetaData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、更新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ClusterState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247130" y="42665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创建对应的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IndexService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（验证索引各项设置是否正确）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7130" y="46869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创建新的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IndexMetaData(mapping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alias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setting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pTerm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...)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47130" y="510730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IndexMetaData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ClusterState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47130" y="59143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AllocationService::reroute,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为索引分配分片</a:t>
            </a:r>
            <a:endParaRPr lang="zh-CN" altLang="en-US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47130" y="63480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ClusterService,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发布新的集群状态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47130" y="55092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IndexMetaData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创建新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RoutingTable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728345"/>
            <a:ext cx="3523615" cy="4780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曲线连接符 34"/>
          <p:cNvCxnSpPr>
            <a:stCxn id="33" idx="1"/>
            <a:endCxn id="34" idx="3"/>
          </p:cNvCxnSpPr>
          <p:nvPr/>
        </p:nvCxnSpPr>
        <p:spPr>
          <a:xfrm rot="10800000">
            <a:off x="3667760" y="3119120"/>
            <a:ext cx="2578735" cy="2557780"/>
          </a:xfrm>
          <a:prstGeom prst="curvedConnector3">
            <a:avLst>
              <a:gd name="adj1" fmla="val 4998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232535" y="3916045"/>
            <a:ext cx="1067435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193415" y="429704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INDEX_CREATED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32535" y="4340860"/>
            <a:ext cx="196088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99970" y="3872230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EMPTY_STORE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Recovery: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IndexShard::startRecovery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副本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分片从主分片恢复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标记分片状态为RECOVERING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3110" y="1434465"/>
            <a:ext cx="32016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PeerRecoveryTargetService::startRecovery</a:t>
            </a:r>
            <a:endParaRPr lang="en-US" sz="12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0875" y="18129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  <a:sym typeface="+mn-ea"/>
              </a:rPr>
              <a:t>INIT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（默认状态，校验分片状态，判断是否为主分片）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605" y="269049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  <a:sym typeface="+mn-ea"/>
              </a:rPr>
              <a:t>INDEX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</a:t>
            </a:r>
            <a:r>
              <a:rPr lang="zh-CN" sz="1600">
                <a:solidFill>
                  <a:schemeClr val="tx1"/>
                </a:solidFill>
                <a:sym typeface="+mn-ea"/>
              </a:rPr>
              <a:t>将主分片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Lucene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数据复制到副本分片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9605" y="370713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主分片发送</a:t>
            </a:r>
            <a:r>
              <a:rPr lang="en-US" altLang="zh-CN" sz="1600">
                <a:solidFill>
                  <a:schemeClr val="tx1"/>
                </a:solidFill>
              </a:rPr>
              <a:t>Lucene</a:t>
            </a:r>
            <a:r>
              <a:rPr lang="zh-CN" altLang="en-US" sz="1600">
                <a:solidFill>
                  <a:schemeClr val="tx1"/>
                </a:solidFill>
              </a:rPr>
              <a:t>数据与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1840" y="2307590"/>
            <a:ext cx="32016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PeerRecoveryTargetService::doRecovery</a:t>
            </a:r>
            <a:endParaRPr 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" y="3190875"/>
            <a:ext cx="753364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651510" y="479488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副本分片回放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675" y="4235450"/>
            <a:ext cx="3304540" cy="459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主分片通过</a:t>
            </a:r>
            <a:r>
              <a:rPr lang="en-US" altLang="zh-CN" sz="1200">
                <a:sym typeface="+mn-ea"/>
              </a:rPr>
              <a:t>RPC</a:t>
            </a:r>
            <a:r>
              <a:rPr lang="zh-CN" altLang="en-US" sz="1200">
                <a:sym typeface="+mn-ea"/>
              </a:rPr>
              <a:t>控制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VERIFY_INDEX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TRANSLOG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FINALIZE</a:t>
            </a:r>
            <a:r>
              <a:rPr lang="zh-CN" altLang="en-US" sz="1200">
                <a:sym typeface="+mn-ea"/>
              </a:rPr>
              <a:t>阶段</a:t>
            </a:r>
            <a:endParaRPr lang="zh-CN" altLang="en-US" sz="12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06160" y="977900"/>
            <a:ext cx="5796280" cy="640730"/>
            <a:chOff x="7242" y="6854"/>
            <a:chExt cx="4114" cy="14199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PeerRecoveryTargetService::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startRecovery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开始副本恢复，定义恢复阶段的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RPC handler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5360670"/>
            <a:ext cx="878078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380" y="1812925"/>
            <a:ext cx="3782060" cy="4863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PEER: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主分片流程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0264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PeerRecoverySourceService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---StartRecoveryTransportRequestHandler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开始主分片控制副本恢复流程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06160" y="1330960"/>
            <a:ext cx="5796280" cy="640730"/>
            <a:chOff x="7242" y="6854"/>
            <a:chExt cx="4114" cy="14199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RecoverySourceHandler::recoverToTarget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副本分片从主分片恢复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05180"/>
            <a:ext cx="4199890" cy="59563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8695" y="2286635"/>
            <a:ext cx="4125595" cy="747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若可以基于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seqNum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恢复（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seqNo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小于主分片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localCheckPoint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且保留的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足够用于数据恢复）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8740" y="316166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8740" y="372872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r>
              <a:rPr lang="zh-CN" altLang="en-US" sz="1600">
                <a:solidFill>
                  <a:schemeClr val="tx1"/>
                </a:solidFill>
              </a:rPr>
              <a:t>恢复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98695" y="4276725"/>
            <a:ext cx="4125595" cy="481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若无法基于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seqNum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恢复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8740" y="486283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syncId</a:t>
            </a:r>
            <a:r>
              <a:rPr lang="zh-CN" altLang="en-US" sz="1600">
                <a:solidFill>
                  <a:schemeClr val="tx1"/>
                </a:solidFill>
              </a:rPr>
              <a:t>比对（</a:t>
            </a:r>
            <a:r>
              <a:rPr lang="en-US" altLang="zh-CN" sz="1600">
                <a:solidFill>
                  <a:schemeClr val="tx1"/>
                </a:solidFill>
              </a:rPr>
              <a:t>syncFlush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8740" y="54705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Lucene</a:t>
            </a:r>
            <a:r>
              <a:rPr lang="zh-CN" altLang="en-US" sz="1600">
                <a:solidFill>
                  <a:schemeClr val="tx1"/>
                </a:solidFill>
              </a:rPr>
              <a:t>快照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PEER: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主分片流程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0264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PeerRecoverySourceService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---StartRecoveryTransportRequestHandler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开始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主分片控制副本恢复流程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06160" y="1330960"/>
            <a:ext cx="5796280" cy="640730"/>
            <a:chOff x="7242" y="6854"/>
            <a:chExt cx="4114" cy="14199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RecoverySourceHandler::recoverToTarget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副本分片从主分片恢复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05180"/>
            <a:ext cx="4199890" cy="59563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8695" y="2286635"/>
            <a:ext cx="4125595" cy="747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若可以基于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seqNum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恢复（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seqNo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小于主分片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localCheckPoint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且保留的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Translog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足够用于数据恢复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8740" y="316166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8740" y="372872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Translog</a:t>
            </a:r>
            <a:r>
              <a:rPr lang="zh-CN" altLang="en-US" sz="1600">
                <a:solidFill>
                  <a:schemeClr val="tx1"/>
                </a:solidFill>
              </a:rPr>
              <a:t>恢复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98695" y="4276725"/>
            <a:ext cx="4125595" cy="481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若无法基于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seqNum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恢复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8740" y="486283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syncId</a:t>
            </a:r>
            <a:r>
              <a:rPr lang="zh-CN" altLang="en-US" sz="1600">
                <a:solidFill>
                  <a:schemeClr val="tx1"/>
                </a:solidFill>
              </a:rPr>
              <a:t>比对（</a:t>
            </a:r>
            <a:r>
              <a:rPr lang="en-US" altLang="zh-CN" sz="1600">
                <a:solidFill>
                  <a:schemeClr val="tx1"/>
                </a:solidFill>
              </a:rPr>
              <a:t>syncFlush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8740" y="54705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Lucene</a:t>
            </a:r>
            <a:r>
              <a:rPr lang="zh-CN" altLang="en-US" sz="1600">
                <a:solidFill>
                  <a:schemeClr val="tx1"/>
                </a:solidFill>
              </a:rPr>
              <a:t>快照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85" y="3269615"/>
            <a:ext cx="8037830" cy="292354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929380" y="5627370"/>
            <a:ext cx="1229360" cy="220345"/>
          </a:xfrm>
          <a:prstGeom prst="rect">
            <a:avLst/>
          </a:prstGeom>
          <a:noFill/>
          <a:ln w="31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PEER:Lucene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快照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7025" y="720725"/>
            <a:ext cx="6786245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Lucene</a:t>
            </a:r>
            <a:r>
              <a:rPr lang="zh-CN" altLang="en-US">
                <a:solidFill>
                  <a:schemeClr val="tx1"/>
                </a:solidFill>
              </a:rPr>
              <a:t>快照包含最后一次提交点的信息，以及全部</a:t>
            </a:r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egment</a:t>
            </a:r>
            <a:r>
              <a:rPr lang="zh-CN" altLang="en-US">
                <a:solidFill>
                  <a:schemeClr val="tx1"/>
                </a:solidFill>
              </a:rPr>
              <a:t>文件，是对已刷盘数据的完整快照。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1603375"/>
            <a:ext cx="438086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3146425"/>
            <a:ext cx="707644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20" y="2900680"/>
            <a:ext cx="393319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195" y="3757930"/>
            <a:ext cx="646684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Allocation: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分片分配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AllocationService::reroute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分配分片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3090" y="5842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AllocationService::reroute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090" y="13519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获取所有未分配分片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9170" y="281495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</a:t>
            </a:r>
            <a:r>
              <a:rPr sz="1600">
                <a:solidFill>
                  <a:schemeClr val="tx1"/>
                </a:solidFill>
              </a:rPr>
              <a:t>rimaryShardAllocator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090" y="211963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GatewayAllocator::allocateUnassigned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9170" y="34086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Replica</a:t>
            </a:r>
            <a:r>
              <a:rPr sz="1600">
                <a:solidFill>
                  <a:schemeClr val="tx1"/>
                </a:solidFill>
              </a:rPr>
              <a:t>ShardAllocator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9170" y="397573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设置相关分片为状态为</a:t>
            </a:r>
            <a:r>
              <a:rPr lang="en-US" altLang="zh-CN" sz="1600">
                <a:solidFill>
                  <a:schemeClr val="tx1"/>
                </a:solidFill>
              </a:rPr>
              <a:t>Initializing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6305" y="2956560"/>
            <a:ext cx="588581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442460" y="2814955"/>
            <a:ext cx="1196340" cy="158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只负责已存在分片的分配（一般用于集群启动）</a:t>
            </a:r>
            <a:endParaRPr lang="zh-CN" sz="16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  <a:endCxn id="12" idx="1"/>
          </p:cNvCxnSpPr>
          <p:nvPr/>
        </p:nvCxnSpPr>
        <p:spPr>
          <a:xfrm>
            <a:off x="5638800" y="3609340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3090" y="454152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BalancedShardsAllocator::allocate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9170" y="52368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allocateUnassigned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9170" y="581723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moveShards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9170" y="643763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balance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42460" y="5236845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为分片寻找最佳节点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42460" y="5817235"/>
            <a:ext cx="282956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节点间迁移分片（分片无法继续存放在当前节点）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42460" y="6437630"/>
            <a:ext cx="1602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节点分片再平衡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47305" y="62452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根据分片分配或迁移结果，构造新集群状态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Allocation: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未分配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Balancer::</a:t>
            </a:r>
            <a:r>
              <a:rPr sz="1600">
                <a:solidFill>
                  <a:schemeClr val="tx1"/>
                </a:solidFill>
                <a:sym typeface="+mn-ea"/>
              </a:rPr>
              <a:t>allocateUnassigned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275" y="148780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判断当前分片是否可分配</a:t>
            </a:r>
            <a:endParaRPr lang="zh-CN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915795"/>
            <a:ext cx="568579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76275" y="229552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遍历所有节点，计算分片节点权重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275" y="299656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寻找出拥有最低权重的节点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6275" y="371094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判断分片能否分配给指定节点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165" y="377190"/>
            <a:ext cx="55416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计算分片级权重</a:t>
            </a:r>
            <a:r>
              <a:rPr lang="en-US" altLang="zh-CN" sz="1600">
                <a:solidFill>
                  <a:schemeClr val="tx1"/>
                </a:solidFill>
              </a:rPr>
              <a:t>wShard</a:t>
            </a:r>
            <a:r>
              <a:rPr lang="zh-CN" sz="1600">
                <a:solidFill>
                  <a:schemeClr val="tx1"/>
                </a:solidFill>
              </a:rPr>
              <a:t>：节点分片数</a:t>
            </a:r>
            <a:r>
              <a:rPr lang="en-US" altLang="zh-CN" sz="1600">
                <a:solidFill>
                  <a:schemeClr val="tx1"/>
                </a:solidFill>
              </a:rPr>
              <a:t>+1-</a:t>
            </a:r>
            <a:r>
              <a:rPr lang="zh-CN" altLang="en-US" sz="1600">
                <a:solidFill>
                  <a:schemeClr val="tx1"/>
                </a:solidFill>
              </a:rPr>
              <a:t>集群节点平均分片数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7165" y="1268730"/>
            <a:ext cx="5541645" cy="64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计算索引级权重</a:t>
            </a:r>
            <a:r>
              <a:rPr lang="en-US" altLang="zh-CN" sz="1600">
                <a:solidFill>
                  <a:schemeClr val="tx1"/>
                </a:solidFill>
              </a:rPr>
              <a:t>wIndex</a:t>
            </a:r>
            <a:r>
              <a:rPr lang="zh-CN" sz="1600">
                <a:solidFill>
                  <a:schemeClr val="tx1"/>
                </a:solidFill>
              </a:rPr>
              <a:t>：节点索引分片数</a:t>
            </a:r>
            <a:r>
              <a:rPr lang="en-US" altLang="zh-CN" sz="1600">
                <a:solidFill>
                  <a:schemeClr val="tx1"/>
                </a:solidFill>
              </a:rPr>
              <a:t>+1-</a:t>
            </a:r>
            <a:r>
              <a:rPr lang="zh-CN" altLang="en-US" sz="1600">
                <a:solidFill>
                  <a:schemeClr val="tx1"/>
                </a:solidFill>
              </a:rPr>
              <a:t>集群节点索引平均分片数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6530" y="2295525"/>
            <a:ext cx="5542280" cy="788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计算节点权重：</a:t>
            </a:r>
            <a:endParaRPr 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(shardBalance*wShard + indexBalance*wIndex) / (shardBalance + indexBalance)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325235" y="561340"/>
            <a:ext cx="75565" cy="228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6" idx="3"/>
            <a:endCxn id="13" idx="1"/>
          </p:cNvCxnSpPr>
          <p:nvPr/>
        </p:nvCxnSpPr>
        <p:spPr>
          <a:xfrm flipV="1">
            <a:off x="4029710" y="1702435"/>
            <a:ext cx="2295525" cy="807085"/>
          </a:xfrm>
          <a:prstGeom prst="curvedConnector3">
            <a:avLst>
              <a:gd name="adj1" fmla="val 77316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7165" y="805180"/>
            <a:ext cx="4361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倾向于寻找拥有最少分片的节点（包含所有索引的分片）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27165" y="1915795"/>
            <a:ext cx="4361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倾向于寻找拥有最少索引分片的节点（只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包含特定索引的分片）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6530" y="3083560"/>
            <a:ext cx="290893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cluster.routing.allocation.balance.shard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cluster.routing.allocation.balance.index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使用权重因子来混合分片和索引级权重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35465" y="3083560"/>
            <a:ext cx="26422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总目标为寻找拥有最少分片的节点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26780" y="399224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shard: 0[p]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441940" y="3992245"/>
            <a:ext cx="1360805" cy="933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node:2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shard: 2[p]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6780" y="5023485"/>
            <a:ext cx="13608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shardIdMax1=0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41940" y="5023485"/>
            <a:ext cx="13608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shardIdMax2=2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630" y="4495165"/>
            <a:ext cx="1360805" cy="43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shard:1[r]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64630" y="5023485"/>
            <a:ext cx="13608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shardId=0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4138930"/>
            <a:ext cx="399034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7706995" y="5520055"/>
            <a:ext cx="4361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shardIdMax2 &gt; shardId &amp;&amp; shardIdMax1 &gt; shardId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06995" y="5794375"/>
            <a:ext cx="43618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shardIdMax2 &lt; shardId &amp;&amp; shardIdMax1 &lt; shardId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53605" y="6070600"/>
            <a:ext cx="481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shardIdMax2 &lt;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shardIdMax1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21475" y="6344920"/>
            <a:ext cx="534733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shardIdMax2 &gt; shardIdMax1 &amp;&amp;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shardIdMax2 &gt; shardId  &amp;&amp; shardIdMax1 &lt; shardId 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54240" y="5520055"/>
            <a:ext cx="452755" cy="549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||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21475" y="5519420"/>
            <a:ext cx="532130" cy="824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&amp;&amp;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68720" y="5521325"/>
            <a:ext cx="452755" cy="1280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||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6058535" y="3992245"/>
            <a:ext cx="75565" cy="228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曲线连接符 36"/>
          <p:cNvCxnSpPr>
            <a:stCxn id="7" idx="3"/>
            <a:endCxn id="36" idx="1"/>
          </p:cNvCxnSpPr>
          <p:nvPr/>
        </p:nvCxnSpPr>
        <p:spPr>
          <a:xfrm>
            <a:off x="4029710" y="3210560"/>
            <a:ext cx="2028825" cy="1922780"/>
          </a:xfrm>
          <a:prstGeom prst="curvedConnector3">
            <a:avLst>
              <a:gd name="adj1" fmla="val 50016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76445" y="3723640"/>
            <a:ext cx="934720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两节点权重相同时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6910" y="47053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更新分片状态为</a:t>
            </a:r>
            <a:r>
              <a:rPr lang="en-US" altLang="zh-CN" sz="1600">
                <a:solidFill>
                  <a:schemeClr val="tx1"/>
                </a:solidFill>
              </a:rPr>
              <a:t>Initializing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3885" y="5277485"/>
            <a:ext cx="52806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>
                <a:latin typeface="Consolas" panose="020B0609020204030204" charset="0"/>
              </a:rPr>
              <a:t>[(0,P,IDX1), (0,P,IDX2), (0,R,IDX1), (0,R,IDX1), (0,R,IDX2), (0,R,IDX2)]</a:t>
            </a:r>
            <a:endParaRPr lang="zh-CN" altLang="en-US" sz="1000">
              <a:latin typeface="Consolas" panose="020B06090202040302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" y="5673090"/>
            <a:ext cx="52806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>
                <a:latin typeface="Consolas" panose="020B0609020204030204" charset="0"/>
              </a:rPr>
              <a:t>[(0,P,IDX1), (0,P,IDX2), (0,R,IDX1),             (0,R,IDX2)</a:t>
            </a:r>
            <a:endParaRPr lang="zh-CN" altLang="en-US" sz="1000">
              <a:latin typeface="Consolas" panose="020B06090202040302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03885" y="6068695"/>
            <a:ext cx="52806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>
                <a:latin typeface="Consolas" panose="020B0609020204030204" charset="0"/>
              </a:rPr>
              <a:t>                                     (0,R,IDX1),             (0,R,IDX2)]</a:t>
            </a:r>
            <a:endParaRPr lang="zh-CN" altLang="en-US" sz="1000">
              <a:latin typeface="Consolas" panose="020B060902020403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-12065" y="5673090"/>
            <a:ext cx="61595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round1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-12065" y="6070600"/>
            <a:ext cx="61595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round2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Allocation: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重分配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已启动的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Balancer::</a:t>
            </a:r>
            <a:r>
              <a:rPr sz="1600">
                <a:solidFill>
                  <a:schemeClr val="tx1"/>
                </a:solidFill>
                <a:sym typeface="+mn-ea"/>
              </a:rPr>
              <a:t>moveShards</a:t>
            </a:r>
            <a:endParaRPr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275" y="148780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遍历所有分片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275" y="212153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判断分片是否需要迁移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910" y="276860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sourceNode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targetNode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275" y="340233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sourceNode::removeShard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targetNode::addShard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6910" y="406971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标记分片为</a:t>
            </a:r>
            <a:r>
              <a:rPr lang="en-US" altLang="zh-CN" sz="1600">
                <a:solidFill>
                  <a:schemeClr val="tx1"/>
                </a:solidFill>
              </a:rPr>
              <a:t>relocating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3790" y="377190"/>
            <a:ext cx="55416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分片需要处于</a:t>
            </a:r>
            <a:r>
              <a:rPr lang="en-US" altLang="zh-CN" sz="1600">
                <a:solidFill>
                  <a:schemeClr val="tx1"/>
                </a:solidFill>
              </a:rPr>
              <a:t>STARTED</a:t>
            </a:r>
            <a:r>
              <a:rPr lang="zh-CN" altLang="en-US" sz="1600">
                <a:solidFill>
                  <a:schemeClr val="tx1"/>
                </a:solidFill>
              </a:rPr>
              <a:t>状态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3790" y="1033145"/>
            <a:ext cx="55416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deciders</a:t>
            </a:r>
            <a:r>
              <a:rPr lang="zh-CN" altLang="en-US" sz="1600">
                <a:solidFill>
                  <a:schemeClr val="tx1"/>
                </a:solidFill>
              </a:rPr>
              <a:t>表决该分片是否可以继续留在此节点上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760" y="1587500"/>
            <a:ext cx="627634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65" y="1816100"/>
            <a:ext cx="297116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6193790" y="2287270"/>
            <a:ext cx="55416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遍历除当前节点的所有节点（权重从小到大）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3790" y="2974340"/>
            <a:ext cx="554164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找出可分配该分片的节点，作为目标节点</a:t>
            </a:r>
            <a:endParaRPr lang="zh-CN" sz="160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3511550"/>
            <a:ext cx="66478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左大括号 18"/>
          <p:cNvSpPr/>
          <p:nvPr/>
        </p:nvSpPr>
        <p:spPr>
          <a:xfrm>
            <a:off x="5267325" y="433070"/>
            <a:ext cx="76200" cy="32880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5" idx="3"/>
            <a:endCxn id="19" idx="1"/>
          </p:cNvCxnSpPr>
          <p:nvPr/>
        </p:nvCxnSpPr>
        <p:spPr>
          <a:xfrm flipV="1">
            <a:off x="4029710" y="2077085"/>
            <a:ext cx="1237615" cy="258445"/>
          </a:xfrm>
          <a:prstGeom prst="curvedConnector3">
            <a:avLst>
              <a:gd name="adj1" fmla="val 50026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Allocation: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再平衡节点分片分配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目前没有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pendingfetch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任务、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deciders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表决可进行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rebalance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、节点数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&gt;1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195" y="16129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按索引不平衡度降序排序，遍历索引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0830" y="2378710"/>
            <a:ext cx="41535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获取索引相关节点（所在节点与可分配节点）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830" y="3013075"/>
            <a:ext cx="41535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重新计算相关节点权重（包含索引权重）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830" y="3566795"/>
            <a:ext cx="4153535" cy="521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循环，直到尝试完所有最大权重差值节点对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或者节点对差值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&lt;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threshold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845" y="4280535"/>
            <a:ext cx="3406140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尝试将分片从权重最大节点分配至权重最小节点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845" y="504190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若权重差异减小，则执行此分配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240" y="565213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节点按新权重排序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240" y="6262370"/>
            <a:ext cx="3405505" cy="534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若权重差异未减小，更新lowIdx与highIdx，更新节点对，继续尝试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3" name="曲线连接符 12"/>
          <p:cNvCxnSpPr>
            <a:stCxn id="11" idx="3"/>
            <a:endCxn id="8" idx="3"/>
          </p:cNvCxnSpPr>
          <p:nvPr/>
        </p:nvCxnSpPr>
        <p:spPr>
          <a:xfrm flipV="1">
            <a:off x="4055745" y="3827780"/>
            <a:ext cx="388620" cy="2038350"/>
          </a:xfrm>
          <a:prstGeom prst="curvedConnector3">
            <a:avLst>
              <a:gd name="adj1" fmla="val 161275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44365" y="2378710"/>
            <a:ext cx="208153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相关节点都被移到列表头部，用</a:t>
            </a:r>
            <a:r>
              <a:rPr lang="zh-CN" altLang="en-US" sz="1200">
                <a:sym typeface="+mn-ea"/>
              </a:rPr>
              <a:t>lowIdx与highIdx标记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15790" y="5974080"/>
            <a:ext cx="208153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lowIdx++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，直到末尾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lowIdx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置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0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</a:t>
            </a:r>
            <a:r>
              <a:rPr lang="zh-CN" altLang="en-US" sz="1200">
                <a:sym typeface="+mn-ea"/>
              </a:rPr>
              <a:t>highIdx</a:t>
            </a:r>
            <a:r>
              <a:rPr lang="en-US" altLang="zh-CN" sz="1200">
                <a:sym typeface="+mn-ea"/>
              </a:rPr>
              <a:t>--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lowIdx==highIdx==0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break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15790" y="1612900"/>
            <a:ext cx="320167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一个索引的不平衡度指使用此索引计算节点权重，最大节点权重与最小节点权重的差值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0" y="1612900"/>
            <a:ext cx="3847465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75" y="2378710"/>
            <a:ext cx="229552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3098800"/>
            <a:ext cx="397129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85" y="5263515"/>
            <a:ext cx="19240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曲线连接符 21"/>
          <p:cNvCxnSpPr>
            <a:endCxn id="20" idx="2"/>
          </p:cNvCxnSpPr>
          <p:nvPr/>
        </p:nvCxnSpPr>
        <p:spPr>
          <a:xfrm flipV="1">
            <a:off x="4067810" y="4622800"/>
            <a:ext cx="3082290" cy="12325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44440" y="805180"/>
            <a:ext cx="32016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cluster.routing.allocation.balance.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threshold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Recovery: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IndicesClusterStateService::applyClusterState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处理集群状态改变，做出索引级响应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获取最新集群状态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830" y="158623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updateFailedShardsCache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195" y="240665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删除被删除的索引分片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195" y="32340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删除被删除索引的记录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30" y="405511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更新索引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MetaData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0830" y="492950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创建新索引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0195" y="58172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创建或更新分片</a:t>
            </a:r>
            <a:endParaRPr lang="zh-CN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8685" y="624268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若分片存在，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updateShard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8685" y="557593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若分片不存在，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create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Shard</a:t>
            </a:r>
            <a:endParaRPr lang="zh-CN" sz="160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0" y="805180"/>
            <a:ext cx="3171190" cy="1323975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17" idx="3"/>
            <a:endCxn id="19" idx="1"/>
          </p:cNvCxnSpPr>
          <p:nvPr/>
        </p:nvCxnSpPr>
        <p:spPr>
          <a:xfrm>
            <a:off x="4415790" y="6097905"/>
            <a:ext cx="302895" cy="35877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0" idx="1"/>
          </p:cNvCxnSpPr>
          <p:nvPr/>
        </p:nvCxnSpPr>
        <p:spPr>
          <a:xfrm flipV="1">
            <a:off x="4428490" y="5789930"/>
            <a:ext cx="290195" cy="33528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8685" y="46158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IndicesService::createShard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8685" y="379476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IndexShard::startRecovery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8685" y="321500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recoveryType</a:t>
            </a:r>
            <a:r>
              <a:rPr lang="zh-CN" altLang="en-US" sz="1600">
                <a:solidFill>
                  <a:schemeClr val="tx1"/>
                </a:solidFill>
              </a:rPr>
              <a:t>恢复分片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18685" y="268795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PEER</a:t>
            </a:r>
            <a:r>
              <a:rPr lang="zh-CN" altLang="en-US" sz="1600">
                <a:solidFill>
                  <a:schemeClr val="tx1"/>
                </a:solidFill>
              </a:rPr>
              <a:t>（副本从远程分片恢复）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8685" y="212915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SNAPSHOT</a:t>
            </a:r>
            <a:r>
              <a:rPr lang="zh-CN" altLang="en-US" sz="1600">
                <a:solidFill>
                  <a:schemeClr val="tx1"/>
                </a:solidFill>
              </a:rPr>
              <a:t>（从快照恢复）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8685" y="158623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LOCAL_SHARDS</a:t>
            </a:r>
            <a:r>
              <a:rPr lang="zh-CN" altLang="en-US" sz="1600">
                <a:solidFill>
                  <a:schemeClr val="tx1"/>
                </a:solidFill>
              </a:rPr>
              <a:t>（从当前节点其他分片恢复）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8685" y="93789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rgbClr val="FF0000"/>
                </a:solidFill>
              </a:rPr>
              <a:t>EMPTY_STORE</a:t>
            </a:r>
            <a:r>
              <a:rPr lang="en-US" sz="1600">
                <a:solidFill>
                  <a:schemeClr val="tx1"/>
                </a:solidFill>
              </a:rPr>
              <a:t>, EXISTING_STORE(</a:t>
            </a:r>
            <a:r>
              <a:rPr lang="zh-CN" altLang="en-US" sz="1600">
                <a:solidFill>
                  <a:schemeClr val="tx1"/>
                </a:solidFill>
              </a:rPr>
              <a:t>主分片本地恢复</a:t>
            </a:r>
            <a:r>
              <a:rPr lang="en-US" sz="1600">
                <a:solidFill>
                  <a:schemeClr val="tx1"/>
                </a:solidFill>
              </a:rPr>
              <a:t>)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32080" y="854710"/>
            <a:ext cx="0" cy="560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588510" y="801370"/>
            <a:ext cx="0" cy="4897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576695" y="5164455"/>
            <a:ext cx="0" cy="440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13420" y="5605145"/>
            <a:ext cx="32016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创建一个</a:t>
            </a:r>
            <a:r>
              <a:rPr lang="en-US" altLang="zh-CN" sz="1200">
                <a:sym typeface="+mn-ea"/>
              </a:rPr>
              <a:t>LuceneDirectory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13420" y="6377940"/>
            <a:ext cx="320167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分片恢复完毕后，集群状态更新，会调用此方法将分片状态更改为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STARTED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2476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Recovery: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分片恢复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EMPTY_STORE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0830" y="805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标记分片状态为RECOVERING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IndexShard::startRecovery::recoverFromStore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分片恢复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414020"/>
            <a:ext cx="4390390" cy="6457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矩形 35"/>
          <p:cNvSpPr/>
          <p:nvPr/>
        </p:nvSpPr>
        <p:spPr>
          <a:xfrm>
            <a:off x="8010525" y="1434465"/>
            <a:ext cx="1720850" cy="1134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0875" y="18129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  <a:sym typeface="+mn-ea"/>
              </a:rPr>
              <a:t>INIT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（默认状态，校验分片状态，判断是否为主分片）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875" y="239395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  <a:sym typeface="+mn-ea"/>
              </a:rPr>
              <a:t>INDEX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（读取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SegmentInfo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，获取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version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，更新索引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version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0875" y="298831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创建空索引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3110" y="1434465"/>
            <a:ext cx="32016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StoreRecovery::recoverFromStore</a:t>
            </a:r>
            <a:endParaRPr lang="en-US" sz="1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510" y="53308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Translog,uuid</a:t>
            </a:r>
            <a:r>
              <a:rPr lang="zh-CN" altLang="en-US" sz="1600">
                <a:solidFill>
                  <a:schemeClr val="tx1"/>
                </a:solidFill>
              </a:rPr>
              <a:t>写入</a:t>
            </a:r>
            <a:r>
              <a:rPr lang="en-US" altLang="zh-CN" sz="1600">
                <a:solidFill>
                  <a:schemeClr val="tx1"/>
                </a:solidFill>
              </a:rPr>
              <a:t>commitData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416300"/>
            <a:ext cx="671449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5758815"/>
            <a:ext cx="393319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669925" y="99441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rgbClr val="FF0000"/>
                </a:solidFill>
              </a:rPr>
              <a:t>VERIFY_INDEX</a:t>
            </a:r>
            <a:r>
              <a:rPr lang="zh-CN" sz="1600">
                <a:solidFill>
                  <a:srgbClr val="FF0000"/>
                </a:solidFill>
              </a:rPr>
              <a:t>（index.shard.check_on_startup）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0725" y="353695"/>
            <a:ext cx="33045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IndexShard::openEngineAndRecoverFromTranslog</a:t>
            </a:r>
            <a:endParaRPr lang="en-US" sz="120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IndexShard::openEngineAndRecoverFromTranslog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索引校验，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translog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恢复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9925" y="15716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检查索引分片是否损坏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925" y="214884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rgbClr val="FF0000"/>
                </a:solidFill>
              </a:rPr>
              <a:t>TRANSLOG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725" y="703580"/>
            <a:ext cx="33045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IndexShard::innerOpenEngineAndTranslog</a:t>
            </a:r>
            <a:endParaRPr lang="en-US" sz="12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925" y="271272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SegmentInfo</a:t>
            </a:r>
            <a:r>
              <a:rPr lang="zh-CN" altLang="en-US" sz="1600">
                <a:solidFill>
                  <a:schemeClr val="tx1"/>
                </a:solidFill>
              </a:rPr>
              <a:t>中读出</a:t>
            </a:r>
            <a:r>
              <a:rPr lang="en-US" altLang="zh-CN" sz="1600">
                <a:solidFill>
                  <a:schemeClr val="tx1"/>
                </a:solidFill>
              </a:rPr>
              <a:t>translogUUID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0090" y="3223895"/>
            <a:ext cx="33045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InternalEngine::recoverFromTranslog</a:t>
            </a:r>
            <a:endParaRPr lang="en-US" sz="1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560" y="358711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SegmentInfo</a:t>
            </a:r>
            <a:r>
              <a:rPr lang="zh-CN" altLang="en-US" sz="1600">
                <a:solidFill>
                  <a:schemeClr val="tx1"/>
                </a:solidFill>
              </a:rPr>
              <a:t>中读出最后一次提交的</a:t>
            </a:r>
            <a:r>
              <a:rPr lang="en-US" altLang="zh-CN" sz="1600">
                <a:solidFill>
                  <a:schemeClr val="tx1"/>
                </a:solidFill>
              </a:rPr>
              <a:t>Translog generation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290" y="420751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从最后一次提交的</a:t>
            </a:r>
            <a:r>
              <a:rPr lang="en-US" altLang="zh-CN" sz="1600">
                <a:solidFill>
                  <a:schemeClr val="tx1"/>
                </a:solidFill>
              </a:rPr>
              <a:t>generation</a:t>
            </a:r>
            <a:r>
              <a:rPr lang="zh-CN" altLang="en-US" sz="1600">
                <a:solidFill>
                  <a:schemeClr val="tx1"/>
                </a:solidFill>
              </a:rPr>
              <a:t>开始生成</a:t>
            </a:r>
            <a:r>
              <a:rPr lang="en-US" altLang="zh-CN" sz="1600">
                <a:solidFill>
                  <a:schemeClr val="tx1"/>
                </a:solidFill>
              </a:rPr>
              <a:t>Translog Snapshot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560" y="478790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应用</a:t>
            </a:r>
            <a:r>
              <a:rPr lang="en-US" altLang="zh-CN" sz="1600">
                <a:solidFill>
                  <a:schemeClr val="tx1"/>
                </a:solidFill>
              </a:rPr>
              <a:t>Operations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560" y="536892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Lucene writer commit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9290" y="597598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refresh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788670"/>
            <a:ext cx="5447665" cy="3418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10" y="4274185"/>
            <a:ext cx="801878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曲线连接符 18"/>
          <p:cNvCxnSpPr>
            <a:stCxn id="14" idx="3"/>
            <a:endCxn id="17" idx="1"/>
          </p:cNvCxnSpPr>
          <p:nvPr/>
        </p:nvCxnSpPr>
        <p:spPr>
          <a:xfrm flipV="1">
            <a:off x="4076065" y="2498090"/>
            <a:ext cx="1564005" cy="2503805"/>
          </a:xfrm>
          <a:prstGeom prst="curved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91025" y="6305550"/>
            <a:ext cx="104902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文档解析</a:t>
            </a:r>
            <a:endParaRPr lang="zh-CN" altLang="en-US" sz="12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72785" y="6305550"/>
            <a:ext cx="104902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准备</a:t>
            </a:r>
            <a:r>
              <a:rPr lang="en-US" altLang="zh-CN" sz="1200">
                <a:sym typeface="+mn-ea"/>
              </a:rPr>
              <a:t>Index</a:t>
            </a:r>
            <a:endParaRPr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40575" y="6305550"/>
            <a:ext cx="104902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ym typeface="+mn-ea"/>
              </a:rPr>
              <a:t>执行</a:t>
            </a:r>
            <a:r>
              <a:rPr lang="en-US" altLang="zh-CN" sz="1200">
                <a:sym typeface="+mn-ea"/>
              </a:rPr>
              <a:t>Index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IndexShard::finalizeRecovery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更新恢复状态，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refresh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03250" y="704215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rgbClr val="FF0000"/>
                </a:solidFill>
              </a:rPr>
              <a:t>FINALIZE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3250" y="129286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refresh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1847850"/>
            <a:ext cx="394271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6106160" y="1080770"/>
            <a:ext cx="5796280" cy="640730"/>
            <a:chOff x="7242" y="6854"/>
            <a:chExt cx="4114" cy="14199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IndexShard::postRecovery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更新恢复状态，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refresh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250" y="340614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rgbClr val="FF0000"/>
                </a:solidFill>
              </a:rPr>
              <a:t>DONE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250" y="400812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refresh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3250" y="460248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更改分片状态为POST_RECOVERY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050" y="360680"/>
            <a:ext cx="33045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IndexShard::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finalizeRecovery</a:t>
            </a:r>
            <a:endParaRPr 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750" y="3036570"/>
            <a:ext cx="33045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sym typeface="+mn-ea"/>
              </a:rPr>
              <a:t>IndexShard::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postRecovery</a:t>
            </a:r>
            <a:endParaRPr lang="en-US" sz="1200"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06160" y="2094230"/>
            <a:ext cx="5796280" cy="640730"/>
            <a:chOff x="7242" y="6854"/>
            <a:chExt cx="4114" cy="14199"/>
          </a:xfrm>
        </p:grpSpPr>
        <p:sp>
          <p:nvSpPr>
            <p:cNvPr id="19" name="剪去单角的矩形 1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ShardStateAction::shardStarted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向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master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节点发送分片启动请求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43205" y="516826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RecoveryListener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::onRecoveryDone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6585" y="584327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ShardStateAction::shardStarted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6585" y="6396990"/>
            <a:ext cx="340550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send cluster/shard/started rpc to master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4782</Words>
  <Application>WPS 演示</Application>
  <PresentationFormat>宽屏</PresentationFormat>
  <Paragraphs>386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131</cp:revision>
  <dcterms:created xsi:type="dcterms:W3CDTF">2015-05-05T08:02:00Z</dcterms:created>
  <dcterms:modified xsi:type="dcterms:W3CDTF">2020-05-22T08:29:28Z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