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8" r:id="rId3"/>
    <p:sldId id="279" r:id="rId4"/>
    <p:sldId id="261" r:id="rId5"/>
    <p:sldId id="257" r:id="rId6"/>
    <p:sldId id="256" r:id="rId7"/>
    <p:sldId id="259" r:id="rId8"/>
    <p:sldId id="260" r:id="rId9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When these merges occur, it is possible for operations associated with deleted or updated documents to be pruned during the merge. When the follower requests the sequence number for a pruned operation, the process will fail due to the operation missing on the leader.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 Elasticsearch 7.4 开始，peer-recovery（副分片的恢复）不再依赖从主分片拉取 translog。在 6.0-7.3的版本中，Elasticsearch默认会保留512M 或12小时的 translog 用于 peer-recovery，副分片进行恢复时，只要待获取的差异数据是在 translog 所保留的数据范围的，就可以只从 trasnlog 复制差异的部分数据，而不用拖取整个分片。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现在，追踪主分片上的操作历史可以通过 Lucene 的新特性“软删除”来实现，不再依赖 translog。CCR 也会使用这个特性。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all operations above the minimum of all retaining sequence numbers will be retained during merges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分片分配：主分片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AllocationService::reroute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分配分片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移除分片延迟分配标记（对未分配分片可进行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rebalance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操作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7795" y="115697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index.unassigned.node_left.delayed_timeout 默认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分钟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06160" y="1551940"/>
            <a:ext cx="5796280" cy="640730"/>
            <a:chOff x="7242" y="6854"/>
            <a:chExt cx="4114" cy="14199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GatewayAllocator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::allocateUnassigned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分配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unassigned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47130" y="22326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把分片按索引优先级、创建时间或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名称排序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703580"/>
            <a:ext cx="591439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979930"/>
            <a:ext cx="358076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2225675" y="3094355"/>
            <a:ext cx="17481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负责主分片选举和分配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50" y="3094355"/>
            <a:ext cx="17481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负责副本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分片分配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47130" y="26079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从未分配分片中选出主分片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06160" y="3009900"/>
            <a:ext cx="5796280" cy="640730"/>
            <a:chOff x="7242" y="6854"/>
            <a:chExt cx="4114" cy="14199"/>
          </a:xfrm>
        </p:grpSpPr>
        <p:sp>
          <p:nvSpPr>
            <p:cNvPr id="19" name="剪去单角的矩形 1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PrimaryShardAllocator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::allocateUnassigned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拉取各节点分片信息，选举主分片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247130" y="36772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依次遍历所有未分配分片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067810"/>
            <a:ext cx="506666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/>
          <p:cNvSpPr txBox="1"/>
          <p:nvPr/>
        </p:nvSpPr>
        <p:spPr>
          <a:xfrm>
            <a:off x="6247130" y="4669790"/>
            <a:ext cx="56553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从其他节点拉取分片信息，寻找分片位于哪个节点，并使用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decider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判断给定分片是否可以分配给指定节点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45" y="5302250"/>
            <a:ext cx="7476490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分片分配：选出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主分片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PrimaryShardAllocator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::makeAllocationDecision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拉取分片信息，并选出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主分片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0993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从各节点拉取分片信息（节点与分片的映射关系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7895" y="1098550"/>
            <a:ext cx="611441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1357630"/>
            <a:ext cx="239077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80" y="1357630"/>
            <a:ext cx="20478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33795" y="30949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MetaData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中获取拥有全量数据的分片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Id(inSyncAllocationIds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）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3496945"/>
            <a:ext cx="607631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47765" y="37560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构造待分配分片列表，过滤掉有数据缺失的分片，并排序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045" y="4144645"/>
            <a:ext cx="605726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445" y="4388485"/>
            <a:ext cx="666686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233795" y="50228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decider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校验待分配分片是否可以分配给指定节点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570" y="5406390"/>
            <a:ext cx="757174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6247765" y="65208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选择第一个作为主分片，并将其与对应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关联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40" y="4335145"/>
            <a:ext cx="426656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40" y="5022850"/>
            <a:ext cx="356171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曲线连接符 24"/>
          <p:cNvCxnSpPr>
            <a:stCxn id="22" idx="3"/>
            <a:endCxn id="21" idx="1"/>
          </p:cNvCxnSpPr>
          <p:nvPr/>
        </p:nvCxnSpPr>
        <p:spPr>
          <a:xfrm>
            <a:off x="4294505" y="4611370"/>
            <a:ext cx="1953260" cy="2077085"/>
          </a:xfrm>
          <a:prstGeom prst="curvedConnector3">
            <a:avLst>
              <a:gd name="adj1" fmla="val 698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分片分配：初始化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主分片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PrimaryShardAllocator::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allocateUnassigned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初始化主分片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3780" y="730885"/>
            <a:ext cx="578104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组合 5"/>
          <p:cNvGrpSpPr/>
          <p:nvPr/>
        </p:nvGrpSpPr>
        <p:grpSpPr>
          <a:xfrm>
            <a:off x="6106160" y="1397635"/>
            <a:ext cx="5796280" cy="640730"/>
            <a:chOff x="7242" y="6854"/>
            <a:chExt cx="4114" cy="14199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RoutingNodes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::initializeShard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将对应分片状态改为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initializing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2078355"/>
            <a:ext cx="484759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47765" y="26714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建立节点与待初始化分片的对应关系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3046730"/>
            <a:ext cx="436181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247765" y="34486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将分片加入节点的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Recovery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列表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3843020"/>
            <a:ext cx="573341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247765" y="41211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将分片加入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Assigned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列表，表示分片已被分配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835" y="4509770"/>
            <a:ext cx="673354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PrimaryShardAllocator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::buildNodesToAllocate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拉取分片信息，并选出主分片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47130" y="7169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判断分片是否可以被分配给指定节点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5470" y="1105535"/>
            <a:ext cx="772350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1587500"/>
            <a:ext cx="4438015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6106160" y="2459990"/>
            <a:ext cx="5796280" cy="640730"/>
            <a:chOff x="7242" y="6854"/>
            <a:chExt cx="4114" cy="14199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AllocationDeciders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::canAllocate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调用所有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AllocationDecider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，判断分片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是否可分配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80" y="3143250"/>
            <a:ext cx="578104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85" y="3787140"/>
            <a:ext cx="132397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780" y="4082415"/>
            <a:ext cx="205740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80" y="3872865"/>
            <a:ext cx="3266440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495" y="6380480"/>
            <a:ext cx="547624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ClusterModule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::createAllocationDeciders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注册各类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774700"/>
            <a:ext cx="7152640" cy="4933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ReplicaAfterPrimaryActiveAllocationDecider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ReplicaAfterPrimaryActiveAllocationDecider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主分片就绪后才执行分片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6395" y="893445"/>
            <a:ext cx="8996045" cy="2196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5770245" y="1067435"/>
            <a:ext cx="22288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目标分片为主分片，不做拦截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0245" y="1994535"/>
            <a:ext cx="333629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目标分片为副本分片，判断主分片是否就绪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588770"/>
            <a:ext cx="7571740" cy="5142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574421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EnableAllocationDecider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896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EnableAllocationDecider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根据配置确定是否允许分片分配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[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cluster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|index]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.routing.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[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allocation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|rebalance]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.enable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33795" y="9334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enableAllocation与enableRebalance默认为集群层级设置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655" y="1335405"/>
            <a:ext cx="541909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47130" y="17659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读取并</a:t>
            </a:r>
            <a:r>
              <a:rPr lang="zh-CN" sz="1600">
                <a:latin typeface="Times New Roman" panose="02020603050405020304" charset="0"/>
                <a:sym typeface="+mn-ea"/>
              </a:rPr>
              <a:t>使用索引层级配置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55" y="2221865"/>
            <a:ext cx="6381115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10" y="3388995"/>
            <a:ext cx="154305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574421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SameShardAllocationDecider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896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SameShardAllocationDecider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避免主副分片分配到同一节点或相同的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host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>
                  <a:latin typeface="Times New Roman" panose="02020603050405020304" charset="0"/>
                  <a:sym typeface="+mn-ea"/>
                </a:rPr>
                <a:t>cluster.routing.allocation.same_shard.host </a:t>
              </a:r>
              <a:r>
                <a:rPr lang="en-US">
                  <a:latin typeface="Times New Roman" panose="02020603050405020304" charset="0"/>
                  <a:sym typeface="+mn-ea"/>
                </a:rPr>
                <a:t>(false)</a:t>
              </a:r>
              <a:endParaRPr 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33795" y="9334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判断主副分片是否在同一节点上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160" y="1322070"/>
            <a:ext cx="8209280" cy="2780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33795" y="51142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判断目标节点是否与集群其他节点在同一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host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上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795" y="41427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</a:t>
            </a:r>
            <a:r>
              <a:rPr sz="1600">
                <a:latin typeface="Times New Roman" panose="02020603050405020304" charset="0"/>
                <a:sym typeface="+mn-ea"/>
              </a:rPr>
              <a:t>same_shard.host</a:t>
            </a:r>
            <a:r>
              <a:rPr lang="zh-CN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false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，只判断主副分片是否在相同节点上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4518025"/>
            <a:ext cx="407606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407150" y="5489575"/>
            <a:ext cx="54819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若具有相同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host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的节点上有其他分片，则直接拒绝分片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分配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" y="4239260"/>
            <a:ext cx="527621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5" y="5910580"/>
            <a:ext cx="464756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曲线连接符 18"/>
          <p:cNvCxnSpPr>
            <a:endCxn id="6" idx="1"/>
          </p:cNvCxnSpPr>
          <p:nvPr/>
        </p:nvCxnSpPr>
        <p:spPr>
          <a:xfrm flipV="1">
            <a:off x="5541645" y="5281930"/>
            <a:ext cx="692150" cy="120650"/>
          </a:xfrm>
          <a:prstGeom prst="curvedConnector3">
            <a:avLst>
              <a:gd name="adj1" fmla="val 50092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574421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DiskThresholdDecider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1463674"/>
            <a:chOff x="7242" y="6854"/>
            <a:chExt cx="4114" cy="32436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3243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3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DiskThresholdDecider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避免分片分配导致节点磁盘耗尽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>
                  <a:latin typeface="Times New Roman" panose="02020603050405020304" charset="0"/>
                  <a:sym typeface="+mn-ea"/>
                </a:rPr>
                <a:t>cluster.routing.allocation.disk.threshold_enabled </a:t>
              </a:r>
              <a:r>
                <a:rPr lang="en-US">
                  <a:latin typeface="Times New Roman" panose="02020603050405020304" charset="0"/>
                  <a:sym typeface="+mn-ea"/>
                </a:rPr>
                <a:t>(false)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cluster.routing.allocation.disk.watermark.low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cluster.routing.allocation.disk.watermark.high</a:t>
              </a:r>
              <a:endParaRPr 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60465" y="19881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如果关闭磁盘使用判断或是集群只有一个节点，不做拦截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0" y="1553845"/>
            <a:ext cx="589534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60465" y="23634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磁盘剩余空间低于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(1-</a:t>
            </a:r>
            <a:r>
              <a:rPr lang="en-US" sz="1600">
                <a:latin typeface="Times New Roman" panose="02020603050405020304" charset="0"/>
                <a:sym typeface="+mn-ea"/>
              </a:rPr>
              <a:t>watermark.low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)*total_bytes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，拒绝分配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465" y="3563620"/>
            <a:ext cx="565531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磁盘剩余空间低于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(1-</a:t>
            </a:r>
            <a:r>
              <a:rPr lang="en-US" sz="1600">
                <a:latin typeface="Times New Roman" panose="02020603050405020304" charset="0"/>
                <a:sym typeface="+mn-ea"/>
              </a:rPr>
              <a:t>watermark.low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)*total_bytes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但是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剩余空间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高于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(1-</a:t>
            </a:r>
            <a:r>
              <a:rPr lang="en-US" sz="1600">
                <a:latin typeface="Times New Roman" panose="02020603050405020304" charset="0"/>
                <a:sym typeface="+mn-ea"/>
              </a:rPr>
              <a:t>watermark.high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)*total_bytes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且分片为新分配的主分片，不做拦截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0465" y="49028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磁盘剩余空间低于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(1-</a:t>
            </a:r>
            <a:r>
              <a:rPr lang="en-US" sz="1600">
                <a:latin typeface="Times New Roman" panose="02020603050405020304" charset="0"/>
                <a:sym typeface="+mn-ea"/>
              </a:rPr>
              <a:t>watermark.</a:t>
            </a:r>
            <a:r>
              <a:rPr lang="en-US" sz="1600">
                <a:latin typeface="Times New Roman" panose="02020603050405020304" charset="0"/>
                <a:sym typeface="+mn-ea"/>
              </a:rPr>
              <a:t>high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)*total_bytes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，拒绝分配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2752090"/>
            <a:ext cx="518096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4439920"/>
            <a:ext cx="567626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0" y="5291455"/>
            <a:ext cx="4495165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260465" y="60591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对磁盘剩余空间百分比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进行判断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73800" y="6434455"/>
            <a:ext cx="57613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结合分片大小和磁盘剩余空间大小，对分片是否分配进行判断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5" y="5607685"/>
            <a:ext cx="600964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曲线连接符 19"/>
          <p:cNvCxnSpPr>
            <a:stCxn id="19" idx="3"/>
            <a:endCxn id="17" idx="1"/>
          </p:cNvCxnSpPr>
          <p:nvPr/>
        </p:nvCxnSpPr>
        <p:spPr>
          <a:xfrm>
            <a:off x="6047105" y="6188710"/>
            <a:ext cx="226695" cy="413385"/>
          </a:xfrm>
          <a:prstGeom prst="curvedConnector3">
            <a:avLst>
              <a:gd name="adj1" fmla="val 5014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600" y="7366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diskUsage &lt; </a:t>
            </a:r>
            <a:r>
              <a:rPr 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watermark.low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* total_bytes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8600" y="1463675"/>
            <a:ext cx="467042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diskUsage + shardSize &lt; </a:t>
            </a:r>
            <a:r>
              <a:rPr 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watermark.high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* total_bytes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79290" y="736600"/>
            <a:ext cx="41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&amp;</a:t>
            </a:r>
            <a:endParaRPr lang="en-US" altLang="zh-CN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574421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ShardsLimitAllocationDecider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1188737"/>
            <a:chOff x="7242" y="6854"/>
            <a:chExt cx="4114" cy="3292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3243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3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ShardsLimitAllocationDecider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避免同节点存在过多的分片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index.routing.allocation.total_shards_per_node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cluster.routing.allocation.total_shards_per_node</a:t>
              </a:r>
              <a:endParaRPr 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33795" y="12477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获取配置信息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636395"/>
            <a:ext cx="5200015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5" y="1870710"/>
            <a:ext cx="6371590" cy="171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33795" y="20821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统计节点上所有分片数，以及与待分配分片同索引的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分片数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470785"/>
            <a:ext cx="3695065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247130" y="45872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判断是否拒绝此次分片分配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0" y="4982210"/>
            <a:ext cx="516191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465" y="5492750"/>
            <a:ext cx="499999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9380"/>
            <a:ext cx="13771245" cy="661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2225" y="1689100"/>
            <a:ext cx="52235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ClusterState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同步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795" y="27305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MetaData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恢复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6705" y="37280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6795" y="47948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CCR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原理简介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7940" y="63500"/>
            <a:ext cx="574421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AwarenessAllocationDecider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36830"/>
            <a:ext cx="5796280" cy="1188737"/>
            <a:chOff x="7242" y="6854"/>
            <a:chExt cx="4114" cy="3292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3243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3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AwarenessAllocationDecider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根据自定义属性进行分片分配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cluster.routing.allocation.awareness.attributes</a:t>
              </a:r>
              <a:endParaRPr lang="en-US">
                <a:latin typeface="Times New Roman" panose="02020603050405020304" charset="0"/>
                <a:sym typeface="+mn-ea"/>
              </a:endParaRPr>
            </a:p>
            <a:p>
              <a:r>
                <a:rPr lang="en-US">
                  <a:latin typeface="Times New Roman" panose="02020603050405020304" charset="0"/>
                  <a:sym typeface="+mn-ea"/>
                </a:rPr>
                <a:t>cluster.routing.allocation.awareness.force.&lt;attr&gt;.values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33795" y="12477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统计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各节点在自定义属性上的分布情况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940" y="695325"/>
            <a:ext cx="1360805" cy="933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node:1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rack:1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8920" y="695325"/>
            <a:ext cx="1360805" cy="933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node:2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rack:1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67050" y="695325"/>
            <a:ext cx="1360805" cy="933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node:3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rack:2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86605" y="695325"/>
            <a:ext cx="1360805" cy="933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node:4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rack:3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7960" y="4401820"/>
            <a:ext cx="19113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87960" y="3241040"/>
            <a:ext cx="0" cy="116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645" y="3908425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5520" y="3908425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36395" y="3908425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34645" y="3415030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640" y="440182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rack1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18185" y="440182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rack2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422400" y="440182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rack3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7940" y="2141220"/>
            <a:ext cx="136080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shard:1p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primary:1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18920" y="2141220"/>
            <a:ext cx="136080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shard:1r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primary:0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67050" y="2141220"/>
            <a:ext cx="136080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shard:1r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primary:0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2150" y="307467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nodes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596515" y="4401820"/>
            <a:ext cx="19113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596515" y="3241040"/>
            <a:ext cx="0" cy="116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743200" y="3908425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394075" y="3908425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743200" y="3415030"/>
            <a:ext cx="21336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449195" y="440182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rack1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126740" y="440182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rack2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3830955" y="440182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rack3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3100070" y="3074670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shards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4586605" y="2141220"/>
            <a:ext cx="136080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shard:1r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node3</a:t>
            </a:r>
            <a:r>
              <a:rPr lang="zh-CN" altLang="en-US" sz="1400">
                <a:solidFill>
                  <a:schemeClr val="tx1"/>
                </a:solidFill>
              </a:rPr>
              <a:t>待分配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4" idx="0"/>
            <a:endCxn id="5" idx="2"/>
          </p:cNvCxnSpPr>
          <p:nvPr/>
        </p:nvCxnSpPr>
        <p:spPr>
          <a:xfrm flipV="1">
            <a:off x="708660" y="1628775"/>
            <a:ext cx="0" cy="512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2199640" y="1628775"/>
            <a:ext cx="0" cy="512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747135" y="1628775"/>
            <a:ext cx="0" cy="512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0"/>
          </p:cNvCxnSpPr>
          <p:nvPr/>
        </p:nvCxnSpPr>
        <p:spPr>
          <a:xfrm flipH="1" flipV="1">
            <a:off x="3753485" y="1653540"/>
            <a:ext cx="1513840" cy="4876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105" y="4770120"/>
            <a:ext cx="682244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averagePerAttribute = shardCount / numberOfAttributes = 4 / 3 = 1</a:t>
            </a:r>
            <a:endParaRPr lang="en-US" altLang="zh-CN"/>
          </a:p>
          <a:p>
            <a:r>
              <a:rPr lang="en-US" altLang="zh-CN"/>
              <a:t>leftoverPerAttribute = max(1,</a:t>
            </a:r>
            <a:r>
              <a:rPr lang="en-US" altLang="zh-CN">
                <a:sym typeface="+mn-ea"/>
              </a:rPr>
              <a:t>shardCount % numberOfAttributes) = 1</a:t>
            </a:r>
            <a:endParaRPr lang="en-US" altLang="zh-CN">
              <a:sym typeface="+mn-ea"/>
            </a:endParaRPr>
          </a:p>
          <a:p>
            <a:r>
              <a:rPr lang="en-US" altLang="zh-CN"/>
              <a:t>node3_rack2_shardsCount = 1, node3</a:t>
            </a:r>
            <a:r>
              <a:rPr lang="zh-CN" altLang="en-US"/>
              <a:t>所属</a:t>
            </a:r>
            <a:r>
              <a:rPr lang="en-US" altLang="zh-CN"/>
              <a:t>rack2</a:t>
            </a:r>
            <a:r>
              <a:rPr lang="zh-CN" altLang="en-US"/>
              <a:t>包含的分片数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node3_rack_shardsCount &lt; averagePerAttribute  + leftoverPerAttribute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允许分配分片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642110"/>
            <a:ext cx="476186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文本框 47"/>
          <p:cNvSpPr txBox="1"/>
          <p:nvPr/>
        </p:nvSpPr>
        <p:spPr>
          <a:xfrm>
            <a:off x="6233795" y="22536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统计分片在自定义属性上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的分布情况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30" y="3227705"/>
            <a:ext cx="740981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文本框 49"/>
          <p:cNvSpPr txBox="1"/>
          <p:nvPr/>
        </p:nvSpPr>
        <p:spPr>
          <a:xfrm>
            <a:off x="6488430" y="4820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判断分片是否可分配至指定节点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343535"/>
            <a:ext cx="3176905" cy="20853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575" y="743585"/>
            <a:ext cx="2701290" cy="1214120"/>
            <a:chOff x="7672" y="2940"/>
            <a:chExt cx="4254" cy="1912"/>
          </a:xfrm>
        </p:grpSpPr>
        <p:grpSp>
          <p:nvGrpSpPr>
            <p:cNvPr id="8" name="组合 7"/>
            <p:cNvGrpSpPr/>
            <p:nvPr/>
          </p:nvGrpSpPr>
          <p:grpSpPr>
            <a:xfrm>
              <a:off x="8328" y="3645"/>
              <a:ext cx="3393" cy="1046"/>
              <a:chOff x="6227" y="4073"/>
              <a:chExt cx="3393" cy="1046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7298" y="4186"/>
                <a:ext cx="1742" cy="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7298" y="4186"/>
                <a:ext cx="581" cy="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7879" y="4186"/>
                <a:ext cx="581" cy="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8460" y="4186"/>
                <a:ext cx="581" cy="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040" y="4186"/>
                <a:ext cx="581" cy="3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270" name="文本框 146"/>
              <p:cNvSpPr txBox="1"/>
              <p:nvPr/>
            </p:nvSpPr>
            <p:spPr>
              <a:xfrm>
                <a:off x="6227" y="4073"/>
                <a:ext cx="117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indent="0"/>
                <a:r>
                  <a:rPr lang="en-US" altLang="zh-CN">
                    <a:latin typeface="Calibri" panose="020F0502020204030204" charset="0"/>
                    <a:ea typeface="微软雅黑" panose="020B0503020204020204" charset="-122"/>
                  </a:rPr>
                  <a:t>buffer</a:t>
                </a:r>
                <a:endParaRPr lang="en-US" altLang="zh-CN">
                  <a:latin typeface="Calibri" panose="020F0502020204030204" charset="0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146"/>
              <p:cNvSpPr txBox="1"/>
              <p:nvPr/>
            </p:nvSpPr>
            <p:spPr>
              <a:xfrm>
                <a:off x="7739" y="4539"/>
                <a:ext cx="171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indent="0"/>
                <a:r>
                  <a:rPr lang="en-US" altLang="zh-CN">
                    <a:latin typeface="Calibri" panose="020F0502020204030204" charset="0"/>
                    <a:ea typeface="微软雅黑" panose="020B0503020204020204" charset="-122"/>
                  </a:rPr>
                  <a:t>operation</a:t>
                </a:r>
                <a:endParaRPr lang="en-US" altLang="zh-CN">
                  <a:latin typeface="Calibri" panose="020F0502020204030204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672" y="2940"/>
              <a:ext cx="4254" cy="19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146"/>
            <p:cNvSpPr txBox="1"/>
            <p:nvPr/>
          </p:nvSpPr>
          <p:spPr>
            <a:xfrm>
              <a:off x="7851" y="3065"/>
              <a:ext cx="349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>
                  <a:latin typeface="Calibri" panose="020F0502020204030204" charset="0"/>
                  <a:ea typeface="微软雅黑" panose="020B0503020204020204" charset="-122"/>
                </a:rPr>
                <a:t>ShardFollowNodeTask</a:t>
              </a:r>
              <a:endParaRPr lang="en-US" altLang="zh-CN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670540" y="935355"/>
            <a:ext cx="967740" cy="713740"/>
            <a:chOff x="16215" y="4029"/>
            <a:chExt cx="1524" cy="1124"/>
          </a:xfrm>
        </p:grpSpPr>
        <p:sp>
          <p:nvSpPr>
            <p:cNvPr id="12" name="流程图: 磁盘 11"/>
            <p:cNvSpPr/>
            <p:nvPr/>
          </p:nvSpPr>
          <p:spPr>
            <a:xfrm>
              <a:off x="16215" y="4029"/>
              <a:ext cx="1524" cy="1124"/>
            </a:xfrm>
            <a:prstGeom prst="flowChartMagneticDisk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46"/>
            <p:cNvSpPr txBox="1"/>
            <p:nvPr/>
          </p:nvSpPr>
          <p:spPr>
            <a:xfrm>
              <a:off x="16415" y="4424"/>
              <a:ext cx="112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>
                  <a:latin typeface="Calibri" panose="020F0502020204030204" charset="0"/>
                  <a:ea typeface="微软雅黑" panose="020B0503020204020204" charset="-122"/>
                </a:rPr>
                <a:t>Shard</a:t>
              </a:r>
              <a:endParaRPr lang="en-US" altLang="zh-CN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3651250" y="1191260"/>
            <a:ext cx="2252980" cy="389890"/>
          </a:xfrm>
          <a:prstGeom prst="rightArrow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PULL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961755" y="1097280"/>
            <a:ext cx="1463675" cy="389890"/>
          </a:xfrm>
          <a:prstGeom prst="rightArrow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BulkShardOperationsRequest</a:t>
            </a:r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6451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3662045"/>
            <a:ext cx="4252595" cy="1754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右箭头 17"/>
          <p:cNvSpPr/>
          <p:nvPr/>
        </p:nvSpPr>
        <p:spPr>
          <a:xfrm>
            <a:off x="4715510" y="4344670"/>
            <a:ext cx="2252980" cy="389890"/>
          </a:xfrm>
          <a:prstGeom prst="rightArrow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Merge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254875" y="3481070"/>
            <a:ext cx="3415030" cy="2319020"/>
            <a:chOff x="11425" y="4777"/>
            <a:chExt cx="5378" cy="365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5" y="4777"/>
              <a:ext cx="5379" cy="3653"/>
            </a:xfrm>
            <a:prstGeom prst="rect">
              <a:avLst/>
            </a:prstGeom>
          </p:spPr>
        </p:pic>
        <p:sp>
          <p:nvSpPr>
            <p:cNvPr id="19" name="文本框 146"/>
            <p:cNvSpPr txBox="1"/>
            <p:nvPr/>
          </p:nvSpPr>
          <p:spPr>
            <a:xfrm>
              <a:off x="14591" y="7435"/>
              <a:ext cx="1349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>
                  <a:latin typeface="Calibri" panose="020F0502020204030204" charset="0"/>
                  <a:ea typeface="微软雅黑" panose="020B0503020204020204" charset="-122"/>
                </a:rPr>
                <a:t>pruned</a:t>
              </a:r>
              <a:endParaRPr lang="en-US" altLang="zh-CN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21" name="文本框 146"/>
          <p:cNvSpPr txBox="1"/>
          <p:nvPr/>
        </p:nvSpPr>
        <p:spPr>
          <a:xfrm>
            <a:off x="961390" y="2428875"/>
            <a:ext cx="1607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Remote Cluster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2" name="文本框 146"/>
          <p:cNvSpPr txBox="1"/>
          <p:nvPr/>
        </p:nvSpPr>
        <p:spPr>
          <a:xfrm>
            <a:off x="7959090" y="2428875"/>
            <a:ext cx="13563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Local Cluster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7940" y="63500"/>
            <a:ext cx="574421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CCR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7185" y="244475"/>
            <a:ext cx="475424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使用</a:t>
            </a:r>
            <a:r>
              <a:rPr lang="en-US" altLang="zh-CN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Soft-Deletes</a:t>
            </a:r>
            <a:r>
              <a:rPr lang="zh-CN" alt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保留文档操作历史</a:t>
            </a:r>
            <a:endParaRPr lang="zh-CN" altLang="en-US" sz="2400"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60" y="1748790"/>
            <a:ext cx="4907280" cy="1188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为什么要保留文档操作历史：</a:t>
            </a:r>
            <a:endParaRPr lang="zh-CN" altLang="en-US" sz="2400">
              <a:latin typeface="Times New Roman" panose="02020603050405020304" charset="0"/>
              <a:ea typeface="黑体" panose="02010609060101010101" charset="-122"/>
              <a:sym typeface="+mn-ea"/>
            </a:endParaRPr>
          </a:p>
          <a:p>
            <a:r>
              <a:rPr lang="en-US" altLang="zh-CN" sz="2400">
                <a:latin typeface="Times New Roman" panose="02020603050405020304" charset="0"/>
                <a:ea typeface="黑体" panose="02010609060101010101" charset="-122"/>
              </a:rPr>
              <a:t>	1</a:t>
            </a:r>
            <a:r>
              <a:rPr lang="zh-CN" altLang="en-US" sz="2400">
                <a:latin typeface="Times New Roman" panose="02020603050405020304" charset="0"/>
                <a:ea typeface="黑体" panose="02010609060101010101" charset="-122"/>
              </a:rPr>
              <a:t>、通过历史重放来恢复分片</a:t>
            </a:r>
            <a:endParaRPr lang="zh-CN" altLang="en-US" sz="2400">
              <a:latin typeface="Times New Roman" panose="02020603050405020304" charset="0"/>
              <a:ea typeface="黑体" panose="02010609060101010101" charset="-122"/>
            </a:endParaRPr>
          </a:p>
          <a:p>
            <a:r>
              <a:rPr lang="en-US" altLang="zh-CN" sz="2400">
                <a:latin typeface="Times New Roman" panose="02020603050405020304" charset="0"/>
                <a:ea typeface="黑体" panose="02010609060101010101" charset="-122"/>
              </a:rPr>
              <a:t>	2</a:t>
            </a:r>
            <a:r>
              <a:rPr lang="zh-CN" altLang="en-US" sz="2400">
                <a:latin typeface="Times New Roman" panose="02020603050405020304" charset="0"/>
                <a:ea typeface="黑体" panose="02010609060101010101" charset="-122"/>
              </a:rPr>
              <a:t>、跨集群数据同步</a:t>
            </a:r>
            <a:endParaRPr lang="zh-CN" altLang="en-US" sz="2400"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185" y="754380"/>
            <a:ext cx="5085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使用</a:t>
            </a:r>
            <a:r>
              <a:rPr lang="en-US" altLang="zh-CN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Translog</a:t>
            </a:r>
            <a:r>
              <a:rPr lang="zh-CN" alt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保留文档操作历史</a:t>
            </a:r>
            <a:r>
              <a:rPr lang="en-US" altLang="zh-CN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&lt; v7.4</a:t>
            </a:r>
            <a:endParaRPr lang="en-US" altLang="zh-CN" sz="2400">
              <a:latin typeface="Times New Roman" panose="02020603050405020304" charset="0"/>
              <a:ea typeface="黑体" panose="02010609060101010101" charset="-122"/>
              <a:sym typeface="+mn-ea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518150" y="457835"/>
            <a:ext cx="75565" cy="60007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146"/>
          <p:cNvSpPr txBox="1"/>
          <p:nvPr/>
        </p:nvSpPr>
        <p:spPr>
          <a:xfrm>
            <a:off x="5701030" y="565785"/>
            <a:ext cx="31292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sequenceID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，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global checkpoint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6565" y="3136900"/>
            <a:ext cx="4952365" cy="2978150"/>
            <a:chOff x="4917" y="4865"/>
            <a:chExt cx="7799" cy="469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17" y="5922"/>
              <a:ext cx="7799" cy="29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7" y="6371"/>
              <a:ext cx="3060" cy="1215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8862" y="5557"/>
              <a:ext cx="166" cy="2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146"/>
            <p:cNvSpPr txBox="1"/>
            <p:nvPr/>
          </p:nvSpPr>
          <p:spPr>
            <a:xfrm>
              <a:off x="8426" y="4865"/>
              <a:ext cx="10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>
                  <a:latin typeface="Calibri" panose="020F0502020204030204" charset="0"/>
                  <a:ea typeface="微软雅黑" panose="020B0503020204020204" charset="-122"/>
                </a:rPr>
                <a:t>mark</a:t>
              </a:r>
              <a:endParaRPr lang="en-US" altLang="zh-CN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5211" y="5922"/>
              <a:ext cx="34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9143" y="5928"/>
              <a:ext cx="33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46"/>
            <p:cNvSpPr txBox="1"/>
            <p:nvPr/>
          </p:nvSpPr>
          <p:spPr>
            <a:xfrm>
              <a:off x="6399" y="5348"/>
              <a:ext cx="114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 i="1">
                  <a:latin typeface="Times New Roman" panose="02020603050405020304" charset="0"/>
                  <a:ea typeface="微软雅黑" panose="020B0503020204020204" charset="-122"/>
                </a:rPr>
                <a:t>below</a:t>
              </a:r>
              <a:endParaRPr lang="en-US" altLang="zh-CN" i="1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27" name="文本框 146"/>
            <p:cNvSpPr txBox="1"/>
            <p:nvPr/>
          </p:nvSpPr>
          <p:spPr>
            <a:xfrm>
              <a:off x="10057" y="5352"/>
              <a:ext cx="114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 i="1">
                  <a:latin typeface="Times New Roman" panose="02020603050405020304" charset="0"/>
                  <a:ea typeface="微软雅黑" panose="020B0503020204020204" charset="-122"/>
                </a:rPr>
                <a:t>above</a:t>
              </a:r>
              <a:endParaRPr lang="en-US" altLang="zh-CN" i="1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28" name="文本框 146"/>
            <p:cNvSpPr txBox="1"/>
            <p:nvPr/>
          </p:nvSpPr>
          <p:spPr>
            <a:xfrm>
              <a:off x="5446" y="6061"/>
              <a:ext cx="324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 i="1">
                  <a:latin typeface="Times New Roman" panose="02020603050405020304" charset="0"/>
                  <a:ea typeface="微软雅黑" panose="020B0503020204020204" charset="-122"/>
                </a:rPr>
                <a:t>safe to merged away</a:t>
              </a:r>
              <a:endParaRPr lang="en-US" altLang="zh-CN" i="1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29" name="文本框 146"/>
            <p:cNvSpPr txBox="1"/>
            <p:nvPr/>
          </p:nvSpPr>
          <p:spPr>
            <a:xfrm>
              <a:off x="9242" y="6061"/>
              <a:ext cx="276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en-US" altLang="zh-CN" i="1">
                  <a:latin typeface="Times New Roman" panose="02020603050405020304" charset="0"/>
                  <a:ea typeface="微软雅黑" panose="020B0503020204020204" charset="-122"/>
                </a:rPr>
                <a:t>retain operations</a:t>
              </a:r>
              <a:endParaRPr lang="en-US" altLang="zh-CN" i="1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399" y="8979"/>
              <a:ext cx="5394" cy="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Times New Roman" panose="02020603050405020304" charset="0"/>
                </a:rPr>
                <a:t>Shard history retention leases</a:t>
              </a:r>
              <a:r>
                <a:rPr lang="en-US" altLang="zh-CN">
                  <a:latin typeface="Times New Roman" panose="02020603050405020304" charset="0"/>
                </a:rPr>
                <a:t>(12h)</a:t>
              </a:r>
              <a:endParaRPr lang="en-US" altLang="zh-CN">
                <a:latin typeface="Times New Roman" panose="02020603050405020304" charset="0"/>
              </a:endParaRPr>
            </a:p>
          </p:txBody>
        </p:sp>
      </p:grpSp>
      <p:sp>
        <p:nvSpPr>
          <p:cNvPr id="32" name="文本框 146"/>
          <p:cNvSpPr txBox="1"/>
          <p:nvPr/>
        </p:nvSpPr>
        <p:spPr>
          <a:xfrm>
            <a:off x="5732780" y="1380490"/>
            <a:ext cx="4380865" cy="9169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>
                <a:latin typeface="Calibri" panose="020F0502020204030204" charset="0"/>
                <a:ea typeface="微软雅黑" panose="020B0503020204020204" charset="-122"/>
              </a:rPr>
              <a:t>pushing the history of operations into Lucene</a:t>
            </a:r>
            <a:endParaRPr>
              <a:latin typeface="Calibri" panose="020F0502020204030204" charset="0"/>
              <a:ea typeface="微软雅黑" panose="020B0503020204020204" charset="-122"/>
            </a:endParaRPr>
          </a:p>
          <a:p>
            <a:pPr lvl="0" indent="0" algn="l"/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merge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时被标记删除的文档可以免于被清理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 algn="l"/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Lucene segment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具备了记录文档操作历史的能力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</p:txBody>
      </p:sp>
      <p:cxnSp>
        <p:nvCxnSpPr>
          <p:cNvPr id="33" name="曲线连接符 32"/>
          <p:cNvCxnSpPr>
            <a:stCxn id="5" idx="3"/>
            <a:endCxn id="32" idx="1"/>
          </p:cNvCxnSpPr>
          <p:nvPr/>
        </p:nvCxnSpPr>
        <p:spPr>
          <a:xfrm>
            <a:off x="5091430" y="473075"/>
            <a:ext cx="641350" cy="13658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05" y="2297430"/>
            <a:ext cx="4747895" cy="427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15" y="2920365"/>
            <a:ext cx="7190105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939800" y="1437640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RemoteCluster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1995" y="487680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LocalCluster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8855" y="1437640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LocalCluster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61995" y="2421255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LocalCluster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16" idx="1"/>
          </p:cNvCxnSpPr>
          <p:nvPr/>
        </p:nvCxnSpPr>
        <p:spPr>
          <a:xfrm flipV="1">
            <a:off x="2201545" y="726440"/>
            <a:ext cx="1060450" cy="9410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7" idx="1"/>
          </p:cNvCxnSpPr>
          <p:nvPr/>
        </p:nvCxnSpPr>
        <p:spPr>
          <a:xfrm>
            <a:off x="2201545" y="1676400"/>
            <a:ext cx="13373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1"/>
          </p:cNvCxnSpPr>
          <p:nvPr/>
        </p:nvCxnSpPr>
        <p:spPr>
          <a:xfrm>
            <a:off x="2210435" y="1685290"/>
            <a:ext cx="1051560" cy="9747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0" y="1380490"/>
            <a:ext cx="159448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pull operations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27495" y="1437640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RemoteCluster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49690" y="487680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LocalCluster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26550" y="1437640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LocalCluster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49690" y="2421255"/>
            <a:ext cx="1261745" cy="4768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LocalCluster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5" idx="1"/>
          </p:cNvCxnSpPr>
          <p:nvPr/>
        </p:nvCxnSpPr>
        <p:spPr>
          <a:xfrm flipV="1">
            <a:off x="7889240" y="726440"/>
            <a:ext cx="1060450" cy="9410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  <a:endCxn id="26" idx="1"/>
          </p:cNvCxnSpPr>
          <p:nvPr/>
        </p:nvCxnSpPr>
        <p:spPr>
          <a:xfrm>
            <a:off x="7889240" y="1676400"/>
            <a:ext cx="13373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7" idx="1"/>
          </p:cNvCxnSpPr>
          <p:nvPr/>
        </p:nvCxnSpPr>
        <p:spPr>
          <a:xfrm>
            <a:off x="7898130" y="1685290"/>
            <a:ext cx="1051560" cy="9747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11795" y="1380490"/>
            <a:ext cx="159448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pull operations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32" name="乘号 31"/>
          <p:cNvSpPr/>
          <p:nvPr/>
        </p:nvSpPr>
        <p:spPr>
          <a:xfrm>
            <a:off x="6670040" y="1021715"/>
            <a:ext cx="1176655" cy="13995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81215" y="2969895"/>
            <a:ext cx="32550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</a:rPr>
              <a:t>重新调整</a:t>
            </a:r>
            <a:r>
              <a:rPr lang="en-US" altLang="zh-CN">
                <a:latin typeface="Times New Roman" panose="02020603050405020304" charset="0"/>
              </a:rPr>
              <a:t>Leader</a:t>
            </a:r>
            <a:r>
              <a:rPr lang="zh-CN" altLang="en-US">
                <a:latin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</a:rPr>
              <a:t>Follower</a:t>
            </a:r>
            <a:r>
              <a:rPr lang="zh-CN" altLang="en-US">
                <a:latin typeface="Times New Roman" panose="02020603050405020304" charset="0"/>
              </a:rPr>
              <a:t>关系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3720" y="3645535"/>
            <a:ext cx="5508625" cy="29698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4438015"/>
            <a:ext cx="397129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矩形 34"/>
          <p:cNvSpPr/>
          <p:nvPr/>
        </p:nvSpPr>
        <p:spPr>
          <a:xfrm>
            <a:off x="8089900" y="273685"/>
            <a:ext cx="3526155" cy="6444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17340" y="273685"/>
            <a:ext cx="3526155" cy="6444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4610" y="-42545"/>
            <a:ext cx="182181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CCR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560705"/>
            <a:ext cx="3390265" cy="11620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671695" y="520065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通过快照全量恢复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94420" y="520065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准备全量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数据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1695" y="1322070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创建多个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可持久化任务，跟踪每一个主分片的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变化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41105" y="1262380"/>
            <a:ext cx="254000" cy="226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241155" y="1489075"/>
            <a:ext cx="254000" cy="226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667875" y="1715770"/>
            <a:ext cx="254000" cy="226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36" idx="1"/>
            <a:endCxn id="7" idx="3"/>
          </p:cNvCxnSpPr>
          <p:nvPr/>
        </p:nvCxnSpPr>
        <p:spPr>
          <a:xfrm flipH="1">
            <a:off x="7276465" y="1362710"/>
            <a:ext cx="1564640" cy="2266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8" idx="1"/>
            <a:endCxn id="7" idx="3"/>
          </p:cNvCxnSpPr>
          <p:nvPr/>
        </p:nvCxnSpPr>
        <p:spPr>
          <a:xfrm flipH="1">
            <a:off x="7276465" y="1589405"/>
            <a:ext cx="196469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2" idx="1"/>
            <a:endCxn id="7" idx="3"/>
          </p:cNvCxnSpPr>
          <p:nvPr/>
        </p:nvCxnSpPr>
        <p:spPr>
          <a:xfrm flipH="1" flipV="1">
            <a:off x="7276465" y="1589405"/>
            <a:ext cx="2391410" cy="2266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85" y="2284095"/>
            <a:ext cx="860933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矩形 28"/>
          <p:cNvSpPr/>
          <p:nvPr/>
        </p:nvSpPr>
        <p:spPr>
          <a:xfrm>
            <a:off x="54610" y="240411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每一类</a:t>
            </a:r>
            <a:r>
              <a:rPr lang="en-US" altLang="zh-CN" sz="1200">
                <a:solidFill>
                  <a:schemeClr val="tx1"/>
                </a:solidFill>
              </a:rPr>
              <a:t>PersistentTask</a:t>
            </a:r>
            <a:r>
              <a:rPr lang="zh-CN" altLang="en-US" sz="1200">
                <a:solidFill>
                  <a:schemeClr val="tx1"/>
                </a:solidFill>
              </a:rPr>
              <a:t>都对应了一类</a:t>
            </a:r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6150" y="1996440"/>
            <a:ext cx="21748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TransportResumeFollowAction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5" y="3039110"/>
            <a:ext cx="196215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曲线连接符 19"/>
          <p:cNvCxnSpPr>
            <a:stCxn id="18" idx="1"/>
            <a:endCxn id="19" idx="3"/>
          </p:cNvCxnSpPr>
          <p:nvPr/>
        </p:nvCxnSpPr>
        <p:spPr>
          <a:xfrm rot="10800000" flipV="1">
            <a:off x="2712085" y="2842260"/>
            <a:ext cx="787400" cy="6407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671695" y="3596005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更新索引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mapping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94420" y="3596005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提供索引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mapping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1695" y="4386580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拉取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translog operation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，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97375" y="5177155"/>
            <a:ext cx="324612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直到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lastRequestedSeqNo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==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leaderGlobalCheckpoint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94420" y="4386580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[from|to]seqNo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准备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Translog.Operation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00" y="4947285"/>
            <a:ext cx="4018915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4672330" y="5981065"/>
            <a:ext cx="260477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应用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Operation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900" y="6357620"/>
            <a:ext cx="418084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文本框 32"/>
          <p:cNvSpPr txBox="1"/>
          <p:nvPr/>
        </p:nvSpPr>
        <p:spPr>
          <a:xfrm>
            <a:off x="8076565" y="6090285"/>
            <a:ext cx="21748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包括被软删除的文档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17340" y="-635"/>
            <a:ext cx="8140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Follower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89900" y="-635"/>
            <a:ext cx="8140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Leader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0515" y="5252085"/>
            <a:ext cx="28067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117340" y="3743325"/>
            <a:ext cx="28067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1"/>
            <a:endCxn id="40" idx="1"/>
          </p:cNvCxnSpPr>
          <p:nvPr/>
        </p:nvCxnSpPr>
        <p:spPr>
          <a:xfrm rot="10800000">
            <a:off x="4117340" y="3876675"/>
            <a:ext cx="3175" cy="1508760"/>
          </a:xfrm>
          <a:prstGeom prst="curvedConnector3">
            <a:avLst>
              <a:gd name="adj1" fmla="val 7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0" idx="3"/>
            <a:endCxn id="23" idx="3"/>
          </p:cNvCxnSpPr>
          <p:nvPr/>
        </p:nvCxnSpPr>
        <p:spPr>
          <a:xfrm flipH="1" flipV="1">
            <a:off x="7276465" y="4667250"/>
            <a:ext cx="3175" cy="1594485"/>
          </a:xfrm>
          <a:prstGeom prst="curvedConnector3">
            <a:avLst>
              <a:gd name="adj1" fmla="val -165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4610" y="4163695"/>
            <a:ext cx="282829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尝试拉取一个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operation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，看有没有更新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610" y="5981065"/>
            <a:ext cx="282829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如果没有更新的数据，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leader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会等待，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直到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leaderGlobalCheckpoint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&gt;=requestSeqNo,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follower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会阻塞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304780" y="6083300"/>
            <a:ext cx="18580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ShardChangesAction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ClusterState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838200"/>
            <a:ext cx="3447415" cy="527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3669665" y="1170940"/>
            <a:ext cx="18415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节点加入与选举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9665" y="3339465"/>
            <a:ext cx="18415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集群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MetaData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恢复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9665" y="5400675"/>
            <a:ext cx="18415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分片路由表恢复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30" y="4121785"/>
            <a:ext cx="3256915" cy="2590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585" y="3035935"/>
            <a:ext cx="3275965" cy="3676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MetaData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MetaData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存储集群的元数据信息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838200"/>
            <a:ext cx="3479800" cy="4251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30" y="838200"/>
            <a:ext cx="399034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25" y="2971800"/>
            <a:ext cx="490474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360" y="1137920"/>
            <a:ext cx="292354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8836025" y="863600"/>
            <a:ext cx="18415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可遍历所有索引元数据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2305050"/>
            <a:ext cx="3266440" cy="41427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8090535" y="1493520"/>
            <a:ext cx="758825" cy="1143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" idx="0"/>
          </p:cNvCxnSpPr>
          <p:nvPr/>
        </p:nvCxnSpPr>
        <p:spPr>
          <a:xfrm>
            <a:off x="10465435" y="1880235"/>
            <a:ext cx="6985" cy="42481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集群启动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MetaData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GatewayService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负责在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master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选举成功后恢复元数据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610995"/>
            <a:ext cx="4992370" cy="1499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400685" y="1336675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可感知集群生命周期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9300" y="1336675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可感知集群状态变化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在集群启动时注册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ClusterStateListener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，感知集群状态变化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5" y="1125220"/>
            <a:ext cx="254254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47130" y="212661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当集群状态发生改变时，触发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clusterChanged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517140"/>
            <a:ext cx="415226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47130" y="35134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仅在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节点恢复集群元数据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465" y="3896360"/>
            <a:ext cx="379031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247130" y="47498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判断元数据是否已经恢复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465" y="5151755"/>
            <a:ext cx="487616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MetaData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恢复：必要条件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GatewayService::clusterChanged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在判断满足元数据恢复条件后，执行数据恢复</a:t>
              </a:r>
              <a:endParaRPr 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判断是否已获取到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MasterNodeId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1138555"/>
            <a:ext cx="476186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47130" y="15690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判断加入集群的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data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节点是否满足条件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10" y="1971040"/>
            <a:ext cx="654304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247130" y="24472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判断加入集群的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data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节点是否满足条件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15" y="2835910"/>
            <a:ext cx="620014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60465" y="32702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判断加入集群的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节点是否满足条件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60465" y="36639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判断加入集群的</a:t>
            </a:r>
            <a:r>
              <a:rPr lang="zh-CN" sz="1600">
                <a:latin typeface="Times New Roman" panose="02020603050405020304" charset="0"/>
                <a:sym typeface="+mn-ea"/>
              </a:rPr>
              <a:t>各类节点数是否满足预期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(expect)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条件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010" y="4065905"/>
            <a:ext cx="6352540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260465" y="62204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不满足则尝试等待一段时间后再恢复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默认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5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分钟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600" y="7366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判断</a:t>
            </a:r>
            <a:r>
              <a:rPr lang="en-US" altLang="zh-CN" sz="1600">
                <a:solidFill>
                  <a:schemeClr val="tx1"/>
                </a:solidFill>
              </a:rPr>
              <a:t>MetaData</a:t>
            </a:r>
            <a:r>
              <a:rPr lang="zh-CN" altLang="en-US" sz="1600">
                <a:solidFill>
                  <a:schemeClr val="tx1"/>
                </a:solidFill>
              </a:rPr>
              <a:t>恢复的必要条件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680" y="13506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加入集群的</a:t>
            </a:r>
            <a:r>
              <a:rPr lang="en-US" sz="1400">
                <a:solidFill>
                  <a:schemeClr val="tx1"/>
                </a:solidFill>
              </a:rPr>
              <a:t>master+data</a:t>
            </a:r>
            <a:r>
              <a:rPr lang="zh-CN" altLang="en-US" sz="1400">
                <a:solidFill>
                  <a:schemeClr val="tx1"/>
                </a:solidFill>
              </a:rPr>
              <a:t>节点数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gateway.recover_after_nodes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4680" y="182435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加入集群的</a:t>
            </a:r>
            <a:r>
              <a:rPr lang="en-US" sz="1400">
                <a:solidFill>
                  <a:schemeClr val="tx1"/>
                </a:solidFill>
              </a:rPr>
              <a:t>data</a:t>
            </a:r>
            <a:r>
              <a:rPr lang="zh-CN" altLang="en-US" sz="1400">
                <a:solidFill>
                  <a:schemeClr val="tx1"/>
                </a:solidFill>
              </a:rPr>
              <a:t>节点数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gateway.recover_after_data_nodes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680" y="229235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加入集群的</a:t>
            </a:r>
            <a:r>
              <a:rPr lang="en-US" sz="1400">
                <a:solidFill>
                  <a:schemeClr val="tx1"/>
                </a:solidFill>
              </a:rPr>
              <a:t>master</a:t>
            </a:r>
            <a:r>
              <a:rPr lang="zh-CN" altLang="en-US" sz="1400">
                <a:solidFill>
                  <a:schemeClr val="tx1"/>
                </a:solidFill>
              </a:rPr>
              <a:t>节点数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gateway.recover_after_master_nodes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600" y="278257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判断</a:t>
            </a:r>
            <a:r>
              <a:rPr lang="en-US" altLang="zh-CN" sz="1600">
                <a:solidFill>
                  <a:schemeClr val="tx1"/>
                </a:solidFill>
              </a:rPr>
              <a:t>MetaData</a:t>
            </a:r>
            <a:r>
              <a:rPr lang="zh-CN" altLang="en-US" sz="1600">
                <a:solidFill>
                  <a:schemeClr val="tx1"/>
                </a:solidFill>
              </a:rPr>
              <a:t>恢复的预期条件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680" y="339915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预期的</a:t>
            </a:r>
            <a:r>
              <a:rPr lang="en-US" sz="1400">
                <a:solidFill>
                  <a:schemeClr val="tx1"/>
                </a:solidFill>
              </a:rPr>
              <a:t>master+data</a:t>
            </a:r>
            <a:r>
              <a:rPr lang="zh-CN" altLang="en-US" sz="1400">
                <a:solidFill>
                  <a:schemeClr val="tx1"/>
                </a:solidFill>
              </a:rPr>
              <a:t>节点数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gateway.expected_nodes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680" y="387286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预期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en-US" sz="1400">
                <a:solidFill>
                  <a:schemeClr val="tx1"/>
                </a:solidFill>
              </a:rPr>
              <a:t>data</a:t>
            </a:r>
            <a:r>
              <a:rPr lang="zh-CN" altLang="en-US" sz="1400">
                <a:solidFill>
                  <a:schemeClr val="tx1"/>
                </a:solidFill>
              </a:rPr>
              <a:t>节点数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gateway.expected_data_nodes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4680" y="434086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预期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en-US" sz="1400">
                <a:solidFill>
                  <a:schemeClr val="tx1"/>
                </a:solidFill>
              </a:rPr>
              <a:t>master</a:t>
            </a:r>
            <a:r>
              <a:rPr lang="zh-CN" altLang="en-US" sz="1400">
                <a:solidFill>
                  <a:schemeClr val="tx1"/>
                </a:solidFill>
              </a:rPr>
              <a:t>节点数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gateway.expected_master_nodes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600" y="484251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延迟一段时间执行</a:t>
            </a:r>
            <a:r>
              <a:rPr lang="en-US" altLang="zh-CN" sz="1600">
                <a:solidFill>
                  <a:schemeClr val="tx1"/>
                </a:solidFill>
              </a:rPr>
              <a:t>MetaData</a:t>
            </a:r>
            <a:r>
              <a:rPr lang="zh-CN" altLang="en-US" sz="1600">
                <a:solidFill>
                  <a:schemeClr val="tx1"/>
                </a:solidFill>
              </a:rPr>
              <a:t>恢复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gateway.recover_after_time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8600" y="581025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立即执行</a:t>
            </a:r>
            <a:r>
              <a:rPr lang="en-US" altLang="zh-CN" sz="1600">
                <a:solidFill>
                  <a:schemeClr val="tx1"/>
                </a:solidFill>
              </a:rPr>
              <a:t>MetaData</a:t>
            </a:r>
            <a:r>
              <a:rPr lang="zh-CN" altLang="en-US" sz="1600">
                <a:solidFill>
                  <a:schemeClr val="tx1"/>
                </a:solidFill>
              </a:rPr>
              <a:t>恢复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473075" y="1297305"/>
            <a:ext cx="7620" cy="15036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65455" y="3335020"/>
            <a:ext cx="7620" cy="15036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0" idx="1"/>
            <a:endCxn id="33" idx="1"/>
          </p:cNvCxnSpPr>
          <p:nvPr/>
        </p:nvCxnSpPr>
        <p:spPr>
          <a:xfrm rot="10800000" flipV="1">
            <a:off x="228600" y="3063240"/>
            <a:ext cx="3175" cy="3027680"/>
          </a:xfrm>
          <a:prstGeom prst="bentConnector3">
            <a:avLst>
              <a:gd name="adj1" fmla="val 592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717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MetaData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MetaData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选举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Gateway::performStateRecovery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选举出集群级和索引级的元数据</a:t>
              </a:r>
              <a:endParaRPr 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从各个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节点拉取其存储的元数据信息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575" y="1125220"/>
            <a:ext cx="692404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47130" y="19177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nodesState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，选出版本号最大的元数据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5" y="2306320"/>
            <a:ext cx="490474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247130" y="34702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nodesState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，选出版本号最大的元数据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7130" y="38588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遍历所有索引和节点存储的索引元数据，选出版本号最大的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258310"/>
            <a:ext cx="300926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5054600"/>
            <a:ext cx="5228590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275" y="5469890"/>
            <a:ext cx="477139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75" y="5719445"/>
            <a:ext cx="517144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矩形 23"/>
          <p:cNvSpPr/>
          <p:nvPr/>
        </p:nvSpPr>
        <p:spPr>
          <a:xfrm>
            <a:off x="228600" y="4832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拉取各个</a:t>
            </a:r>
            <a:r>
              <a:rPr lang="en-US" altLang="zh-CN" sz="1600">
                <a:solidFill>
                  <a:schemeClr val="tx1"/>
                </a:solidFill>
              </a:rPr>
              <a:t>master</a:t>
            </a:r>
            <a:r>
              <a:rPr lang="zh-CN" altLang="en-US" sz="1600">
                <a:solidFill>
                  <a:schemeClr val="tx1"/>
                </a:solidFill>
              </a:rPr>
              <a:t>节点存储的元数据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600" y="14789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根据版本号选举出集群级元数据</a:t>
            </a:r>
            <a:endParaRPr lang="zh-CN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71805" y="108140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0695" y="203962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8600" y="242760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获取每个</a:t>
            </a:r>
            <a:r>
              <a:rPr lang="en-US" altLang="zh-CN" sz="1600">
                <a:solidFill>
                  <a:schemeClr val="tx1"/>
                </a:solidFill>
              </a:rPr>
              <a:t>master</a:t>
            </a:r>
            <a:r>
              <a:rPr lang="zh-CN" altLang="en-US" sz="1600">
                <a:solidFill>
                  <a:schemeClr val="tx1"/>
                </a:solidFill>
              </a:rPr>
              <a:t>节点的索引级元数据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62915" y="298132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8600" y="338010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根据版本号选举出每个索引的元数据</a:t>
            </a:r>
            <a:endParaRPr lang="zh-CN" sz="160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4025" y="394081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8600" y="432879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构造出最终</a:t>
            </a:r>
            <a:r>
              <a:rPr lang="en-US" altLang="zh-CN" sz="1600">
                <a:solidFill>
                  <a:schemeClr val="tx1"/>
                </a:solidFill>
              </a:rPr>
              <a:t>MetaData</a:t>
            </a:r>
            <a:r>
              <a:rPr lang="zh-CN" altLang="en-US" sz="1600">
                <a:solidFill>
                  <a:schemeClr val="tx1"/>
                </a:solidFill>
              </a:rPr>
              <a:t>，置于</a:t>
            </a:r>
            <a:r>
              <a:rPr lang="en-US" altLang="zh-CN" sz="1600">
                <a:solidFill>
                  <a:schemeClr val="tx1"/>
                </a:solidFill>
              </a:rPr>
              <a:t>ClusterState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8600" y="527748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MetaData</a:t>
            </a:r>
            <a:r>
              <a:rPr lang="zh-CN" sz="1600">
                <a:solidFill>
                  <a:schemeClr val="tx1"/>
                </a:solidFill>
              </a:rPr>
              <a:t>恢复集群和索引级</a:t>
            </a:r>
            <a:r>
              <a:rPr lang="en-US" altLang="zh-CN" sz="1600">
                <a:solidFill>
                  <a:schemeClr val="tx1"/>
                </a:solidFill>
              </a:rPr>
              <a:t>Block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(READ_ONLY, READ_ONLY_ALLOW_DELETE)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45135" y="488950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8600" y="621411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触发</a:t>
            </a:r>
            <a:r>
              <a:rPr lang="en-US" altLang="zh-CN" sz="1600">
                <a:solidFill>
                  <a:schemeClr val="tx1"/>
                </a:solidFill>
              </a:rPr>
              <a:t>Allocation</a:t>
            </a:r>
            <a:r>
              <a:rPr lang="zh-CN" altLang="en-US" sz="1600">
                <a:solidFill>
                  <a:schemeClr val="tx1"/>
                </a:solidFill>
              </a:rPr>
              <a:t>，进行分片分配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54025" y="583819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13740" y="5894705"/>
            <a:ext cx="364045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提交集群状态更新任务RecoverStateUpdateTask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MetaData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703580"/>
            <a:ext cx="3926205" cy="15246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GatewayMetaState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::applyClusterState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每当集群状态变更时，触发此函数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只有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data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节点可记录和持久化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MetaData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5" y="1125220"/>
            <a:ext cx="24765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247130" y="17367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判断当前节点是否有状态持久化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Block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112010"/>
            <a:ext cx="376174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47130" y="29330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写集群级</a:t>
            </a:r>
            <a:r>
              <a:rPr lang="zh-CN" sz="1600">
                <a:latin typeface="Times New Roman" panose="02020603050405020304" charset="0"/>
                <a:sym typeface="+mn-ea"/>
              </a:rPr>
              <a:t>元数据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7800" y="3321685"/>
            <a:ext cx="53746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生成新的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generationId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，构造文件名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325370"/>
            <a:ext cx="223837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135" y="3710305"/>
            <a:ext cx="385699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35" y="4144645"/>
            <a:ext cx="391414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527800" y="4641850"/>
            <a:ext cx="53746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写临时文件，将临时文件名更改为正式文件，刷盘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605" y="5043805"/>
            <a:ext cx="641921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25" y="3710305"/>
            <a:ext cx="335216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260465" y="58458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写索引</a:t>
            </a:r>
            <a:r>
              <a:rPr lang="zh-CN" sz="1600">
                <a:latin typeface="Times New Roman" panose="02020603050405020304" charset="0"/>
                <a:sym typeface="+mn-ea"/>
              </a:rPr>
              <a:t>级元数据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0465" y="62395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Manifest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9255" y="481965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记录</a:t>
            </a:r>
            <a:r>
              <a:rPr lang="en-US" altLang="zh-CN" sz="1200">
                <a:solidFill>
                  <a:schemeClr val="tx1"/>
                </a:solidFill>
              </a:rPr>
              <a:t>rollbackActions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255" y="541782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记录</a:t>
            </a:r>
            <a:r>
              <a:rPr lang="en-US" altLang="zh-CN" sz="1200">
                <a:solidFill>
                  <a:schemeClr val="tx1"/>
                </a:solidFill>
              </a:rPr>
              <a:t>commitActions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0525" y="601345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出现异常</a:t>
            </a:r>
            <a:r>
              <a:rPr lang="en-US" altLang="zh-CN" sz="1200">
                <a:solidFill>
                  <a:schemeClr val="tx1"/>
                </a:solidFill>
              </a:rPr>
              <a:t>rollback</a:t>
            </a:r>
            <a:r>
              <a:rPr lang="zh-CN" altLang="en-US" sz="1200">
                <a:solidFill>
                  <a:schemeClr val="tx1"/>
                </a:solidFill>
              </a:rPr>
              <a:t>，</a:t>
            </a:r>
            <a:r>
              <a:rPr lang="en-US" altLang="zh-CN" sz="1200">
                <a:solidFill>
                  <a:schemeClr val="tx1"/>
                </a:solidFill>
              </a:rPr>
              <a:t>manifest</a:t>
            </a:r>
            <a:r>
              <a:rPr lang="zh-CN" altLang="en-US" sz="1200">
                <a:solidFill>
                  <a:schemeClr val="tx1"/>
                </a:solidFill>
              </a:rPr>
              <a:t>结束</a:t>
            </a:r>
            <a:r>
              <a:rPr lang="en-US" altLang="zh-CN" sz="1200">
                <a:solidFill>
                  <a:schemeClr val="tx1"/>
                </a:solidFill>
              </a:rPr>
              <a:t>commit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42690" y="4896485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清理新写文件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43960" y="5531485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清理所有旧文件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4000" y="4839335"/>
            <a:ext cx="11430" cy="15240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6276340"/>
            <a:ext cx="713359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AllocationService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::reroute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计算索引副本分片数，构造节点分片映射关系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适配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index.auto_expand_replicas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，自动扩展索引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分片的情况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1140" y="1125220"/>
            <a:ext cx="532130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datanode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数量，计算相关索引的副本分片数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75" y="1517015"/>
            <a:ext cx="3971290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9586595" y="1827530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排除主分片所在节点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140" y="3846830"/>
            <a:ext cx="532130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记录下副本分片数有变化的索引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1140" y="422211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更改集群状态中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,routingTable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IndexMetaData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中索引副本数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7130" y="4597400"/>
            <a:ext cx="565531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ClusterState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routing_table,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nodesToShards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映射关系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5264785"/>
            <a:ext cx="448564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" y="805180"/>
            <a:ext cx="4209415" cy="524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247130" y="6276340"/>
            <a:ext cx="56559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构造用于存储分片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分配上下文的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RoutingAllocation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5534</Words>
  <Application>WPS 演示</Application>
  <PresentationFormat>宽屏</PresentationFormat>
  <Paragraphs>476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223</cp:revision>
  <dcterms:created xsi:type="dcterms:W3CDTF">2015-05-05T08:02:00Z</dcterms:created>
  <dcterms:modified xsi:type="dcterms:W3CDTF">2020-05-08T13:04:03Z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