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84" r:id="rId3"/>
    <p:sldId id="263" r:id="rId4"/>
    <p:sldId id="299" r:id="rId5"/>
    <p:sldId id="300" r:id="rId6"/>
    <p:sldId id="304" r:id="rId7"/>
    <p:sldId id="264" r:id="rId9"/>
    <p:sldId id="301" r:id="rId10"/>
    <p:sldId id="303" r:id="rId11"/>
    <p:sldId id="302" r:id="rId12"/>
    <p:sldId id="306" r:id="rId13"/>
    <p:sldId id="305" r:id="rId14"/>
    <p:sldId id="307" r:id="rId15"/>
    <p:sldId id="308" r:id="rId16"/>
    <p:sldId id="309" r:id="rId17"/>
    <p:sldId id="257" r:id="rId18"/>
    <p:sldId id="310" r:id="rId19"/>
    <p:sldId id="346" r:id="rId20"/>
    <p:sldId id="347" r:id="rId21"/>
    <p:sldId id="348" r:id="rId22"/>
    <p:sldId id="256" r:id="rId23"/>
    <p:sldId id="258" r:id="rId24"/>
    <p:sldId id="259" r:id="rId25"/>
    <p:sldId id="260" r:id="rId26"/>
    <p:sldId id="261" r:id="rId27"/>
    <p:sldId id="262" r:id="rId28"/>
    <p:sldId id="267" r:id="rId29"/>
    <p:sldId id="272" r:id="rId30"/>
    <p:sldId id="277" r:id="rId31"/>
    <p:sldId id="349" r:id="rId32"/>
    <p:sldId id="278" r:id="rId33"/>
    <p:sldId id="273" r:id="rId34"/>
    <p:sldId id="274" r:id="rId35"/>
    <p:sldId id="275" r:id="rId36"/>
    <p:sldId id="276" r:id="rId37"/>
    <p:sldId id="350" r:id="rId38"/>
    <p:sldId id="351" r:id="rId39"/>
    <p:sldId id="279" r:id="rId40"/>
    <p:sldId id="280" r:id="rId41"/>
    <p:sldId id="352" r:id="rId42"/>
    <p:sldId id="353" r:id="rId43"/>
    <p:sldId id="355" r:id="rId44"/>
    <p:sldId id="356" r:id="rId45"/>
    <p:sldId id="357" r:id="rId46"/>
    <p:sldId id="354" r:id="rId47"/>
    <p:sldId id="285" r:id="rId48"/>
    <p:sldId id="286" r:id="rId49"/>
    <p:sldId id="287" r:id="rId50"/>
    <p:sldId id="288" r:id="rId51"/>
    <p:sldId id="289" r:id="rId52"/>
    <p:sldId id="291" r:id="rId53"/>
    <p:sldId id="270" r:id="rId54"/>
    <p:sldId id="268" r:id="rId55"/>
    <p:sldId id="269" r:id="rId56"/>
    <p:sldId id="271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（1）_primary：只查询主shard，也就是说不管你有多少个副本，只对主shard进行检索，这种场景可以用在所有副本不可用的时候，强制读取主shard数据。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（2）_primary_first：优先读取主shard，如果主shard无效或者失败，则会读取其他shard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（3）_replica：只查询replia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（4）_replica_first：优先查询replia，如果replia无效就查询其他的shard。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（5）_local：尽可能在本地执行查询，不跨网络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（6）_prefer_nodes:abc,xyz 在指定的节点id上执行查询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（7）_shards:2,3  查询指定分片上的数据，此外这种写法还可以和前面的用法组合，如：_shards:2,3|_primary ，查询分片2和3且在主节点上的数据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（8）_only_nodes ：限制在特定的node上执行操作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（9）Custom (string) value ：使用自定义的值来保证同一个值的数据，在一个shard里面，感觉有点像routing字段的功能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en-US" altLang="zh-CN"/>
              <a:t>lucene</a:t>
            </a:r>
            <a:r>
              <a:rPr lang="zh-CN" altLang="en-US"/>
              <a:t>也可以自行组合查询对象，完成复杂查询</a:t>
            </a:r>
            <a:endParaRPr lang="zh-CN" altLang="en-US"/>
          </a:p>
          <a:p>
            <a:pPr lvl="0"/>
            <a:r>
              <a:rPr lang="en-US" altLang="zh-CN"/>
              <a:t>TokenManager</a:t>
            </a:r>
            <a:r>
              <a:rPr lang="zh-CN" altLang="en-US"/>
              <a:t>会进行操作符提取和识别，并进行语法分析</a:t>
            </a:r>
            <a:endParaRPr lang="zh-CN" altLang="en-US"/>
          </a:p>
          <a:p>
            <a:pPr lvl="0"/>
            <a:r>
              <a:rPr lang="en-US" altLang="zh-CN"/>
              <a:t>Analyzer</a:t>
            </a:r>
            <a:r>
              <a:rPr lang="zh-CN" altLang="en-US"/>
              <a:t>负责进行分词和去除停用词，词根化</a:t>
            </a:r>
            <a:endParaRPr lang="zh-CN" altLang="en-US"/>
          </a:p>
          <a:p>
            <a:pPr lvl="0"/>
            <a:r>
              <a:rPr lang="en-US" altLang="zh-CN"/>
              <a:t>stopwords:"a", "an", "and", "are", "as", "at", "be", "but", "by","for", "if", "in", "into", "is"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403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顺序扫描速度慢，因为数据存储的格式，与我们搜索的信息格式不一致。如果根据文档编号查询文档内容就很快。但是根据词语查询文档编号就很慢。文档检索恰恰是根据内容查文档编号</a:t>
            </a:r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、查找到</a:t>
            </a:r>
            <a:r>
              <a:rPr lang="en-US" altLang="zh-CN"/>
              <a:t>term</a:t>
            </a:r>
            <a:r>
              <a:rPr lang="zh-CN" altLang="en-US"/>
              <a:t>位置 </a:t>
            </a:r>
            <a:r>
              <a:rPr lang="en-US" altLang="zh-CN"/>
              <a:t>2</a:t>
            </a:r>
            <a:r>
              <a:rPr lang="zh-CN" altLang="en-US"/>
              <a:t>、取出</a:t>
            </a:r>
            <a:r>
              <a:rPr lang="en-US" altLang="zh-CN"/>
              <a:t>lucene</a:t>
            </a:r>
            <a:r>
              <a:rPr lang="zh-CN" altLang="en-US"/>
              <a:t>的倒排表 </a:t>
            </a:r>
            <a:r>
              <a:rPr lang="en-US" altLang="zh-CN"/>
              <a:t>3</a:t>
            </a:r>
            <a:r>
              <a:rPr lang="zh-CN" altLang="en-US"/>
              <a:t>、找到</a:t>
            </a:r>
            <a:r>
              <a:rPr lang="en-US" altLang="zh-CN"/>
              <a:t>text</a:t>
            </a:r>
            <a:r>
              <a:rPr lang="zh-CN" altLang="en-US"/>
              <a:t>的倒排表</a:t>
            </a:r>
            <a:r>
              <a:rPr lang="en-US" altLang="zh-CN"/>
              <a:t>4</a:t>
            </a:r>
            <a:r>
              <a:rPr lang="zh-CN" altLang="en-US"/>
              <a:t>、合并两个倒排表</a:t>
            </a:r>
            <a:endParaRPr lang="zh-CN" altLang="en-US"/>
          </a:p>
          <a:p>
            <a:pPr lvl="0"/>
            <a:r>
              <a:rPr lang="zh-CN" altLang="en-US"/>
              <a:t>字典是排好序的方便做存储优化</a:t>
            </a:r>
            <a:endParaRPr lang="zh-CN" altLang="en-US"/>
          </a:p>
          <a:p>
            <a:pPr lvl="0"/>
            <a:r>
              <a:rPr lang="zh-CN" altLang="en-US"/>
              <a:t>针对搜索语句，词语也会经过同样的转化</a:t>
            </a:r>
            <a:endParaRPr lang="zh-CN" altLang="en-US"/>
          </a:p>
          <a:p>
            <a:pPr lvl="0"/>
            <a:r>
              <a:rPr lang="zh-CN" altLang="en-US"/>
              <a:t>为了减小索引文件的大小，Lucene对索引还使用了压缩技术。关键词压缩为&lt;前缀长度，后缀&gt;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608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Finite State Transducers 简称 FST， 有限状态转换器。在自然语言处理等领域有很大应用。目前Lucene4.0在查找Term时就用到了该算法来确定此Term在字典中的位置。</a:t>
            </a:r>
            <a:endParaRPr lang="zh-CN" altLang="en-US"/>
          </a:p>
          <a:p>
            <a:pPr lvl="0"/>
            <a:r>
              <a:rPr lang="zh-CN" altLang="en-US"/>
              <a:t>FST 可以表示成FST&lt;Key, Value&gt;的形式，我们可以用O（length（key））的复杂度，找到key所对应的值。除此之外，FST 还支持用Value来查找key以及查找Value最优的key等功能。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1.png"/><Relationship Id="rId1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9.png"/><Relationship Id="rId7" Type="http://schemas.openxmlformats.org/officeDocument/2006/relationships/image" Target="../media/image108.png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6.png"/><Relationship Id="rId13" Type="http://schemas.openxmlformats.org/officeDocument/2006/relationships/image" Target="../media/image125.png"/><Relationship Id="rId12" Type="http://schemas.openxmlformats.org/officeDocument/2006/relationships/image" Target="../media/image124.png"/><Relationship Id="rId11" Type="http://schemas.openxmlformats.org/officeDocument/2006/relationships/image" Target="../media/image123.png"/><Relationship Id="rId10" Type="http://schemas.openxmlformats.org/officeDocument/2006/relationships/image" Target="../media/image122.png"/><Relationship Id="rId1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image" Target="../media/image12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png"/><Relationship Id="rId8" Type="http://schemas.openxmlformats.org/officeDocument/2006/relationships/image" Target="../media/image140.png"/><Relationship Id="rId7" Type="http://schemas.openxmlformats.org/officeDocument/2006/relationships/image" Target="../media/image139.png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4.png"/><Relationship Id="rId11" Type="http://schemas.openxmlformats.org/officeDocument/2006/relationships/image" Target="../media/image143.png"/><Relationship Id="rId10" Type="http://schemas.openxmlformats.org/officeDocument/2006/relationships/image" Target="../media/image142.png"/><Relationship Id="rId1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6.jpeg"/><Relationship Id="rId1" Type="http://schemas.openxmlformats.org/officeDocument/2006/relationships/image" Target="../media/image14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4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1" Type="http://schemas.openxmlformats.org/officeDocument/2006/relationships/image" Target="../media/image1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1" Type="http://schemas.openxmlformats.org/officeDocument/2006/relationships/image" Target="../media/image15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1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image" Target="../media/image164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image" Target="../media/image16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6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4.png"/><Relationship Id="rId7" Type="http://schemas.openxmlformats.org/officeDocument/2006/relationships/image" Target="../media/image183.png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png"/><Relationship Id="rId8" Type="http://schemas.openxmlformats.org/officeDocument/2006/relationships/image" Target="../media/image192.png"/><Relationship Id="rId7" Type="http://schemas.openxmlformats.org/officeDocument/2006/relationships/image" Target="../media/image191.png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4.png"/><Relationship Id="rId1" Type="http://schemas.openxmlformats.org/officeDocument/2006/relationships/image" Target="../media/image18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8.png"/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image" Target="../media/image19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0.png"/><Relationship Id="rId1" Type="http://schemas.openxmlformats.org/officeDocument/2006/relationships/image" Target="../media/image19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119380"/>
            <a:ext cx="13771245" cy="661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2225" y="1689100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节点启动流程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2795" y="2730500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Rpc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6705" y="37280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6795" y="4794885"/>
            <a:ext cx="48914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文档搜索请求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路由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7350" y="733425"/>
            <a:ext cx="2569845" cy="1814195"/>
            <a:chOff x="2128" y="1480"/>
            <a:chExt cx="4047" cy="2857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8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58" y="1634"/>
              <a:ext cx="2877" cy="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RestController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400">
                  <a:latin typeface="Times New Roman" panose="02020603050405020304" charset="0"/>
                </a:rPr>
                <a:t>implements Dispatcher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8" y="3711"/>
                <a:ext cx="3983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registerHandler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dispatchRequest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RestHandler::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handleRequest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586095" y="782320"/>
            <a:ext cx="5796280" cy="792504"/>
            <a:chOff x="7242" y="6854"/>
            <a:chExt cx="4114" cy="4323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605145" y="1574800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ActionModule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2165" y="2052955"/>
            <a:ext cx="54908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RestController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2165" y="2547620"/>
            <a:ext cx="54908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注册各类</a:t>
            </a:r>
            <a:r>
              <a:rPr lang="en-US" altLang="zh-CN">
                <a:solidFill>
                  <a:schemeClr val="tx1"/>
                </a:solidFill>
              </a:rPr>
              <a:t>RestHandler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5780" y="304863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RestController</a:t>
            </a:r>
            <a:r>
              <a:rPr lang="zh-CN" altLang="en-US">
                <a:solidFill>
                  <a:schemeClr val="tx1"/>
                </a:solidFill>
              </a:rPr>
              <a:t>注入NetworkModule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5780" y="3575685"/>
            <a:ext cx="5757545" cy="642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NetworkModule</a:t>
            </a:r>
            <a:r>
              <a:rPr lang="en-US" altLang="zh-CN">
                <a:sym typeface="+mn-ea"/>
              </a:rPr>
              <a:t>::getHttpServerTransportSupplier().get()</a:t>
            </a:r>
            <a:endParaRPr lang="en-US" altLang="zh-CN">
              <a:sym typeface="+mn-ea"/>
            </a:endParaRPr>
          </a:p>
          <a:p>
            <a:pPr algn="l"/>
            <a:r>
              <a:rPr lang="zh-CN">
                <a:solidFill>
                  <a:schemeClr val="tx1"/>
                </a:solidFill>
              </a:rPr>
              <a:t>获取</a:t>
            </a:r>
            <a:r>
              <a:rPr lang="en-US" altLang="zh-CN">
                <a:solidFill>
                  <a:schemeClr val="tx1"/>
                </a:solidFill>
              </a:rPr>
              <a:t>HttpServerTransport; </a:t>
            </a:r>
            <a:r>
              <a:rPr lang="zh-CN" altLang="en-US">
                <a:solidFill>
                  <a:schemeClr val="tx1"/>
                </a:solidFill>
              </a:rPr>
              <a:t>通过</a:t>
            </a:r>
            <a:r>
              <a:rPr lang="en-US" altLang="zh-CN">
                <a:solidFill>
                  <a:schemeClr val="tx1"/>
                </a:solidFill>
              </a:rPr>
              <a:t>Netty4Plugin</a:t>
            </a:r>
            <a:r>
              <a:rPr lang="zh-CN" altLang="en-US">
                <a:solidFill>
                  <a:schemeClr val="tx1"/>
                </a:solidFill>
              </a:rPr>
              <a:t>获取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6095" y="43630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HttpServerTransport::start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86095" y="4968240"/>
            <a:ext cx="5796280" cy="1463098"/>
            <a:chOff x="7242" y="6854"/>
            <a:chExt cx="4114" cy="7981"/>
          </a:xfrm>
        </p:grpSpPr>
        <p:sp>
          <p:nvSpPr>
            <p:cNvPr id="12" name="剪去单角的矩形 11"/>
            <p:cNvSpPr/>
            <p:nvPr/>
          </p:nvSpPr>
          <p:spPr>
            <a:xfrm>
              <a:off x="7242" y="6854"/>
              <a:ext cx="4114" cy="7981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42" y="6854"/>
              <a:ext cx="4022" cy="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 fontAlgn="auto"/>
              <a:r>
                <a:rPr lang="en-US">
                  <a:latin typeface="Times New Roman" panose="02020603050405020304" charset="0"/>
                  <a:sym typeface="+mn-ea"/>
                </a:rPr>
                <a:t>Http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服务启动后，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ES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可将请求通过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RestController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，路由至对应的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RestHandler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，再经由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RestHandler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NodeClient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对应操作，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NodeClient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根据操作的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actionName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找到对应的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TransportAction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execute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，得到执行结果 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3580" y="673100"/>
            <a:ext cx="2030095" cy="19354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" y="2848610"/>
            <a:ext cx="3314065" cy="2000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3132455"/>
            <a:ext cx="5257165" cy="2000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3416935"/>
            <a:ext cx="4361815" cy="228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75" y="4218305"/>
            <a:ext cx="4647565" cy="2286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" y="3959225"/>
            <a:ext cx="4685665" cy="2190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" y="4464685"/>
            <a:ext cx="4914265" cy="266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045" y="4749165"/>
            <a:ext cx="4676140" cy="2190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090" y="4994910"/>
            <a:ext cx="4209415" cy="4381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15" y="5593715"/>
            <a:ext cx="2124075" cy="109029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9795" y="5645785"/>
            <a:ext cx="1819275" cy="10382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2100" y="6350635"/>
            <a:ext cx="309499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090" y="8255"/>
            <a:ext cx="6260465" cy="663638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:Netty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3885" y="1053465"/>
            <a:ext cx="974090" cy="4400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25" y="6644640"/>
            <a:ext cx="280924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:Netty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配置与启动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680720"/>
            <a:ext cx="4224655" cy="22987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718685" y="680720"/>
            <a:ext cx="5796280" cy="1010920"/>
            <a:chOff x="7242" y="6854"/>
            <a:chExt cx="4114" cy="3592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doStart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配置</a:t>
              </a:r>
              <a:r>
                <a:rPr lang="en-US" altLang="zh-CN" sz="1400">
                  <a:latin typeface="Times New Roman" panose="02020603050405020304" charset="0"/>
                </a:rPr>
                <a:t>Netty::ServerBootstrap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配置</a:t>
              </a:r>
              <a:r>
                <a:rPr lang="en-US" altLang="zh-CN" sz="1400">
                  <a:latin typeface="Times New Roman" panose="02020603050405020304" charset="0"/>
                </a:rPr>
                <a:t>ChannelHandler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启动服务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85" y="1801495"/>
            <a:ext cx="5009515" cy="238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15" y="2341245"/>
            <a:ext cx="1714500" cy="200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85" y="2078990"/>
            <a:ext cx="1390650" cy="20955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4718685" y="365696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配置</a:t>
            </a:r>
            <a:r>
              <a:rPr lang="en-US" altLang="zh-CN">
                <a:solidFill>
                  <a:schemeClr val="tx1"/>
                </a:solidFill>
              </a:rPr>
              <a:t>ChannelHandler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85" y="4130675"/>
            <a:ext cx="1714500" cy="20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935" y="2568575"/>
            <a:ext cx="5857240" cy="1000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715" y="4364990"/>
            <a:ext cx="4247515" cy="209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935" y="4597400"/>
            <a:ext cx="4609465" cy="571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40" y="3160395"/>
            <a:ext cx="4286250" cy="27000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8685" y="5205095"/>
            <a:ext cx="5247640" cy="2286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4935" y="5467350"/>
            <a:ext cx="2609215" cy="2190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3535" y="5704840"/>
            <a:ext cx="3837940" cy="1714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738370" y="591629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启动</a:t>
            </a:r>
            <a:r>
              <a:rPr lang="en-US" altLang="zh-CN">
                <a:solidFill>
                  <a:schemeClr val="tx1"/>
                </a:solidFill>
              </a:rPr>
              <a:t>Http</a:t>
            </a:r>
            <a:r>
              <a:rPr lang="zh-CN" altLang="en-US">
                <a:solidFill>
                  <a:schemeClr val="tx1"/>
                </a:solidFill>
              </a:rPr>
              <a:t>服务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70" y="6344285"/>
            <a:ext cx="5009515" cy="2381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47885" y="6391910"/>
            <a:ext cx="2200275" cy="190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050" y="6609080"/>
            <a:ext cx="4542790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InboundHandler</a:t>
            </a:r>
            <a:endParaRPr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718185"/>
            <a:ext cx="571436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3240405"/>
            <a:ext cx="7085965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3840480"/>
            <a:ext cx="6504940" cy="190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5" y="4088130"/>
            <a:ext cx="3695065" cy="228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5" y="3528695"/>
            <a:ext cx="3809365" cy="22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75" y="4498975"/>
            <a:ext cx="7761605" cy="180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05" y="4761230"/>
            <a:ext cx="5971540" cy="190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45" y="5054600"/>
            <a:ext cx="8314055" cy="190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875" y="5347970"/>
            <a:ext cx="7486015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4625" y="5645785"/>
            <a:ext cx="4399915" cy="2095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444625" y="6002655"/>
            <a:ext cx="54908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RestController::dispatchRequest, </a:t>
            </a:r>
            <a:r>
              <a:rPr lang="zh-CN" altLang="en-US">
                <a:solidFill>
                  <a:schemeClr val="tx1"/>
                </a:solidFill>
              </a:rPr>
              <a:t>执行请求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RPC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:TransportService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838200"/>
            <a:ext cx="2847340" cy="272351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586095" y="368935"/>
            <a:ext cx="5796280" cy="792504"/>
            <a:chOff x="7242" y="6854"/>
            <a:chExt cx="4114" cy="4323"/>
          </a:xfrm>
        </p:grpSpPr>
        <p:sp>
          <p:nvSpPr>
            <p:cNvPr id="7" name="剪去单角的矩形 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586095" y="116141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TransportService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6095" y="17087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TransportService::start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6095" y="226250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SearchTransportService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5" y="2748280"/>
            <a:ext cx="6704965" cy="40005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586095" y="3244215"/>
            <a:ext cx="5796280" cy="658495"/>
            <a:chOff x="7242" y="6854"/>
            <a:chExt cx="4114" cy="3592"/>
          </a:xfrm>
        </p:grpSpPr>
        <p:sp>
          <p:nvSpPr>
            <p:cNvPr id="17" name="剪去单角的矩形 1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42" y="6854"/>
              <a:ext cx="4022" cy="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SearchTransportService</a:t>
              </a:r>
              <a:r>
                <a:rPr lang="zh-CN" altLang="en-US">
                  <a:sym typeface="+mn-ea"/>
                </a:rPr>
                <a:t>封装了</a:t>
              </a:r>
              <a:r>
                <a:rPr lang="en-US" altLang="zh-CN">
                  <a:sym typeface="+mn-ea"/>
                </a:rPr>
                <a:t>TransportService</a:t>
              </a:r>
              <a:r>
                <a:rPr lang="zh-CN" altLang="en-US">
                  <a:sym typeface="+mn-ea"/>
                </a:rPr>
                <a:t>有关搜索的具体</a:t>
              </a:r>
              <a:r>
                <a:rPr lang="en-US" altLang="zh-CN">
                  <a:sym typeface="+mn-ea"/>
                </a:rPr>
                <a:t>RPC</a:t>
              </a:r>
              <a:r>
                <a:rPr lang="zh-CN" altLang="en-US">
                  <a:sym typeface="+mn-ea"/>
                </a:rPr>
                <a:t>调用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95" y="4003675"/>
            <a:ext cx="4980940" cy="6381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010" y="4641850"/>
            <a:ext cx="8514080" cy="9906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5715635" y="5672455"/>
            <a:ext cx="5796280" cy="658495"/>
            <a:chOff x="7242" y="6854"/>
            <a:chExt cx="4114" cy="3592"/>
          </a:xfrm>
        </p:grpSpPr>
        <p:sp>
          <p:nvSpPr>
            <p:cNvPr id="22" name="剪去单角的矩形 21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42" y="6854"/>
              <a:ext cx="4022" cy="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SearchTransportService::registerRequestHandler</a:t>
              </a:r>
              <a:r>
                <a:rPr lang="zh-CN" altLang="en-US">
                  <a:sym typeface="+mn-ea"/>
                </a:rPr>
                <a:t>，注册每个</a:t>
              </a:r>
              <a:r>
                <a:rPr lang="en-US" altLang="zh-CN">
                  <a:sym typeface="+mn-ea"/>
                </a:rPr>
                <a:t>RPC</a:t>
              </a:r>
              <a:r>
                <a:rPr lang="zh-CN" altLang="en-US">
                  <a:sym typeface="+mn-ea"/>
                </a:rPr>
                <a:t>调用的具体实现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635" y="6404610"/>
            <a:ext cx="5333365" cy="2381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" y="3902710"/>
            <a:ext cx="3190240" cy="269049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0155" y="3024505"/>
            <a:ext cx="2780665" cy="2667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7440" y="3291205"/>
            <a:ext cx="3152140" cy="276225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245995" y="3567430"/>
            <a:ext cx="3385185" cy="731520"/>
            <a:chOff x="7242" y="6854"/>
            <a:chExt cx="4114" cy="3990"/>
          </a:xfrm>
        </p:grpSpPr>
        <p:sp>
          <p:nvSpPr>
            <p:cNvPr id="33" name="剪去单角的矩形 32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242" y="6854"/>
              <a:ext cx="4022" cy="3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Times New Roman" panose="02020603050405020304" charset="0"/>
                  <a:sym typeface="+mn-ea"/>
                </a:rPr>
                <a:t>调用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registerRequestHandler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的同时，会调用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TcpTransport::registerRequestHandler,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  <a:sym typeface="+mn-ea"/>
                </a:rPr>
                <a:t>用于处理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Rpc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请求</a:t>
              </a:r>
              <a:endParaRPr lang="zh-CN" altLang="en-US" sz="1400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9119235" y="2261870"/>
            <a:ext cx="2569210" cy="1727835"/>
            <a:chOff x="2128" y="1480"/>
            <a:chExt cx="4046" cy="2721"/>
          </a:xfrm>
        </p:grpSpPr>
        <p:sp>
          <p:nvSpPr>
            <p:cNvPr id="11" name="矩形 1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85" y="1698"/>
              <a:ext cx="35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SingleShardRequest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readFrom(StreamInput)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writeTo(StreamOutput)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811395" y="2261870"/>
            <a:ext cx="2569210" cy="1727835"/>
            <a:chOff x="2128" y="1480"/>
            <a:chExt cx="4046" cy="2721"/>
          </a:xfrm>
        </p:grpSpPr>
        <p:sp>
          <p:nvSpPr>
            <p:cNvPr id="19" name="矩形 1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5" y="1698"/>
              <a:ext cx="34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AsyncSingleAction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007" cy="1082"/>
              <a:chOff x="2098" y="3109"/>
              <a:chExt cx="4007" cy="108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372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start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119870" y="125730"/>
            <a:ext cx="2569210" cy="1727835"/>
            <a:chOff x="2128" y="1480"/>
            <a:chExt cx="4046" cy="2721"/>
          </a:xfrm>
        </p:grpSpPr>
        <p:sp>
          <p:nvSpPr>
            <p:cNvPr id="26" name="矩形 25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808" y="1698"/>
              <a:ext cx="2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ActionListener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7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onResponse(Response)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onFailure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79070" y="2289175"/>
            <a:ext cx="3127375" cy="1814195"/>
            <a:chOff x="2128" y="1480"/>
            <a:chExt cx="4046" cy="2857"/>
          </a:xfrm>
        </p:grpSpPr>
        <p:sp>
          <p:nvSpPr>
            <p:cNvPr id="33" name="矩形 32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69" y="1698"/>
              <a:ext cx="379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TransportSingleShardAction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doExecute</a:t>
                </a:r>
                <a:r>
                  <a:rPr lang="zh-CN" altLang="en-US" sz="1400">
                    <a:latin typeface="Times New Roman" panose="02020603050405020304" charset="0"/>
                  </a:rPr>
                  <a:t>：</a:t>
                </a:r>
                <a:r>
                  <a:rPr lang="en-US" altLang="zh-CN" sz="1400">
                    <a:latin typeface="Times New Roman" panose="02020603050405020304" charset="0"/>
                  </a:rPr>
                  <a:t>AsyncSingleAction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32570" y="4458970"/>
            <a:ext cx="2569210" cy="1397635"/>
            <a:chOff x="2128" y="1480"/>
            <a:chExt cx="4046" cy="2721"/>
          </a:xfrm>
        </p:grpSpPr>
        <p:sp>
          <p:nvSpPr>
            <p:cNvPr id="40" name="矩形 39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926" y="1641"/>
              <a:ext cx="26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ClusterService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state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6" name="直接箭头连接符 45"/>
          <p:cNvCxnSpPr>
            <a:stCxn id="36" idx="3"/>
            <a:endCxn id="23" idx="1"/>
          </p:cNvCxnSpPr>
          <p:nvPr/>
        </p:nvCxnSpPr>
        <p:spPr>
          <a:xfrm flipV="1">
            <a:off x="3276600" y="3176270"/>
            <a:ext cx="1534795" cy="44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2" idx="3"/>
            <a:endCxn id="30" idx="1"/>
          </p:cNvCxnSpPr>
          <p:nvPr/>
        </p:nvCxnSpPr>
        <p:spPr>
          <a:xfrm flipV="1">
            <a:off x="7355840" y="1040130"/>
            <a:ext cx="1764030" cy="2113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16" idx="1"/>
          </p:cNvCxnSpPr>
          <p:nvPr/>
        </p:nvCxnSpPr>
        <p:spPr>
          <a:xfrm>
            <a:off x="7378700" y="3162300"/>
            <a:ext cx="1740535" cy="13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4" idx="1"/>
          </p:cNvCxnSpPr>
          <p:nvPr/>
        </p:nvCxnSpPr>
        <p:spPr>
          <a:xfrm>
            <a:off x="7378700" y="3162300"/>
            <a:ext cx="1753870" cy="20681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811395" y="4980305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TransportService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registerRequestHandler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7" name="直接箭头连接符 56"/>
          <p:cNvCxnSpPr>
            <a:stCxn id="19" idx="2"/>
            <a:endCxn id="51" idx="0"/>
          </p:cNvCxnSpPr>
          <p:nvPr/>
        </p:nvCxnSpPr>
        <p:spPr>
          <a:xfrm>
            <a:off x="6096000" y="3989705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459105" y="4980305"/>
            <a:ext cx="2569210" cy="1397635"/>
            <a:chOff x="2128" y="1480"/>
            <a:chExt cx="4046" cy="2721"/>
          </a:xfrm>
        </p:grpSpPr>
        <p:sp>
          <p:nvSpPr>
            <p:cNvPr id="59" name="矩形 5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384" y="1641"/>
              <a:ext cx="3790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ShardTransportHandler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messageReceived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65" name="直接箭头连接符 64"/>
          <p:cNvCxnSpPr/>
          <p:nvPr/>
        </p:nvCxnSpPr>
        <p:spPr>
          <a:xfrm>
            <a:off x="1742440" y="3989705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2" idx="3"/>
          </p:cNvCxnSpPr>
          <p:nvPr/>
        </p:nvCxnSpPr>
        <p:spPr>
          <a:xfrm flipV="1">
            <a:off x="3003550" y="5701030"/>
            <a:ext cx="1797050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065145" y="5334635"/>
            <a:ext cx="23660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n                          1</a:t>
            </a:r>
            <a:endParaRPr lang="en-US" altLang="zh-CN" sz="1400">
              <a:latin typeface="Times New Roman" panose="0202060305040502030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10185" y="-1270"/>
            <a:ext cx="3127375" cy="1814195"/>
            <a:chOff x="2128" y="1480"/>
            <a:chExt cx="4046" cy="2857"/>
          </a:xfrm>
        </p:grpSpPr>
        <p:sp>
          <p:nvSpPr>
            <p:cNvPr id="69" name="矩形 6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27" y="1680"/>
              <a:ext cx="319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TransportGetAction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</a:rPr>
                <a:t>(indices:data/read/get)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doExecute</a:t>
                </a:r>
                <a:r>
                  <a:rPr lang="zh-CN" altLang="en-US" sz="1400">
                    <a:latin typeface="Times New Roman" panose="02020603050405020304" charset="0"/>
                  </a:rPr>
                  <a:t>：</a:t>
                </a:r>
                <a:r>
                  <a:rPr lang="en-US" altLang="zh-CN" sz="1400">
                    <a:latin typeface="Times New Roman" panose="02020603050405020304" charset="0"/>
                  </a:rPr>
                  <a:t>AsyncSingleAction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76" name="直接箭头连接符 75"/>
          <p:cNvCxnSpPr/>
          <p:nvPr/>
        </p:nvCxnSpPr>
        <p:spPr>
          <a:xfrm flipH="1">
            <a:off x="1773555" y="1726565"/>
            <a:ext cx="1905" cy="567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摘录 76"/>
          <p:cNvSpPr/>
          <p:nvPr/>
        </p:nvSpPr>
        <p:spPr>
          <a:xfrm rot="10800000">
            <a:off x="1713865" y="2172335"/>
            <a:ext cx="121920" cy="12192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4885690" y="-1270"/>
            <a:ext cx="2569845" cy="1727835"/>
            <a:chOff x="2128" y="1480"/>
            <a:chExt cx="4047" cy="2721"/>
          </a:xfrm>
        </p:grpSpPr>
        <p:sp>
          <p:nvSpPr>
            <p:cNvPr id="79" name="矩形 7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723" y="1680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 rot="5400000">
            <a:off x="4050030" y="123190"/>
            <a:ext cx="133350" cy="1539240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1927225" y="4027805"/>
            <a:ext cx="395097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+mn-ea"/>
              </a:rPr>
              <a:t>首先注册</a:t>
            </a:r>
            <a:r>
              <a:rPr lang="en-US" altLang="zh-CN">
                <a:latin typeface="Times New Roman" panose="02020603050405020304" charset="0"/>
              </a:rPr>
              <a:t>requestHandler</a:t>
            </a:r>
            <a:endParaRPr lang="en-US" altLang="zh-CN">
              <a:latin typeface="Times New Roman" panose="02020603050405020304" charset="0"/>
            </a:endParaRPr>
          </a:p>
          <a:p>
            <a:pPr algn="l"/>
            <a:r>
              <a:rPr lang="zh-CN" altLang="en-US">
                <a:latin typeface="+mn-ea"/>
              </a:rPr>
              <a:t>然后调用</a:t>
            </a:r>
            <a:r>
              <a:rPr lang="en-US" altLang="zh-CN">
                <a:latin typeface="Times New Roman" panose="02020603050405020304" charset="0"/>
                <a:sym typeface="+mn-ea"/>
              </a:rPr>
              <a:t>AsyncSingleAction</a:t>
            </a:r>
            <a:r>
              <a:rPr lang="zh-CN" altLang="en-US">
                <a:latin typeface="Times New Roman" panose="02020603050405020304" charset="0"/>
                <a:sym typeface="+mn-ea"/>
              </a:rPr>
              <a:t>发送请求</a:t>
            </a:r>
            <a:endParaRPr lang="zh-CN" altLang="en-US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handler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接收到请求后进行文档查询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430135" y="5919470"/>
            <a:ext cx="473075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621665"/>
            <a:ext cx="5704840" cy="3933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05" y="2690495"/>
            <a:ext cx="5171440" cy="742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05" y="3938270"/>
            <a:ext cx="562864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005" y="4984750"/>
            <a:ext cx="3761740" cy="3905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05" y="4022725"/>
            <a:ext cx="4476115" cy="209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" y="838835"/>
            <a:ext cx="2828290" cy="26949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05" y="3305175"/>
            <a:ext cx="4714240" cy="247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570" y="3097530"/>
            <a:ext cx="4771390" cy="1905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0605" y="182245"/>
            <a:ext cx="5796280" cy="1463128"/>
            <a:chOff x="7242" y="6854"/>
            <a:chExt cx="4114" cy="4336"/>
          </a:xfrm>
        </p:grpSpPr>
        <p:sp>
          <p:nvSpPr>
            <p:cNvPr id="7" name="剪去单角的矩形 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42" y="6854"/>
              <a:ext cx="4022" cy="4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TransportAction::execute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TaskManager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中注册此次任务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应用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ActionFilter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将请求转至子类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10605" y="147256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TransportSingleShardAction::doExecute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3175" y="190627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实例化内部类AsyncSingleAction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8925" y="2353310"/>
            <a:ext cx="526796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检测集群全局是否读阻塞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39560" y="2823210"/>
            <a:ext cx="526796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解析获取索引实际名称</a:t>
            </a:r>
            <a:r>
              <a:rPr lang="en-US" altLang="zh-CN">
                <a:solidFill>
                  <a:schemeClr val="tx1"/>
                </a:solidFill>
              </a:rPr>
              <a:t>(Alias)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9560" y="3296285"/>
            <a:ext cx="526796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解析获取此次操作的</a:t>
            </a:r>
            <a:r>
              <a:rPr lang="en-US">
                <a:solidFill>
                  <a:schemeClr val="tx1"/>
                </a:solidFill>
              </a:rPr>
              <a:t>routing</a:t>
            </a:r>
            <a:r>
              <a:rPr lang="zh-CN" altLang="en-US">
                <a:solidFill>
                  <a:schemeClr val="tx1"/>
                </a:solidFill>
              </a:rPr>
              <a:t>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9560" y="3766185"/>
            <a:ext cx="526796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检测此索引是否设置了读阻塞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39560" y="4239260"/>
            <a:ext cx="526796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en-US" altLang="zh-CN">
                <a:solidFill>
                  <a:schemeClr val="tx1"/>
                </a:solidFill>
              </a:rPr>
              <a:t>docId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routing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preference</a:t>
            </a:r>
            <a:r>
              <a:rPr lang="zh-CN" altLang="en-US">
                <a:solidFill>
                  <a:schemeClr val="tx1"/>
                </a:solidFill>
              </a:rPr>
              <a:t>计算分片</a:t>
            </a:r>
            <a:r>
              <a:rPr lang="en-US" altLang="zh-CN">
                <a:solidFill>
                  <a:schemeClr val="tx1"/>
                </a:solidFill>
              </a:rPr>
              <a:t>shardIt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635" y="2599690"/>
            <a:ext cx="1581150" cy="2381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865" y="2875280"/>
            <a:ext cx="2847340" cy="1905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0505" y="3568065"/>
            <a:ext cx="1981200" cy="2190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1005" y="3799205"/>
            <a:ext cx="2524125" cy="2095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0505" y="4255135"/>
            <a:ext cx="3618865" cy="20955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353810" y="466471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AsyncSingleAction</a:t>
            </a:r>
            <a:r>
              <a:rPr lang="en-US" altLang="zh-CN">
                <a:solidFill>
                  <a:schemeClr val="tx1"/>
                </a:solidFill>
              </a:rPr>
              <a:t>::start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39560" y="508889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en-US">
                <a:solidFill>
                  <a:schemeClr val="tx1"/>
                </a:solidFill>
              </a:rPr>
              <a:t>shardIt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null, </a:t>
            </a:r>
            <a:r>
              <a:rPr lang="zh-CN" altLang="en-US">
                <a:solidFill>
                  <a:schemeClr val="tx1"/>
                </a:solidFill>
              </a:rPr>
              <a:t>往本地节点发送</a:t>
            </a:r>
            <a:r>
              <a:rPr lang="en-US" altLang="zh-CN">
                <a:solidFill>
                  <a:schemeClr val="tx1"/>
                </a:solidFill>
              </a:rPr>
              <a:t>docGet</a:t>
            </a:r>
            <a:r>
              <a:rPr lang="zh-CN" altLang="en-US">
                <a:solidFill>
                  <a:schemeClr val="tx1"/>
                </a:solidFill>
              </a:rPr>
              <a:t>请求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本地调用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638925" y="5560060"/>
            <a:ext cx="5554345" cy="851535"/>
            <a:chOff x="7242" y="6854"/>
            <a:chExt cx="4114" cy="3592"/>
          </a:xfrm>
        </p:grpSpPr>
        <p:sp>
          <p:nvSpPr>
            <p:cNvPr id="33" name="剪去单角的矩形 32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242" y="6854"/>
              <a:ext cx="4022" cy="3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文档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Get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操作对应的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actionName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为indices:data/read/get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[s]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具体操作定义于内部类ShardTransportHandler中，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600">
                  <a:latin typeface="Times New Roman" panose="02020603050405020304" charset="0"/>
                  <a:sym typeface="+mn-ea"/>
                </a:rPr>
                <a:t>实际调用</a:t>
              </a:r>
              <a:r>
                <a:rPr lang="en-US" altLang="zh-CN" sz="1600">
                  <a:sym typeface="+mn-ea"/>
                </a:rPr>
                <a:t>TransportSingleShardAction::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asyncShardOperation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2865" y="4509135"/>
            <a:ext cx="1562100" cy="2286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0505" y="4780280"/>
            <a:ext cx="1590675" cy="18097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2570" y="5403215"/>
            <a:ext cx="533400" cy="20002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61005" y="5629275"/>
            <a:ext cx="186690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593090"/>
            <a:ext cx="3898265" cy="348869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110605" y="182245"/>
            <a:ext cx="5796280" cy="1463128"/>
            <a:chOff x="7242" y="6854"/>
            <a:chExt cx="4114" cy="4336"/>
          </a:xfrm>
        </p:grpSpPr>
        <p:sp>
          <p:nvSpPr>
            <p:cNvPr id="10" name="剪去单角的矩形 9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42" y="6854"/>
              <a:ext cx="4022" cy="4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TransportAction::execute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TaskManager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中注册此次任务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应用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ActionFilter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将请求转至子类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10605" y="147256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TransportSingleShardAction::doExecute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53810" y="1895475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AsyncSingleAction</a:t>
            </a:r>
            <a:r>
              <a:rPr lang="en-US" altLang="zh-CN">
                <a:solidFill>
                  <a:schemeClr val="tx1"/>
                </a:solidFill>
              </a:rPr>
              <a:t>::start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53810" y="232156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en-US">
                <a:solidFill>
                  <a:schemeClr val="tx1"/>
                </a:solidFill>
              </a:rPr>
              <a:t>shardIt</a:t>
            </a:r>
            <a:r>
              <a:rPr lang="zh-CN" altLang="en-US">
                <a:solidFill>
                  <a:schemeClr val="tx1"/>
                </a:solidFill>
              </a:rPr>
              <a:t>不为</a:t>
            </a:r>
            <a:r>
              <a:rPr lang="en-US" altLang="zh-CN">
                <a:solidFill>
                  <a:schemeClr val="tx1"/>
                </a:solidFill>
              </a:rPr>
              <a:t>null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3175" y="2767965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获取具体一个主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副分片</a:t>
            </a:r>
            <a:r>
              <a:rPr lang="en-US" altLang="zh-CN">
                <a:solidFill>
                  <a:schemeClr val="tx1"/>
                </a:solidFill>
              </a:rPr>
              <a:t>shardRouting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917190"/>
            <a:ext cx="1600200" cy="219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85" y="2926715"/>
            <a:ext cx="1381125" cy="200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215" y="3164205"/>
            <a:ext cx="3780790" cy="1905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353810" y="3382645"/>
            <a:ext cx="555371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获取分片所在的节点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215" y="3776345"/>
            <a:ext cx="4123690" cy="219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53175" y="4081780"/>
            <a:ext cx="555371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向目标节点</a:t>
            </a:r>
            <a:r>
              <a:rPr lang="zh-CN" altLang="en-US">
                <a:sym typeface="+mn-ea"/>
              </a:rPr>
              <a:t>送文档</a:t>
            </a:r>
            <a:r>
              <a:rPr lang="en-US" altLang="zh-CN">
                <a:sym typeface="+mn-ea"/>
              </a:rPr>
              <a:t>Get Rpc</a:t>
            </a:r>
            <a:r>
              <a:rPr lang="zh-CN" altLang="en-US">
                <a:sym typeface="+mn-ea"/>
              </a:rPr>
              <a:t>请求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295" y="4478020"/>
            <a:ext cx="3761740" cy="20002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6110605" y="4826000"/>
            <a:ext cx="5796280" cy="678815"/>
            <a:chOff x="7242" y="6854"/>
            <a:chExt cx="4114" cy="3592"/>
          </a:xfrm>
        </p:grpSpPr>
        <p:sp>
          <p:nvSpPr>
            <p:cNvPr id="22" name="剪去单角的矩形 21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42" y="6854"/>
              <a:ext cx="4022" cy="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TransportGetAction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::asyncShardOperation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执行具体的文档查询操作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6168390" y="678180"/>
            <a:ext cx="5796280" cy="678815"/>
            <a:chOff x="7242" y="6854"/>
            <a:chExt cx="4114" cy="3592"/>
          </a:xfrm>
        </p:grpSpPr>
        <p:sp>
          <p:nvSpPr>
            <p:cNvPr id="22" name="剪去单角的矩形 21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42" y="6854"/>
              <a:ext cx="4022" cy="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TransportGetAction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::asyncShardOperation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执行具体的文档查询操作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678180"/>
            <a:ext cx="5695315" cy="2095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68390" y="144081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en-US" altLang="zh-CN">
                <a:solidFill>
                  <a:schemeClr val="tx1"/>
                </a:solidFill>
              </a:rPr>
              <a:t>indexName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shardId</a:t>
            </a:r>
            <a:r>
              <a:rPr lang="zh-CN" altLang="en-US">
                <a:sym typeface="+mn-ea"/>
              </a:rPr>
              <a:t>获取</a:t>
            </a:r>
            <a:r>
              <a:rPr lang="en-US" altLang="zh-CN">
                <a:solidFill>
                  <a:schemeClr val="tx1"/>
                </a:solidFill>
              </a:rPr>
              <a:t>IndexService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IndexShard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8390" y="1896110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非实时搜索，</a:t>
            </a:r>
            <a:r>
              <a:rPr lang="en-US" altLang="zh-CN">
                <a:solidFill>
                  <a:schemeClr val="tx1"/>
                </a:solidFill>
              </a:rPr>
              <a:t>request.realtime == false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3810" y="2334260"/>
            <a:ext cx="5611495" cy="642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>
                <a:solidFill>
                  <a:schemeClr val="tx1"/>
                </a:solidFill>
              </a:rPr>
              <a:t>indexShard</a:t>
            </a:r>
            <a:r>
              <a:rPr lang="zh-CN" altLang="en-US">
                <a:solidFill>
                  <a:schemeClr val="tx1"/>
                </a:solidFill>
              </a:rPr>
              <a:t>添加</a:t>
            </a:r>
            <a:r>
              <a:rPr lang="en-US" altLang="zh-CN">
                <a:solidFill>
                  <a:schemeClr val="tx1"/>
                </a:solidFill>
              </a:rPr>
              <a:t>refresh listener</a:t>
            </a:r>
            <a:r>
              <a:rPr lang="zh-CN" altLang="en-US">
                <a:solidFill>
                  <a:schemeClr val="tx1"/>
                </a:solidFill>
              </a:rPr>
              <a:t>，分片刷新后触发，调用</a:t>
            </a:r>
            <a:r>
              <a:rPr lang="en-US" altLang="zh-CN">
                <a:sym typeface="+mn-ea"/>
              </a:rPr>
              <a:t>TransportGetAction::shardOperation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67755" y="349567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TransportGetAction::shardOperation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3810" y="3076575"/>
            <a:ext cx="561149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en-US" altLang="zh-CN">
                <a:solidFill>
                  <a:schemeClr val="tx1"/>
                </a:solidFill>
              </a:rPr>
              <a:t>listener</a:t>
            </a:r>
            <a:r>
              <a:rPr lang="zh-CN" altLang="en-US">
                <a:solidFill>
                  <a:schemeClr val="tx1"/>
                </a:solidFill>
              </a:rPr>
              <a:t>槽位耗尽，直接触发</a:t>
            </a:r>
            <a:r>
              <a:rPr lang="en-US" altLang="zh-CN">
                <a:solidFill>
                  <a:schemeClr val="tx1"/>
                </a:solidFill>
              </a:rPr>
              <a:t>refresh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3810" y="391985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设置了强制刷新，</a:t>
            </a:r>
            <a:r>
              <a:rPr lang="en-US" altLang="zh-CN">
                <a:solidFill>
                  <a:schemeClr val="tx1"/>
                </a:solidFill>
              </a:rPr>
              <a:t>request.refresh==true, realtime == false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67170" y="4358005"/>
            <a:ext cx="539813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tx1"/>
                </a:solidFill>
              </a:rPr>
              <a:t>IndexShard::refresh, </a:t>
            </a:r>
            <a:r>
              <a:rPr lang="zh-CN" altLang="en-US">
                <a:solidFill>
                  <a:schemeClr val="tx1"/>
                </a:solidFill>
              </a:rPr>
              <a:t>刷新分片，重新获取</a:t>
            </a:r>
            <a:r>
              <a:rPr lang="en-US" altLang="zh-CN">
                <a:solidFill>
                  <a:schemeClr val="tx1"/>
                </a:solidFill>
              </a:rPr>
              <a:t>IndexReader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" y="2876550"/>
            <a:ext cx="2162175" cy="200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55" y="2876550"/>
            <a:ext cx="4114165" cy="200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0" y="3105150"/>
            <a:ext cx="5419090" cy="3905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" y="3509645"/>
            <a:ext cx="1781175" cy="2190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" y="3994150"/>
            <a:ext cx="2790190" cy="2190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" y="3742690"/>
            <a:ext cx="3780790" cy="219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855" y="3989705"/>
            <a:ext cx="2333625" cy="2095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045" y="4227195"/>
            <a:ext cx="3656965" cy="228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390" y="4469765"/>
            <a:ext cx="4933315" cy="2095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" y="4698365"/>
            <a:ext cx="3466465" cy="6191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367780" y="4823460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ShardGetService::get</a:t>
            </a:r>
            <a:r>
              <a:rPr lang="zh-CN" altLang="en-US">
                <a:solidFill>
                  <a:schemeClr val="tx1"/>
                </a:solidFill>
              </a:rPr>
              <a:t>，获取文档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775" y="5345430"/>
            <a:ext cx="681926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4018915" y="1533525"/>
            <a:ext cx="2569845" cy="1814195"/>
            <a:chOff x="2128" y="1480"/>
            <a:chExt cx="4047" cy="2857"/>
          </a:xfrm>
        </p:grpSpPr>
        <p:sp>
          <p:nvSpPr>
            <p:cNvPr id="79" name="矩形 7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059" y="1701"/>
              <a:ext cx="1844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Bootstrap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52740" y="1533525"/>
            <a:ext cx="2569845" cy="1814195"/>
            <a:chOff x="2128" y="1480"/>
            <a:chExt cx="4047" cy="2857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59" y="1701"/>
              <a:ext cx="11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 rot="16200000">
            <a:off x="7220585" y="1781810"/>
            <a:ext cx="133350" cy="1331595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56895" y="1533525"/>
            <a:ext cx="2569845" cy="2667635"/>
            <a:chOff x="2128" y="1480"/>
            <a:chExt cx="4047" cy="4201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51" y="1621"/>
              <a:ext cx="240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Elasticsearch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007" cy="3098"/>
              <a:chOff x="2098" y="3109"/>
              <a:chExt cx="4007" cy="309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main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mainWithoutErrorHandling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Bootstrap::setup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-+ Bootstrap::start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8" name="直接箭头连接符 17"/>
          <p:cNvCxnSpPr/>
          <p:nvPr/>
        </p:nvCxnSpPr>
        <p:spPr>
          <a:xfrm>
            <a:off x="3126740" y="2507615"/>
            <a:ext cx="865505" cy="69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977505" y="4662170"/>
            <a:ext cx="2569845" cy="1727835"/>
            <a:chOff x="2128" y="1480"/>
            <a:chExt cx="4047" cy="2721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 rot="0">
            <a:off x="9232265" y="3288030"/>
            <a:ext cx="133350" cy="1331595"/>
            <a:chOff x="16615" y="3092"/>
            <a:chExt cx="210" cy="1411"/>
          </a:xfrm>
        </p:grpSpPr>
        <p:sp>
          <p:nvSpPr>
            <p:cNvPr id="27" name="流程图: 决策 26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7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359150" y="4641850"/>
            <a:ext cx="3127375" cy="1814195"/>
            <a:chOff x="2128" y="1480"/>
            <a:chExt cx="4046" cy="2857"/>
          </a:xfrm>
        </p:grpSpPr>
        <p:sp>
          <p:nvSpPr>
            <p:cNvPr id="69" name="矩形 6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27" y="1680"/>
              <a:ext cx="319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TransportGetAction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</a:rPr>
                <a:t>(indices:data/read/get)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doExecute</a:t>
                </a:r>
                <a:r>
                  <a:rPr lang="zh-CN" altLang="en-US" sz="1400">
                    <a:latin typeface="Times New Roman" panose="02020603050405020304" charset="0"/>
                  </a:rPr>
                  <a:t>：</a:t>
                </a:r>
                <a:r>
                  <a:rPr lang="en-US" altLang="zh-CN" sz="1400">
                    <a:latin typeface="Times New Roman" panose="02020603050405020304" charset="0"/>
                  </a:rPr>
                  <a:t>AsyncSingleAction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 rot="5400000">
            <a:off x="7153275" y="4843145"/>
            <a:ext cx="133350" cy="1466215"/>
            <a:chOff x="16615" y="3092"/>
            <a:chExt cx="210" cy="1411"/>
          </a:xfrm>
        </p:grpSpPr>
        <p:sp>
          <p:nvSpPr>
            <p:cNvPr id="30" name="流程图: 决策 29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30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09" name="标题 1"/>
          <p:cNvSpPr>
            <a:spLocks noGrp="1"/>
          </p:cNvSpPr>
          <p:nvPr/>
        </p:nvSpPr>
        <p:spPr>
          <a:xfrm>
            <a:off x="-29210" y="-5080"/>
            <a:ext cx="40481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节点启动流程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7920" y="132715"/>
            <a:ext cx="296926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AsyncSingleAction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选择一个可用于执行后续操作的分片，并发送请求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0635" cy="2745740"/>
            <a:chOff x="2098" y="3109"/>
            <a:chExt cx="10001" cy="432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流程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6" y="3929"/>
              <a:ext cx="9683" cy="3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获取集群状态（</a:t>
              </a:r>
              <a:r>
                <a:rPr lang="en-US" altLang="zh-CN" sz="2000">
                  <a:latin typeface="Times New Roman" panose="02020603050405020304" charset="0"/>
                </a:rPr>
                <a:t>ClusterState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获取节点列表（</a:t>
              </a:r>
              <a:r>
                <a:rPr lang="en-US" altLang="zh-CN" sz="2000">
                  <a:latin typeface="Times New Roman" panose="02020603050405020304" charset="0"/>
                </a:rPr>
                <a:t>DiscoveryNodes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解析索引名（循环解析</a:t>
              </a:r>
              <a:r>
                <a:rPr lang="en-US" altLang="zh-CN" sz="2000">
                  <a:latin typeface="Times New Roman" panose="02020603050405020304" charset="0"/>
                </a:rPr>
                <a:t>Alias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解析</a:t>
              </a:r>
              <a:r>
                <a:rPr lang="en-US" altLang="zh-CN" sz="2000">
                  <a:latin typeface="Times New Roman" panose="02020603050405020304" charset="0"/>
                </a:rPr>
                <a:t>Routing</a:t>
              </a:r>
              <a:r>
                <a:rPr lang="zh-CN" altLang="en-US" sz="2000">
                  <a:latin typeface="+mn-ea"/>
                </a:rPr>
                <a:t>（</a:t>
              </a:r>
              <a:r>
                <a:rPr lang="en-US" altLang="zh-CN" sz="2000">
                  <a:latin typeface="Times New Roman" panose="02020603050405020304" charset="0"/>
                </a:rPr>
                <a:t>Alias routing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检测索引是否</a:t>
              </a:r>
              <a:r>
                <a:rPr lang="en-US" altLang="zh-CN" sz="2000">
                  <a:latin typeface="Times New Roman" panose="02020603050405020304" charset="0"/>
                </a:rPr>
                <a:t>Blocked</a:t>
              </a:r>
              <a:r>
                <a:rPr lang="zh-CN" altLang="en-US" sz="2000">
                  <a:latin typeface="+mn-ea"/>
                </a:rPr>
                <a:t>（抛异常）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计算</a:t>
              </a:r>
              <a:r>
                <a:rPr lang="en-US" altLang="zh-CN" sz="2000">
                  <a:latin typeface="Times New Roman" panose="02020603050405020304" charset="0"/>
                </a:rPr>
                <a:t>ShardId</a:t>
              </a:r>
              <a:r>
                <a:rPr lang="zh-CN" altLang="en-US" sz="2000">
                  <a:latin typeface="+mn-ea"/>
                </a:rPr>
                <a:t>（</a:t>
              </a:r>
              <a:r>
                <a:rPr lang="en-US" altLang="zh-CN" sz="2000">
                  <a:latin typeface="Times New Roman" panose="02020603050405020304" charset="0"/>
                </a:rPr>
                <a:t>ShardIterator</a:t>
              </a:r>
              <a:r>
                <a:rPr lang="zh-CN" altLang="en-US" sz="2000">
                  <a:latin typeface="+mn-ea"/>
                </a:rPr>
                <a:t>，本地</a:t>
              </a:r>
              <a:r>
                <a:rPr lang="en-US" altLang="zh-CN" sz="2000">
                  <a:latin typeface="Times New Roman" panose="02020603050405020304" charset="0"/>
                </a:rPr>
                <a:t>null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发送读请求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90725" y="4443730"/>
            <a:ext cx="6351905" cy="916940"/>
            <a:chOff x="2098" y="3109"/>
            <a:chExt cx="10003" cy="1444"/>
          </a:xfrm>
        </p:grpSpPr>
        <p:sp>
          <p:nvSpPr>
            <p:cNvPr id="19" name="矩形 18"/>
            <p:cNvSpPr/>
            <p:nvPr/>
          </p:nvSpPr>
          <p:spPr>
            <a:xfrm>
              <a:off x="2126" y="3109"/>
              <a:ext cx="992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98" y="3207"/>
              <a:ext cx="25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本地读请求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en-US" altLang="zh-CN" sz="2000">
                  <a:latin typeface="Times New Roman" panose="02020603050405020304" charset="0"/>
                </a:rPr>
                <a:t>TransportService.send(localNode, action, request)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95805" y="5360670"/>
            <a:ext cx="6351905" cy="1221740"/>
            <a:chOff x="2098" y="3109"/>
            <a:chExt cx="10003" cy="1924"/>
          </a:xfrm>
        </p:grpSpPr>
        <p:sp>
          <p:nvSpPr>
            <p:cNvPr id="23" name="矩形 22"/>
            <p:cNvSpPr/>
            <p:nvPr/>
          </p:nvSpPr>
          <p:spPr>
            <a:xfrm>
              <a:off x="2118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98" y="3207"/>
              <a:ext cx="25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远程读请求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18" y="3929"/>
              <a:ext cx="9683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选择一个分片，获取</a:t>
              </a:r>
              <a:r>
                <a:rPr lang="en-US" altLang="zh-CN" sz="2000">
                  <a:latin typeface="Times New Roman" panose="02020603050405020304" charset="0"/>
                </a:rPr>
                <a:t>nodeId</a:t>
              </a:r>
              <a:r>
                <a:rPr lang="zh-CN" altLang="en-US" sz="2000">
                  <a:latin typeface="+mn-ea"/>
                </a:rPr>
                <a:t>，获取</a:t>
              </a:r>
              <a:r>
                <a:rPr lang="en-US" altLang="zh-CN" sz="2000">
                  <a:latin typeface="Times New Roman" panose="02020603050405020304" charset="0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en-US" altLang="zh-CN" sz="2000">
                  <a:latin typeface="Times New Roman" panose="02020603050405020304" charset="0"/>
                </a:rPr>
                <a:t>TransportService.send(node, action, request)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7920" y="132715"/>
            <a:ext cx="2619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TransportService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发送请求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526540"/>
            <a:chOff x="2098" y="3109"/>
            <a:chExt cx="10003" cy="240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254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sendRequest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获取节点连接（</a:t>
              </a:r>
              <a:r>
                <a:rPr lang="en-US" altLang="zh-CN" sz="2000">
                  <a:latin typeface="Times New Roman" panose="02020603050405020304" charset="0"/>
                </a:rPr>
                <a:t>getConnection</a:t>
              </a:r>
              <a:r>
                <a:rPr lang="zh-CN" altLang="en-US" sz="2000">
                  <a:latin typeface="Times New Roman" panose="02020603050405020304" charset="0"/>
                </a:rPr>
                <a:t>）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将</a:t>
              </a:r>
              <a:r>
                <a:rPr lang="en-US" altLang="zh-CN" sz="2000">
                  <a:latin typeface="Times New Roman" panose="02020603050405020304" charset="0"/>
                </a:rPr>
                <a:t>sendRequestInternal</a:t>
              </a:r>
              <a:r>
                <a:rPr lang="zh-CN" altLang="en-US" sz="2000">
                  <a:latin typeface="Times New Roman" panose="02020603050405020304" charset="0"/>
                </a:rPr>
                <a:t>包装成</a:t>
              </a:r>
              <a:r>
                <a:rPr lang="en-US" altLang="zh-CN" sz="2000">
                  <a:latin typeface="Times New Roman" panose="02020603050405020304" charset="0"/>
                </a:rPr>
                <a:t>AsyncSender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AsyncSender.sendRequest, </a:t>
              </a:r>
              <a:r>
                <a:rPr lang="zh-CN" altLang="en-US" sz="2000">
                  <a:latin typeface="Times New Roman" panose="02020603050405020304" charset="0"/>
                </a:rPr>
                <a:t>异步发送请求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86915" y="4443730"/>
            <a:ext cx="6355715" cy="1831340"/>
            <a:chOff x="2092" y="3109"/>
            <a:chExt cx="10009" cy="2884"/>
          </a:xfrm>
        </p:grpSpPr>
        <p:sp>
          <p:nvSpPr>
            <p:cNvPr id="19" name="矩形 18"/>
            <p:cNvSpPr/>
            <p:nvPr/>
          </p:nvSpPr>
          <p:spPr>
            <a:xfrm>
              <a:off x="2126" y="3109"/>
              <a:ext cx="992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92" y="3207"/>
              <a:ext cx="29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getConnection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本地节点，获取</a:t>
              </a:r>
              <a:r>
                <a:rPr lang="en-US" altLang="zh-CN" sz="2000">
                  <a:latin typeface="Times New Roman" panose="02020603050405020304" charset="0"/>
                </a:rPr>
                <a:t>localNodeConnection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sendRequest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---+ sendLocalRequest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远程节点，获取已打开的节点连接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83395" y="5354320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ConnectionManager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" name="直接箭头连接符 4"/>
          <p:cNvCxnSpPr/>
          <p:nvPr/>
        </p:nvCxnSpPr>
        <p:spPr>
          <a:xfrm>
            <a:off x="8317865" y="6158230"/>
            <a:ext cx="1064895" cy="15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30346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TransportGetAction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处理单个分片上的读请求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526540"/>
            <a:chOff x="2098" y="3109"/>
            <a:chExt cx="10003" cy="240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2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shardOperation </a:t>
              </a:r>
              <a:r>
                <a:rPr lang="zh-CN" altLang="en-US" sz="2000">
                  <a:latin typeface="Times New Roman" panose="02020603050405020304" charset="0"/>
                </a:rPr>
                <a:t>读取文档，并包装成</a:t>
              </a:r>
              <a:r>
                <a:rPr lang="en-US" altLang="zh-CN" sz="2000">
                  <a:latin typeface="Times New Roman" panose="02020603050405020304" charset="0"/>
                </a:rPr>
                <a:t>Response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根据需要刷新分片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根据文档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r>
                <a:rPr lang="zh-CN" altLang="en-US" sz="2000">
                  <a:latin typeface="Times New Roman" panose="02020603050405020304" charset="0"/>
                </a:rPr>
                <a:t>获取文档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包装成</a:t>
              </a:r>
              <a:r>
                <a:rPr lang="en-US" altLang="zh-CN" sz="2000">
                  <a:latin typeface="Times New Roman" panose="02020603050405020304" charset="0"/>
                </a:rPr>
                <a:t>GetResponse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32595" y="555625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IndexService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getShard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332595" y="2859405"/>
            <a:ext cx="2569210" cy="1397635"/>
            <a:chOff x="2128" y="1480"/>
            <a:chExt cx="4046" cy="2721"/>
          </a:xfrm>
        </p:grpSpPr>
        <p:sp>
          <p:nvSpPr>
            <p:cNvPr id="11" name="矩形 1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49" y="1637"/>
              <a:ext cx="22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IndexShard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refresh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6" name="直接箭头连接符 25"/>
          <p:cNvCxnSpPr>
            <a:endCxn id="55" idx="1"/>
          </p:cNvCxnSpPr>
          <p:nvPr/>
        </p:nvCxnSpPr>
        <p:spPr>
          <a:xfrm>
            <a:off x="8318500" y="132080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0550525" y="1963420"/>
            <a:ext cx="133350" cy="895985"/>
            <a:chOff x="16615" y="3092"/>
            <a:chExt cx="210" cy="1411"/>
          </a:xfrm>
        </p:grpSpPr>
        <p:sp>
          <p:nvSpPr>
            <p:cNvPr id="27" name="流程图: 决策 26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7" idx="2"/>
              <a:endCxn id="11" idx="0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/>
          <p:cNvCxnSpPr/>
          <p:nvPr/>
        </p:nvCxnSpPr>
        <p:spPr>
          <a:xfrm>
            <a:off x="8338185" y="373507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9319895" y="5154930"/>
            <a:ext cx="2569210" cy="1607203"/>
            <a:chOff x="2128" y="1480"/>
            <a:chExt cx="4046" cy="3129"/>
          </a:xfrm>
        </p:grpSpPr>
        <p:sp>
          <p:nvSpPr>
            <p:cNvPr id="33" name="矩形 32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565" y="1637"/>
              <a:ext cx="3445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ShardGetService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007" cy="2026"/>
              <a:chOff x="2098" y="3109"/>
              <a:chExt cx="4007" cy="202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get: GetResult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innerGet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10586720" y="4257040"/>
            <a:ext cx="133350" cy="895985"/>
            <a:chOff x="16615" y="3092"/>
            <a:chExt cx="210" cy="1411"/>
          </a:xfrm>
        </p:grpSpPr>
        <p:sp>
          <p:nvSpPr>
            <p:cNvPr id="40" name="流程图: 决策 39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stCxn id="40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8305800" y="592328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25927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ShardGetService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根据文档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r>
                <a:rPr lang="zh-CN" altLang="en-US" sz="2000">
                  <a:latin typeface="+mn-ea"/>
                </a:rPr>
                <a:t>获取文档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831340"/>
            <a:chOff x="2098" y="3109"/>
            <a:chExt cx="10003" cy="288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921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innerGet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判断是否包含</a:t>
              </a:r>
              <a:r>
                <a:rPr lang="en-US" altLang="zh-CN" sz="2000">
                  <a:latin typeface="Times New Roman" panose="02020603050405020304" charset="0"/>
                </a:rPr>
                <a:t>_source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确定</a:t>
              </a:r>
              <a:r>
                <a:rPr lang="en-US" altLang="zh-CN" sz="2000">
                  <a:latin typeface="Times New Roman" panose="02020603050405020304" charset="0"/>
                </a:rPr>
                <a:t>type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IndexShard::get </a:t>
              </a:r>
              <a:r>
                <a:rPr lang="zh-CN" altLang="en-US" sz="2000">
                  <a:latin typeface="Times New Roman" panose="02020603050405020304" charset="0"/>
                </a:rPr>
                <a:t>获取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Times New Roman" panose="02020603050405020304" charset="0"/>
                </a:rPr>
                <a:t>内部文档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en-US" sz="2000">
                  <a:latin typeface="Times New Roman" panose="02020603050405020304" charset="0"/>
                  <a:sym typeface="+mn-ea"/>
                </a:rPr>
                <a:t>innerGetLoadFromStoredFields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获取文档内容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03425" y="3533775"/>
            <a:ext cx="6351905" cy="1526540"/>
            <a:chOff x="2098" y="3109"/>
            <a:chExt cx="10003" cy="240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9331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innerGetLoadFromStoredFields </a:t>
              </a:r>
              <a:r>
                <a:rPr lang="zh-CN" altLang="en-US" sz="2000">
                  <a:latin typeface="Times New Roman" panose="02020603050405020304" charset="0"/>
                </a:rPr>
                <a:t>获取数据，字段过滤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根据文档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r>
                <a:rPr lang="zh-CN" altLang="en-US" sz="2000">
                  <a:latin typeface="Times New Roman" panose="02020603050405020304" charset="0"/>
                </a:rPr>
                <a:t>（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Times New Roman" panose="02020603050405020304" charset="0"/>
                </a:rPr>
                <a:t>）和字段，获取文档内容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LeafReader::document(docId, StoredFieldVisitor)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 </a:t>
              </a:r>
              <a:r>
                <a:rPr lang="zh-CN" altLang="en-US" sz="2000">
                  <a:latin typeface="Times New Roman" panose="02020603050405020304" charset="0"/>
                </a:rPr>
                <a:t>获取</a:t>
              </a:r>
              <a:r>
                <a:rPr lang="en-US" altLang="zh-CN" sz="2000">
                  <a:latin typeface="Times New Roman" panose="02020603050405020304" charset="0"/>
                </a:rPr>
                <a:t>source</a:t>
              </a:r>
              <a:r>
                <a:rPr lang="zh-CN" altLang="en-US" sz="2000">
                  <a:latin typeface="Times New Roman" panose="02020603050405020304" charset="0"/>
                </a:rPr>
                <a:t>，封装成</a:t>
              </a:r>
              <a:r>
                <a:rPr lang="en-US" altLang="zh-CN" sz="2000">
                  <a:latin typeface="Times New Roman" panose="02020603050405020304" charset="0"/>
                </a:rPr>
                <a:t>GetResult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2450" y="132715"/>
            <a:ext cx="182181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IndexShard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处理分片的相关操作和管理分片数据状态</a:t>
              </a:r>
              <a:r>
                <a:rPr lang="en-US" altLang="zh-CN" sz="2000">
                  <a:latin typeface="+mn-ea"/>
                </a:rPr>
                <a:t>  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221740"/>
            <a:chOff x="2098" y="3109"/>
            <a:chExt cx="10003" cy="192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0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get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检测文档</a:t>
              </a:r>
              <a:r>
                <a:rPr lang="en-US" altLang="zh-CN" sz="2000">
                  <a:latin typeface="Times New Roman" panose="02020603050405020304" charset="0"/>
                </a:rPr>
                <a:t>Mapper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InternalEngine::get ,</a:t>
              </a:r>
              <a:r>
                <a:rPr lang="zh-CN" altLang="en-US" sz="2000">
                  <a:latin typeface="Times New Roman" panose="02020603050405020304" charset="0"/>
                </a:rPr>
                <a:t>获取文档</a:t>
              </a:r>
              <a:r>
                <a:rPr lang="en-US" altLang="zh-CN" sz="2000">
                  <a:latin typeface="Times New Roman" panose="02020603050405020304" charset="0"/>
                </a:rPr>
                <a:t>Lucene Id 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96095" y="1779905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InternalEngine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6" name="直接箭头连接符 25"/>
          <p:cNvCxnSpPr/>
          <p:nvPr/>
        </p:nvCxnSpPr>
        <p:spPr>
          <a:xfrm>
            <a:off x="8347710" y="2548255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22967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InternalEngine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对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+mn-ea"/>
                </a:rPr>
                <a:t>操作的封装</a:t>
              </a:r>
              <a:r>
                <a:rPr lang="en-US" altLang="zh-CN" sz="2000">
                  <a:latin typeface="+mn-ea"/>
                </a:rPr>
                <a:t> 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831340"/>
            <a:chOff x="2098" y="3109"/>
            <a:chExt cx="10003" cy="288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0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get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获取读锁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检查索引是否打开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getRealtime </a:t>
              </a:r>
              <a:r>
                <a:rPr lang="zh-CN" altLang="en-US" sz="2000">
                  <a:latin typeface="Times New Roman" panose="02020603050405020304" charset="0"/>
                </a:rPr>
                <a:t>从</a:t>
              </a:r>
              <a:r>
                <a:rPr lang="en-US" altLang="zh-CN" sz="2000">
                  <a:latin typeface="Times New Roman" panose="02020603050405020304" charset="0"/>
                </a:rPr>
                <a:t>translog</a:t>
              </a:r>
              <a:r>
                <a:rPr lang="zh-CN" altLang="en-US" sz="2000">
                  <a:latin typeface="Times New Roman" panose="02020603050405020304" charset="0"/>
                </a:rPr>
                <a:t>读或者读前刷新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getFromSearcher   </a:t>
              </a:r>
              <a:r>
                <a:rPr lang="zh-CN" altLang="en-US" sz="2000">
                  <a:latin typeface="Times New Roman" panose="02020603050405020304" charset="0"/>
                </a:rPr>
                <a:t>从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Times New Roman" panose="02020603050405020304" charset="0"/>
                </a:rPr>
                <a:t>读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2950" y="3460750"/>
            <a:ext cx="6351905" cy="1831340"/>
            <a:chOff x="2098" y="3109"/>
            <a:chExt cx="10003" cy="288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0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25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getRealtime 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检测文档版本、</a:t>
              </a:r>
              <a:r>
                <a:rPr lang="en-US" altLang="zh-CN" sz="1600">
                  <a:latin typeface="Times New Roman" panose="02020603050405020304" charset="0"/>
                </a:rPr>
                <a:t>SeqNumber</a:t>
              </a:r>
              <a:r>
                <a:rPr lang="zh-CN" altLang="en-US" sz="1600">
                  <a:latin typeface="Times New Roman" panose="02020603050405020304" charset="0"/>
                </a:rPr>
                <a:t>和</a:t>
              </a:r>
              <a:r>
                <a:rPr lang="en-US" altLang="zh-CN" sz="1600">
                  <a:latin typeface="Times New Roman" panose="02020603050405020304" charset="0"/>
                </a:rPr>
                <a:t>primaryTerm</a:t>
              </a:r>
              <a:r>
                <a:rPr lang="zh-CN" altLang="en-US" sz="1600">
                  <a:latin typeface="Times New Roman" panose="02020603050405020304" charset="0"/>
                </a:rPr>
                <a:t>冲突</a:t>
              </a:r>
              <a:endParaRPr lang="zh-CN" altLang="en-US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从</a:t>
              </a:r>
              <a:r>
                <a:rPr lang="en-US" altLang="zh-CN" sz="1600">
                  <a:latin typeface="Times New Roman" panose="02020603050405020304" charset="0"/>
                </a:rPr>
                <a:t>Translog</a:t>
              </a:r>
              <a:r>
                <a:rPr lang="zh-CN" altLang="en-US" sz="1600">
                  <a:latin typeface="Times New Roman" panose="02020603050405020304" charset="0"/>
                </a:rPr>
                <a:t>读？查找操作并构建</a:t>
              </a:r>
              <a:r>
                <a:rPr lang="en-US" altLang="zh-CN" sz="1600">
                  <a:latin typeface="Times New Roman" panose="02020603050405020304" charset="0"/>
                </a:rPr>
                <a:t>TranslogLeafReader</a:t>
              </a:r>
              <a:r>
                <a:rPr lang="zh-CN" altLang="en-US" sz="1600">
                  <a:latin typeface="Times New Roman" panose="02020603050405020304" charset="0"/>
                </a:rPr>
                <a:t>，封装为</a:t>
              </a:r>
              <a:r>
                <a:rPr lang="en-US" altLang="zh-CN" sz="1600">
                  <a:latin typeface="Times New Roman" panose="02020603050405020304" charset="0"/>
                </a:rPr>
                <a:t>IndexSearcher(lucene)</a:t>
              </a:r>
              <a:r>
                <a:rPr lang="zh-CN" altLang="en-US" sz="1600">
                  <a:latin typeface="Times New Roman" panose="02020603050405020304" charset="0"/>
                </a:rPr>
                <a:t>，继续封装为</a:t>
              </a:r>
              <a:r>
                <a:rPr lang="en-US" altLang="zh-CN" sz="1600">
                  <a:latin typeface="Times New Roman" panose="02020603050405020304" charset="0"/>
                </a:rPr>
                <a:t>Searcher(ES)</a:t>
              </a:r>
              <a:endParaRPr lang="en-US" altLang="zh-CN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刷新分片</a:t>
              </a:r>
              <a:endParaRPr lang="zh-CN" altLang="en-US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getFromSearcher</a:t>
              </a:r>
              <a:r>
                <a:rPr lang="zh-CN" altLang="en-US" sz="1600">
                  <a:latin typeface="Times New Roman" panose="02020603050405020304" charset="0"/>
                </a:rPr>
                <a:t>，从</a:t>
              </a:r>
              <a:r>
                <a:rPr lang="en-US" altLang="zh-CN" sz="1600">
                  <a:latin typeface="Times New Roman" panose="02020603050405020304" charset="0"/>
                </a:rPr>
                <a:t>Lucene</a:t>
              </a:r>
              <a:r>
                <a:rPr lang="zh-CN" altLang="en-US" sz="1600">
                  <a:latin typeface="Times New Roman" panose="02020603050405020304" charset="0"/>
                </a:rPr>
                <a:t>读</a:t>
              </a:r>
              <a:endParaRPr lang="zh-CN" altLang="en-US" sz="1600">
                <a:latin typeface="Times New Roman" panose="020206030504050203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00885" y="5292090"/>
            <a:ext cx="6351905" cy="1343660"/>
            <a:chOff x="2098" y="3109"/>
            <a:chExt cx="10003" cy="2116"/>
          </a:xfrm>
        </p:grpSpPr>
        <p:sp>
          <p:nvSpPr>
            <p:cNvPr id="20" name="矩形 19"/>
            <p:cNvSpPr/>
            <p:nvPr/>
          </p:nvSpPr>
          <p:spPr>
            <a:xfrm>
              <a:off x="2117" y="3109"/>
              <a:ext cx="990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98" y="3207"/>
              <a:ext cx="327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getFromSearcher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18" y="3929"/>
              <a:ext cx="9683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查找文档</a:t>
              </a:r>
              <a:r>
                <a:rPr lang="en-US" altLang="zh-CN" sz="1600">
                  <a:latin typeface="Times New Roman" panose="02020603050405020304" charset="0"/>
                </a:rPr>
                <a:t>Id</a:t>
              </a:r>
              <a:r>
                <a:rPr lang="zh-CN" altLang="en-US" sz="1600">
                  <a:latin typeface="Times New Roman" panose="02020603050405020304" charset="0"/>
                </a:rPr>
                <a:t>、</a:t>
              </a:r>
              <a:r>
                <a:rPr lang="en-US" altLang="zh-CN" sz="1600">
                  <a:latin typeface="Times New Roman" panose="02020603050405020304" charset="0"/>
                </a:rPr>
                <a:t>SeqNumber</a:t>
              </a:r>
              <a:r>
                <a:rPr lang="zh-CN" altLang="en-US" sz="1600">
                  <a:latin typeface="Times New Roman" panose="02020603050405020304" charset="0"/>
                </a:rPr>
                <a:t>、</a:t>
              </a:r>
              <a:r>
                <a:rPr lang="en-US" altLang="zh-CN" sz="1600">
                  <a:latin typeface="Times New Roman" panose="02020603050405020304" charset="0"/>
                </a:rPr>
                <a:t>primaryTerm</a:t>
              </a:r>
              <a:r>
                <a:rPr lang="zh-CN" altLang="en-US" sz="1600">
                  <a:latin typeface="Times New Roman" panose="02020603050405020304" charset="0"/>
                </a:rPr>
                <a:t>等元信息</a:t>
              </a:r>
              <a:endParaRPr lang="zh-CN" altLang="en-US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检测文档版本、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SeqNumber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和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primaryTerm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冲突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构造搜索结果</a:t>
              </a:r>
              <a:r>
                <a:rPr lang="en-US" altLang="zh-CN" sz="1600">
                  <a:latin typeface="Times New Roman" panose="02020603050405020304" charset="0"/>
                </a:rPr>
                <a:t>GetResult(Searcher, docIdAndVersion)</a:t>
              </a:r>
              <a:endParaRPr lang="zh-CN" altLang="en-US" sz="16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408795" y="455930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Translog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readOperation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6" name="直接箭头连接符 25"/>
          <p:cNvCxnSpPr/>
          <p:nvPr/>
        </p:nvCxnSpPr>
        <p:spPr>
          <a:xfrm>
            <a:off x="8350885" y="1053465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396095" y="2389505"/>
            <a:ext cx="2569210" cy="1397635"/>
            <a:chOff x="2128" y="1480"/>
            <a:chExt cx="4046" cy="2721"/>
          </a:xfrm>
        </p:grpSpPr>
        <p:sp>
          <p:nvSpPr>
            <p:cNvPr id="24" name="矩形 23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88" y="1641"/>
              <a:ext cx="3967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</a:rPr>
                <a:t>VersionAndSeqNoResolver</a:t>
              </a:r>
              <a:endParaRPr lang="en-US" altLang="zh-CN" sz="1600">
                <a:latin typeface="Times New Roman" panose="0202060305040502030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loadDocIdAndVersion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>
          <a:xfrm>
            <a:off x="8364855" y="308483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9395460" y="4485005"/>
            <a:ext cx="2569210" cy="1397635"/>
            <a:chOff x="2128" y="1480"/>
            <a:chExt cx="4046" cy="2721"/>
          </a:xfrm>
        </p:grpSpPr>
        <p:sp>
          <p:nvSpPr>
            <p:cNvPr id="33" name="矩形 32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88" y="1641"/>
              <a:ext cx="3967" cy="1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PerThreadIDVersionAndSeqNoLookup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lookupVersion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7" name="直接箭头连接符 56"/>
          <p:cNvCxnSpPr>
            <a:stCxn id="30" idx="2"/>
          </p:cNvCxnSpPr>
          <p:nvPr/>
        </p:nvCxnSpPr>
        <p:spPr>
          <a:xfrm>
            <a:off x="10742295" y="3783330"/>
            <a:ext cx="635" cy="685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8769350" y="6240780"/>
            <a:ext cx="1675130" cy="438150"/>
            <a:chOff x="2128" y="1480"/>
            <a:chExt cx="4046" cy="2721"/>
          </a:xfrm>
        </p:grpSpPr>
        <p:sp>
          <p:nvSpPr>
            <p:cNvPr id="59" name="矩形 5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188" y="1641"/>
              <a:ext cx="3967" cy="1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LeafReaderContext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436225" y="6201177"/>
            <a:ext cx="1675130" cy="518045"/>
            <a:chOff x="2128" y="2129"/>
            <a:chExt cx="4046" cy="2247"/>
          </a:xfrm>
        </p:grpSpPr>
        <p:sp>
          <p:nvSpPr>
            <p:cNvPr id="66" name="矩形 65"/>
            <p:cNvSpPr/>
            <p:nvPr/>
          </p:nvSpPr>
          <p:spPr>
            <a:xfrm>
              <a:off x="2128" y="2331"/>
              <a:ext cx="4046" cy="18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168" y="2129"/>
              <a:ext cx="3967" cy="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TermsEnum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PostingsEnum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>
          <a:xfrm>
            <a:off x="10758170" y="5883275"/>
            <a:ext cx="10160" cy="3835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100" name="文本框 124"/>
          <p:cNvSpPr txBox="1"/>
          <p:nvPr/>
        </p:nvSpPr>
        <p:spPr>
          <a:xfrm>
            <a:off x="304800" y="504825"/>
            <a:ext cx="3095625" cy="15932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ts val="2365"/>
              </a:lnSpc>
            </a:pPr>
            <a:r>
              <a:rPr lang="en-US">
                <a:latin typeface="Calibri" panose="020F0502020204030204" charset="0"/>
                <a:ea typeface="微软雅黑" panose="020B0503020204020204" charset="-122"/>
              </a:rPr>
              <a:t>Elasticsearch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搜索类型：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1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DFS_QUERY_AND_FETCH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2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DFS_QUERY_THEN_FTECH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3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QUERY_AND_FETCH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4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QUERY_THEN_FETCH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2098040"/>
            <a:ext cx="9500870" cy="2288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Query-Then-Fetch: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发送查询到每个shard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找到所有匹配的文档，并使用本地的Term/Document Frequency信息进行打分</a:t>
            </a:r>
            <a:endParaRPr lang="en-US" altLang="zh-CN"/>
          </a:p>
          <a:p>
            <a:pPr algn="l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对结果构建一个优先队列（排序，标页等）</a:t>
            </a:r>
            <a:endParaRPr lang="en-US" altLang="zh-CN"/>
          </a:p>
          <a:p>
            <a:pPr algn="l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返回关于结果的元数据到请求节点</a:t>
            </a:r>
            <a:r>
              <a:rPr lang="zh-CN" altLang="en-US"/>
              <a:t>（不包含文档数据）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来自所有shard的分数合并起来，并在请求节点上进行排序，文档被按照查询要求进行选择</a:t>
            </a:r>
            <a:endParaRPr lang="en-US" altLang="zh-CN"/>
          </a:p>
          <a:p>
            <a:pPr algn="l"/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实际文档从他们各自所在的独立的shard上检索出来</a:t>
            </a:r>
            <a:endParaRPr lang="en-US" altLang="zh-CN"/>
          </a:p>
          <a:p>
            <a:pPr algn="l"/>
            <a:r>
              <a:rPr lang="zh-CN" altLang="en-US"/>
              <a:t>（每个分片的Term/Document frequency统计信息不一致，文档打分存在不应有的差异）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4800" y="4471670"/>
            <a:ext cx="9500870" cy="2562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DFS-Query-Then-Fetch: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、预查询每个shard，询问Term和Document frequency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、发送查询到每隔shard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、找到所有匹配的文档，并使用全局的Term/Document Frequency信息进行打分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、对结果构建一个优先队列（排序，标页等）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、返回关于结果的元数据到请求节点。注意，实际文档还没有发送，只是分数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、来自所有shard的分数合并起来，并在请求节点上进行排序，文档被按照查询要求进行选择</a:t>
            </a:r>
            <a:endParaRPr lang="zh-CN" altLang="en-US"/>
          </a:p>
          <a:p>
            <a:pPr algn="l"/>
            <a:r>
              <a:rPr lang="en-US" altLang="zh-CN"/>
              <a:t>7</a:t>
            </a:r>
            <a:r>
              <a:rPr lang="zh-CN" altLang="en-US"/>
              <a:t>、实际文档从他们各自所在的独立的shard上检索出来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S搜索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74295"/>
            <a:ext cx="5454015" cy="10057765"/>
          </a:xfrm>
          <a:prstGeom prst="rect">
            <a:avLst/>
          </a:prstGeom>
        </p:spPr>
      </p:pic>
      <p:pic>
        <p:nvPicPr>
          <p:cNvPr id="6" name="图片 5" descr="ES搜索过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25" y="-5885815"/>
            <a:ext cx="5454015" cy="100577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3030" y="2713990"/>
            <a:ext cx="3434715" cy="2027555"/>
            <a:chOff x="2128" y="1480"/>
            <a:chExt cx="5409" cy="3193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59" y="1724"/>
              <a:ext cx="317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RestSearchAction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5409" cy="2090"/>
              <a:chOff x="2098" y="3109"/>
              <a:chExt cx="5409" cy="209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515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prepareRequest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parseSearchRequest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SearchRequest::source::parseXContent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search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3521710" y="4916170"/>
            <a:ext cx="2976880" cy="1814195"/>
            <a:chOff x="2128" y="1480"/>
            <a:chExt cx="4688" cy="2857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59" y="1724"/>
              <a:ext cx="21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NodeClient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688" cy="1754"/>
              <a:chOff x="2098" y="3109"/>
              <a:chExt cx="4688" cy="175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4431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search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TransportSearchAction::execute</a:t>
                </a:r>
                <a:r>
                  <a:rPr lang="en-US" altLang="zh-CN" sz="1400">
                    <a:latin typeface="Times New Roman" panose="02020603050405020304" charset="0"/>
                  </a:rPr>
                  <a:t>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3496310" y="2686685"/>
            <a:ext cx="2687955" cy="1727835"/>
            <a:chOff x="2128" y="1480"/>
            <a:chExt cx="4233" cy="2721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59" y="1724"/>
              <a:ext cx="266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233" cy="1418"/>
              <a:chOff x="2098" y="3109"/>
              <a:chExt cx="4233" cy="141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397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+ source:</a:t>
                </a:r>
                <a:r>
                  <a:rPr lang="zh-CN" altLang="en-US" sz="1400">
                    <a:latin typeface="Times New Roman" panose="02020603050405020304" charset="0"/>
                    <a:sym typeface="+mn-ea"/>
                  </a:rPr>
                  <a:t>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SearchSourceBuilder</a:t>
                </a:r>
                <a:endParaRPr lang="en-US" altLang="zh-CN" sz="1400">
                  <a:latin typeface="Times New Roman" panose="02020603050405020304" charset="0"/>
                  <a:sym typeface="+mn-ea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6600825" y="2686685"/>
            <a:ext cx="2569845" cy="1814195"/>
            <a:chOff x="2128" y="1480"/>
            <a:chExt cx="4047" cy="2857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7" y="1724"/>
              <a:ext cx="3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SearchSourceBuilder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parseXContent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parseInnerQueryBuilder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522345" y="240665"/>
            <a:ext cx="3522980" cy="1814195"/>
            <a:chOff x="2128" y="1480"/>
            <a:chExt cx="5548" cy="2857"/>
          </a:xfrm>
        </p:grpSpPr>
        <p:sp>
          <p:nvSpPr>
            <p:cNvPr id="33" name="矩形 32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659" y="1724"/>
              <a:ext cx="229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5548" cy="1754"/>
              <a:chOff x="2098" y="3109"/>
              <a:chExt cx="5548" cy="175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5291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withContentOrSourceParamParserOrNull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RestSearchAction::parseSearchRequest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6600190" y="4888865"/>
            <a:ext cx="2569845" cy="1727835"/>
            <a:chOff x="2128" y="1480"/>
            <a:chExt cx="4047" cy="2721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07" y="1724"/>
              <a:ext cx="355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JsonXContentParser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namedObject: QueryBuilder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9655810" y="4888865"/>
            <a:ext cx="2990850" cy="1727835"/>
            <a:chOff x="2128" y="1480"/>
            <a:chExt cx="4710" cy="2721"/>
          </a:xfrm>
        </p:grpSpPr>
        <p:sp>
          <p:nvSpPr>
            <p:cNvPr id="47" name="矩形 46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128" y="1724"/>
              <a:ext cx="415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NameXContentRegistry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128" y="2583"/>
              <a:ext cx="4710" cy="968"/>
              <a:chOff x="2098" y="3109"/>
              <a:chExt cx="4710" cy="968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355" y="3711"/>
                <a:ext cx="4453" cy="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parseNamedObject: QueryBuilder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3" name="直接箭头连接符 52"/>
          <p:cNvCxnSpPr>
            <a:stCxn id="8" idx="3"/>
          </p:cNvCxnSpPr>
          <p:nvPr/>
        </p:nvCxnSpPr>
        <p:spPr>
          <a:xfrm flipV="1">
            <a:off x="2657475" y="3601720"/>
            <a:ext cx="844550" cy="38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16200000">
            <a:off x="2000885" y="2083435"/>
            <a:ext cx="2417445" cy="62674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 flipV="1">
            <a:off x="2101850" y="4414520"/>
            <a:ext cx="2214880" cy="596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 rot="16200000">
            <a:off x="6198870" y="3213735"/>
            <a:ext cx="133350" cy="783590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箭头连接符 58"/>
          <p:cNvCxnSpPr/>
          <p:nvPr/>
        </p:nvCxnSpPr>
        <p:spPr>
          <a:xfrm>
            <a:off x="9144635" y="5777230"/>
            <a:ext cx="550545" cy="57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886065" y="4414520"/>
            <a:ext cx="0" cy="5340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6091555" y="1122045"/>
            <a:ext cx="3470910" cy="3529330"/>
            <a:chOff x="9593" y="1767"/>
            <a:chExt cx="5466" cy="5558"/>
          </a:xfrm>
        </p:grpSpPr>
        <p:sp>
          <p:nvSpPr>
            <p:cNvPr id="62" name="流程图: 决策 61"/>
            <p:cNvSpPr/>
            <p:nvPr/>
          </p:nvSpPr>
          <p:spPr>
            <a:xfrm rot="16200000">
              <a:off x="9913" y="1447"/>
              <a:ext cx="210" cy="85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>
              <a:stCxn id="62" idx="2"/>
            </p:cNvCxnSpPr>
            <p:nvPr/>
          </p:nvCxnSpPr>
          <p:spPr>
            <a:xfrm>
              <a:off x="10443" y="1872"/>
              <a:ext cx="461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059" y="1893"/>
              <a:ext cx="0" cy="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2377" y="7289"/>
              <a:ext cx="2682" cy="1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137795" y="4888865"/>
            <a:ext cx="2618105" cy="2240915"/>
            <a:chOff x="2128" y="1480"/>
            <a:chExt cx="4123" cy="3529"/>
          </a:xfrm>
        </p:grpSpPr>
        <p:sp>
          <p:nvSpPr>
            <p:cNvPr id="69" name="矩形 68"/>
            <p:cNvSpPr/>
            <p:nvPr/>
          </p:nvSpPr>
          <p:spPr>
            <a:xfrm>
              <a:off x="2129" y="1480"/>
              <a:ext cx="4046" cy="31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245" y="1724"/>
              <a:ext cx="400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TransportSearchAction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2426"/>
              <a:chOff x="2098" y="3109"/>
              <a:chExt cx="4007" cy="242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 executeLocalSearch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---+ executeSearch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75" name="直接箭头连接符 74"/>
          <p:cNvCxnSpPr/>
          <p:nvPr/>
        </p:nvCxnSpPr>
        <p:spPr>
          <a:xfrm flipH="1">
            <a:off x="2736215" y="6017895"/>
            <a:ext cx="765175" cy="13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Search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676910"/>
            <a:ext cx="2012950" cy="2646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" y="2851150"/>
            <a:ext cx="5022215" cy="15487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10605" y="182245"/>
            <a:ext cx="5796280" cy="1212075"/>
            <a:chOff x="7242" y="6854"/>
            <a:chExt cx="4114" cy="3592"/>
          </a:xfrm>
        </p:grpSpPr>
        <p:sp>
          <p:nvSpPr>
            <p:cNvPr id="8" name="剪去单角的矩形 7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2" y="6854"/>
              <a:ext cx="4022" cy="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RestSearchAction::execute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先解析查询请求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再执行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TransportSearchAction::execute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，开始搜索操作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10605" y="147256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BaseRestHandler::handleRequest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6180" y="1882775"/>
            <a:ext cx="564197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RestSearchAction::prepareRequest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66180" y="2320925"/>
            <a:ext cx="564197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RestSearchAction::parseSearchRequest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0" y="2717165"/>
            <a:ext cx="5752465" cy="180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66180" y="2954655"/>
            <a:ext cx="5641975" cy="337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</a:rPr>
              <a:t>处理请求的各类参数，从</a:t>
            </a:r>
            <a:r>
              <a:rPr lang="en-US" altLang="zh-CN" sz="1600">
                <a:solidFill>
                  <a:schemeClr val="tx1"/>
                </a:solidFill>
              </a:rPr>
              <a:t>RestRequest</a:t>
            </a:r>
            <a:r>
              <a:rPr lang="zh-CN" altLang="en-US" sz="1600">
                <a:solidFill>
                  <a:schemeClr val="tx1"/>
                </a:solidFill>
              </a:rPr>
              <a:t>构造</a:t>
            </a:r>
            <a:r>
              <a:rPr lang="en-US" altLang="zh-CN" sz="1600">
                <a:solidFill>
                  <a:schemeClr val="tx1"/>
                </a:solidFill>
              </a:rPr>
              <a:t>SearchRequest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180" y="3347720"/>
            <a:ext cx="4923790" cy="190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80" y="3552190"/>
            <a:ext cx="4304665" cy="190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180" y="3770630"/>
            <a:ext cx="5885815" cy="1371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180" y="5156200"/>
            <a:ext cx="4028440" cy="3714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266180" y="5527675"/>
            <a:ext cx="5641975" cy="337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</a:rPr>
              <a:t>通过</a:t>
            </a:r>
            <a:r>
              <a:rPr lang="en-US" altLang="zh-CN" sz="1600">
                <a:solidFill>
                  <a:schemeClr val="tx1"/>
                </a:solidFill>
              </a:rPr>
              <a:t>NodeClient</a:t>
            </a:r>
            <a:r>
              <a:rPr lang="zh-CN" altLang="en-US" sz="1600">
                <a:solidFill>
                  <a:schemeClr val="tx1"/>
                </a:solidFill>
              </a:rPr>
              <a:t>调用</a:t>
            </a:r>
            <a:r>
              <a:rPr lang="en-US" altLang="zh-CN" sz="1600">
                <a:solidFill>
                  <a:schemeClr val="tx1"/>
                </a:solidFill>
              </a:rPr>
              <a:t>TransportSearchAction::execute</a:t>
            </a:r>
            <a:r>
              <a:rPr lang="zh-CN" altLang="en-US" sz="1600">
                <a:solidFill>
                  <a:schemeClr val="tx1"/>
                </a:solidFill>
              </a:rPr>
              <a:t>，开始搜索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030" y="5907405"/>
            <a:ext cx="6190615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5270" y="422910"/>
            <a:ext cx="5676265" cy="1743075"/>
          </a:xfrm>
          <a:prstGeom prst="rect">
            <a:avLst/>
          </a:prstGeom>
        </p:spPr>
      </p:pic>
      <p:sp>
        <p:nvSpPr>
          <p:cNvPr id="43009" name="标题 1"/>
          <p:cNvSpPr>
            <a:spLocks noGrp="1"/>
          </p:cNvSpPr>
          <p:nvPr/>
        </p:nvSpPr>
        <p:spPr>
          <a:xfrm>
            <a:off x="-29210" y="-5080"/>
            <a:ext cx="40481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节点启动流程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90220" y="692785"/>
            <a:ext cx="2569845" cy="2667635"/>
            <a:chOff x="2128" y="1480"/>
            <a:chExt cx="4047" cy="4201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51" y="1621"/>
              <a:ext cx="240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Elasticsearch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007" cy="3098"/>
              <a:chOff x="2098" y="3109"/>
              <a:chExt cx="4007" cy="309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main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mainWithoutErrorHandling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Bootstrap::setup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-+ Bootstrap::start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3275330" y="692785"/>
            <a:ext cx="40690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处理命令行参数</a:t>
            </a:r>
            <a:r>
              <a:rPr lang="en-US" altLang="zh-CN">
                <a:latin typeface="Times New Roman" panose="02020603050405020304" charset="0"/>
                <a:sym typeface="+mn-ea"/>
              </a:rPr>
              <a:t>, </a:t>
            </a:r>
            <a:r>
              <a:rPr lang="zh-CN" altLang="en-US">
                <a:latin typeface="Times New Roman" panose="02020603050405020304" charset="0"/>
                <a:sym typeface="+mn-ea"/>
              </a:rPr>
              <a:t>生成</a:t>
            </a:r>
            <a:r>
              <a:rPr lang="en-US" altLang="zh-CN">
                <a:latin typeface="Times New Roman" panose="02020603050405020304" charset="0"/>
                <a:sym typeface="+mn-ea"/>
              </a:rPr>
              <a:t>Environme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nt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75330" y="1286510"/>
            <a:ext cx="406908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Bootstrap::init 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49015" y="180022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Bootstrap::setup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0640" y="2287270"/>
            <a:ext cx="456882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启动</a:t>
            </a:r>
            <a:r>
              <a:rPr lang="en-US" altLang="zh-CN">
                <a:latin typeface="Times New Roman" panose="02020603050405020304" charset="0"/>
                <a:sym typeface="+mn-ea"/>
              </a:rPr>
              <a:t>modules</a:t>
            </a:r>
            <a:r>
              <a:rPr lang="zh-CN" altLang="en-US">
                <a:latin typeface="Times New Roman" panose="02020603050405020304" charset="0"/>
                <a:sym typeface="+mn-ea"/>
              </a:rPr>
              <a:t>目录下插件的</a:t>
            </a:r>
            <a:r>
              <a:rPr lang="en-US" altLang="zh-CN">
                <a:latin typeface="Times New Roman" panose="02020603050405020304" charset="0"/>
                <a:sym typeface="+mn-ea"/>
              </a:rPr>
              <a:t>native controller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0" y="2287270"/>
            <a:ext cx="2533650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465" y="2533015"/>
            <a:ext cx="2047875" cy="247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465" y="2794000"/>
            <a:ext cx="3685540" cy="2381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465" y="3045460"/>
            <a:ext cx="828675" cy="2000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0" y="189865"/>
            <a:ext cx="3914140" cy="152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0380" y="2277745"/>
            <a:ext cx="1352550" cy="228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7830" y="113665"/>
            <a:ext cx="1352550" cy="2286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850640" y="2780665"/>
            <a:ext cx="548957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>
                <a:latin typeface="Times New Roman" panose="02020603050405020304" charset="0"/>
                <a:sym typeface="+mn-ea"/>
              </a:rPr>
              <a:t>initializeNatives </a:t>
            </a:r>
            <a:r>
              <a:rPr lang="en-US">
                <a:latin typeface="Times New Roman" panose="02020603050405020304" charset="0"/>
                <a:sym typeface="+mn-ea"/>
              </a:rPr>
              <a:t>&amp; initializeProbes &amp; addShutdo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sym typeface="+mn-ea"/>
              </a:rPr>
              <a:t>wnHook</a:t>
            </a:r>
            <a:endParaRPr lang="en-US">
              <a:solidFill>
                <a:schemeClr val="bg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50640" y="3245485"/>
            <a:ext cx="548957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>
                <a:latin typeface="Times New Roman" panose="02020603050405020304" charset="0"/>
                <a:sym typeface="+mn-ea"/>
              </a:rPr>
              <a:t>Initializes SecurityManager</a:t>
            </a:r>
            <a:endParaRPr>
              <a:latin typeface="Times New Roman" panose="0202060305040502030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50640" y="3719195"/>
            <a:ext cx="548957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>
                <a:latin typeface="Times New Roman" panose="02020603050405020304" charset="0"/>
                <a:sym typeface="+mn-ea"/>
              </a:rPr>
              <a:t>实例化</a:t>
            </a:r>
            <a:r>
              <a:rPr lang="en-US" altLang="zh-CN">
                <a:latin typeface="Times New Roman" panose="02020603050405020304" charset="0"/>
                <a:sym typeface="+mn-ea"/>
              </a:rPr>
              <a:t>ES Node</a:t>
            </a:r>
            <a:r>
              <a:rPr lang="zh-CN" altLang="en-US">
                <a:latin typeface="Times New Roman" panose="02020603050405020304" charset="0"/>
                <a:sym typeface="+mn-ea"/>
              </a:rPr>
              <a:t>，并设置启动前的环境和配置自检项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49015" y="416877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Bootstrap::start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50640" y="4629150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Node::start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50640" y="510349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keepAliveThread.start()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3055" y="4688205"/>
            <a:ext cx="2009775" cy="7810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3055" y="4391025"/>
            <a:ext cx="1504950" cy="2381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3055" y="5619115"/>
            <a:ext cx="1971675" cy="20955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2830" y="5619115"/>
            <a:ext cx="1676400" cy="1809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3055" y="5925820"/>
            <a:ext cx="2333625" cy="20955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0215" y="6246495"/>
            <a:ext cx="5304790" cy="18097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490855" y="3996055"/>
            <a:ext cx="2569210" cy="1771015"/>
            <a:chOff x="2089" y="1548"/>
            <a:chExt cx="4046" cy="2789"/>
          </a:xfrm>
        </p:grpSpPr>
        <p:sp>
          <p:nvSpPr>
            <p:cNvPr id="38" name="矩形 37"/>
            <p:cNvSpPr/>
            <p:nvPr/>
          </p:nvSpPr>
          <p:spPr>
            <a:xfrm>
              <a:off x="2089" y="1548"/>
              <a:ext cx="4046" cy="2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951" y="1621"/>
              <a:ext cx="1844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Bootstrap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init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Node::start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4" name="直接箭头连接符 43"/>
          <p:cNvCxnSpPr/>
          <p:nvPr/>
        </p:nvCxnSpPr>
        <p:spPr>
          <a:xfrm>
            <a:off x="1622425" y="3249930"/>
            <a:ext cx="1270" cy="7391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" name="组合 92"/>
          <p:cNvGrpSpPr/>
          <p:nvPr/>
        </p:nvGrpSpPr>
        <p:grpSpPr>
          <a:xfrm>
            <a:off x="5006340" y="4874260"/>
            <a:ext cx="3335020" cy="1428007"/>
            <a:chOff x="2168" y="1116"/>
            <a:chExt cx="5252" cy="3591"/>
          </a:xfrm>
        </p:grpSpPr>
        <p:sp>
          <p:nvSpPr>
            <p:cNvPr id="94" name="矩形 93"/>
            <p:cNvSpPr/>
            <p:nvPr/>
          </p:nvSpPr>
          <p:spPr>
            <a:xfrm>
              <a:off x="2168" y="1116"/>
              <a:ext cx="4046" cy="35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482" y="1443"/>
              <a:ext cx="4259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MatchQueryBuilder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2168" y="2440"/>
              <a:ext cx="5252" cy="2049"/>
              <a:chOff x="2138" y="2966"/>
              <a:chExt cx="5252" cy="2049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2355" y="3712"/>
                <a:ext cx="5035" cy="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fromXContent: MatchQueryBuilder</a:t>
                </a:r>
                <a:endParaRPr lang="en-US" altLang="zh-CN" sz="1400">
                  <a:latin typeface="Times New Roman" panose="02020603050405020304" charset="0"/>
                  <a:sym typeface="+mn-ea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+ toQuery: Lucene::Query </a:t>
                </a:r>
                <a:r>
                  <a:rPr lang="en-US" altLang="zh-CN" sz="1400">
                    <a:latin typeface="Times New Roman" panose="02020603050405020304" charset="0"/>
                  </a:rPr>
                  <a:t>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8203565" y="3990340"/>
            <a:ext cx="2965450" cy="1082040"/>
            <a:chOff x="2168" y="1116"/>
            <a:chExt cx="4670" cy="2721"/>
          </a:xfrm>
        </p:grpSpPr>
        <p:sp>
          <p:nvSpPr>
            <p:cNvPr id="77" name="矩形 76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44" y="1425"/>
              <a:ext cx="3670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&lt;&lt;QueryBuilder&gt;&gt;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2168" y="2440"/>
              <a:ext cx="4670" cy="1225"/>
              <a:chOff x="2138" y="2966"/>
              <a:chExt cx="4670" cy="1225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355" y="3711"/>
                <a:ext cx="4453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8203565" y="5603240"/>
            <a:ext cx="2965450" cy="1127374"/>
            <a:chOff x="2168" y="1116"/>
            <a:chExt cx="4670" cy="2835"/>
          </a:xfrm>
        </p:grpSpPr>
        <p:sp>
          <p:nvSpPr>
            <p:cNvPr id="84" name="矩形 83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571" y="1505"/>
              <a:ext cx="3294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&lt;&lt;QueryParser&gt;&gt;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fromXContent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871345" y="4874260"/>
            <a:ext cx="2965450" cy="1127374"/>
            <a:chOff x="2168" y="1116"/>
            <a:chExt cx="4670" cy="2835"/>
          </a:xfrm>
        </p:grpSpPr>
        <p:sp>
          <p:nvSpPr>
            <p:cNvPr id="5" name="矩形 4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" y="1443"/>
              <a:ext cx="4259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QuerySpec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getParser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854835" y="3251835"/>
            <a:ext cx="4044950" cy="1127374"/>
            <a:chOff x="2168" y="1116"/>
            <a:chExt cx="6370" cy="2835"/>
          </a:xfrm>
        </p:grpSpPr>
        <p:sp>
          <p:nvSpPr>
            <p:cNvPr id="12" name="矩形 11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34" y="1443"/>
              <a:ext cx="6304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NamedXContentRegistry.Entry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 + QueryParse::fromXContent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1863090" y="1584325"/>
            <a:ext cx="2965450" cy="1127374"/>
            <a:chOff x="2168" y="1116"/>
            <a:chExt cx="4670" cy="2835"/>
          </a:xfrm>
        </p:grpSpPr>
        <p:sp>
          <p:nvSpPr>
            <p:cNvPr id="19" name="矩形 18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34" y="1443"/>
              <a:ext cx="3282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SearchModule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871345" y="44450"/>
            <a:ext cx="3272790" cy="1127374"/>
            <a:chOff x="2168" y="1116"/>
            <a:chExt cx="5154" cy="2835"/>
          </a:xfrm>
        </p:grpSpPr>
        <p:sp>
          <p:nvSpPr>
            <p:cNvPr id="26" name="矩形 25"/>
            <p:cNvSpPr/>
            <p:nvPr/>
          </p:nvSpPr>
          <p:spPr>
            <a:xfrm>
              <a:off x="2168" y="1116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34" y="1443"/>
              <a:ext cx="5088" cy="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NamedXContentRegistry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68" y="2440"/>
              <a:ext cx="4670" cy="1511"/>
              <a:chOff x="2138" y="2966"/>
              <a:chExt cx="4670" cy="1511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204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138" y="2966"/>
                <a:ext cx="1124" cy="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453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 rot="0">
            <a:off x="3072765" y="908050"/>
            <a:ext cx="133350" cy="783590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0">
            <a:off x="3089275" y="2493645"/>
            <a:ext cx="133350" cy="783590"/>
            <a:chOff x="16615" y="3092"/>
            <a:chExt cx="210" cy="1411"/>
          </a:xfrm>
        </p:grpSpPr>
        <p:sp>
          <p:nvSpPr>
            <p:cNvPr id="33" name="流程图: 决策 32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3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3155950" y="2712085"/>
            <a:ext cx="29273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n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 rot="0">
            <a:off x="3098165" y="4333875"/>
            <a:ext cx="133350" cy="783590"/>
            <a:chOff x="16615" y="3092"/>
            <a:chExt cx="210" cy="1411"/>
          </a:xfrm>
        </p:grpSpPr>
        <p:sp>
          <p:nvSpPr>
            <p:cNvPr id="38" name="流程图: 决策 37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8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 rot="16200000">
            <a:off x="4589780" y="5176520"/>
            <a:ext cx="133350" cy="783590"/>
            <a:chOff x="16615" y="3092"/>
            <a:chExt cx="210" cy="1411"/>
          </a:xfrm>
        </p:grpSpPr>
        <p:sp>
          <p:nvSpPr>
            <p:cNvPr id="41" name="流程图: 决策 40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stCxn id="41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 flipV="1">
            <a:off x="7567295" y="4684395"/>
            <a:ext cx="636270" cy="8820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摘录 44"/>
          <p:cNvSpPr/>
          <p:nvPr/>
        </p:nvSpPr>
        <p:spPr>
          <a:xfrm rot="2460000">
            <a:off x="8098155" y="4665980"/>
            <a:ext cx="121920" cy="12192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7567295" y="5577840"/>
            <a:ext cx="636270" cy="7194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摘录 47"/>
          <p:cNvSpPr/>
          <p:nvPr/>
        </p:nvSpPr>
        <p:spPr>
          <a:xfrm rot="8640000">
            <a:off x="8154035" y="6236335"/>
            <a:ext cx="121920" cy="12192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26035" y="60960"/>
            <a:ext cx="2727960" cy="8299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890905"/>
            <a:ext cx="10942955" cy="3495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55" y="510540"/>
            <a:ext cx="19431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063625"/>
            <a:ext cx="6400165" cy="2447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629920"/>
            <a:ext cx="6962140" cy="25717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26035" y="60960"/>
            <a:ext cx="272796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05510"/>
            <a:ext cx="9171305" cy="3114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65" y="520065"/>
            <a:ext cx="1285875" cy="257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1895"/>
            <a:ext cx="8914130" cy="98107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26035" y="60960"/>
            <a:ext cx="272796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71575"/>
            <a:ext cx="8904605" cy="341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65065"/>
            <a:ext cx="4571365" cy="27622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26035" y="60960"/>
            <a:ext cx="272796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Search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673100"/>
            <a:ext cx="4933315" cy="29711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10605" y="182245"/>
            <a:ext cx="5796280" cy="887730"/>
            <a:chOff x="7242" y="6854"/>
            <a:chExt cx="4114" cy="3592"/>
          </a:xfrm>
        </p:grpSpPr>
        <p:sp>
          <p:nvSpPr>
            <p:cNvPr id="8" name="剪去单角的矩形 7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2" y="6854"/>
              <a:ext cx="4022" cy="2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TransportSearchAction::doExecute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09970" y="1120775"/>
            <a:ext cx="579691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获取远程集群合待搜索索引的对应关系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05" y="1530985"/>
            <a:ext cx="7828280" cy="209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10605" y="1768475"/>
            <a:ext cx="579691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若无</a:t>
            </a:r>
            <a:r>
              <a:rPr lang="zh-CN" altLang="en-US">
                <a:solidFill>
                  <a:schemeClr val="tx1"/>
                </a:solidFill>
              </a:rPr>
              <a:t>远程集群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跨集群搜索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，则只执行本地集群搜索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2164715"/>
            <a:ext cx="6533515" cy="419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10605" y="2611755"/>
            <a:ext cx="579691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TransportSearchAction::executeLocalSearch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605" y="3019425"/>
            <a:ext cx="579691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TransportSearchAction::executeSearch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91275" y="3441065"/>
            <a:ext cx="5515610" cy="478155"/>
            <a:chOff x="7242" y="6854"/>
            <a:chExt cx="4114" cy="3592"/>
          </a:xfrm>
        </p:grpSpPr>
        <p:sp>
          <p:nvSpPr>
            <p:cNvPr id="16" name="剪去单角的矩形 15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42" y="6854"/>
              <a:ext cx="4022" cy="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跨集群搜索最终也会调回的到此方法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391275" y="3962400"/>
            <a:ext cx="55162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检测集群有无全局读阻塞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4387850"/>
            <a:ext cx="4971415" cy="228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391275" y="4644390"/>
            <a:ext cx="55162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获取真实索引名</a:t>
            </a:r>
            <a:r>
              <a:rPr lang="en-US" altLang="zh-CN">
                <a:latin typeface="Times New Roman" panose="02020603050405020304" charset="0"/>
                <a:sym typeface="+mn-ea"/>
              </a:rPr>
              <a:t>(concreteIndex)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45" y="5052060"/>
            <a:ext cx="4790440" cy="171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145" y="5237480"/>
            <a:ext cx="2866390" cy="1905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363335" y="5455920"/>
            <a:ext cx="5516245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合并待搜索本地集群分片和远程集群分片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190" y="5944870"/>
            <a:ext cx="8609330" cy="78105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51790" y="5052060"/>
            <a:ext cx="5515610" cy="478155"/>
            <a:chOff x="7242" y="6854"/>
            <a:chExt cx="4114" cy="3592"/>
          </a:xfrm>
        </p:grpSpPr>
        <p:sp>
          <p:nvSpPr>
            <p:cNvPr id="26" name="剪去单角的矩形 25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42" y="6854"/>
              <a:ext cx="4022" cy="2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ym typeface="+mn-ea"/>
                </a:rPr>
                <a:t>若无远程集群</a:t>
              </a:r>
              <a:r>
                <a:rPr lang="en-US" altLang="zh-CN">
                  <a:sym typeface="+mn-ea"/>
                </a:rPr>
                <a:t>(</a:t>
              </a:r>
              <a:r>
                <a:rPr lang="zh-CN" altLang="en-US">
                  <a:sym typeface="+mn-ea"/>
                </a:rPr>
                <a:t>跨集群搜索</a:t>
              </a:r>
              <a:r>
                <a:rPr lang="en-US" altLang="zh-CN">
                  <a:sym typeface="+mn-ea"/>
                </a:rPr>
                <a:t>),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远程集群分片为空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630" y="5420360"/>
            <a:ext cx="1704975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2065" y="8890"/>
            <a:ext cx="3717290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执行文档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Search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0605" y="182245"/>
            <a:ext cx="5796280" cy="640086"/>
            <a:chOff x="7242" y="6854"/>
            <a:chExt cx="4114" cy="4678"/>
          </a:xfrm>
        </p:grpSpPr>
        <p:sp>
          <p:nvSpPr>
            <p:cNvPr id="8" name="剪去单角的矩形 7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42" y="6854"/>
              <a:ext cx="4022" cy="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TransportSearchAction::executeSearch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673100"/>
            <a:ext cx="4933315" cy="29711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09970" y="715645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</a:rPr>
              <a:t>如果只有一个待搜索分片，搜索类型强制改为</a:t>
            </a:r>
            <a:r>
              <a:rPr lang="zh-CN" altLang="en-US" sz="1400">
                <a:solidFill>
                  <a:schemeClr val="tx1"/>
                </a:solidFill>
              </a:rPr>
              <a:t>QUERY_THEN_FETCH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90" y="1090930"/>
            <a:ext cx="8285480" cy="95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09970" y="2071370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/>
                </a:solidFill>
              </a:rPr>
              <a:t>如果只需查询建议，搜索类型强制改为</a:t>
            </a:r>
            <a:r>
              <a:rPr lang="zh-CN" altLang="en-US" sz="1400">
                <a:solidFill>
                  <a:schemeClr val="tx1"/>
                </a:solidFill>
              </a:rPr>
              <a:t>QUERY_THEN_FETCH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09970" y="2448560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TransportSearchAction::searchAsyncAction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2545" y="2830830"/>
            <a:ext cx="55149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TransportSearchAction::searchAsyncAction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7970" y="3221990"/>
            <a:ext cx="5289550" cy="822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获取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DFS_QUERY_THEN_FETCH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或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QUERY_THEN_FETCH 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70" y="4086860"/>
            <a:ext cx="7971155" cy="2095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4940" y="6224270"/>
            <a:ext cx="55149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启动对应的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Action'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680" y="6392545"/>
            <a:ext cx="1266825" cy="1809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685" y="6378575"/>
            <a:ext cx="666750" cy="2095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构造目标</a:t>
            </a:r>
            <a:r>
              <a:rPr lang="en-US" altLang="zh-CN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Shard</a:t>
            </a:r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列表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73270" y="1864360"/>
            <a:ext cx="2717165" cy="2027555"/>
            <a:chOff x="2128" y="1480"/>
            <a:chExt cx="4279" cy="3193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7" y="1724"/>
              <a:ext cx="317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OperationRouting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279" cy="2090"/>
              <a:chOff x="2098" y="3109"/>
              <a:chExt cx="4279" cy="209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searchShards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computeTargetedShards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preferenceActiveShardIterator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755380" y="1864360"/>
            <a:ext cx="2717165" cy="1727835"/>
            <a:chOff x="2128" y="1480"/>
            <a:chExt cx="4279" cy="2721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07" y="1724"/>
              <a:ext cx="2644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ClusterService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279" cy="1082"/>
              <a:chOff x="2098" y="3109"/>
              <a:chExt cx="4279" cy="108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022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operationRouting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 rot="5400000">
            <a:off x="7821295" y="1962785"/>
            <a:ext cx="234950" cy="1632585"/>
            <a:chOff x="16615" y="3092"/>
            <a:chExt cx="210" cy="1411"/>
          </a:xfrm>
        </p:grpSpPr>
        <p:sp>
          <p:nvSpPr>
            <p:cNvPr id="41" name="流程图: 决策 40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stCxn id="41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837565" y="1714500"/>
            <a:ext cx="2618105" cy="2240915"/>
            <a:chOff x="2128" y="1480"/>
            <a:chExt cx="4123" cy="3529"/>
          </a:xfrm>
        </p:grpSpPr>
        <p:sp>
          <p:nvSpPr>
            <p:cNvPr id="69" name="矩形 68"/>
            <p:cNvSpPr/>
            <p:nvPr/>
          </p:nvSpPr>
          <p:spPr>
            <a:xfrm>
              <a:off x="2168" y="1480"/>
              <a:ext cx="4046" cy="3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245" y="1724"/>
              <a:ext cx="400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TransportSearchAction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2426"/>
              <a:chOff x="2098" y="3109"/>
              <a:chExt cx="4007" cy="242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processRemoteShards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executeSearch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searchShards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mergeShardsIterators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</a:t>
                </a:r>
                <a:r>
                  <a:rPr lang="zh-CN" altLang="en-US" sz="1400">
                    <a:latin typeface="Times New Roman" panose="02020603050405020304" charset="0"/>
                  </a:rPr>
                  <a:t>合并远程和本地分片列表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3" name="直接箭头连接符 52"/>
          <p:cNvCxnSpPr/>
          <p:nvPr/>
        </p:nvCxnSpPr>
        <p:spPr>
          <a:xfrm flipV="1">
            <a:off x="3407410" y="2779395"/>
            <a:ext cx="1162050" cy="38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366770" y="3742055"/>
            <a:ext cx="2612390" cy="1414145"/>
            <a:chOff x="7242" y="6854"/>
            <a:chExt cx="4114" cy="2227"/>
          </a:xfrm>
        </p:grpSpPr>
        <p:sp>
          <p:nvSpPr>
            <p:cNvPr id="11" name="剪去单角的矩形 10"/>
            <p:cNvSpPr/>
            <p:nvPr/>
          </p:nvSpPr>
          <p:spPr>
            <a:xfrm>
              <a:off x="7242" y="6854"/>
              <a:ext cx="4114" cy="2227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022" cy="2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+ computeTargetedShards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# </a:t>
              </a:r>
              <a:r>
                <a:rPr lang="zh-CN" altLang="zh-CN" sz="1400">
                  <a:latin typeface="Times New Roman" panose="02020603050405020304" charset="0"/>
                </a:rPr>
                <a:t>获取本地分片</a:t>
              </a:r>
              <a:endParaRPr lang="zh-CN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从本地</a:t>
              </a:r>
              <a:r>
                <a:rPr lang="en-US" altLang="zh-CN" sz="1400">
                  <a:latin typeface="Times New Roman" panose="02020603050405020304" charset="0"/>
                </a:rPr>
                <a:t>indexRoutingTable</a:t>
              </a:r>
              <a:r>
                <a:rPr lang="zh-CN" altLang="en-US" sz="1400">
                  <a:latin typeface="Times New Roman" panose="02020603050405020304" charset="0"/>
                </a:rPr>
                <a:t>中获取索引对应的所有分片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 </a:t>
              </a:r>
              <a:r>
                <a:rPr lang="zh-CN" altLang="en-US" sz="1400">
                  <a:latin typeface="Times New Roman" panose="02020603050405020304" charset="0"/>
                </a:rPr>
                <a:t>根据</a:t>
              </a:r>
              <a:r>
                <a:rPr lang="en-US" altLang="zh-CN" sz="1400">
                  <a:latin typeface="Times New Roman" panose="02020603050405020304" charset="0"/>
                </a:rPr>
                <a:t>routing</a:t>
              </a:r>
              <a:r>
                <a:rPr lang="zh-CN" altLang="en-US" sz="1400">
                  <a:latin typeface="Times New Roman" panose="02020603050405020304" charset="0"/>
                </a:rPr>
                <a:t>参数计算最佳分片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00775" y="3742055"/>
            <a:ext cx="2612390" cy="3105834"/>
            <a:chOff x="7242" y="6854"/>
            <a:chExt cx="4114" cy="4590"/>
          </a:xfrm>
        </p:grpSpPr>
        <p:sp>
          <p:nvSpPr>
            <p:cNvPr id="15" name="剪去单角的矩形 14"/>
            <p:cNvSpPr/>
            <p:nvPr/>
          </p:nvSpPr>
          <p:spPr>
            <a:xfrm>
              <a:off x="7242" y="6854"/>
              <a:ext cx="4114" cy="4590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42" y="6854"/>
              <a:ext cx="4022" cy="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+ 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preferenceActiveShardIterator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# </a:t>
              </a:r>
              <a:r>
                <a:rPr lang="zh-CN" sz="1400">
                  <a:latin typeface="Times New Roman" panose="02020603050405020304" charset="0"/>
                </a:rPr>
                <a:t>根据</a:t>
              </a:r>
              <a:r>
                <a:rPr lang="en-US" altLang="zh-CN" sz="1400">
                  <a:latin typeface="Times New Roman" panose="02020603050405020304" charset="0"/>
                </a:rPr>
                <a:t>preference</a:t>
              </a:r>
              <a:r>
                <a:rPr lang="zh-CN" altLang="en-US" sz="1400">
                  <a:latin typeface="Times New Roman" panose="02020603050405020304" charset="0"/>
                </a:rPr>
                <a:t>参数排序分片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参数空，按活跃和正初始化顺序排序（</a:t>
              </a:r>
              <a:r>
                <a:rPr lang="en-US" altLang="zh-CN" sz="1400">
                  <a:latin typeface="Times New Roman" panose="02020603050405020304" charset="0"/>
                </a:rPr>
                <a:t>nodeId</a:t>
              </a:r>
              <a:r>
                <a:rPr lang="zh-CN" altLang="en-US" sz="1400">
                  <a:latin typeface="Times New Roman" panose="02020603050405020304" charset="0"/>
                </a:rPr>
                <a:t>排序，或完全乱序）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非空，按</a:t>
              </a:r>
              <a:r>
                <a:rPr lang="en-US" altLang="zh-CN" sz="1400">
                  <a:latin typeface="Times New Roman" panose="02020603050405020304" charset="0"/>
                </a:rPr>
                <a:t>preference</a:t>
              </a:r>
              <a:r>
                <a:rPr lang="zh-CN" altLang="en-US" sz="1400">
                  <a:latin typeface="Times New Roman" panose="02020603050405020304" charset="0"/>
                </a:rPr>
                <a:t>排序：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_shards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_prefer_nodes: nodeId,nodeId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_local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_only_local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_only_nodes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非以上，将preference用于计算</a:t>
              </a:r>
              <a:r>
                <a:rPr lang="en-US" altLang="zh-CN" sz="1400">
                  <a:latin typeface="Times New Roman" panose="02020603050405020304" charset="0"/>
                </a:rPr>
                <a:t>routingHash[index]</a:t>
              </a:r>
              <a:r>
                <a:rPr lang="zh-CN" altLang="en-US" sz="1400">
                  <a:latin typeface="Times New Roman" panose="02020603050405020304" charset="0"/>
                </a:rPr>
                <a:t>，用作</a:t>
              </a:r>
              <a:r>
                <a:rPr lang="en-US" altLang="zh-CN" sz="1400">
                  <a:latin typeface="Times New Roman" panose="02020603050405020304" charset="0"/>
                </a:rPr>
                <a:t>shuffle seed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" name="组合 80"/>
          <p:cNvGrpSpPr/>
          <p:nvPr/>
        </p:nvGrpSpPr>
        <p:grpSpPr>
          <a:xfrm>
            <a:off x="9963785" y="5717421"/>
            <a:ext cx="2712720" cy="1044758"/>
            <a:chOff x="2089" y="1524"/>
            <a:chExt cx="4272" cy="2141"/>
          </a:xfrm>
        </p:grpSpPr>
        <p:sp>
          <p:nvSpPr>
            <p:cNvPr id="82" name="矩形 81"/>
            <p:cNvSpPr/>
            <p:nvPr/>
          </p:nvSpPr>
          <p:spPr>
            <a:xfrm>
              <a:off x="2089" y="1524"/>
              <a:ext cx="4046" cy="2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659" y="1724"/>
              <a:ext cx="2667" cy="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128" y="2583"/>
              <a:ext cx="4233" cy="1082"/>
              <a:chOff x="2098" y="3109"/>
              <a:chExt cx="4233" cy="1082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098" y="3182"/>
                <a:ext cx="4006" cy="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1600">
                    <a:latin typeface="+mn-ea"/>
                  </a:rPr>
                  <a:t>在数据节点执行具体操作</a:t>
                </a:r>
                <a:endParaRPr lang="zh-CN" sz="1600">
                  <a:latin typeface="+mn-ea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355" y="3711"/>
                <a:ext cx="397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pic>
        <p:nvPicPr>
          <p:cNvPr id="77" name="图片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4531995"/>
            <a:ext cx="8085455" cy="2942590"/>
          </a:xfrm>
          <a:prstGeom prst="rect">
            <a:avLst/>
          </a:prstGeom>
        </p:spPr>
      </p:pic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-8890" y="-952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Query-Then-Fetch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875" y="1797050"/>
            <a:ext cx="3298825" cy="1814195"/>
            <a:chOff x="2128" y="1480"/>
            <a:chExt cx="5195" cy="2857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7" y="1724"/>
              <a:ext cx="5016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SearchQueryThenFetchAsyncAction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805" cy="1754"/>
              <a:chOff x="2098" y="3109"/>
              <a:chExt cx="4805" cy="17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548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executePhaseOnShard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getNextPhase(FetchSearchPhase)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921125" y="1743710"/>
            <a:ext cx="2717165" cy="2668270"/>
            <a:chOff x="2128" y="1480"/>
            <a:chExt cx="4279" cy="4202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07" y="1724"/>
              <a:ext cx="3933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AbstractSearchAsyncAction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279" cy="3098"/>
              <a:chOff x="2098" y="3109"/>
              <a:chExt cx="4279" cy="309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022" cy="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onShardSuccess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onPhaseDone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executeNextPhase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executePhase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onPhaseFailure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getSearchTransport   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583170" y="1797050"/>
            <a:ext cx="2717165" cy="2027555"/>
            <a:chOff x="2128" y="1480"/>
            <a:chExt cx="4279" cy="3193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07" y="1724"/>
              <a:ext cx="2671" cy="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InitialSearchPhase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&lt;abstract&gt;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279" cy="2090"/>
              <a:chOff x="2098" y="3109"/>
              <a:chExt cx="4279" cy="2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4022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performPhaseOnShard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++- &lt;executePhaseOnShard&gt;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608570" y="4483735"/>
            <a:ext cx="2717165" cy="1727835"/>
            <a:chOff x="2128" y="1480"/>
            <a:chExt cx="4279" cy="2721"/>
          </a:xfrm>
        </p:grpSpPr>
        <p:sp>
          <p:nvSpPr>
            <p:cNvPr id="33" name="矩形 32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07" y="1724"/>
              <a:ext cx="1906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SearchPhase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279" cy="1082"/>
              <a:chOff x="2098" y="3109"/>
              <a:chExt cx="4279" cy="108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4022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name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3970655" y="4483735"/>
            <a:ext cx="2717165" cy="1727835"/>
            <a:chOff x="2128" y="1480"/>
            <a:chExt cx="4279" cy="2721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07" y="1724"/>
              <a:ext cx="3353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&lt;&lt;CheckedRunnable&gt;&gt;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279" cy="1082"/>
              <a:chOff x="2098" y="3109"/>
              <a:chExt cx="4279" cy="1082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4022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6565900" y="5287010"/>
            <a:ext cx="1017270" cy="121920"/>
            <a:chOff x="10340" y="8158"/>
            <a:chExt cx="1602" cy="192"/>
          </a:xfrm>
        </p:grpSpPr>
        <p:sp>
          <p:nvSpPr>
            <p:cNvPr id="47" name="流程图: 摘录 46"/>
            <p:cNvSpPr/>
            <p:nvPr/>
          </p:nvSpPr>
          <p:spPr>
            <a:xfrm rot="16200000">
              <a:off x="10340" y="8158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0532" y="8232"/>
              <a:ext cx="14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848725" y="3489960"/>
            <a:ext cx="121920" cy="993775"/>
            <a:chOff x="14067" y="5496"/>
            <a:chExt cx="192" cy="1397"/>
          </a:xfrm>
        </p:grpSpPr>
        <p:sp>
          <p:nvSpPr>
            <p:cNvPr id="54" name="流程图: 摘录 53"/>
            <p:cNvSpPr/>
            <p:nvPr/>
          </p:nvSpPr>
          <p:spPr>
            <a:xfrm rot="10800000">
              <a:off x="14067" y="6701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4163" y="5496"/>
              <a:ext cx="0" cy="120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6501130" y="2650490"/>
            <a:ext cx="1107440" cy="121920"/>
            <a:chOff x="10238" y="4174"/>
            <a:chExt cx="1744" cy="192"/>
          </a:xfrm>
        </p:grpSpPr>
        <p:sp>
          <p:nvSpPr>
            <p:cNvPr id="58" name="流程图: 摘录 57"/>
            <p:cNvSpPr/>
            <p:nvPr/>
          </p:nvSpPr>
          <p:spPr>
            <a:xfrm rot="5400000">
              <a:off x="11790" y="4174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10238" y="4270"/>
              <a:ext cx="154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2712720" y="2650490"/>
            <a:ext cx="1208405" cy="121920"/>
            <a:chOff x="10238" y="4174"/>
            <a:chExt cx="1744" cy="192"/>
          </a:xfrm>
        </p:grpSpPr>
        <p:sp>
          <p:nvSpPr>
            <p:cNvPr id="62" name="流程图: 摘录 61"/>
            <p:cNvSpPr/>
            <p:nvPr/>
          </p:nvSpPr>
          <p:spPr>
            <a:xfrm rot="5400000">
              <a:off x="11790" y="4174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238" y="4270"/>
              <a:ext cx="154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583805" y="18931"/>
            <a:ext cx="2712720" cy="1044758"/>
            <a:chOff x="2089" y="1524"/>
            <a:chExt cx="4272" cy="2141"/>
          </a:xfrm>
        </p:grpSpPr>
        <p:sp>
          <p:nvSpPr>
            <p:cNvPr id="65" name="矩形 64"/>
            <p:cNvSpPr/>
            <p:nvPr/>
          </p:nvSpPr>
          <p:spPr>
            <a:xfrm>
              <a:off x="2089" y="1524"/>
              <a:ext cx="4046" cy="21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659" y="1724"/>
              <a:ext cx="2667" cy="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128" y="2583"/>
              <a:ext cx="4233" cy="1082"/>
              <a:chOff x="2098" y="3109"/>
              <a:chExt cx="4233" cy="10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098" y="3182"/>
                <a:ext cx="1124" cy="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355" y="3711"/>
                <a:ext cx="397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72" name="直接箭头连接符 71"/>
          <p:cNvCxnSpPr/>
          <p:nvPr/>
        </p:nvCxnSpPr>
        <p:spPr>
          <a:xfrm flipV="1">
            <a:off x="8970645" y="1063625"/>
            <a:ext cx="0" cy="7600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0296525" y="1705610"/>
            <a:ext cx="1822450" cy="2933491"/>
            <a:chOff x="7242" y="6854"/>
            <a:chExt cx="4114" cy="3592"/>
          </a:xfrm>
        </p:grpSpPr>
        <p:sp>
          <p:nvSpPr>
            <p:cNvPr id="75" name="剪去单角的矩形 74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242" y="6854"/>
              <a:ext cx="4022" cy="3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InitialSearchPhase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定义了向分片分发请求并收集结果的基本流程，并提供了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executePhaseOnShard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onShardSuccess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onShardFailure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onPhaseDone</a:t>
              </a:r>
              <a:endParaRPr lang="zh-CN" altLang="en-US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四个抽象函数，子类可以定义分发细节和结果异常处理逻辑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683760" y="571500"/>
            <a:ext cx="1822450" cy="1144905"/>
            <a:chOff x="7242" y="6854"/>
            <a:chExt cx="4114" cy="3592"/>
          </a:xfrm>
        </p:grpSpPr>
        <p:sp>
          <p:nvSpPr>
            <p:cNvPr id="79" name="剪去单角的矩形 78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42" y="6854"/>
              <a:ext cx="4022" cy="2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sym typeface="+mn-ea"/>
                </a:rPr>
                <a:t>AbstractSearchAsyncAction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封装查询请求的基本操作和阶段过渡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-8890" y="-952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Query-Then-Fetch: Query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829310"/>
            <a:ext cx="2837815" cy="3285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735965"/>
            <a:ext cx="1713230" cy="553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058920"/>
            <a:ext cx="3240405" cy="102298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06160" y="189230"/>
            <a:ext cx="5796280" cy="640091"/>
            <a:chOff x="7242" y="6854"/>
            <a:chExt cx="4114" cy="5840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AbstractSearchAsyncAction::start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109970" y="631825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AbstractSearchAsyncAction::executePhase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01435" y="1009015"/>
            <a:ext cx="551497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InitialSearchPhase::run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5590" y="1386205"/>
            <a:ext cx="529082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遍历每个待搜索分片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94500" y="1763395"/>
            <a:ext cx="51219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InitialSearchPhase::performPhaseOnShard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94500" y="2140585"/>
            <a:ext cx="51219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SearchQueryThenFetchAsyncAction::executePhaseOnShard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55" y="2503805"/>
            <a:ext cx="7742555" cy="2571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485" y="2760980"/>
            <a:ext cx="7647305" cy="381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148070" y="5527675"/>
            <a:ext cx="579691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SearchQueryThenFetchAsyncAction::executePhaseOnShard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94500" y="3183890"/>
            <a:ext cx="51219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SearchActionListener::onResponse Query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阶段搜索返回后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05955" y="3547110"/>
            <a:ext cx="49104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InitialSearchPhase::onShardResult 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执行下一阶段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Fetch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05955" y="3924300"/>
            <a:ext cx="49104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InitialSearchPhase::successfulShardExecution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05955" y="4301490"/>
            <a:ext cx="49104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AbstractSearchAsyncAction::onPhaseDone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05955" y="4678680"/>
            <a:ext cx="491045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AbstractSearchAsyncAction::executeNextPhase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2225" y="5081905"/>
            <a:ext cx="2990215" cy="1809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955" y="5290820"/>
            <a:ext cx="847725" cy="180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070" y="5081905"/>
            <a:ext cx="2704465" cy="1809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400800" y="5918835"/>
            <a:ext cx="55441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SearchTransportService::sendExecuteQuery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519680" y="5888355"/>
            <a:ext cx="3752215" cy="393693"/>
            <a:chOff x="7242" y="6854"/>
            <a:chExt cx="4114" cy="3592"/>
          </a:xfrm>
        </p:grpSpPr>
        <p:sp>
          <p:nvSpPr>
            <p:cNvPr id="34" name="剪去单角的矩形 3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42" y="6854"/>
              <a:ext cx="4114" cy="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Times New Roman" panose="02020603050405020304" charset="0"/>
                  <a:sym typeface="+mn-ea"/>
                </a:rPr>
                <a:t>Rpc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调用，在本地或远程节点执行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569075" y="6311265"/>
            <a:ext cx="537654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SearchService::executeQueryPhase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519680" y="6311265"/>
            <a:ext cx="3752215" cy="393693"/>
            <a:chOff x="7242" y="6854"/>
            <a:chExt cx="4114" cy="3592"/>
          </a:xfrm>
        </p:grpSpPr>
        <p:sp>
          <p:nvSpPr>
            <p:cNvPr id="38" name="剪去单角的矩形 37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242" y="6854"/>
              <a:ext cx="4114" cy="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600">
                  <a:latin typeface="Times New Roman" panose="02020603050405020304" charset="0"/>
                  <a:sym typeface="+mn-ea"/>
                </a:rPr>
                <a:t>在具体的节点执行</a:t>
              </a:r>
              <a:r>
                <a:rPr lang="en-US" sz="1600">
                  <a:latin typeface="Times New Roman" panose="02020603050405020304" charset="0"/>
                  <a:sym typeface="+mn-ea"/>
                </a:rPr>
                <a:t>QueryPhase::execute</a:t>
              </a:r>
              <a:endParaRPr lang="en-US" sz="1600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29210" y="-5080"/>
            <a:ext cx="40481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ES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节点启动流程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4010" y="732790"/>
            <a:ext cx="2569845" cy="1387475"/>
            <a:chOff x="2128" y="1480"/>
            <a:chExt cx="4047" cy="2185"/>
          </a:xfrm>
        </p:grpSpPr>
        <p:sp>
          <p:nvSpPr>
            <p:cNvPr id="6" name="矩形 5"/>
            <p:cNvSpPr/>
            <p:nvPr/>
          </p:nvSpPr>
          <p:spPr>
            <a:xfrm>
              <a:off x="2129" y="1480"/>
              <a:ext cx="4046" cy="21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59" y="1701"/>
              <a:ext cx="11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128" y="2583"/>
              <a:ext cx="4007" cy="1082"/>
              <a:chOff x="2098" y="3109"/>
              <a:chExt cx="4007" cy="108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355" y="3711"/>
                <a:ext cx="372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3223260" y="732790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Node::start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0265" y="115379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更新节点状态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90265" y="1626235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依次启动所有插件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6320" y="706120"/>
            <a:ext cx="1390650" cy="228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10" y="751840"/>
            <a:ext cx="1238250" cy="190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25" y="1226820"/>
            <a:ext cx="4114165" cy="2190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525" y="971550"/>
            <a:ext cx="1676400" cy="2000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390265" y="2120265"/>
            <a:ext cx="3795395" cy="420624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依次启动所有服务</a:t>
            </a:r>
            <a:r>
              <a:rPr lang="en-US" altLang="zh-CN">
                <a:latin typeface="Times New Roman" panose="02020603050405020304" charset="0"/>
                <a:sym typeface="+mn-ea"/>
              </a:rPr>
              <a:t>: 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IndicesService, IndicesClusterStateService,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SnapshotsService,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SnapshotShardsService,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RoutingService,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SearchService,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MonitorService,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NodeConnectionsService,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ResourceWatcherService,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GatewayService,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TransportService,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Discovery,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ClusterService,</a:t>
            </a:r>
            <a:endParaRPr lang="en-US" altLang="zh-CN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HttpServerTransport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90265" y="6436360"/>
            <a:ext cx="3795395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sym typeface="+mn-ea"/>
              </a:rPr>
              <a:t>依次触发所有插件的</a:t>
            </a:r>
            <a:r>
              <a:rPr lang="en-US" altLang="zh-CN">
                <a:latin typeface="Times New Roman" panose="02020603050405020304" charset="0"/>
                <a:sym typeface="+mn-ea"/>
              </a:rPr>
              <a:t>onNodeStarted</a:t>
            </a:r>
            <a:endParaRPr lang="en-US" altLang="zh-CN">
              <a:latin typeface="Times New Roman" panose="0202060305040502030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245" y="2119630"/>
            <a:ext cx="458089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1355" y="3957320"/>
            <a:ext cx="5238115" cy="2866390"/>
          </a:xfrm>
          <a:prstGeom prst="rect">
            <a:avLst/>
          </a:prstGeom>
        </p:spPr>
      </p:pic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-8890" y="-952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Query-Then-Fetch: Query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727075"/>
            <a:ext cx="5742940" cy="331406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06160" y="189230"/>
            <a:ext cx="5796280" cy="914413"/>
            <a:chOff x="7242" y="6854"/>
            <a:chExt cx="4114" cy="20264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2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QueryPhase::execute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执行并得到搜索结果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(TopDocs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文档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Id)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47130" y="88646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DefaultSearchContext.searcher() </a:t>
            </a:r>
            <a:r>
              <a:rPr lang="zh-CN" altLang="en-US" sz="1600">
                <a:latin typeface="Times New Roman" panose="02020603050405020304" charset="0"/>
                <a:sym typeface="+mn-ea"/>
              </a:rPr>
              <a:t>获取 ContextIndexSearcher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0" y="2036445"/>
            <a:ext cx="1666875" cy="20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915" y="2055495"/>
            <a:ext cx="3275965" cy="190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570" y="2273935"/>
            <a:ext cx="3495040" cy="200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480" y="2473960"/>
            <a:ext cx="2704465" cy="209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47130" y="271145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处理查询中的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suggest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7130" y="3088640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处理查询中的聚合</a:t>
            </a:r>
            <a:endParaRPr lang="zh-CN" alt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65570" y="1659255"/>
            <a:ext cx="543687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ContextIndexSearcher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::search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45" y="4278630"/>
            <a:ext cx="2828290" cy="18859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47130" y="1282065"/>
            <a:ext cx="565531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Times New Roman" panose="02020603050405020304" charset="0"/>
                <a:sym typeface="+mn-ea"/>
              </a:rPr>
              <a:t>QueryPhase.</a:t>
            </a:r>
            <a:r>
              <a:rPr lang="en-US" sz="1600">
                <a:latin typeface="Times New Roman" panose="02020603050405020304" charset="0"/>
                <a:sym typeface="+mn-ea"/>
              </a:rPr>
              <a:t>static execute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8190" y="3465830"/>
            <a:ext cx="4514215" cy="13239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8190" y="4799965"/>
            <a:ext cx="5028565" cy="3905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1850" y="5485765"/>
            <a:ext cx="3597910" cy="96266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804160" y="4380230"/>
            <a:ext cx="2457450" cy="408940"/>
            <a:chOff x="7242" y="6854"/>
            <a:chExt cx="4114" cy="14199"/>
          </a:xfrm>
        </p:grpSpPr>
        <p:sp>
          <p:nvSpPr>
            <p:cNvPr id="24" name="剪去单角的矩形 23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242" y="6854"/>
              <a:ext cx="4022" cy="12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>
                  <a:latin typeface="Times New Roman" panose="02020603050405020304" charset="0"/>
                  <a:sym typeface="+mn-ea"/>
                </a:rPr>
                <a:t>对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Lucene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查询的封装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283083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InitialSearchPhase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定义了向分片分发请求并收集结果的基本流程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2147288"/>
            <a:chOff x="2098" y="3109"/>
            <a:chExt cx="9988" cy="3311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054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检测是否有分片缺失（</a:t>
              </a:r>
              <a:r>
                <a:rPr lang="en-US" altLang="zh-CN" sz="2000">
                  <a:latin typeface="Times New Roman" panose="02020603050405020304" charset="0"/>
                </a:rPr>
                <a:t>allowPartialResult==false</a:t>
              </a:r>
              <a:r>
                <a:rPr lang="zh-CN" altLang="en-US" sz="2000">
                  <a:latin typeface="Times New Roman" panose="02020603050405020304" charset="0"/>
                </a:rPr>
                <a:t>）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---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allowPartialResult==true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的情况允许返回部分结果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,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无需检测分片缺失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在每个分片上执行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performPhaseOnShard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，发送请求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6760" y="3635375"/>
            <a:ext cx="6351905" cy="3050540"/>
            <a:chOff x="2098" y="3109"/>
            <a:chExt cx="10003" cy="480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416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performPhaseOnShard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3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PendingExecutions.tryRun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-+ &lt;executePhaseOnShard&gt;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发送查询请求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--+onShardResult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调用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&lt;onShardSuccess&gt;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合并查询结果。统计所有分片是否都处理完，调用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&lt;onPhaseDone&gt;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，进入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Fetch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阶段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--+executeNext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04695" y="5671185"/>
            <a:ext cx="6351905" cy="916940"/>
            <a:chOff x="2098" y="3109"/>
            <a:chExt cx="10003" cy="1444"/>
          </a:xfrm>
        </p:grpSpPr>
        <p:sp>
          <p:nvSpPr>
            <p:cNvPr id="3" name="矩形 2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98" y="3207"/>
              <a:ext cx="455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&lt;executePhaseOnShard&gt;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子类自定义每个分片的处理逻辑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143365" y="695325"/>
            <a:ext cx="2569210" cy="2247208"/>
            <a:chOff x="2128" y="1480"/>
            <a:chExt cx="4046" cy="4375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4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PendingExecutions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3272"/>
              <a:chOff x="2098" y="3109"/>
              <a:chExt cx="4007" cy="3272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2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tryRun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+- tryQueue </a:t>
                </a:r>
                <a:r>
                  <a:rPr lang="zh-CN" altLang="en-US" sz="1400">
                    <a:latin typeface="Times New Roman" panose="02020603050405020304" charset="0"/>
                  </a:rPr>
                  <a:t>用于控制每个节点的并发请求数，由</a:t>
                </a:r>
                <a:r>
                  <a:rPr lang="en-US" altLang="zh-CN" sz="1400">
                    <a:latin typeface="Times New Roman" panose="02020603050405020304" charset="0"/>
                  </a:rPr>
                  <a:t> maxConcurrentRequestsPerNode </a:t>
                </a:r>
                <a:r>
                  <a:rPr lang="zh-CN" altLang="en-US" sz="1400">
                    <a:latin typeface="Times New Roman" panose="02020603050405020304" charset="0"/>
                  </a:rPr>
                  <a:t>控制，超出部分存放在队列中，依次取出执行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1" name="直接箭头连接符 20"/>
          <p:cNvCxnSpPr/>
          <p:nvPr/>
        </p:nvCxnSpPr>
        <p:spPr>
          <a:xfrm>
            <a:off x="8354695" y="208153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55950" y="177165"/>
            <a:ext cx="4232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AbstractSearchAsyncAction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1221740"/>
            <a:chOff x="2098" y="3109"/>
            <a:chExt cx="10003" cy="192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zh-CN" sz="2000">
                  <a:latin typeface="+mn-ea"/>
                </a:rPr>
                <a:t>实现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向分片分发请求并收集结果的基本操作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+mn-ea"/>
                  <a:sym typeface="+mn-ea"/>
                </a:rPr>
                <a:t>+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实现了不同查询阶段切换的逻辑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05330" y="1905635"/>
            <a:ext cx="6358890" cy="3061718"/>
            <a:chOff x="2098" y="3109"/>
            <a:chExt cx="9988" cy="4721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472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onShardSuccess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QueryPhaseResultConsumer::consumeResult </a:t>
              </a:r>
              <a:r>
                <a:rPr lang="zh-CN" altLang="en-US" sz="2000">
                  <a:latin typeface="Times New Roman" panose="02020603050405020304" charset="0"/>
                </a:rPr>
                <a:t>合并结果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consumeInternal(QuerySearchResult)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InternalAggregations::reduce(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InternalAggregations[]</a:t>
              </a:r>
              <a:r>
                <a:rPr lang="en-US" altLang="zh-CN" sz="2000">
                  <a:latin typeface="Times New Roman" panose="02020603050405020304" charset="0"/>
                </a:rPr>
                <a:t>)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---- </a:t>
              </a:r>
              <a:r>
                <a:rPr lang="zh-CN" altLang="en-US" sz="2000">
                  <a:latin typeface="Times New Roman" panose="02020603050405020304" charset="0"/>
                </a:rPr>
                <a:t>聚合查询结果合并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zh-CN" altLang="en-US" sz="2000">
                  <a:latin typeface="Times New Roman" panose="02020603050405020304" charset="0"/>
                </a:rPr>
                <a:t>文档查询结果</a:t>
              </a:r>
              <a:r>
                <a:rPr lang="en-US" altLang="zh-CN" sz="2000">
                  <a:latin typeface="Times New Roman" panose="02020603050405020304" charset="0"/>
                </a:rPr>
                <a:t>TopDocs[]</a:t>
              </a:r>
              <a:r>
                <a:rPr lang="zh-CN" altLang="en-US" sz="2000">
                  <a:latin typeface="Times New Roman" panose="02020603050405020304" charset="0"/>
                </a:rPr>
                <a:t>合并，得到</a:t>
              </a:r>
              <a:r>
                <a:rPr lang="en-US" altLang="zh-CN" sz="2000">
                  <a:latin typeface="Times New Roman" panose="02020603050405020304" charset="0"/>
                </a:rPr>
                <a:t>topN</a:t>
              </a:r>
              <a:r>
                <a:rPr lang="zh-CN" altLang="en-US" sz="2000">
                  <a:latin typeface="Times New Roman" panose="02020603050405020304" charset="0"/>
                </a:rPr>
                <a:t>结果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---+ TopDocs::merge (Lucene)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zh-CN" altLang="en-US" sz="2000">
                  <a:latin typeface="Times New Roman" panose="02020603050405020304" charset="0"/>
                </a:rPr>
                <a:t>赋值</a:t>
              </a:r>
              <a:r>
                <a:rPr lang="en-US" altLang="zh-CN" sz="2000">
                  <a:latin typeface="Times New Roman" panose="02020603050405020304" charset="0"/>
                </a:rPr>
                <a:t>null</a:t>
              </a:r>
              <a:r>
                <a:rPr lang="zh-CN" altLang="en-US" sz="2000">
                  <a:latin typeface="Times New Roman" panose="02020603050405020304" charset="0"/>
                </a:rPr>
                <a:t>，释放空间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(QuerySearchResult)</a:t>
              </a:r>
              <a:endParaRPr lang="zh-CN" altLang="en-US" sz="2000">
                <a:latin typeface="Times New Roman" panose="02020603050405020304" charset="0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17395" y="4603750"/>
            <a:ext cx="6351905" cy="2136140"/>
            <a:chOff x="2098" y="3109"/>
            <a:chExt cx="10003" cy="3364"/>
          </a:xfrm>
        </p:grpSpPr>
        <p:sp>
          <p:nvSpPr>
            <p:cNvPr id="3" name="矩形 2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98" y="3207"/>
              <a:ext cx="767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onPhaseDone </a:t>
              </a:r>
              <a:r>
                <a:rPr lang="zh-CN" altLang="en-US" sz="2000">
                  <a:latin typeface="Times New Roman" panose="02020603050405020304" charset="0"/>
                </a:rPr>
                <a:t>切换至下一查询阶段</a:t>
              </a:r>
              <a:r>
                <a:rPr lang="en-US" altLang="zh-CN" sz="2000">
                  <a:latin typeface="Times New Roman" panose="02020603050405020304" charset="0"/>
                </a:rPr>
                <a:t>(Fetch)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18" y="3929"/>
              <a:ext cx="9683" cy="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-+ &lt;getNextPhase&gt;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executeNextPhase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zh-CN" altLang="en-US" sz="2000">
                  <a:latin typeface="Times New Roman" panose="02020603050405020304" charset="0"/>
                </a:rPr>
                <a:t>若不允许返回部分结果</a:t>
              </a:r>
              <a:r>
                <a:rPr lang="en-US" altLang="zh-CN" sz="2000">
                  <a:latin typeface="Times New Roman" panose="02020603050405020304" charset="0"/>
                </a:rPr>
                <a:t>(allowPartialResults),</a:t>
              </a:r>
              <a:r>
                <a:rPr lang="zh-CN" altLang="en-US" sz="2000">
                  <a:latin typeface="Times New Roman" panose="02020603050405020304" charset="0"/>
                </a:rPr>
                <a:t>且存在分片查询异常，查询失败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executePhase(nextPhase) </a:t>
              </a:r>
              <a:r>
                <a:rPr lang="zh-CN" altLang="en-US" sz="2000">
                  <a:latin typeface="Times New Roman" panose="02020603050405020304" charset="0"/>
                </a:rPr>
                <a:t>执行下一阶段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8364220" y="2163445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134475" y="1251585"/>
            <a:ext cx="2578100" cy="1635760"/>
            <a:chOff x="2114" y="1480"/>
            <a:chExt cx="4060" cy="2873"/>
          </a:xfrm>
        </p:grpSpPr>
        <p:sp>
          <p:nvSpPr>
            <p:cNvPr id="40" name="矩形 39"/>
            <p:cNvSpPr/>
            <p:nvPr/>
          </p:nvSpPr>
          <p:spPr>
            <a:xfrm>
              <a:off x="2128" y="1480"/>
              <a:ext cx="4046" cy="28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14" y="1641"/>
              <a:ext cx="3876" cy="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SearchPhaseController</a:t>
              </a:r>
              <a:endParaRPr lang="en-US" altLang="zh-CN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参与查询结果合并</a:t>
              </a:r>
              <a:endParaRPr lang="zh-CN" altLang="en-US" sz="14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512"/>
              <a:chOff x="2098" y="3109"/>
              <a:chExt cx="4007" cy="1512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3726" cy="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reduceContextFunction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mergeTopDocs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43480" y="212725"/>
            <a:ext cx="54375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SearchQueryThenFetchAsyncAction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实现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了向分片分发请求的逻辑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2147288"/>
            <a:chOff x="2098" y="3109"/>
            <a:chExt cx="9988" cy="3311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952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executePhaseOnShard </a:t>
              </a:r>
              <a:r>
                <a:rPr lang="zh-CN" altLang="en-US" sz="2000">
                  <a:latin typeface="Times New Roman" panose="02020603050405020304" charset="0"/>
                </a:rPr>
                <a:t>发送查询请求，得到</a:t>
              </a:r>
              <a:r>
                <a:rPr lang="en-US" altLang="zh-CN" sz="2000">
                  <a:latin typeface="Times New Roman" panose="02020603050405020304" charset="0"/>
                </a:rPr>
                <a:t>TopDocs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-+ getSearchTransport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SearchTransportService::sendExecuteQuery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getConnection(nodeId)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buildShardSearchRequest(SearchShardIterator)     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6760" y="3635375"/>
            <a:ext cx="6351905" cy="1526540"/>
            <a:chOff x="2098" y="3109"/>
            <a:chExt cx="10003" cy="240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27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getNextPhase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FetchSearchPhase 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43365" y="1181100"/>
            <a:ext cx="2569210" cy="2247208"/>
            <a:chOff x="2128" y="1480"/>
            <a:chExt cx="4046" cy="437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4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SearchTransportService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2857"/>
              <a:chOff x="2098" y="3109"/>
              <a:chExt cx="4007" cy="28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sendExecuteQuery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TransportService::send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---indices:data/read/search[phase/query]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56600" y="23012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50985" y="3547615"/>
            <a:ext cx="2569210" cy="1382739"/>
            <a:chOff x="2089" y="1502"/>
            <a:chExt cx="4046" cy="269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TransportService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sendChildRequest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-8890" y="-952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Query-Then-Fetch: Query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829310"/>
            <a:ext cx="2837815" cy="26949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106160" y="189230"/>
            <a:ext cx="5796280" cy="640730"/>
            <a:chOff x="7242" y="6854"/>
            <a:chExt cx="4114" cy="14199"/>
          </a:xfrm>
        </p:grpSpPr>
        <p:sp>
          <p:nvSpPr>
            <p:cNvPr id="9" name="剪去单角的矩形 8"/>
            <p:cNvSpPr/>
            <p:nvPr/>
          </p:nvSpPr>
          <p:spPr>
            <a:xfrm>
              <a:off x="7242" y="6854"/>
              <a:ext cx="4114" cy="14199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242" y="6854"/>
              <a:ext cx="4022" cy="14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FetchPhase::run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根据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Query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阶段得到的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TopDocs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，获取文档内容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06160" y="886460"/>
            <a:ext cx="5796280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FetchPhase::innerRun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61735" y="1263650"/>
            <a:ext cx="56407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合并从各分片接收到的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TopDocs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35" y="1626870"/>
            <a:ext cx="1638300" cy="209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35" y="1864360"/>
            <a:ext cx="5657215" cy="219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61735" y="2111375"/>
            <a:ext cx="56407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Times New Roman" panose="02020603050405020304" charset="0"/>
                <a:sym typeface="+mn-ea"/>
              </a:rPr>
              <a:t>从各分片取回文档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0" y="2488565"/>
            <a:ext cx="7066915" cy="24955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278245" y="5039995"/>
            <a:ext cx="564070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SearchTransportService::sendExecuteFetch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74155" y="5450205"/>
            <a:ext cx="534479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SearchService::executeFetchPhase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81800" y="5827395"/>
            <a:ext cx="513778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FetchPhase::execute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353945" y="5461635"/>
            <a:ext cx="3752215" cy="393693"/>
            <a:chOff x="7242" y="6854"/>
            <a:chExt cx="4114" cy="3592"/>
          </a:xfrm>
        </p:grpSpPr>
        <p:sp>
          <p:nvSpPr>
            <p:cNvPr id="34" name="剪去单角的矩形 3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42" y="6854"/>
              <a:ext cx="4114" cy="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Times New Roman" panose="02020603050405020304" charset="0"/>
                  <a:sym typeface="+mn-ea"/>
                </a:rPr>
                <a:t>Rpc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调用，在本地或远程节点执行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92620" y="6204585"/>
            <a:ext cx="4926965" cy="335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sym typeface="+mn-ea"/>
              </a:rPr>
              <a:t>FetchPhase::createSearchHit</a:t>
            </a:r>
            <a:endParaRPr lang="en-US" sz="1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6835" y="132715"/>
            <a:ext cx="277114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FetchSearchPhase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合并</a:t>
              </a:r>
              <a:r>
                <a:rPr lang="en-US" altLang="zh-CN" sz="2000">
                  <a:latin typeface="+mn-ea"/>
                </a:rPr>
                <a:t>Query</a:t>
              </a:r>
              <a:r>
                <a:rPr lang="zh-CN" altLang="en-US" sz="2000">
                  <a:latin typeface="+mn-ea"/>
                </a:rPr>
                <a:t>阶段结果</a:t>
              </a:r>
              <a:r>
                <a:rPr lang="en-US" altLang="zh-CN" sz="2000">
                  <a:latin typeface="+mn-ea"/>
                </a:rPr>
                <a:t>,</a:t>
              </a:r>
              <a:r>
                <a:rPr lang="zh-CN" altLang="en-US" sz="2000">
                  <a:latin typeface="+mn-ea"/>
                </a:rPr>
                <a:t>计算</a:t>
              </a:r>
              <a:r>
                <a:rPr lang="en-US" altLang="zh-CN" sz="2000">
                  <a:latin typeface="+mn-ea"/>
                </a:rPr>
                <a:t>topN,</a:t>
              </a:r>
              <a:r>
                <a:rPr lang="zh-CN" altLang="en-US" sz="2000">
                  <a:latin typeface="+mn-ea"/>
                </a:rPr>
                <a:t>从各分片拉取文档</a:t>
              </a:r>
              <a:endParaRPr lang="zh-CN" altLang="en-US" sz="2000">
                <a:latin typeface="+mn-ea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4524805"/>
            <a:chOff x="2098" y="3109"/>
            <a:chExt cx="9988" cy="6977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-+ innerRun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SearchPhaseController::</a:t>
              </a:r>
              <a:r>
                <a:rPr lang="en-US" altLang="zh-CN">
                  <a:latin typeface="Times New Roman" panose="02020603050405020304" charset="0"/>
                </a:rPr>
                <a:t>QueryPhaseResultConsumer::reduce</a:t>
              </a:r>
              <a:endParaRPr lang="en-US" altLang="zh-CN">
                <a:latin typeface="Times New Roman" panose="02020603050405020304" charset="0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合并各分片查询结果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SendResponsePhase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作为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finishPhase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--+ SearchPhaseController::fillDocIdsToLoad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获取所有文档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Id(Lucene)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构造CountedCollector&lt;FetchSearchResult&gt;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用于跟踪分片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fetch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过程，记录结果，执行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finishPhase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--+ createFetchRequest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---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遍历所有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shard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，构造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fetch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64955" y="989965"/>
            <a:ext cx="2569210" cy="1820881"/>
            <a:chOff x="2128" y="1480"/>
            <a:chExt cx="4046" cy="354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3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SearchPhaseResult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2442"/>
              <a:chOff x="2098" y="3109"/>
              <a:chExt cx="4007" cy="244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getShardIndex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getSearchShardTarget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queryResult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fetchResult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94700" y="208915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64955" y="2986910"/>
            <a:ext cx="2569210" cy="1233781"/>
            <a:chOff x="2089" y="1502"/>
            <a:chExt cx="4046" cy="240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SearchPhaseController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fillDocIdsToLoad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145905" y="4751575"/>
            <a:ext cx="2569210" cy="1382739"/>
            <a:chOff x="2089" y="1502"/>
            <a:chExt cx="4046" cy="2692"/>
          </a:xfrm>
        </p:grpSpPr>
        <p:sp>
          <p:nvSpPr>
            <p:cNvPr id="3" name="矩形 2"/>
            <p:cNvSpPr/>
            <p:nvPr/>
          </p:nvSpPr>
          <p:spPr>
            <a:xfrm>
              <a:off x="2089" y="1502"/>
              <a:ext cx="4046" cy="2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SearchPhaseContext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getSearchTransport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94700" y="3571875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379460" y="53365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6835" y="132715"/>
            <a:ext cx="306705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ExpandSearchPhase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sz="2000">
                  <a:latin typeface="+mn-ea"/>
                </a:rPr>
                <a:t>处理有字段折叠的情况</a:t>
              </a:r>
              <a:endParaRPr lang="zh-CN" sz="2000">
                <a:latin typeface="+mn-ea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1720554"/>
            <a:chOff x="2098" y="3109"/>
            <a:chExt cx="9988" cy="2653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1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isCollapseRequest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判断是启用字段折叠，否则执行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SendResponsePhase::run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43365" y="1181100"/>
            <a:ext cx="2569210" cy="1487010"/>
            <a:chOff x="2128" y="1480"/>
            <a:chExt cx="4046" cy="289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28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SearchPhaseContext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getSearchTransport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executeNextPhase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56600" y="23012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38285" y="2986910"/>
            <a:ext cx="2569210" cy="1233781"/>
            <a:chOff x="2089" y="1502"/>
            <a:chExt cx="4046" cy="240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InternalSearchResponse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hits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54695" y="534289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007870" y="3742055"/>
            <a:ext cx="6358890" cy="1232858"/>
            <a:chOff x="2098" y="3109"/>
            <a:chExt cx="9988" cy="1901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buildExpandSearchSourceBuilder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03" y="3929"/>
              <a:ext cx="9683" cy="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163050" y="4795390"/>
            <a:ext cx="2569210" cy="1233781"/>
            <a:chOff x="2089" y="1502"/>
            <a:chExt cx="4046" cy="2402"/>
          </a:xfrm>
        </p:grpSpPr>
        <p:sp>
          <p:nvSpPr>
            <p:cNvPr id="42" name="矩形 41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sendResponsePhase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run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6835" y="132715"/>
            <a:ext cx="30880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SendResponsePhase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返回查询结果</a:t>
              </a:r>
              <a:endParaRPr lang="zh-CN" altLang="en-US" sz="2000">
                <a:latin typeface="+mn-ea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1232858"/>
            <a:chOff x="2098" y="3109"/>
            <a:chExt cx="9988" cy="1901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  <a:sym typeface="+mn-ea"/>
                </a:rPr>
                <a:t>-+ SearchPhaseContext::onResponse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43365" y="1181100"/>
            <a:ext cx="2569210" cy="1487010"/>
            <a:chOff x="2128" y="1480"/>
            <a:chExt cx="4046" cy="289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28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SearchPhaseContext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56600" y="23012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30030" y="2986910"/>
            <a:ext cx="2569210" cy="1233781"/>
            <a:chOff x="2089" y="1502"/>
            <a:chExt cx="4046" cy="240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InternalSearchResponse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59775" y="3571875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Dfs-Query-Then-Fetch</a:t>
            </a:r>
            <a:endParaRPr 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875" y="1797050"/>
            <a:ext cx="3592830" cy="1814195"/>
            <a:chOff x="2128" y="1480"/>
            <a:chExt cx="5658" cy="2857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07" y="1724"/>
              <a:ext cx="5479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SearchDfsQueryThenFetchAsyncAction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805" cy="1754"/>
              <a:chOff x="2098" y="3109"/>
              <a:chExt cx="4805" cy="17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4548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executePhaseOnShard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getNextPhase(FetchSearchPhase)</a:t>
                </a:r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921125" y="1743710"/>
            <a:ext cx="2717165" cy="2668270"/>
            <a:chOff x="2128" y="1480"/>
            <a:chExt cx="4279" cy="4202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42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07" y="1724"/>
              <a:ext cx="3933" cy="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600">
                  <a:latin typeface="Times New Roman" panose="02020603050405020304" charset="0"/>
                  <a:sym typeface="+mn-ea"/>
                </a:rPr>
                <a:t>AbstractSearchAsyncAction</a:t>
              </a:r>
              <a:endParaRPr lang="en-US" altLang="zh-CN" sz="16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279" cy="3098"/>
              <a:chOff x="2098" y="3109"/>
              <a:chExt cx="4279" cy="309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4022" cy="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onShardSuccess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onPhaseDone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executeNextPhase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executePhase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onPhaseFailure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getSearchTransport     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2712720" y="2650490"/>
            <a:ext cx="1208405" cy="121920"/>
            <a:chOff x="10238" y="4174"/>
            <a:chExt cx="1744" cy="192"/>
          </a:xfrm>
        </p:grpSpPr>
        <p:sp>
          <p:nvSpPr>
            <p:cNvPr id="62" name="流程图: 摘录 61"/>
            <p:cNvSpPr/>
            <p:nvPr/>
          </p:nvSpPr>
          <p:spPr>
            <a:xfrm rot="5400000">
              <a:off x="11790" y="4174"/>
              <a:ext cx="192" cy="192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238" y="4270"/>
              <a:ext cx="154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6795" y="212725"/>
            <a:ext cx="595058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SearchDfsQueryThenFetchAsyncAction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实现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了向分片分发请求的逻辑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1994883"/>
            <a:chOff x="2098" y="3109"/>
            <a:chExt cx="9988" cy="3076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9819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executePhaseOnShard </a:t>
              </a:r>
              <a:r>
                <a:rPr lang="zh-CN" altLang="en-US" sz="2000">
                  <a:latin typeface="Times New Roman" panose="02020603050405020304" charset="0"/>
                </a:rPr>
                <a:t>发送查询请求，得到词频统计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2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-+ getSearchTransport</a:t>
              </a:r>
              <a:endParaRPr lang="en-US" altLang="zh-CN">
                <a:latin typeface="Times New Roman" panose="02020603050405020304" charset="0"/>
              </a:endParaRPr>
            </a:p>
            <a:p>
              <a:r>
                <a:rPr lang="en-US" altLang="zh-CN">
                  <a:latin typeface="Times New Roman" panose="02020603050405020304" charset="0"/>
                </a:rPr>
                <a:t>--+ 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SearchTransportService::sendExecuteDfs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</a:rPr>
                <a:t>-+ getConnection(nodeId)</a:t>
              </a:r>
              <a:endParaRPr lang="en-US" altLang="zh-CN">
                <a:latin typeface="Times New Roman" panose="02020603050405020304" charset="0"/>
              </a:endParaRPr>
            </a:p>
            <a:p>
              <a:r>
                <a:rPr lang="en-US" altLang="zh-CN">
                  <a:latin typeface="Times New Roman" panose="02020603050405020304" charset="0"/>
                </a:rPr>
                <a:t>-+ buildShardSearchRequest(SearchShardIterator)     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6760" y="3635375"/>
            <a:ext cx="6351905" cy="1709420"/>
            <a:chOff x="2098" y="3109"/>
            <a:chExt cx="10003" cy="2692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27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getNextPhase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+ DfsQueryPhase </a:t>
              </a:r>
              <a:r>
                <a:rPr lang="zh-CN" altLang="en-US">
                  <a:latin typeface="Times New Roman" panose="02020603050405020304" charset="0"/>
                </a:rPr>
                <a:t>增加统计结果</a:t>
              </a:r>
              <a:r>
                <a:rPr lang="en-US" altLang="zh-CN">
                  <a:latin typeface="Times New Roman" panose="02020603050405020304" charset="0"/>
                </a:rPr>
                <a:t>termStatistics</a:t>
              </a:r>
              <a:r>
                <a:rPr lang="zh-CN" altLang="en-US">
                  <a:latin typeface="Times New Roman" panose="02020603050405020304" charset="0"/>
                </a:rPr>
                <a:t>，fieldStatistics</a:t>
              </a:r>
              <a:endParaRPr lang="zh-CN" altLang="en-US">
                <a:latin typeface="Times New Roman" panose="02020603050405020304" charset="0"/>
              </a:endParaRPr>
            </a:p>
            <a:p>
              <a:r>
                <a:rPr lang="en-US" altLang="zh-CN">
                  <a:latin typeface="Times New Roman" panose="02020603050405020304" charset="0"/>
                </a:rPr>
                <a:t>-+ FetchSearchPhase 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43365" y="1181100"/>
            <a:ext cx="2569210" cy="2247208"/>
            <a:chOff x="2128" y="1480"/>
            <a:chExt cx="4046" cy="4375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4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SearchTransportService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2857"/>
              <a:chOff x="2098" y="3109"/>
              <a:chExt cx="4007" cy="28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sendExecuteQuery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TransportService::send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---indices:data/read/search[phase/query]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56600" y="23012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50985" y="3547615"/>
            <a:ext cx="2569210" cy="1382739"/>
            <a:chOff x="2089" y="1502"/>
            <a:chExt cx="4046" cy="269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TransportService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sendChildRequest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126855" y="5010785"/>
            <a:ext cx="2569210" cy="1787494"/>
            <a:chOff x="2128" y="1480"/>
            <a:chExt cx="4046" cy="3480"/>
          </a:xfrm>
        </p:grpSpPr>
        <p:sp>
          <p:nvSpPr>
            <p:cNvPr id="3" name="矩形 2"/>
            <p:cNvSpPr/>
            <p:nvPr/>
          </p:nvSpPr>
          <p:spPr>
            <a:xfrm>
              <a:off x="2128" y="1480"/>
              <a:ext cx="4046" cy="3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DfsSearchPhaseResult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termStatistics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fieldStatistics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56600" y="610997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RPC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7670" y="838200"/>
            <a:ext cx="346202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Master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15225" y="838200"/>
            <a:ext cx="346837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Slave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010" y="2207895"/>
            <a:ext cx="1881505" cy="76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NodeClient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7670" y="2967990"/>
            <a:ext cx="200660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TransportService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7670" y="1447800"/>
            <a:ext cx="3462020" cy="76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RestController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7920" y="2967990"/>
            <a:ext cx="146177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Action[name]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77670" y="3728085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TransportAction::execute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77670" y="2207895"/>
            <a:ext cx="1581150" cy="76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RestHandler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77670" y="4488180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Netty4HttpServerTransport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15225" y="2968625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TransportRequestHandler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15225" y="1447800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Netty4Transport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98500" y="4488180"/>
            <a:ext cx="979170" cy="528955"/>
            <a:chOff x="1100" y="7068"/>
            <a:chExt cx="1542" cy="833"/>
          </a:xfrm>
        </p:grpSpPr>
        <p:sp>
          <p:nvSpPr>
            <p:cNvPr id="22" name="右箭头 21"/>
            <p:cNvSpPr/>
            <p:nvPr/>
          </p:nvSpPr>
          <p:spPr>
            <a:xfrm>
              <a:off x="1100" y="7431"/>
              <a:ext cx="1542" cy="471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02" y="7068"/>
              <a:ext cx="93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Http</a:t>
              </a:r>
              <a:endParaRPr lang="en-US" alt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49390" y="1447800"/>
            <a:ext cx="979170" cy="529590"/>
            <a:chOff x="1100" y="7068"/>
            <a:chExt cx="1542" cy="834"/>
          </a:xfrm>
        </p:grpSpPr>
        <p:sp>
          <p:nvSpPr>
            <p:cNvPr id="27" name="右箭头 26"/>
            <p:cNvSpPr/>
            <p:nvPr/>
          </p:nvSpPr>
          <p:spPr>
            <a:xfrm>
              <a:off x="1100" y="7431"/>
              <a:ext cx="1542" cy="47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02" y="7068"/>
              <a:ext cx="82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Rpc</a:t>
              </a:r>
              <a:endParaRPr lang="en-US" altLang="zh-CN"/>
            </a:p>
          </p:txBody>
        </p:sp>
      </p:grpSp>
      <p:cxnSp>
        <p:nvCxnSpPr>
          <p:cNvPr id="29" name="曲线连接符 28"/>
          <p:cNvCxnSpPr/>
          <p:nvPr/>
        </p:nvCxnSpPr>
        <p:spPr>
          <a:xfrm flipV="1">
            <a:off x="5136515" y="1828165"/>
            <a:ext cx="3175" cy="3040380"/>
          </a:xfrm>
          <a:prstGeom prst="curvedConnector3">
            <a:avLst>
              <a:gd name="adj1" fmla="val 2472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9" idx="1"/>
            <a:endCxn id="19" idx="1"/>
          </p:cNvCxnSpPr>
          <p:nvPr/>
        </p:nvCxnSpPr>
        <p:spPr>
          <a:xfrm rot="10800000" flipV="1">
            <a:off x="1677670" y="1827530"/>
            <a:ext cx="3175" cy="760095"/>
          </a:xfrm>
          <a:prstGeom prst="curvedConnector3">
            <a:avLst>
              <a:gd name="adj1" fmla="val 76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041015" y="2614930"/>
            <a:ext cx="5568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684270" y="3531870"/>
            <a:ext cx="1402080" cy="3352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600"/>
              <a:t>找到操作实现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5380355" y="3164205"/>
            <a:ext cx="2030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交由</a:t>
            </a:r>
            <a:r>
              <a:rPr lang="en-US" altLang="zh-CN"/>
              <a:t>Controller</a:t>
            </a:r>
            <a:r>
              <a:rPr lang="zh-CN" altLang="en-US"/>
              <a:t>处理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255135" y="2734310"/>
            <a:ext cx="0" cy="12274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892935" y="3529330"/>
            <a:ext cx="1704975" cy="3378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600"/>
              <a:t>Rpc</a:t>
            </a:r>
            <a:r>
              <a:rPr lang="zh-CN" altLang="en-US" sz="1600"/>
              <a:t>调用远程操作</a:t>
            </a:r>
            <a:endParaRPr lang="zh-CN" altLang="en-US" sz="160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867025" y="3468370"/>
            <a:ext cx="13335" cy="5467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7315" y="1977390"/>
            <a:ext cx="1377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找到</a:t>
            </a:r>
            <a:r>
              <a:rPr lang="en-US" altLang="zh-CN"/>
              <a:t>Handler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515225" y="3728085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TransportAction::execute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endCxn id="27" idx="1"/>
          </p:cNvCxnSpPr>
          <p:nvPr/>
        </p:nvCxnSpPr>
        <p:spPr>
          <a:xfrm flipV="1">
            <a:off x="3534410" y="1828165"/>
            <a:ext cx="3014980" cy="154686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8500" y="4488180"/>
            <a:ext cx="38671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Wingdings" panose="05000000000000000000" charset="0"/>
              </a:rPr>
              <a:t></a:t>
            </a:r>
            <a:endParaRPr lang="zh-CN" altLang="en-US">
              <a:sym typeface="Wingdings" panose="05000000000000000000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15225" y="2207895"/>
            <a:ext cx="3462020" cy="7600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TcpTransport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6835" y="132715"/>
            <a:ext cx="241427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</a:rPr>
              <a:t>DfsQueryPhase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631305" cy="886460"/>
            <a:chOff x="2098" y="3109"/>
            <a:chExt cx="10443" cy="1396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39" y="3929"/>
              <a:ext cx="10102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+mn-ea"/>
                </a:rPr>
                <a:t>+ </a:t>
              </a:r>
              <a:r>
                <a:rPr lang="zh-CN">
                  <a:latin typeface="+mn-ea"/>
                </a:rPr>
                <a:t>使用得到的全局词频</a:t>
              </a:r>
              <a:r>
                <a:rPr lang="en-US" altLang="zh-CN">
                  <a:latin typeface="Times New Roman" panose="02020603050405020304" charset="0"/>
                </a:rPr>
                <a:t>(distributed frequency)</a:t>
              </a:r>
              <a:r>
                <a:rPr lang="zh-CN" altLang="en-US">
                  <a:latin typeface="+mn-ea"/>
                </a:rPr>
                <a:t>开始文档搜索</a:t>
              </a:r>
              <a:endParaRPr lang="zh-CN" altLang="en-US">
                <a:latin typeface="+mn-ea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8890" cy="3640856"/>
            <a:chOff x="2098" y="3109"/>
            <a:chExt cx="9988" cy="561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01" cy="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latin typeface="Times New Roman" panose="02020603050405020304" charset="0"/>
                </a:rPr>
                <a:t>- run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03" y="3929"/>
              <a:ext cx="9683" cy="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合并各分片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dfs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，得到全局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dfs AggregatedDfs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构造计数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CountedCollector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遍历分片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-+ SearchPhaseContext::getConnection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得到节点连接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使用全局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dfs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构造QuerySearchRequest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-+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发送查询请求</a:t>
              </a:r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+ 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执行下一阶段 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FetchSearchPhase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endParaRPr lang="zh-CN" altLang="en-US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64955" y="989965"/>
            <a:ext cx="2569210" cy="1787494"/>
            <a:chOff x="2128" y="1480"/>
            <a:chExt cx="4046" cy="3480"/>
          </a:xfrm>
        </p:grpSpPr>
        <p:sp>
          <p:nvSpPr>
            <p:cNvPr id="23" name="矩形 22"/>
            <p:cNvSpPr/>
            <p:nvPr/>
          </p:nvSpPr>
          <p:spPr>
            <a:xfrm>
              <a:off x="2128" y="1480"/>
              <a:ext cx="4046" cy="3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DfsSearchPhaseResult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128" y="2583"/>
              <a:ext cx="4007" cy="1962"/>
              <a:chOff x="2098" y="3109"/>
              <a:chExt cx="4007" cy="19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55" y="3711"/>
                <a:ext cx="3726" cy="1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+ termStatistics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+ fieldStatistics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9" name="直接箭头连接符 28"/>
          <p:cNvCxnSpPr/>
          <p:nvPr/>
        </p:nvCxnSpPr>
        <p:spPr>
          <a:xfrm>
            <a:off x="8394700" y="208915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164955" y="2986910"/>
            <a:ext cx="2569210" cy="1233781"/>
            <a:chOff x="2089" y="1502"/>
            <a:chExt cx="4046" cy="2402"/>
          </a:xfrm>
        </p:grpSpPr>
        <p:sp>
          <p:nvSpPr>
            <p:cNvPr id="31" name="矩形 30"/>
            <p:cNvSpPr/>
            <p:nvPr/>
          </p:nvSpPr>
          <p:spPr>
            <a:xfrm>
              <a:off x="2089" y="1502"/>
              <a:ext cx="4046" cy="2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SearchPhaseController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fillDocIdsToLoad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145905" y="4751575"/>
            <a:ext cx="2569210" cy="1382739"/>
            <a:chOff x="2089" y="1502"/>
            <a:chExt cx="4046" cy="2692"/>
          </a:xfrm>
        </p:grpSpPr>
        <p:sp>
          <p:nvSpPr>
            <p:cNvPr id="3" name="矩形 2"/>
            <p:cNvSpPr/>
            <p:nvPr/>
          </p:nvSpPr>
          <p:spPr>
            <a:xfrm>
              <a:off x="2089" y="1502"/>
              <a:ext cx="4046" cy="26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67" y="1641"/>
              <a:ext cx="3823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SearchPhaseContext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getSearchTransport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9" name="直接箭头连接符 38"/>
          <p:cNvCxnSpPr/>
          <p:nvPr/>
        </p:nvCxnSpPr>
        <p:spPr>
          <a:xfrm>
            <a:off x="8394700" y="3571875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379460" y="5336540"/>
            <a:ext cx="770255" cy="76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搜索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0178" name="文本占位符 3"/>
          <p:cNvSpPr>
            <a:spLocks noGrp="1"/>
          </p:cNvSpPr>
          <p:nvPr>
            <p:ph type="body" orient="vert" idx="23" hasCustomPrompt="1"/>
          </p:nvPr>
        </p:nvSpPr>
        <p:spPr>
          <a:xfrm>
            <a:off x="547688" y="2025650"/>
            <a:ext cx="9218612" cy="412750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914400"/>
            <a:r>
              <a:rPr lang="zh-CN" altLang="en-US" sz="1800" kern="1200">
                <a:latin typeface="+mn-lt"/>
                <a:ea typeface="+mn-ea"/>
                <a:cs typeface="+mn-cs"/>
              </a:rPr>
              <a:t>需要检索出包含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Lucene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与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index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，但是不包含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passed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的文档</a:t>
            </a:r>
            <a:endParaRPr lang="zh-CN" altLang="en-US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50179" name="文本框 4"/>
          <p:cNvSpPr txBox="1"/>
          <p:nvPr/>
        </p:nvSpPr>
        <p:spPr>
          <a:xfrm>
            <a:off x="309563" y="836613"/>
            <a:ext cx="12539662" cy="1189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defTabSz="914400">
              <a:lnSpc>
                <a:spcPct val="150000"/>
              </a:lnSpc>
            </a:pPr>
            <a:r>
              <a:rPr lang="en-US" altLang="zh-CN" sz="1600">
                <a:latin typeface="Consolas" panose="020B0609020204030204" charset="0"/>
                <a:ea typeface="微软雅黑" panose="020B0503020204020204" charset="-122"/>
                <a:sym typeface="微软雅黑" panose="020B0503020204020204" charset="-122"/>
              </a:rPr>
              <a:t>[0] Lucene is a high performance text search/index engine  -&gt;  lucen high perform text search index engin</a:t>
            </a:r>
            <a:endParaRPr lang="en-US" altLang="zh-CN" sz="1600">
              <a:latin typeface="Consolas" panose="020B060902020403020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defTabSz="914400">
              <a:lnSpc>
                <a:spcPct val="150000"/>
              </a:lnSpc>
            </a:pPr>
            <a:r>
              <a:rPr lang="en-US" altLang="zh-CN" sz="1600">
                <a:latin typeface="Consolas" panose="020B0609020204030204" charset="0"/>
                <a:ea typeface="微软雅黑" panose="020B0503020204020204" charset="-122"/>
                <a:sym typeface="微软雅黑" panose="020B0503020204020204" charset="-122"/>
              </a:rPr>
              <a:t>[1] Lucene is good at information retrieval                -&gt;  lucen good inform retriev	</a:t>
            </a:r>
            <a:endParaRPr lang="en-US" altLang="zh-CN" sz="1600">
              <a:latin typeface="Consolas" panose="020B060902020403020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defTabSz="914400">
              <a:lnSpc>
                <a:spcPct val="150000"/>
              </a:lnSpc>
            </a:pPr>
            <a:r>
              <a:rPr lang="en-US" altLang="zh-CN" sz="1600">
                <a:latin typeface="Consolas" panose="020B0609020204030204" charset="0"/>
                <a:ea typeface="微软雅黑" panose="020B0503020204020204" charset="-122"/>
                <a:sym typeface="微软雅黑" panose="020B0503020204020204" charset="-122"/>
              </a:rPr>
              <a:t>[2] Plain text passed to Lucene for indexing               -&gt;  plain text pass lucen index	</a:t>
            </a:r>
            <a:endParaRPr lang="zh-CN" altLang="en-US" sz="16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0181" name="文本框 7"/>
          <p:cNvSpPr txBox="1"/>
          <p:nvPr/>
        </p:nvSpPr>
        <p:spPr>
          <a:xfrm>
            <a:off x="837883" y="2424113"/>
            <a:ext cx="7556500" cy="385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构造查询语句，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+Lucene +index -passed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，或者 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Lucene AND index NOT passed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688" y="2809875"/>
            <a:ext cx="7232650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QueryParser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4688" y="3586163"/>
            <a:ext cx="4711700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Analyzer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16563" y="3586163"/>
            <a:ext cx="2390775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TokenManager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7338" y="4346575"/>
            <a:ext cx="1289050" cy="4159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Tokenizer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650" y="4346575"/>
            <a:ext cx="1427163" cy="4159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400" strike="noStrike" noProof="1">
                <a:solidFill>
                  <a:schemeClr val="tx1"/>
                </a:solidFill>
              </a:rPr>
              <a:t>LowerCaseFilter</a:t>
            </a:r>
            <a:endParaRPr lang="en-US" altLang="zh-CN" sz="1400" strike="noStrike" noProof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36788" y="4346575"/>
            <a:ext cx="1677988" cy="4159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  <a:sym typeface="+mn-ea"/>
              </a:rPr>
              <a:t>PossessiveFilter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0" y="5048250"/>
            <a:ext cx="1427163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StopFilter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36788" y="5048250"/>
            <a:ext cx="1677988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StemFilter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6563" y="4346575"/>
            <a:ext cx="2390775" cy="11191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&lt;PLUS&gt;   &lt;TERM1&gt;</a:t>
            </a:r>
            <a:endParaRPr lang="en-US" altLang="zh-CN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&lt;PLUS&gt;   &lt;TREM2&gt;</a:t>
            </a:r>
            <a:endParaRPr lang="en-US" altLang="zh-CN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&lt;MINUS&gt; &lt;TERM3&gt;</a:t>
            </a: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8650" y="5756275"/>
            <a:ext cx="4757738" cy="7318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600" strike="noStrike" noProof="1">
                <a:solidFill>
                  <a:schemeClr val="tx1"/>
                </a:solidFill>
              </a:rPr>
              <a:t>&lt;TERM1&gt;</a:t>
            </a:r>
            <a:r>
              <a:rPr lang="zh-CN" altLang="en-US" sz="1600" strike="noStrike" noProof="1">
                <a:solidFill>
                  <a:schemeClr val="tx1"/>
                </a:solidFill>
              </a:rPr>
              <a:t>：</a:t>
            </a:r>
            <a:r>
              <a:rPr lang="en-US" altLang="zh-CN" sz="1600" strike="noStrike" noProof="1">
                <a:solidFill>
                  <a:schemeClr val="tx1"/>
                </a:solidFill>
              </a:rPr>
              <a:t>lucen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z="1600" strike="noStrike" noProof="1">
                <a:solidFill>
                  <a:schemeClr val="tx1"/>
                </a:solidFill>
              </a:rPr>
              <a:t>&lt;TREM2&gt; </a:t>
            </a:r>
            <a:r>
              <a:rPr lang="zh-CN" altLang="en-US" sz="1600" strike="noStrike" noProof="1">
                <a:solidFill>
                  <a:schemeClr val="tx1"/>
                </a:solidFill>
              </a:rPr>
              <a:t>：</a:t>
            </a:r>
            <a:r>
              <a:rPr lang="en-US" altLang="zh-CN" sz="1600" strike="noStrike" noProof="1">
                <a:solidFill>
                  <a:schemeClr val="tx1"/>
                </a:solidFill>
              </a:rPr>
              <a:t>index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z="1600" strike="noStrike" noProof="1">
                <a:solidFill>
                  <a:schemeClr val="tx1"/>
                </a:solidFill>
              </a:rPr>
              <a:t>&lt;TERM3&gt;</a:t>
            </a:r>
            <a:r>
              <a:rPr lang="zh-CN" altLang="en-US" sz="1600" strike="noStrike" noProof="1">
                <a:solidFill>
                  <a:schemeClr val="tx1"/>
                </a:solidFill>
              </a:rPr>
              <a:t>：   </a:t>
            </a:r>
            <a:r>
              <a:rPr lang="en-US" altLang="zh-CN" sz="1600" strike="noStrike" noProof="1">
                <a:solidFill>
                  <a:schemeClr val="tx1"/>
                </a:solidFill>
              </a:rPr>
              <a:t>pass</a:t>
            </a:r>
            <a:endParaRPr lang="en-US" altLang="zh-CN" sz="1600" strike="noStrike" noProof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85188" y="4346575"/>
            <a:ext cx="3278188" cy="20462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BooleanQuery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{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    (new TermQuery("lucen"), MUST)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  <a:sym typeface="+mn-ea"/>
              </a:rPr>
              <a:t>    (new TermQuery("index"), MUST)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  <a:sym typeface="+mn-ea"/>
              </a:rPr>
              <a:t>    (new TermQuery("pass"), NOT)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}</a:t>
            </a:r>
            <a:endParaRPr lang="en-US" altLang="zh-CN" sz="1600" strike="noStrike" noProof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85188" y="3586163"/>
            <a:ext cx="3279775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IndexSearcher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83600" y="2809875"/>
            <a:ext cx="3279775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DocId &amp; SimlirityScore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28" name="右箭头 127"/>
          <p:cNvSpPr/>
          <p:nvPr/>
        </p:nvSpPr>
        <p:spPr>
          <a:xfrm rot="5400000">
            <a:off x="2942431" y="3199606"/>
            <a:ext cx="266700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右箭头 22"/>
          <p:cNvSpPr/>
          <p:nvPr/>
        </p:nvSpPr>
        <p:spPr>
          <a:xfrm rot="5400000">
            <a:off x="4618038" y="3971925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" name="右箭头 23"/>
          <p:cNvSpPr/>
          <p:nvPr/>
        </p:nvSpPr>
        <p:spPr>
          <a:xfrm rot="5400000">
            <a:off x="6577806" y="3199606"/>
            <a:ext cx="266700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右箭头 24"/>
          <p:cNvSpPr/>
          <p:nvPr/>
        </p:nvSpPr>
        <p:spPr>
          <a:xfrm rot="5400000">
            <a:off x="6578600" y="3971925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29" name="直接箭头连接符 28"/>
          <p:cNvCxnSpPr>
            <a:stCxn id="12" idx="1"/>
            <a:endCxn id="15" idx="3"/>
          </p:cNvCxnSpPr>
          <p:nvPr/>
        </p:nvCxnSpPr>
        <p:spPr>
          <a:xfrm flipH="1">
            <a:off x="3914775" y="4554538"/>
            <a:ext cx="18256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1"/>
            <a:endCxn id="15" idx="3"/>
          </p:cNvCxnSpPr>
          <p:nvPr/>
        </p:nvCxnSpPr>
        <p:spPr>
          <a:xfrm flipH="1">
            <a:off x="2055813" y="4554538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  <a:endCxn id="16" idx="0"/>
          </p:cNvCxnSpPr>
          <p:nvPr/>
        </p:nvCxnSpPr>
        <p:spPr>
          <a:xfrm>
            <a:off x="1343025" y="4762500"/>
            <a:ext cx="0" cy="2857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3"/>
            <a:endCxn id="17" idx="1"/>
          </p:cNvCxnSpPr>
          <p:nvPr/>
        </p:nvCxnSpPr>
        <p:spPr>
          <a:xfrm>
            <a:off x="2055813" y="5257800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 rot="5400000">
            <a:off x="2943225" y="5411788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4" name="直接箭头连接符 33"/>
          <p:cNvCxnSpPr>
            <a:stCxn id="16" idx="3"/>
            <a:endCxn id="17" idx="1"/>
          </p:cNvCxnSpPr>
          <p:nvPr/>
        </p:nvCxnSpPr>
        <p:spPr>
          <a:xfrm>
            <a:off x="5386388" y="6122988"/>
            <a:ext cx="30781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3"/>
            <a:endCxn id="17" idx="1"/>
          </p:cNvCxnSpPr>
          <p:nvPr/>
        </p:nvCxnSpPr>
        <p:spPr>
          <a:xfrm>
            <a:off x="6711950" y="5465763"/>
            <a:ext cx="0" cy="65405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 rot="16200000">
            <a:off x="9991725" y="3971925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9" name="右箭头 38"/>
          <p:cNvSpPr/>
          <p:nvPr/>
        </p:nvSpPr>
        <p:spPr>
          <a:xfrm rot="16200000">
            <a:off x="9990931" y="3180556"/>
            <a:ext cx="266700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" name="矩形 39"/>
          <p:cNvSpPr/>
          <p:nvPr/>
        </p:nvSpPr>
        <p:spPr>
          <a:xfrm>
            <a:off x="5873750" y="5913438"/>
            <a:ext cx="1677988" cy="4175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solidFill>
                  <a:schemeClr val="tx1"/>
                </a:solidFill>
              </a:rPr>
              <a:t>构建语法树</a:t>
            </a:r>
            <a:endParaRPr lang="zh-CN" altLang="en-US" sz="140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索引结构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3010" name="文本占位符 3"/>
          <p:cNvSpPr>
            <a:spLocks noGrp="1"/>
          </p:cNvSpPr>
          <p:nvPr>
            <p:ph type="body" orient="vert" idx="23" hasCustomPrompt="1"/>
          </p:nvPr>
        </p:nvSpPr>
        <p:spPr>
          <a:xfrm>
            <a:off x="252413" y="1063625"/>
            <a:ext cx="11942762" cy="1028700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914400"/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  <a:sym typeface="微软雅黑" panose="020B0503020204020204" charset="-122"/>
              </a:rPr>
              <a:t>[0] Lucene is a high performance text search/index engine  -&gt;  lucen high perform text search index engin</a:t>
            </a:r>
            <a:endParaRPr lang="en-US" altLang="zh-CN" sz="1600" kern="1200">
              <a:latin typeface="Consolas" panose="020B0609020204030204" charset="0"/>
              <a:ea typeface="+mn-ea"/>
              <a:cs typeface="+mn-cs"/>
              <a:sym typeface="微软雅黑" panose="020B0503020204020204" charset="-122"/>
            </a:endParaRPr>
          </a:p>
          <a:p>
            <a:pPr defTabSz="914400"/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  <a:sym typeface="微软雅黑" panose="020B0503020204020204" charset="-122"/>
              </a:rPr>
              <a:t>[1] Lucene is good at information retrieval                -&gt;  lucen good inform retriev	</a:t>
            </a:r>
            <a:endParaRPr lang="en-US" altLang="zh-CN" sz="1600" kern="1200">
              <a:latin typeface="Consolas" panose="020B0609020204030204" charset="0"/>
              <a:ea typeface="+mn-ea"/>
              <a:cs typeface="+mn-cs"/>
              <a:sym typeface="微软雅黑" panose="020B0503020204020204" charset="-122"/>
            </a:endParaRPr>
          </a:p>
          <a:p>
            <a:pPr defTabSz="914400"/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  <a:sym typeface="微软雅黑" panose="020B0503020204020204" charset="-122"/>
              </a:rPr>
              <a:t>[2] Plain text passed to Lucene for indexing               -&gt;  plain text pass lucen index	</a:t>
            </a:r>
            <a:endParaRPr lang="en-US" altLang="zh-CN" sz="1600" kern="1200">
              <a:latin typeface="Consolas" panose="020B0609020204030204" charset="0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43011" name="组合 129"/>
          <p:cNvGrpSpPr/>
          <p:nvPr/>
        </p:nvGrpSpPr>
        <p:grpSpPr>
          <a:xfrm>
            <a:off x="3932238" y="2308225"/>
            <a:ext cx="5924550" cy="3981450"/>
            <a:chOff x="6193" y="3634"/>
            <a:chExt cx="9329" cy="6271"/>
          </a:xfrm>
        </p:grpSpPr>
        <p:sp>
          <p:nvSpPr>
            <p:cNvPr id="9" name="圆角矩形 8"/>
            <p:cNvSpPr/>
            <p:nvPr/>
          </p:nvSpPr>
          <p:spPr>
            <a:xfrm>
              <a:off x="6193" y="3634"/>
              <a:ext cx="1805" cy="566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engin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good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high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index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inform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lucen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pass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perform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plain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retriev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search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text</a:t>
              </a:r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006" y="3659"/>
              <a:ext cx="6516" cy="56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66" y="37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66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47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428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66" y="4199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9266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847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28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66" y="465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9266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847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428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66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7" name="矩形 26"/>
            <p:cNvSpPr/>
            <p:nvPr/>
          </p:nvSpPr>
          <p:spPr>
            <a:xfrm>
              <a:off x="9266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847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428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266" y="55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9266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47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428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18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66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9266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847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2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266" y="657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9266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847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8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398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3" name="矩形 42"/>
            <p:cNvSpPr/>
            <p:nvPr/>
          </p:nvSpPr>
          <p:spPr>
            <a:xfrm>
              <a:off x="1139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979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560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522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1" name="矩形 50"/>
            <p:cNvSpPr/>
            <p:nvPr/>
          </p:nvSpPr>
          <p:spPr>
            <a:xfrm>
              <a:off x="13522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4103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684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266" y="706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66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847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428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266" y="753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63" name="矩形 62"/>
            <p:cNvSpPr/>
            <p:nvPr/>
          </p:nvSpPr>
          <p:spPr>
            <a:xfrm>
              <a:off x="9266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9847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428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266" y="79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5" name="矩形 74"/>
            <p:cNvSpPr/>
            <p:nvPr/>
          </p:nvSpPr>
          <p:spPr>
            <a:xfrm>
              <a:off x="9266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847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428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266" y="84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9266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847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428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34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266" y="8896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9266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847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428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29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392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392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1973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2554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1392" y="88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" name="矩形 91"/>
            <p:cNvSpPr/>
            <p:nvPr/>
          </p:nvSpPr>
          <p:spPr>
            <a:xfrm>
              <a:off x="11392" y="8892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973" y="889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2554" y="8894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6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5" name="左大括号 94"/>
            <p:cNvSpPr/>
            <p:nvPr/>
          </p:nvSpPr>
          <p:spPr>
            <a:xfrm rot="5400000">
              <a:off x="11627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0" name="左大括号 99"/>
            <p:cNvSpPr/>
            <p:nvPr/>
          </p:nvSpPr>
          <p:spPr>
            <a:xfrm rot="5400000">
              <a:off x="12202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1" name="左大括号 100"/>
            <p:cNvSpPr/>
            <p:nvPr/>
          </p:nvSpPr>
          <p:spPr>
            <a:xfrm rot="5400000">
              <a:off x="12789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3081" name="文本框 101"/>
            <p:cNvSpPr txBox="1"/>
            <p:nvPr/>
          </p:nvSpPr>
          <p:spPr>
            <a:xfrm>
              <a:off x="11300" y="4554"/>
              <a:ext cx="2221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indent="0"/>
              <a:r>
                <a:rPr lang="en-US" altLang="zh-CN" sz="1000">
                  <a:latin typeface="Calibri" panose="020F0502020204030204" charset="0"/>
                  <a:ea typeface="微软雅黑" panose="020B0503020204020204" charset="-122"/>
                </a:rPr>
                <a:t>docId    freq     offset</a:t>
              </a:r>
              <a:endParaRPr lang="en-US" altLang="zh-CN" sz="1000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103" name="右箭头 102"/>
            <p:cNvSpPr/>
            <p:nvPr/>
          </p:nvSpPr>
          <p:spPr>
            <a:xfrm>
              <a:off x="7904" y="380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4" name="右箭头 103"/>
            <p:cNvSpPr/>
            <p:nvPr/>
          </p:nvSpPr>
          <p:spPr>
            <a:xfrm>
              <a:off x="7904" y="4245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5" name="右箭头 104"/>
            <p:cNvSpPr/>
            <p:nvPr/>
          </p:nvSpPr>
          <p:spPr>
            <a:xfrm>
              <a:off x="7904" y="4748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7904" y="5216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7" name="右箭头 106"/>
            <p:cNvSpPr/>
            <p:nvPr/>
          </p:nvSpPr>
          <p:spPr>
            <a:xfrm>
              <a:off x="7904" y="56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8" name="右箭头 107"/>
            <p:cNvSpPr/>
            <p:nvPr/>
          </p:nvSpPr>
          <p:spPr>
            <a:xfrm>
              <a:off x="7904" y="6130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9" name="右箭头 108"/>
            <p:cNvSpPr/>
            <p:nvPr/>
          </p:nvSpPr>
          <p:spPr>
            <a:xfrm>
              <a:off x="7904" y="662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0" name="右箭头 109"/>
            <p:cNvSpPr/>
            <p:nvPr/>
          </p:nvSpPr>
          <p:spPr>
            <a:xfrm>
              <a:off x="7904" y="711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" name="右箭头 110"/>
            <p:cNvSpPr/>
            <p:nvPr/>
          </p:nvSpPr>
          <p:spPr>
            <a:xfrm>
              <a:off x="7904" y="758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2" name="右箭头 111"/>
            <p:cNvSpPr/>
            <p:nvPr/>
          </p:nvSpPr>
          <p:spPr>
            <a:xfrm>
              <a:off x="7904" y="80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7904" y="849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4" name="右箭头 113"/>
            <p:cNvSpPr/>
            <p:nvPr/>
          </p:nvSpPr>
          <p:spPr>
            <a:xfrm>
              <a:off x="7904" y="8939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15" name="直接箭头连接符 114"/>
            <p:cNvCxnSpPr>
              <a:stCxn id="29" idx="3"/>
              <a:endCxn id="87" idx="1"/>
            </p:cNvCxnSpPr>
            <p:nvPr/>
          </p:nvCxnSpPr>
          <p:spPr>
            <a:xfrm>
              <a:off x="11024" y="5301"/>
              <a:ext cx="3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37" idx="3"/>
              <a:endCxn id="43" idx="1"/>
            </p:cNvCxnSpPr>
            <p:nvPr/>
          </p:nvCxnSpPr>
          <p:spPr>
            <a:xfrm>
              <a:off x="11024" y="6261"/>
              <a:ext cx="3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45" idx="3"/>
              <a:endCxn id="51" idx="1"/>
            </p:cNvCxnSpPr>
            <p:nvPr/>
          </p:nvCxnSpPr>
          <p:spPr>
            <a:xfrm>
              <a:off x="13156" y="6261"/>
              <a:ext cx="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5" idx="3"/>
              <a:endCxn id="92" idx="1"/>
            </p:cNvCxnSpPr>
            <p:nvPr/>
          </p:nvCxnSpPr>
          <p:spPr>
            <a:xfrm flipV="1">
              <a:off x="11024" y="9070"/>
              <a:ext cx="383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98" name="文本框 118"/>
            <p:cNvSpPr txBox="1"/>
            <p:nvPr/>
          </p:nvSpPr>
          <p:spPr>
            <a:xfrm>
              <a:off x="6591" y="9299"/>
              <a:ext cx="100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字典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43099" name="文本框 120"/>
            <p:cNvSpPr txBox="1"/>
            <p:nvPr/>
          </p:nvSpPr>
          <p:spPr>
            <a:xfrm>
              <a:off x="10998" y="9299"/>
              <a:ext cx="136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倒排表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sp>
        <p:nvSpPr>
          <p:cNvPr id="43100" name="文本框 124"/>
          <p:cNvSpPr txBox="1"/>
          <p:nvPr/>
        </p:nvSpPr>
        <p:spPr>
          <a:xfrm>
            <a:off x="317500" y="2219325"/>
            <a:ext cx="3095625" cy="159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1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、文档分词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2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、单词小写化（英文）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3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、去除标点和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停用词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4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、单词转为词根形式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  <p:graphicFrame>
        <p:nvGraphicFramePr>
          <p:cNvPr id="126" name="表格 125"/>
          <p:cNvGraphicFramePr/>
          <p:nvPr/>
        </p:nvGraphicFramePr>
        <p:xfrm>
          <a:off x="119063" y="3960813"/>
          <a:ext cx="3465513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5"/>
                <a:gridCol w="693420"/>
                <a:gridCol w="768985"/>
                <a:gridCol w="464820"/>
                <a:gridCol w="845185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inform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ear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earlier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表格 126"/>
          <p:cNvGraphicFramePr/>
          <p:nvPr/>
        </p:nvGraphicFramePr>
        <p:xfrm>
          <a:off x="119063" y="4899025"/>
          <a:ext cx="3465513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5"/>
                <a:gridCol w="693420"/>
                <a:gridCol w="768985"/>
                <a:gridCol w="464820"/>
                <a:gridCol w="845185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inf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[3]o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[4]rm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ear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[3]lier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" name="右箭头 127"/>
          <p:cNvSpPr/>
          <p:nvPr/>
        </p:nvSpPr>
        <p:spPr>
          <a:xfrm rot="5400000">
            <a:off x="1560513" y="4379913"/>
            <a:ext cx="309563" cy="49371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3130" name="文本框 128"/>
          <p:cNvSpPr txBox="1"/>
          <p:nvPr/>
        </p:nvSpPr>
        <p:spPr>
          <a:xfrm>
            <a:off x="2063750" y="4451350"/>
            <a:ext cx="996950" cy="3524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600">
                <a:latin typeface="Calibri" panose="020F0502020204030204" charset="0"/>
                <a:ea typeface="微软雅黑" panose="020B0503020204020204" charset="-122"/>
              </a:rPr>
              <a:t>字典压缩</a:t>
            </a:r>
            <a:endParaRPr lang="en-US" altLang="zh-CN" sz="1600"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词典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5058" name="组合 129"/>
          <p:cNvGrpSpPr/>
          <p:nvPr/>
        </p:nvGrpSpPr>
        <p:grpSpPr>
          <a:xfrm>
            <a:off x="5745163" y="2325688"/>
            <a:ext cx="6094412" cy="3983037"/>
            <a:chOff x="5924" y="3634"/>
            <a:chExt cx="9598" cy="6271"/>
          </a:xfrm>
        </p:grpSpPr>
        <p:sp>
          <p:nvSpPr>
            <p:cNvPr id="9" name="圆角矩形 8"/>
            <p:cNvSpPr/>
            <p:nvPr/>
          </p:nvSpPr>
          <p:spPr>
            <a:xfrm>
              <a:off x="5924" y="3634"/>
              <a:ext cx="2074" cy="566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engin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/0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good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/1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high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/2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index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/3</a:t>
              </a:r>
              <a:r>
                <a:rPr lang="zh-CN" altLang="en-US" strike="noStrike" noProof="1">
                  <a:solidFill>
                    <a:schemeClr val="tx1"/>
                  </a:solidFill>
                </a:rPr>
                <a:t> inform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/4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lucen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/5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pass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/6</a:t>
              </a:r>
              <a:r>
                <a:rPr lang="zh-CN" altLang="en-US" strike="noStrike" noProof="1">
                  <a:solidFill>
                    <a:schemeClr val="tx1"/>
                  </a:solidFill>
                </a:rPr>
                <a:t> perform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/7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plain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/8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retriev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/9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search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/10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text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/11</a:t>
              </a:r>
              <a:endParaRPr lang="en-US" altLang="zh-CN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006" y="3659"/>
              <a:ext cx="6516" cy="56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66" y="37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66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47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428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66" y="4199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9266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847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28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66" y="465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9266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847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428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66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7" name="矩形 26"/>
            <p:cNvSpPr/>
            <p:nvPr/>
          </p:nvSpPr>
          <p:spPr>
            <a:xfrm>
              <a:off x="9266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847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428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266" y="55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9266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47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428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18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66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9266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847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2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266" y="657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9266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847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8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398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3" name="矩形 42"/>
            <p:cNvSpPr/>
            <p:nvPr/>
          </p:nvSpPr>
          <p:spPr>
            <a:xfrm>
              <a:off x="1139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979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560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522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1" name="矩形 50"/>
            <p:cNvSpPr/>
            <p:nvPr/>
          </p:nvSpPr>
          <p:spPr>
            <a:xfrm>
              <a:off x="13522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4103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684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266" y="706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66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847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428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266" y="753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63" name="矩形 62"/>
            <p:cNvSpPr/>
            <p:nvPr/>
          </p:nvSpPr>
          <p:spPr>
            <a:xfrm>
              <a:off x="9266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9847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428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266" y="79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5" name="矩形 74"/>
            <p:cNvSpPr/>
            <p:nvPr/>
          </p:nvSpPr>
          <p:spPr>
            <a:xfrm>
              <a:off x="9266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847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428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266" y="84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9266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847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428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34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266" y="8896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9266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847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428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29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392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392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1973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2554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1392" y="88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" name="矩形 91"/>
            <p:cNvSpPr/>
            <p:nvPr/>
          </p:nvSpPr>
          <p:spPr>
            <a:xfrm>
              <a:off x="11392" y="8892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973" y="889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2554" y="8894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6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5" name="左大括号 94"/>
            <p:cNvSpPr/>
            <p:nvPr/>
          </p:nvSpPr>
          <p:spPr>
            <a:xfrm rot="5400000">
              <a:off x="11627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0" name="左大括号 99"/>
            <p:cNvSpPr/>
            <p:nvPr/>
          </p:nvSpPr>
          <p:spPr>
            <a:xfrm rot="5400000">
              <a:off x="12202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1" name="左大括号 100"/>
            <p:cNvSpPr/>
            <p:nvPr/>
          </p:nvSpPr>
          <p:spPr>
            <a:xfrm rot="5400000">
              <a:off x="12789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5128" name="文本框 101"/>
            <p:cNvSpPr txBox="1"/>
            <p:nvPr/>
          </p:nvSpPr>
          <p:spPr>
            <a:xfrm>
              <a:off x="11300" y="4554"/>
              <a:ext cx="2221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indent="0"/>
              <a:r>
                <a:rPr lang="en-US" altLang="zh-CN" sz="1000">
                  <a:latin typeface="Calibri" panose="020F0502020204030204" charset="0"/>
                  <a:ea typeface="微软雅黑" panose="020B0503020204020204" charset="-122"/>
                </a:rPr>
                <a:t>docId    freq     offset</a:t>
              </a:r>
              <a:endParaRPr lang="en-US" altLang="zh-CN" sz="1000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103" name="右箭头 102"/>
            <p:cNvSpPr/>
            <p:nvPr/>
          </p:nvSpPr>
          <p:spPr>
            <a:xfrm>
              <a:off x="7904" y="380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4" name="右箭头 103"/>
            <p:cNvSpPr/>
            <p:nvPr/>
          </p:nvSpPr>
          <p:spPr>
            <a:xfrm>
              <a:off x="7904" y="4245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5" name="右箭头 104"/>
            <p:cNvSpPr/>
            <p:nvPr/>
          </p:nvSpPr>
          <p:spPr>
            <a:xfrm>
              <a:off x="7904" y="4748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7904" y="5216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7" name="右箭头 106"/>
            <p:cNvSpPr/>
            <p:nvPr/>
          </p:nvSpPr>
          <p:spPr>
            <a:xfrm>
              <a:off x="7904" y="56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8" name="右箭头 107"/>
            <p:cNvSpPr/>
            <p:nvPr/>
          </p:nvSpPr>
          <p:spPr>
            <a:xfrm>
              <a:off x="7904" y="6130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9" name="右箭头 108"/>
            <p:cNvSpPr/>
            <p:nvPr/>
          </p:nvSpPr>
          <p:spPr>
            <a:xfrm>
              <a:off x="7904" y="662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0" name="右箭头 109"/>
            <p:cNvSpPr/>
            <p:nvPr/>
          </p:nvSpPr>
          <p:spPr>
            <a:xfrm>
              <a:off x="7904" y="711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" name="右箭头 110"/>
            <p:cNvSpPr/>
            <p:nvPr/>
          </p:nvSpPr>
          <p:spPr>
            <a:xfrm>
              <a:off x="7904" y="758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2" name="右箭头 111"/>
            <p:cNvSpPr/>
            <p:nvPr/>
          </p:nvSpPr>
          <p:spPr>
            <a:xfrm>
              <a:off x="7904" y="80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7904" y="849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4" name="右箭头 113"/>
            <p:cNvSpPr/>
            <p:nvPr/>
          </p:nvSpPr>
          <p:spPr>
            <a:xfrm>
              <a:off x="7904" y="8939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15" name="直接箭头连接符 114"/>
            <p:cNvCxnSpPr>
              <a:stCxn id="29" idx="3"/>
              <a:endCxn id="87" idx="1"/>
            </p:cNvCxnSpPr>
            <p:nvPr/>
          </p:nvCxnSpPr>
          <p:spPr>
            <a:xfrm>
              <a:off x="11024" y="5301"/>
              <a:ext cx="3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37" idx="3"/>
              <a:endCxn id="43" idx="1"/>
            </p:cNvCxnSpPr>
            <p:nvPr/>
          </p:nvCxnSpPr>
          <p:spPr>
            <a:xfrm>
              <a:off x="11024" y="6261"/>
              <a:ext cx="3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45" idx="3"/>
              <a:endCxn id="51" idx="1"/>
            </p:cNvCxnSpPr>
            <p:nvPr/>
          </p:nvCxnSpPr>
          <p:spPr>
            <a:xfrm>
              <a:off x="13156" y="6261"/>
              <a:ext cx="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5" idx="3"/>
              <a:endCxn id="92" idx="1"/>
            </p:cNvCxnSpPr>
            <p:nvPr/>
          </p:nvCxnSpPr>
          <p:spPr>
            <a:xfrm flipV="1">
              <a:off x="11024" y="9070"/>
              <a:ext cx="383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45" name="文本框 118"/>
            <p:cNvSpPr txBox="1"/>
            <p:nvPr/>
          </p:nvSpPr>
          <p:spPr>
            <a:xfrm>
              <a:off x="6591" y="9299"/>
              <a:ext cx="100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字典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45146" name="文本框 120"/>
            <p:cNvSpPr txBox="1"/>
            <p:nvPr/>
          </p:nvSpPr>
          <p:spPr>
            <a:xfrm>
              <a:off x="10998" y="9299"/>
              <a:ext cx="136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倒排表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pic>
        <p:nvPicPr>
          <p:cNvPr id="45147" name="图片 4" descr="f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2325688"/>
            <a:ext cx="5722938" cy="3871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148" name="图片 5"/>
          <p:cNvPicPr>
            <a:picLocks noChangeAspect="1"/>
          </p:cNvPicPr>
          <p:nvPr/>
        </p:nvPicPr>
        <p:blipFill>
          <a:blip r:embed="rId2"/>
          <a:srcRect l="609" t="-10942" r="-609" b="10942"/>
          <a:stretch>
            <a:fillRect/>
          </a:stretch>
        </p:blipFill>
        <p:spPr>
          <a:xfrm rot="780000">
            <a:off x="9556750" y="292100"/>
            <a:ext cx="1228725" cy="150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149" name="文本框 6"/>
          <p:cNvSpPr txBox="1"/>
          <p:nvPr/>
        </p:nvSpPr>
        <p:spPr>
          <a:xfrm>
            <a:off x="5184775" y="581025"/>
            <a:ext cx="44497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2400">
                <a:latin typeface="Calibri" panose="020F0502020204030204" charset="0"/>
                <a:ea typeface="微软雅黑" panose="020B0503020204020204" charset="-122"/>
              </a:rPr>
              <a:t>如何快速搜索字典，定位倒排表</a:t>
            </a:r>
            <a:endParaRPr lang="zh-CN" altLang="en-US" sz="2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5150" name="文本框 7"/>
          <p:cNvSpPr txBox="1"/>
          <p:nvPr/>
        </p:nvSpPr>
        <p:spPr>
          <a:xfrm>
            <a:off x="22225" y="1130300"/>
            <a:ext cx="4013200" cy="958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FST</a:t>
            </a:r>
            <a:r>
              <a:rPr lang="en-US" altLang="zh-CN" sz="1400">
                <a:latin typeface="Calibri" panose="020F0502020204030204" charset="0"/>
                <a:ea typeface="微软雅黑" panose="020B0503020204020204" charset="-122"/>
              </a:rPr>
              <a:t>(</a:t>
            </a:r>
            <a:r>
              <a:rPr lang="zh-CN" altLang="en-US" sz="1400"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1200"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有限状态转换器</a:t>
            </a:r>
            <a:r>
              <a:rPr lang="en-US" altLang="zh-CN" sz="1400">
                <a:latin typeface="Calibri" panose="020F0502020204030204" charset="0"/>
                <a:ea typeface="微软雅黑" panose="020B0503020204020204" charset="-122"/>
              </a:rPr>
              <a:t>)</a:t>
            </a:r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优势：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/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1）空间占用小。通过对词典中单词前缀和后缀的重复利用，压缩了存储空间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/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2）查询速度快。O(len(str))的查询时间复杂度。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5151" name="文本框 9"/>
          <p:cNvSpPr txBox="1"/>
          <p:nvPr/>
        </p:nvSpPr>
        <p:spPr>
          <a:xfrm>
            <a:off x="5924550" y="1130300"/>
            <a:ext cx="3292475" cy="384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列表？哈希表？跳表？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B-Tree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？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7" name="线形标注 1 46"/>
          <p:cNvSpPr/>
          <p:nvPr/>
        </p:nvSpPr>
        <p:spPr>
          <a:xfrm>
            <a:off x="4151313" y="1912938"/>
            <a:ext cx="3232150" cy="269875"/>
          </a:xfrm>
          <a:prstGeom prst="borderCallout1">
            <a:avLst>
              <a:gd name="adj1" fmla="val 50588"/>
              <a:gd name="adj2" fmla="val -1257"/>
              <a:gd name="adj3" fmla="val 215058"/>
              <a:gd name="adj4" fmla="val -18444"/>
            </a:avLst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  <a:p>
            <a:pPr algn="ctr" fontAlgn="base"/>
            <a:r>
              <a:rPr lang="zh-CN" altLang="en-US" strike="noStrike" noProof="1">
                <a:solidFill>
                  <a:schemeClr val="tx1"/>
                </a:solidFill>
                <a:sym typeface="+mn-ea"/>
              </a:rPr>
              <a:t>Finite State Transducers </a:t>
            </a:r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索引与检索</a:t>
            </a:r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60418" name="文本占位符 3"/>
          <p:cNvSpPr>
            <a:spLocks noGrp="1"/>
          </p:cNvSpPr>
          <p:nvPr>
            <p:ph type="body" orient="vert" idx="23" hasCustomPrompt="1"/>
          </p:nvPr>
        </p:nvSpPr>
        <p:spPr>
          <a:xfrm>
            <a:off x="838200" y="5151438"/>
            <a:ext cx="4503738" cy="1035050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914400"/>
            <a:r>
              <a:rPr lang="zh-CN" altLang="en-US" sz="1200" kern="1200">
                <a:latin typeface="+mn-lt"/>
                <a:ea typeface="+mn-ea"/>
                <a:cs typeface="+mn-cs"/>
              </a:rPr>
              <a:t>待索引文件经过语法分析和语言处理形成一系列词（</a:t>
            </a:r>
            <a:r>
              <a:rPr lang="en-US" altLang="zh-CN" sz="1200" kern="1200"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kern="1200">
                <a:latin typeface="+mn-lt"/>
                <a:ea typeface="+mn-ea"/>
                <a:cs typeface="+mn-cs"/>
              </a:rPr>
              <a:t>）</a:t>
            </a:r>
            <a:endParaRPr lang="zh-CN" altLang="en-US" sz="1200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sz="1200" kern="1200"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kern="1200"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kern="1200">
                <a:latin typeface="+mn-lt"/>
                <a:ea typeface="+mn-ea"/>
                <a:cs typeface="+mn-cs"/>
              </a:rPr>
              <a:t>创建词典和倒排索引表</a:t>
            </a:r>
            <a:endParaRPr lang="zh-CN" altLang="en-US" sz="1200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1200" kern="1200">
                <a:latin typeface="+mn-lt"/>
                <a:ea typeface="+mn-ea"/>
                <a:cs typeface="+mn-cs"/>
              </a:rPr>
              <a:t>通过索引存储模块将索引存入磁盘</a:t>
            </a:r>
            <a:endParaRPr lang="zh-CN" altLang="en-US" sz="1200" kern="1200">
              <a:latin typeface="+mn-lt"/>
              <a:ea typeface="+mn-ea"/>
              <a:cs typeface="+mn-cs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1443038" y="1398588"/>
            <a:ext cx="1189038" cy="682625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待索引文件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7" name="流程图: 资料带 6"/>
          <p:cNvSpPr/>
          <p:nvPr/>
        </p:nvSpPr>
        <p:spPr>
          <a:xfrm>
            <a:off x="1485900" y="3910013"/>
            <a:ext cx="1146175" cy="742950"/>
          </a:xfrm>
          <a:prstGeom prst="flowChartPunchedTap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/>
              </a:rPr>
              <a:t>查询结果</a:t>
            </a:r>
            <a:endParaRPr lang="zh-CN" altLang="en-US" sz="1200" strike="noStrike" noProof="1">
              <a:solidFill>
                <a:schemeClr val="tx1"/>
              </a:solidFill>
              <a:effectLst/>
            </a:endParaRPr>
          </a:p>
        </p:txBody>
      </p:sp>
      <p:sp>
        <p:nvSpPr>
          <p:cNvPr id="8" name="流程图: 顺序访问存储器 7"/>
          <p:cNvSpPr/>
          <p:nvPr/>
        </p:nvSpPr>
        <p:spPr>
          <a:xfrm>
            <a:off x="1443038" y="2536825"/>
            <a:ext cx="1146175" cy="7604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查询语句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62313" y="1074738"/>
            <a:ext cx="0" cy="39893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92550" y="1897063"/>
            <a:ext cx="1225550" cy="6397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词法分析</a:t>
            </a:r>
            <a:endParaRPr lang="zh-CN" altLang="en-US" sz="12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语言处理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02350" y="1897063"/>
            <a:ext cx="1225550" cy="6397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索引创建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6650" y="2930525"/>
            <a:ext cx="1225550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语法分析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2550" y="3962400"/>
            <a:ext cx="1225550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相关性排序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02350" y="3962400"/>
            <a:ext cx="1225550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搜索索引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18463" y="2930525"/>
            <a:ext cx="1223963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索引存储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8035925" y="1231900"/>
            <a:ext cx="1206500" cy="665163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索引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cxnSp>
        <p:nvCxnSpPr>
          <p:cNvPr id="17" name="肘形连接符 16"/>
          <p:cNvCxnSpPr>
            <a:endCxn id="10" idx="0"/>
          </p:cNvCxnSpPr>
          <p:nvPr/>
        </p:nvCxnSpPr>
        <p:spPr>
          <a:xfrm>
            <a:off x="2641600" y="1609725"/>
            <a:ext cx="1863725" cy="2873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1" idx="1"/>
          </p:cNvCxnSpPr>
          <p:nvPr/>
        </p:nvCxnSpPr>
        <p:spPr>
          <a:xfrm>
            <a:off x="5118100" y="2216150"/>
            <a:ext cx="9842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" idx="2"/>
            <a:endCxn id="11" idx="1"/>
          </p:cNvCxnSpPr>
          <p:nvPr/>
        </p:nvCxnSpPr>
        <p:spPr>
          <a:xfrm rot="5400000" flipV="1">
            <a:off x="7070725" y="2179638"/>
            <a:ext cx="587375" cy="129857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1" idx="1"/>
          </p:cNvCxnSpPr>
          <p:nvPr/>
        </p:nvCxnSpPr>
        <p:spPr>
          <a:xfrm flipV="1">
            <a:off x="8407400" y="1879600"/>
            <a:ext cx="0" cy="1031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1" idx="1"/>
          </p:cNvCxnSpPr>
          <p:nvPr/>
        </p:nvCxnSpPr>
        <p:spPr>
          <a:xfrm>
            <a:off x="8921750" y="1879600"/>
            <a:ext cx="0" cy="105886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2"/>
            <a:endCxn id="14" idx="0"/>
          </p:cNvCxnSpPr>
          <p:nvPr/>
        </p:nvCxnSpPr>
        <p:spPr>
          <a:xfrm rot="10800000" flipV="1">
            <a:off x="6715125" y="3392488"/>
            <a:ext cx="1314450" cy="568325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12" idx="0"/>
          </p:cNvCxnSpPr>
          <p:nvPr/>
        </p:nvCxnSpPr>
        <p:spPr>
          <a:xfrm rot="5400000" flipV="1">
            <a:off x="5067300" y="2436813"/>
            <a:ext cx="550863" cy="433388"/>
          </a:xfrm>
          <a:prstGeom prst="bentConnector3">
            <a:avLst>
              <a:gd name="adj1" fmla="val 979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2"/>
            <a:endCxn id="12" idx="0"/>
          </p:cNvCxnSpPr>
          <p:nvPr/>
        </p:nvCxnSpPr>
        <p:spPr>
          <a:xfrm rot="5400000" flipV="1">
            <a:off x="5568950" y="3559175"/>
            <a:ext cx="523875" cy="542925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2" idx="0"/>
          </p:cNvCxnSpPr>
          <p:nvPr/>
        </p:nvCxnSpPr>
        <p:spPr>
          <a:xfrm flipH="1">
            <a:off x="5126038" y="4281488"/>
            <a:ext cx="984250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7" idx="3"/>
          </p:cNvCxnSpPr>
          <p:nvPr/>
        </p:nvCxnSpPr>
        <p:spPr>
          <a:xfrm flipH="1">
            <a:off x="2632075" y="4279900"/>
            <a:ext cx="1260475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3"/>
            <a:endCxn id="10" idx="2"/>
          </p:cNvCxnSpPr>
          <p:nvPr/>
        </p:nvCxnSpPr>
        <p:spPr>
          <a:xfrm flipV="1">
            <a:off x="2589213" y="2536825"/>
            <a:ext cx="1916113" cy="379413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1" name="文本框 27"/>
          <p:cNvSpPr txBox="1"/>
          <p:nvPr/>
        </p:nvSpPr>
        <p:spPr>
          <a:xfrm>
            <a:off x="3389313" y="1308100"/>
            <a:ext cx="31591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</a:t>
            </a:r>
            <a:endParaRPr lang="zh-CN" altLang="en-US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2" name="文本框 29"/>
          <p:cNvSpPr txBox="1"/>
          <p:nvPr/>
        </p:nvSpPr>
        <p:spPr>
          <a:xfrm>
            <a:off x="5400675" y="1897063"/>
            <a:ext cx="31750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</a:t>
            </a:r>
            <a:endParaRPr lang="zh-CN" altLang="en-US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3" name="文本框 30"/>
          <p:cNvSpPr txBox="1"/>
          <p:nvPr/>
        </p:nvSpPr>
        <p:spPr>
          <a:xfrm>
            <a:off x="6715125" y="2808288"/>
            <a:ext cx="31750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</a:t>
            </a:r>
            <a:endParaRPr lang="zh-CN" altLang="en-US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4" name="文本框 31"/>
          <p:cNvSpPr txBox="1"/>
          <p:nvPr/>
        </p:nvSpPr>
        <p:spPr>
          <a:xfrm>
            <a:off x="8089900" y="2263775"/>
            <a:ext cx="317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④</a:t>
            </a:r>
            <a:endParaRPr lang="en-US" altLang="zh-CN" sz="12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5" name="文本框 32"/>
          <p:cNvSpPr txBox="1"/>
          <p:nvPr/>
        </p:nvSpPr>
        <p:spPr>
          <a:xfrm>
            <a:off x="3327400" y="2654300"/>
            <a:ext cx="317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❶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6" name="文本框 33"/>
          <p:cNvSpPr txBox="1"/>
          <p:nvPr/>
        </p:nvSpPr>
        <p:spPr>
          <a:xfrm>
            <a:off x="3262313" y="4006850"/>
            <a:ext cx="3159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❼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7" name="文本框 34"/>
          <p:cNvSpPr txBox="1"/>
          <p:nvPr/>
        </p:nvSpPr>
        <p:spPr>
          <a:xfrm>
            <a:off x="5461000" y="2457450"/>
            <a:ext cx="3159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❷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8" name="文本框 36"/>
          <p:cNvSpPr txBox="1"/>
          <p:nvPr/>
        </p:nvSpPr>
        <p:spPr>
          <a:xfrm>
            <a:off x="5461000" y="3692525"/>
            <a:ext cx="3159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❸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9" name="文本框 37"/>
          <p:cNvSpPr txBox="1"/>
          <p:nvPr/>
        </p:nvSpPr>
        <p:spPr>
          <a:xfrm>
            <a:off x="8851900" y="2263775"/>
            <a:ext cx="317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❹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0" name="文本框 38"/>
          <p:cNvSpPr txBox="1"/>
          <p:nvPr/>
        </p:nvSpPr>
        <p:spPr>
          <a:xfrm>
            <a:off x="6637338" y="3416300"/>
            <a:ext cx="3159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❺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1" name="文本框 39"/>
          <p:cNvSpPr txBox="1"/>
          <p:nvPr/>
        </p:nvSpPr>
        <p:spPr>
          <a:xfrm>
            <a:off x="5461000" y="4281488"/>
            <a:ext cx="3159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❻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3" name="文本框 41"/>
          <p:cNvSpPr txBox="1"/>
          <p:nvPr/>
        </p:nvSpPr>
        <p:spPr>
          <a:xfrm>
            <a:off x="5934075" y="4844733"/>
            <a:ext cx="6153150" cy="1738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查询语句经过语法分析和语言处理形成一系列词（</a:t>
            </a:r>
            <a:r>
              <a:rPr lang="en-US" altLang="zh-CN" sz="1200">
                <a:latin typeface="Calibri" panose="020F0502020204030204" charset="0"/>
                <a:ea typeface="微软雅黑" panose="020B0503020204020204" charset="-122"/>
              </a:rPr>
              <a:t>Term</a:t>
            </a: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）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通过语法分析得到一个查询树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将索引从磁盘读入内存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利用查询树构造出查询条件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通过查询条件得到多个文档链表，并进行交集、差集、并集运算，得到结果文档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根据查询语句与文档内容，使用</a:t>
            </a:r>
            <a:r>
              <a:rPr lang="en-US" altLang="zh-CN" sz="1200">
                <a:latin typeface="Calibri" panose="020F0502020204030204" charset="0"/>
                <a:ea typeface="微软雅黑" panose="020B0503020204020204" charset="-122"/>
              </a:rPr>
              <a:t>VSM</a:t>
            </a: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模型对文档相关性进行打分并排序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60454" name="文本框 42"/>
          <p:cNvSpPr txBox="1"/>
          <p:nvPr/>
        </p:nvSpPr>
        <p:spPr>
          <a:xfrm>
            <a:off x="3787775" y="2563813"/>
            <a:ext cx="1612900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org.apache.lucene.analysis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5" name="文本框 43"/>
          <p:cNvSpPr txBox="1"/>
          <p:nvPr/>
        </p:nvSpPr>
        <p:spPr>
          <a:xfrm>
            <a:off x="5988050" y="1673225"/>
            <a:ext cx="1614488" cy="246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org.apache.lucene.index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6" name="文本框 44"/>
          <p:cNvSpPr txBox="1"/>
          <p:nvPr/>
        </p:nvSpPr>
        <p:spPr>
          <a:xfrm>
            <a:off x="4629150" y="3554413"/>
            <a:ext cx="1962150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org.apache.lucene.QueryParser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7" name="文本框 45"/>
          <p:cNvSpPr txBox="1"/>
          <p:nvPr/>
        </p:nvSpPr>
        <p:spPr>
          <a:xfrm>
            <a:off x="5908675" y="4356100"/>
            <a:ext cx="1612900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org.apache.lucene.search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8" name="文本框 46"/>
          <p:cNvSpPr txBox="1"/>
          <p:nvPr/>
        </p:nvSpPr>
        <p:spPr>
          <a:xfrm>
            <a:off x="7902575" y="3308350"/>
            <a:ext cx="1612900" cy="246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org.apache.lucene.store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9" name="文本框 47"/>
          <p:cNvSpPr txBox="1"/>
          <p:nvPr/>
        </p:nvSpPr>
        <p:spPr>
          <a:xfrm>
            <a:off x="3697288" y="4600575"/>
            <a:ext cx="1763712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org.apache.lucene.Similarity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8890000" y="2513965"/>
            <a:ext cx="2569845" cy="1814195"/>
            <a:chOff x="2128" y="1480"/>
            <a:chExt cx="4047" cy="2857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810760" y="2564765"/>
            <a:ext cx="2569845" cy="1727835"/>
            <a:chOff x="2128" y="1480"/>
            <a:chExt cx="4047" cy="2721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82" y="1785"/>
              <a:ext cx="15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Injector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getInstance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68020" y="2592070"/>
            <a:ext cx="2630805" cy="2162810"/>
            <a:chOff x="2128" y="1603"/>
            <a:chExt cx="4143" cy="3406"/>
          </a:xfrm>
        </p:grpSpPr>
        <p:sp>
          <p:nvSpPr>
            <p:cNvPr id="12" name="矩形 11"/>
            <p:cNvSpPr/>
            <p:nvPr/>
          </p:nvSpPr>
          <p:spPr>
            <a:xfrm>
              <a:off x="2225" y="1603"/>
              <a:ext cx="4046" cy="3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85" y="1865"/>
              <a:ext cx="21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NodeClient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104" cy="2426"/>
              <a:chOff x="2098" y="3109"/>
              <a:chExt cx="4104" cy="242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35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initialize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executeLocally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8" name="直接箭头连接符 17"/>
          <p:cNvCxnSpPr/>
          <p:nvPr/>
        </p:nvCxnSpPr>
        <p:spPr>
          <a:xfrm flipV="1">
            <a:off x="3301365" y="3477260"/>
            <a:ext cx="1534795" cy="44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366635" y="3477260"/>
            <a:ext cx="1543050" cy="1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380605" y="3176905"/>
            <a:ext cx="23660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1                        1</a:t>
            </a:r>
            <a:endParaRPr lang="en-US" altLang="zh-CN" sz="1400">
              <a:latin typeface="Times New Roman" panose="020206030504050203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4215" y="26670"/>
            <a:ext cx="2569845" cy="1814195"/>
            <a:chOff x="2128" y="1480"/>
            <a:chExt cx="4047" cy="2857"/>
          </a:xfrm>
        </p:grpSpPr>
        <p:sp>
          <p:nvSpPr>
            <p:cNvPr id="28" name="矩形 27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59" y="1701"/>
              <a:ext cx="11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 rot="0">
            <a:off x="1945640" y="1802130"/>
            <a:ext cx="133350" cy="785495"/>
            <a:chOff x="16615" y="3092"/>
            <a:chExt cx="210" cy="1411"/>
          </a:xfrm>
        </p:grpSpPr>
        <p:sp>
          <p:nvSpPr>
            <p:cNvPr id="35" name="流程图: 决策 34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stCxn id="35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8849360" y="26670"/>
            <a:ext cx="2569845" cy="1727835"/>
            <a:chOff x="2128" y="1480"/>
            <a:chExt cx="4047" cy="2721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9" y="1701"/>
              <a:ext cx="2644" cy="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RestController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1400">
                  <a:latin typeface="Times New Roman" panose="02020603050405020304" charset="0"/>
                </a:rPr>
                <a:t>(dispatcher)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8" y="3711"/>
                <a:ext cx="3983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dispatchRequest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RestHandler::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handleRequest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 rot="10800000">
            <a:off x="10169525" y="1728470"/>
            <a:ext cx="133350" cy="785495"/>
            <a:chOff x="16615" y="3092"/>
            <a:chExt cx="210" cy="1411"/>
          </a:xfrm>
        </p:grpSpPr>
        <p:sp>
          <p:nvSpPr>
            <p:cNvPr id="48" name="流程图: 决策 47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48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5160645" y="26670"/>
            <a:ext cx="2569845" cy="2027555"/>
            <a:chOff x="2128" y="1480"/>
            <a:chExt cx="4047" cy="3193"/>
          </a:xfrm>
        </p:grpSpPr>
        <p:sp>
          <p:nvSpPr>
            <p:cNvPr id="54" name="矩形 53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701" y="1701"/>
              <a:ext cx="2289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RestHandler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128" y="2583"/>
              <a:ext cx="4007" cy="2090"/>
              <a:chOff x="2098" y="3109"/>
              <a:chExt cx="4007" cy="209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355" y="3711"/>
                <a:ext cx="3726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handleRequest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prepareRequest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--+NodeClient::actionName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 rot="5400000">
            <a:off x="8228965" y="365125"/>
            <a:ext cx="133350" cy="1106170"/>
            <a:chOff x="16615" y="3092"/>
            <a:chExt cx="210" cy="1411"/>
          </a:xfrm>
        </p:grpSpPr>
        <p:sp>
          <p:nvSpPr>
            <p:cNvPr id="61" name="流程图: 决策 60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61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7689850" y="546735"/>
            <a:ext cx="12884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n                1</a:t>
            </a:r>
            <a:endParaRPr lang="en-US" altLang="zh-CN" sz="1400">
              <a:latin typeface="Times New Roman" panose="02020603050405020304" charset="0"/>
            </a:endParaRPr>
          </a:p>
        </p:txBody>
      </p:sp>
      <p:cxnSp>
        <p:nvCxnSpPr>
          <p:cNvPr id="64" name="直接箭头连接符 63"/>
          <p:cNvCxnSpPr>
            <a:stCxn id="58" idx="1"/>
          </p:cNvCxnSpPr>
          <p:nvPr/>
        </p:nvCxnSpPr>
        <p:spPr>
          <a:xfrm flipH="1">
            <a:off x="2192655" y="941070"/>
            <a:ext cx="2967990" cy="16465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393440" y="1414145"/>
            <a:ext cx="16592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</a:rPr>
              <a:t>invokeActionByName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26790" y="3240405"/>
            <a:ext cx="16592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</a:rPr>
              <a:t>injectActions</a:t>
            </a:r>
            <a:endParaRPr lang="en-US" altLang="zh-CN" sz="1200">
              <a:latin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7075" y="5146675"/>
            <a:ext cx="2569845" cy="1814195"/>
            <a:chOff x="2128" y="1480"/>
            <a:chExt cx="4047" cy="2857"/>
          </a:xfrm>
        </p:grpSpPr>
        <p:sp>
          <p:nvSpPr>
            <p:cNvPr id="3" name="矩形 2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93" y="1806"/>
              <a:ext cx="266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ActionHandler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getTransportAction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 rot="0">
            <a:off x="1962150" y="4535805"/>
            <a:ext cx="133350" cy="640198"/>
            <a:chOff x="16615" y="3092"/>
            <a:chExt cx="210" cy="1150"/>
          </a:xfrm>
        </p:grpSpPr>
        <p:sp>
          <p:nvSpPr>
            <p:cNvPr id="70" name="流程图: 决策 69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1" name="直接箭头连接符 70"/>
            <p:cNvCxnSpPr>
              <a:stCxn id="70" idx="2"/>
            </p:cNvCxnSpPr>
            <p:nvPr/>
          </p:nvCxnSpPr>
          <p:spPr>
            <a:xfrm flipH="1">
              <a:off x="16705" y="3486"/>
              <a:ext cx="15" cy="7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 rot="4740000">
            <a:off x="5961380" y="1766570"/>
            <a:ext cx="240665" cy="5726430"/>
            <a:chOff x="16615" y="3092"/>
            <a:chExt cx="394" cy="843"/>
          </a:xfrm>
        </p:grpSpPr>
        <p:sp>
          <p:nvSpPr>
            <p:cNvPr id="73" name="流程图: 决策 72"/>
            <p:cNvSpPr/>
            <p:nvPr/>
          </p:nvSpPr>
          <p:spPr>
            <a:xfrm>
              <a:off x="16615" y="3092"/>
              <a:ext cx="394" cy="8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4" name="直接箭头连接符 73"/>
            <p:cNvCxnSpPr>
              <a:stCxn id="73" idx="2"/>
            </p:cNvCxnSpPr>
            <p:nvPr/>
          </p:nvCxnSpPr>
          <p:spPr>
            <a:xfrm flipH="1">
              <a:off x="16797" y="3179"/>
              <a:ext cx="15" cy="7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973320" y="5146675"/>
            <a:ext cx="2569845" cy="1814195"/>
            <a:chOff x="2128" y="1480"/>
            <a:chExt cx="4047" cy="2857"/>
          </a:xfrm>
        </p:grpSpPr>
        <p:sp>
          <p:nvSpPr>
            <p:cNvPr id="76" name="矩形 7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93" y="1806"/>
              <a:ext cx="291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TransportAction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 rot="16200000">
            <a:off x="4085590" y="5342255"/>
            <a:ext cx="108585" cy="1667510"/>
            <a:chOff x="16703" y="3092"/>
            <a:chExt cx="122" cy="1071"/>
          </a:xfrm>
        </p:grpSpPr>
        <p:sp>
          <p:nvSpPr>
            <p:cNvPr id="83" name="流程图: 决策 82"/>
            <p:cNvSpPr/>
            <p:nvPr/>
          </p:nvSpPr>
          <p:spPr>
            <a:xfrm>
              <a:off x="16703" y="3092"/>
              <a:ext cx="122" cy="31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>
              <a:stCxn id="83" idx="2"/>
            </p:cNvCxnSpPr>
            <p:nvPr/>
          </p:nvCxnSpPr>
          <p:spPr>
            <a:xfrm flipH="1">
              <a:off x="16750" y="3407"/>
              <a:ext cx="15" cy="7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57880" y="319405"/>
            <a:ext cx="5796280" cy="792504"/>
            <a:chOff x="7242" y="6854"/>
            <a:chExt cx="4114" cy="4323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376930" y="11118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ActionModule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3945" y="1584960"/>
            <a:ext cx="551053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注册各类</a:t>
            </a:r>
            <a:r>
              <a:rPr lang="en-US" altLang="zh-CN">
                <a:solidFill>
                  <a:schemeClr val="tx1"/>
                </a:solidFill>
              </a:rPr>
              <a:t>TransportAction</a:t>
            </a:r>
            <a:r>
              <a:rPr lang="zh-CN" altLang="en-US">
                <a:solidFill>
                  <a:schemeClr val="tx1"/>
                </a:solidFill>
              </a:rPr>
              <a:t>，用于处理</a:t>
            </a:r>
            <a:r>
              <a:rPr lang="en-US" altLang="zh-CN">
                <a:solidFill>
                  <a:schemeClr val="tx1"/>
                </a:solidFill>
              </a:rPr>
              <a:t>ES</a:t>
            </a:r>
            <a:r>
              <a:rPr lang="zh-CN" altLang="en-US">
                <a:solidFill>
                  <a:schemeClr val="tx1"/>
                </a:solidFill>
              </a:rPr>
              <a:t>操作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945" y="2078355"/>
            <a:ext cx="175260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35" y="2078355"/>
            <a:ext cx="5352415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46960"/>
            <a:ext cx="4266565" cy="219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606040"/>
            <a:ext cx="4714240" cy="62865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57810" y="725805"/>
            <a:ext cx="2569845" cy="1814195"/>
            <a:chOff x="2128" y="1480"/>
            <a:chExt cx="4047" cy="2857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623945" y="3314700"/>
            <a:ext cx="5986484" cy="525780"/>
            <a:chOff x="7242" y="6854"/>
            <a:chExt cx="4249" cy="3592"/>
          </a:xfrm>
        </p:grpSpPr>
        <p:sp>
          <p:nvSpPr>
            <p:cNvPr id="11" name="剪去单角的矩形 10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2" y="6854"/>
              <a:ext cx="4249" cy="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Times New Roman" panose="02020603050405020304" charset="0"/>
                </a:rPr>
                <a:t>其中，每个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Action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对应了一个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TransportAction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，</a:t>
              </a:r>
              <a:r>
                <a:rPr lang="en-US" altLang="zh-CN" sz="1400">
                  <a:latin typeface="Times New Roman" panose="02020603050405020304" charset="0"/>
                </a:rPr>
                <a:t>TransportAction</a:t>
              </a:r>
              <a:r>
                <a:rPr lang="zh-CN" altLang="en-US" sz="1400">
                  <a:latin typeface="Times New Roman" panose="02020603050405020304" charset="0"/>
                </a:rPr>
                <a:t>实现了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的各类具体操作。</a:t>
              </a:r>
              <a:r>
                <a:rPr lang="en-US" altLang="zh-CN" sz="1400">
                  <a:latin typeface="Times New Roman" panose="02020603050405020304" charset="0"/>
                </a:rPr>
                <a:t>NodeClient</a:t>
              </a:r>
              <a:r>
                <a:rPr lang="zh-CN" altLang="en-US" sz="1400">
                  <a:latin typeface="Times New Roman" panose="02020603050405020304" charset="0"/>
                </a:rPr>
                <a:t>可通过</a:t>
              </a:r>
              <a:r>
                <a:rPr lang="en-US" altLang="zh-CN" sz="1400">
                  <a:latin typeface="Times New Roman" panose="02020603050405020304" charset="0"/>
                </a:rPr>
                <a:t>Action</a:t>
              </a:r>
              <a:r>
                <a:rPr lang="zh-CN" altLang="en-US" sz="1400">
                  <a:latin typeface="Times New Roman" panose="02020603050405020304" charset="0"/>
                </a:rPr>
                <a:t>找到对应的</a:t>
              </a:r>
              <a:r>
                <a:rPr lang="en-US" altLang="zh-CN" sz="1400">
                  <a:latin typeface="Times New Roman" panose="02020603050405020304" charset="0"/>
                </a:rPr>
                <a:t>TransportAction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10" y="2634615"/>
            <a:ext cx="2081530" cy="187833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4379595"/>
            <a:ext cx="5952490" cy="3238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623945" y="3926840"/>
            <a:ext cx="551053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同时注册各类插件内定义的</a:t>
            </a:r>
            <a:r>
              <a:rPr lang="en-US" altLang="zh-CN">
                <a:solidFill>
                  <a:schemeClr val="tx1"/>
                </a:solidFill>
              </a:rPr>
              <a:t>TransportAction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0" y="4512945"/>
            <a:ext cx="3134360" cy="2150745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3623945" y="4756785"/>
            <a:ext cx="6290810" cy="525780"/>
            <a:chOff x="7242" y="6854"/>
            <a:chExt cx="4465" cy="3592"/>
          </a:xfrm>
        </p:grpSpPr>
        <p:sp>
          <p:nvSpPr>
            <p:cNvPr id="36" name="剪去单角的矩形 35"/>
            <p:cNvSpPr/>
            <p:nvPr/>
          </p:nvSpPr>
          <p:spPr>
            <a:xfrm>
              <a:off x="7242" y="6854"/>
              <a:ext cx="4309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42" y="6854"/>
              <a:ext cx="4465" cy="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HandledTransportAction</a:t>
              </a:r>
              <a:r>
                <a:rPr lang="zh-CN" altLang="en-US" sz="1400">
                  <a:latin typeface="Times New Roman" panose="02020603050405020304" charset="0"/>
                </a:rPr>
                <a:t>可帮助子类实现向</a:t>
              </a:r>
              <a:r>
                <a:rPr lang="en-US" altLang="zh-CN" sz="1400">
                  <a:latin typeface="Times New Roman" panose="02020603050405020304" charset="0"/>
                </a:rPr>
                <a:t>TransportService</a:t>
              </a:r>
              <a:r>
                <a:rPr lang="zh-CN" altLang="en-US" sz="1400">
                  <a:latin typeface="Times New Roman" panose="02020603050405020304" charset="0"/>
                </a:rPr>
                <a:t>注册</a:t>
              </a:r>
              <a:r>
                <a:rPr lang="en-US" altLang="zh-CN" sz="1400">
                  <a:latin typeface="Times New Roman" panose="02020603050405020304" charset="0"/>
                </a:rPr>
                <a:t>TransportAction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zh-CN" altLang="en-US" sz="1400">
                  <a:latin typeface="Times New Roman" panose="02020603050405020304" charset="0"/>
                </a:rPr>
                <a:t>的功能，可直接用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TransportService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通过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Action::name</a:t>
              </a:r>
              <a:r>
                <a:rPr lang="zh-CN" altLang="en-US" sz="1400">
                  <a:latin typeface="Times New Roman" panose="02020603050405020304" charset="0"/>
                  <a:sym typeface="+mn-ea"/>
                </a:rPr>
                <a:t>调用对应的</a:t>
              </a:r>
              <a:r>
                <a:rPr lang="en-US" altLang="zh-CN" sz="1400">
                  <a:latin typeface="Times New Roman" panose="02020603050405020304" charset="0"/>
                  <a:sym typeface="+mn-ea"/>
                </a:rPr>
                <a:t>TransportAction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2200" y="5359400"/>
            <a:ext cx="1762125" cy="20002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7665" y="5364480"/>
            <a:ext cx="4209415" cy="1905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2400" y="5609590"/>
            <a:ext cx="2742565" cy="21907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2200" y="5943600"/>
            <a:ext cx="2990215" cy="20002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5435" y="5943600"/>
            <a:ext cx="4171315" cy="381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2400" y="6351270"/>
            <a:ext cx="1562100" cy="2095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2760" y="6351270"/>
            <a:ext cx="2247900" cy="21907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81475" y="6610350"/>
            <a:ext cx="5514340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798639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7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NodeClient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（调用本地的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TransportAction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87960" y="710565"/>
            <a:ext cx="2630805" cy="2162810"/>
            <a:chOff x="2128" y="1603"/>
            <a:chExt cx="4143" cy="3406"/>
          </a:xfrm>
        </p:grpSpPr>
        <p:sp>
          <p:nvSpPr>
            <p:cNvPr id="12" name="矩形 11"/>
            <p:cNvSpPr/>
            <p:nvPr/>
          </p:nvSpPr>
          <p:spPr>
            <a:xfrm>
              <a:off x="2225" y="1603"/>
              <a:ext cx="4046" cy="3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85" y="1865"/>
              <a:ext cx="21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NodeClient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104" cy="2426"/>
              <a:chOff x="2098" y="3109"/>
              <a:chExt cx="4104" cy="242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35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initialize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executeLocally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171190" y="710565"/>
            <a:ext cx="5796280" cy="792504"/>
            <a:chOff x="7242" y="6854"/>
            <a:chExt cx="4114" cy="4323"/>
          </a:xfrm>
        </p:grpSpPr>
        <p:sp>
          <p:nvSpPr>
            <p:cNvPr id="6" name="剪去单角的矩形 5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190240" y="150304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ActionModule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0875" y="199072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NodeClient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75" y="2446655"/>
            <a:ext cx="1314450" cy="219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80" y="2446655"/>
            <a:ext cx="3037840" cy="2381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171190" y="2684780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NodeClient</a:t>
            </a:r>
            <a:r>
              <a:rPr lang="zh-CN" altLang="en-US">
                <a:solidFill>
                  <a:schemeClr val="tx1"/>
                </a:solidFill>
              </a:rPr>
              <a:t>注入</a:t>
            </a:r>
            <a:r>
              <a:rPr lang="en-US" altLang="zh-CN">
                <a:solidFill>
                  <a:schemeClr val="tx1"/>
                </a:solidFill>
              </a:rPr>
              <a:t>Action-&gt;TransportAction</a:t>
            </a:r>
            <a:r>
              <a:rPr lang="zh-CN" altLang="en-US">
                <a:solidFill>
                  <a:schemeClr val="tx1"/>
                </a:solidFill>
              </a:rPr>
              <a:t>依赖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65" y="3124200"/>
            <a:ext cx="5638165" cy="2095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2873375"/>
            <a:ext cx="2181860" cy="379222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3190875" y="3786505"/>
            <a:ext cx="5796280" cy="365774"/>
            <a:chOff x="7242" y="6854"/>
            <a:chExt cx="4114" cy="4214"/>
          </a:xfrm>
        </p:grpSpPr>
        <p:sp>
          <p:nvSpPr>
            <p:cNvPr id="22" name="剪去单角的矩形 21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42" y="6854"/>
              <a:ext cx="4022" cy="4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Times New Roman" panose="02020603050405020304" charset="0"/>
                  <a:sym typeface="+mn-ea"/>
                </a:rPr>
                <a:t>可通过传入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Action</a:t>
              </a:r>
              <a:r>
                <a:rPr lang="zh-CN" altLang="en-US">
                  <a:latin typeface="Times New Roman" panose="02020603050405020304" charset="0"/>
                  <a:sym typeface="+mn-ea"/>
                </a:rPr>
                <a:t>调用对应的</a:t>
              </a:r>
              <a:r>
                <a:rPr lang="en-US" altLang="zh-CN">
                  <a:latin typeface="Times New Roman" panose="02020603050405020304" charset="0"/>
                  <a:sym typeface="+mn-ea"/>
                </a:rPr>
                <a:t>TransportAction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730" y="4394200"/>
            <a:ext cx="4428490" cy="5334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765" y="4152265"/>
            <a:ext cx="2486025" cy="228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730" y="4967605"/>
            <a:ext cx="857250" cy="1905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9505" y="5171440"/>
            <a:ext cx="2524125" cy="180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1190" y="5388610"/>
            <a:ext cx="1590675" cy="1619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7730" y="5563870"/>
            <a:ext cx="1019175" cy="1619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9505" y="5739130"/>
            <a:ext cx="2818765" cy="1809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3605" y="5933440"/>
            <a:ext cx="1304925" cy="20002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9505" y="6146800"/>
            <a:ext cx="3980815" cy="18097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27730" y="6354445"/>
            <a:ext cx="5028565" cy="2000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9505" y="6567805"/>
            <a:ext cx="4923790" cy="18097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9765" y="3348355"/>
            <a:ext cx="1590675" cy="1619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9015" y="3348355"/>
            <a:ext cx="4018915" cy="1905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7730" y="3538855"/>
            <a:ext cx="164782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2677160"/>
            <a:ext cx="4021455" cy="347281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-12065" y="8255"/>
            <a:ext cx="336994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320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7810" y="725805"/>
            <a:ext cx="2569845" cy="1814195"/>
            <a:chOff x="2128" y="1480"/>
            <a:chExt cx="4047" cy="2857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57880" y="319405"/>
            <a:ext cx="5796280" cy="792504"/>
            <a:chOff x="7242" y="6854"/>
            <a:chExt cx="4114" cy="4323"/>
          </a:xfrm>
        </p:grpSpPr>
        <p:sp>
          <p:nvSpPr>
            <p:cNvPr id="14" name="剪去单角的矩形 13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42" y="6854"/>
              <a:ext cx="4022" cy="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sym typeface="+mn-ea"/>
                </a:rPr>
                <a:t>Node(Environment, classpathPlugins)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--- </a:t>
              </a:r>
              <a:r>
                <a:rPr lang="zh-CN" altLang="en-US" sz="1400">
                  <a:latin typeface="Times New Roman" panose="02020603050405020304" charset="0"/>
                </a:rPr>
                <a:t>实例化</a:t>
              </a:r>
              <a:r>
                <a:rPr lang="en-US" altLang="zh-CN" sz="1400">
                  <a:latin typeface="Times New Roman" panose="02020603050405020304" charset="0"/>
                </a:rPr>
                <a:t>ES</a:t>
              </a:r>
              <a:r>
                <a:rPr lang="zh-CN" altLang="en-US" sz="1400">
                  <a:latin typeface="Times New Roman" panose="02020603050405020304" charset="0"/>
                </a:rPr>
                <a:t>节点的各类依赖</a:t>
              </a:r>
              <a:endParaRPr lang="zh-CN" altLang="en-US" sz="1400">
                <a:latin typeface="Times New Roman" panose="02020603050405020304" charset="0"/>
              </a:endParaRPr>
            </a:p>
            <a:p>
              <a:endParaRPr lang="zh-CN" altLang="en-US" sz="1400">
                <a:latin typeface="Times New Roman" panose="02020603050405020304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376930" y="1111885"/>
            <a:ext cx="5757545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tx1"/>
                </a:solidFill>
              </a:rPr>
              <a:t>实例化</a:t>
            </a:r>
            <a:r>
              <a:rPr lang="en-US" altLang="zh-CN">
                <a:solidFill>
                  <a:schemeClr val="tx1"/>
                </a:solidFill>
              </a:rPr>
              <a:t>ActionModule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3945" y="1584960"/>
            <a:ext cx="6710045" cy="337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600">
                <a:solidFill>
                  <a:schemeClr val="tx1"/>
                </a:solidFill>
              </a:rPr>
              <a:t>向</a:t>
            </a:r>
            <a:r>
              <a:rPr lang="en-US" altLang="zh-CN" sz="1600">
                <a:solidFill>
                  <a:schemeClr val="tx1"/>
                </a:solidFill>
              </a:rPr>
              <a:t>RestController</a:t>
            </a:r>
            <a:r>
              <a:rPr lang="zh-CN" sz="1600">
                <a:solidFill>
                  <a:schemeClr val="tx1"/>
                </a:solidFill>
              </a:rPr>
              <a:t>注册各类</a:t>
            </a:r>
            <a:r>
              <a:rPr lang="en-US" altLang="zh-CN" sz="1600">
                <a:solidFill>
                  <a:schemeClr val="tx1"/>
                </a:solidFill>
              </a:rPr>
              <a:t>RestHandler</a:t>
            </a:r>
            <a:r>
              <a:rPr lang="zh-CN" altLang="en-US" sz="1600">
                <a:solidFill>
                  <a:schemeClr val="tx1"/>
                </a:solidFill>
              </a:rPr>
              <a:t>，用于路由</a:t>
            </a:r>
            <a:r>
              <a:rPr lang="en-US" altLang="zh-CN" sz="1600">
                <a:solidFill>
                  <a:schemeClr val="tx1"/>
                </a:solidFill>
              </a:rPr>
              <a:t>Http</a:t>
            </a:r>
            <a:r>
              <a:rPr lang="zh-CN" altLang="en-US" sz="1600">
                <a:solidFill>
                  <a:schemeClr val="tx1"/>
                </a:solidFill>
              </a:rPr>
              <a:t>请求到</a:t>
            </a:r>
            <a:r>
              <a:rPr lang="en-US" altLang="zh-CN" sz="1600">
                <a:solidFill>
                  <a:schemeClr val="tx1"/>
                </a:solidFill>
              </a:rPr>
              <a:t>TransportAction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45" y="2002790"/>
            <a:ext cx="1752600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25" y="2002790"/>
            <a:ext cx="1971675" cy="22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980" y="2263140"/>
            <a:ext cx="4638040" cy="190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980" y="2486660"/>
            <a:ext cx="4828540" cy="190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945" y="2826385"/>
            <a:ext cx="1790700" cy="190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475" y="2835910"/>
            <a:ext cx="5238115" cy="171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6980" y="3047365"/>
            <a:ext cx="5085715" cy="3714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376930" y="3448637"/>
            <a:ext cx="5796280" cy="671878"/>
            <a:chOff x="7242" y="6781"/>
            <a:chExt cx="4114" cy="3665"/>
          </a:xfrm>
        </p:grpSpPr>
        <p:sp>
          <p:nvSpPr>
            <p:cNvPr id="27" name="剪去单角的矩形 26"/>
            <p:cNvSpPr/>
            <p:nvPr/>
          </p:nvSpPr>
          <p:spPr>
            <a:xfrm>
              <a:off x="7242" y="6854"/>
              <a:ext cx="4114" cy="3592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242" y="6781"/>
              <a:ext cx="4022" cy="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RestController</a:t>
              </a:r>
              <a:r>
                <a:rPr lang="zh-CN" altLang="en-US">
                  <a:sym typeface="+mn-ea"/>
                </a:rPr>
                <a:t>调用</a:t>
              </a:r>
              <a:r>
                <a:rPr lang="en-US" altLang="zh-CN">
                  <a:sym typeface="+mn-ea"/>
                </a:rPr>
                <a:t>RestHandler</a:t>
              </a:r>
              <a:r>
                <a:rPr lang="zh-CN" altLang="en-US">
                  <a:sym typeface="+mn-ea"/>
                </a:rPr>
                <a:t>的</a:t>
              </a:r>
              <a:r>
                <a:rPr lang="en-US" altLang="zh-CN">
                  <a:sym typeface="+mn-ea"/>
                </a:rPr>
                <a:t>handleRequest</a:t>
              </a:r>
              <a:r>
                <a:rPr lang="zh-CN" altLang="en-US">
                  <a:sym typeface="+mn-ea"/>
                </a:rPr>
                <a:t>，在</a:t>
              </a:r>
              <a:r>
                <a:rPr lang="en-US" altLang="zh-CN">
                  <a:sym typeface="+mn-ea"/>
                </a:rPr>
                <a:t>handleRequest</a:t>
              </a:r>
              <a:r>
                <a:rPr lang="zh-CN" altLang="en-US">
                  <a:sym typeface="+mn-ea"/>
                </a:rPr>
                <a:t>中调用</a:t>
              </a:r>
              <a:r>
                <a:rPr lang="en-US" altLang="zh-CN">
                  <a:sym typeface="+mn-ea"/>
                </a:rPr>
                <a:t>NodeClient</a:t>
              </a:r>
              <a:r>
                <a:rPr lang="zh-CN" altLang="en-US">
                  <a:sym typeface="+mn-ea"/>
                </a:rPr>
                <a:t>的对应方法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6985" y="4173855"/>
            <a:ext cx="2561590" cy="20002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7625" y="4170045"/>
            <a:ext cx="2114550" cy="1905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3680" y="4387215"/>
            <a:ext cx="4552315" cy="2095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3680" y="5057775"/>
            <a:ext cx="1562100" cy="4095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045" y="4623435"/>
            <a:ext cx="1790700" cy="1905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1085" y="4617720"/>
            <a:ext cx="2818765" cy="2095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8820" y="4840605"/>
            <a:ext cx="6523990" cy="19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17221</Words>
  <Application>WPS 演示</Application>
  <PresentationFormat>宽屏</PresentationFormat>
  <Paragraphs>1771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微软雅黑</vt:lpstr>
      <vt:lpstr>Wingdings</vt:lpstr>
      <vt:lpstr>Calibri Light</vt:lpstr>
      <vt:lpstr>Calibri</vt:lpstr>
      <vt:lpstr>Consolas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查询请求解析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构造目标Shard列表</vt:lpstr>
      <vt:lpstr>Query-Then-Fetch</vt:lpstr>
      <vt:lpstr>Query-Then-Fetch: Query</vt:lpstr>
      <vt:lpstr>Query-Then-Fetch: Query</vt:lpstr>
      <vt:lpstr>PowerPoint 演示文稿</vt:lpstr>
      <vt:lpstr>PowerPoint 演示文稿</vt:lpstr>
      <vt:lpstr>PowerPoint 演示文稿</vt:lpstr>
      <vt:lpstr>Query-Then-Fetch: Query</vt:lpstr>
      <vt:lpstr>PowerPoint 演示文稿</vt:lpstr>
      <vt:lpstr>PowerPoint 演示文稿</vt:lpstr>
      <vt:lpstr>PowerPoint 演示文稿</vt:lpstr>
      <vt:lpstr>Dfs-Query-Then-Fetch</vt:lpstr>
      <vt:lpstr>PowerPoint 演示文稿</vt:lpstr>
      <vt:lpstr>PowerPoint 演示文稿</vt:lpstr>
      <vt:lpstr>Lucene搜索</vt:lpstr>
      <vt:lpstr>Lucene索引结构</vt:lpstr>
      <vt:lpstr>Lucene词典</vt:lpstr>
      <vt:lpstr>Lucene索引与检索—总结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734</cp:revision>
  <dcterms:created xsi:type="dcterms:W3CDTF">2015-05-05T08:02:00Z</dcterms:created>
  <dcterms:modified xsi:type="dcterms:W3CDTF">2020-03-27T03:30:37Z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