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56" r:id="rId7"/>
    <p:sldId id="258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2" r:id="rId16"/>
    <p:sldId id="273" r:id="rId17"/>
    <p:sldId id="275" r:id="rId18"/>
    <p:sldId id="267" r:id="rId19"/>
    <p:sldId id="274" r:id="rId20"/>
    <p:sldId id="276" r:id="rId21"/>
    <p:sldId id="277" r:id="rId22"/>
    <p:sldId id="278" r:id="rId23"/>
    <p:sldId id="270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52235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Mapping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基本概念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Mapping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与文档解析流程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3355" y="3754755"/>
            <a:ext cx="527875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Nested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等字段实现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Nested Docvalue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FieldMapper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解析流程：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NestedField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5270" y="133096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nestedDoc</a:t>
            </a:r>
            <a:r>
              <a:rPr lang="zh-CN" altLang="en-US" sz="1600">
                <a:solidFill>
                  <a:schemeClr val="tx1"/>
                </a:solidFill>
              </a:rPr>
              <a:t>与</a:t>
            </a:r>
            <a:r>
              <a:rPr lang="en-US" altLang="zh-CN" sz="1600">
                <a:solidFill>
                  <a:schemeClr val="tx1"/>
                </a:solidFill>
              </a:rPr>
              <a:t>parentDoc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5270" y="59880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NestedContext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2417445"/>
            <a:ext cx="391414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525270" y="314896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设置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nestedDoc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_id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parentDocId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（方便统一删除）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3865880"/>
            <a:ext cx="739076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431925" y="4676775"/>
            <a:ext cx="284416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设置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nestedDoc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的</a:t>
            </a:r>
            <a:r>
              <a:rPr lang="en-US" sz="1600">
                <a:solidFill>
                  <a:schemeClr val="tx1"/>
                </a:solidFill>
                <a:sym typeface="+mn-ea"/>
              </a:rPr>
              <a:t>_type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字段为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__XXX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（以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__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开头，方便过滤）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5414645"/>
            <a:ext cx="7894955" cy="19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3865880"/>
            <a:ext cx="4323715" cy="28187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接箭头连接符 12"/>
          <p:cNvCxnSpPr/>
          <p:nvPr/>
        </p:nvCxnSpPr>
        <p:spPr>
          <a:xfrm flipH="1">
            <a:off x="9904095" y="2998470"/>
            <a:ext cx="8890" cy="85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31925" y="5877560"/>
            <a:ext cx="284416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依次解析每个内部字段，生成对应</a:t>
            </a:r>
            <a:r>
              <a:rPr lang="en-US" altLang="zh-CN" sz="1600">
                <a:solidFill>
                  <a:schemeClr val="tx1"/>
                </a:solidFill>
              </a:rPr>
              <a:t>Field</a:t>
            </a:r>
            <a:r>
              <a:rPr lang="zh-CN" altLang="en-US" sz="1600">
                <a:solidFill>
                  <a:schemeClr val="tx1"/>
                </a:solidFill>
              </a:rPr>
              <a:t>并放入</a:t>
            </a:r>
            <a:r>
              <a:rPr lang="en-US" altLang="zh-CN" sz="1600">
                <a:solidFill>
                  <a:schemeClr val="tx1"/>
                </a:solidFill>
              </a:rPr>
              <a:t>nestedDoc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715" y="320040"/>
            <a:ext cx="5047615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720" y="2045970"/>
            <a:ext cx="1981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5326380" y="32385"/>
            <a:ext cx="151257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nestedDoc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270" y="2005965"/>
            <a:ext cx="275209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4276090" y="2005965"/>
            <a:ext cx="4511040" cy="276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sym typeface="+mn-ea"/>
              </a:rPr>
              <a:t>parentDoc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与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nestedDoc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在各自被创建时，依次添加进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documents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中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43840" y="1525270"/>
            <a:ext cx="12065" cy="275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229870"/>
            <a:ext cx="5542915" cy="5723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3852545"/>
            <a:ext cx="1981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3909060" y="2144395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nestedDoc01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9060" y="3298825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nestedDoc02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9060" y="4432935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parentDoc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65" y="404495"/>
            <a:ext cx="6257290" cy="3295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5815965" y="130175"/>
            <a:ext cx="28860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重排序，保证子文档出现在父文档前面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1110" y="1705610"/>
            <a:ext cx="291211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保留父文档、子文档之间的相对顺序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65" y="3852545"/>
            <a:ext cx="412369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KeywordField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5270" y="59880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keyword</a:t>
            </a:r>
            <a:r>
              <a:rPr lang="zh-CN" altLang="en-US" sz="1600">
                <a:solidFill>
                  <a:schemeClr val="tx1"/>
                </a:solidFill>
              </a:rPr>
              <a:t>值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5270" y="155321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field normalizer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5270" y="254762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标准化</a:t>
            </a:r>
            <a:r>
              <a:rPr lang="en-US" altLang="zh-CN" sz="1600">
                <a:solidFill>
                  <a:schemeClr val="tx1"/>
                </a:solidFill>
              </a:rPr>
              <a:t>keyword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5270" y="352869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添加</a:t>
            </a:r>
            <a:r>
              <a:rPr lang="en-US" altLang="zh-CN" sz="1600">
                <a:solidFill>
                  <a:schemeClr val="tx1"/>
                </a:solidFill>
              </a:rPr>
              <a:t>Field</a:t>
            </a:r>
            <a:r>
              <a:rPr lang="zh-CN" altLang="en-US" sz="1600">
                <a:solidFill>
                  <a:schemeClr val="tx1"/>
                </a:solidFill>
              </a:rPr>
              <a:t>至</a:t>
            </a:r>
            <a:r>
              <a:rPr lang="en-US" altLang="zh-CN" sz="1600">
                <a:solidFill>
                  <a:schemeClr val="tx1"/>
                </a:solidFill>
              </a:rPr>
              <a:t>Document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5270" y="450977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添加</a:t>
            </a:r>
            <a:r>
              <a:rPr lang="en-US" altLang="zh-CN" sz="1600">
                <a:solidFill>
                  <a:schemeClr val="tx1"/>
                </a:solidFill>
              </a:rPr>
              <a:t>docvalue</a:t>
            </a:r>
            <a:r>
              <a:rPr lang="zh-CN" altLang="en-US" sz="1600">
                <a:solidFill>
                  <a:schemeClr val="tx1"/>
                </a:solidFill>
              </a:rPr>
              <a:t>至</a:t>
            </a:r>
            <a:r>
              <a:rPr lang="en-US" altLang="zh-CN" sz="1600">
                <a:solidFill>
                  <a:schemeClr val="tx1"/>
                </a:solidFill>
              </a:rPr>
              <a:t>Document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17880" y="1553210"/>
            <a:ext cx="12065" cy="275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810" y="598805"/>
            <a:ext cx="5704840" cy="5285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KeywordField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相关查询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1437640"/>
            <a:ext cx="507619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418590" y="66548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判断字段是否为空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42810" y="66548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Terms</a:t>
            </a:r>
            <a:r>
              <a:rPr lang="zh-CN" altLang="en-US" sz="1600">
                <a:solidFill>
                  <a:schemeClr val="tx1"/>
                </a:solidFill>
              </a:rPr>
              <a:t>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1437640"/>
            <a:ext cx="470471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525270" y="340804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模糊查询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4208780"/>
            <a:ext cx="688594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8493760" y="340804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前缀查询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5" y="4093210"/>
            <a:ext cx="570484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62280" y="561149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通配符查询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90265" y="561149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范围查询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00" y="561149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正则查询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1775" y="561149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Term</a:t>
            </a:r>
            <a:r>
              <a:rPr lang="zh-CN" altLang="en-US" sz="1600">
                <a:solidFill>
                  <a:schemeClr val="tx1"/>
                </a:solidFill>
              </a:rPr>
              <a:t>查询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Arrays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825500"/>
            <a:ext cx="24669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0" y="-4445"/>
            <a:ext cx="6505575" cy="6686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8956675" y="1769110"/>
            <a:ext cx="3202940" cy="64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相当于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“T F T” 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与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docvalue[1, 0, 1]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两个字段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“T F T”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存于倒排索引，用于检索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docvalue[1, 0, 1]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用于排序和聚类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78650" y="3617595"/>
            <a:ext cx="31261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即使单个值也会存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docvalue (activebool:true)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825500"/>
            <a:ext cx="176212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" y="3307080"/>
            <a:ext cx="259969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1319530" y="2492375"/>
            <a:ext cx="0" cy="81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55" y="51435"/>
            <a:ext cx="6228715" cy="6755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9483725" y="457835"/>
            <a:ext cx="2419350" cy="1005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相当于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4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个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字段：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[0, 10] longpoint  --- kdtree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[0, 10] docvalue   --- docvalue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“T  F” text           --- inverted index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[1, 0] docvalue     --- docvalue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3725" y="1785620"/>
            <a:ext cx="261937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可以根据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term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搜出文档，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但是数组字段间相对顺序无法保证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965" y="116205"/>
            <a:ext cx="8256905" cy="4009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" y="695960"/>
            <a:ext cx="2106930" cy="556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65" y="4218940"/>
            <a:ext cx="3399790" cy="2599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5" y="4178935"/>
            <a:ext cx="3971290" cy="2990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166745" y="1680210"/>
            <a:ext cx="520700" cy="28003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  <a:endCxn id="6" idx="1"/>
          </p:cNvCxnSpPr>
          <p:nvPr/>
        </p:nvCxnSpPr>
        <p:spPr>
          <a:xfrm rot="10800000" flipV="1">
            <a:off x="2767965" y="1820545"/>
            <a:ext cx="398780" cy="3698240"/>
          </a:xfrm>
          <a:prstGeom prst="curvedConnector3">
            <a:avLst>
              <a:gd name="adj1" fmla="val 310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Nested Docvalue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860" y="-4445"/>
            <a:ext cx="6998335" cy="6852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15" y="825500"/>
            <a:ext cx="3814445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需要建立字段间的连接关系，用于检索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保留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，用于排序、聚类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" y="2045970"/>
            <a:ext cx="45878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需要建立字段间的连接关系，用于对象检索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3385820"/>
            <a:ext cx="1999615" cy="1566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7550" y="3372485"/>
            <a:ext cx="3814445" cy="1554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ES</a:t>
            </a:r>
            <a:r>
              <a:rPr lang="zh-CN" sz="1600">
                <a:latin typeface="Times New Roman" panose="02020603050405020304" charset="0"/>
                <a:sym typeface="+mn-ea"/>
              </a:rPr>
              <a:t>存储方式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: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tagkey.value: “football running” &lt;inverted&gt;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tagkey.value: [football running] &lt;docvalue&gt; 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tagkey.weight: [0.2, 0.1] &lt;floatpoint&gt;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tagkey.weight: [0.2, 0.1] &lt;docvalue&gt;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无法独立查找每个子对象</a:t>
            </a:r>
            <a:endParaRPr lang="zh-CN" altLang="en-US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608830" y="1108710"/>
            <a:ext cx="2973705" cy="2651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"football",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0.2,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true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"running",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0.1,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false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8830" y="83439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_source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8830" y="4248150"/>
            <a:ext cx="691007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tagkey.value: "football running”                   &lt;inverted&gt; IndexOption&lt;doc&gt;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tagkey.value: ["football", "running"]              &lt;docvalue&gt;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tagkey.weight: [0.2, 0.1]                          &lt;floatpoint&gt;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tagkey.weight: [0.2, 0.1]                          &lt;docvalue&gt;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tagkey.enable: "T F"                               &lt;inverted&gt; IndexOption&lt;doc&gt;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tagkey.enable: [1, 0]                              &lt;docvalue&gt;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tagkey.relations: ["football#0.2#T, running#0.1#F] &lt;docvalue&gt;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420" y="1108710"/>
            <a:ext cx="3027680" cy="39319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"type": "relation_object",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"relations":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],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"properties":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"keyword"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"double"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"boolean"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420" y="83439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mapping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8830" y="397383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fields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08830" y="5894070"/>
            <a:ext cx="51530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层提供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RelationObjectCollector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，根据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relations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字段对文档进行过滤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方案一：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DocValue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过滤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8830" y="5619750"/>
            <a:ext cx="515302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value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weight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查找出对应文档（此时包含部分不严格匹配的文档）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285" y="234950"/>
            <a:ext cx="8104505" cy="226695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方案二：带权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DocValue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7150" y="2448560"/>
            <a:ext cx="3427095" cy="3383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"value": "football",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"weight": 0.2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true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"value": "running",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"weight": 0.1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false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77150" y="217424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_source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5008880"/>
            <a:ext cx="691007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tagkey.value: "football running”                  &lt;inverted&gt; IndexOption&lt;doc&gt;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tagkey.value: [["football",0.2], ["running",0.1]] &lt;weighted_docvalue&gt;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tagkey.enable: "T F"                              &lt;inverted&gt; IndexOption&lt;doc&gt;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tagkey.enable: [1, 0]                             &lt;docvalue&gt;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473456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fields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5831840"/>
            <a:ext cx="46863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层提供带权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实现和对应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，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根据权重进行文档过滤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750" y="1701165"/>
            <a:ext cx="3935095" cy="2468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"type": "object",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"properties":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"weighted_keyword",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"boolean"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750" y="1426845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mapping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5405" y="2922270"/>
            <a:ext cx="22002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基本概念：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FieldType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245" y="825500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FieldType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8145" y="871855"/>
            <a:ext cx="38144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Lucene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用于存储字段的索引、存储设置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5" y="-4445"/>
            <a:ext cx="3866515" cy="2694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63245" y="366077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MappedFieldType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38145" y="3585210"/>
            <a:ext cx="4239895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用于额外的字段设置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ctr"/>
            <a:r>
              <a:rPr lang="zh-CN" altLang="en-US" sz="1600">
                <a:latin typeface="Times New Roman" panose="02020603050405020304" charset="0"/>
                <a:sym typeface="+mn-ea"/>
              </a:rPr>
              <a:t>（字段名、索引和搜索分词器、字段元数据）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310"/>
            <a:ext cx="159067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90" y="2741295"/>
            <a:ext cx="289496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563245" y="5109210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XXXXXFieldType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8145" y="5155565"/>
            <a:ext cx="272034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定义的</a:t>
            </a:r>
            <a:r>
              <a:rPr lang="zh-CN" sz="1600">
                <a:latin typeface="Times New Roman" panose="02020603050405020304" charset="0"/>
                <a:sym typeface="+mn-ea"/>
              </a:rPr>
              <a:t>各类具体字段类型</a:t>
            </a:r>
            <a:endParaRPr 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825" y="4487545"/>
            <a:ext cx="168592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方案三：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层实现文档过滤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25" y="1008380"/>
            <a:ext cx="3935095" cy="3017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"type": "object",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"properties":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"keyword"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"double"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"type": "boolean"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25" y="73406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mapping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5310" y="825500"/>
            <a:ext cx="5162550" cy="448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"query":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"bool":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"must":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"term": {"value": "football"}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"range": {"weight": {"gte": 0.1,"lte": 0.3}}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],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"relation_filter":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"condition":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    "term": {"value": "football"}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"range": {"weight": {"gte": 0.1,"lte": 0.3}}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    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5310" y="55118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query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25310" y="5306060"/>
            <a:ext cx="46863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先根据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must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查出文档，再使用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relation_filter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过滤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8195" y="4025900"/>
            <a:ext cx="3427095" cy="2651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"tagkey": [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"football",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0.2,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true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{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"value": "running",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"weight": 0.1,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    "enable": false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    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    ]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}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8195" y="3751580"/>
            <a:ext cx="100520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_source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30820" y="2868295"/>
            <a:ext cx="4175760" cy="1800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方案四：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Lucene DocId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046470" y="1677035"/>
            <a:ext cx="2581910" cy="224790"/>
            <a:chOff x="5823" y="2851"/>
            <a:chExt cx="4066" cy="354"/>
          </a:xfrm>
        </p:grpSpPr>
        <p:sp>
          <p:nvSpPr>
            <p:cNvPr id="4" name="矩形 3"/>
            <p:cNvSpPr/>
            <p:nvPr/>
          </p:nvSpPr>
          <p:spPr>
            <a:xfrm>
              <a:off x="5823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404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85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566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47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28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09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46470" y="2258695"/>
            <a:ext cx="2581910" cy="224790"/>
            <a:chOff x="5823" y="2851"/>
            <a:chExt cx="4066" cy="354"/>
          </a:xfrm>
        </p:grpSpPr>
        <p:sp>
          <p:nvSpPr>
            <p:cNvPr id="29" name="矩形 28"/>
            <p:cNvSpPr/>
            <p:nvPr/>
          </p:nvSpPr>
          <p:spPr>
            <a:xfrm>
              <a:off x="5823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04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85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566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147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28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309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52" name="左大括号 51"/>
          <p:cNvSpPr/>
          <p:nvPr/>
        </p:nvSpPr>
        <p:spPr>
          <a:xfrm>
            <a:off x="5887085" y="1760220"/>
            <a:ext cx="75565" cy="6407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4950" y="825500"/>
            <a:ext cx="998982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tagkey.value: "football running”                   &lt;inverted&gt; IndexOption&lt;doc&gt;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tagkey.weight: [0.2, 0.1]                          &lt;docvalue&gt;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810625" y="1602105"/>
            <a:ext cx="181737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football  0.2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810625" y="2118360"/>
            <a:ext cx="181737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sym typeface="+mn-ea"/>
              </a:rPr>
              <a:t>running   0.1</a:t>
            </a:r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 rot="16200000">
            <a:off x="4044950" y="1183640"/>
            <a:ext cx="440055" cy="3041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6200000">
            <a:off x="7117715" y="1553845"/>
            <a:ext cx="440055" cy="2581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482340" y="3065145"/>
            <a:ext cx="228600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高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25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位表示父文档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Id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具体位数可调整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54140" y="3152140"/>
            <a:ext cx="216027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低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位表示子文档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Id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486660" y="1890395"/>
            <a:ext cx="3307080" cy="368300"/>
            <a:chOff x="3916" y="2977"/>
            <a:chExt cx="5208" cy="580"/>
          </a:xfrm>
        </p:grpSpPr>
        <p:grpSp>
          <p:nvGrpSpPr>
            <p:cNvPr id="20" name="组合 19"/>
            <p:cNvGrpSpPr/>
            <p:nvPr/>
          </p:nvGrpSpPr>
          <p:grpSpPr>
            <a:xfrm>
              <a:off x="5058" y="3099"/>
              <a:ext cx="4066" cy="354"/>
              <a:chOff x="5823" y="2851"/>
              <a:chExt cx="4066" cy="35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823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04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85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566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147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728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309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497" y="2977"/>
              <a:ext cx="5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69" name="矩形 68"/>
            <p:cNvSpPr/>
            <p:nvPr/>
          </p:nvSpPr>
          <p:spPr>
            <a:xfrm>
              <a:off x="3916" y="30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494915" y="3965575"/>
            <a:ext cx="3307080" cy="368300"/>
            <a:chOff x="3916" y="2977"/>
            <a:chExt cx="5208" cy="580"/>
          </a:xfrm>
        </p:grpSpPr>
        <p:grpSp>
          <p:nvGrpSpPr>
            <p:cNvPr id="72" name="组合 71"/>
            <p:cNvGrpSpPr/>
            <p:nvPr/>
          </p:nvGrpSpPr>
          <p:grpSpPr>
            <a:xfrm>
              <a:off x="5058" y="3099"/>
              <a:ext cx="4066" cy="354"/>
              <a:chOff x="5823" y="2851"/>
              <a:chExt cx="4066" cy="354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823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404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985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566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147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728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0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309" y="2851"/>
                <a:ext cx="581" cy="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1400" strike="noStrike" noProof="1">
                    <a:solidFill>
                      <a:schemeClr val="tx1"/>
                    </a:solidFill>
                  </a:rPr>
                  <a:t>11</a:t>
                </a:r>
                <a:endParaRPr lang="en-US" altLang="zh-CN" sz="1400" strike="noStrike" noProof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4497" y="2977"/>
              <a:ext cx="56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3916" y="30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00090" y="4036695"/>
            <a:ext cx="2581910" cy="224790"/>
            <a:chOff x="5823" y="2851"/>
            <a:chExt cx="4066" cy="354"/>
          </a:xfrm>
        </p:grpSpPr>
        <p:sp>
          <p:nvSpPr>
            <p:cNvPr id="83" name="矩形 82"/>
            <p:cNvSpPr/>
            <p:nvPr/>
          </p:nvSpPr>
          <p:spPr>
            <a:xfrm>
              <a:off x="5823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04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985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7566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147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728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309" y="285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4726940" y="4333875"/>
            <a:ext cx="41148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组合得到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sym typeface="+mn-ea"/>
              </a:rPr>
              <a:t>Lucene ComposedDocId=129</a:t>
            </a:r>
            <a:endParaRPr lang="zh-CN" altLang="en-US">
              <a:solidFill>
                <a:schemeClr val="tx1"/>
              </a:solidFill>
              <a:latin typeface="Consolas" panose="020B0609020204030204" charset="0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98550" y="484187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football -&gt; docId[128]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running -&gt; docId[129]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95800" y="484187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0.2-&gt; docId[128]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0.1 -&gt; docId[129]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98550" y="5402580"/>
            <a:ext cx="11772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inverted index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495800" y="5402580"/>
            <a:ext cx="11772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bkd tree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76465" y="4841875"/>
            <a:ext cx="4839335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可以直接通过索引查找，无需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collector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过滤；</a:t>
            </a:r>
            <a:endParaRPr lang="zh-CN" altLang="en-US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查找行存或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时，使用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composedDocId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的父文档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Id</a:t>
            </a:r>
            <a:endParaRPr lang="en-US" altLang="zh-CN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6" name="左大括号 95"/>
          <p:cNvSpPr/>
          <p:nvPr/>
        </p:nvSpPr>
        <p:spPr>
          <a:xfrm rot="16200000">
            <a:off x="3576320" y="4486275"/>
            <a:ext cx="440055" cy="30410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2972435" y="6356350"/>
            <a:ext cx="200279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单独的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composedId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索引结构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4757420"/>
            <a:ext cx="7190740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163445"/>
            <a:ext cx="7694930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" y="1176020"/>
            <a:ext cx="6828790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94005" y="4483100"/>
            <a:ext cx="28860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转移具体实现到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Lucene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005" y="1889125"/>
            <a:ext cx="28860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在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层完成设计实现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670" y="901700"/>
            <a:ext cx="28860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转移具体实现到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Lucene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320" y="3216910"/>
            <a:ext cx="3847465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320" y="1292860"/>
            <a:ext cx="384746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455" y="11430"/>
            <a:ext cx="6624955" cy="6835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基本概念：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790" y="1064260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TypeParser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0690" y="1110615"/>
            <a:ext cx="52806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使用各个字段的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TypeParser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来获取对应的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MapperBuilder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250" y="205930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Mapper::Builder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150" y="2152015"/>
            <a:ext cx="52806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MapperBuilder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来获取对应的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790" y="306641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Mapper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80690" y="3159125"/>
            <a:ext cx="5280660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Mapper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将</a:t>
            </a:r>
            <a:r>
              <a:rPr lang="zh-CN" sz="1600">
                <a:latin typeface="Times New Roman" panose="02020603050405020304" charset="0"/>
                <a:sym typeface="+mn-ea"/>
              </a:rPr>
              <a:t>文档的字段解析为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Lucene::</a:t>
            </a:r>
            <a:r>
              <a:rPr lang="en-US" altLang="zh-CN" sz="1600">
                <a:sym typeface="+mn-ea"/>
              </a:rPr>
              <a:t>IndexableField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4191635"/>
            <a:ext cx="2190750" cy="20764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05175" y="419163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XContentParser</a:t>
            </a:r>
            <a:r>
              <a:rPr lang="zh-CN" altLang="en-US" sz="1600">
                <a:solidFill>
                  <a:schemeClr val="tx1"/>
                </a:solidFill>
              </a:rPr>
              <a:t>处理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886960"/>
            <a:ext cx="1628775" cy="685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05175" y="584009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TypeParser</a:t>
            </a:r>
            <a:r>
              <a:rPr lang="zh-CN" altLang="en-US" sz="1600">
                <a:solidFill>
                  <a:schemeClr val="tx1"/>
                </a:solidFill>
              </a:rPr>
              <a:t>处理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19010" y="584009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BooleanBuilder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51500" y="5916930"/>
            <a:ext cx="141287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得到各项类型参数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63740" y="5015865"/>
            <a:ext cx="239649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BooleanFieldMapper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63740" y="4191635"/>
            <a:ext cx="239649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解析出</a:t>
            </a:r>
            <a:r>
              <a:rPr lang="en-US" altLang="zh-CN" sz="1600">
                <a:solidFill>
                  <a:schemeClr val="tx1"/>
                </a:solidFill>
              </a:rPr>
              <a:t>IndexableField</a:t>
            </a:r>
            <a:r>
              <a:rPr lang="zh-CN" altLang="en-US" sz="1600">
                <a:solidFill>
                  <a:schemeClr val="tx1"/>
                </a:solidFill>
              </a:rPr>
              <a:t>用于</a:t>
            </a:r>
            <a:r>
              <a:rPr lang="en-US" altLang="zh-CN" sz="1600">
                <a:solidFill>
                  <a:schemeClr val="tx1"/>
                </a:solidFill>
              </a:rPr>
              <a:t>Lucene</a:t>
            </a:r>
            <a:r>
              <a:rPr lang="zh-CN" altLang="en-US" sz="1600">
                <a:solidFill>
                  <a:schemeClr val="tx1"/>
                </a:solidFill>
              </a:rPr>
              <a:t>索引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760" y="4062730"/>
            <a:ext cx="2057400" cy="685800"/>
          </a:xfrm>
          <a:prstGeom prst="rect">
            <a:avLst/>
          </a:prstGeom>
        </p:spPr>
      </p:pic>
      <p:cxnSp>
        <p:nvCxnSpPr>
          <p:cNvPr id="20" name="直接箭头连接符 19"/>
          <p:cNvCxnSpPr>
            <a:endCxn id="11" idx="1"/>
          </p:cNvCxnSpPr>
          <p:nvPr/>
        </p:nvCxnSpPr>
        <p:spPr>
          <a:xfrm>
            <a:off x="2747010" y="4398010"/>
            <a:ext cx="55816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2" idx="0"/>
          </p:cNvCxnSpPr>
          <p:nvPr/>
        </p:nvCxnSpPr>
        <p:spPr>
          <a:xfrm>
            <a:off x="4107815" y="4624705"/>
            <a:ext cx="12065" cy="262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095750" y="5572760"/>
            <a:ext cx="12065" cy="262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</p:cNvCxnSpPr>
          <p:nvPr/>
        </p:nvCxnSpPr>
        <p:spPr>
          <a:xfrm flipV="1">
            <a:off x="8389620" y="5451475"/>
            <a:ext cx="1270" cy="388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390890" y="4619625"/>
            <a:ext cx="1270" cy="388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基本概念：索引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Mapper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250" y="1092200"/>
            <a:ext cx="24079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DocumentMapperParser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2160" y="1138555"/>
            <a:ext cx="38144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用于根据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Mapping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DocumentMapper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250" y="2166620"/>
            <a:ext cx="24079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DocumentMapper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160" y="2212975"/>
            <a:ext cx="38144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用于根据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文档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json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ParsedDocument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250" y="3334385"/>
            <a:ext cx="24079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ParsedDocument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12160" y="3380740"/>
            <a:ext cx="25342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存储解析好的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Document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3250" y="4502150"/>
            <a:ext cx="24079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Document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2160" y="4548505"/>
            <a:ext cx="533463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对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 Document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的扩展，增加了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parent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path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等信息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4930140"/>
            <a:ext cx="3456940" cy="276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Mapping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与文档解析流程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2515235"/>
            <a:ext cx="2209800" cy="22955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912745" y="1105535"/>
            <a:ext cx="16725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IndexService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2745" y="2386965"/>
            <a:ext cx="167259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构建</a:t>
            </a:r>
            <a:r>
              <a:rPr lang="en-US" altLang="zh-CN" sz="1600">
                <a:solidFill>
                  <a:srgbClr val="FF0000"/>
                </a:solidFill>
              </a:rPr>
              <a:t>MapperService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2590" y="1889760"/>
            <a:ext cx="161290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注入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MapperRegistry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5955" y="179641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注册各类</a:t>
            </a:r>
            <a:r>
              <a:rPr lang="en-US" altLang="zh-CN" sz="1600">
                <a:solidFill>
                  <a:schemeClr val="tx1"/>
                </a:solidFill>
              </a:rPr>
              <a:t>FieldMapper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955" y="1167130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IndicesModule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0385" y="116776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ES Node</a:t>
            </a:r>
            <a:r>
              <a:rPr lang="zh-CN" altLang="en-US" sz="1600">
                <a:solidFill>
                  <a:schemeClr val="tx1"/>
                </a:solidFill>
              </a:rPr>
              <a:t>启动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0385" y="1796415"/>
            <a:ext cx="2141220" cy="427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MapperRegistry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2357120"/>
            <a:ext cx="5619115" cy="43815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872105" y="3234690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构建</a:t>
            </a:r>
            <a:r>
              <a:rPr lang="en-US" altLang="zh-CN" sz="1200">
                <a:solidFill>
                  <a:schemeClr val="tx1"/>
                </a:solidFill>
              </a:rPr>
              <a:t>DocumentMapperParser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2290" y="4079875"/>
            <a:ext cx="13601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Times New Roman" panose="02020603050405020304" charset="0"/>
                <a:sym typeface="+mn-ea"/>
              </a:rPr>
              <a:t>解析文档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Mapping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2105" y="4628515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获取并保存DocumentMapper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48070" y="3314065"/>
            <a:ext cx="85344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latin typeface="Times New Roman" panose="02020603050405020304" charset="0"/>
                <a:sym typeface="+mn-ea"/>
              </a:rPr>
              <a:t>解析文档</a:t>
            </a:r>
            <a:endParaRPr 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10" y="5588000"/>
            <a:ext cx="2076450" cy="9620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21605" y="3588385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DocumentParser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3790" y="3588385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获得</a:t>
            </a:r>
            <a:r>
              <a:rPr lang="en-US" altLang="zh-CN" sz="1600">
                <a:solidFill>
                  <a:schemeClr val="tx1"/>
                </a:solidFill>
              </a:rPr>
              <a:t>ParsedDocument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67965" y="3795395"/>
            <a:ext cx="198882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200">
                <a:latin typeface="Times New Roman" panose="02020603050405020304" charset="0"/>
                <a:sym typeface="+mn-ea"/>
              </a:rPr>
              <a:t>IndexMetaData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Mapping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65" y="3661410"/>
            <a:ext cx="2628265" cy="16478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2" name="矩形 21"/>
          <p:cNvSpPr/>
          <p:nvPr/>
        </p:nvSpPr>
        <p:spPr>
          <a:xfrm>
            <a:off x="7463790" y="4586605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IndexOperation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65" y="5492750"/>
            <a:ext cx="1076325" cy="82867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7963535" y="4312285"/>
            <a:ext cx="128016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>
                <a:latin typeface="Times New Roman" panose="02020603050405020304" charset="0"/>
                <a:sym typeface="+mn-ea"/>
              </a:rPr>
              <a:t>List&lt;Document&gt;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21605" y="4586605"/>
            <a:ext cx="177990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IndexWriter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添加文档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065" y="6321425"/>
            <a:ext cx="1333500" cy="2286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9" name="矩形 28"/>
          <p:cNvSpPr/>
          <p:nvPr/>
        </p:nvSpPr>
        <p:spPr>
          <a:xfrm>
            <a:off x="5140960" y="1012825"/>
            <a:ext cx="6403340" cy="193484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0480" y="738505"/>
            <a:ext cx="13601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节点启动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27960" y="1042670"/>
            <a:ext cx="2081530" cy="43091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49320" y="768350"/>
            <a:ext cx="13601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索引创建或恢复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4770" y="3230245"/>
            <a:ext cx="4216400" cy="212153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144770" y="5362575"/>
            <a:ext cx="16268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sym typeface="+mn-ea"/>
              </a:rPr>
              <a:t>IndexShard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索引文档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35" name="直接箭头连接符 34"/>
          <p:cNvCxnSpPr>
            <a:stCxn id="8" idx="3"/>
            <a:endCxn id="7" idx="1"/>
          </p:cNvCxnSpPr>
          <p:nvPr/>
        </p:nvCxnSpPr>
        <p:spPr>
          <a:xfrm flipV="1">
            <a:off x="7761605" y="1381125"/>
            <a:ext cx="51435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7" idx="3"/>
            <a:endCxn id="28" idx="3"/>
          </p:cNvCxnSpPr>
          <p:nvPr/>
        </p:nvCxnSpPr>
        <p:spPr>
          <a:xfrm>
            <a:off x="10417175" y="1381125"/>
            <a:ext cx="3175" cy="629285"/>
          </a:xfrm>
          <a:prstGeom prst="bentConnector3">
            <a:avLst>
              <a:gd name="adj1" fmla="val 75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1"/>
            <a:endCxn id="9" idx="3"/>
          </p:cNvCxnSpPr>
          <p:nvPr/>
        </p:nvCxnSpPr>
        <p:spPr>
          <a:xfrm flipH="1">
            <a:off x="7761605" y="2010410"/>
            <a:ext cx="514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1"/>
            <a:endCxn id="6" idx="3"/>
          </p:cNvCxnSpPr>
          <p:nvPr/>
        </p:nvCxnSpPr>
        <p:spPr>
          <a:xfrm flipH="1">
            <a:off x="4555490" y="2010410"/>
            <a:ext cx="1064895" cy="1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613390" y="189230"/>
            <a:ext cx="54546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sym typeface="Wingdings" panose="05000000000000000000" charset="0"/>
              </a:rPr>
              <a:t></a:t>
            </a:r>
            <a:endParaRPr lang="zh-CN" altLang="en-US" sz="3200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03855" y="586105"/>
            <a:ext cx="54546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sym typeface="Wingdings" panose="05000000000000000000" charset="0"/>
              </a:rPr>
              <a:t></a:t>
            </a:r>
            <a:endParaRPr lang="zh-CN" altLang="en-US" sz="3200">
              <a:solidFill>
                <a:srgbClr val="FF0000"/>
              </a:solidFill>
              <a:sym typeface="Wingdings" panose="05000000000000000000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74920" y="5636895"/>
            <a:ext cx="54546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sym typeface="Wingdings" panose="05000000000000000000" charset="0"/>
              </a:rPr>
              <a:t></a:t>
            </a:r>
            <a:endParaRPr lang="zh-CN" altLang="en-US" sz="3200">
              <a:solidFill>
                <a:srgbClr val="FF0000"/>
              </a:solidFill>
              <a:sym typeface="Wingdings" panose="05000000000000000000" charset="0"/>
            </a:endParaRPr>
          </a:p>
        </p:txBody>
      </p:sp>
      <p:cxnSp>
        <p:nvCxnSpPr>
          <p:cNvPr id="42" name="肘形连接符 41"/>
          <p:cNvCxnSpPr>
            <a:stCxn id="13" idx="3"/>
            <a:endCxn id="17" idx="1"/>
          </p:cNvCxnSpPr>
          <p:nvPr/>
        </p:nvCxnSpPr>
        <p:spPr>
          <a:xfrm flipV="1">
            <a:off x="4652010" y="3869055"/>
            <a:ext cx="569595" cy="1040130"/>
          </a:xfrm>
          <a:prstGeom prst="bentConnector3">
            <a:avLst>
              <a:gd name="adj1" fmla="val 5005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001510" y="3867150"/>
            <a:ext cx="47561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7001510" y="4908550"/>
            <a:ext cx="48895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757160" y="4147185"/>
            <a:ext cx="0" cy="440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箭头连接符 20"/>
          <p:cNvCxnSpPr>
            <a:stCxn id="20" idx="1"/>
            <a:endCxn id="13" idx="3"/>
          </p:cNvCxnSpPr>
          <p:nvPr/>
        </p:nvCxnSpPr>
        <p:spPr>
          <a:xfrm flipH="1">
            <a:off x="4133850" y="4564380"/>
            <a:ext cx="2917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2930" y="3939540"/>
            <a:ext cx="17716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Mapping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7860" y="71882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IndexMetaData</a:t>
            </a:r>
            <a:r>
              <a:rPr lang="zh-CN" altLang="en-US" sz="1600">
                <a:solidFill>
                  <a:schemeClr val="tx1"/>
                </a:solidFill>
              </a:rPr>
              <a:t>获取</a:t>
            </a:r>
            <a:r>
              <a:rPr lang="en-US" altLang="zh-CN" sz="1600">
                <a:solidFill>
                  <a:schemeClr val="tx1"/>
                </a:solidFill>
              </a:rPr>
              <a:t>Compressed Mapping Source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405255"/>
            <a:ext cx="265684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707130" y="1292860"/>
            <a:ext cx="227266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解析</a:t>
            </a:r>
            <a:r>
              <a:rPr lang="en-US" altLang="zh-CN" sz="1600">
                <a:solidFill>
                  <a:schemeClr val="tx1"/>
                </a:solidFill>
              </a:rPr>
              <a:t>source</a:t>
            </a:r>
            <a:r>
              <a:rPr lang="zh-CN" altLang="en-US" sz="1600">
                <a:solidFill>
                  <a:schemeClr val="tx1"/>
                </a:solidFill>
              </a:rPr>
              <a:t>获取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source mapping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65" y="1862455"/>
            <a:ext cx="465709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8863965" y="1301750"/>
            <a:ext cx="304546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ParserContext</a:t>
            </a:r>
            <a:r>
              <a:rPr lang="zh-CN" altLang="en-US" sz="1600">
                <a:solidFill>
                  <a:schemeClr val="tx1"/>
                </a:solidFill>
              </a:rPr>
              <a:t>用于存储解析过程需要用到的工具与状态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965" y="1862455"/>
            <a:ext cx="404749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0207625" y="2411095"/>
            <a:ext cx="12769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所有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type parser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8390" y="4283710"/>
            <a:ext cx="304546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遍历</a:t>
            </a:r>
            <a:r>
              <a:rPr lang="en-US" altLang="zh-CN" sz="1600">
                <a:solidFill>
                  <a:schemeClr val="tx1"/>
                </a:solidFill>
              </a:rPr>
              <a:t>source mapping</a:t>
            </a:r>
            <a:r>
              <a:rPr lang="zh-CN" altLang="en-US" sz="1600">
                <a:solidFill>
                  <a:schemeClr val="tx1"/>
                </a:solidFill>
              </a:rPr>
              <a:t>，逐一用</a:t>
            </a:r>
            <a:r>
              <a:rPr lang="en-US" altLang="zh-CN" sz="1600">
                <a:solidFill>
                  <a:schemeClr val="tx1"/>
                </a:solidFill>
              </a:rPr>
              <a:t>TypeParser</a:t>
            </a:r>
            <a:r>
              <a:rPr lang="zh-CN" altLang="en-US" sz="1600">
                <a:solidFill>
                  <a:schemeClr val="tx1"/>
                </a:solidFill>
              </a:rPr>
              <a:t>处理每个</a:t>
            </a:r>
            <a:r>
              <a:rPr lang="en-US" altLang="zh-CN" sz="1600">
                <a:solidFill>
                  <a:schemeClr val="tx1"/>
                </a:solidFill>
              </a:rPr>
              <a:t>field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25" y="4844415"/>
            <a:ext cx="536194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3587115" y="5052695"/>
            <a:ext cx="15125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嵌套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map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表示的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2930" y="5900420"/>
            <a:ext cx="197358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获取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对应的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TypeParser</a:t>
            </a:r>
            <a:endParaRPr lang="en-US" alt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97630" y="791845"/>
            <a:ext cx="45999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567420" y="1017905"/>
            <a:ext cx="12065" cy="275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51040" y="4283710"/>
            <a:ext cx="3045460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使用</a:t>
            </a:r>
            <a:r>
              <a:rPr lang="en-US" altLang="zh-CN" sz="1600">
                <a:solidFill>
                  <a:schemeClr val="tx1"/>
                </a:solidFill>
              </a:rPr>
              <a:t>RootObjectMapper</a:t>
            </a:r>
            <a:r>
              <a:rPr lang="zh-CN" altLang="en-US" sz="1600">
                <a:solidFill>
                  <a:schemeClr val="tx1"/>
                </a:solidFill>
              </a:rPr>
              <a:t>根据</a:t>
            </a:r>
            <a:r>
              <a:rPr lang="en-US" altLang="zh-CN" sz="1600">
                <a:solidFill>
                  <a:schemeClr val="tx1"/>
                </a:solidFill>
              </a:rPr>
              <a:t>mapping</a:t>
            </a:r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Mapper::Builder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51040" y="4022725"/>
            <a:ext cx="15817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针对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properties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属性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2065" y="4009390"/>
            <a:ext cx="1581785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针对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meta-fields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属性</a:t>
            </a:r>
            <a:endParaRPr lang="zh-CN" altLang="en-US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065" y="4927600"/>
            <a:ext cx="629539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直接箭头连接符 26"/>
          <p:cNvCxnSpPr>
            <a:stCxn id="23" idx="3"/>
          </p:cNvCxnSpPr>
          <p:nvPr/>
        </p:nvCxnSpPr>
        <p:spPr>
          <a:xfrm>
            <a:off x="4133850" y="4133215"/>
            <a:ext cx="47053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1"/>
          </p:cNvCxnSpPr>
          <p:nvPr/>
        </p:nvCxnSpPr>
        <p:spPr>
          <a:xfrm flipH="1">
            <a:off x="5394325" y="4146550"/>
            <a:ext cx="1656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-12065" y="4297680"/>
            <a:ext cx="979805" cy="2127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构造出</a:t>
            </a:r>
            <a:r>
              <a:rPr lang="en-US" altLang="zh-CN" sz="1600">
                <a:solidFill>
                  <a:schemeClr val="tx1"/>
                </a:solidFill>
              </a:rPr>
              <a:t>DocumentMapper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解析流程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860" y="82550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处理所有</a:t>
            </a:r>
            <a:r>
              <a:rPr lang="en-US" altLang="zh-CN" sz="1600">
                <a:solidFill>
                  <a:schemeClr val="tx1"/>
                </a:solidFill>
              </a:rPr>
              <a:t>meta field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3386455"/>
            <a:ext cx="455231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386205"/>
            <a:ext cx="392366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482080" y="82550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逐个处理文档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每个</a:t>
            </a:r>
            <a:r>
              <a:rPr lang="zh-CN" altLang="en-US" sz="1600">
                <a:solidFill>
                  <a:schemeClr val="tx1"/>
                </a:solidFill>
              </a:rPr>
              <a:t>字段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0" y="1386205"/>
            <a:ext cx="460946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9139555" y="825500"/>
            <a:ext cx="136017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sym typeface="+mn-ea"/>
              </a:rPr>
              <a:t>根据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token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类型采用对应处理方式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15335" y="1053465"/>
            <a:ext cx="318135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FieldMapper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解析流程：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TextField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3840" y="825500"/>
            <a:ext cx="64039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满足如下条件的字段才需要被处理（其他字段只会存于</a:t>
            </a:r>
            <a:r>
              <a:rPr lang="en-US" altLang="zh-CN" sz="1600">
                <a:solidFill>
                  <a:schemeClr val="tx1"/>
                </a:solidFill>
              </a:rPr>
              <a:t>_source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  <a:r>
              <a:rPr lang="zh-CN" sz="1600">
                <a:solidFill>
                  <a:schemeClr val="tx1"/>
                </a:solidFill>
              </a:rPr>
              <a:t>）：</a:t>
            </a:r>
            <a:endParaRPr lang="zh-CN" sz="1600">
              <a:solidFill>
                <a:schemeClr val="tx1"/>
              </a:solidFill>
            </a:endParaRPr>
          </a:p>
          <a:p>
            <a:pPr algn="ctr"/>
            <a:r>
              <a:rPr lang="zh-CN" sz="1600">
                <a:solidFill>
                  <a:schemeClr val="tx1"/>
                </a:solidFill>
              </a:rPr>
              <a:t>需要被索引、需要存储字段值</a:t>
            </a:r>
            <a:endParaRPr lang="zh-CN" sz="16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8590" y="399415"/>
            <a:ext cx="1857375" cy="2415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5270" y="166624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Lucene::Field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476500"/>
            <a:ext cx="5304790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525270" y="323469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Field</a:t>
            </a:r>
            <a:r>
              <a:rPr lang="zh-CN" altLang="en-US" sz="1600">
                <a:solidFill>
                  <a:schemeClr val="tx1"/>
                </a:solidFill>
              </a:rPr>
              <a:t>放入</a:t>
            </a:r>
            <a:r>
              <a:rPr lang="en-US" altLang="zh-CN" sz="1600">
                <a:solidFill>
                  <a:schemeClr val="tx1"/>
                </a:solidFill>
              </a:rPr>
              <a:t>Document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138295"/>
            <a:ext cx="259016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4472940" y="3346450"/>
            <a:ext cx="528066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一个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ES Field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可能会根据设置创建多个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Lucene Field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05" y="4569460"/>
            <a:ext cx="705739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接箭头连接符 18"/>
          <p:cNvCxnSpPr/>
          <p:nvPr/>
        </p:nvCxnSpPr>
        <p:spPr>
          <a:xfrm>
            <a:off x="243840" y="1525270"/>
            <a:ext cx="12065" cy="275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41240" y="5056505"/>
            <a:ext cx="15125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用于加速前缀搜索</a:t>
            </a:r>
            <a:endParaRPr 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26305" y="3803015"/>
            <a:ext cx="5748020" cy="57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latin typeface="Times New Roman" panose="02020603050405020304" charset="0"/>
                <a:sym typeface="+mn-ea"/>
              </a:rPr>
              <a:t>为了加速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exist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查询，</a:t>
            </a:r>
            <a:r>
              <a:rPr lang="zh-CN" sz="1600">
                <a:latin typeface="Times New Roman" panose="02020603050405020304" charset="0"/>
                <a:sym typeface="+mn-ea"/>
              </a:rPr>
              <a:t>若该字段值不为空，且没有存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norm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docvalue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信息</a:t>
            </a:r>
            <a:r>
              <a:rPr lang="zh-CN" sz="1600">
                <a:latin typeface="Times New Roman" panose="02020603050405020304" charset="0"/>
                <a:sym typeface="+mn-ea"/>
              </a:rPr>
              <a:t>，将该字段名存于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_field_names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字段中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305" y="5760720"/>
            <a:ext cx="681926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4841240" y="6013450"/>
            <a:ext cx="1512570" cy="274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用于加速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Phrase</a:t>
            </a:r>
            <a:r>
              <a:rPr 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搜索</a:t>
            </a:r>
            <a:endParaRPr lang="zh-CN" sz="12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217170" y="825500"/>
            <a:ext cx="64039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满足如下条件的字段才需要被处理（其他字段只会存于</a:t>
            </a:r>
            <a:r>
              <a:rPr lang="en-US" altLang="zh-CN" sz="1600">
                <a:solidFill>
                  <a:schemeClr val="tx1"/>
                </a:solidFill>
              </a:rPr>
              <a:t>_source</a:t>
            </a:r>
            <a:r>
              <a:rPr lang="zh-CN" altLang="en-US" sz="1600">
                <a:solidFill>
                  <a:schemeClr val="tx1"/>
                </a:solidFill>
              </a:rPr>
              <a:t>中</a:t>
            </a:r>
            <a:r>
              <a:rPr lang="zh-CN" sz="1600">
                <a:solidFill>
                  <a:schemeClr val="tx1"/>
                </a:solidFill>
              </a:rPr>
              <a:t>）：</a:t>
            </a:r>
            <a:endParaRPr lang="zh-CN" sz="1600">
              <a:solidFill>
                <a:schemeClr val="tx1"/>
              </a:solidFill>
            </a:endParaRPr>
          </a:p>
          <a:p>
            <a:pPr algn="ctr"/>
            <a:r>
              <a:rPr lang="zh-CN" sz="1600">
                <a:solidFill>
                  <a:schemeClr val="tx1"/>
                </a:solidFill>
              </a:rPr>
              <a:t>需要被索引、需要存储字段值、或需要字段具有</a:t>
            </a:r>
            <a:r>
              <a:rPr lang="en-US" altLang="zh-CN" sz="1600">
                <a:solidFill>
                  <a:schemeClr val="tx1"/>
                </a:solidFill>
              </a:rPr>
              <a:t>docValue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-12065" y="-4445"/>
            <a:ext cx="50768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FieldMapper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解析流程：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BooleanField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5270" y="1666240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创建</a:t>
            </a:r>
            <a:r>
              <a:rPr lang="en-US" altLang="zh-CN" sz="1600">
                <a:solidFill>
                  <a:schemeClr val="tx1"/>
                </a:solidFill>
              </a:rPr>
              <a:t>Lucene::Field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2409190"/>
            <a:ext cx="524764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525270" y="3148965"/>
            <a:ext cx="2657475" cy="560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若设置了</a:t>
            </a:r>
            <a:r>
              <a:rPr lang="en-US" altLang="zh-CN" sz="1600">
                <a:solidFill>
                  <a:schemeClr val="tx1"/>
                </a:solidFill>
              </a:rPr>
              <a:t>docvalue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3860165"/>
            <a:ext cx="715264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" y="4869815"/>
            <a:ext cx="562864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5" y="1303020"/>
            <a:ext cx="2242185" cy="2557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6279</Words>
  <Application>WPS 演示</Application>
  <PresentationFormat>宽屏</PresentationFormat>
  <Paragraphs>553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Wingdings</vt:lpstr>
      <vt:lpstr>Calibri Light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178</cp:revision>
  <dcterms:created xsi:type="dcterms:W3CDTF">2015-05-05T08:02:00Z</dcterms:created>
  <dcterms:modified xsi:type="dcterms:W3CDTF">2020-06-03T03:35:43Z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