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86" r:id="rId3"/>
    <p:sldId id="257" r:id="rId4"/>
    <p:sldId id="258" r:id="rId5"/>
    <p:sldId id="256" r:id="rId6"/>
    <p:sldId id="259" r:id="rId7"/>
    <p:sldId id="260" r:id="rId8"/>
    <p:sldId id="261" r:id="rId9"/>
    <p:sldId id="262" r:id="rId10"/>
    <p:sldId id="265" r:id="rId11"/>
    <p:sldId id="264" r:id="rId12"/>
    <p:sldId id="266" r:id="rId13"/>
    <p:sldId id="272" r:id="rId14"/>
    <p:sldId id="267" r:id="rId15"/>
    <p:sldId id="279" r:id="rId16"/>
    <p:sldId id="268" r:id="rId17"/>
    <p:sldId id="269" r:id="rId18"/>
    <p:sldId id="270" r:id="rId20"/>
    <p:sldId id="271" r:id="rId21"/>
    <p:sldId id="273" r:id="rId22"/>
    <p:sldId id="274" r:id="rId23"/>
    <p:sldId id="275" r:id="rId24"/>
    <p:sldId id="276" r:id="rId25"/>
    <p:sldId id="278" r:id="rId26"/>
    <p:sldId id="277" r:id="rId27"/>
    <p:sldId id="280" r:id="rId28"/>
    <p:sldId id="281" r:id="rId29"/>
    <p:sldId id="284" r:id="rId30"/>
    <p:sldId id="282" r:id="rId31"/>
    <p:sldId id="285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35.png"/><Relationship Id="rId7" Type="http://schemas.openxmlformats.org/officeDocument/2006/relationships/image" Target="../media/image44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4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45.png"/><Relationship Id="rId10" Type="http://schemas.openxmlformats.org/officeDocument/2006/relationships/image" Target="../media/image37.png"/><Relationship Id="rId1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55.png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2.png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9.png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3.png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image" Target="../media/image87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6.png"/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image" Target="../media/image9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03.png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image" Target="../media/image97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7.png"/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image" Target="../media/image10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9.png"/><Relationship Id="rId1" Type="http://schemas.openxmlformats.org/officeDocument/2006/relationships/image" Target="../media/image10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1.png"/><Relationship Id="rId1" Type="http://schemas.openxmlformats.org/officeDocument/2006/relationships/image" Target="../media/image110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image" Target="../media/image112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8.png"/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image" Target="../media/image115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2.png"/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image" Target="../media/image1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1.png"/><Relationship Id="rId8" Type="http://schemas.openxmlformats.org/officeDocument/2006/relationships/image" Target="../media/image130.png"/><Relationship Id="rId7" Type="http://schemas.openxmlformats.org/officeDocument/2006/relationships/image" Target="../media/image129.png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34.png"/><Relationship Id="rId11" Type="http://schemas.openxmlformats.org/officeDocument/2006/relationships/image" Target="../media/image133.png"/><Relationship Id="rId10" Type="http://schemas.openxmlformats.org/officeDocument/2006/relationships/image" Target="../media/image132.png"/><Relationship Id="rId1" Type="http://schemas.openxmlformats.org/officeDocument/2006/relationships/image" Target="../media/image123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8.png"/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image" Target="../media/image1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9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9.pn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45" y="119380"/>
            <a:ext cx="13771245" cy="66192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62225" y="1689100"/>
            <a:ext cx="522351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微软雅黑" panose="020B0503020204020204" charset="-122"/>
                <a:ea typeface="微软雅黑" panose="020B0503020204020204" charset="-122"/>
              </a:rPr>
              <a:t>Reindex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总览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12795" y="2730500"/>
            <a:ext cx="489140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微软雅黑" panose="020B0503020204020204" charset="-122"/>
                <a:ea typeface="微软雅黑" panose="020B0503020204020204" charset="-122"/>
              </a:rPr>
              <a:t>Reindex—Scrolling</a:t>
            </a:r>
            <a:endParaRPr 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16705" y="3728085"/>
            <a:ext cx="489140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Reindex—Bulk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36795" y="4794885"/>
            <a:ext cx="489140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ES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全局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Task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管理与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Plugin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567817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Reindex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实现：</a:t>
            </a:r>
            <a:r>
              <a:rPr lang="zh-CN" altLang="en-US" sz="3200">
                <a:latin typeface="Times New Roman" panose="02020603050405020304" charset="0"/>
                <a:sym typeface="+mn-ea"/>
              </a:rPr>
              <a:t>任务切分</a:t>
            </a:r>
            <a:endParaRPr lang="zh-CN" altLang="en-US" sz="3200">
              <a:latin typeface="Times New Roman" panose="02020603050405020304" charset="0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6160" y="63500"/>
            <a:ext cx="5796280" cy="640068"/>
            <a:chOff x="7242" y="6854"/>
            <a:chExt cx="4114" cy="2410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23655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24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BulkByScrollParallelizationHelper::sliceConditionally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执行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reindex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任务：任务切分，并执行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247130" y="73660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slices==1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（只有一个主分片，或当前为拆分后的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reindex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请求）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87795" y="1125220"/>
            <a:ext cx="541464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获取当前查询的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sliceId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，设置当前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task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的状态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1130" y="1513840"/>
            <a:ext cx="4857115" cy="571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130" y="2138680"/>
            <a:ext cx="5819140" cy="209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6" name="组合 15"/>
          <p:cNvGrpSpPr/>
          <p:nvPr/>
        </p:nvGrpSpPr>
        <p:grpSpPr>
          <a:xfrm>
            <a:off x="374650" y="958850"/>
            <a:ext cx="4904740" cy="2631440"/>
            <a:chOff x="1703" y="1730"/>
            <a:chExt cx="7724" cy="414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3" y="2520"/>
              <a:ext cx="7724" cy="29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03" y="1730"/>
              <a:ext cx="3870" cy="3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03" y="2123"/>
              <a:ext cx="3210" cy="3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03" y="5544"/>
              <a:ext cx="4379" cy="3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cxnSp>
        <p:nvCxnSpPr>
          <p:cNvPr id="17" name="曲线连接符 16"/>
          <p:cNvCxnSpPr>
            <a:stCxn id="12" idx="3"/>
            <a:endCxn id="11" idx="1"/>
          </p:cNvCxnSpPr>
          <p:nvPr/>
        </p:nvCxnSpPr>
        <p:spPr>
          <a:xfrm flipV="1">
            <a:off x="5279390" y="2243455"/>
            <a:ext cx="1221740" cy="1504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980" y="598805"/>
            <a:ext cx="2105025" cy="33337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247130" y="301307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slices&gt;1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，任务并发度大于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1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01130" y="3388360"/>
            <a:ext cx="541464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标记当前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task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为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leader task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4465" y="3775075"/>
            <a:ext cx="4438015" cy="238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文本框 21"/>
          <p:cNvSpPr txBox="1"/>
          <p:nvPr/>
        </p:nvSpPr>
        <p:spPr>
          <a:xfrm>
            <a:off x="6487795" y="2393950"/>
            <a:ext cx="541464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执行后续代码</a:t>
            </a:r>
            <a:endParaRPr 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1130" y="2782570"/>
            <a:ext cx="1333500" cy="190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文本框 23"/>
          <p:cNvSpPr txBox="1"/>
          <p:nvPr/>
        </p:nvSpPr>
        <p:spPr>
          <a:xfrm>
            <a:off x="6501130" y="4053205"/>
            <a:ext cx="541464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按并发度拆分发送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reindex</a:t>
            </a:r>
            <a:r>
              <a:rPr lang="zh-CN" sz="1600">
                <a:latin typeface="Times New Roman" panose="02020603050405020304" charset="0"/>
                <a:sym typeface="+mn-ea"/>
              </a:rPr>
              <a:t>请求（构造多个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scrollSearch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请求</a:t>
            </a:r>
            <a:r>
              <a:rPr lang="zh-CN" sz="1600">
                <a:latin typeface="Times New Roman" panose="02020603050405020304" charset="0"/>
                <a:sym typeface="+mn-ea"/>
              </a:rPr>
              <a:t>）</a:t>
            </a:r>
            <a:endParaRPr 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1130" y="4449445"/>
            <a:ext cx="4838065" cy="200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44645" y="4702810"/>
            <a:ext cx="7771130" cy="1362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矩形 27"/>
          <p:cNvSpPr/>
          <p:nvPr/>
        </p:nvSpPr>
        <p:spPr>
          <a:xfrm>
            <a:off x="6391910" y="4702810"/>
            <a:ext cx="5380990" cy="2413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477385" y="5683885"/>
            <a:ext cx="3674110" cy="2413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0151745" y="4944110"/>
            <a:ext cx="133858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请求拆分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260080" y="5683885"/>
            <a:ext cx="133921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发送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reindex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请求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567817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Reindex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实现：</a:t>
            </a:r>
            <a:r>
              <a:rPr lang="zh-CN" altLang="en-US" sz="3200">
                <a:latin typeface="Times New Roman" panose="02020603050405020304" charset="0"/>
                <a:sym typeface="+mn-ea"/>
              </a:rPr>
              <a:t>Search请求切分</a:t>
            </a:r>
            <a:endParaRPr lang="zh-CN" altLang="en-US" sz="3200">
              <a:latin typeface="Times New Roman" panose="02020603050405020304" charset="0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6160" y="63500"/>
            <a:ext cx="5796280" cy="640068"/>
            <a:chOff x="7242" y="6854"/>
            <a:chExt cx="4114" cy="2410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23655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24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BulkByScrollParallelizationHelper::sliceIntoSubRequests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>
                  <a:latin typeface="Times New Roman" panose="02020603050405020304" charset="0"/>
                  <a:sym typeface="+mn-ea"/>
                </a:rPr>
                <a:t>将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Search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请求拆分为多个，并封装为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reindex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请求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487795" y="730250"/>
            <a:ext cx="541464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按并发度拆分</a:t>
            </a:r>
            <a:r>
              <a:rPr lang="en-US" sz="1600">
                <a:latin typeface="Times New Roman" panose="02020603050405020304" charset="0"/>
                <a:sym typeface="+mn-ea"/>
              </a:rPr>
              <a:t>search</a:t>
            </a:r>
            <a:r>
              <a:rPr lang="zh-CN" sz="1600">
                <a:latin typeface="Times New Roman" panose="02020603050405020304" charset="0"/>
                <a:sym typeface="+mn-ea"/>
              </a:rPr>
              <a:t>请求（构造多个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scrollSearch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请求</a:t>
            </a:r>
            <a:r>
              <a:rPr lang="zh-CN" sz="1600">
                <a:latin typeface="Times New Roman" panose="02020603050405020304" charset="0"/>
                <a:sym typeface="+mn-ea"/>
              </a:rPr>
              <a:t>）</a:t>
            </a:r>
            <a:endParaRPr 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9435" y="1393825"/>
            <a:ext cx="6266815" cy="2733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130" y="1127125"/>
            <a:ext cx="3837940" cy="200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矩形 27"/>
          <p:cNvSpPr/>
          <p:nvPr/>
        </p:nvSpPr>
        <p:spPr>
          <a:xfrm>
            <a:off x="6159500" y="2967990"/>
            <a:ext cx="3954145" cy="5880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0218420" y="3124835"/>
            <a:ext cx="147129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构造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sliceScroll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请求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01130" y="4166870"/>
            <a:ext cx="541464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将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sliceScroll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请求包装为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ReindexRequest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465" y="4555490"/>
            <a:ext cx="4180840" cy="590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文本框 13"/>
          <p:cNvSpPr txBox="1"/>
          <p:nvPr/>
        </p:nvSpPr>
        <p:spPr>
          <a:xfrm>
            <a:off x="6491605" y="5172710"/>
            <a:ext cx="541464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doForSlice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，设置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ReindexRequest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的控制参数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567817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8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Reindex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实现：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Listener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与结果合并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6160" y="63500"/>
            <a:ext cx="5796280" cy="640068"/>
            <a:chOff x="7242" y="6854"/>
            <a:chExt cx="4114" cy="2410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23655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24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BulkByScrollParallelizationHelper::sendSubRequests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>
                  <a:latin typeface="Times New Roman" panose="02020603050405020304" charset="0"/>
                  <a:sym typeface="+mn-ea"/>
                </a:rPr>
                <a:t>发送多个拆分后的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reindex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请求，注册主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listener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386830" y="730250"/>
            <a:ext cx="55156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拆分请求，注册主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listener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，发送请求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0425" y="1101725"/>
            <a:ext cx="5962015" cy="15049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组合 10"/>
          <p:cNvGrpSpPr/>
          <p:nvPr/>
        </p:nvGrpSpPr>
        <p:grpSpPr>
          <a:xfrm>
            <a:off x="6106160" y="2616229"/>
            <a:ext cx="5796280" cy="666086"/>
            <a:chOff x="7242" y="5420"/>
            <a:chExt cx="4114" cy="25089"/>
          </a:xfrm>
        </p:grpSpPr>
        <p:sp>
          <p:nvSpPr>
            <p:cNvPr id="12" name="剪去单角的矩形 11"/>
            <p:cNvSpPr/>
            <p:nvPr/>
          </p:nvSpPr>
          <p:spPr>
            <a:xfrm>
              <a:off x="7242" y="6854"/>
              <a:ext cx="4114" cy="23655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242" y="5420"/>
              <a:ext cx="4022" cy="24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AsyncIndexBySearchAction::finishHim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构造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reindex response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，通知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listener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525" y="3693160"/>
            <a:ext cx="6304915" cy="266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文本框 14"/>
          <p:cNvSpPr txBox="1"/>
          <p:nvPr/>
        </p:nvSpPr>
        <p:spPr>
          <a:xfrm>
            <a:off x="6093460" y="3319780"/>
            <a:ext cx="55156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task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记录目前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reindex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子任务的执行状态和进度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93460" y="3997960"/>
            <a:ext cx="55156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通知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listener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160" y="4371340"/>
            <a:ext cx="2124075" cy="21907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8" name="组合 17"/>
          <p:cNvGrpSpPr/>
          <p:nvPr/>
        </p:nvGrpSpPr>
        <p:grpSpPr>
          <a:xfrm>
            <a:off x="6106160" y="4615815"/>
            <a:ext cx="5796280" cy="640068"/>
            <a:chOff x="7242" y="6854"/>
            <a:chExt cx="4114" cy="24109"/>
          </a:xfrm>
        </p:grpSpPr>
        <p:sp>
          <p:nvSpPr>
            <p:cNvPr id="19" name="剪去单角的矩形 18"/>
            <p:cNvSpPr/>
            <p:nvPr/>
          </p:nvSpPr>
          <p:spPr>
            <a:xfrm>
              <a:off x="7242" y="6854"/>
              <a:ext cx="4114" cy="23655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242" y="6854"/>
              <a:ext cx="4022" cy="24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LeaderBulkByScrollTaskState::onSliceResponse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记录</a:t>
              </a:r>
              <a:r>
                <a:rPr lang="zh-CN" sz="1600">
                  <a:latin typeface="Times New Roman" panose="02020603050405020304" charset="0"/>
                  <a:sym typeface="+mn-ea"/>
                </a:rPr>
                <a:t>每个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slice reindex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结果，全部结束后发送全局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response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055" y="5281295"/>
            <a:ext cx="3818890" cy="200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2055" y="5532120"/>
            <a:ext cx="3152140" cy="390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2055" y="6330950"/>
            <a:ext cx="4980940" cy="257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5865" y="6614795"/>
            <a:ext cx="5647690" cy="219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文本框 30"/>
          <p:cNvSpPr txBox="1"/>
          <p:nvPr/>
        </p:nvSpPr>
        <p:spPr>
          <a:xfrm>
            <a:off x="10218420" y="5281295"/>
            <a:ext cx="168338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sz="1200">
                <a:latin typeface="Times New Roman" panose="02020603050405020304" charset="0"/>
                <a:sym typeface="+mn-ea"/>
              </a:rPr>
              <a:t>记录当前子查询结果</a:t>
            </a:r>
            <a:endParaRPr 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434195" y="5648325"/>
            <a:ext cx="206375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sz="1200">
                <a:latin typeface="Times New Roman" panose="02020603050405020304" charset="0"/>
                <a:sym typeface="+mn-ea"/>
              </a:rPr>
              <a:t>判断是否所有子查询已完成</a:t>
            </a:r>
            <a:endParaRPr 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271895" y="5948680"/>
            <a:ext cx="55156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合并所有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sub reindex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结果，通知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reindex listener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64490" y="83820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开启</a:t>
            </a:r>
            <a:r>
              <a:rPr lang="en-US" altLang="zh-CN" sz="1600">
                <a:solidFill>
                  <a:schemeClr val="tx1"/>
                </a:solidFill>
              </a:rPr>
              <a:t>reindex</a:t>
            </a:r>
            <a:r>
              <a:rPr lang="zh-CN" altLang="en-US" sz="1600">
                <a:solidFill>
                  <a:schemeClr val="tx1"/>
                </a:solidFill>
              </a:rPr>
              <a:t>任务，传递</a:t>
            </a:r>
            <a:r>
              <a:rPr lang="en-US" altLang="zh-CN" sz="1600">
                <a:solidFill>
                  <a:schemeClr val="tx1"/>
                </a:solidFill>
              </a:rPr>
              <a:t>main-listener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565150" y="1398905"/>
            <a:ext cx="8890" cy="38798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64490" y="178689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确定</a:t>
            </a:r>
            <a:r>
              <a:rPr lang="en-US" altLang="zh-CN" sz="1600">
                <a:solidFill>
                  <a:schemeClr val="tx1"/>
                </a:solidFill>
              </a:rPr>
              <a:t>reindex</a:t>
            </a:r>
            <a:r>
              <a:rPr lang="zh-CN" altLang="en-US" sz="1600">
                <a:solidFill>
                  <a:schemeClr val="tx1"/>
                </a:solidFill>
              </a:rPr>
              <a:t>任务并发度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64490" y="273558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reindex</a:t>
            </a:r>
            <a:r>
              <a:rPr lang="zh-CN" altLang="en-US" sz="1600">
                <a:solidFill>
                  <a:schemeClr val="tx1"/>
                </a:solidFill>
              </a:rPr>
              <a:t>任务拆分</a:t>
            </a:r>
            <a:r>
              <a:rPr lang="en-US" altLang="zh-CN" sz="1600">
                <a:solidFill>
                  <a:schemeClr val="tx1"/>
                </a:solidFill>
              </a:rPr>
              <a:t>(scrollSearch</a:t>
            </a:r>
            <a:r>
              <a:rPr lang="zh-CN" altLang="en-US" sz="1600">
                <a:solidFill>
                  <a:schemeClr val="tx1"/>
                </a:solidFill>
              </a:rPr>
              <a:t>拆分</a:t>
            </a:r>
            <a:r>
              <a:rPr lang="en-US" altLang="zh-CN" sz="1600">
                <a:solidFill>
                  <a:schemeClr val="tx1"/>
                </a:solidFill>
              </a:rPr>
              <a:t>)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556260" y="2347595"/>
            <a:ext cx="8890" cy="38798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50570" y="3419475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scrolling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50570" y="3916680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bulk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50570" y="4424680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response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64490" y="4920615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LeaderBulkByScrollTaskState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处理每个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sub response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64490" y="5869305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合并所有 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sub response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，通知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main-listener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574040" y="5481320"/>
            <a:ext cx="8890" cy="38798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518795" y="3319780"/>
            <a:ext cx="28575" cy="158940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32" idx="3"/>
            <a:endCxn id="10" idx="1"/>
          </p:cNvCxnSpPr>
          <p:nvPr/>
        </p:nvCxnSpPr>
        <p:spPr>
          <a:xfrm flipV="1">
            <a:off x="4490085" y="383540"/>
            <a:ext cx="1616075" cy="2632710"/>
          </a:xfrm>
          <a:prstGeom prst="curvedConnector3">
            <a:avLst>
              <a:gd name="adj1" fmla="val 5002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stCxn id="36" idx="3"/>
            <a:endCxn id="13" idx="1"/>
          </p:cNvCxnSpPr>
          <p:nvPr/>
        </p:nvCxnSpPr>
        <p:spPr>
          <a:xfrm flipV="1">
            <a:off x="4104005" y="2936240"/>
            <a:ext cx="2002155" cy="1702435"/>
          </a:xfrm>
          <a:prstGeom prst="curvedConnector3">
            <a:avLst>
              <a:gd name="adj1" fmla="val 50016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stCxn id="38" idx="3"/>
            <a:endCxn id="20" idx="1"/>
          </p:cNvCxnSpPr>
          <p:nvPr/>
        </p:nvCxnSpPr>
        <p:spPr>
          <a:xfrm flipV="1">
            <a:off x="4490085" y="4935855"/>
            <a:ext cx="1616075" cy="265430"/>
          </a:xfrm>
          <a:prstGeom prst="curvedConnector3">
            <a:avLst>
              <a:gd name="adj1" fmla="val 5002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567817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Reindex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实现：</a:t>
            </a:r>
            <a:r>
              <a:rPr lang="zh-CN" altLang="en-US" sz="3200">
                <a:latin typeface="Times New Roman" panose="02020603050405020304" charset="0"/>
                <a:sym typeface="+mn-ea"/>
              </a:rPr>
              <a:t>执行</a:t>
            </a:r>
            <a:r>
              <a:rPr lang="en-US" altLang="zh-CN" sz="3200">
                <a:latin typeface="Times New Roman" panose="02020603050405020304" charset="0"/>
                <a:sym typeface="+mn-ea"/>
              </a:rPr>
              <a:t>Reindex</a:t>
            </a:r>
            <a:r>
              <a:rPr lang="zh-CN" altLang="en-US" sz="3200">
                <a:latin typeface="Times New Roman" panose="02020603050405020304" charset="0"/>
                <a:sym typeface="+mn-ea"/>
              </a:rPr>
              <a:t>任务</a:t>
            </a:r>
            <a:endParaRPr lang="zh-CN" altLang="en-US" sz="3200">
              <a:latin typeface="Times New Roman" panose="02020603050405020304" charset="0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6160" y="63500"/>
            <a:ext cx="5796280" cy="640068"/>
            <a:chOff x="7242" y="6854"/>
            <a:chExt cx="4114" cy="2410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23655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24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TransportReindexAction::doExecute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>
                  <a:latin typeface="Times New Roman" panose="02020603050405020304" charset="0"/>
                  <a:sym typeface="+mn-ea"/>
                </a:rPr>
                <a:t>当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slice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为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1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时，执行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reindex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任务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247130" y="73660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slices==1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（只有一个主分片，或当前为拆分后的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reindex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请求）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47130" y="112522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构造自动为所有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request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赋值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parentTask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client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0465" y="1513840"/>
            <a:ext cx="4999990" cy="381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6473825" y="1934845"/>
            <a:ext cx="542861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sz="1600">
                <a:latin typeface="Times New Roman" panose="02020603050405020304" charset="0"/>
                <a:sym typeface="+mn-ea"/>
              </a:rPr>
              <a:t>ParentTaskAssigningClient</a:t>
            </a:r>
            <a:r>
              <a:rPr lang="en-US" sz="1600">
                <a:latin typeface="Times New Roman" panose="02020603050405020304" charset="0"/>
                <a:sym typeface="+mn-ea"/>
              </a:rPr>
              <a:t>::doExecute</a:t>
            </a:r>
            <a:endParaRPr 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73215" y="2310130"/>
            <a:ext cx="522922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为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request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设置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parentTask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，调用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client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发送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request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50" y="2698750"/>
            <a:ext cx="2894965" cy="381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175" y="736600"/>
            <a:ext cx="2266950" cy="34093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00" y="3133090"/>
            <a:ext cx="2780665" cy="247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500" y="3447415"/>
            <a:ext cx="2457450" cy="238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6260465" y="373888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构造</a:t>
            </a:r>
            <a:r>
              <a:rPr sz="1600">
                <a:latin typeface="Times New Roman" panose="02020603050405020304" charset="0"/>
                <a:sym typeface="+mn-ea"/>
              </a:rPr>
              <a:t>AsyncIndexBySearchAction</a:t>
            </a:r>
            <a:endParaRPr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60465" y="410591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sz="1600">
                <a:latin typeface="Times New Roman" panose="02020603050405020304" charset="0"/>
                <a:sym typeface="+mn-ea"/>
              </a:rPr>
              <a:t>AsyncIndexBySearchAction</a:t>
            </a:r>
            <a:r>
              <a:rPr lang="en-US" sz="1600">
                <a:latin typeface="Times New Roman" panose="02020603050405020304" charset="0"/>
                <a:sym typeface="+mn-ea"/>
              </a:rPr>
              <a:t>::start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，开始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sub-reindex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执行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7995" y="4494530"/>
            <a:ext cx="7637780" cy="381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5165" y="4942205"/>
            <a:ext cx="3597275" cy="19259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矩形 22"/>
          <p:cNvSpPr/>
          <p:nvPr/>
        </p:nvSpPr>
        <p:spPr>
          <a:xfrm>
            <a:off x="4033520" y="4942205"/>
            <a:ext cx="4125595" cy="192532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40000"/>
                    <a:lumOff val="6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600">
                <a:solidFill>
                  <a:schemeClr val="tx1"/>
                </a:solidFill>
              </a:rPr>
              <a:t>AsyncIndexBySearchAction</a:t>
            </a:r>
            <a:r>
              <a:rPr lang="zh-CN" sz="1600">
                <a:solidFill>
                  <a:schemeClr val="tx1"/>
                </a:solidFill>
              </a:rPr>
              <a:t>是对</a:t>
            </a:r>
            <a:r>
              <a:rPr lang="en-US" altLang="zh-CN" sz="1600">
                <a:solidFill>
                  <a:schemeClr val="tx1"/>
                </a:solidFill>
              </a:rPr>
              <a:t>reindex</a:t>
            </a:r>
            <a:r>
              <a:rPr lang="zh-CN" altLang="en-US" sz="1600">
                <a:solidFill>
                  <a:schemeClr val="tx1"/>
                </a:solidFill>
              </a:rPr>
              <a:t>的一个简单实现，使用到了</a:t>
            </a:r>
            <a:r>
              <a:rPr lang="en-US" altLang="zh-CN" sz="1600">
                <a:solidFill>
                  <a:schemeClr val="tx1"/>
                </a:solidFill>
              </a:rPr>
              <a:t>scrolling</a:t>
            </a:r>
            <a:r>
              <a:rPr lang="zh-CN" altLang="en-US" sz="1600">
                <a:solidFill>
                  <a:schemeClr val="tx1"/>
                </a:solidFill>
              </a:rPr>
              <a:t>与</a:t>
            </a:r>
            <a:r>
              <a:rPr lang="en-US" altLang="zh-CN" sz="1600">
                <a:solidFill>
                  <a:schemeClr val="tx1"/>
                </a:solidFill>
              </a:rPr>
              <a:t>bulk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12065" y="73660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构造ParentTaskAssigningClient</a:t>
            </a:r>
            <a:endParaRPr lang="zh-CN" sz="16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-12065" y="170942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构造</a:t>
            </a:r>
            <a:r>
              <a:rPr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AsyncIndexBySearchAction</a:t>
            </a:r>
            <a:endParaRPr lang="zh-CN" sz="16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-12065" y="269875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AsyncIndexBySearchAction</a:t>
            </a:r>
            <a:r>
              <a:rPr lang="en-US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::start</a:t>
            </a:r>
            <a:endParaRPr lang="en-US" sz="16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471805" y="1321435"/>
            <a:ext cx="8890" cy="38798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62915" y="2296795"/>
            <a:ext cx="8890" cy="38798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-12065" y="463550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回调BulkIndexByScrollResponseContentListener</a:t>
            </a:r>
            <a:endParaRPr lang="zh-CN" altLang="en-US" sz="16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86740" y="3380740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scrolling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86740" y="4013200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bulk</a:t>
            </a:r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444500" y="3259455"/>
            <a:ext cx="4445" cy="135636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75590" y="586105"/>
            <a:ext cx="0" cy="54305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48945" y="5437505"/>
            <a:ext cx="20231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黄框运行于协调节点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567817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Reindex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实现：构造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Client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6160" y="63500"/>
            <a:ext cx="5796280" cy="640068"/>
            <a:chOff x="7242" y="6854"/>
            <a:chExt cx="4114" cy="2410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23655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24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AsyncIndexBySearchAction::construct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>
                  <a:latin typeface="Times New Roman" panose="02020603050405020304" charset="0"/>
                  <a:sym typeface="+mn-ea"/>
                </a:rPr>
                <a:t>根据源集群构造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client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247130" y="73660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集群内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reindex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，直接使用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NodeClient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47130" y="111188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集群间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reindex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</a:t>
            </a:r>
            <a:r>
              <a:rPr lang="zh-CN" sz="1600">
                <a:latin typeface="Times New Roman" panose="02020603050405020304" charset="0"/>
                <a:sym typeface="+mn-ea"/>
              </a:rPr>
              <a:t>构造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RestClient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0465" y="1500505"/>
            <a:ext cx="4361815" cy="952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6473825" y="2479675"/>
            <a:ext cx="542861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构造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rest search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请求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160" y="2868295"/>
            <a:ext cx="4371340" cy="1009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文本框 13"/>
          <p:cNvSpPr txBox="1"/>
          <p:nvPr/>
        </p:nvSpPr>
        <p:spPr>
          <a:xfrm>
            <a:off x="6473825" y="3917950"/>
            <a:ext cx="542861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处理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scroll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，统一时间单位，兼容低版本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445" y="4307205"/>
            <a:ext cx="5019040" cy="1685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文本框 15"/>
          <p:cNvSpPr txBox="1"/>
          <p:nvPr/>
        </p:nvSpPr>
        <p:spPr>
          <a:xfrm>
            <a:off x="6473825" y="6033135"/>
            <a:ext cx="542861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处理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source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和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query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等参数，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json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序列化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73825" y="6427470"/>
            <a:ext cx="542861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使用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RemoteResponseParse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解析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Rest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请求结果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567817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Reindex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实现：</a:t>
            </a:r>
            <a:r>
              <a:rPr lang="zh-CN" altLang="en-US" sz="3200">
                <a:latin typeface="Times New Roman" panose="02020603050405020304" charset="0"/>
                <a:sym typeface="+mn-ea"/>
              </a:rPr>
              <a:t>执行</a:t>
            </a:r>
            <a:r>
              <a:rPr lang="en-US" altLang="zh-CN" sz="3200">
                <a:latin typeface="Times New Roman" panose="02020603050405020304" charset="0"/>
                <a:sym typeface="+mn-ea"/>
              </a:rPr>
              <a:t>Reindex</a:t>
            </a:r>
            <a:r>
              <a:rPr lang="zh-CN" altLang="en-US" sz="3200">
                <a:latin typeface="Times New Roman" panose="02020603050405020304" charset="0"/>
                <a:sym typeface="+mn-ea"/>
              </a:rPr>
              <a:t>任务</a:t>
            </a:r>
            <a:endParaRPr lang="zh-CN" altLang="en-US" sz="3200">
              <a:latin typeface="Times New Roman" panose="02020603050405020304" charset="0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089650" y="96520"/>
            <a:ext cx="5796280" cy="640068"/>
            <a:chOff x="7242" y="6854"/>
            <a:chExt cx="4114" cy="2410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23655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24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AsyncIndexBySearchAction::start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执行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reindex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任务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233795" y="76327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注册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reindex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失败处理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handler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33820" y="1151890"/>
            <a:ext cx="545528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任务取消</a:t>
            </a:r>
            <a:endParaRPr 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7155" y="1552575"/>
            <a:ext cx="3304540" cy="790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6430645" y="2383155"/>
            <a:ext cx="545528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scrollSearch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异常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155" y="2771775"/>
            <a:ext cx="1704975" cy="390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文本框 13"/>
          <p:cNvSpPr txBox="1"/>
          <p:nvPr/>
        </p:nvSpPr>
        <p:spPr>
          <a:xfrm>
            <a:off x="6433820" y="3202305"/>
            <a:ext cx="545528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构造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response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并回调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980" y="3590925"/>
            <a:ext cx="4323715" cy="1543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文本框 15"/>
          <p:cNvSpPr txBox="1"/>
          <p:nvPr/>
        </p:nvSpPr>
        <p:spPr>
          <a:xfrm>
            <a:off x="6233795" y="517398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sz="1600">
                <a:latin typeface="Times New Roman" panose="02020603050405020304" charset="0"/>
                <a:sym typeface="+mn-ea"/>
              </a:rPr>
              <a:t>ClientScrollableHitSource</a:t>
            </a:r>
            <a:r>
              <a:rPr lang="en-US" sz="1600">
                <a:latin typeface="Times New Roman" panose="02020603050405020304" charset="0"/>
                <a:sym typeface="+mn-ea"/>
              </a:rPr>
              <a:t>::start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，开始执行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scrollSearch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233795" y="608774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执行完毕，</a:t>
            </a:r>
            <a:r>
              <a:rPr sz="1600">
                <a:latin typeface="Times New Roman" panose="02020603050405020304" charset="0"/>
                <a:sym typeface="+mn-ea"/>
              </a:rPr>
              <a:t>ClientScrollableHitSource</a:t>
            </a:r>
            <a:r>
              <a:rPr lang="zh-CN" sz="1600">
                <a:latin typeface="Times New Roman" panose="02020603050405020304" charset="0"/>
                <a:sym typeface="+mn-ea"/>
              </a:rPr>
              <a:t>回调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onScrollResponse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33795" y="648144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处理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scrollSearch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结果，构造并发送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bulkRequest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14655" y="926465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注册</a:t>
            </a:r>
            <a:r>
              <a:rPr lang="en-US" altLang="zh-CN" sz="1600">
                <a:solidFill>
                  <a:schemeClr val="tx1"/>
                </a:solidFill>
              </a:rPr>
              <a:t>reindex</a:t>
            </a:r>
            <a:r>
              <a:rPr lang="zh-CN" sz="1600">
                <a:solidFill>
                  <a:schemeClr val="tx1"/>
                </a:solidFill>
              </a:rPr>
              <a:t>任务失败</a:t>
            </a:r>
            <a:r>
              <a:rPr lang="en-US" altLang="zh-CN" sz="1600">
                <a:solidFill>
                  <a:schemeClr val="tx1"/>
                </a:solidFill>
              </a:rPr>
              <a:t>handler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14655" y="2823845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开始执行</a:t>
            </a:r>
            <a:r>
              <a:rPr lang="en-US" altLang="zh-CN" sz="1600">
                <a:solidFill>
                  <a:schemeClr val="tx1"/>
                </a:solidFill>
              </a:rPr>
              <a:t>scrollSearch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805815" y="1487170"/>
            <a:ext cx="8890" cy="38798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96925" y="3384550"/>
            <a:ext cx="8890" cy="38798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14655" y="3772535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执行完毕回调</a:t>
            </a:r>
            <a:r>
              <a:rPr lang="en-US" altLang="zh-CN" sz="1600">
                <a:solidFill>
                  <a:schemeClr val="tx1"/>
                </a:solidFill>
              </a:rPr>
              <a:t>onResponse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805815" y="4333240"/>
            <a:ext cx="8890" cy="38798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14655" y="4721225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开始</a:t>
            </a:r>
            <a:r>
              <a:rPr lang="en-US" altLang="zh-CN" sz="1600">
                <a:solidFill>
                  <a:schemeClr val="tx1"/>
                </a:solidFill>
              </a:rPr>
              <a:t>bulk write</a:t>
            </a:r>
            <a:endParaRPr lang="en-US" altLang="zh-CN" sz="1600">
              <a:solidFill>
                <a:schemeClr val="tx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010" y="5575935"/>
            <a:ext cx="7409815" cy="428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矩形 25"/>
          <p:cNvSpPr/>
          <p:nvPr/>
        </p:nvSpPr>
        <p:spPr>
          <a:xfrm>
            <a:off x="414655" y="1875155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记录任务开始时间，用于计算</a:t>
            </a:r>
            <a:r>
              <a:rPr lang="en-US" altLang="zh-CN" sz="1600">
                <a:solidFill>
                  <a:schemeClr val="tx1"/>
                </a:solidFill>
              </a:rPr>
              <a:t>batch delay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796925" y="2435860"/>
            <a:ext cx="8890" cy="38798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567817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Reindex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实现：</a:t>
            </a:r>
            <a:r>
              <a:rPr lang="en-US" sz="3200">
                <a:latin typeface="Times New Roman" panose="02020603050405020304" charset="0"/>
                <a:sym typeface="+mn-ea"/>
              </a:rPr>
              <a:t>Scrolling</a:t>
            </a:r>
            <a:endParaRPr lang="en-US" sz="3200">
              <a:latin typeface="Times New Roman" panose="02020603050405020304" charset="0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089650" y="96520"/>
            <a:ext cx="5796280" cy="640068"/>
            <a:chOff x="7242" y="6854"/>
            <a:chExt cx="4114" cy="2410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23655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24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ClientScrollableHitSource::start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执行</a:t>
              </a:r>
              <a:r>
                <a:rPr lang="en-US">
                  <a:latin typeface="Times New Roman" panose="02020603050405020304" charset="0"/>
                  <a:sym typeface="+mn-ea"/>
                </a:rPr>
                <a:t>scrollSearch</a:t>
              </a:r>
              <a:endParaRPr 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233795" y="76327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doStart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，设置出错重试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7130" y="1151890"/>
            <a:ext cx="4104640" cy="581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6230620" y="177292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通过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client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发送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SearchRequest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，执行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scrollSearch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30620" y="216662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执行</a:t>
            </a:r>
            <a:r>
              <a:rPr lang="zh-CN" sz="1600">
                <a:latin typeface="Times New Roman" panose="02020603050405020304" charset="0"/>
                <a:sym typeface="+mn-ea"/>
              </a:rPr>
              <a:t>回调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AsyncIndexBySearchAction::onScrollResponse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33795" y="254444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searchWithRetry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，带重试机制的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scrollSearch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60490" y="2919730"/>
            <a:ext cx="542861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构造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RetryHelper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460490" y="3592195"/>
            <a:ext cx="542861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为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RetryHelper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添加上下文管理功能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825" y="3319780"/>
            <a:ext cx="2685415" cy="219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825" y="3982720"/>
            <a:ext cx="5390515" cy="600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文本框 18"/>
          <p:cNvSpPr txBox="1"/>
          <p:nvPr/>
        </p:nvSpPr>
        <p:spPr>
          <a:xfrm>
            <a:off x="6454775" y="4649470"/>
            <a:ext cx="542861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执行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RetryHelper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，执行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scrollSearch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825" y="5038090"/>
            <a:ext cx="952500" cy="238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文本框 20"/>
          <p:cNvSpPr txBox="1"/>
          <p:nvPr/>
        </p:nvSpPr>
        <p:spPr>
          <a:xfrm>
            <a:off x="6247130" y="532955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RetryHelper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473825" y="5704840"/>
            <a:ext cx="542861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backoffPolicy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允许再次重试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473825" y="6080125"/>
            <a:ext cx="542861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获取重试延时，重试次数计数</a:t>
            </a:r>
            <a:endParaRPr 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473825" y="6461125"/>
            <a:ext cx="542861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放入线程池执行</a:t>
            </a:r>
            <a:endParaRPr 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01320" y="643255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执行</a:t>
            </a:r>
            <a:r>
              <a:rPr lang="en-US" altLang="zh-CN" sz="1600">
                <a:solidFill>
                  <a:schemeClr val="tx1"/>
                </a:solidFill>
              </a:rPr>
              <a:t>scrollSearch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01320" y="1599565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执行成功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725805" y="1224915"/>
            <a:ext cx="8890" cy="38798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87400" y="2265045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回调</a:t>
            </a:r>
            <a:r>
              <a:rPr lang="en-US" altLang="zh-CN" sz="1600">
                <a:solidFill>
                  <a:schemeClr val="tx1"/>
                </a:solidFill>
              </a:rPr>
              <a:t>onScrollResponse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87400" y="2773045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bulkWrite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01320" y="3300095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执行失败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87400" y="3949065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backoffPolicy</a:t>
            </a:r>
            <a:r>
              <a:rPr lang="zh-CN" altLang="en-US" sz="1600">
                <a:solidFill>
                  <a:schemeClr val="tx1"/>
                </a:solidFill>
              </a:rPr>
              <a:t>允许再次重试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87400" y="4436745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获取重试延时，重试计数</a:t>
            </a:r>
            <a:endParaRPr lang="zh-CN" sz="160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33450" y="5426075"/>
            <a:ext cx="304736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保存重试线程</a:t>
            </a:r>
            <a:r>
              <a:rPr lang="en-US" altLang="zh-CN" sz="1600">
                <a:solidFill>
                  <a:schemeClr val="tx1"/>
                </a:solidFill>
              </a:rPr>
              <a:t>context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87400" y="4931410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放入线程池执行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33450" y="5920105"/>
            <a:ext cx="3048000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恢复</a:t>
            </a:r>
            <a:r>
              <a:rPr lang="en-US" altLang="zh-CN" sz="1600">
                <a:solidFill>
                  <a:schemeClr val="tx1"/>
                </a:solidFill>
              </a:rPr>
              <a:t>RetryHelper</a:t>
            </a:r>
            <a:r>
              <a:rPr lang="zh-CN" altLang="en-US" sz="1600">
                <a:solidFill>
                  <a:schemeClr val="tx1"/>
                </a:solidFill>
              </a:rPr>
              <a:t>执行线程</a:t>
            </a:r>
            <a:r>
              <a:rPr lang="en-US" altLang="zh-CN" sz="1600">
                <a:solidFill>
                  <a:schemeClr val="tx1"/>
                </a:solidFill>
              </a:rPr>
              <a:t>context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35" name="曲线连接符 34"/>
          <p:cNvCxnSpPr>
            <a:stCxn id="25" idx="1"/>
            <a:endCxn id="28" idx="1"/>
          </p:cNvCxnSpPr>
          <p:nvPr/>
        </p:nvCxnSpPr>
        <p:spPr>
          <a:xfrm rot="10800000" flipV="1">
            <a:off x="401320" y="910590"/>
            <a:ext cx="3175" cy="2656840"/>
          </a:xfrm>
          <a:prstGeom prst="curvedConnector3">
            <a:avLst>
              <a:gd name="adj1" fmla="val 7600000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692785" y="3860800"/>
            <a:ext cx="6350" cy="264922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927100" y="6408420"/>
            <a:ext cx="3048000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client.search</a:t>
            </a:r>
            <a:r>
              <a:rPr lang="zh-CN" altLang="en-US" sz="1600">
                <a:solidFill>
                  <a:schemeClr val="tx1"/>
                </a:solidFill>
              </a:rPr>
              <a:t>重试</a:t>
            </a:r>
            <a:endParaRPr lang="zh-CN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567817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Reindex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实现：</a:t>
            </a:r>
            <a:r>
              <a:rPr lang="en-US" sz="3200">
                <a:latin typeface="Times New Roman" panose="02020603050405020304" charset="0"/>
                <a:sym typeface="+mn-ea"/>
              </a:rPr>
              <a:t>Scrolling</a:t>
            </a:r>
            <a:endParaRPr lang="en-US" sz="3200">
              <a:latin typeface="Times New Roman" panose="02020603050405020304" charset="0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089650" y="96520"/>
            <a:ext cx="5796280" cy="640068"/>
            <a:chOff x="7242" y="6854"/>
            <a:chExt cx="4114" cy="2410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23655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24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RetryHelper::run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执行</a:t>
              </a:r>
              <a:r>
                <a:rPr lang="en-US">
                  <a:latin typeface="Times New Roman" panose="02020603050405020304" charset="0"/>
                  <a:sym typeface="+mn-ea"/>
                </a:rPr>
                <a:t>scrollSearch</a:t>
              </a:r>
              <a:endParaRPr lang="en-US">
                <a:latin typeface="Times New Roman" panose="02020603050405020304" charset="0"/>
                <a:sym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" y="724535"/>
            <a:ext cx="6452870" cy="60236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矩形 24"/>
          <p:cNvSpPr/>
          <p:nvPr/>
        </p:nvSpPr>
        <p:spPr>
          <a:xfrm>
            <a:off x="6739255" y="83820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run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25335" y="2526030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doRun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25335" y="3508375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onFailure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25335" y="3982085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onAfter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82270" y="3388360"/>
            <a:ext cx="5914390" cy="249618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125335" y="3013710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onResponse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2270" y="2941320"/>
            <a:ext cx="5914390" cy="18859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82270" y="2258060"/>
            <a:ext cx="5914390" cy="38798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曲线连接符 13"/>
          <p:cNvCxnSpPr>
            <a:stCxn id="29" idx="1"/>
            <a:endCxn id="13" idx="3"/>
          </p:cNvCxnSpPr>
          <p:nvPr/>
        </p:nvCxnSpPr>
        <p:spPr>
          <a:xfrm rot="10800000">
            <a:off x="6296660" y="2452370"/>
            <a:ext cx="828675" cy="287655"/>
          </a:xfrm>
          <a:prstGeom prst="curvedConnector3">
            <a:avLst>
              <a:gd name="adj1" fmla="val 49962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11" idx="1"/>
            <a:endCxn id="12" idx="3"/>
          </p:cNvCxnSpPr>
          <p:nvPr/>
        </p:nvCxnSpPr>
        <p:spPr>
          <a:xfrm rot="10800000">
            <a:off x="6296660" y="3035935"/>
            <a:ext cx="828675" cy="191770"/>
          </a:xfrm>
          <a:prstGeom prst="curvedConnector3">
            <a:avLst>
              <a:gd name="adj1" fmla="val 49962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6" idx="1"/>
            <a:endCxn id="28" idx="3"/>
          </p:cNvCxnSpPr>
          <p:nvPr/>
        </p:nvCxnSpPr>
        <p:spPr>
          <a:xfrm rot="10800000" flipV="1">
            <a:off x="6296660" y="3722370"/>
            <a:ext cx="828675" cy="914400"/>
          </a:xfrm>
          <a:prstGeom prst="curvedConnector3">
            <a:avLst>
              <a:gd name="adj1" fmla="val 49962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790" y="1490345"/>
            <a:ext cx="2675890" cy="962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文本框 30"/>
          <p:cNvSpPr txBox="1"/>
          <p:nvPr/>
        </p:nvSpPr>
        <p:spPr>
          <a:xfrm>
            <a:off x="10285095" y="1490345"/>
            <a:ext cx="160147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sz="1200">
                <a:latin typeface="Times New Roman" panose="02020603050405020304" charset="0"/>
                <a:sym typeface="+mn-ea"/>
              </a:rPr>
              <a:t>保存执行线程上下文</a:t>
            </a:r>
            <a:endParaRPr 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285095" y="1834515"/>
            <a:ext cx="160147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sz="1200">
                <a:latin typeface="Times New Roman" panose="02020603050405020304" charset="0"/>
                <a:sym typeface="+mn-ea"/>
              </a:rPr>
              <a:t>恢复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origin call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上下文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flipH="1">
            <a:off x="7230110" y="1440815"/>
            <a:ext cx="8255" cy="104013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/>
          <p:nvPr/>
        </p:nvCxnSpPr>
        <p:spPr>
          <a:xfrm>
            <a:off x="10481945" y="2740025"/>
            <a:ext cx="3175" cy="487680"/>
          </a:xfrm>
          <a:prstGeom prst="curvedConnector3">
            <a:avLst>
              <a:gd name="adj1" fmla="val 7500000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29" idx="3"/>
            <a:endCxn id="6" idx="3"/>
          </p:cNvCxnSpPr>
          <p:nvPr/>
        </p:nvCxnSpPr>
        <p:spPr>
          <a:xfrm>
            <a:off x="10478770" y="2740025"/>
            <a:ext cx="3175" cy="982345"/>
          </a:xfrm>
          <a:prstGeom prst="curvedConnector3">
            <a:avLst>
              <a:gd name="adj1" fmla="val 12540000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950" y="4808220"/>
            <a:ext cx="3152140" cy="1724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文本框 23"/>
          <p:cNvSpPr txBox="1"/>
          <p:nvPr/>
        </p:nvSpPr>
        <p:spPr>
          <a:xfrm>
            <a:off x="8771255" y="5123180"/>
            <a:ext cx="160147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Times New Roman" panose="02020603050405020304" charset="0"/>
                <a:sym typeface="+mn-ea"/>
              </a:rPr>
              <a:t>RetryHelper::onAfter</a:t>
            </a:r>
            <a:endParaRPr 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771255" y="5997575"/>
            <a:ext cx="160147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恢复线程原有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context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cxnSp>
        <p:nvCxnSpPr>
          <p:cNvPr id="27" name="曲线连接符 26"/>
          <p:cNvCxnSpPr>
            <a:stCxn id="7" idx="3"/>
            <a:endCxn id="23" idx="3"/>
          </p:cNvCxnSpPr>
          <p:nvPr/>
        </p:nvCxnSpPr>
        <p:spPr>
          <a:xfrm>
            <a:off x="10478770" y="4196080"/>
            <a:ext cx="20320" cy="1474470"/>
          </a:xfrm>
          <a:prstGeom prst="curvedConnector3">
            <a:avLst>
              <a:gd name="adj1" fmla="val 2321875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92100" y="6311900"/>
            <a:ext cx="4073525" cy="19812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488180" y="6273800"/>
            <a:ext cx="160147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使</a:t>
            </a:r>
            <a:r>
              <a:rPr lang="en-US" sz="1200">
                <a:latin typeface="Times New Roman" panose="02020603050405020304" charset="0"/>
                <a:sym typeface="+mn-ea"/>
              </a:rPr>
              <a:t>RetryHelper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具备上下文切换能力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567817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Reindex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实现：</a:t>
            </a:r>
            <a:r>
              <a:rPr lang="zh-CN" altLang="en-US" sz="3200">
                <a:latin typeface="Times New Roman" panose="02020603050405020304" charset="0"/>
                <a:sym typeface="+mn-ea"/>
              </a:rPr>
              <a:t>处理</a:t>
            </a:r>
            <a:r>
              <a:rPr lang="en-US" altLang="zh-CN" sz="3200">
                <a:latin typeface="Times New Roman" panose="02020603050405020304" charset="0"/>
                <a:sym typeface="+mn-ea"/>
              </a:rPr>
              <a:t>scoll response</a:t>
            </a:r>
            <a:endParaRPr lang="en-US" altLang="zh-CN" sz="3200">
              <a:latin typeface="Times New Roman" panose="02020603050405020304" charset="0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089650" y="96520"/>
            <a:ext cx="5796280" cy="640068"/>
            <a:chOff x="7242" y="6854"/>
            <a:chExt cx="4114" cy="2410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23655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24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AsyncIndexBySearchAction::onScrollResponse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处理</a:t>
              </a:r>
              <a:r>
                <a:rPr lang="en-US">
                  <a:latin typeface="Times New Roman" panose="02020603050405020304" charset="0"/>
                  <a:sym typeface="+mn-ea"/>
                </a:rPr>
                <a:t>scrollSearch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结果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233795" y="76327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判断任务是否被取消</a:t>
            </a:r>
            <a:endParaRPr 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6495" y="1136650"/>
            <a:ext cx="2419350" cy="933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6230620" y="212090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scrolling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存在异常或超时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23660" y="2501900"/>
            <a:ext cx="547814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refresh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已经写入的数据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42075" y="4567555"/>
            <a:ext cx="547814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停止任务</a:t>
            </a:r>
            <a:endParaRPr 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060" y="2887980"/>
            <a:ext cx="5438140" cy="790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060" y="3729355"/>
            <a:ext cx="4123690" cy="800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060" y="4953635"/>
            <a:ext cx="4838065" cy="561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文本框 15"/>
          <p:cNvSpPr txBox="1"/>
          <p:nvPr/>
        </p:nvSpPr>
        <p:spPr>
          <a:xfrm>
            <a:off x="6436360" y="5553710"/>
            <a:ext cx="547814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清理各节点的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scrollContext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4140" y="5939790"/>
            <a:ext cx="2028825" cy="381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矩形 24"/>
          <p:cNvSpPr/>
          <p:nvPr/>
        </p:nvSpPr>
        <p:spPr>
          <a:xfrm>
            <a:off x="401320" y="643255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任务被取消</a:t>
            </a:r>
            <a:endParaRPr lang="zh-CN" sz="16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1320" y="161290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scolling</a:t>
            </a:r>
            <a:r>
              <a:rPr lang="zh-CN" altLang="en-US" sz="1600">
                <a:solidFill>
                  <a:schemeClr val="tx1"/>
                </a:solidFill>
              </a:rPr>
              <a:t>异常或超时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749935" y="2173605"/>
            <a:ext cx="8890" cy="38798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01320" y="256159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refresh</a:t>
            </a:r>
            <a:r>
              <a:rPr lang="zh-CN" altLang="en-US" sz="1600">
                <a:solidFill>
                  <a:schemeClr val="tx1"/>
                </a:solidFill>
              </a:rPr>
              <a:t>各节点相关索引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89000" y="3215005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构造</a:t>
            </a:r>
            <a:r>
              <a:rPr lang="en-US" altLang="zh-CN" sz="1600">
                <a:solidFill>
                  <a:schemeClr val="tx1"/>
                </a:solidFill>
              </a:rPr>
              <a:t>refresh</a:t>
            </a:r>
            <a:r>
              <a:rPr lang="zh-CN" altLang="en-US" sz="1600">
                <a:solidFill>
                  <a:schemeClr val="tx1"/>
                </a:solidFill>
              </a:rPr>
              <a:t>请求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89000" y="3729355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向各节点广播</a:t>
            </a:r>
            <a:r>
              <a:rPr lang="en-US" altLang="zh-CN" sz="1600">
                <a:solidFill>
                  <a:schemeClr val="tx1"/>
                </a:solidFill>
              </a:rPr>
              <a:t>refresh</a:t>
            </a:r>
            <a:r>
              <a:rPr lang="zh-CN" altLang="en-US" sz="1600">
                <a:solidFill>
                  <a:schemeClr val="tx1"/>
                </a:solidFill>
              </a:rPr>
              <a:t>请求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1320" y="423799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清理各节点</a:t>
            </a:r>
            <a:r>
              <a:rPr lang="en-US" altLang="zh-CN" sz="1600">
                <a:solidFill>
                  <a:schemeClr val="tx1"/>
                </a:solidFill>
              </a:rPr>
              <a:t>scrollContext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1320" y="518668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构造</a:t>
            </a:r>
            <a:r>
              <a:rPr lang="en-US" altLang="zh-CN" sz="1600">
                <a:solidFill>
                  <a:schemeClr val="tx1"/>
                </a:solidFill>
              </a:rPr>
              <a:t>response</a:t>
            </a:r>
            <a:r>
              <a:rPr lang="zh-CN" altLang="en-US" sz="1600">
                <a:solidFill>
                  <a:schemeClr val="tx1"/>
                </a:solidFill>
              </a:rPr>
              <a:t>并通知</a:t>
            </a:r>
            <a:r>
              <a:rPr lang="en-US" altLang="zh-CN" sz="1600">
                <a:solidFill>
                  <a:schemeClr val="tx1"/>
                </a:solidFill>
              </a:rPr>
              <a:t>listener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729615" y="4798695"/>
            <a:ext cx="8890" cy="38798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25" idx="1"/>
            <a:endCxn id="21" idx="1"/>
          </p:cNvCxnSpPr>
          <p:nvPr/>
        </p:nvCxnSpPr>
        <p:spPr>
          <a:xfrm rot="10800000" flipV="1">
            <a:off x="401320" y="923290"/>
            <a:ext cx="3175" cy="3594735"/>
          </a:xfrm>
          <a:prstGeom prst="curvedConnector3">
            <a:avLst>
              <a:gd name="adj1" fmla="val 7600000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738505" y="3122295"/>
            <a:ext cx="11430" cy="113220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758825" y="1224915"/>
            <a:ext cx="8890" cy="38798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567817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Reindex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实现：构造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Bulk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延时任务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089650" y="96520"/>
            <a:ext cx="5796280" cy="640068"/>
            <a:chOff x="7242" y="6854"/>
            <a:chExt cx="4114" cy="2410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23655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24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AsyncIndexBySearchAction::onScrollResponse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处理</a:t>
              </a:r>
              <a:r>
                <a:rPr lang="en-US">
                  <a:latin typeface="Times New Roman" panose="02020603050405020304" charset="0"/>
                  <a:sym typeface="+mn-ea"/>
                </a:rPr>
                <a:t>scrollSearch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结果，构造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bulk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任务，并延时执行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233795" y="76327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任务异常处理</a:t>
            </a:r>
            <a:endParaRPr 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33795" y="113855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构造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bulk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任务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7130" y="1513840"/>
            <a:ext cx="4847590" cy="1514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文本框 30"/>
          <p:cNvSpPr txBox="1"/>
          <p:nvPr/>
        </p:nvSpPr>
        <p:spPr>
          <a:xfrm>
            <a:off x="9324975" y="1757045"/>
            <a:ext cx="160147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sz="1200">
                <a:latin typeface="Times New Roman" panose="02020603050405020304" charset="0"/>
                <a:sym typeface="+mn-ea"/>
              </a:rPr>
              <a:t>用于计算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batch delay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54920" y="2604770"/>
            <a:ext cx="1881505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sz="1200">
                <a:latin typeface="Times New Roman" panose="02020603050405020304" charset="0"/>
                <a:sym typeface="+mn-ea"/>
              </a:rPr>
              <a:t>清理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scrollContext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，结束任务，回调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listener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30620" y="306197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赋予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bulk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任务线程上下文管理能力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465" y="3450590"/>
            <a:ext cx="5266690" cy="390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文本框 13"/>
          <p:cNvSpPr txBox="1"/>
          <p:nvPr/>
        </p:nvSpPr>
        <p:spPr>
          <a:xfrm>
            <a:off x="6247130" y="388112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构建延时任务</a:t>
            </a:r>
            <a:endParaRPr 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040" y="4271010"/>
            <a:ext cx="7143115" cy="209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6" name="组合 15"/>
          <p:cNvGrpSpPr/>
          <p:nvPr/>
        </p:nvGrpSpPr>
        <p:grpSpPr>
          <a:xfrm>
            <a:off x="6060440" y="4533265"/>
            <a:ext cx="5796280" cy="640068"/>
            <a:chOff x="7242" y="6854"/>
            <a:chExt cx="4114" cy="24109"/>
          </a:xfrm>
        </p:grpSpPr>
        <p:sp>
          <p:nvSpPr>
            <p:cNvPr id="17" name="剪去单角的矩形 16"/>
            <p:cNvSpPr/>
            <p:nvPr/>
          </p:nvSpPr>
          <p:spPr>
            <a:xfrm>
              <a:off x="7242" y="6854"/>
              <a:ext cx="4114" cy="23655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242" y="6854"/>
              <a:ext cx="4022" cy="24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WorkerBulkByScrollTaskState::delayPrepareBulkRequest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>
                  <a:latin typeface="Times New Roman" panose="02020603050405020304" charset="0"/>
                  <a:sym typeface="+mn-ea"/>
                </a:rPr>
                <a:t>计算任务延时，构造延时任务并保存</a:t>
              </a:r>
              <a:endParaRPr lang="zh-CN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6260465" y="521716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计算任务延时</a:t>
            </a:r>
            <a:endParaRPr 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315" y="5617845"/>
            <a:ext cx="7228840" cy="371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文本框 20"/>
          <p:cNvSpPr txBox="1"/>
          <p:nvPr/>
        </p:nvSpPr>
        <p:spPr>
          <a:xfrm>
            <a:off x="6260465" y="602932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开启延时任务并保存</a:t>
            </a:r>
            <a:endParaRPr 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885" y="6417945"/>
            <a:ext cx="6990715" cy="390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矩形 24"/>
          <p:cNvSpPr/>
          <p:nvPr/>
        </p:nvSpPr>
        <p:spPr>
          <a:xfrm>
            <a:off x="401320" y="643255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构造</a:t>
            </a:r>
            <a:r>
              <a:rPr lang="en-US" altLang="zh-CN" sz="1600">
                <a:solidFill>
                  <a:schemeClr val="tx1"/>
                </a:solidFill>
              </a:rPr>
              <a:t>bulk</a:t>
            </a:r>
            <a:r>
              <a:rPr lang="zh-CN" altLang="en-US" sz="1600">
                <a:solidFill>
                  <a:schemeClr val="tx1"/>
                </a:solidFill>
              </a:rPr>
              <a:t>任务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758825" y="1224915"/>
            <a:ext cx="8890" cy="38798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01320" y="161417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计算任务延时</a:t>
            </a:r>
            <a:endParaRPr lang="zh-CN" sz="16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87400" y="2230120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计算上一个</a:t>
            </a:r>
            <a:r>
              <a:rPr lang="en-US" altLang="zh-CN" sz="1600">
                <a:solidFill>
                  <a:schemeClr val="tx1"/>
                </a:solidFill>
              </a:rPr>
              <a:t>batch</a:t>
            </a:r>
            <a:r>
              <a:rPr lang="zh-CN" altLang="en-US" sz="1600">
                <a:solidFill>
                  <a:schemeClr val="tx1"/>
                </a:solidFill>
              </a:rPr>
              <a:t>的理论耗时</a:t>
            </a:r>
            <a:r>
              <a:rPr lang="en-US" altLang="zh-CN" sz="1600">
                <a:solidFill>
                  <a:schemeClr val="tx1"/>
                </a:solidFill>
              </a:rPr>
              <a:t>(scrolling+bulk</a:t>
            </a:r>
            <a:r>
              <a:rPr lang="zh-CN" altLang="en-US" sz="1600">
                <a:solidFill>
                  <a:schemeClr val="tx1"/>
                </a:solidFill>
              </a:rPr>
              <a:t>总耗时</a:t>
            </a:r>
            <a:r>
              <a:rPr lang="en-US" altLang="zh-CN" sz="1600">
                <a:solidFill>
                  <a:schemeClr val="tx1"/>
                </a:solidFill>
              </a:rPr>
              <a:t>)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87400" y="2658110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P=lastBatchSIze / </a:t>
            </a:r>
            <a:r>
              <a:rPr lang="en-US" sz="1600">
                <a:solidFill>
                  <a:srgbClr val="FF0000"/>
                </a:solidFill>
              </a:rPr>
              <a:t>requestsPerSecond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87400" y="3201670"/>
            <a:ext cx="3353435" cy="481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下一个</a:t>
            </a:r>
            <a:r>
              <a:rPr lang="en-US" altLang="zh-CN" sz="1600">
                <a:solidFill>
                  <a:schemeClr val="tx1"/>
                </a:solidFill>
              </a:rPr>
              <a:t>batch</a:t>
            </a:r>
            <a:r>
              <a:rPr lang="zh-CN" altLang="en-US" sz="1600">
                <a:solidFill>
                  <a:schemeClr val="tx1"/>
                </a:solidFill>
              </a:rPr>
              <a:t>的最早开始时间</a:t>
            </a:r>
            <a:r>
              <a:rPr lang="en-US" sz="1600">
                <a:solidFill>
                  <a:schemeClr val="tx1"/>
                </a:solidFill>
              </a:rPr>
              <a:t>earliestStartTIme = scroll</a:t>
            </a:r>
            <a:r>
              <a:rPr lang="zh-CN" altLang="en-US" sz="1600">
                <a:solidFill>
                  <a:schemeClr val="tx1"/>
                </a:solidFill>
              </a:rPr>
              <a:t>开始时间</a:t>
            </a:r>
            <a:r>
              <a:rPr lang="en-US" sz="1600">
                <a:solidFill>
                  <a:schemeClr val="tx1"/>
                </a:solidFill>
              </a:rPr>
              <a:t> + P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87400" y="3788410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waitTime=</a:t>
            </a:r>
            <a:r>
              <a:rPr lang="en-US" sz="1600">
                <a:solidFill>
                  <a:schemeClr val="tx1"/>
                </a:solidFill>
                <a:sym typeface="+mn-ea"/>
              </a:rPr>
              <a:t>earliestStartTIme  - now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01320" y="427101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开启延时任务</a:t>
            </a:r>
            <a:r>
              <a:rPr lang="en-US" altLang="zh-CN" sz="1600">
                <a:solidFill>
                  <a:schemeClr val="tx1"/>
                </a:solidFill>
              </a:rPr>
              <a:t>(DelayedPrepareBulkRequest)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01320" y="521970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保存延时任务</a:t>
            </a:r>
            <a:r>
              <a:rPr lang="en-US" altLang="zh-CN" sz="1600">
                <a:solidFill>
                  <a:schemeClr val="tx1"/>
                </a:solidFill>
              </a:rPr>
              <a:t>,</a:t>
            </a:r>
            <a:r>
              <a:rPr lang="zh-CN" sz="1600">
                <a:solidFill>
                  <a:schemeClr val="tx1"/>
                </a:solidFill>
              </a:rPr>
              <a:t>用于</a:t>
            </a:r>
            <a:r>
              <a:rPr lang="en-US" altLang="zh-CN" sz="1600">
                <a:solidFill>
                  <a:schemeClr val="tx1"/>
                </a:solidFill>
              </a:rPr>
              <a:t>rethrottle</a:t>
            </a:r>
            <a:r>
              <a:rPr lang="zh-CN" altLang="en-US" sz="1600">
                <a:solidFill>
                  <a:schemeClr val="tx1"/>
                </a:solidFill>
              </a:rPr>
              <a:t>调整</a:t>
            </a:r>
            <a:r>
              <a:rPr lang="en-US" altLang="zh-CN" sz="1600">
                <a:solidFill>
                  <a:schemeClr val="tx1"/>
                </a:solidFill>
              </a:rPr>
              <a:t>reindex</a:t>
            </a:r>
            <a:r>
              <a:rPr lang="zh-CN" altLang="en-US" sz="1600">
                <a:solidFill>
                  <a:schemeClr val="tx1"/>
                </a:solidFill>
              </a:rPr>
              <a:t>速率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749935" y="4831715"/>
            <a:ext cx="8890" cy="38798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23" idx="3"/>
            <a:endCxn id="14" idx="1"/>
          </p:cNvCxnSpPr>
          <p:nvPr/>
        </p:nvCxnSpPr>
        <p:spPr>
          <a:xfrm>
            <a:off x="4526915" y="1894840"/>
            <a:ext cx="1720215" cy="2153920"/>
          </a:xfrm>
          <a:prstGeom prst="curvedConnector3">
            <a:avLst>
              <a:gd name="adj1" fmla="val 50018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Reindex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简要介绍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5125" y="2819400"/>
            <a:ext cx="3689350" cy="8229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reindex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负责从源索引查出数据，将数据索引进目标索引。源索引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setting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、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mapping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均不会同步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65125" y="786765"/>
            <a:ext cx="3689350" cy="1832610"/>
            <a:chOff x="575" y="1638"/>
            <a:chExt cx="5810" cy="2886"/>
          </a:xfrm>
        </p:grpSpPr>
        <p:sp>
          <p:nvSpPr>
            <p:cNvPr id="5" name="矩形 4"/>
            <p:cNvSpPr/>
            <p:nvPr/>
          </p:nvSpPr>
          <p:spPr>
            <a:xfrm>
              <a:off x="575" y="1638"/>
              <a:ext cx="1765" cy="25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圆柱形 5"/>
            <p:cNvSpPr/>
            <p:nvPr/>
          </p:nvSpPr>
          <p:spPr>
            <a:xfrm>
              <a:off x="807" y="1933"/>
              <a:ext cx="1302" cy="191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index</a:t>
              </a:r>
              <a:endParaRPr lang="en-US" altLang="zh-CN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75" y="4139"/>
              <a:ext cx="1765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sz="1000">
                  <a:latin typeface="Times New Roman" panose="02020603050405020304" charset="0"/>
                  <a:sym typeface="+mn-ea"/>
                </a:rPr>
                <a:t>ClusterSource</a:t>
              </a:r>
              <a:endParaRPr lang="en-US" sz="1000">
                <a:latin typeface="Times New Roman" panose="02020603050405020304" charset="0"/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620" y="1639"/>
              <a:ext cx="1765" cy="25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柱形 8"/>
            <p:cNvSpPr/>
            <p:nvPr/>
          </p:nvSpPr>
          <p:spPr>
            <a:xfrm>
              <a:off x="4852" y="1934"/>
              <a:ext cx="1302" cy="191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index</a:t>
              </a:r>
              <a:endParaRPr lang="en-US" altLang="zh-CN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620" y="4140"/>
              <a:ext cx="1765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sz="1000">
                  <a:latin typeface="Times New Roman" panose="02020603050405020304" charset="0"/>
                  <a:sym typeface="+mn-ea"/>
                </a:rPr>
                <a:t>ClusterDest</a:t>
              </a:r>
              <a:endParaRPr lang="en-US" sz="1000">
                <a:latin typeface="Times New Roman" panose="02020603050405020304" charset="0"/>
                <a:sym typeface="+mn-ea"/>
              </a:endParaRPr>
            </a:p>
          </p:txBody>
        </p:sp>
        <p:cxnSp>
          <p:nvCxnSpPr>
            <p:cNvPr id="12" name="直接箭头连接符 11"/>
            <p:cNvCxnSpPr>
              <a:stCxn id="6" idx="4"/>
              <a:endCxn id="9" idx="2"/>
            </p:cNvCxnSpPr>
            <p:nvPr/>
          </p:nvCxnSpPr>
          <p:spPr>
            <a:xfrm>
              <a:off x="2109" y="2889"/>
              <a:ext cx="274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2598" y="2624"/>
              <a:ext cx="1765" cy="5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latin typeface="Times New Roman" panose="02020603050405020304" charset="0"/>
                  <a:sym typeface="+mn-ea"/>
                </a:rPr>
                <a:t>数据同步</a:t>
              </a:r>
              <a:endParaRPr lang="zh-CN" altLang="en-US" sz="1600">
                <a:latin typeface="Times New Roman" panose="02020603050405020304" charset="0"/>
                <a:sym typeface="+mn-ea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3585" y="787400"/>
            <a:ext cx="3418840" cy="439991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65125" y="3928745"/>
            <a:ext cx="1120775" cy="15881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65125" y="5516880"/>
            <a:ext cx="1120775" cy="2438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000">
                <a:latin typeface="Times New Roman" panose="02020603050405020304" charset="0"/>
                <a:sym typeface="+mn-ea"/>
              </a:rPr>
              <a:t>ClusterSource</a:t>
            </a:r>
            <a:endParaRPr lang="en-US" sz="1000">
              <a:latin typeface="Times New Roman" panose="02020603050405020304" charset="0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33700" y="3929380"/>
            <a:ext cx="1120775" cy="15881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933700" y="5517515"/>
            <a:ext cx="1120775" cy="2438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000">
                <a:latin typeface="Times New Roman" panose="02020603050405020304" charset="0"/>
                <a:sym typeface="+mn-ea"/>
              </a:rPr>
              <a:t>ClusterDest</a:t>
            </a:r>
            <a:endParaRPr lang="en-US" sz="1000">
              <a:latin typeface="Times New Roman" panose="02020603050405020304" charset="0"/>
              <a:sym typeface="+mn-ea"/>
            </a:endParaRPr>
          </a:p>
        </p:txBody>
      </p:sp>
      <p:cxnSp>
        <p:nvCxnSpPr>
          <p:cNvPr id="23" name="直接箭头连接符 22"/>
          <p:cNvCxnSpPr>
            <a:endCxn id="20" idx="1"/>
          </p:cNvCxnSpPr>
          <p:nvPr/>
        </p:nvCxnSpPr>
        <p:spPr>
          <a:xfrm>
            <a:off x="1511935" y="4722495"/>
            <a:ext cx="1421765" cy="1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649730" y="4554855"/>
            <a:ext cx="1120775" cy="335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Times New Roman" panose="02020603050405020304" charset="0"/>
                <a:sym typeface="+mn-ea"/>
              </a:rPr>
              <a:t>数据同步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30530" y="4328160"/>
            <a:ext cx="974090" cy="913130"/>
            <a:chOff x="574" y="7320"/>
            <a:chExt cx="1534" cy="1438"/>
          </a:xfrm>
        </p:grpSpPr>
        <p:grpSp>
          <p:nvGrpSpPr>
            <p:cNvPr id="28" name="组合 27"/>
            <p:cNvGrpSpPr/>
            <p:nvPr/>
          </p:nvGrpSpPr>
          <p:grpSpPr>
            <a:xfrm>
              <a:off x="574" y="7320"/>
              <a:ext cx="1535" cy="356"/>
              <a:chOff x="7824" y="8835"/>
              <a:chExt cx="1535" cy="356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7824" y="8835"/>
                <a:ext cx="400" cy="3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8402" y="8835"/>
                <a:ext cx="400" cy="35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8959" y="8835"/>
                <a:ext cx="400" cy="35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74" y="7835"/>
              <a:ext cx="1535" cy="356"/>
              <a:chOff x="7824" y="8835"/>
              <a:chExt cx="1535" cy="356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7824" y="8835"/>
                <a:ext cx="400" cy="3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402" y="8835"/>
                <a:ext cx="400" cy="35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959" y="8835"/>
                <a:ext cx="400" cy="35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574" y="8402"/>
              <a:ext cx="1535" cy="356"/>
              <a:chOff x="7824" y="8835"/>
              <a:chExt cx="1535" cy="356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7824" y="8835"/>
                <a:ext cx="400" cy="3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8402" y="8835"/>
                <a:ext cx="400" cy="35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8959" y="8835"/>
                <a:ext cx="400" cy="35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38" name="文本框 37"/>
          <p:cNvSpPr txBox="1"/>
          <p:nvPr/>
        </p:nvSpPr>
        <p:spPr>
          <a:xfrm>
            <a:off x="523240" y="3928745"/>
            <a:ext cx="8051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>
                <a:latin typeface="Times New Roman" panose="02020603050405020304" charset="0"/>
                <a:sym typeface="+mn-ea"/>
              </a:rPr>
              <a:t>Shards</a:t>
            </a:r>
            <a:endParaRPr 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2999105" y="4101465"/>
            <a:ext cx="974090" cy="1275715"/>
            <a:chOff x="14789" y="4681"/>
            <a:chExt cx="1534" cy="2009"/>
          </a:xfrm>
        </p:grpSpPr>
        <p:grpSp>
          <p:nvGrpSpPr>
            <p:cNvPr id="40" name="组合 39"/>
            <p:cNvGrpSpPr/>
            <p:nvPr/>
          </p:nvGrpSpPr>
          <p:grpSpPr>
            <a:xfrm rot="0">
              <a:off x="14789" y="4681"/>
              <a:ext cx="1535" cy="356"/>
              <a:chOff x="7824" y="8835"/>
              <a:chExt cx="1535" cy="356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7824" y="8835"/>
                <a:ext cx="400" cy="3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8402" y="8835"/>
                <a:ext cx="400" cy="35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8959" y="8835"/>
                <a:ext cx="400" cy="35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 rot="0">
              <a:off x="14789" y="5196"/>
              <a:ext cx="1535" cy="356"/>
              <a:chOff x="7824" y="8835"/>
              <a:chExt cx="1535" cy="356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7824" y="8835"/>
                <a:ext cx="400" cy="3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8402" y="8835"/>
                <a:ext cx="400" cy="35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8959" y="8835"/>
                <a:ext cx="400" cy="35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0">
              <a:off x="14789" y="5763"/>
              <a:ext cx="1535" cy="356"/>
              <a:chOff x="7824" y="8835"/>
              <a:chExt cx="1535" cy="356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7824" y="8835"/>
                <a:ext cx="400" cy="3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8402" y="8835"/>
                <a:ext cx="400" cy="35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8959" y="8835"/>
                <a:ext cx="400" cy="35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 rot="0">
              <a:off x="14789" y="6334"/>
              <a:ext cx="1535" cy="356"/>
              <a:chOff x="7824" y="8835"/>
              <a:chExt cx="1535" cy="356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7824" y="8835"/>
                <a:ext cx="400" cy="3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8402" y="8835"/>
                <a:ext cx="400" cy="35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8959" y="8835"/>
                <a:ext cx="400" cy="35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57" name="文本框 56"/>
          <p:cNvSpPr txBox="1"/>
          <p:nvPr/>
        </p:nvSpPr>
        <p:spPr>
          <a:xfrm>
            <a:off x="365125" y="5975350"/>
            <a:ext cx="368935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可用于变更索引主分片设置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404225" y="787400"/>
            <a:ext cx="3689350" cy="1798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Destination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文档版本控制：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version_type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1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、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internal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：覆盖所有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id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相同的文档，忽略版本冲突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2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、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external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或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external_gt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：只覆盖版本更低的文档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3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、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external_gte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：只覆盖版本相同或更低的文档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225" y="2646045"/>
            <a:ext cx="2438400" cy="923925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sp>
        <p:nvSpPr>
          <p:cNvPr id="60" name="文本框 59"/>
          <p:cNvSpPr txBox="1"/>
          <p:nvPr/>
        </p:nvSpPr>
        <p:spPr>
          <a:xfrm>
            <a:off x="8404225" y="3642995"/>
            <a:ext cx="368935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Destination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文档冲突产生行为：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op_type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1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、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index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：默认行为，不产生冲突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2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、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create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：只创建不存在的文档，所有已存在文档均产生冲突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8404225" y="4853305"/>
            <a:ext cx="3689350" cy="8229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Reindex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文档冲突处理策略：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conflicts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1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、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proceed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：忽略文档冲突冲突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2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、</a:t>
            </a:r>
            <a:r>
              <a:rPr lang="en-US" sz="1600">
                <a:latin typeface="Times New Roman" panose="02020603050405020304" charset="0"/>
                <a:sym typeface="+mn-ea"/>
              </a:rPr>
              <a:t>abort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：默认行为，终止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reindex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任务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9" name="曲线连接符 38"/>
          <p:cNvCxnSpPr>
            <a:stCxn id="23" idx="3"/>
            <a:endCxn id="12" idx="1"/>
          </p:cNvCxnSpPr>
          <p:nvPr/>
        </p:nvCxnSpPr>
        <p:spPr>
          <a:xfrm flipV="1">
            <a:off x="4660900" y="2279015"/>
            <a:ext cx="1431925" cy="2281555"/>
          </a:xfrm>
          <a:prstGeom prst="curvedConnector3">
            <a:avLst>
              <a:gd name="adj1" fmla="val 50022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567817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Reindex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实现：延时任务细节与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rethrottle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089650" y="96520"/>
            <a:ext cx="5796280" cy="642617"/>
            <a:chOff x="7242" y="6854"/>
            <a:chExt cx="4114" cy="24205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23655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24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ym typeface="+mn-ea"/>
                </a:rPr>
                <a:t>DelayedPrepareBulkRequest::construct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执行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reindex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任务与调控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reindex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速率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233795" y="76327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执行延时任务</a:t>
            </a:r>
            <a:endParaRPr 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7130" y="1138555"/>
            <a:ext cx="3114040" cy="77152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" name="组合 6"/>
          <p:cNvGrpSpPr/>
          <p:nvPr/>
        </p:nvGrpSpPr>
        <p:grpSpPr>
          <a:xfrm>
            <a:off x="6092825" y="1957705"/>
            <a:ext cx="5796280" cy="642617"/>
            <a:chOff x="7242" y="6854"/>
            <a:chExt cx="4114" cy="24205"/>
          </a:xfrm>
        </p:grpSpPr>
        <p:sp>
          <p:nvSpPr>
            <p:cNvPr id="11" name="剪去单角的矩形 10"/>
            <p:cNvSpPr/>
            <p:nvPr/>
          </p:nvSpPr>
          <p:spPr>
            <a:xfrm>
              <a:off x="7242" y="6854"/>
              <a:ext cx="4114" cy="23655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242" y="6854"/>
              <a:ext cx="4022" cy="24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ym typeface="+mn-ea"/>
                </a:rPr>
                <a:t>DelayedPrepareBulkRequest::rethrottle</a:t>
              </a:r>
              <a:endParaRPr lang="en-US" altLang="zh-CN"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调控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reindex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速率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6233795" y="262699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不允许降低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reindex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速度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,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可能导致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SearchContext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过期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(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默认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5min)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130" y="3015615"/>
            <a:ext cx="3999865" cy="733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文本框 14"/>
          <p:cNvSpPr txBox="1"/>
          <p:nvPr/>
        </p:nvSpPr>
        <p:spPr>
          <a:xfrm>
            <a:off x="6233795" y="378904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获取当前运行任务的剩余时延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(&lt;0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表示任务已被执行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,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不做处理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)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130" y="4177665"/>
            <a:ext cx="4218940" cy="219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文本框 16"/>
          <p:cNvSpPr txBox="1"/>
          <p:nvPr/>
        </p:nvSpPr>
        <p:spPr>
          <a:xfrm>
            <a:off x="6233795" y="442341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重新计算延时，并另起一个相同的延时任务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130" y="4830445"/>
            <a:ext cx="5504815" cy="238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7130" y="5121910"/>
            <a:ext cx="5904865" cy="361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文本框 20"/>
          <p:cNvSpPr txBox="1"/>
          <p:nvPr/>
        </p:nvSpPr>
        <p:spPr>
          <a:xfrm>
            <a:off x="6230620" y="552386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任务代理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RunOnce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保障相同任务只执行一次（调整后的任务）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7130" y="5912485"/>
            <a:ext cx="2990215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矩形 24"/>
          <p:cNvSpPr/>
          <p:nvPr/>
        </p:nvSpPr>
        <p:spPr>
          <a:xfrm>
            <a:off x="535305" y="3310255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Scheduled</a:t>
            </a:r>
            <a:r>
              <a:rPr lang="zh-CN" altLang="en-US" sz="1600">
                <a:solidFill>
                  <a:schemeClr val="tx1"/>
                </a:solidFill>
              </a:rPr>
              <a:t>线程池执行延时任务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35305" y="427990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rethrottle</a:t>
            </a:r>
            <a:r>
              <a:rPr lang="zh-CN" altLang="en-US" sz="1600">
                <a:solidFill>
                  <a:schemeClr val="tx1"/>
                </a:solidFill>
              </a:rPr>
              <a:t>调整</a:t>
            </a:r>
            <a:r>
              <a:rPr lang="en-US" altLang="zh-CN" sz="1600">
                <a:solidFill>
                  <a:schemeClr val="tx1"/>
                </a:solidFill>
              </a:rPr>
              <a:t>reindex</a:t>
            </a:r>
            <a:r>
              <a:rPr lang="zh-CN" altLang="en-US" sz="1600">
                <a:solidFill>
                  <a:schemeClr val="tx1"/>
                </a:solidFill>
              </a:rPr>
              <a:t>速率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892810" y="3891915"/>
            <a:ext cx="8890" cy="38798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35305" y="1243965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scrolling</a:t>
            </a:r>
            <a:r>
              <a:rPr lang="zh-CN" altLang="en-US" sz="1600">
                <a:solidFill>
                  <a:schemeClr val="tx1"/>
                </a:solidFill>
              </a:rPr>
              <a:t>开始，记录时间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5305" y="236093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scrolling</a:t>
            </a:r>
            <a:r>
              <a:rPr lang="zh-CN" altLang="en-US" sz="1600">
                <a:solidFill>
                  <a:schemeClr val="tx1"/>
                </a:solidFill>
              </a:rPr>
              <a:t>结束，开始</a:t>
            </a:r>
            <a:r>
              <a:rPr lang="en-US" altLang="zh-CN" sz="1600">
                <a:solidFill>
                  <a:schemeClr val="tx1"/>
                </a:solidFill>
              </a:rPr>
              <a:t>bulk</a:t>
            </a:r>
            <a:r>
              <a:rPr lang="zh-CN" altLang="en-US" sz="1600">
                <a:solidFill>
                  <a:schemeClr val="tx1"/>
                </a:solidFill>
              </a:rPr>
              <a:t>，计算时延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883920" y="1804670"/>
            <a:ext cx="8890" cy="55626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901700" y="2922270"/>
            <a:ext cx="8890" cy="38798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007745" y="765810"/>
            <a:ext cx="3352800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处理</a:t>
            </a:r>
            <a:r>
              <a:rPr lang="en-US" altLang="zh-CN" sz="1600">
                <a:solidFill>
                  <a:schemeClr val="tx1"/>
                </a:solidFill>
              </a:rPr>
              <a:t>taskCancel</a:t>
            </a:r>
            <a:r>
              <a:rPr lang="zh-CN" altLang="en-US" sz="1600">
                <a:solidFill>
                  <a:schemeClr val="tx1"/>
                </a:solidFill>
              </a:rPr>
              <a:t>事件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07745" y="1870075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处理</a:t>
            </a:r>
            <a:r>
              <a:rPr lang="en-US" altLang="zh-CN" sz="1600">
                <a:solidFill>
                  <a:schemeClr val="tx1"/>
                </a:solidFill>
              </a:rPr>
              <a:t>taskCancel</a:t>
            </a:r>
            <a:r>
              <a:rPr lang="zh-CN" altLang="en-US" sz="1600">
                <a:solidFill>
                  <a:schemeClr val="tx1"/>
                </a:solidFill>
              </a:rPr>
              <a:t>与</a:t>
            </a:r>
            <a:r>
              <a:rPr lang="en-US" altLang="zh-CN" sz="1600">
                <a:solidFill>
                  <a:schemeClr val="tx1"/>
                </a:solidFill>
              </a:rPr>
              <a:t>scrolling</a:t>
            </a:r>
            <a:r>
              <a:rPr lang="zh-CN" altLang="en-US" sz="1600">
                <a:solidFill>
                  <a:schemeClr val="tx1"/>
                </a:solidFill>
              </a:rPr>
              <a:t>异常事件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07745" y="4918710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修改</a:t>
            </a:r>
            <a:r>
              <a:rPr lang="en-US" altLang="zh-CN" sz="1600">
                <a:solidFill>
                  <a:schemeClr val="tx1"/>
                </a:solidFill>
              </a:rPr>
              <a:t>requestsPerSecond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07745" y="5431155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修改当前</a:t>
            </a:r>
            <a:r>
              <a:rPr lang="en-US" altLang="zh-CN" sz="1600">
                <a:solidFill>
                  <a:schemeClr val="tx1"/>
                </a:solidFill>
              </a:rPr>
              <a:t>bulk</a:t>
            </a:r>
            <a:r>
              <a:rPr lang="zh-CN" altLang="en-US" sz="1600">
                <a:solidFill>
                  <a:schemeClr val="tx1"/>
                </a:solidFill>
              </a:rPr>
              <a:t>任务延时，提前执行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5305" y="5912485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执行下个</a:t>
            </a:r>
            <a:r>
              <a:rPr lang="en-US" altLang="zh-CN" sz="1600">
                <a:solidFill>
                  <a:schemeClr val="tx1"/>
                </a:solidFill>
              </a:rPr>
              <a:t>scrolling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875030" y="4840605"/>
            <a:ext cx="4445" cy="106934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/>
          <p:nvPr/>
        </p:nvCxnSpPr>
        <p:spPr>
          <a:xfrm flipH="1" flipV="1">
            <a:off x="4673600" y="979805"/>
            <a:ext cx="3175" cy="5213350"/>
          </a:xfrm>
          <a:prstGeom prst="curvedConnector3">
            <a:avLst>
              <a:gd name="adj1" fmla="val -27840000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834255" y="3144520"/>
            <a:ext cx="125539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sz="1200">
                <a:latin typeface="Times New Roman" panose="02020603050405020304" charset="0"/>
                <a:sym typeface="+mn-ea"/>
              </a:rPr>
              <a:t>一个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reindex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循环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567817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Reindex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实现：</a:t>
            </a:r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Bulk Write</a:t>
            </a:r>
            <a:endParaRPr 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089650" y="96520"/>
            <a:ext cx="5796280" cy="642617"/>
            <a:chOff x="7242" y="6854"/>
            <a:chExt cx="4114" cy="24205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23655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24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ym typeface="+mn-ea"/>
                </a:rPr>
                <a:t>AsyncIndexBySearchAction::prepareBulkRequest</a:t>
              </a:r>
              <a:endParaRPr lang="en-US" altLang="zh-CN"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>
                  <a:latin typeface="Times New Roman" panose="02020603050405020304" charset="0"/>
                  <a:sym typeface="+mn-ea"/>
                </a:rPr>
                <a:t>创建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bulk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请求并发送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233795" y="76327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处理任务取消事件</a:t>
            </a:r>
            <a:endParaRPr 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33795" y="113855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scrolling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无结果则结束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reindex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7130" y="1527175"/>
            <a:ext cx="4323715" cy="342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6233795" y="191008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根据每个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batch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size</a:t>
            </a:r>
            <a:r>
              <a:rPr lang="zh-CN" sz="1600">
                <a:latin typeface="Times New Roman" panose="02020603050405020304" charset="0"/>
                <a:sym typeface="+mn-ea"/>
              </a:rPr>
              <a:t>需要，截短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scrolling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结果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130" y="2298700"/>
            <a:ext cx="5628640" cy="581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文本框 12"/>
          <p:cNvSpPr txBox="1"/>
          <p:nvPr/>
        </p:nvSpPr>
        <p:spPr>
          <a:xfrm>
            <a:off x="6233795" y="290639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构造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bulkRequest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410" y="3295015"/>
            <a:ext cx="6676390" cy="1952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8" name="文本框 37"/>
          <p:cNvSpPr txBox="1"/>
          <p:nvPr/>
        </p:nvSpPr>
        <p:spPr>
          <a:xfrm>
            <a:off x="7182485" y="3691890"/>
            <a:ext cx="21355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sz="1200">
                <a:latin typeface="Times New Roman" panose="02020603050405020304" charset="0"/>
                <a:sym typeface="+mn-ea"/>
              </a:rPr>
              <a:t>拒绝没有存储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_source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的文档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76945" y="4134485"/>
            <a:ext cx="21355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sz="1200">
                <a:latin typeface="Times New Roman" panose="02020603050405020304" charset="0"/>
                <a:sym typeface="+mn-ea"/>
              </a:rPr>
              <a:t>构造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bulkRequest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47130" y="528764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发送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bulk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请求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750" y="5676265"/>
            <a:ext cx="5647690" cy="657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6241415" y="637540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bulk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回调：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bulk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结果计数，开始下一轮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reindex(scrolling+bulk)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1975" y="724535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处理任务取消事件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897255" y="1285240"/>
            <a:ext cx="8890" cy="55626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61975" y="184150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scrollSearch</a:t>
            </a:r>
            <a:r>
              <a:rPr lang="zh-CN" altLang="en-US" sz="1600">
                <a:solidFill>
                  <a:schemeClr val="tx1"/>
                </a:solidFill>
              </a:rPr>
              <a:t>无结果则结束此</a:t>
            </a:r>
            <a:r>
              <a:rPr lang="en-US" altLang="zh-CN" sz="1600">
                <a:solidFill>
                  <a:schemeClr val="tx1"/>
                </a:solidFill>
              </a:rPr>
              <a:t>reindex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906145" y="2402205"/>
            <a:ext cx="8890" cy="55626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61975" y="2958465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根据</a:t>
            </a:r>
            <a:r>
              <a:rPr lang="en-US" altLang="zh-CN" sz="1600">
                <a:solidFill>
                  <a:schemeClr val="tx1"/>
                </a:solidFill>
              </a:rPr>
              <a:t>scrolling</a:t>
            </a:r>
            <a:r>
              <a:rPr lang="zh-CN" altLang="en-US" sz="1600">
                <a:solidFill>
                  <a:schemeClr val="tx1"/>
                </a:solidFill>
              </a:rPr>
              <a:t>结果构造</a:t>
            </a:r>
            <a:r>
              <a:rPr lang="en-US" altLang="zh-CN" sz="1600">
                <a:solidFill>
                  <a:schemeClr val="tx1"/>
                </a:solidFill>
              </a:rPr>
              <a:t>bulkRequest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1975" y="410718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使用</a:t>
            </a:r>
            <a:r>
              <a:rPr lang="en-US" altLang="zh-CN" sz="1600">
                <a:solidFill>
                  <a:schemeClr val="tx1"/>
                </a:solidFill>
              </a:rPr>
              <a:t>client</a:t>
            </a:r>
            <a:r>
              <a:rPr lang="zh-CN" altLang="en-US" sz="1600">
                <a:solidFill>
                  <a:schemeClr val="tx1"/>
                </a:solidFill>
              </a:rPr>
              <a:t>发送</a:t>
            </a:r>
            <a:r>
              <a:rPr lang="en-US" altLang="zh-CN" sz="1600">
                <a:solidFill>
                  <a:schemeClr val="tx1"/>
                </a:solidFill>
              </a:rPr>
              <a:t>bulk</a:t>
            </a:r>
            <a:r>
              <a:rPr lang="zh-CN" altLang="en-US" sz="1600">
                <a:solidFill>
                  <a:schemeClr val="tx1"/>
                </a:solidFill>
              </a:rPr>
              <a:t>请求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897255" y="3550920"/>
            <a:ext cx="8890" cy="55626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888365" y="4667885"/>
            <a:ext cx="8890" cy="55626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61975" y="5224145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回调：统计</a:t>
            </a:r>
            <a:r>
              <a:rPr lang="en-US" altLang="zh-CN" sz="1600">
                <a:solidFill>
                  <a:schemeClr val="tx1"/>
                </a:solidFill>
              </a:rPr>
              <a:t>bulk</a:t>
            </a:r>
            <a:r>
              <a:rPr lang="zh-CN" altLang="en-US" sz="1600">
                <a:solidFill>
                  <a:schemeClr val="tx1"/>
                </a:solidFill>
              </a:rPr>
              <a:t>结果，执行下一轮</a:t>
            </a:r>
            <a:r>
              <a:rPr lang="en-US" altLang="zh-CN" sz="1600">
                <a:solidFill>
                  <a:schemeClr val="tx1"/>
                </a:solidFill>
              </a:rPr>
              <a:t>reindex</a:t>
            </a:r>
            <a:endParaRPr lang="en-US" altLang="zh-CN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567817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Reindex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实现：</a:t>
            </a:r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BulkRequest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构造细节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089650" y="96520"/>
            <a:ext cx="5796280" cy="642617"/>
            <a:chOff x="7242" y="6854"/>
            <a:chExt cx="4114" cy="24205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23655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24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ym typeface="+mn-ea"/>
                </a:rPr>
                <a:t>AsyncIndexBySearchAction::buildRequest</a:t>
              </a:r>
              <a:endParaRPr lang="en-US" altLang="zh-CN"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>
                  <a:latin typeface="Times New Roman" panose="02020603050405020304" charset="0"/>
                  <a:sym typeface="+mn-ea"/>
                </a:rPr>
                <a:t>创建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bulk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请求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233795" y="76327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构造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IndexRequest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，处理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dest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和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type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7130" y="1151890"/>
            <a:ext cx="3485515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6233795" y="250253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设置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IndexRequest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的版本控制策略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57315" y="2877820"/>
            <a:ext cx="542861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INTERNAL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，索引全部文档或覆盖相同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Id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文档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44005" y="3261360"/>
            <a:ext cx="524192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IndexRequest.version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设置为</a:t>
            </a:r>
            <a:r>
              <a:rPr lang="en-US" altLang="zh-CN" sz="1000">
                <a:latin typeface="Times New Roman" panose="02020603050405020304" charset="0"/>
                <a:sym typeface="+mn-ea"/>
              </a:rPr>
              <a:t>MATCH_ANY(-3)</a:t>
            </a:r>
            <a:r>
              <a:rPr lang="zh-CN" altLang="en-US" sz="1000">
                <a:latin typeface="Times New Roman" panose="02020603050405020304" charset="0"/>
                <a:sym typeface="+mn-ea"/>
              </a:rPr>
              <a:t>或</a:t>
            </a:r>
            <a:r>
              <a:rPr lang="en-US" altLang="zh-CN" sz="1000">
                <a:latin typeface="Times New Roman" panose="02020603050405020304" charset="0"/>
                <a:sym typeface="+mn-ea"/>
              </a:rPr>
              <a:t>MATCH_DELETED(-4)</a:t>
            </a:r>
            <a:endParaRPr lang="en-US" altLang="zh-CN" sz="1000">
              <a:latin typeface="Times New Roman" panose="02020603050405020304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60490" y="4248150"/>
            <a:ext cx="542861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EXTERNAL[_GT][_GTE],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根据文档版本决定是否索引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47180" y="4636770"/>
            <a:ext cx="524192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IndexRequest.version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设置为外部文档版本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005" y="3655695"/>
            <a:ext cx="3904615" cy="552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515" y="5025390"/>
            <a:ext cx="2190750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" y="2981960"/>
            <a:ext cx="5678170" cy="8934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文本框 18"/>
          <p:cNvSpPr txBox="1"/>
          <p:nvPr/>
        </p:nvSpPr>
        <p:spPr>
          <a:xfrm>
            <a:off x="6247130" y="529399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设置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IndexRequest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source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和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source xcontent type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47130" y="594169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设置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routing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和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pipline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515" y="5682615"/>
            <a:ext cx="3609340" cy="219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4005" y="6391275"/>
            <a:ext cx="4237990" cy="37147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7" name="组合 26"/>
          <p:cNvGrpSpPr/>
          <p:nvPr/>
        </p:nvGrpSpPr>
        <p:grpSpPr>
          <a:xfrm>
            <a:off x="125730" y="690245"/>
            <a:ext cx="4362450" cy="2186940"/>
            <a:chOff x="1017" y="1615"/>
            <a:chExt cx="6870" cy="3444"/>
          </a:xfrm>
        </p:grpSpPr>
        <p:sp>
          <p:nvSpPr>
            <p:cNvPr id="25" name="矩形 24"/>
            <p:cNvSpPr/>
            <p:nvPr/>
          </p:nvSpPr>
          <p:spPr>
            <a:xfrm>
              <a:off x="1017" y="1615"/>
              <a:ext cx="6871" cy="34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392" y="2480"/>
              <a:ext cx="6122" cy="6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tx1"/>
                  </a:solidFill>
                </a:rPr>
                <a:t>IndexRequest -&gt; doc1</a:t>
              </a:r>
              <a:endParaRPr lang="en-US" sz="1200">
                <a:solidFill>
                  <a:schemeClr val="tx1"/>
                </a:solidFill>
              </a:endParaRPr>
            </a:p>
            <a:p>
              <a:pPr algn="ctr"/>
              <a:r>
                <a:rPr lang="en-US" sz="1200">
                  <a:solidFill>
                    <a:schemeClr val="tx1"/>
                  </a:solidFill>
                </a:rPr>
                <a:t>[version_type, version, index, type, source, routing, pipeline]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392" y="3333"/>
              <a:ext cx="6122" cy="6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tx1"/>
                  </a:solidFill>
                </a:rPr>
                <a:t>IndexRequest -&gt; doc2</a:t>
              </a:r>
              <a:endParaRPr lang="en-US" sz="1200">
                <a:solidFill>
                  <a:schemeClr val="tx1"/>
                </a:solidFill>
              </a:endParaRPr>
            </a:p>
            <a:p>
              <a:pPr algn="ctr"/>
              <a:r>
                <a:rPr lang="en-US" sz="1200">
                  <a:solidFill>
                    <a:schemeClr val="tx1"/>
                  </a:solidFill>
                </a:rPr>
                <a:t>[version_type, version, index, type, source, routing, pipeline]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392" y="4175"/>
              <a:ext cx="6122" cy="6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tx1"/>
                  </a:solidFill>
                </a:rPr>
                <a:t>IndexRequest -&gt; doc3</a:t>
              </a:r>
              <a:endParaRPr lang="en-US" sz="1200">
                <a:solidFill>
                  <a:schemeClr val="tx1"/>
                </a:solidFill>
              </a:endParaRPr>
            </a:p>
            <a:p>
              <a:pPr algn="ctr"/>
              <a:r>
                <a:rPr lang="en-US" sz="1200">
                  <a:solidFill>
                    <a:schemeClr val="tx1"/>
                  </a:solidFill>
                </a:rPr>
                <a:t>[version_type, version, index, type, source, routing, pipeline]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017" y="1615"/>
              <a:ext cx="1977" cy="5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sz="1600">
                  <a:latin typeface="Times New Roman" panose="02020603050405020304" charset="0"/>
                  <a:sym typeface="+mn-ea"/>
                </a:rPr>
                <a:t>BulkRequest</a:t>
              </a:r>
              <a:endParaRPr lang="en-US" sz="1600">
                <a:latin typeface="Times New Roman" panose="02020603050405020304" charset="0"/>
                <a:sym typeface="+mn-ea"/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730" y="4208145"/>
            <a:ext cx="5704840" cy="2095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文本框 29"/>
          <p:cNvSpPr txBox="1"/>
          <p:nvPr/>
        </p:nvSpPr>
        <p:spPr>
          <a:xfrm>
            <a:off x="112395" y="3933825"/>
            <a:ext cx="21355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200">
                <a:latin typeface="Times New Roman" panose="02020603050405020304" charset="0"/>
                <a:sym typeface="+mn-ea"/>
              </a:rPr>
              <a:t>reindex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的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routing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保留策略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247900" y="4583430"/>
            <a:ext cx="21355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200">
                <a:latin typeface="Times New Roman" panose="02020603050405020304" charset="0"/>
                <a:sym typeface="+mn-ea"/>
              </a:rPr>
              <a:t>=text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，设置为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text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828290" y="5293995"/>
            <a:ext cx="21355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200">
                <a:latin typeface="Times New Roman" panose="02020603050405020304" charset="0"/>
                <a:sym typeface="+mn-ea"/>
              </a:rPr>
              <a:t>设置为与文档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routing</a:t>
            </a:r>
            <a:r>
              <a:rPr lang="zh-CN" sz="1200">
                <a:latin typeface="Times New Roman" panose="02020603050405020304" charset="0"/>
                <a:sym typeface="+mn-ea"/>
              </a:rPr>
              <a:t>相同</a:t>
            </a:r>
            <a:endParaRPr 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248660" y="5941695"/>
            <a:ext cx="21355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200">
                <a:latin typeface="Times New Roman" panose="02020603050405020304" charset="0"/>
                <a:sym typeface="+mn-ea"/>
              </a:rPr>
              <a:t>抛弃文档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routing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567817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Reindex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实现：文档版本控制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089650" y="96520"/>
            <a:ext cx="5796280" cy="642617"/>
            <a:chOff x="7242" y="6854"/>
            <a:chExt cx="4114" cy="24205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23655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24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ym typeface="+mn-ea"/>
                </a:rPr>
                <a:t>AsyncIndexBySearchAction::buildRequest</a:t>
              </a:r>
              <a:endParaRPr lang="en-US" altLang="zh-CN"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>
                  <a:latin typeface="Times New Roman" panose="02020603050405020304" charset="0"/>
                  <a:sym typeface="+mn-ea"/>
                </a:rPr>
                <a:t>创建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bulk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请求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217285" y="76454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设置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IndexRequest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的版本控制策略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17285" y="113982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versionType = INTERNAL 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或 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EXTERNAL[_GT][_GTE]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30010" y="1533525"/>
            <a:ext cx="544258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versionType = INTERNAL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</a:t>
            </a:r>
            <a:r>
              <a:rPr lang="zh-CN" altLang="en-US" sz="1400">
                <a:latin typeface="Times New Roman" panose="02020603050405020304" charset="0"/>
                <a:sym typeface="+mn-ea"/>
              </a:rPr>
              <a:t>索引全部文档或覆盖相同</a:t>
            </a:r>
            <a:r>
              <a:rPr lang="en-US" altLang="zh-CN" sz="1400">
                <a:latin typeface="Times New Roman" panose="02020603050405020304" charset="0"/>
                <a:sym typeface="+mn-ea"/>
              </a:rPr>
              <a:t>Id</a:t>
            </a:r>
            <a:r>
              <a:rPr lang="zh-CN" altLang="en-US" sz="1400">
                <a:latin typeface="Times New Roman" panose="02020603050405020304" charset="0"/>
                <a:sym typeface="+mn-ea"/>
              </a:rPr>
              <a:t>文档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82740" y="1927860"/>
            <a:ext cx="518985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opType=INDEX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，索引全部文档，包括已存在的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96075" y="2334895"/>
            <a:ext cx="5189855" cy="579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opType=CREATE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，只索引不存在文档，否则产生一个文档冲突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9410" y="2955925"/>
            <a:ext cx="5276215" cy="571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文本框 14"/>
          <p:cNvSpPr txBox="1"/>
          <p:nvPr/>
        </p:nvSpPr>
        <p:spPr>
          <a:xfrm>
            <a:off x="6696075" y="3580765"/>
            <a:ext cx="518985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通过设置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IndexRequest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version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来控制索引策略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740" y="3956050"/>
            <a:ext cx="1943100" cy="101917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8796655" y="4105910"/>
            <a:ext cx="21355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200">
                <a:latin typeface="Times New Roman" panose="02020603050405020304" charset="0"/>
                <a:sym typeface="+mn-ea"/>
              </a:rPr>
              <a:t>索引过程无视文档版本</a:t>
            </a:r>
            <a:endParaRPr 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796655" y="4607560"/>
            <a:ext cx="21355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200">
                <a:latin typeface="Times New Roman" panose="02020603050405020304" charset="0"/>
                <a:sym typeface="+mn-ea"/>
              </a:rPr>
              <a:t>只索引不存在或已删除文档</a:t>
            </a:r>
            <a:endParaRPr 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476365" y="4961890"/>
            <a:ext cx="544258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versionType = 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EXTERNAL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，索引过程需考虑文档版本</a:t>
            </a:r>
            <a:r>
              <a:rPr lang="en-US" sz="1600">
                <a:latin typeface="Times New Roman" panose="02020603050405020304" charset="0"/>
                <a:sym typeface="+mn-ea"/>
              </a:rPr>
              <a:t> 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709410" y="5350510"/>
            <a:ext cx="520954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直接设置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IndexRequest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version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为文档版本号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745" y="5739130"/>
            <a:ext cx="2295525" cy="247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矩形 29"/>
          <p:cNvSpPr/>
          <p:nvPr/>
        </p:nvSpPr>
        <p:spPr>
          <a:xfrm>
            <a:off x="948690" y="1365250"/>
            <a:ext cx="3352800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versionType=INTERNAL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48055" y="1901190"/>
            <a:ext cx="3352800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opType=INDEX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1975" y="724535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  <a:sym typeface="+mn-ea"/>
              </a:rPr>
              <a:t>IndexRequest -&gt; doc1[ver=2]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48055" y="2432685"/>
            <a:ext cx="3352800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  <a:sym typeface="+mn-ea"/>
              </a:rPr>
              <a:t>IndexRequest :version-&gt;MATCH_ANY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48690" y="2954020"/>
            <a:ext cx="3352800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opType=CREATE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48690" y="3474720"/>
            <a:ext cx="3352800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  <a:sym typeface="+mn-ea"/>
              </a:rPr>
              <a:t>IndexRequest :version-&gt;MATCH_DELETED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48690" y="3989070"/>
            <a:ext cx="3352800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versionType=EXTERNAL[_GT][_GTE]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48690" y="4490720"/>
            <a:ext cx="3352800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  <a:sym typeface="+mn-ea"/>
              </a:rPr>
              <a:t>IndexRequest :version-&gt;doc1.version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28" name="曲线连接符 27"/>
          <p:cNvCxnSpPr>
            <a:stCxn id="30" idx="3"/>
            <a:endCxn id="21" idx="3"/>
          </p:cNvCxnSpPr>
          <p:nvPr/>
        </p:nvCxnSpPr>
        <p:spPr>
          <a:xfrm flipH="1">
            <a:off x="4300855" y="1579245"/>
            <a:ext cx="3175" cy="535940"/>
          </a:xfrm>
          <a:prstGeom prst="curvedConnector3">
            <a:avLst>
              <a:gd name="adj1" fmla="val -10600000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/>
          <p:nvPr/>
        </p:nvCxnSpPr>
        <p:spPr>
          <a:xfrm flipH="1">
            <a:off x="4304030" y="2115185"/>
            <a:ext cx="3175" cy="535940"/>
          </a:xfrm>
          <a:prstGeom prst="curvedConnector3">
            <a:avLst>
              <a:gd name="adj1" fmla="val -10600000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30" idx="3"/>
            <a:endCxn id="23" idx="3"/>
          </p:cNvCxnSpPr>
          <p:nvPr/>
        </p:nvCxnSpPr>
        <p:spPr>
          <a:xfrm>
            <a:off x="4301490" y="1579245"/>
            <a:ext cx="3175" cy="1588770"/>
          </a:xfrm>
          <a:prstGeom prst="curvedConnector3">
            <a:avLst>
              <a:gd name="adj1" fmla="val 18420000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/>
          <p:nvPr/>
        </p:nvCxnSpPr>
        <p:spPr>
          <a:xfrm flipH="1">
            <a:off x="4307205" y="3168015"/>
            <a:ext cx="3175" cy="535940"/>
          </a:xfrm>
          <a:prstGeom prst="curvedConnector3">
            <a:avLst>
              <a:gd name="adj1" fmla="val -10600000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/>
          <p:nvPr/>
        </p:nvCxnSpPr>
        <p:spPr>
          <a:xfrm flipH="1">
            <a:off x="4310380" y="4197350"/>
            <a:ext cx="3175" cy="535940"/>
          </a:xfrm>
          <a:prstGeom prst="curvedConnector3">
            <a:avLst>
              <a:gd name="adj1" fmla="val -10600000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62610" y="4975225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  <a:sym typeface="+mn-ea"/>
              </a:rPr>
              <a:t>IndexResponse -&gt; versionConfict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60755" y="5648960"/>
            <a:ext cx="3352800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  <a:sym typeface="+mn-ea"/>
              </a:rPr>
              <a:t>abortOnVersionConflict?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记录冲突，结束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reindex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85" y="6182360"/>
            <a:ext cx="5694680" cy="6388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567817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Reindex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实现：</a:t>
            </a:r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Bulk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回调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089650" y="102235"/>
            <a:ext cx="5796280" cy="642617"/>
            <a:chOff x="7242" y="6854"/>
            <a:chExt cx="4114" cy="24205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23655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242" y="6854"/>
              <a:ext cx="4022" cy="24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ym typeface="+mn-ea"/>
                </a:rPr>
                <a:t>AsyncIndexBySearchAction::onBulkResponse</a:t>
              </a:r>
              <a:endParaRPr lang="en-US" altLang="zh-CN"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处理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bulkResponse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，开启下一次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scrolling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与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bulk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233795" y="76327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依次处理每个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IndexRequest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对应的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Response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11290" y="1138555"/>
            <a:ext cx="537464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文档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Index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失败，记录失败原因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24650" y="1527175"/>
            <a:ext cx="516128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若原因为版本冲突，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reindexState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记录冲突数加一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7985" y="1915795"/>
            <a:ext cx="3876040" cy="1362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文本框 13"/>
          <p:cNvSpPr txBox="1"/>
          <p:nvPr/>
        </p:nvSpPr>
        <p:spPr>
          <a:xfrm>
            <a:off x="6514465" y="3317875"/>
            <a:ext cx="5374640" cy="579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根据文档索引类型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(CREATE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、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INDEX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、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UPDATE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、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DELETE)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，将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reindexState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对应计数加一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50" y="3937000"/>
            <a:ext cx="3826510" cy="21196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文本框 16"/>
          <p:cNvSpPr txBox="1"/>
          <p:nvPr/>
        </p:nvSpPr>
        <p:spPr>
          <a:xfrm>
            <a:off x="6514465" y="6083300"/>
            <a:ext cx="5161280" cy="579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任务取消、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bulk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有文档索引异常、已索引要求文档数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, refresh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之后结束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reindex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1975" y="724535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遍历每个文档索引</a:t>
            </a:r>
            <a:r>
              <a:rPr lang="en-US" altLang="zh-CN" sz="1600">
                <a:solidFill>
                  <a:schemeClr val="tx1"/>
                </a:solidFill>
              </a:rPr>
              <a:t>Response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48055" y="1338580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记录文档索引异常信息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48055" y="1822450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版本冲突计数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48055" y="2316480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CREATE</a:t>
            </a:r>
            <a:r>
              <a:rPr lang="zh-CN" altLang="en-US" sz="1600">
                <a:solidFill>
                  <a:schemeClr val="tx1"/>
                </a:solidFill>
              </a:rPr>
              <a:t>、</a:t>
            </a:r>
            <a:r>
              <a:rPr lang="en-US" altLang="zh-CN" sz="1600">
                <a:solidFill>
                  <a:schemeClr val="tx1"/>
                </a:solidFill>
              </a:rPr>
              <a:t>UPDATE</a:t>
            </a:r>
            <a:r>
              <a:rPr lang="zh-CN" altLang="en-US" sz="1600">
                <a:solidFill>
                  <a:schemeClr val="tx1"/>
                </a:solidFill>
              </a:rPr>
              <a:t>、</a:t>
            </a:r>
            <a:r>
              <a:rPr lang="en-US" altLang="zh-CN" sz="1600">
                <a:solidFill>
                  <a:schemeClr val="tx1"/>
                </a:solidFill>
              </a:rPr>
              <a:t>DELETE</a:t>
            </a:r>
            <a:r>
              <a:rPr lang="zh-CN" altLang="en-US" sz="1600">
                <a:solidFill>
                  <a:schemeClr val="tx1"/>
                </a:solidFill>
              </a:rPr>
              <a:t>计数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1975" y="2799715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若任务已取消，清除</a:t>
            </a:r>
            <a:r>
              <a:rPr lang="en-US" altLang="zh-CN" sz="1600">
                <a:solidFill>
                  <a:schemeClr val="tx1"/>
                </a:solidFill>
              </a:rPr>
              <a:t>scrollContext</a:t>
            </a:r>
            <a:r>
              <a:rPr lang="zh-CN" altLang="en-US" sz="1600">
                <a:solidFill>
                  <a:schemeClr val="tx1"/>
                </a:solidFill>
              </a:rPr>
              <a:t>，结束</a:t>
            </a:r>
            <a:r>
              <a:rPr lang="en-US" altLang="zh-CN" sz="1600">
                <a:solidFill>
                  <a:schemeClr val="tx1"/>
                </a:solidFill>
              </a:rPr>
              <a:t>reindex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61975" y="3460115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  <a:sym typeface="+mn-ea"/>
              </a:rPr>
              <a:t>存在文档索引异常，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refresh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后</a:t>
            </a:r>
            <a:r>
              <a:rPr lang="zh-CN" sz="1600">
                <a:solidFill>
                  <a:schemeClr val="tx1"/>
                </a:solidFill>
                <a:sym typeface="+mn-ea"/>
              </a:rPr>
              <a:t>结束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reindex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1975" y="4093845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  <a:sym typeface="+mn-ea"/>
              </a:rPr>
              <a:t>已索引足够数量文档，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refresh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后</a:t>
            </a:r>
            <a:r>
              <a:rPr lang="zh-CN" sz="1600">
                <a:solidFill>
                  <a:schemeClr val="tx1"/>
                </a:solidFill>
                <a:sym typeface="+mn-ea"/>
              </a:rPr>
              <a:t>结束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reindex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1975" y="471678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  <a:sym typeface="+mn-ea"/>
              </a:rPr>
              <a:t>开始下一轮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scrolling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sym typeface="+mn-ea"/>
              </a:rPr>
              <a:t>重置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scrolling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上下文超时时间，防止回收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777240" y="1306195"/>
            <a:ext cx="8890" cy="152146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48055" y="5330825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在第一次</a:t>
            </a:r>
            <a:r>
              <a:rPr lang="en-US" altLang="zh-CN" sz="1600">
                <a:solidFill>
                  <a:schemeClr val="tx1"/>
                </a:solidFill>
              </a:rPr>
              <a:t>scrolling</a:t>
            </a:r>
            <a:r>
              <a:rPr lang="zh-CN" altLang="en-US" sz="1600">
                <a:solidFill>
                  <a:schemeClr val="tx1"/>
                </a:solidFill>
              </a:rPr>
              <a:t>的</a:t>
            </a:r>
            <a:r>
              <a:rPr lang="en-US" altLang="zh-CN" sz="1600">
                <a:solidFill>
                  <a:schemeClr val="tx1"/>
                </a:solidFill>
              </a:rPr>
              <a:t>keepAlive</a:t>
            </a:r>
            <a:r>
              <a:rPr lang="zh-CN" altLang="en-US" sz="1600">
                <a:solidFill>
                  <a:schemeClr val="tx1"/>
                </a:solidFill>
              </a:rPr>
              <a:t>时间基础上，加上上一轮</a:t>
            </a:r>
            <a:r>
              <a:rPr lang="en-US" altLang="zh-CN" sz="1600">
                <a:solidFill>
                  <a:schemeClr val="tx1"/>
                </a:solidFill>
              </a:rPr>
              <a:t>reindex</a:t>
            </a:r>
            <a:r>
              <a:rPr lang="zh-CN" altLang="en-US" sz="1600">
                <a:solidFill>
                  <a:schemeClr val="tx1"/>
                </a:solidFill>
              </a:rPr>
              <a:t>等待时间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48055" y="5884545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默认</a:t>
            </a:r>
            <a:r>
              <a:rPr lang="en-US" altLang="zh-CN" sz="1600">
                <a:solidFill>
                  <a:schemeClr val="tx1"/>
                </a:solidFill>
              </a:rPr>
              <a:t>scrolling</a:t>
            </a:r>
            <a:r>
              <a:rPr lang="zh-CN" altLang="en-US" sz="1600">
                <a:solidFill>
                  <a:schemeClr val="tx1"/>
                </a:solidFill>
              </a:rPr>
              <a:t>为</a:t>
            </a:r>
            <a:r>
              <a:rPr lang="en-US" altLang="zh-CN" sz="1600">
                <a:solidFill>
                  <a:schemeClr val="tx1"/>
                </a:solidFill>
              </a:rPr>
              <a:t>5</a:t>
            </a:r>
            <a:r>
              <a:rPr lang="zh-CN" altLang="en-US" sz="1600">
                <a:solidFill>
                  <a:schemeClr val="tx1"/>
                </a:solidFill>
              </a:rPr>
              <a:t>分钟超时</a:t>
            </a:r>
            <a:endParaRPr lang="zh-CN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567817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Task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管理：获取任务状态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089650" y="96520"/>
            <a:ext cx="5796280" cy="642617"/>
            <a:chOff x="7242" y="6854"/>
            <a:chExt cx="4114" cy="24205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23655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24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ym typeface="+mn-ea"/>
                </a:rPr>
                <a:t>RestGetTaskAction::prepareRequest</a:t>
              </a:r>
              <a:endParaRPr lang="en-US" altLang="zh-CN"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>
                  <a:latin typeface="Times New Roman" panose="02020603050405020304" charset="0"/>
                  <a:sym typeface="+mn-ea"/>
                </a:rPr>
                <a:t>构造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GetTaskRequest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，使用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NodeClient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处理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233795" y="76327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处理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get task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参数，构造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request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1630" y="1527810"/>
            <a:ext cx="6685915" cy="1533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6217285" y="310134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使用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NodeClient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处理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GetTaskRequest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630" y="3489960"/>
            <a:ext cx="6666865" cy="2476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组合 11"/>
          <p:cNvGrpSpPr/>
          <p:nvPr/>
        </p:nvGrpSpPr>
        <p:grpSpPr>
          <a:xfrm>
            <a:off x="6076315" y="3801745"/>
            <a:ext cx="5796280" cy="642617"/>
            <a:chOff x="7242" y="6854"/>
            <a:chExt cx="4114" cy="24205"/>
          </a:xfrm>
        </p:grpSpPr>
        <p:sp>
          <p:nvSpPr>
            <p:cNvPr id="13" name="剪去单角的矩形 12"/>
            <p:cNvSpPr/>
            <p:nvPr/>
          </p:nvSpPr>
          <p:spPr>
            <a:xfrm>
              <a:off x="7242" y="6854"/>
              <a:ext cx="4114" cy="23655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242" y="6854"/>
              <a:ext cx="4022" cy="24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ym typeface="+mn-ea"/>
                </a:rPr>
                <a:t>ClusterAdminClient::getTask</a:t>
              </a:r>
              <a:endParaRPr lang="en-US" altLang="zh-CN"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调用TransportGetTaskAction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::execute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230620" y="115189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解析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taskId = nodeId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：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id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33795" y="448437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task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创建节点为当前节点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524625" y="4872990"/>
            <a:ext cx="536130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从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taskManager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取出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task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以及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taskInfo,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通知回调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33795" y="526161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task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创建节点为远程节点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527800" y="5636895"/>
            <a:ext cx="536130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通过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transportService rpc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调用对应节点的GetTaskAction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27800" y="6025515"/>
            <a:ext cx="536130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获取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taskInfo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，通知回调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1975" y="170688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调用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TransportGetTaskAction获取任务状态</a:t>
            </a:r>
            <a:endParaRPr lang="zh-CN" altLang="en-US" sz="16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61975" y="724535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解析</a:t>
            </a:r>
            <a:r>
              <a:rPr lang="en-US" altLang="zh-CN" sz="1600">
                <a:solidFill>
                  <a:schemeClr val="tx1"/>
                </a:solidFill>
              </a:rPr>
              <a:t>taskId = nodeId : id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892810" y="1285240"/>
            <a:ext cx="4445" cy="42164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888365" y="2267585"/>
            <a:ext cx="4445" cy="42164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61975" y="2689225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nodeId</a:t>
            </a:r>
            <a:r>
              <a:rPr lang="zh-CN" altLang="en-US" sz="1600">
                <a:solidFill>
                  <a:schemeClr val="tx1"/>
                </a:solidFill>
              </a:rPr>
              <a:t>指向当前节点</a:t>
            </a:r>
            <a:endParaRPr lang="zh-CN" altLang="en-US" sz="16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55370" y="3309620"/>
            <a:ext cx="3352800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从</a:t>
            </a:r>
            <a:r>
              <a:rPr lang="en-US" altLang="zh-CN" sz="1600">
                <a:solidFill>
                  <a:schemeClr val="tx1"/>
                </a:solidFill>
              </a:rPr>
              <a:t>taskManager</a:t>
            </a:r>
            <a:r>
              <a:rPr lang="zh-CN" altLang="en-US" sz="1600">
                <a:solidFill>
                  <a:schemeClr val="tx1"/>
                </a:solidFill>
              </a:rPr>
              <a:t>根据</a:t>
            </a:r>
            <a:r>
              <a:rPr lang="en-US" altLang="zh-CN" sz="1600">
                <a:solidFill>
                  <a:schemeClr val="tx1"/>
                </a:solidFill>
              </a:rPr>
              <a:t>id</a:t>
            </a:r>
            <a:r>
              <a:rPr lang="zh-CN" altLang="en-US" sz="1600">
                <a:solidFill>
                  <a:schemeClr val="tx1"/>
                </a:solidFill>
              </a:rPr>
              <a:t>取出</a:t>
            </a:r>
            <a:r>
              <a:rPr lang="en-US" altLang="zh-CN" sz="1600">
                <a:solidFill>
                  <a:schemeClr val="tx1"/>
                </a:solidFill>
              </a:rPr>
              <a:t>Task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5370" y="3801745"/>
            <a:ext cx="3352800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task</a:t>
            </a:r>
            <a:r>
              <a:rPr lang="zh-CN" altLang="en-US" sz="1600">
                <a:solidFill>
                  <a:schemeClr val="tx1"/>
                </a:solidFill>
              </a:rPr>
              <a:t>为</a:t>
            </a:r>
            <a:r>
              <a:rPr lang="en-US" altLang="zh-CN" sz="1600">
                <a:solidFill>
                  <a:schemeClr val="tx1"/>
                </a:solidFill>
              </a:rPr>
              <a:t>null(</a:t>
            </a:r>
            <a:r>
              <a:rPr lang="zh-CN" altLang="en-US" sz="1600">
                <a:solidFill>
                  <a:schemeClr val="tx1"/>
                </a:solidFill>
              </a:rPr>
              <a:t>已结束</a:t>
            </a:r>
            <a:r>
              <a:rPr lang="en-US" altLang="zh-CN" sz="1600">
                <a:solidFill>
                  <a:schemeClr val="tx1"/>
                </a:solidFill>
              </a:rPr>
              <a:t>),</a:t>
            </a:r>
            <a:r>
              <a:rPr lang="zh-CN" altLang="en-US" sz="1600">
                <a:solidFill>
                  <a:schemeClr val="tx1"/>
                </a:solidFill>
              </a:rPr>
              <a:t>从</a:t>
            </a:r>
            <a:r>
              <a:rPr lang="en-US" altLang="zh-CN" sz="1600">
                <a:solidFill>
                  <a:schemeClr val="tx1"/>
                </a:solidFill>
              </a:rPr>
              <a:t>.task</a:t>
            </a:r>
            <a:r>
              <a:rPr lang="zh-CN" altLang="en-US" sz="1600">
                <a:solidFill>
                  <a:schemeClr val="tx1"/>
                </a:solidFill>
              </a:rPr>
              <a:t>索引查找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55370" y="4284980"/>
            <a:ext cx="3352800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task</a:t>
            </a:r>
            <a:r>
              <a:rPr lang="zh-CN" altLang="en-US" sz="1400">
                <a:solidFill>
                  <a:schemeClr val="tx1"/>
                </a:solidFill>
              </a:rPr>
              <a:t>未结束，且</a:t>
            </a:r>
            <a:r>
              <a:rPr lang="en-US" altLang="zh-CN" sz="1400">
                <a:solidFill>
                  <a:schemeClr val="tx1"/>
                </a:solidFill>
              </a:rPr>
              <a:t>GetTaskRequest</a:t>
            </a:r>
            <a:r>
              <a:rPr lang="zh-CN" altLang="en-US" sz="1400">
                <a:solidFill>
                  <a:schemeClr val="tx1"/>
                </a:solidFill>
              </a:rPr>
              <a:t>需要</a:t>
            </a:r>
            <a:r>
              <a:rPr lang="en-US" altLang="zh-CN" sz="1400">
                <a:solidFill>
                  <a:schemeClr val="tx1"/>
                </a:solidFill>
              </a:rPr>
              <a:t>wait_for_completion</a:t>
            </a:r>
            <a:r>
              <a:rPr lang="zh-CN" altLang="en-US" sz="1400">
                <a:solidFill>
                  <a:schemeClr val="tx1"/>
                </a:solidFill>
              </a:rPr>
              <a:t>，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55370" y="4753610"/>
            <a:ext cx="3352800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sym typeface="+mn-ea"/>
              </a:rPr>
              <a:t>等待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request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超时时间后，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zh-CN" sz="1400">
                <a:solidFill>
                  <a:schemeClr val="tx1"/>
                </a:solidFill>
              </a:rPr>
              <a:t>从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.task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索引查找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55370" y="5234940"/>
            <a:ext cx="3352800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sym typeface="+mn-ea"/>
              </a:rPr>
              <a:t>无需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wait_for_completion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，直接获取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taskInfo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31" name="曲线连接符 30"/>
          <p:cNvCxnSpPr/>
          <p:nvPr/>
        </p:nvCxnSpPr>
        <p:spPr>
          <a:xfrm>
            <a:off x="4404995" y="4503420"/>
            <a:ext cx="3175" cy="468630"/>
          </a:xfrm>
          <a:prstGeom prst="curvedConnector3">
            <a:avLst>
              <a:gd name="adj1" fmla="val 7500000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/>
          <p:nvPr/>
        </p:nvCxnSpPr>
        <p:spPr>
          <a:xfrm>
            <a:off x="4404995" y="3528060"/>
            <a:ext cx="3175" cy="975360"/>
          </a:xfrm>
          <a:prstGeom prst="curvedConnector3">
            <a:avLst>
              <a:gd name="adj1" fmla="val 7500000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30" idx="3"/>
            <a:endCxn id="29" idx="3"/>
          </p:cNvCxnSpPr>
          <p:nvPr/>
        </p:nvCxnSpPr>
        <p:spPr>
          <a:xfrm>
            <a:off x="4408170" y="3523615"/>
            <a:ext cx="3175" cy="1925320"/>
          </a:xfrm>
          <a:prstGeom prst="curvedConnector3">
            <a:avLst>
              <a:gd name="adj1" fmla="val 13380000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61975" y="5733415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GetTaskResponse</a:t>
            </a:r>
            <a:r>
              <a:rPr lang="zh-CN" altLang="en-US" sz="1600">
                <a:solidFill>
                  <a:schemeClr val="tx1"/>
                </a:solidFill>
              </a:rPr>
              <a:t>，通知回调</a:t>
            </a:r>
            <a:endParaRPr lang="zh-CN" altLang="en-US" sz="16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888365" y="3249930"/>
            <a:ext cx="4445" cy="248666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567817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Task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管理：任务注册与获取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089650" y="96520"/>
            <a:ext cx="5796280" cy="642617"/>
            <a:chOff x="7242" y="6854"/>
            <a:chExt cx="4114" cy="24205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23655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24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ym typeface="+mn-ea"/>
                </a:rPr>
                <a:t>TaskManager::register</a:t>
              </a:r>
              <a:endParaRPr lang="en-US" altLang="zh-CN"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构造并记录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Task,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只记录运行中的任务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233795" y="76327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调用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request::createTask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创建请求相关任务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84620" y="1138555"/>
            <a:ext cx="5401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根据任务是否可取消，存放于不同的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map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中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4620" y="1544320"/>
            <a:ext cx="3666490" cy="1333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文本框 14"/>
          <p:cNvSpPr txBox="1"/>
          <p:nvPr/>
        </p:nvSpPr>
        <p:spPr>
          <a:xfrm>
            <a:off x="125730" y="690245"/>
            <a:ext cx="125539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600">
                <a:latin typeface="Times New Roman" panose="02020603050405020304" charset="0"/>
                <a:sym typeface="+mn-ea"/>
              </a:rPr>
              <a:t>BulkRequest</a:t>
            </a:r>
            <a:endParaRPr lang="en-US" sz="1600">
              <a:latin typeface="Times New Roman" panose="02020603050405020304" charset="0"/>
              <a:sym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25730" y="690245"/>
            <a:ext cx="4363085" cy="2626360"/>
            <a:chOff x="1017" y="1615"/>
            <a:chExt cx="6871" cy="4136"/>
          </a:xfrm>
        </p:grpSpPr>
        <p:sp>
          <p:nvSpPr>
            <p:cNvPr id="25" name="矩形 24"/>
            <p:cNvSpPr/>
            <p:nvPr/>
          </p:nvSpPr>
          <p:spPr>
            <a:xfrm>
              <a:off x="1017" y="1615"/>
              <a:ext cx="6871" cy="41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392" y="3249"/>
              <a:ext cx="5282" cy="5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>
                  <a:solidFill>
                    <a:schemeClr val="tx1"/>
                  </a:solidFill>
                </a:rPr>
                <a:t>tasks: ConcurrentMapLong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17" y="1615"/>
              <a:ext cx="2481" cy="5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sz="1600">
                  <a:latin typeface="Times New Roman" panose="02020603050405020304" charset="0"/>
                  <a:sym typeface="+mn-ea"/>
                </a:rPr>
                <a:t>TaskManager</a:t>
              </a:r>
              <a:endParaRPr lang="en-US" sz="1600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63855" y="2255520"/>
            <a:ext cx="3354070" cy="3479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cancellableTasks: ConcurrentMapLong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63855" y="1098550"/>
            <a:ext cx="85471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Times New Roman" panose="02020603050405020304" charset="0"/>
                <a:sym typeface="+mn-ea"/>
              </a:rPr>
              <a:t>register()</a:t>
            </a:r>
            <a:endParaRPr 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58290" y="1098550"/>
            <a:ext cx="85471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Times New Roman" panose="02020603050405020304" charset="0"/>
                <a:sym typeface="+mn-ea"/>
              </a:rPr>
              <a:t>Task</a:t>
            </a:r>
            <a:endParaRPr lang="en-US" sz="1200">
              <a:latin typeface="Times New Roman" panose="02020603050405020304" charset="0"/>
              <a:sym typeface="+mn-ea"/>
            </a:endParaRPr>
          </a:p>
        </p:txBody>
      </p:sp>
      <p:cxnSp>
        <p:nvCxnSpPr>
          <p:cNvPr id="13" name="直接箭头连接符 12"/>
          <p:cNvCxnSpPr>
            <a:stCxn id="38" idx="3"/>
            <a:endCxn id="12" idx="1"/>
          </p:cNvCxnSpPr>
          <p:nvPr/>
        </p:nvCxnSpPr>
        <p:spPr>
          <a:xfrm>
            <a:off x="1218565" y="1235710"/>
            <a:ext cx="339725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12" idx="3"/>
            <a:endCxn id="29" idx="3"/>
          </p:cNvCxnSpPr>
          <p:nvPr/>
        </p:nvCxnSpPr>
        <p:spPr>
          <a:xfrm>
            <a:off x="2413000" y="1235710"/>
            <a:ext cx="1304925" cy="666115"/>
          </a:xfrm>
          <a:prstGeom prst="curvedConnector3">
            <a:avLst>
              <a:gd name="adj1" fmla="val 118248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endCxn id="11" idx="3"/>
          </p:cNvCxnSpPr>
          <p:nvPr/>
        </p:nvCxnSpPr>
        <p:spPr>
          <a:xfrm>
            <a:off x="2413635" y="1200150"/>
            <a:ext cx="1304290" cy="1229360"/>
          </a:xfrm>
          <a:prstGeom prst="curvedConnector3">
            <a:avLst>
              <a:gd name="adj1" fmla="val 118257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233795" y="293116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调用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request::getTask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根据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Id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获取任务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955" y="3315970"/>
            <a:ext cx="2628265" cy="1533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文本框 22"/>
          <p:cNvSpPr txBox="1"/>
          <p:nvPr/>
        </p:nvSpPr>
        <p:spPr>
          <a:xfrm>
            <a:off x="326390" y="2961640"/>
            <a:ext cx="85471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Times New Roman" panose="02020603050405020304" charset="0"/>
                <a:sym typeface="+mn-ea"/>
              </a:rPr>
              <a:t>getTask()</a:t>
            </a:r>
            <a:endParaRPr lang="en-US" sz="1200">
              <a:latin typeface="Times New Roman" panose="02020603050405020304" charset="0"/>
              <a:sym typeface="+mn-ea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665480" y="2066925"/>
            <a:ext cx="0" cy="89408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999490" y="2600960"/>
            <a:ext cx="13335" cy="37338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233795" y="492569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TransportAction::execute::listener::onResponse, 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接收到结果后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497955" y="5300980"/>
            <a:ext cx="539115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taskManager::unregister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497955" y="5668010"/>
            <a:ext cx="539115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通知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action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回调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320" y="4973320"/>
            <a:ext cx="4037330" cy="17252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矩形 33"/>
          <p:cNvSpPr/>
          <p:nvPr/>
        </p:nvSpPr>
        <p:spPr>
          <a:xfrm>
            <a:off x="125730" y="3445510"/>
            <a:ext cx="4363085" cy="1056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25730" y="3445510"/>
            <a:ext cx="157543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600">
                <a:latin typeface="Times New Roman" panose="02020603050405020304" charset="0"/>
                <a:sym typeface="+mn-ea"/>
              </a:rPr>
              <a:t>TransportAction</a:t>
            </a:r>
            <a:endParaRPr 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63855" y="3799840"/>
            <a:ext cx="1017905" cy="3479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execute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558290" y="3799840"/>
            <a:ext cx="1017905" cy="3479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response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740025" y="3799840"/>
            <a:ext cx="1697990" cy="3479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listener::onResponse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121660" y="2974340"/>
            <a:ext cx="85471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Times New Roman" panose="02020603050405020304" charset="0"/>
                <a:sym typeface="+mn-ea"/>
              </a:rPr>
              <a:t>unregister()</a:t>
            </a:r>
            <a:endParaRPr lang="en-US" sz="1200">
              <a:latin typeface="Times New Roman" panose="02020603050405020304" charset="0"/>
              <a:sym typeface="+mn-ea"/>
            </a:endParaRPr>
          </a:p>
        </p:txBody>
      </p:sp>
      <p:cxnSp>
        <p:nvCxnSpPr>
          <p:cNvPr id="41" name="直接箭头连接符 40"/>
          <p:cNvCxnSpPr>
            <a:stCxn id="39" idx="0"/>
            <a:endCxn id="40" idx="2"/>
          </p:cNvCxnSpPr>
          <p:nvPr/>
        </p:nvCxnSpPr>
        <p:spPr>
          <a:xfrm flipH="1" flipV="1">
            <a:off x="3549015" y="3248660"/>
            <a:ext cx="40005" cy="551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40" idx="0"/>
          </p:cNvCxnSpPr>
          <p:nvPr/>
        </p:nvCxnSpPr>
        <p:spPr>
          <a:xfrm flipH="1" flipV="1">
            <a:off x="2653665" y="2066925"/>
            <a:ext cx="895350" cy="907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0" idx="0"/>
            <a:endCxn id="11" idx="2"/>
          </p:cNvCxnSpPr>
          <p:nvPr/>
        </p:nvCxnSpPr>
        <p:spPr>
          <a:xfrm flipH="1" flipV="1">
            <a:off x="2040890" y="2603500"/>
            <a:ext cx="1508125" cy="370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121660" y="2700020"/>
            <a:ext cx="85471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Times New Roman" panose="02020603050405020304" charset="0"/>
                <a:sym typeface="+mn-ea"/>
              </a:rPr>
              <a:t>remove</a:t>
            </a:r>
            <a:endParaRPr lang="en-US" sz="1200">
              <a:latin typeface="Times New Roman" panose="02020603050405020304" charset="0"/>
              <a:sym typeface="+mn-ea"/>
            </a:endParaRPr>
          </a:p>
        </p:txBody>
      </p:sp>
      <p:cxnSp>
        <p:nvCxnSpPr>
          <p:cNvPr id="45" name="直接箭头连接符 44"/>
          <p:cNvCxnSpPr>
            <a:stCxn id="36" idx="3"/>
            <a:endCxn id="37" idx="1"/>
          </p:cNvCxnSpPr>
          <p:nvPr/>
        </p:nvCxnSpPr>
        <p:spPr>
          <a:xfrm>
            <a:off x="1381760" y="3973830"/>
            <a:ext cx="1765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2576195" y="3973830"/>
            <a:ext cx="1765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567817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Task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管理：任务持久化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33795" y="76327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构造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TaskResult(task, localNode, response)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5730" y="690245"/>
            <a:ext cx="125539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600">
                <a:latin typeface="Times New Roman" panose="02020603050405020304" charset="0"/>
                <a:sym typeface="+mn-ea"/>
              </a:rPr>
              <a:t>BulkRequest</a:t>
            </a:r>
            <a:endParaRPr lang="en-US" sz="1600">
              <a:latin typeface="Times New Roman" panose="02020603050405020304" charset="0"/>
              <a:sym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25730" y="690245"/>
            <a:ext cx="4363085" cy="2626360"/>
            <a:chOff x="1017" y="1615"/>
            <a:chExt cx="6871" cy="4136"/>
          </a:xfrm>
        </p:grpSpPr>
        <p:sp>
          <p:nvSpPr>
            <p:cNvPr id="25" name="矩形 24"/>
            <p:cNvSpPr/>
            <p:nvPr/>
          </p:nvSpPr>
          <p:spPr>
            <a:xfrm>
              <a:off x="1017" y="1615"/>
              <a:ext cx="6871" cy="41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392" y="3249"/>
              <a:ext cx="5282" cy="5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>
                  <a:solidFill>
                    <a:schemeClr val="tx1"/>
                  </a:solidFill>
                </a:rPr>
                <a:t>tasks: ConcurrentMapLong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17" y="1615"/>
              <a:ext cx="2481" cy="5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sz="1600">
                  <a:latin typeface="Times New Roman" panose="02020603050405020304" charset="0"/>
                  <a:sym typeface="+mn-ea"/>
                </a:rPr>
                <a:t>TaskManager</a:t>
              </a:r>
              <a:endParaRPr lang="en-US" sz="1600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63855" y="2255520"/>
            <a:ext cx="3354070" cy="3479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cancellableTasks: ConcurrentMapLong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63855" y="1098550"/>
            <a:ext cx="85471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Times New Roman" panose="02020603050405020304" charset="0"/>
                <a:sym typeface="+mn-ea"/>
              </a:rPr>
              <a:t>register()</a:t>
            </a:r>
            <a:endParaRPr 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58290" y="1098550"/>
            <a:ext cx="85471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Times New Roman" panose="02020603050405020304" charset="0"/>
                <a:sym typeface="+mn-ea"/>
              </a:rPr>
              <a:t>Task</a:t>
            </a:r>
            <a:endParaRPr lang="en-US" sz="1200">
              <a:latin typeface="Times New Roman" panose="02020603050405020304" charset="0"/>
              <a:sym typeface="+mn-ea"/>
            </a:endParaRPr>
          </a:p>
        </p:txBody>
      </p:sp>
      <p:cxnSp>
        <p:nvCxnSpPr>
          <p:cNvPr id="13" name="直接箭头连接符 12"/>
          <p:cNvCxnSpPr>
            <a:stCxn id="38" idx="3"/>
            <a:endCxn id="12" idx="1"/>
          </p:cNvCxnSpPr>
          <p:nvPr/>
        </p:nvCxnSpPr>
        <p:spPr>
          <a:xfrm>
            <a:off x="1218565" y="1235710"/>
            <a:ext cx="339725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12" idx="3"/>
            <a:endCxn id="29" idx="3"/>
          </p:cNvCxnSpPr>
          <p:nvPr/>
        </p:nvCxnSpPr>
        <p:spPr>
          <a:xfrm>
            <a:off x="2413000" y="1235710"/>
            <a:ext cx="1304925" cy="666115"/>
          </a:xfrm>
          <a:prstGeom prst="curvedConnector3">
            <a:avLst>
              <a:gd name="adj1" fmla="val 118248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endCxn id="11" idx="3"/>
          </p:cNvCxnSpPr>
          <p:nvPr/>
        </p:nvCxnSpPr>
        <p:spPr>
          <a:xfrm>
            <a:off x="2413635" y="1200150"/>
            <a:ext cx="1304290" cy="1229360"/>
          </a:xfrm>
          <a:prstGeom prst="curvedConnector3">
            <a:avLst>
              <a:gd name="adj1" fmla="val 118257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26390" y="2961640"/>
            <a:ext cx="85471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Times New Roman" panose="02020603050405020304" charset="0"/>
                <a:sym typeface="+mn-ea"/>
              </a:rPr>
              <a:t>getTask()</a:t>
            </a:r>
            <a:endParaRPr lang="en-US" sz="1200">
              <a:latin typeface="Times New Roman" panose="02020603050405020304" charset="0"/>
              <a:sym typeface="+mn-ea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665480" y="2066925"/>
            <a:ext cx="0" cy="89408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999490" y="2600960"/>
            <a:ext cx="13335" cy="37338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25730" y="3445510"/>
            <a:ext cx="4363085" cy="1056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25730" y="3445510"/>
            <a:ext cx="157543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600">
                <a:latin typeface="Times New Roman" panose="02020603050405020304" charset="0"/>
                <a:sym typeface="+mn-ea"/>
              </a:rPr>
              <a:t>TransportAction</a:t>
            </a:r>
            <a:endParaRPr 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63855" y="3799840"/>
            <a:ext cx="1017905" cy="3479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execute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558290" y="3799840"/>
            <a:ext cx="1017905" cy="3479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response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121660" y="2974340"/>
            <a:ext cx="85471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Times New Roman" panose="02020603050405020304" charset="0"/>
                <a:sym typeface="+mn-ea"/>
              </a:rPr>
              <a:t>unregister()</a:t>
            </a:r>
            <a:endParaRPr lang="en-US" sz="1200">
              <a:latin typeface="Times New Roman" panose="02020603050405020304" charset="0"/>
              <a:sym typeface="+mn-ea"/>
            </a:endParaRPr>
          </a:p>
        </p:txBody>
      </p:sp>
      <p:cxnSp>
        <p:nvCxnSpPr>
          <p:cNvPr id="41" name="直接箭头连接符 40"/>
          <p:cNvCxnSpPr>
            <a:stCxn id="39" idx="0"/>
            <a:endCxn id="40" idx="2"/>
          </p:cNvCxnSpPr>
          <p:nvPr/>
        </p:nvCxnSpPr>
        <p:spPr>
          <a:xfrm flipH="1" flipV="1">
            <a:off x="3549015" y="3248660"/>
            <a:ext cx="40005" cy="551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40" idx="0"/>
          </p:cNvCxnSpPr>
          <p:nvPr/>
        </p:nvCxnSpPr>
        <p:spPr>
          <a:xfrm flipH="1" flipV="1">
            <a:off x="2653665" y="2066925"/>
            <a:ext cx="895350" cy="907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0" idx="0"/>
            <a:endCxn id="11" idx="2"/>
          </p:cNvCxnSpPr>
          <p:nvPr/>
        </p:nvCxnSpPr>
        <p:spPr>
          <a:xfrm flipH="1" flipV="1">
            <a:off x="2040890" y="2603500"/>
            <a:ext cx="1508125" cy="370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121660" y="2700020"/>
            <a:ext cx="85471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Times New Roman" panose="02020603050405020304" charset="0"/>
                <a:sym typeface="+mn-ea"/>
              </a:rPr>
              <a:t>remove</a:t>
            </a:r>
            <a:endParaRPr lang="en-US" sz="1200">
              <a:latin typeface="Times New Roman" panose="02020603050405020304" charset="0"/>
              <a:sym typeface="+mn-ea"/>
            </a:endParaRPr>
          </a:p>
        </p:txBody>
      </p:sp>
      <p:cxnSp>
        <p:nvCxnSpPr>
          <p:cNvPr id="45" name="直接箭头连接符 44"/>
          <p:cNvCxnSpPr>
            <a:stCxn id="36" idx="3"/>
            <a:endCxn id="37" idx="1"/>
          </p:cNvCxnSpPr>
          <p:nvPr/>
        </p:nvCxnSpPr>
        <p:spPr>
          <a:xfrm>
            <a:off x="1381760" y="3973830"/>
            <a:ext cx="1765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2576195" y="3973830"/>
            <a:ext cx="1765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6089650" y="96520"/>
            <a:ext cx="5796280" cy="642617"/>
            <a:chOff x="7242" y="6854"/>
            <a:chExt cx="4114" cy="24205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23655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242" y="6854"/>
              <a:ext cx="4022" cy="24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ym typeface="+mn-ea"/>
                </a:rPr>
                <a:t>TaskManager::storeResult</a:t>
              </a:r>
              <a:endParaRPr lang="en-US" altLang="zh-CN"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将任务信息持久化到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.task/task/{taskId}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中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233795" y="114681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TaskResultService::storeResult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，将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TaskResult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记录至索引中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74460" y="1535430"/>
            <a:ext cx="541464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CreateIndexRequest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，创建索引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7795" y="1915160"/>
            <a:ext cx="3428365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文本框 18"/>
          <p:cNvSpPr txBox="1"/>
          <p:nvPr/>
        </p:nvSpPr>
        <p:spPr>
          <a:xfrm>
            <a:off x="6474460" y="2197100"/>
            <a:ext cx="541464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创建文档索引请求，并使用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TaskResult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填充请求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source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830" y="2588895"/>
            <a:ext cx="7584440" cy="781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文本框 21"/>
          <p:cNvSpPr txBox="1"/>
          <p:nvPr/>
        </p:nvSpPr>
        <p:spPr>
          <a:xfrm>
            <a:off x="6487795" y="3423285"/>
            <a:ext cx="541464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持久化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TaskResult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089650" y="3819525"/>
            <a:ext cx="5796280" cy="642617"/>
            <a:chOff x="7242" y="6854"/>
            <a:chExt cx="4114" cy="24205"/>
          </a:xfrm>
        </p:grpSpPr>
        <p:sp>
          <p:nvSpPr>
            <p:cNvPr id="30" name="剪去单角的矩形 29"/>
            <p:cNvSpPr/>
            <p:nvPr/>
          </p:nvSpPr>
          <p:spPr>
            <a:xfrm>
              <a:off x="7242" y="6854"/>
              <a:ext cx="4114" cy="23655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242" y="6854"/>
              <a:ext cx="4022" cy="24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ym typeface="+mn-ea"/>
                </a:rPr>
                <a:t>TransportAction::execute</a:t>
              </a:r>
              <a:endParaRPr lang="en-US" altLang="zh-CN"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根据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request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设置决定是否持久化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task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6487795" y="4502150"/>
            <a:ext cx="541464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若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request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需要持久化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task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，包装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listener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，增加持久化功能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130" y="4890770"/>
            <a:ext cx="5552440" cy="542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7" name="文本框 46"/>
          <p:cNvSpPr txBox="1"/>
          <p:nvPr/>
        </p:nvSpPr>
        <p:spPr>
          <a:xfrm>
            <a:off x="6487795" y="5487035"/>
            <a:ext cx="541464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sz="1600">
                <a:latin typeface="Times New Roman" panose="02020603050405020304" charset="0"/>
                <a:sym typeface="+mn-ea"/>
              </a:rPr>
              <a:t>TaskResultStoringActionListener</a:t>
            </a:r>
            <a:r>
              <a:rPr lang="en-US" sz="1600">
                <a:latin typeface="Times New Roman" panose="02020603050405020304" charset="0"/>
                <a:sym typeface="+mn-ea"/>
              </a:rPr>
              <a:t>::onResponse ::onFailure</a:t>
            </a:r>
            <a:endParaRPr 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130" y="5875655"/>
            <a:ext cx="3666490" cy="952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9" name="矩形 48"/>
          <p:cNvSpPr/>
          <p:nvPr/>
        </p:nvSpPr>
        <p:spPr>
          <a:xfrm>
            <a:off x="125730" y="4502150"/>
            <a:ext cx="4363085" cy="1056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63220" y="4856480"/>
            <a:ext cx="1017905" cy="3479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execute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558290" y="4856480"/>
            <a:ext cx="1017905" cy="3479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response</a:t>
            </a:r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1381760" y="5030470"/>
            <a:ext cx="1765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2750820" y="4679315"/>
            <a:ext cx="1697990" cy="702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sz="12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TaskResult</a:t>
            </a:r>
            <a:r>
              <a:rPr lang="en-US" sz="12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...</a:t>
            </a:r>
            <a:r>
              <a:rPr sz="12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Listener</a:t>
            </a:r>
            <a:endParaRPr lang="en-US" sz="12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sz="1200">
                <a:solidFill>
                  <a:schemeClr val="tx1"/>
                </a:solidFill>
              </a:rPr>
              <a:t>--- listener::onResponse</a:t>
            </a:r>
            <a:endParaRPr lang="en-US" altLang="en-US" sz="120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2576195" y="5030470"/>
            <a:ext cx="1765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3" idx="0"/>
            <a:endCxn id="55" idx="2"/>
          </p:cNvCxnSpPr>
          <p:nvPr/>
        </p:nvCxnSpPr>
        <p:spPr>
          <a:xfrm flipH="1" flipV="1">
            <a:off x="2031365" y="3288665"/>
            <a:ext cx="1568450" cy="13906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485900" y="3014345"/>
            <a:ext cx="109093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Times New Roman" panose="02020603050405020304" charset="0"/>
                <a:sym typeface="+mn-ea"/>
              </a:rPr>
              <a:t>storeResult</a:t>
            </a:r>
            <a:endParaRPr 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485265" y="2740025"/>
            <a:ext cx="109156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Times New Roman" panose="02020603050405020304" charset="0"/>
                <a:sym typeface="+mn-ea"/>
              </a:rPr>
              <a:t>.task/task/{id}</a:t>
            </a:r>
            <a:endParaRPr 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740025" y="3799840"/>
            <a:ext cx="1697990" cy="3479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listener::onResponse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endCxn id="39" idx="0"/>
          </p:cNvCxnSpPr>
          <p:nvPr/>
        </p:nvCxnSpPr>
        <p:spPr>
          <a:xfrm>
            <a:off x="2578735" y="3014345"/>
            <a:ext cx="1010285" cy="785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567817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Task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管理：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Reindex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任务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089650" y="96520"/>
            <a:ext cx="5796280" cy="642617"/>
            <a:chOff x="7242" y="6854"/>
            <a:chExt cx="4114" cy="24205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23655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24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ym typeface="+mn-ea"/>
                </a:rPr>
                <a:t>ReindexRequest::createTask</a:t>
              </a:r>
              <a:endParaRPr lang="en-US" altLang="zh-CN"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创建BulkByScrollTask，记录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reindex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进度和状态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 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233795" y="763270"/>
            <a:ext cx="5655310" cy="3378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TaskManager::register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调用</a:t>
            </a:r>
            <a:r>
              <a:rPr lang="en-US" altLang="zh-CN" sz="1600">
                <a:sym typeface="+mn-ea"/>
              </a:rPr>
              <a:t>ReindexRequest::createTask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4875" y="1154430"/>
            <a:ext cx="6152515" cy="600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795" y="1839595"/>
            <a:ext cx="3009265" cy="17907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8" name="文本框 37"/>
          <p:cNvSpPr txBox="1"/>
          <p:nvPr/>
        </p:nvSpPr>
        <p:spPr>
          <a:xfrm>
            <a:off x="9243060" y="3051810"/>
            <a:ext cx="21355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200">
                <a:latin typeface="Times New Roman" panose="02020603050405020304" charset="0"/>
                <a:sym typeface="+mn-ea"/>
              </a:rPr>
              <a:t>记录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reindex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状态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43060" y="3326130"/>
            <a:ext cx="21355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200">
                <a:latin typeface="Times New Roman" panose="02020603050405020304" charset="0"/>
                <a:sym typeface="+mn-ea"/>
              </a:rPr>
              <a:t>记录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sub-reindex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状态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30620" y="363029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BulkByScrollTask::taskInfo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，获取任务状态信息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795" y="4037965"/>
            <a:ext cx="3428365" cy="971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8195310" y="4386580"/>
            <a:ext cx="394144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200">
                <a:latin typeface="Times New Roman" panose="02020603050405020304" charset="0"/>
                <a:sym typeface="+mn-ea"/>
              </a:rPr>
              <a:t>BulkByScrollTask::LeaderBulkByScrollTaskState::getStatus</a:t>
            </a:r>
            <a:endParaRPr 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30620" y="507619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BulkByScrollTask::Status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存储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reindex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任务进度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530" y="3965575"/>
            <a:ext cx="4660265" cy="28441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文本框 14"/>
          <p:cNvSpPr txBox="1"/>
          <p:nvPr/>
        </p:nvSpPr>
        <p:spPr>
          <a:xfrm>
            <a:off x="125730" y="690245"/>
            <a:ext cx="125539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600">
                <a:latin typeface="Times New Roman" panose="02020603050405020304" charset="0"/>
                <a:sym typeface="+mn-ea"/>
              </a:rPr>
              <a:t>BulkRequest</a:t>
            </a:r>
            <a:endParaRPr lang="en-US" sz="1600">
              <a:latin typeface="Times New Roman" panose="02020603050405020304" charset="0"/>
              <a:sym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25730" y="690245"/>
            <a:ext cx="4363085" cy="2187575"/>
            <a:chOff x="1017" y="1615"/>
            <a:chExt cx="6871" cy="3445"/>
          </a:xfrm>
        </p:grpSpPr>
        <p:sp>
          <p:nvSpPr>
            <p:cNvPr id="25" name="矩形 24"/>
            <p:cNvSpPr/>
            <p:nvPr/>
          </p:nvSpPr>
          <p:spPr>
            <a:xfrm>
              <a:off x="1017" y="1615"/>
              <a:ext cx="6871" cy="34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391" y="2346"/>
              <a:ext cx="6122" cy="5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tx1"/>
                  </a:solidFill>
                </a:rPr>
                <a:t>tasks: ConcurrentMapLong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17" y="1615"/>
              <a:ext cx="2481" cy="5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sz="1600">
                  <a:latin typeface="Times New Roman" panose="02020603050405020304" charset="0"/>
                  <a:sym typeface="+mn-ea"/>
                </a:rPr>
                <a:t>TaskManager</a:t>
              </a:r>
              <a:endParaRPr lang="en-US" sz="1600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363855" y="1610360"/>
            <a:ext cx="3887470" cy="1108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3855" y="1616710"/>
            <a:ext cx="1575435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400">
                <a:latin typeface="Times New Roman" panose="02020603050405020304" charset="0"/>
                <a:sym typeface="+mn-ea"/>
              </a:rPr>
              <a:t>cancellableTasks</a:t>
            </a:r>
            <a:endParaRPr lang="en-US" sz="1400">
              <a:latin typeface="Times New Roman" panose="0202060305040502030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8805" y="1932940"/>
            <a:ext cx="3415665" cy="944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400">
                <a:latin typeface="Times New Roman" panose="02020603050405020304" charset="0"/>
                <a:sym typeface="+mn-ea"/>
              </a:rPr>
              <a:t>BulkByScrollTask</a:t>
            </a:r>
            <a:endParaRPr lang="en-US" sz="1400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sz="1400">
                <a:latin typeface="Times New Roman" panose="02020603050405020304" charset="0"/>
                <a:sym typeface="+mn-ea"/>
              </a:rPr>
              <a:t>--- [LeaderBulkByScrollTaskState]Status</a:t>
            </a:r>
            <a:endParaRPr lang="en-US" sz="1400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sz="1400">
                <a:latin typeface="Times New Roman" panose="02020603050405020304" charset="0"/>
                <a:sym typeface="+mn-ea"/>
              </a:rPr>
              <a:t>--- [CancellableTask]reason</a:t>
            </a:r>
            <a:endParaRPr lang="en-US" sz="1400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sz="1400">
                <a:latin typeface="Times New Roman" panose="02020603050405020304" charset="0"/>
                <a:sym typeface="+mn-ea"/>
              </a:rPr>
              <a:t>--- [Task]idtype,action,parentTask,startTime..</a:t>
            </a:r>
            <a:endParaRPr lang="en-US" sz="1400">
              <a:latin typeface="Times New Roman" panose="02020603050405020304" charset="0"/>
              <a:sym typeface="+mn-ea"/>
            </a:endParaRPr>
          </a:p>
        </p:txBody>
      </p:sp>
      <p:cxnSp>
        <p:nvCxnSpPr>
          <p:cNvPr id="20" name="曲线连接符 19"/>
          <p:cNvCxnSpPr>
            <a:endCxn id="14" idx="0"/>
          </p:cNvCxnSpPr>
          <p:nvPr/>
        </p:nvCxnSpPr>
        <p:spPr>
          <a:xfrm rot="5400000" flipV="1">
            <a:off x="2943225" y="3004820"/>
            <a:ext cx="1644650" cy="276225"/>
          </a:xfrm>
          <a:prstGeom prst="curvedConnector3">
            <a:avLst>
              <a:gd name="adj1" fmla="val 50019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-12065" y="838200"/>
            <a:ext cx="3522345" cy="1577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567817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Task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管理：总览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32530" y="836930"/>
            <a:ext cx="125539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600">
                <a:latin typeface="Times New Roman" panose="02020603050405020304" charset="0"/>
                <a:sym typeface="+mn-ea"/>
              </a:rPr>
              <a:t>BulkRequest</a:t>
            </a:r>
            <a:endParaRPr lang="en-US" sz="1600">
              <a:latin typeface="Times New Roman" panose="02020603050405020304" charset="0"/>
              <a:sym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732530" y="836930"/>
            <a:ext cx="4363085" cy="2626360"/>
            <a:chOff x="1017" y="1615"/>
            <a:chExt cx="6871" cy="4136"/>
          </a:xfrm>
        </p:grpSpPr>
        <p:sp>
          <p:nvSpPr>
            <p:cNvPr id="25" name="矩形 24"/>
            <p:cNvSpPr/>
            <p:nvPr/>
          </p:nvSpPr>
          <p:spPr>
            <a:xfrm>
              <a:off x="1017" y="1615"/>
              <a:ext cx="6871" cy="41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392" y="3249"/>
              <a:ext cx="5282" cy="5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>
                  <a:solidFill>
                    <a:schemeClr val="tx1"/>
                  </a:solidFill>
                </a:rPr>
                <a:t>tasks: ConcurrentMapLong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17" y="1615"/>
              <a:ext cx="2481" cy="5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sz="1600">
                  <a:latin typeface="Times New Roman" panose="02020603050405020304" charset="0"/>
                  <a:sym typeface="+mn-ea"/>
                </a:rPr>
                <a:t>TaskManager</a:t>
              </a:r>
              <a:endParaRPr lang="en-US" sz="1600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970655" y="2402205"/>
            <a:ext cx="3354070" cy="3479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cancellableTasks: ConcurrentMapLong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970655" y="1245235"/>
            <a:ext cx="85471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Times New Roman" panose="02020603050405020304" charset="0"/>
                <a:sym typeface="+mn-ea"/>
              </a:rPr>
              <a:t>register()</a:t>
            </a:r>
            <a:endParaRPr 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65090" y="1245235"/>
            <a:ext cx="85471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Times New Roman" panose="02020603050405020304" charset="0"/>
                <a:sym typeface="+mn-ea"/>
              </a:rPr>
              <a:t>Task</a:t>
            </a:r>
            <a:endParaRPr lang="en-US" sz="1200">
              <a:latin typeface="Times New Roman" panose="02020603050405020304" charset="0"/>
              <a:sym typeface="+mn-ea"/>
            </a:endParaRPr>
          </a:p>
        </p:txBody>
      </p:sp>
      <p:cxnSp>
        <p:nvCxnSpPr>
          <p:cNvPr id="13" name="直接箭头连接符 12"/>
          <p:cNvCxnSpPr>
            <a:stCxn id="38" idx="3"/>
            <a:endCxn id="12" idx="1"/>
          </p:cNvCxnSpPr>
          <p:nvPr/>
        </p:nvCxnSpPr>
        <p:spPr>
          <a:xfrm>
            <a:off x="4825365" y="1382395"/>
            <a:ext cx="339725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12" idx="3"/>
            <a:endCxn id="29" idx="3"/>
          </p:cNvCxnSpPr>
          <p:nvPr/>
        </p:nvCxnSpPr>
        <p:spPr>
          <a:xfrm>
            <a:off x="6019800" y="1382395"/>
            <a:ext cx="1304925" cy="666115"/>
          </a:xfrm>
          <a:prstGeom prst="curvedConnector3">
            <a:avLst>
              <a:gd name="adj1" fmla="val 118248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endCxn id="11" idx="3"/>
          </p:cNvCxnSpPr>
          <p:nvPr/>
        </p:nvCxnSpPr>
        <p:spPr>
          <a:xfrm>
            <a:off x="6020435" y="1346835"/>
            <a:ext cx="1304290" cy="1229360"/>
          </a:xfrm>
          <a:prstGeom prst="curvedConnector3">
            <a:avLst>
              <a:gd name="adj1" fmla="val 118257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933190" y="3108325"/>
            <a:ext cx="85471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Times New Roman" panose="02020603050405020304" charset="0"/>
                <a:sym typeface="+mn-ea"/>
              </a:rPr>
              <a:t>getTask()</a:t>
            </a:r>
            <a:endParaRPr lang="en-US" sz="1200">
              <a:latin typeface="Times New Roman" panose="02020603050405020304" charset="0"/>
              <a:sym typeface="+mn-ea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272280" y="2213610"/>
            <a:ext cx="0" cy="89408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606290" y="2747645"/>
            <a:ext cx="13335" cy="37338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732530" y="3592195"/>
            <a:ext cx="4363085" cy="1056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732530" y="3592195"/>
            <a:ext cx="157543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600">
                <a:latin typeface="Times New Roman" panose="02020603050405020304" charset="0"/>
                <a:sym typeface="+mn-ea"/>
              </a:rPr>
              <a:t>TransportAction</a:t>
            </a:r>
            <a:endParaRPr 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70655" y="3946525"/>
            <a:ext cx="1017905" cy="3479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execute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165090" y="3946525"/>
            <a:ext cx="1017905" cy="3479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response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728460" y="3121025"/>
            <a:ext cx="85471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Times New Roman" panose="02020603050405020304" charset="0"/>
                <a:sym typeface="+mn-ea"/>
              </a:rPr>
              <a:t>unregister()</a:t>
            </a:r>
            <a:endParaRPr lang="en-US" sz="1200">
              <a:latin typeface="Times New Roman" panose="02020603050405020304" charset="0"/>
              <a:sym typeface="+mn-ea"/>
            </a:endParaRPr>
          </a:p>
        </p:txBody>
      </p:sp>
      <p:cxnSp>
        <p:nvCxnSpPr>
          <p:cNvPr id="41" name="直接箭头连接符 40"/>
          <p:cNvCxnSpPr>
            <a:stCxn id="39" idx="0"/>
            <a:endCxn id="40" idx="2"/>
          </p:cNvCxnSpPr>
          <p:nvPr/>
        </p:nvCxnSpPr>
        <p:spPr>
          <a:xfrm flipH="1" flipV="1">
            <a:off x="7155815" y="3395345"/>
            <a:ext cx="40005" cy="551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40" idx="0"/>
          </p:cNvCxnSpPr>
          <p:nvPr/>
        </p:nvCxnSpPr>
        <p:spPr>
          <a:xfrm flipH="1" flipV="1">
            <a:off x="6260465" y="2213610"/>
            <a:ext cx="895350" cy="907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0" idx="0"/>
            <a:endCxn id="11" idx="2"/>
          </p:cNvCxnSpPr>
          <p:nvPr/>
        </p:nvCxnSpPr>
        <p:spPr>
          <a:xfrm flipH="1" flipV="1">
            <a:off x="5647690" y="2750185"/>
            <a:ext cx="1508125" cy="370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728460" y="2846705"/>
            <a:ext cx="85471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Times New Roman" panose="02020603050405020304" charset="0"/>
                <a:sym typeface="+mn-ea"/>
              </a:rPr>
              <a:t>remove</a:t>
            </a:r>
            <a:endParaRPr lang="en-US" sz="1200">
              <a:latin typeface="Times New Roman" panose="02020603050405020304" charset="0"/>
              <a:sym typeface="+mn-ea"/>
            </a:endParaRPr>
          </a:p>
        </p:txBody>
      </p:sp>
      <p:cxnSp>
        <p:nvCxnSpPr>
          <p:cNvPr id="45" name="直接箭头连接符 44"/>
          <p:cNvCxnSpPr>
            <a:stCxn id="36" idx="3"/>
            <a:endCxn id="37" idx="1"/>
          </p:cNvCxnSpPr>
          <p:nvPr/>
        </p:nvCxnSpPr>
        <p:spPr>
          <a:xfrm>
            <a:off x="4988560" y="4120515"/>
            <a:ext cx="1765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6182995" y="4120515"/>
            <a:ext cx="1765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3732530" y="4648835"/>
            <a:ext cx="4363085" cy="1056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970020" y="5003165"/>
            <a:ext cx="1017905" cy="3479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execute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165090" y="5003165"/>
            <a:ext cx="1017905" cy="3479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response</a:t>
            </a:r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4988560" y="5177155"/>
            <a:ext cx="1765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357620" y="4826000"/>
            <a:ext cx="1697990" cy="702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sz="12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TaskResult</a:t>
            </a:r>
            <a:r>
              <a:rPr lang="en-US" sz="12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...</a:t>
            </a:r>
            <a:r>
              <a:rPr sz="12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Listener</a:t>
            </a:r>
            <a:endParaRPr lang="en-US" sz="12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sz="1200">
                <a:solidFill>
                  <a:schemeClr val="tx1"/>
                </a:solidFill>
              </a:rPr>
              <a:t>--- listener::onResponse</a:t>
            </a:r>
            <a:endParaRPr lang="en-US" altLang="en-US" sz="120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6182995" y="5177155"/>
            <a:ext cx="1765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3" idx="0"/>
            <a:endCxn id="55" idx="2"/>
          </p:cNvCxnSpPr>
          <p:nvPr/>
        </p:nvCxnSpPr>
        <p:spPr>
          <a:xfrm flipH="1" flipV="1">
            <a:off x="5638165" y="3435350"/>
            <a:ext cx="1568450" cy="13906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092700" y="3161030"/>
            <a:ext cx="109093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Times New Roman" panose="02020603050405020304" charset="0"/>
                <a:sym typeface="+mn-ea"/>
              </a:rPr>
              <a:t>storeResult</a:t>
            </a:r>
            <a:endParaRPr 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092065" y="2886710"/>
            <a:ext cx="109156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Times New Roman" panose="02020603050405020304" charset="0"/>
                <a:sym typeface="+mn-ea"/>
              </a:rPr>
              <a:t>.task/task/{id}</a:t>
            </a:r>
            <a:endParaRPr 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46825" y="3946525"/>
            <a:ext cx="1697990" cy="3479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listener::onResponse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endCxn id="39" idx="0"/>
          </p:cNvCxnSpPr>
          <p:nvPr/>
        </p:nvCxnSpPr>
        <p:spPr>
          <a:xfrm>
            <a:off x="6185535" y="3161030"/>
            <a:ext cx="1010285" cy="785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-12065" y="1348105"/>
            <a:ext cx="3415665" cy="944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400">
                <a:latin typeface="Times New Roman" panose="02020603050405020304" charset="0"/>
                <a:sym typeface="+mn-ea"/>
              </a:rPr>
              <a:t>BulkByScrollTask</a:t>
            </a:r>
            <a:endParaRPr lang="en-US" sz="1400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sz="1400">
                <a:latin typeface="Times New Roman" panose="02020603050405020304" charset="0"/>
                <a:sym typeface="+mn-ea"/>
              </a:rPr>
              <a:t>--- [LeaderBulkByScrollTaskState]Status</a:t>
            </a:r>
            <a:endParaRPr lang="en-US" sz="1400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sz="1400">
                <a:latin typeface="Times New Roman" panose="02020603050405020304" charset="0"/>
                <a:sym typeface="+mn-ea"/>
              </a:rPr>
              <a:t>--- [CancellableTask]reason</a:t>
            </a:r>
            <a:endParaRPr lang="en-US" sz="1400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sz="1400">
                <a:latin typeface="Times New Roman" panose="02020603050405020304" charset="0"/>
                <a:sym typeface="+mn-ea"/>
              </a:rPr>
              <a:t>--- [Task]idtype,action,parentTask,startTime..</a:t>
            </a:r>
            <a:endParaRPr lang="en-US" sz="1400">
              <a:latin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12065" y="836930"/>
            <a:ext cx="157543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600">
                <a:latin typeface="Times New Roman" panose="02020603050405020304" charset="0"/>
                <a:sym typeface="+mn-ea"/>
              </a:rPr>
              <a:t>ReindexRequest</a:t>
            </a:r>
            <a:endParaRPr 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63370" y="836930"/>
            <a:ext cx="157543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600">
                <a:latin typeface="Times New Roman" panose="02020603050405020304" charset="0"/>
                <a:sym typeface="+mn-ea"/>
              </a:rPr>
              <a:t>createTask</a:t>
            </a:r>
            <a:endParaRPr 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58505" y="836295"/>
            <a:ext cx="3740150" cy="3284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358505" y="836930"/>
            <a:ext cx="257556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600">
                <a:latin typeface="Times New Roman" panose="02020603050405020304" charset="0"/>
                <a:sym typeface="+mn-ea"/>
              </a:rPr>
              <a:t>TransportGetTaskAction</a:t>
            </a:r>
            <a:endParaRPr 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557895" y="1208405"/>
            <a:ext cx="1017905" cy="3479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getTask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557895" y="1700530"/>
            <a:ext cx="1351280" cy="3479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fromIndex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557895" y="2195830"/>
            <a:ext cx="1344295" cy="3479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waitComplete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557895" y="2694940"/>
            <a:ext cx="1344295" cy="347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TaskResult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557895" y="3175000"/>
            <a:ext cx="1344295" cy="3479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response</a:t>
            </a:r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31" name="曲线连接符 30"/>
          <p:cNvCxnSpPr>
            <a:stCxn id="8" idx="3"/>
            <a:endCxn id="38" idx="1"/>
          </p:cNvCxnSpPr>
          <p:nvPr/>
        </p:nvCxnSpPr>
        <p:spPr>
          <a:xfrm>
            <a:off x="3138805" y="1004570"/>
            <a:ext cx="831850" cy="3778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/>
          <p:nvPr/>
        </p:nvCxnSpPr>
        <p:spPr>
          <a:xfrm>
            <a:off x="9582785" y="1469390"/>
            <a:ext cx="333375" cy="492125"/>
          </a:xfrm>
          <a:prstGeom prst="curvedConnector3">
            <a:avLst>
              <a:gd name="adj1" fmla="val 171429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9891395" y="1469390"/>
            <a:ext cx="962660" cy="2743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任务已结束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368915" y="1911350"/>
            <a:ext cx="962660" cy="2743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需等待完成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0179050" y="2981325"/>
            <a:ext cx="1152525" cy="2743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返回任务状态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cxnSp>
        <p:nvCxnSpPr>
          <p:cNvPr id="66" name="曲线连接符 65"/>
          <p:cNvCxnSpPr/>
          <p:nvPr/>
        </p:nvCxnSpPr>
        <p:spPr>
          <a:xfrm>
            <a:off x="9582785" y="1414780"/>
            <a:ext cx="326390" cy="987425"/>
          </a:xfrm>
          <a:prstGeom prst="curvedConnector3">
            <a:avLst>
              <a:gd name="adj1" fmla="val 360700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曲线连接符 66"/>
          <p:cNvCxnSpPr>
            <a:stCxn id="17" idx="3"/>
            <a:endCxn id="22" idx="3"/>
          </p:cNvCxnSpPr>
          <p:nvPr/>
        </p:nvCxnSpPr>
        <p:spPr>
          <a:xfrm>
            <a:off x="9575800" y="1382395"/>
            <a:ext cx="326390" cy="1486535"/>
          </a:xfrm>
          <a:prstGeom prst="curvedConnector3">
            <a:avLst>
              <a:gd name="adj1" fmla="val 631517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曲线连接符 67"/>
          <p:cNvCxnSpPr>
            <a:stCxn id="21" idx="1"/>
            <a:endCxn id="18" idx="1"/>
          </p:cNvCxnSpPr>
          <p:nvPr/>
        </p:nvCxnSpPr>
        <p:spPr>
          <a:xfrm rot="10800000">
            <a:off x="8557895" y="1874520"/>
            <a:ext cx="3175" cy="495300"/>
          </a:xfrm>
          <a:prstGeom prst="curvedConnector3">
            <a:avLst>
              <a:gd name="adj1" fmla="val 7600000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线连接符 69"/>
          <p:cNvCxnSpPr>
            <a:stCxn id="18" idx="1"/>
            <a:endCxn id="22" idx="1"/>
          </p:cNvCxnSpPr>
          <p:nvPr/>
        </p:nvCxnSpPr>
        <p:spPr>
          <a:xfrm rot="10800000" flipV="1">
            <a:off x="8557895" y="1874520"/>
            <a:ext cx="3175" cy="994410"/>
          </a:xfrm>
          <a:prstGeom prst="curvedConnector3">
            <a:avLst>
              <a:gd name="adj1" fmla="val 3320000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2" idx="2"/>
            <a:endCxn id="28" idx="0"/>
          </p:cNvCxnSpPr>
          <p:nvPr/>
        </p:nvCxnSpPr>
        <p:spPr>
          <a:xfrm>
            <a:off x="9230360" y="3042920"/>
            <a:ext cx="0" cy="132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6360160" y="838200"/>
            <a:ext cx="173545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600">
                <a:latin typeface="Times New Roman" panose="02020603050405020304" charset="0"/>
                <a:sym typeface="+mn-ea"/>
              </a:rPr>
              <a:t>TaskResultService</a:t>
            </a:r>
            <a:endParaRPr lang="en-US" sz="1600">
              <a:latin typeface="Times New Roman" panose="02020603050405020304" charset="0"/>
              <a:sym typeface="+mn-ea"/>
            </a:endParaRPr>
          </a:p>
        </p:txBody>
      </p:sp>
      <p:cxnSp>
        <p:nvCxnSpPr>
          <p:cNvPr id="73" name="直接箭头连接符 72"/>
          <p:cNvCxnSpPr>
            <a:stCxn id="16" idx="3"/>
            <a:endCxn id="72" idx="1"/>
          </p:cNvCxnSpPr>
          <p:nvPr/>
        </p:nvCxnSpPr>
        <p:spPr>
          <a:xfrm>
            <a:off x="5307965" y="1004570"/>
            <a:ext cx="1052195" cy="1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7051040" y="563880"/>
            <a:ext cx="104457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Times New Roman" panose="02020603050405020304" charset="0"/>
                <a:sym typeface="+mn-ea"/>
              </a:rPr>
              <a:t>task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持久化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Reindex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简要介绍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893570" y="868680"/>
            <a:ext cx="1120140" cy="1831975"/>
            <a:chOff x="4620" y="6188"/>
            <a:chExt cx="1764" cy="2885"/>
          </a:xfrm>
        </p:grpSpPr>
        <p:sp>
          <p:nvSpPr>
            <p:cNvPr id="2" name="矩形 1"/>
            <p:cNvSpPr/>
            <p:nvPr/>
          </p:nvSpPr>
          <p:spPr>
            <a:xfrm>
              <a:off x="4620" y="6188"/>
              <a:ext cx="1765" cy="25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620" y="8689"/>
              <a:ext cx="1765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sz="1000">
                  <a:latin typeface="Times New Roman" panose="02020603050405020304" charset="0"/>
                  <a:sym typeface="+mn-ea"/>
                </a:rPr>
                <a:t>ClusterDest</a:t>
              </a:r>
              <a:endParaRPr lang="en-US" sz="10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4723" y="6459"/>
              <a:ext cx="1534" cy="2009"/>
              <a:chOff x="14789" y="4681"/>
              <a:chExt cx="1534" cy="2009"/>
            </a:xfrm>
          </p:grpSpPr>
          <p:grpSp>
            <p:nvGrpSpPr>
              <p:cNvPr id="40" name="组合 39"/>
              <p:cNvGrpSpPr/>
              <p:nvPr/>
            </p:nvGrpSpPr>
            <p:grpSpPr>
              <a:xfrm rot="0">
                <a:off x="14789" y="4681"/>
                <a:ext cx="1535" cy="356"/>
                <a:chOff x="7824" y="8835"/>
                <a:chExt cx="1535" cy="356"/>
              </a:xfrm>
            </p:grpSpPr>
            <p:sp>
              <p:nvSpPr>
                <p:cNvPr id="41" name="矩形 40"/>
                <p:cNvSpPr/>
                <p:nvPr/>
              </p:nvSpPr>
              <p:spPr>
                <a:xfrm>
                  <a:off x="7824" y="8835"/>
                  <a:ext cx="400" cy="357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8402" y="8835"/>
                  <a:ext cx="400" cy="35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3" name="矩形 42"/>
                <p:cNvSpPr/>
                <p:nvPr/>
              </p:nvSpPr>
              <p:spPr>
                <a:xfrm>
                  <a:off x="8959" y="8835"/>
                  <a:ext cx="400" cy="35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 rot="0">
                <a:off x="14789" y="5196"/>
                <a:ext cx="1535" cy="356"/>
                <a:chOff x="7824" y="8835"/>
                <a:chExt cx="1535" cy="356"/>
              </a:xfrm>
            </p:grpSpPr>
            <p:sp>
              <p:nvSpPr>
                <p:cNvPr id="45" name="矩形 44"/>
                <p:cNvSpPr/>
                <p:nvPr/>
              </p:nvSpPr>
              <p:spPr>
                <a:xfrm>
                  <a:off x="7824" y="8835"/>
                  <a:ext cx="400" cy="357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8402" y="8835"/>
                  <a:ext cx="400" cy="35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8959" y="8835"/>
                  <a:ext cx="400" cy="35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 rot="0">
                <a:off x="14789" y="5763"/>
                <a:ext cx="1535" cy="356"/>
                <a:chOff x="7824" y="8835"/>
                <a:chExt cx="1535" cy="356"/>
              </a:xfrm>
            </p:grpSpPr>
            <p:sp>
              <p:nvSpPr>
                <p:cNvPr id="49" name="矩形 48"/>
                <p:cNvSpPr/>
                <p:nvPr/>
              </p:nvSpPr>
              <p:spPr>
                <a:xfrm>
                  <a:off x="7824" y="8835"/>
                  <a:ext cx="400" cy="357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8402" y="8835"/>
                  <a:ext cx="400" cy="35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8959" y="8835"/>
                  <a:ext cx="400" cy="35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 rot="0">
                <a:off x="14789" y="6334"/>
                <a:ext cx="1535" cy="356"/>
                <a:chOff x="7824" y="8835"/>
                <a:chExt cx="1535" cy="356"/>
              </a:xfrm>
            </p:grpSpPr>
            <p:sp>
              <p:nvSpPr>
                <p:cNvPr id="53" name="矩形 52"/>
                <p:cNvSpPr/>
                <p:nvPr/>
              </p:nvSpPr>
              <p:spPr>
                <a:xfrm>
                  <a:off x="7824" y="8835"/>
                  <a:ext cx="400" cy="357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8402" y="8835"/>
                  <a:ext cx="400" cy="35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8959" y="8835"/>
                  <a:ext cx="400" cy="35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6" name="右箭头 5"/>
          <p:cNvSpPr/>
          <p:nvPr/>
        </p:nvSpPr>
        <p:spPr>
          <a:xfrm>
            <a:off x="1373505" y="1727835"/>
            <a:ext cx="506730" cy="280670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61975" y="1734185"/>
            <a:ext cx="77152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Reindex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04515" y="1633220"/>
            <a:ext cx="771525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ReindexRequest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6542405" y="868680"/>
            <a:ext cx="1120140" cy="1831975"/>
            <a:chOff x="575" y="6187"/>
            <a:chExt cx="1764" cy="2885"/>
          </a:xfrm>
        </p:grpSpPr>
        <p:sp>
          <p:nvSpPr>
            <p:cNvPr id="33" name="矩形 32"/>
            <p:cNvSpPr/>
            <p:nvPr/>
          </p:nvSpPr>
          <p:spPr>
            <a:xfrm>
              <a:off x="575" y="6187"/>
              <a:ext cx="1765" cy="25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75" y="8688"/>
              <a:ext cx="1765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sz="1000">
                  <a:latin typeface="Times New Roman" panose="02020603050405020304" charset="0"/>
                  <a:sym typeface="+mn-ea"/>
                </a:rPr>
                <a:t>ClusterSource</a:t>
              </a:r>
              <a:endParaRPr lang="en-US" sz="10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678" y="6816"/>
              <a:ext cx="1534" cy="1438"/>
              <a:chOff x="574" y="7320"/>
              <a:chExt cx="1534" cy="1438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574" y="7320"/>
                <a:ext cx="1535" cy="356"/>
                <a:chOff x="7824" y="8835"/>
                <a:chExt cx="1535" cy="356"/>
              </a:xfrm>
            </p:grpSpPr>
            <p:sp>
              <p:nvSpPr>
                <p:cNvPr id="36" name="矩形 35"/>
                <p:cNvSpPr/>
                <p:nvPr/>
              </p:nvSpPr>
              <p:spPr>
                <a:xfrm>
                  <a:off x="7824" y="8835"/>
                  <a:ext cx="400" cy="357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8402" y="8835"/>
                  <a:ext cx="400" cy="35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8959" y="8835"/>
                  <a:ext cx="400" cy="35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7" name="组合 56"/>
              <p:cNvGrpSpPr/>
              <p:nvPr/>
            </p:nvGrpSpPr>
            <p:grpSpPr>
              <a:xfrm>
                <a:off x="574" y="7835"/>
                <a:ext cx="1535" cy="356"/>
                <a:chOff x="7824" y="8835"/>
                <a:chExt cx="1535" cy="356"/>
              </a:xfrm>
            </p:grpSpPr>
            <p:sp>
              <p:nvSpPr>
                <p:cNvPr id="58" name="矩形 57"/>
                <p:cNvSpPr/>
                <p:nvPr/>
              </p:nvSpPr>
              <p:spPr>
                <a:xfrm>
                  <a:off x="7824" y="8835"/>
                  <a:ext cx="400" cy="357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9" name="矩形 58"/>
                <p:cNvSpPr/>
                <p:nvPr/>
              </p:nvSpPr>
              <p:spPr>
                <a:xfrm>
                  <a:off x="8402" y="8835"/>
                  <a:ext cx="400" cy="35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8959" y="8835"/>
                  <a:ext cx="400" cy="35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1" name="组合 60"/>
              <p:cNvGrpSpPr/>
              <p:nvPr/>
            </p:nvGrpSpPr>
            <p:grpSpPr>
              <a:xfrm>
                <a:off x="574" y="8402"/>
                <a:ext cx="1535" cy="356"/>
                <a:chOff x="7824" y="8835"/>
                <a:chExt cx="1535" cy="356"/>
              </a:xfrm>
            </p:grpSpPr>
            <p:sp>
              <p:nvSpPr>
                <p:cNvPr id="62" name="矩形 61"/>
                <p:cNvSpPr/>
                <p:nvPr/>
              </p:nvSpPr>
              <p:spPr>
                <a:xfrm>
                  <a:off x="7824" y="8835"/>
                  <a:ext cx="400" cy="357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8402" y="8835"/>
                  <a:ext cx="400" cy="35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8959" y="8835"/>
                  <a:ext cx="400" cy="35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65" name="文本框 64"/>
            <p:cNvSpPr txBox="1"/>
            <p:nvPr/>
          </p:nvSpPr>
          <p:spPr>
            <a:xfrm>
              <a:off x="824" y="6187"/>
              <a:ext cx="1268" cy="57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en-US">
                  <a:latin typeface="Times New Roman" panose="02020603050405020304" charset="0"/>
                  <a:sym typeface="+mn-ea"/>
                </a:rPr>
                <a:t>Shards</a:t>
              </a:r>
              <a:endParaRPr lang="en-US"/>
            </a:p>
          </p:txBody>
        </p:sp>
      </p:grpSp>
      <p:sp>
        <p:nvSpPr>
          <p:cNvPr id="67" name="文本框 66"/>
          <p:cNvSpPr txBox="1"/>
          <p:nvPr/>
        </p:nvSpPr>
        <p:spPr>
          <a:xfrm>
            <a:off x="4515485" y="1016635"/>
            <a:ext cx="100393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scrollSearch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cxnSp>
        <p:nvCxnSpPr>
          <p:cNvPr id="69" name="曲线连接符 68"/>
          <p:cNvCxnSpPr>
            <a:stCxn id="7" idx="3"/>
            <a:endCxn id="67" idx="1"/>
          </p:cNvCxnSpPr>
          <p:nvPr/>
        </p:nvCxnSpPr>
        <p:spPr>
          <a:xfrm flipV="1">
            <a:off x="3876040" y="1153795"/>
            <a:ext cx="639445" cy="708025"/>
          </a:xfrm>
          <a:prstGeom prst="curvedConnector3">
            <a:avLst>
              <a:gd name="adj1" fmla="val 5005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线连接符 69"/>
          <p:cNvCxnSpPr>
            <a:stCxn id="67" idx="3"/>
            <a:endCxn id="58" idx="1"/>
          </p:cNvCxnSpPr>
          <p:nvPr/>
        </p:nvCxnSpPr>
        <p:spPr>
          <a:xfrm>
            <a:off x="5519420" y="1153795"/>
            <a:ext cx="1088390" cy="55499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4515485" y="2317115"/>
            <a:ext cx="100393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BulkRequest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cxnSp>
        <p:nvCxnSpPr>
          <p:cNvPr id="72" name="曲线连接符 71"/>
          <p:cNvCxnSpPr>
            <a:endCxn id="71" idx="3"/>
          </p:cNvCxnSpPr>
          <p:nvPr/>
        </p:nvCxnSpPr>
        <p:spPr>
          <a:xfrm rot="10800000" flipV="1">
            <a:off x="5519420" y="1808480"/>
            <a:ext cx="1000760" cy="6457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线连接符 72"/>
          <p:cNvCxnSpPr>
            <a:stCxn id="71" idx="1"/>
          </p:cNvCxnSpPr>
          <p:nvPr/>
        </p:nvCxnSpPr>
        <p:spPr>
          <a:xfrm rot="10800000">
            <a:off x="3051175" y="2275205"/>
            <a:ext cx="1464310" cy="179070"/>
          </a:xfrm>
          <a:prstGeom prst="curvedConnector3">
            <a:avLst>
              <a:gd name="adj1" fmla="val 4995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4130040" y="626745"/>
            <a:ext cx="1774825" cy="24288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4130040" y="352425"/>
            <a:ext cx="100393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200">
                <a:latin typeface="Times New Roman" panose="02020603050405020304" charset="0"/>
                <a:sym typeface="+mn-ea"/>
              </a:rPr>
              <a:t>Loop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701665" y="1993265"/>
            <a:ext cx="724535" cy="2743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n>
                  <a:noFill/>
                </a:ln>
                <a:latin typeface="Times New Roman" panose="02020603050405020304" charset="0"/>
                <a:sym typeface="+mn-ea"/>
              </a:rPr>
              <a:t>response</a:t>
            </a:r>
            <a:endParaRPr lang="en-US" altLang="zh-CN" sz="1200">
              <a:ln>
                <a:noFill/>
              </a:ln>
              <a:latin typeface="Times New Roman" panose="02020603050405020304" charset="0"/>
              <a:sym typeface="+mn-ea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4515485" y="1570990"/>
            <a:ext cx="100393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TaskState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cxnSp>
        <p:nvCxnSpPr>
          <p:cNvPr id="79" name="直接箭头连接符 78"/>
          <p:cNvCxnSpPr>
            <a:stCxn id="71" idx="0"/>
            <a:endCxn id="77" idx="2"/>
          </p:cNvCxnSpPr>
          <p:nvPr/>
        </p:nvCxnSpPr>
        <p:spPr>
          <a:xfrm flipV="1">
            <a:off x="5017770" y="1845310"/>
            <a:ext cx="0" cy="4718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4409440" y="1943735"/>
            <a:ext cx="608330" cy="2743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n>
                  <a:noFill/>
                </a:ln>
                <a:latin typeface="Times New Roman" panose="02020603050405020304" charset="0"/>
                <a:sym typeface="+mn-ea"/>
              </a:rPr>
              <a:t>record</a:t>
            </a:r>
            <a:endParaRPr lang="en-US" altLang="zh-CN" sz="1200">
              <a:ln>
                <a:noFill/>
              </a:ln>
              <a:latin typeface="Times New Roman" panose="02020603050405020304" charset="0"/>
              <a:sym typeface="+mn-ea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893570" y="4104640"/>
            <a:ext cx="1120775" cy="1831975"/>
            <a:chOff x="4620" y="6188"/>
            <a:chExt cx="1765" cy="2885"/>
          </a:xfrm>
        </p:grpSpPr>
        <p:sp>
          <p:nvSpPr>
            <p:cNvPr id="82" name="矩形 81"/>
            <p:cNvSpPr/>
            <p:nvPr/>
          </p:nvSpPr>
          <p:spPr>
            <a:xfrm>
              <a:off x="4620" y="6188"/>
              <a:ext cx="1765" cy="25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620" y="8689"/>
              <a:ext cx="1765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sz="1000">
                  <a:latin typeface="Times New Roman" panose="02020603050405020304" charset="0"/>
                  <a:sym typeface="+mn-ea"/>
                </a:rPr>
                <a:t>IndexDest</a:t>
              </a:r>
              <a:endParaRPr lang="en-US" sz="10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4723" y="6459"/>
              <a:ext cx="1534" cy="2009"/>
              <a:chOff x="14789" y="4681"/>
              <a:chExt cx="1534" cy="2009"/>
            </a:xfrm>
          </p:grpSpPr>
          <p:grpSp>
            <p:nvGrpSpPr>
              <p:cNvPr id="85" name="组合 84"/>
              <p:cNvGrpSpPr/>
              <p:nvPr/>
            </p:nvGrpSpPr>
            <p:grpSpPr>
              <a:xfrm rot="0">
                <a:off x="14789" y="4681"/>
                <a:ext cx="1535" cy="356"/>
                <a:chOff x="7824" y="8835"/>
                <a:chExt cx="1535" cy="356"/>
              </a:xfrm>
            </p:grpSpPr>
            <p:sp>
              <p:nvSpPr>
                <p:cNvPr id="86" name="矩形 85"/>
                <p:cNvSpPr/>
                <p:nvPr/>
              </p:nvSpPr>
              <p:spPr>
                <a:xfrm>
                  <a:off x="7824" y="8835"/>
                  <a:ext cx="400" cy="357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8402" y="8835"/>
                  <a:ext cx="400" cy="35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8959" y="8835"/>
                  <a:ext cx="400" cy="35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9" name="组合 88"/>
              <p:cNvGrpSpPr/>
              <p:nvPr/>
            </p:nvGrpSpPr>
            <p:grpSpPr>
              <a:xfrm rot="0">
                <a:off x="14789" y="5196"/>
                <a:ext cx="1535" cy="356"/>
                <a:chOff x="7824" y="8835"/>
                <a:chExt cx="1535" cy="356"/>
              </a:xfrm>
            </p:grpSpPr>
            <p:sp>
              <p:nvSpPr>
                <p:cNvPr id="90" name="矩形 89"/>
                <p:cNvSpPr/>
                <p:nvPr/>
              </p:nvSpPr>
              <p:spPr>
                <a:xfrm>
                  <a:off x="7824" y="8835"/>
                  <a:ext cx="400" cy="357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8402" y="8835"/>
                  <a:ext cx="400" cy="35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8959" y="8835"/>
                  <a:ext cx="400" cy="35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3" name="组合 92"/>
              <p:cNvGrpSpPr/>
              <p:nvPr/>
            </p:nvGrpSpPr>
            <p:grpSpPr>
              <a:xfrm rot="0">
                <a:off x="14789" y="5763"/>
                <a:ext cx="1535" cy="356"/>
                <a:chOff x="7824" y="8835"/>
                <a:chExt cx="1535" cy="356"/>
              </a:xfrm>
            </p:grpSpPr>
            <p:sp>
              <p:nvSpPr>
                <p:cNvPr id="94" name="矩形 93"/>
                <p:cNvSpPr/>
                <p:nvPr/>
              </p:nvSpPr>
              <p:spPr>
                <a:xfrm>
                  <a:off x="7824" y="8835"/>
                  <a:ext cx="400" cy="357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8402" y="8835"/>
                  <a:ext cx="400" cy="35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959" y="8835"/>
                  <a:ext cx="400" cy="35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7" name="组合 96"/>
              <p:cNvGrpSpPr/>
              <p:nvPr/>
            </p:nvGrpSpPr>
            <p:grpSpPr>
              <a:xfrm rot="0">
                <a:off x="14789" y="6334"/>
                <a:ext cx="1535" cy="356"/>
                <a:chOff x="7824" y="8835"/>
                <a:chExt cx="1535" cy="356"/>
              </a:xfrm>
            </p:grpSpPr>
            <p:sp>
              <p:nvSpPr>
                <p:cNvPr id="98" name="矩形 97"/>
                <p:cNvSpPr/>
                <p:nvPr/>
              </p:nvSpPr>
              <p:spPr>
                <a:xfrm>
                  <a:off x="7824" y="8835"/>
                  <a:ext cx="400" cy="357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9" name="矩形 98"/>
                <p:cNvSpPr/>
                <p:nvPr/>
              </p:nvSpPr>
              <p:spPr>
                <a:xfrm>
                  <a:off x="8402" y="8835"/>
                  <a:ext cx="400" cy="35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8959" y="8835"/>
                  <a:ext cx="400" cy="35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01" name="右箭头 100"/>
          <p:cNvSpPr/>
          <p:nvPr/>
        </p:nvSpPr>
        <p:spPr>
          <a:xfrm>
            <a:off x="1373505" y="4963795"/>
            <a:ext cx="506730" cy="280670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561975" y="4970145"/>
            <a:ext cx="77152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Reindex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3104515" y="4869180"/>
            <a:ext cx="771525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ReindexRequest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6542405" y="4104640"/>
            <a:ext cx="1120775" cy="1831975"/>
            <a:chOff x="575" y="6187"/>
            <a:chExt cx="1765" cy="2885"/>
          </a:xfrm>
        </p:grpSpPr>
        <p:sp>
          <p:nvSpPr>
            <p:cNvPr id="107" name="矩形 106"/>
            <p:cNvSpPr/>
            <p:nvPr/>
          </p:nvSpPr>
          <p:spPr>
            <a:xfrm>
              <a:off x="575" y="6187"/>
              <a:ext cx="1765" cy="25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575" y="8688"/>
              <a:ext cx="1765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sz="1000">
                  <a:latin typeface="Times New Roman" panose="02020603050405020304" charset="0"/>
                  <a:sym typeface="+mn-ea"/>
                </a:rPr>
                <a:t>IndexSource</a:t>
              </a:r>
              <a:endParaRPr lang="en-US" sz="10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109" name="组合 108"/>
            <p:cNvGrpSpPr/>
            <p:nvPr/>
          </p:nvGrpSpPr>
          <p:grpSpPr>
            <a:xfrm>
              <a:off x="678" y="6816"/>
              <a:ext cx="1534" cy="1438"/>
              <a:chOff x="574" y="7320"/>
              <a:chExt cx="1534" cy="1438"/>
            </a:xfrm>
          </p:grpSpPr>
          <p:grpSp>
            <p:nvGrpSpPr>
              <p:cNvPr id="110" name="组合 109"/>
              <p:cNvGrpSpPr/>
              <p:nvPr/>
            </p:nvGrpSpPr>
            <p:grpSpPr>
              <a:xfrm>
                <a:off x="574" y="7320"/>
                <a:ext cx="1535" cy="356"/>
                <a:chOff x="7824" y="8835"/>
                <a:chExt cx="1535" cy="356"/>
              </a:xfrm>
            </p:grpSpPr>
            <p:sp>
              <p:nvSpPr>
                <p:cNvPr id="111" name="矩形 110"/>
                <p:cNvSpPr/>
                <p:nvPr/>
              </p:nvSpPr>
              <p:spPr>
                <a:xfrm>
                  <a:off x="7824" y="8835"/>
                  <a:ext cx="400" cy="357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2" name="矩形 111"/>
                <p:cNvSpPr/>
                <p:nvPr/>
              </p:nvSpPr>
              <p:spPr>
                <a:xfrm>
                  <a:off x="8402" y="8835"/>
                  <a:ext cx="400" cy="35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3" name="矩形 112"/>
                <p:cNvSpPr/>
                <p:nvPr/>
              </p:nvSpPr>
              <p:spPr>
                <a:xfrm>
                  <a:off x="8959" y="8835"/>
                  <a:ext cx="400" cy="35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4" name="组合 113"/>
              <p:cNvGrpSpPr/>
              <p:nvPr/>
            </p:nvGrpSpPr>
            <p:grpSpPr>
              <a:xfrm>
                <a:off x="574" y="7835"/>
                <a:ext cx="1535" cy="356"/>
                <a:chOff x="7824" y="8835"/>
                <a:chExt cx="1535" cy="356"/>
              </a:xfrm>
            </p:grpSpPr>
            <p:sp>
              <p:nvSpPr>
                <p:cNvPr id="115" name="矩形 114"/>
                <p:cNvSpPr/>
                <p:nvPr/>
              </p:nvSpPr>
              <p:spPr>
                <a:xfrm>
                  <a:off x="7824" y="8835"/>
                  <a:ext cx="400" cy="357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6" name="矩形 115"/>
                <p:cNvSpPr/>
                <p:nvPr/>
              </p:nvSpPr>
              <p:spPr>
                <a:xfrm>
                  <a:off x="8402" y="8835"/>
                  <a:ext cx="400" cy="35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7" name="矩形 116"/>
                <p:cNvSpPr/>
                <p:nvPr/>
              </p:nvSpPr>
              <p:spPr>
                <a:xfrm>
                  <a:off x="8959" y="8835"/>
                  <a:ext cx="400" cy="35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574" y="8402"/>
                <a:ext cx="1535" cy="356"/>
                <a:chOff x="7824" y="8835"/>
                <a:chExt cx="1535" cy="356"/>
              </a:xfrm>
            </p:grpSpPr>
            <p:sp>
              <p:nvSpPr>
                <p:cNvPr id="119" name="矩形 118"/>
                <p:cNvSpPr/>
                <p:nvPr/>
              </p:nvSpPr>
              <p:spPr>
                <a:xfrm>
                  <a:off x="7824" y="8835"/>
                  <a:ext cx="400" cy="357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0" name="矩形 119"/>
                <p:cNvSpPr/>
                <p:nvPr/>
              </p:nvSpPr>
              <p:spPr>
                <a:xfrm>
                  <a:off x="8402" y="8835"/>
                  <a:ext cx="400" cy="35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1" name="矩形 120"/>
                <p:cNvSpPr/>
                <p:nvPr/>
              </p:nvSpPr>
              <p:spPr>
                <a:xfrm>
                  <a:off x="8959" y="8835"/>
                  <a:ext cx="400" cy="35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22" name="文本框 121"/>
            <p:cNvSpPr txBox="1"/>
            <p:nvPr/>
          </p:nvSpPr>
          <p:spPr>
            <a:xfrm>
              <a:off x="824" y="6187"/>
              <a:ext cx="1268" cy="57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en-US">
                  <a:latin typeface="Times New Roman" panose="02020603050405020304" charset="0"/>
                  <a:sym typeface="+mn-ea"/>
                </a:rPr>
                <a:t>Shards</a:t>
              </a:r>
              <a:endParaRPr lang="en-US"/>
            </a:p>
          </p:txBody>
        </p:sp>
      </p:grpSp>
      <p:sp>
        <p:nvSpPr>
          <p:cNvPr id="130" name="文本框 129"/>
          <p:cNvSpPr txBox="1"/>
          <p:nvPr/>
        </p:nvSpPr>
        <p:spPr>
          <a:xfrm>
            <a:off x="5257800" y="4329430"/>
            <a:ext cx="100393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200">
                <a:latin typeface="Times New Roman" panose="02020603050405020304" charset="0"/>
                <a:sym typeface="+mn-ea"/>
              </a:rPr>
              <a:t>Loop1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5257800" y="4907280"/>
            <a:ext cx="100393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200">
                <a:latin typeface="Times New Roman" panose="02020603050405020304" charset="0"/>
                <a:sym typeface="+mn-ea"/>
              </a:rPr>
              <a:t>Loop2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5257800" y="5495290"/>
            <a:ext cx="100393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200">
                <a:latin typeface="Times New Roman" panose="02020603050405020304" charset="0"/>
                <a:sym typeface="+mn-ea"/>
              </a:rPr>
              <a:t>Loop3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4130040" y="4146550"/>
            <a:ext cx="771525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sub-reindex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4130040" y="4848225"/>
            <a:ext cx="771525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sub-reindex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4130040" y="5553075"/>
            <a:ext cx="771525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sub-reindex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cxnSp>
        <p:nvCxnSpPr>
          <p:cNvPr id="141" name="曲线连接符 140"/>
          <p:cNvCxnSpPr>
            <a:stCxn id="103" idx="3"/>
            <a:endCxn id="137" idx="1"/>
          </p:cNvCxnSpPr>
          <p:nvPr/>
        </p:nvCxnSpPr>
        <p:spPr>
          <a:xfrm flipV="1">
            <a:off x="3876040" y="4375150"/>
            <a:ext cx="254000" cy="7226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曲线连接符 141"/>
          <p:cNvCxnSpPr>
            <a:stCxn id="103" idx="3"/>
            <a:endCxn id="139" idx="1"/>
          </p:cNvCxnSpPr>
          <p:nvPr/>
        </p:nvCxnSpPr>
        <p:spPr>
          <a:xfrm flipV="1">
            <a:off x="3876040" y="5076825"/>
            <a:ext cx="254000" cy="2095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曲线连接符 142"/>
          <p:cNvCxnSpPr>
            <a:endCxn id="140" idx="1"/>
          </p:cNvCxnSpPr>
          <p:nvPr/>
        </p:nvCxnSpPr>
        <p:spPr>
          <a:xfrm rot="5400000" flipV="1">
            <a:off x="3683000" y="5334635"/>
            <a:ext cx="685800" cy="208280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曲线连接符 143"/>
          <p:cNvCxnSpPr>
            <a:stCxn id="137" idx="3"/>
            <a:endCxn id="130" idx="1"/>
          </p:cNvCxnSpPr>
          <p:nvPr/>
        </p:nvCxnSpPr>
        <p:spPr>
          <a:xfrm>
            <a:off x="4901565" y="4375150"/>
            <a:ext cx="356235" cy="91440"/>
          </a:xfrm>
          <a:prstGeom prst="curvedConnector3">
            <a:avLst>
              <a:gd name="adj1" fmla="val 5008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曲线连接符 144"/>
          <p:cNvCxnSpPr/>
          <p:nvPr/>
        </p:nvCxnSpPr>
        <p:spPr>
          <a:xfrm>
            <a:off x="6261735" y="4466590"/>
            <a:ext cx="346075" cy="478155"/>
          </a:xfrm>
          <a:prstGeom prst="curvedConnector3">
            <a:avLst>
              <a:gd name="adj1" fmla="val 5009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曲线连接符 145"/>
          <p:cNvCxnSpPr>
            <a:stCxn id="139" idx="3"/>
            <a:endCxn id="135" idx="1"/>
          </p:cNvCxnSpPr>
          <p:nvPr/>
        </p:nvCxnSpPr>
        <p:spPr>
          <a:xfrm flipV="1">
            <a:off x="4901565" y="5044440"/>
            <a:ext cx="356235" cy="32385"/>
          </a:xfrm>
          <a:prstGeom prst="curvedConnector3">
            <a:avLst>
              <a:gd name="adj1" fmla="val 5008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曲线连接符 146"/>
          <p:cNvCxnSpPr>
            <a:stCxn id="135" idx="3"/>
            <a:endCxn id="115" idx="1"/>
          </p:cNvCxnSpPr>
          <p:nvPr/>
        </p:nvCxnSpPr>
        <p:spPr>
          <a:xfrm flipV="1">
            <a:off x="6261735" y="4944745"/>
            <a:ext cx="346075" cy="99695"/>
          </a:xfrm>
          <a:prstGeom prst="curvedConnector3">
            <a:avLst>
              <a:gd name="adj1" fmla="val 5009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曲线连接符 147"/>
          <p:cNvCxnSpPr>
            <a:stCxn id="140" idx="3"/>
            <a:endCxn id="136" idx="1"/>
          </p:cNvCxnSpPr>
          <p:nvPr/>
        </p:nvCxnSpPr>
        <p:spPr>
          <a:xfrm flipV="1">
            <a:off x="4901565" y="5632450"/>
            <a:ext cx="356235" cy="149225"/>
          </a:xfrm>
          <a:prstGeom prst="curvedConnector3">
            <a:avLst>
              <a:gd name="adj1" fmla="val 5008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曲线连接符 148"/>
          <p:cNvCxnSpPr>
            <a:stCxn id="136" idx="3"/>
          </p:cNvCxnSpPr>
          <p:nvPr/>
        </p:nvCxnSpPr>
        <p:spPr>
          <a:xfrm flipV="1">
            <a:off x="6261735" y="4962525"/>
            <a:ext cx="261620" cy="66992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本框 149"/>
          <p:cNvSpPr txBox="1"/>
          <p:nvPr/>
        </p:nvSpPr>
        <p:spPr>
          <a:xfrm>
            <a:off x="8004175" y="748030"/>
            <a:ext cx="3689350" cy="8229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1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、</a:t>
            </a:r>
            <a:r>
              <a:rPr lang="zh-CN" sz="1600">
                <a:latin typeface="Times New Roman" panose="02020603050405020304" charset="0"/>
                <a:sym typeface="+mn-ea"/>
              </a:rPr>
              <a:t>跨集群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reindex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不支持任务切分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2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、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reindex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接收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scrollResponse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与发送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bulkRequest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均发生在一个节点上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8004175" y="3963670"/>
            <a:ext cx="3689350" cy="579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集群内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reindex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，可使用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scrollSearch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slice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功能，将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scrollSearch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切分为多个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5817870" y="1220470"/>
            <a:ext cx="724535" cy="2743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n>
                  <a:noFill/>
                </a:ln>
                <a:latin typeface="Times New Roman" panose="02020603050405020304" charset="0"/>
                <a:sym typeface="+mn-ea"/>
              </a:rPr>
              <a:t>http</a:t>
            </a:r>
            <a:endParaRPr lang="en-US" altLang="zh-CN" sz="1200">
              <a:ln>
                <a:noFill/>
              </a:ln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" name="图片 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25" y="5969000"/>
            <a:ext cx="6362065" cy="361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567817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Plugin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管理简介：插件加载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089650" y="96520"/>
            <a:ext cx="5796280" cy="642617"/>
            <a:chOff x="7242" y="6854"/>
            <a:chExt cx="4114" cy="24205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23655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24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ym typeface="+mn-ea"/>
                </a:rPr>
                <a:t>Node::construct</a:t>
              </a:r>
              <a:endParaRPr lang="en-US" altLang="zh-CN"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初始化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PluginService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，加载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plugin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，应用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plugin 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233795" y="76327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初始化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pluginService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75" y="1153160"/>
            <a:ext cx="7162165" cy="3619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组合 5"/>
          <p:cNvGrpSpPr/>
          <p:nvPr/>
        </p:nvGrpSpPr>
        <p:grpSpPr>
          <a:xfrm>
            <a:off x="6089650" y="1581785"/>
            <a:ext cx="5796280" cy="642617"/>
            <a:chOff x="7242" y="6854"/>
            <a:chExt cx="4114" cy="24205"/>
          </a:xfrm>
        </p:grpSpPr>
        <p:sp>
          <p:nvSpPr>
            <p:cNvPr id="11" name="剪去单角的矩形 10"/>
            <p:cNvSpPr/>
            <p:nvPr/>
          </p:nvSpPr>
          <p:spPr>
            <a:xfrm>
              <a:off x="7242" y="6854"/>
              <a:ext cx="4114" cy="23655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242" y="6854"/>
              <a:ext cx="4022" cy="24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ym typeface="+mn-ea"/>
                </a:rPr>
                <a:t>PluginService::construct</a:t>
              </a:r>
              <a:endParaRPr lang="en-US" altLang="zh-CN"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 sz="1400">
                  <a:latin typeface="Times New Roman" panose="02020603050405020304" charset="0"/>
                  <a:sym typeface="+mn-ea"/>
                </a:rPr>
                <a:t>加载</a:t>
              </a:r>
              <a:r>
                <a:rPr lang="en-US" altLang="zh-CN" sz="1400">
                  <a:latin typeface="Times New Roman" panose="02020603050405020304" charset="0"/>
                  <a:sym typeface="+mn-ea"/>
                </a:rPr>
                <a:t>plugin</a:t>
              </a:r>
              <a:r>
                <a:rPr lang="zh-CN" altLang="en-US" sz="1400">
                  <a:latin typeface="Times New Roman" panose="02020603050405020304" charset="0"/>
                  <a:sym typeface="+mn-ea"/>
                </a:rPr>
                <a:t>，</a:t>
              </a:r>
              <a:r>
                <a:rPr lang="en-US" altLang="zh-CN" sz="1400">
                  <a:latin typeface="Times New Roman" panose="02020603050405020304" charset="0"/>
                  <a:sym typeface="+mn-ea"/>
                </a:rPr>
                <a:t>classpathPlugin -&gt; moduleDirectory -&gt; pluginDirectory</a:t>
              </a:r>
              <a:endParaRPr lang="zh-CN" altLang="en-US" sz="1400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6233795" y="226441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直接加载位于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classpath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plugin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130" y="2639695"/>
            <a:ext cx="4485640" cy="361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文本框 14"/>
          <p:cNvSpPr txBox="1"/>
          <p:nvPr/>
        </p:nvSpPr>
        <p:spPr>
          <a:xfrm>
            <a:off x="6233795" y="324802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加载位于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moduleDirectory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pluginInfo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130" y="3001645"/>
            <a:ext cx="3542665" cy="200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0330" y="4175125"/>
            <a:ext cx="4504690" cy="390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6423660" y="3623310"/>
            <a:ext cx="546544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读取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plugin descriptor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，获取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plugin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信息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0330" y="4578985"/>
            <a:ext cx="3123565" cy="200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3895" y="4578985"/>
            <a:ext cx="2761615" cy="209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0330" y="3994150"/>
            <a:ext cx="3866515" cy="180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0330" y="4788535"/>
            <a:ext cx="1876425" cy="190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文本框 23"/>
          <p:cNvSpPr txBox="1"/>
          <p:nvPr/>
        </p:nvSpPr>
        <p:spPr>
          <a:xfrm>
            <a:off x="6230620" y="501904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加载位于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pluginDirectory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pluginInfo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26835" y="5407660"/>
            <a:ext cx="3914140" cy="200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36995" y="5647690"/>
            <a:ext cx="1952625" cy="190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文本框 26"/>
          <p:cNvSpPr txBox="1"/>
          <p:nvPr/>
        </p:nvSpPr>
        <p:spPr>
          <a:xfrm>
            <a:off x="6233795" y="587819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加载</a:t>
            </a:r>
            <a:r>
              <a:rPr lang="en-US" sz="1600">
                <a:latin typeface="Times New Roman" panose="02020603050405020304" charset="0"/>
                <a:sym typeface="+mn-ea"/>
              </a:rPr>
              <a:t>module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与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plugin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23660" y="6268085"/>
            <a:ext cx="4495165" cy="390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矩形 28"/>
          <p:cNvSpPr/>
          <p:nvPr/>
        </p:nvSpPr>
        <p:spPr>
          <a:xfrm>
            <a:off x="561975" y="617855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加载位于</a:t>
            </a:r>
            <a:r>
              <a:rPr lang="en-US" altLang="zh-CN" sz="1600">
                <a:solidFill>
                  <a:schemeClr val="tx1"/>
                </a:solidFill>
              </a:rPr>
              <a:t>classpath</a:t>
            </a:r>
            <a:r>
              <a:rPr lang="zh-CN" altLang="en-US" sz="1600">
                <a:solidFill>
                  <a:schemeClr val="tx1"/>
                </a:solidFill>
              </a:rPr>
              <a:t>的</a:t>
            </a:r>
            <a:r>
              <a:rPr lang="en-US" altLang="zh-CN" sz="1600">
                <a:solidFill>
                  <a:schemeClr val="tx1"/>
                </a:solidFill>
              </a:rPr>
              <a:t>plugin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48690" y="1245235"/>
            <a:ext cx="3352800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根据</a:t>
            </a:r>
            <a:r>
              <a:rPr lang="en-US" altLang="zh-CN" sz="1600">
                <a:solidFill>
                  <a:schemeClr val="tx1"/>
                </a:solidFill>
              </a:rPr>
              <a:t>Class&lt;? extends Plugin&gt;</a:t>
            </a:r>
            <a:r>
              <a:rPr lang="zh-CN" altLang="en-US" sz="1600">
                <a:solidFill>
                  <a:schemeClr val="tx1"/>
                </a:solidFill>
              </a:rPr>
              <a:t>获取</a:t>
            </a:r>
            <a:r>
              <a:rPr lang="en-US" altLang="zh-CN" sz="1600">
                <a:solidFill>
                  <a:schemeClr val="tx1"/>
                </a:solidFill>
              </a:rPr>
              <a:t>constructor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48055" y="1729740"/>
            <a:ext cx="3352800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construct(settings, configPath)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48690" y="2212975"/>
            <a:ext cx="3352800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construct(settings)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48055" y="2700020"/>
            <a:ext cx="3352800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construct()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61340" y="3184525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加载位于</a:t>
            </a:r>
            <a:r>
              <a:rPr lang="en-US" altLang="zh-CN" sz="1600">
                <a:solidFill>
                  <a:schemeClr val="tx1"/>
                </a:solidFill>
              </a:rPr>
              <a:t>modulePath</a:t>
            </a:r>
            <a:r>
              <a:rPr lang="zh-CN" altLang="en-US" sz="1600">
                <a:solidFill>
                  <a:schemeClr val="tx1"/>
                </a:solidFill>
              </a:rPr>
              <a:t>的</a:t>
            </a:r>
            <a:r>
              <a:rPr lang="en-US" altLang="zh-CN" sz="1600">
                <a:solidFill>
                  <a:schemeClr val="tx1"/>
                </a:solidFill>
              </a:rPr>
              <a:t>pluginInfo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2610" y="426974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加载位于</a:t>
            </a:r>
            <a:r>
              <a:rPr lang="en-US" altLang="zh-CN" sz="1600">
                <a:solidFill>
                  <a:schemeClr val="tx1"/>
                </a:solidFill>
              </a:rPr>
              <a:t>pluginPath</a:t>
            </a:r>
            <a:r>
              <a:rPr lang="zh-CN" altLang="en-US" sz="1600">
                <a:solidFill>
                  <a:schemeClr val="tx1"/>
                </a:solidFill>
              </a:rPr>
              <a:t>的</a:t>
            </a:r>
            <a:r>
              <a:rPr lang="en-US" altLang="zh-CN" sz="1600">
                <a:solidFill>
                  <a:schemeClr val="tx1"/>
                </a:solidFill>
              </a:rPr>
              <a:t>pluginInfo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47420" y="3804285"/>
            <a:ext cx="3352800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读取</a:t>
            </a:r>
            <a:r>
              <a:rPr lang="en-US" altLang="zh-CN" sz="1600">
                <a:solidFill>
                  <a:schemeClr val="tx1"/>
                </a:solidFill>
              </a:rPr>
              <a:t>descriptor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62610" y="4900295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根据</a:t>
            </a:r>
            <a:r>
              <a:rPr lang="en-US" altLang="zh-CN" sz="1600">
                <a:solidFill>
                  <a:schemeClr val="tx1"/>
                </a:solidFill>
              </a:rPr>
              <a:t>pluginInfo</a:t>
            </a:r>
            <a:r>
              <a:rPr lang="zh-CN" altLang="en-US" sz="1600">
                <a:solidFill>
                  <a:schemeClr val="tx1"/>
                </a:solidFill>
              </a:rPr>
              <a:t>加载</a:t>
            </a:r>
            <a:r>
              <a:rPr lang="en-US" altLang="zh-CN" sz="1600">
                <a:solidFill>
                  <a:schemeClr val="tx1"/>
                </a:solidFill>
              </a:rPr>
              <a:t>modules</a:t>
            </a:r>
            <a:r>
              <a:rPr lang="zh-CN" altLang="en-US" sz="1600">
                <a:solidFill>
                  <a:schemeClr val="tx1"/>
                </a:solidFill>
              </a:rPr>
              <a:t>和</a:t>
            </a:r>
            <a:r>
              <a:rPr lang="en-US" altLang="zh-CN" sz="1600">
                <a:solidFill>
                  <a:schemeClr val="tx1"/>
                </a:solidFill>
              </a:rPr>
              <a:t>plugins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49325" y="5501005"/>
            <a:ext cx="3352800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构造</a:t>
            </a:r>
            <a:r>
              <a:rPr lang="en-US" altLang="zh-CN" sz="1600">
                <a:solidFill>
                  <a:schemeClr val="tx1"/>
                </a:solidFill>
              </a:rPr>
              <a:t>classLoader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49325" y="6389370"/>
            <a:ext cx="3352800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加载</a:t>
            </a:r>
            <a:r>
              <a:rPr lang="en-US" altLang="zh-CN" sz="1600">
                <a:solidFill>
                  <a:schemeClr val="tx1"/>
                </a:solidFill>
              </a:rPr>
              <a:t>plugin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41" name="曲线连接符 40"/>
          <p:cNvCxnSpPr/>
          <p:nvPr/>
        </p:nvCxnSpPr>
        <p:spPr>
          <a:xfrm rot="10800000">
            <a:off x="944245" y="1446530"/>
            <a:ext cx="3175" cy="5144135"/>
          </a:xfrm>
          <a:prstGeom prst="curvedConnector3">
            <a:avLst>
              <a:gd name="adj1" fmla="val 25620000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4584700" y="1214755"/>
            <a:ext cx="6350" cy="196977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84700" y="3745230"/>
            <a:ext cx="6985" cy="52705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567817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8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Plugin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管理简介：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ActionPlugin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089650" y="96520"/>
            <a:ext cx="5796280" cy="642617"/>
            <a:chOff x="7242" y="6854"/>
            <a:chExt cx="4114" cy="24205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23655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24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ym typeface="+mn-ea"/>
                </a:rPr>
                <a:t>Node::construct</a:t>
              </a:r>
              <a:endParaRPr lang="en-US" altLang="zh-CN"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初始化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PluginService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，加载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plugin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，应用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plugin 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233795" y="76327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pluginService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过滤出所有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ActionPlugin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33795" y="116268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ActionModule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应用所有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ActionPlugin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7930" y="1551305"/>
            <a:ext cx="8323580" cy="762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组合 10"/>
          <p:cNvGrpSpPr/>
          <p:nvPr/>
        </p:nvGrpSpPr>
        <p:grpSpPr>
          <a:xfrm>
            <a:off x="6089650" y="2374265"/>
            <a:ext cx="5796280" cy="642617"/>
            <a:chOff x="7242" y="6854"/>
            <a:chExt cx="4114" cy="24205"/>
          </a:xfrm>
        </p:grpSpPr>
        <p:sp>
          <p:nvSpPr>
            <p:cNvPr id="12" name="剪去单角的矩形 11"/>
            <p:cNvSpPr/>
            <p:nvPr/>
          </p:nvSpPr>
          <p:spPr>
            <a:xfrm>
              <a:off x="7242" y="6854"/>
              <a:ext cx="4114" cy="23655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242" y="6854"/>
              <a:ext cx="4022" cy="24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ym typeface="+mn-ea"/>
                </a:rPr>
                <a:t>ActionModule::construct</a:t>
              </a:r>
              <a:endParaRPr lang="en-US" altLang="zh-CN"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初始化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PluginService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，加载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plugin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，应用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plugin 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233795" y="301688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注册插件的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transportAction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130" y="3405505"/>
            <a:ext cx="5933440" cy="276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文本框 15"/>
          <p:cNvSpPr txBox="1"/>
          <p:nvPr/>
        </p:nvSpPr>
        <p:spPr>
          <a:xfrm>
            <a:off x="6247130" y="372173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注册插件的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restHandler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，使之能处理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http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请求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140" y="4110355"/>
            <a:ext cx="7885430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6247130" y="528383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注册插件的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actionFilter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465" y="5683250"/>
            <a:ext cx="5057140" cy="800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矩形 28"/>
          <p:cNvSpPr/>
          <p:nvPr/>
        </p:nvSpPr>
        <p:spPr>
          <a:xfrm>
            <a:off x="69850" y="2441575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注册插件的</a:t>
            </a:r>
            <a:r>
              <a:rPr lang="en-US" altLang="zh-CN" sz="1600">
                <a:solidFill>
                  <a:schemeClr val="tx1"/>
                </a:solidFill>
              </a:rPr>
              <a:t>TransportAction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850" y="3438525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注册插件的</a:t>
            </a:r>
            <a:r>
              <a:rPr lang="en-US" altLang="zh-CN" sz="1600">
                <a:solidFill>
                  <a:schemeClr val="tx1"/>
                </a:solidFill>
              </a:rPr>
              <a:t>RestHandler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443230" y="3016885"/>
            <a:ext cx="4445" cy="42164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9850" y="442087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注册插件的</a:t>
            </a:r>
            <a:r>
              <a:rPr lang="en-US" altLang="zh-CN" sz="1600">
                <a:solidFill>
                  <a:schemeClr val="tx1"/>
                </a:solidFill>
              </a:rPr>
              <a:t>ActionFilter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438785" y="3999230"/>
            <a:ext cx="4445" cy="42164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567817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ReindexPlugin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5620" y="8255"/>
            <a:ext cx="7979410" cy="68529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Reindex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实现：</a:t>
            </a:r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RestReindexAction</a:t>
            </a:r>
            <a:endParaRPr 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6160" y="63500"/>
            <a:ext cx="5796280" cy="640730"/>
            <a:chOff x="7242" y="6854"/>
            <a:chExt cx="4114" cy="1419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RestReindexAction::prepareRequest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解析请求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247130" y="73660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RestReindexAction</a:t>
            </a:r>
            <a:r>
              <a:rPr lang="en-US" sz="1600">
                <a:latin typeface="Times New Roman" panose="02020603050405020304" charset="0"/>
                <a:sym typeface="+mn-ea"/>
              </a:rPr>
              <a:t>::buildRequest</a:t>
            </a:r>
            <a:endParaRPr 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8905" y="1513840"/>
            <a:ext cx="5504815" cy="180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905" y="1748155"/>
            <a:ext cx="3790315" cy="733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6465570" y="1125220"/>
            <a:ext cx="544195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解析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RequestBody  &gt;&gt;&gt;  ReindexRequest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65570" y="2521585"/>
            <a:ext cx="544195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scrollSearch Context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保留时间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905" y="2910205"/>
            <a:ext cx="4495165" cy="742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文本框 14"/>
          <p:cNvSpPr txBox="1"/>
          <p:nvPr/>
        </p:nvSpPr>
        <p:spPr>
          <a:xfrm>
            <a:off x="6247130" y="369379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sz="1600">
                <a:latin typeface="Times New Roman" panose="02020603050405020304" charset="0"/>
                <a:sym typeface="+mn-ea"/>
              </a:rPr>
              <a:t>AbstractBaseReindexRestHandler</a:t>
            </a:r>
            <a:r>
              <a:rPr lang="en-US" sz="1600">
                <a:latin typeface="Times New Roman" panose="02020603050405020304" charset="0"/>
                <a:sym typeface="+mn-ea"/>
              </a:rPr>
              <a:t>::setCommonOptions</a:t>
            </a:r>
            <a:endParaRPr 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60490" y="4069080"/>
            <a:ext cx="544195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QueryParameters:refresh, timeout &gt;&gt;&gt; ReindexRequest</a:t>
            </a:r>
            <a:endParaRPr 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905" y="4457700"/>
            <a:ext cx="5638165" cy="352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6460490" y="4836795"/>
            <a:ext cx="544195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QueryParameters:slice &gt;&gt;&gt; ReindexRequest</a:t>
            </a:r>
            <a:endParaRPr 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8905" y="5225415"/>
            <a:ext cx="3447415" cy="209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8905" y="5501640"/>
            <a:ext cx="2694940" cy="209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9585" y="5501640"/>
            <a:ext cx="1790700" cy="219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文本框 21"/>
          <p:cNvSpPr txBox="1"/>
          <p:nvPr/>
        </p:nvSpPr>
        <p:spPr>
          <a:xfrm>
            <a:off x="6460490" y="5747385"/>
            <a:ext cx="544195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QueryParameters:requests_per_second &gt;&gt;&gt; ReindexRequest</a:t>
            </a:r>
            <a:endParaRPr 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3825" y="6136005"/>
            <a:ext cx="5047615" cy="171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8905" y="6360795"/>
            <a:ext cx="4199890" cy="190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78905" y="6604635"/>
            <a:ext cx="3256915" cy="161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矩形 25"/>
          <p:cNvSpPr/>
          <p:nvPr/>
        </p:nvSpPr>
        <p:spPr>
          <a:xfrm>
            <a:off x="737870" y="70358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从</a:t>
            </a:r>
            <a:r>
              <a:rPr lang="en-US" altLang="zh-CN" sz="1600">
                <a:solidFill>
                  <a:schemeClr val="tx1"/>
                </a:solidFill>
              </a:rPr>
              <a:t>RequestBody</a:t>
            </a:r>
            <a:r>
              <a:rPr lang="zh-CN" altLang="en-US" sz="1600">
                <a:solidFill>
                  <a:schemeClr val="tx1"/>
                </a:solidFill>
              </a:rPr>
              <a:t>解析构建出</a:t>
            </a:r>
            <a:r>
              <a:rPr lang="en-US" altLang="zh-CN" sz="1600">
                <a:solidFill>
                  <a:schemeClr val="tx1"/>
                </a:solidFill>
              </a:rPr>
              <a:t>ReindexRequest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7235" y="1694815"/>
            <a:ext cx="4126230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解析</a:t>
            </a:r>
            <a:r>
              <a:rPr lang="en-US" altLang="zh-CN" sz="1600">
                <a:solidFill>
                  <a:schemeClr val="tx1"/>
                </a:solidFill>
              </a:rPr>
              <a:t>QueryParameters</a:t>
            </a:r>
            <a:r>
              <a:rPr lang="zh-CN" altLang="en-US" sz="1600">
                <a:solidFill>
                  <a:schemeClr val="tx1"/>
                </a:solidFill>
              </a:rPr>
              <a:t>，填充进</a:t>
            </a:r>
            <a:r>
              <a:rPr lang="en-US" altLang="zh-CN" sz="1600">
                <a:solidFill>
                  <a:schemeClr val="tx1"/>
                </a:solidFill>
              </a:rPr>
              <a:t>ReindexRequest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23950" y="2481580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scroll</a:t>
            </a:r>
            <a:r>
              <a:rPr lang="zh-CN" altLang="en-US" sz="1600">
                <a:solidFill>
                  <a:schemeClr val="tx1"/>
                </a:solidFill>
              </a:rPr>
              <a:t>控制</a:t>
            </a:r>
            <a:r>
              <a:rPr lang="en-US" altLang="zh-CN" sz="1600">
                <a:solidFill>
                  <a:schemeClr val="tx1"/>
                </a:solidFill>
              </a:rPr>
              <a:t>context</a:t>
            </a:r>
            <a:r>
              <a:rPr lang="zh-CN" altLang="en-US" sz="1600">
                <a:solidFill>
                  <a:schemeClr val="tx1"/>
                </a:solidFill>
              </a:rPr>
              <a:t>保存时间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23950" y="3067685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解析</a:t>
            </a:r>
            <a:r>
              <a:rPr lang="en-US" altLang="zh-CN" sz="1600">
                <a:solidFill>
                  <a:schemeClr val="tx1"/>
                </a:solidFill>
              </a:rPr>
              <a:t>refresh</a:t>
            </a:r>
            <a:r>
              <a:rPr lang="zh-CN" altLang="en-US" sz="1600">
                <a:solidFill>
                  <a:schemeClr val="tx1"/>
                </a:solidFill>
              </a:rPr>
              <a:t>、</a:t>
            </a:r>
            <a:r>
              <a:rPr lang="en-US" altLang="zh-CN" sz="1600">
                <a:solidFill>
                  <a:schemeClr val="tx1"/>
                </a:solidFill>
              </a:rPr>
              <a:t>timeout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23315" y="3641090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解析</a:t>
            </a:r>
            <a:r>
              <a:rPr lang="en-US" altLang="zh-CN" sz="1600">
                <a:solidFill>
                  <a:schemeClr val="tx1"/>
                </a:solidFill>
              </a:rPr>
              <a:t>slice</a:t>
            </a:r>
            <a:r>
              <a:rPr lang="zh-CN" altLang="en-US" sz="1600">
                <a:solidFill>
                  <a:schemeClr val="tx1"/>
                </a:solidFill>
              </a:rPr>
              <a:t>，任务拆分数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23315" y="4222115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600">
                <a:solidFill>
                  <a:schemeClr val="tx1"/>
                </a:solidFill>
              </a:rPr>
              <a:t>requests_per_second</a:t>
            </a:r>
            <a:r>
              <a:rPr lang="zh-CN" sz="1600">
                <a:solidFill>
                  <a:schemeClr val="tx1"/>
                </a:solidFill>
              </a:rPr>
              <a:t>，</a:t>
            </a:r>
            <a:r>
              <a:rPr lang="en-US" altLang="zh-CN" sz="1600">
                <a:solidFill>
                  <a:schemeClr val="tx1"/>
                </a:solidFill>
              </a:rPr>
              <a:t>reindex</a:t>
            </a:r>
            <a:r>
              <a:rPr lang="zh-CN" altLang="en-US" sz="1600">
                <a:solidFill>
                  <a:schemeClr val="tx1"/>
                </a:solidFill>
              </a:rPr>
              <a:t>速率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37870" y="5434965"/>
            <a:ext cx="4126230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根据wait_for_completion控制任务同步</a:t>
            </a:r>
            <a:r>
              <a:rPr lang="en-US" altLang="zh-CN" sz="1600">
                <a:solidFill>
                  <a:schemeClr val="tx1"/>
                </a:solidFill>
              </a:rPr>
              <a:t>/</a:t>
            </a:r>
            <a:r>
              <a:rPr lang="zh-CN" altLang="en-US" sz="1600">
                <a:solidFill>
                  <a:schemeClr val="tx1"/>
                </a:solidFill>
              </a:rPr>
              <a:t>异步执行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939165" y="1293495"/>
            <a:ext cx="0" cy="44005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939165" y="2267585"/>
            <a:ext cx="13335" cy="314833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28" idx="3"/>
            <a:endCxn id="31" idx="3"/>
          </p:cNvCxnSpPr>
          <p:nvPr/>
        </p:nvCxnSpPr>
        <p:spPr>
          <a:xfrm flipH="1">
            <a:off x="4476750" y="2695575"/>
            <a:ext cx="3175" cy="1740535"/>
          </a:xfrm>
          <a:prstGeom prst="curvedConnector3">
            <a:avLst>
              <a:gd name="adj1" fmla="val -8500000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1137285" y="4716780"/>
            <a:ext cx="4076065" cy="702308"/>
            <a:chOff x="7242" y="6854"/>
            <a:chExt cx="4115" cy="18937"/>
          </a:xfrm>
        </p:grpSpPr>
        <p:sp>
          <p:nvSpPr>
            <p:cNvPr id="40" name="剪去单角的矩形 39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242" y="6854"/>
              <a:ext cx="4115" cy="18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000">
                  <a:sym typeface="+mn-ea"/>
                </a:rPr>
                <a:t>每批数据预计同步时间 </a:t>
              </a:r>
              <a:r>
                <a:rPr lang="en-US" altLang="zh-CN" sz="1000">
                  <a:sym typeface="+mn-ea"/>
                </a:rPr>
                <a:t>(target_time) = BatchSize / requests_per_seconds</a:t>
              </a:r>
              <a:endParaRPr lang="en-US" altLang="zh-CN" sz="1000">
                <a:sym typeface="+mn-ea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  <a:sym typeface="+mn-ea"/>
                </a:rPr>
                <a:t>每批数据实际同步时间 </a:t>
              </a:r>
              <a:r>
                <a:rPr lang="en-US" altLang="zh-CN" sz="1000">
                  <a:latin typeface="Times New Roman" panose="02020603050405020304" charset="0"/>
                  <a:sym typeface="+mn-ea"/>
                </a:rPr>
                <a:t>= write_time</a:t>
              </a:r>
              <a:endParaRPr lang="en-US" altLang="zh-CN" sz="1000">
                <a:latin typeface="Times New Roman" panose="02020603050405020304" charset="0"/>
                <a:sym typeface="+mn-ea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  <a:sym typeface="+mn-ea"/>
                </a:rPr>
                <a:t>每批数据间隔等待时间 </a:t>
              </a:r>
              <a:r>
                <a:rPr lang="en-US" altLang="zh-CN" sz="1000">
                  <a:latin typeface="Times New Roman" panose="02020603050405020304" charset="0"/>
                  <a:sym typeface="+mn-ea"/>
                </a:rPr>
                <a:t>= target_time - write_time </a:t>
              </a:r>
              <a:endParaRPr lang="en-US" altLang="zh-CN" sz="1000">
                <a:latin typeface="Times New Roman" panose="02020603050405020304" charset="0"/>
                <a:sym typeface="+mn-ea"/>
              </a:endParaRPr>
            </a:p>
            <a:p>
              <a:pPr algn="l"/>
              <a:endParaRPr lang="en-US" altLang="zh-CN" sz="1000">
                <a:latin typeface="Times New Roman" panose="02020603050405020304" charset="0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8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Reindex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实现：同步异步控制</a:t>
            </a:r>
            <a:endParaRPr 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6160" y="63500"/>
            <a:ext cx="5796280" cy="914383"/>
            <a:chOff x="7242" y="6854"/>
            <a:chExt cx="4114" cy="24175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23655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24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RestReindexAction::prepareRequest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AbstractBaseReindexRestHandler::doPrepareRequest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解析请求，执行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reindex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任务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588010"/>
            <a:ext cx="5561965" cy="29330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47130" y="100457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AbstractBaseReindexRestHandler</a:t>
            </a:r>
            <a:r>
              <a:rPr lang="en-US" sz="1600">
                <a:latin typeface="Times New Roman" panose="02020603050405020304" charset="0"/>
                <a:sym typeface="+mn-ea"/>
              </a:rPr>
              <a:t>::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doPrepareRequest</a:t>
            </a:r>
            <a:endParaRPr 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47130" y="137985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根据wait_for_completion确定任务执行方式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465" y="1768475"/>
            <a:ext cx="5171440" cy="400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文本框 12"/>
          <p:cNvSpPr txBox="1"/>
          <p:nvPr/>
        </p:nvSpPr>
        <p:spPr>
          <a:xfrm>
            <a:off x="6473825" y="2221865"/>
            <a:ext cx="5428615" cy="335280"/>
          </a:xfrm>
          <a:prstGeom prst="rect">
            <a:avLst/>
          </a:prstGeom>
          <a:pattFill prst="dk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同步方式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473825" y="2611120"/>
            <a:ext cx="4364990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NodeClient</a:t>
            </a:r>
            <a:r>
              <a:rPr lang="zh-CN" altLang="en-US" sz="1600">
                <a:solidFill>
                  <a:schemeClr val="tx1"/>
                </a:solidFill>
              </a:rPr>
              <a:t>调用</a:t>
            </a:r>
            <a:r>
              <a:rPr lang="en-US" altLang="zh-CN" sz="1600">
                <a:solidFill>
                  <a:schemeClr val="tx1"/>
                </a:solidFill>
              </a:rPr>
              <a:t>TransportReindexAction</a:t>
            </a:r>
            <a:r>
              <a:rPr lang="zh-CN" altLang="en-US" sz="1600">
                <a:solidFill>
                  <a:schemeClr val="tx1"/>
                </a:solidFill>
              </a:rPr>
              <a:t>执行任务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457950" y="3669030"/>
            <a:ext cx="778510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Node1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361555" y="3669030"/>
            <a:ext cx="778510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Node2</a:t>
            </a:r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28" idx="0"/>
          </p:cNvCxnSpPr>
          <p:nvPr/>
        </p:nvCxnSpPr>
        <p:spPr>
          <a:xfrm flipV="1">
            <a:off x="6847205" y="3161030"/>
            <a:ext cx="373380" cy="508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4" idx="0"/>
          </p:cNvCxnSpPr>
          <p:nvPr/>
        </p:nvCxnSpPr>
        <p:spPr>
          <a:xfrm flipH="1" flipV="1">
            <a:off x="7289800" y="3187700"/>
            <a:ext cx="461010" cy="4813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710680" y="3304540"/>
            <a:ext cx="1120775" cy="2743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scrollSearch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685530" y="3669030"/>
            <a:ext cx="778510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Node1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573260" y="3669030"/>
            <a:ext cx="778510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Node2</a:t>
            </a:r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endCxn id="18" idx="0"/>
          </p:cNvCxnSpPr>
          <p:nvPr/>
        </p:nvCxnSpPr>
        <p:spPr>
          <a:xfrm flipH="1">
            <a:off x="9074785" y="3161030"/>
            <a:ext cx="456565" cy="508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9" idx="0"/>
          </p:cNvCxnSpPr>
          <p:nvPr/>
        </p:nvCxnSpPr>
        <p:spPr>
          <a:xfrm>
            <a:off x="9531350" y="3174365"/>
            <a:ext cx="431165" cy="4946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971915" y="3304540"/>
            <a:ext cx="1120775" cy="2743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bulkInsert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473825" y="4205605"/>
            <a:ext cx="4364990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600">
                <a:solidFill>
                  <a:schemeClr val="tx1"/>
                </a:solidFill>
              </a:rPr>
              <a:t>Listener</a:t>
            </a:r>
            <a:r>
              <a:rPr lang="en-US" sz="1600">
                <a:solidFill>
                  <a:schemeClr val="tx1"/>
                </a:solidFill>
              </a:rPr>
              <a:t>::onResponse </a:t>
            </a:r>
            <a:r>
              <a:rPr lang="zh-CN" altLang="en-US" sz="1600">
                <a:solidFill>
                  <a:schemeClr val="tx1"/>
                </a:solidFill>
              </a:rPr>
              <a:t>编码</a:t>
            </a:r>
            <a:r>
              <a:rPr lang="en-US" altLang="zh-CN" sz="1600">
                <a:solidFill>
                  <a:schemeClr val="tx1"/>
                </a:solidFill>
              </a:rPr>
              <a:t>reindex</a:t>
            </a:r>
            <a:r>
              <a:rPr lang="zh-CN" altLang="en-US" sz="1600">
                <a:solidFill>
                  <a:schemeClr val="tx1"/>
                </a:solidFill>
              </a:rPr>
              <a:t>结果</a:t>
            </a:r>
            <a:endParaRPr lang="zh-CN" altLang="en-US" sz="1600">
              <a:solidFill>
                <a:schemeClr val="tx1"/>
              </a:solidFill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</a:rPr>
              <a:t>RestChannel::sendResponse </a:t>
            </a:r>
            <a:r>
              <a:rPr lang="zh-CN" altLang="en-US" sz="1600">
                <a:solidFill>
                  <a:schemeClr val="tx1"/>
                </a:solidFill>
              </a:rPr>
              <a:t>发送结果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25" name="肘形连接符 24"/>
          <p:cNvCxnSpPr>
            <a:stCxn id="26" idx="3"/>
            <a:endCxn id="23" idx="3"/>
          </p:cNvCxnSpPr>
          <p:nvPr/>
        </p:nvCxnSpPr>
        <p:spPr>
          <a:xfrm>
            <a:off x="10838815" y="2891790"/>
            <a:ext cx="3175" cy="1594485"/>
          </a:xfrm>
          <a:prstGeom prst="bentConnector3">
            <a:avLst>
              <a:gd name="adj1" fmla="val 75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553065" y="3521075"/>
            <a:ext cx="1120775" cy="2743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finished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9" name="笑脸 28"/>
          <p:cNvSpPr/>
          <p:nvPr/>
        </p:nvSpPr>
        <p:spPr>
          <a:xfrm>
            <a:off x="4718685" y="4285615"/>
            <a:ext cx="400685" cy="400685"/>
          </a:xfrm>
          <a:prstGeom prst="smileyFac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>
            <a:stCxn id="23" idx="1"/>
            <a:endCxn id="29" idx="6"/>
          </p:cNvCxnSpPr>
          <p:nvPr/>
        </p:nvCxnSpPr>
        <p:spPr>
          <a:xfrm flipH="1">
            <a:off x="5119370" y="4486275"/>
            <a:ext cx="135445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135245" y="4211955"/>
            <a:ext cx="1338580" cy="2743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调用者收到结果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473825" y="4832985"/>
            <a:ext cx="5428615" cy="335280"/>
          </a:xfrm>
          <a:prstGeom prst="rect">
            <a:avLst/>
          </a:prstGeom>
          <a:pattFill prst="dk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异步方式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481695" y="5221605"/>
            <a:ext cx="342074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调用</a:t>
            </a:r>
            <a:r>
              <a:rPr lang="en-US" altLang="zh-CN" sz="1600">
                <a:solidFill>
                  <a:schemeClr val="tx1"/>
                </a:solidFill>
              </a:rPr>
              <a:t>TransportReindexAction</a:t>
            </a:r>
            <a:r>
              <a:rPr lang="zh-CN" altLang="en-US" sz="1600">
                <a:solidFill>
                  <a:schemeClr val="tx1"/>
                </a:solidFill>
              </a:rPr>
              <a:t>执行任务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73825" y="5221605"/>
            <a:ext cx="1892300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发送</a:t>
            </a:r>
            <a:r>
              <a:rPr lang="en-US" altLang="zh-CN" sz="1600">
                <a:solidFill>
                  <a:schemeClr val="tx1"/>
                </a:solidFill>
              </a:rPr>
              <a:t>task</a:t>
            </a:r>
            <a:r>
              <a:rPr lang="zh-CN" altLang="en-US" sz="1600">
                <a:solidFill>
                  <a:schemeClr val="tx1"/>
                </a:solidFill>
              </a:rPr>
              <a:t>标识</a:t>
            </a:r>
            <a:endParaRPr lang="zh-CN" altLang="en-US" sz="1600">
              <a:solidFill>
                <a:schemeClr val="tx1"/>
              </a:solidFill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</a:rPr>
              <a:t>localNodeId:taskId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481695" y="5893435"/>
            <a:ext cx="342074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存储</a:t>
            </a:r>
            <a:r>
              <a:rPr lang="en-US" altLang="zh-CN" sz="1600">
                <a:solidFill>
                  <a:schemeClr val="tx1"/>
                </a:solidFill>
              </a:rPr>
              <a:t>Reindex</a:t>
            </a:r>
            <a:r>
              <a:rPr lang="zh-CN" altLang="en-US" sz="1600">
                <a:solidFill>
                  <a:schemeClr val="tx1"/>
                </a:solidFill>
              </a:rPr>
              <a:t>任务执行状态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473825" y="5893435"/>
            <a:ext cx="1892300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/_tasks/{reindexId}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7" name="笑脸 46"/>
          <p:cNvSpPr/>
          <p:nvPr/>
        </p:nvSpPr>
        <p:spPr>
          <a:xfrm>
            <a:off x="4718685" y="5586730"/>
            <a:ext cx="400685" cy="400685"/>
          </a:xfrm>
          <a:prstGeom prst="smileyFac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8" name="曲线连接符 47"/>
          <p:cNvCxnSpPr/>
          <p:nvPr/>
        </p:nvCxnSpPr>
        <p:spPr>
          <a:xfrm>
            <a:off x="11908790" y="5000625"/>
            <a:ext cx="3175" cy="501650"/>
          </a:xfrm>
          <a:prstGeom prst="curvedConnector3">
            <a:avLst>
              <a:gd name="adj1" fmla="val 75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/>
          <p:nvPr/>
        </p:nvCxnSpPr>
        <p:spPr>
          <a:xfrm>
            <a:off x="11905615" y="5675630"/>
            <a:ext cx="3175" cy="501650"/>
          </a:xfrm>
          <a:prstGeom prst="curvedConnector3">
            <a:avLst>
              <a:gd name="adj1" fmla="val 75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/>
          <p:cNvCxnSpPr>
            <a:stCxn id="32" idx="1"/>
            <a:endCxn id="34" idx="1"/>
          </p:cNvCxnSpPr>
          <p:nvPr/>
        </p:nvCxnSpPr>
        <p:spPr>
          <a:xfrm rot="10800000" flipV="1">
            <a:off x="6473825" y="5000625"/>
            <a:ext cx="3175" cy="501650"/>
          </a:xfrm>
          <a:prstGeom prst="curvedConnector3">
            <a:avLst>
              <a:gd name="adj1" fmla="val 76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4" idx="1"/>
            <a:endCxn id="47" idx="6"/>
          </p:cNvCxnSpPr>
          <p:nvPr/>
        </p:nvCxnSpPr>
        <p:spPr>
          <a:xfrm flipH="1">
            <a:off x="5119370" y="5502275"/>
            <a:ext cx="1354455" cy="2851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6" idx="1"/>
            <a:endCxn id="47" idx="6"/>
          </p:cNvCxnSpPr>
          <p:nvPr/>
        </p:nvCxnSpPr>
        <p:spPr>
          <a:xfrm flipH="1" flipV="1">
            <a:off x="5119370" y="5787390"/>
            <a:ext cx="1354455" cy="386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162550" y="5401310"/>
            <a:ext cx="943610" cy="2743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收到任务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Id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026025" y="5987415"/>
            <a:ext cx="1220470" cy="2743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拉取任务状态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cxnSp>
        <p:nvCxnSpPr>
          <p:cNvPr id="55" name="肘形连接符 54"/>
          <p:cNvCxnSpPr>
            <a:stCxn id="45" idx="2"/>
            <a:endCxn id="46" idx="2"/>
          </p:cNvCxnSpPr>
          <p:nvPr/>
        </p:nvCxnSpPr>
        <p:spPr>
          <a:xfrm rot="5400000">
            <a:off x="8806180" y="5067935"/>
            <a:ext cx="3175" cy="2772410"/>
          </a:xfrm>
          <a:prstGeom prst="bentConnector3">
            <a:avLst>
              <a:gd name="adj1" fmla="val 75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0194290" y="6456045"/>
            <a:ext cx="1890395" cy="2743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每个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batch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结束后更新状态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567817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Reindex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实现：</a:t>
            </a:r>
            <a:r>
              <a:rPr lang="en-US" altLang="zh-CN" sz="3200">
                <a:latin typeface="Times New Roman" panose="02020603050405020304" charset="0"/>
                <a:sym typeface="+mn-ea"/>
              </a:rPr>
              <a:t>sourceCluster</a:t>
            </a:r>
            <a:r>
              <a:rPr lang="zh-CN" altLang="en-US" sz="3200">
                <a:latin typeface="Times New Roman" panose="02020603050405020304" charset="0"/>
                <a:sym typeface="+mn-ea"/>
              </a:rPr>
              <a:t>白名单校验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6160" y="63500"/>
            <a:ext cx="5796280" cy="640068"/>
            <a:chOff x="7242" y="6854"/>
            <a:chExt cx="4114" cy="2410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23655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24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TransportReindexAction::doExecute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执行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reindex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任务：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sourceCluster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白名单校验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247130" y="73660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buildRemoteWhitelist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构建白名单匹配自动机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0005" y="1754505"/>
            <a:ext cx="3390265" cy="952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6247130" y="111379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为每个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ip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白名单构建自动机，并合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(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或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)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并这些自动机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47130" y="273367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Regex::simpleMatchToAutomaton, 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处理每个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ip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wildcard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字符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705" y="1502410"/>
            <a:ext cx="4657090" cy="190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345" y="3110865"/>
            <a:ext cx="6628765" cy="3429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660" y="3509645"/>
            <a:ext cx="6647815" cy="2133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文本框 14"/>
          <p:cNvSpPr txBox="1"/>
          <p:nvPr/>
        </p:nvSpPr>
        <p:spPr>
          <a:xfrm>
            <a:off x="6275705" y="569658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串联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(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与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)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这些自动机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850" y="1229995"/>
            <a:ext cx="3444875" cy="7353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09880" y="717550"/>
            <a:ext cx="3445510" cy="396240"/>
          </a:xfrm>
          <a:prstGeom prst="rect">
            <a:avLst/>
          </a:prstGeom>
          <a:solidFill>
            <a:srgbClr val="000000">
              <a:alpha val="0"/>
            </a:srgbClr>
          </a:solidFill>
          <a:ln w="12700">
            <a:noFill/>
          </a:ln>
        </p:spPr>
        <p:txBody>
          <a:bodyPr wrap="square" rtlCol="0">
            <a:spAutoFit/>
          </a:bodyPr>
          <a:p>
            <a:pPr algn="l"/>
            <a:r>
              <a:rPr lang="zh-CN" altLang="en-US" sz="2000">
                <a:latin typeface="Times New Roman" panose="02020603050405020304" charset="0"/>
                <a:sym typeface="+mn-ea"/>
              </a:rPr>
              <a:t>确定型有穷自动机</a:t>
            </a:r>
            <a:r>
              <a:rPr lang="en-US" altLang="zh-CN" sz="2000">
                <a:latin typeface="Times New Roman" panose="02020603050405020304" charset="0"/>
                <a:sym typeface="+mn-ea"/>
              </a:rPr>
              <a:t>DFA</a:t>
            </a:r>
            <a:endParaRPr lang="en-US" altLang="zh-CN" sz="2000">
              <a:latin typeface="Times New Roman" panose="0202060305040502030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9880" y="2087880"/>
            <a:ext cx="3445510" cy="2529840"/>
          </a:xfrm>
          <a:prstGeom prst="rect">
            <a:avLst/>
          </a:prstGeom>
          <a:solidFill>
            <a:srgbClr val="000000">
              <a:alpha val="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2000">
                <a:latin typeface="Times New Roman" panose="02020603050405020304" charset="0"/>
                <a:sym typeface="+mn-ea"/>
              </a:rPr>
              <a:t>Q</a:t>
            </a:r>
            <a:r>
              <a:rPr lang="zh-CN" altLang="en-US" sz="2000">
                <a:latin typeface="Times New Roman" panose="02020603050405020304" charset="0"/>
                <a:sym typeface="+mn-ea"/>
              </a:rPr>
              <a:t>：状态集合</a:t>
            </a:r>
            <a:endParaRPr lang="zh-CN" altLang="en-US" sz="2000">
              <a:latin typeface="Times New Roman" panose="02020603050405020304" charset="0"/>
              <a:sym typeface="+mn-ea"/>
            </a:endParaRPr>
          </a:p>
          <a:p>
            <a:pPr algn="l"/>
            <a:r>
              <a:rPr lang="zh-CN" altLang="en-US" sz="2000">
                <a:latin typeface="Times New Roman" panose="02020603050405020304" charset="0"/>
                <a:sym typeface="+mn-ea"/>
              </a:rPr>
              <a:t>Σ：合法的输入字符</a:t>
            </a:r>
            <a:endParaRPr lang="zh-CN" altLang="en-US" sz="2000">
              <a:latin typeface="Times New Roman" panose="02020603050405020304" charset="0"/>
              <a:sym typeface="+mn-ea"/>
            </a:endParaRPr>
          </a:p>
          <a:p>
            <a:pPr algn="l"/>
            <a:r>
              <a:rPr lang="zh-CN" altLang="en-US" sz="2000">
                <a:latin typeface="Times New Roman" panose="02020603050405020304" charset="0"/>
                <a:sym typeface="+mn-ea"/>
              </a:rPr>
              <a:t>δ：状态转移函数</a:t>
            </a:r>
            <a:endParaRPr lang="zh-CN" altLang="en-US" sz="2000">
              <a:latin typeface="Times New Roman" panose="02020603050405020304" charset="0"/>
              <a:sym typeface="+mn-ea"/>
            </a:endParaRPr>
          </a:p>
          <a:p>
            <a:pPr algn="l"/>
            <a:r>
              <a:rPr lang="zh-CN" altLang="en-US" sz="2000">
                <a:latin typeface="Times New Roman" panose="02020603050405020304" charset="0"/>
                <a:sym typeface="+mn-ea"/>
              </a:rPr>
              <a:t>δ</a:t>
            </a:r>
            <a:r>
              <a:rPr lang="en-US" altLang="zh-CN" sz="2000">
                <a:latin typeface="Times New Roman" panose="02020603050405020304" charset="0"/>
                <a:sym typeface="+mn-ea"/>
              </a:rPr>
              <a:t>(q1, a)=q2</a:t>
            </a:r>
            <a:r>
              <a:rPr lang="zh-CN" altLang="en-US" sz="2000">
                <a:latin typeface="Times New Roman" panose="02020603050405020304" charset="0"/>
                <a:sym typeface="+mn-ea"/>
              </a:rPr>
              <a:t>：从状态</a:t>
            </a:r>
            <a:r>
              <a:rPr lang="en-US" altLang="zh-CN" sz="2000">
                <a:latin typeface="Times New Roman" panose="02020603050405020304" charset="0"/>
                <a:sym typeface="+mn-ea"/>
              </a:rPr>
              <a:t>q1</a:t>
            </a:r>
            <a:r>
              <a:rPr lang="zh-CN" altLang="en-US" sz="2000">
                <a:latin typeface="Times New Roman" panose="02020603050405020304" charset="0"/>
                <a:sym typeface="+mn-ea"/>
              </a:rPr>
              <a:t>，输入字符</a:t>
            </a:r>
            <a:r>
              <a:rPr lang="en-US" altLang="zh-CN" sz="2000">
                <a:latin typeface="Times New Roman" panose="02020603050405020304" charset="0"/>
                <a:sym typeface="+mn-ea"/>
              </a:rPr>
              <a:t>a</a:t>
            </a:r>
            <a:r>
              <a:rPr lang="zh-CN" altLang="en-US" sz="2000">
                <a:latin typeface="Times New Roman" panose="02020603050405020304" charset="0"/>
                <a:sym typeface="+mn-ea"/>
              </a:rPr>
              <a:t>，转移到状态</a:t>
            </a:r>
            <a:r>
              <a:rPr lang="en-US" altLang="zh-CN" sz="2000">
                <a:latin typeface="Times New Roman" panose="02020603050405020304" charset="0"/>
                <a:sym typeface="+mn-ea"/>
              </a:rPr>
              <a:t>q2</a:t>
            </a:r>
            <a:endParaRPr lang="en-US" altLang="zh-CN" sz="2000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 sz="2000">
                <a:latin typeface="Times New Roman" panose="02020603050405020304" charset="0"/>
                <a:sym typeface="+mn-ea"/>
              </a:rPr>
              <a:t>q0</a:t>
            </a:r>
            <a:r>
              <a:rPr lang="zh-CN" altLang="en-US" sz="2000">
                <a:latin typeface="Times New Roman" panose="02020603050405020304" charset="0"/>
                <a:sym typeface="+mn-ea"/>
              </a:rPr>
              <a:t>：初始状态</a:t>
            </a:r>
            <a:endParaRPr lang="zh-CN" altLang="en-US" sz="2000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 sz="2000">
                <a:latin typeface="Times New Roman" panose="02020603050405020304" charset="0"/>
                <a:sym typeface="+mn-ea"/>
              </a:rPr>
              <a:t>F</a:t>
            </a:r>
            <a:r>
              <a:rPr lang="zh-CN" altLang="en-US" sz="2000">
                <a:latin typeface="Times New Roman" panose="02020603050405020304" charset="0"/>
                <a:sym typeface="+mn-ea"/>
              </a:rPr>
              <a:t>：所有拒绝状态和接受状态集合</a:t>
            </a:r>
            <a:endParaRPr lang="zh-CN" altLang="en-US" sz="2000">
              <a:latin typeface="Times New Roman" panose="02020603050405020304" charset="0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880" y="4709160"/>
            <a:ext cx="4819650" cy="10712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文本框 20"/>
          <p:cNvSpPr txBox="1"/>
          <p:nvPr/>
        </p:nvSpPr>
        <p:spPr>
          <a:xfrm>
            <a:off x="309880" y="5911850"/>
            <a:ext cx="4790440" cy="701040"/>
          </a:xfrm>
          <a:prstGeom prst="rect">
            <a:avLst/>
          </a:prstGeom>
          <a:solidFill>
            <a:srgbClr val="000000">
              <a:alpha val="0"/>
            </a:srgbClr>
          </a:solidFill>
          <a:ln w="12700">
            <a:noFill/>
          </a:ln>
        </p:spPr>
        <p:txBody>
          <a:bodyPr wrap="square" rtlCol="0">
            <a:spAutoFit/>
          </a:bodyPr>
          <a:p>
            <a:pPr algn="l"/>
            <a:r>
              <a:rPr sz="2000">
                <a:latin typeface="Times New Roman" panose="02020603050405020304" charset="0"/>
                <a:sym typeface="+mn-ea"/>
              </a:rPr>
              <a:t>接受所有仅在串中某个地方有01序列的0和1组成的串</a:t>
            </a:r>
            <a:endParaRPr sz="20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-191770"/>
            <a:ext cx="567817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8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Reindex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实现：</a:t>
            </a:r>
            <a:r>
              <a:rPr lang="zh-CN" altLang="en-US" sz="3200">
                <a:latin typeface="Times New Roman" panose="02020603050405020304" charset="0"/>
                <a:sym typeface="+mn-ea"/>
              </a:rPr>
              <a:t>目标索引有效性校验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6160" y="63500"/>
            <a:ext cx="5796280" cy="640068"/>
            <a:chOff x="7242" y="6854"/>
            <a:chExt cx="4114" cy="2410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23655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24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TransportReindexAction::doExecute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执行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reindex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任务：目标索引有效性校验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247130" y="73660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校验目标索引有效性（仅集群内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reindex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需要校验）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1275" y="1138555"/>
            <a:ext cx="6781165" cy="390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6247130" y="156908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判断是否应该自动创建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target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索引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01130" y="1957705"/>
            <a:ext cx="5401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如果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targetIndex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存在或者是一个别名，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return false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465" y="2346325"/>
            <a:ext cx="3094990" cy="600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文本框 12"/>
          <p:cNvSpPr txBox="1"/>
          <p:nvPr/>
        </p:nvSpPr>
        <p:spPr>
          <a:xfrm>
            <a:off x="6501130" y="2986405"/>
            <a:ext cx="5401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集群action.auto_create_index为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false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，且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targetIndex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不存在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465" y="3388360"/>
            <a:ext cx="4628515" cy="514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文本框 14"/>
          <p:cNvSpPr txBox="1"/>
          <p:nvPr/>
        </p:nvSpPr>
        <p:spPr>
          <a:xfrm>
            <a:off x="6501130" y="3956050"/>
            <a:ext cx="5401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若</a:t>
            </a:r>
            <a:r>
              <a:rPr sz="1600">
                <a:latin typeface="Times New Roman" panose="02020603050405020304" charset="0"/>
                <a:sym typeface="+mn-ea"/>
              </a:rPr>
              <a:t>index.mapper.dynamic</a:t>
            </a:r>
            <a:r>
              <a:rPr lang="en-US" sz="1600">
                <a:latin typeface="Times New Roman" panose="02020603050405020304" charset="0"/>
                <a:sym typeface="+mn-ea"/>
              </a:rPr>
              <a:t>=false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，不允许自动检测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mapper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类型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465" y="4358005"/>
            <a:ext cx="5733415" cy="581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6501130" y="5005705"/>
            <a:ext cx="5401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若未配置索引匹配规则，默认行为是自动创建索引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4465" y="5394325"/>
            <a:ext cx="2675890" cy="571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文本框 19"/>
          <p:cNvSpPr txBox="1"/>
          <p:nvPr/>
        </p:nvSpPr>
        <p:spPr>
          <a:xfrm>
            <a:off x="6501130" y="6005830"/>
            <a:ext cx="5401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若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targetIndex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符合索引匹配规则，自动创建索引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246495" y="6386195"/>
            <a:ext cx="565594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若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sourceIndex == targetIndex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，抛出异常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4490" y="38989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源索引在远程集群，无需进行目标索引校验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64490" y="138557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判断是否满足自动创建索引规则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551815" y="950595"/>
            <a:ext cx="0" cy="44005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910590" y="2085340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索引已存在，无需自动创建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10590" y="2639695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集群设置不允许自动创建，抛异常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10590" y="3181350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集群不允许自动类型检测，抛异常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10590" y="3709035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索引名符合自动创建匹配规则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51180" y="4274820"/>
            <a:ext cx="393890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处理别名，获取索引真实名称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64490" y="5098415"/>
            <a:ext cx="4126230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若</a:t>
            </a:r>
            <a:r>
              <a:rPr lang="en-US" altLang="zh-CN" sz="1600">
                <a:solidFill>
                  <a:schemeClr val="tx1"/>
                </a:solidFill>
              </a:rPr>
              <a:t>sourceIndex</a:t>
            </a:r>
            <a:r>
              <a:rPr lang="zh-CN" altLang="en-US" sz="1600">
                <a:solidFill>
                  <a:schemeClr val="tx1"/>
                </a:solidFill>
              </a:rPr>
              <a:t>与</a:t>
            </a:r>
            <a:r>
              <a:rPr lang="en-US" altLang="zh-CN" sz="1600">
                <a:solidFill>
                  <a:schemeClr val="tx1"/>
                </a:solidFill>
              </a:rPr>
              <a:t>targetIndex</a:t>
            </a:r>
            <a:r>
              <a:rPr lang="zh-CN" altLang="en-US" sz="1600">
                <a:solidFill>
                  <a:schemeClr val="tx1"/>
                </a:solidFill>
              </a:rPr>
              <a:t>相同，抛异常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725170" y="1946275"/>
            <a:ext cx="12700" cy="232283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2" idx="1"/>
            <a:endCxn id="29" idx="1"/>
          </p:cNvCxnSpPr>
          <p:nvPr/>
        </p:nvCxnSpPr>
        <p:spPr>
          <a:xfrm rot="10800000" flipV="1">
            <a:off x="364490" y="1652905"/>
            <a:ext cx="3175" cy="3712845"/>
          </a:xfrm>
          <a:prstGeom prst="bentConnector3">
            <a:avLst>
              <a:gd name="adj1" fmla="val 7600000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51815" y="2907030"/>
            <a:ext cx="299085" cy="2743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N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-25400" y="3281680"/>
            <a:ext cx="299085" cy="2743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Y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15" y="5711190"/>
            <a:ext cx="6065520" cy="109410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8" name="肘形连接符 37"/>
          <p:cNvCxnSpPr>
            <a:stCxn id="28" idx="3"/>
          </p:cNvCxnSpPr>
          <p:nvPr/>
        </p:nvCxnSpPr>
        <p:spPr>
          <a:xfrm>
            <a:off x="4264025" y="2299335"/>
            <a:ext cx="110490" cy="1967865"/>
          </a:xfrm>
          <a:prstGeom prst="bentConnector2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5" idx="3"/>
            <a:endCxn id="29" idx="3"/>
          </p:cNvCxnSpPr>
          <p:nvPr/>
        </p:nvCxnSpPr>
        <p:spPr>
          <a:xfrm>
            <a:off x="4264025" y="3923030"/>
            <a:ext cx="226695" cy="1456055"/>
          </a:xfrm>
          <a:prstGeom prst="bentConnector3">
            <a:avLst>
              <a:gd name="adj1" fmla="val 175630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567817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Reindex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实现：</a:t>
            </a:r>
            <a:r>
              <a:rPr lang="zh-CN" altLang="en-US" sz="3200">
                <a:latin typeface="Times New Roman" panose="02020603050405020304" charset="0"/>
                <a:sym typeface="+mn-ea"/>
              </a:rPr>
              <a:t>任务切分</a:t>
            </a:r>
            <a:endParaRPr lang="zh-CN" altLang="en-US" sz="3200">
              <a:latin typeface="Times New Roman" panose="02020603050405020304" charset="0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6160" y="63500"/>
            <a:ext cx="5796280" cy="640068"/>
            <a:chOff x="7242" y="6854"/>
            <a:chExt cx="4114" cy="2410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23655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24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TransportReindexAction::doExecute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执行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reindex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任务：任务切分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247130" y="73660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slices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参数可设置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reindex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任务的并发度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0465" y="1115695"/>
            <a:ext cx="3590290" cy="1209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文本框 32"/>
          <p:cNvSpPr txBox="1"/>
          <p:nvPr/>
        </p:nvSpPr>
        <p:spPr>
          <a:xfrm>
            <a:off x="7412355" y="1946275"/>
            <a:ext cx="88582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200">
                <a:latin typeface="Times New Roman" panose="02020603050405020304" charset="0"/>
                <a:sym typeface="+mn-ea"/>
              </a:rPr>
              <a:t>Runnable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33795" y="239204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slices==auto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，自动确定任务并发度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74460" y="2780665"/>
            <a:ext cx="541464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获取源索引（可多个）的主分片信息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460" y="4565650"/>
            <a:ext cx="3028315" cy="10477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775" y="4592320"/>
            <a:ext cx="1990725" cy="7715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620" y="3182620"/>
            <a:ext cx="5180965" cy="1343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文本框 15"/>
          <p:cNvSpPr txBox="1"/>
          <p:nvPr/>
        </p:nvSpPr>
        <p:spPr>
          <a:xfrm>
            <a:off x="6487795" y="5613400"/>
            <a:ext cx="541464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统计每个源索引对应的主分片个数，选取最小值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(&lt;=20)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8125" y="5089525"/>
            <a:ext cx="4752340" cy="1733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矩形 25"/>
          <p:cNvSpPr/>
          <p:nvPr/>
        </p:nvSpPr>
        <p:spPr>
          <a:xfrm>
            <a:off x="364490" y="83820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自动确定任务并发度：</a:t>
            </a:r>
            <a:r>
              <a:rPr lang="en-US" altLang="zh-CN" sz="1600">
                <a:solidFill>
                  <a:schemeClr val="tx1"/>
                </a:solidFill>
              </a:rPr>
              <a:t>slices==auto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4490" y="183134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获取源索引的主分片信息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565150" y="1398905"/>
            <a:ext cx="0" cy="44005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50570" y="2512060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sourceIndex1</a:t>
            </a:r>
            <a:r>
              <a:rPr lang="zh-CN" altLang="en-US" sz="1600">
                <a:solidFill>
                  <a:schemeClr val="tx1"/>
                </a:solidFill>
              </a:rPr>
              <a:t>：</a:t>
            </a:r>
            <a:r>
              <a:rPr lang="en-US" altLang="zh-CN" sz="1600">
                <a:solidFill>
                  <a:schemeClr val="tx1"/>
                </a:solidFill>
              </a:rPr>
              <a:t>shardId[]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50570" y="3035935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sourceIndex2</a:t>
            </a:r>
            <a:r>
              <a:rPr lang="zh-CN" altLang="en-US" sz="1600">
                <a:solidFill>
                  <a:schemeClr val="tx1"/>
                </a:solidFill>
              </a:rPr>
              <a:t>：</a:t>
            </a:r>
            <a:r>
              <a:rPr lang="en-US" altLang="zh-CN" sz="1600">
                <a:solidFill>
                  <a:schemeClr val="tx1"/>
                </a:solidFill>
              </a:rPr>
              <a:t>shardId[]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4490" y="357378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统计每个索引对应的主分片数</a:t>
            </a:r>
            <a:endParaRPr lang="zh-CN" altLang="en-US" sz="1600">
              <a:solidFill>
                <a:schemeClr val="tx1"/>
              </a:solidFill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</a:rPr>
              <a:t>sourceIndex1: 2, sourceIndex2: 3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1" name="右大括号 20"/>
          <p:cNvSpPr/>
          <p:nvPr/>
        </p:nvSpPr>
        <p:spPr>
          <a:xfrm>
            <a:off x="4188460" y="2581275"/>
            <a:ext cx="146685" cy="73406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曲线连接符 24"/>
          <p:cNvCxnSpPr>
            <a:stCxn id="24" idx="3"/>
            <a:endCxn id="13" idx="1"/>
          </p:cNvCxnSpPr>
          <p:nvPr/>
        </p:nvCxnSpPr>
        <p:spPr>
          <a:xfrm>
            <a:off x="4348480" y="2961640"/>
            <a:ext cx="2125980" cy="21278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64490" y="424815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选取最小主分片数</a:t>
            </a:r>
            <a:r>
              <a:rPr lang="en-US" altLang="zh-CN" sz="1600">
                <a:solidFill>
                  <a:schemeClr val="tx1"/>
                </a:solidFill>
              </a:rPr>
              <a:t>(&lt;=20)</a:t>
            </a:r>
            <a:r>
              <a:rPr lang="zh-CN" altLang="en-US" sz="1600">
                <a:solidFill>
                  <a:schemeClr val="tx1"/>
                </a:solidFill>
              </a:rPr>
              <a:t>作为任务并发度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558800" y="2392045"/>
            <a:ext cx="6350" cy="120967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567817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Reindex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实现：</a:t>
            </a:r>
            <a:r>
              <a:rPr lang="zh-CN" altLang="en-US" sz="3200">
                <a:latin typeface="Times New Roman" panose="02020603050405020304" charset="0"/>
                <a:sym typeface="+mn-ea"/>
              </a:rPr>
              <a:t>任务切分</a:t>
            </a:r>
            <a:endParaRPr lang="zh-CN" altLang="en-US" sz="3200">
              <a:latin typeface="Times New Roman" panose="02020603050405020304" charset="0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06160" y="63500"/>
            <a:ext cx="5796280" cy="640068"/>
            <a:chOff x="7242" y="6854"/>
            <a:chExt cx="4114" cy="2410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23655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24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BulkByScrollParallelizationHelper::sliceConditionally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执行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reindex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任务：任务切分，并执行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247130" y="73660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slices==1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（只有一个主分片，或当前为拆分后的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reindex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请求）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87795" y="1125220"/>
            <a:ext cx="541464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获取当前查询的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sliceId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，设置当前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task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的状态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1130" y="1513840"/>
            <a:ext cx="4857115" cy="571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130" y="2138680"/>
            <a:ext cx="5819140" cy="209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文本框 18"/>
          <p:cNvSpPr txBox="1"/>
          <p:nvPr/>
        </p:nvSpPr>
        <p:spPr>
          <a:xfrm>
            <a:off x="6247130" y="301307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slices&gt;1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，任务并发度大于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1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01130" y="3388360"/>
            <a:ext cx="541464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标记当前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task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为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leader task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465" y="3775075"/>
            <a:ext cx="4438015" cy="238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文本框 21"/>
          <p:cNvSpPr txBox="1"/>
          <p:nvPr/>
        </p:nvSpPr>
        <p:spPr>
          <a:xfrm>
            <a:off x="6487795" y="2393950"/>
            <a:ext cx="541464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执行后续代码</a:t>
            </a:r>
            <a:endParaRPr 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130" y="2782570"/>
            <a:ext cx="1333500" cy="190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文本框 23"/>
          <p:cNvSpPr txBox="1"/>
          <p:nvPr/>
        </p:nvSpPr>
        <p:spPr>
          <a:xfrm>
            <a:off x="6501130" y="4053205"/>
            <a:ext cx="541464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按并发度拆分发送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reindex</a:t>
            </a:r>
            <a:r>
              <a:rPr lang="zh-CN" sz="1600">
                <a:latin typeface="Times New Roman" panose="02020603050405020304" charset="0"/>
                <a:sym typeface="+mn-ea"/>
              </a:rPr>
              <a:t>请求（构造多个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scrollSearch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请求</a:t>
            </a:r>
            <a:r>
              <a:rPr lang="zh-CN" sz="1600">
                <a:latin typeface="Times New Roman" panose="02020603050405020304" charset="0"/>
                <a:sym typeface="+mn-ea"/>
              </a:rPr>
              <a:t>）</a:t>
            </a:r>
            <a:endParaRPr 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4465" y="4449445"/>
            <a:ext cx="4838065" cy="200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364490" y="83820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协调节点接受</a:t>
            </a:r>
            <a:r>
              <a:rPr lang="en-US" altLang="zh-CN" sz="1600">
                <a:solidFill>
                  <a:schemeClr val="tx1"/>
                </a:solidFill>
              </a:rPr>
              <a:t>ReindexRequest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4490" y="1787525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并发度大于</a:t>
            </a:r>
            <a:r>
              <a:rPr lang="en-US" altLang="zh-CN" sz="1600">
                <a:solidFill>
                  <a:schemeClr val="tx1"/>
                </a:solidFill>
              </a:rPr>
              <a:t>1</a:t>
            </a:r>
            <a:r>
              <a:rPr lang="zh-CN" altLang="en-US" sz="1600">
                <a:solidFill>
                  <a:schemeClr val="tx1"/>
                </a:solidFill>
              </a:rPr>
              <a:t>，</a:t>
            </a:r>
            <a:r>
              <a:rPr lang="zh-CN" sz="1600">
                <a:solidFill>
                  <a:schemeClr val="tx1"/>
                </a:solidFill>
              </a:rPr>
              <a:t>拆分</a:t>
            </a:r>
            <a:r>
              <a:rPr lang="en-US" altLang="zh-CN" sz="1600">
                <a:solidFill>
                  <a:schemeClr val="tx1"/>
                </a:solidFill>
              </a:rPr>
              <a:t>ReindexRequest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0570" y="2512060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构造</a:t>
            </a:r>
            <a:r>
              <a:rPr lang="en-US" altLang="zh-CN" sz="1600">
                <a:solidFill>
                  <a:schemeClr val="tx1"/>
                </a:solidFill>
              </a:rPr>
              <a:t>SliceBuilder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50570" y="3093085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构造</a:t>
            </a:r>
            <a:r>
              <a:rPr lang="en-US" altLang="zh-CN" sz="1600">
                <a:solidFill>
                  <a:schemeClr val="tx1"/>
                </a:solidFill>
              </a:rPr>
              <a:t>SliceScrollSearch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64490" y="4916170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发送拆分后的</a:t>
            </a:r>
            <a:r>
              <a:rPr lang="en-US" altLang="zh-CN" sz="1600">
                <a:solidFill>
                  <a:schemeClr val="tx1"/>
                </a:solidFill>
              </a:rPr>
              <a:t>ReindexRequest(Client</a:t>
            </a:r>
            <a:r>
              <a:rPr lang="zh-CN" altLang="en-US" sz="1600">
                <a:solidFill>
                  <a:schemeClr val="tx1"/>
                </a:solidFill>
              </a:rPr>
              <a:t>发送</a:t>
            </a:r>
            <a:r>
              <a:rPr lang="en-US" altLang="zh-CN" sz="1600">
                <a:solidFill>
                  <a:schemeClr val="tx1"/>
                </a:solidFill>
              </a:rPr>
              <a:t>)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50570" y="3723640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封装为</a:t>
            </a:r>
            <a:r>
              <a:rPr lang="en-US" altLang="zh-CN" sz="1600">
                <a:solidFill>
                  <a:schemeClr val="tx1"/>
                </a:solidFill>
              </a:rPr>
              <a:t>ReindexRequest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64490" y="5843905"/>
            <a:ext cx="412559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并发度为</a:t>
            </a:r>
            <a:r>
              <a:rPr lang="en-US" altLang="zh-CN" sz="1600">
                <a:solidFill>
                  <a:schemeClr val="tx1"/>
                </a:solidFill>
              </a:rPr>
              <a:t>1</a:t>
            </a:r>
            <a:r>
              <a:rPr lang="zh-CN" altLang="en-US" sz="1600">
                <a:solidFill>
                  <a:schemeClr val="tx1"/>
                </a:solidFill>
              </a:rPr>
              <a:t>，执行</a:t>
            </a:r>
            <a:r>
              <a:rPr lang="en-US" altLang="zh-CN" sz="1600">
                <a:solidFill>
                  <a:schemeClr val="tx1"/>
                </a:solidFill>
              </a:rPr>
              <a:t>Reindex</a:t>
            </a:r>
            <a:r>
              <a:rPr lang="zh-CN" altLang="en-US" sz="1600">
                <a:solidFill>
                  <a:schemeClr val="tx1"/>
                </a:solidFill>
              </a:rPr>
              <a:t>过程</a:t>
            </a:r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4465" y="4763135"/>
            <a:ext cx="4352290" cy="6096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7" name="直接箭头连接符 36"/>
          <p:cNvCxnSpPr/>
          <p:nvPr/>
        </p:nvCxnSpPr>
        <p:spPr>
          <a:xfrm>
            <a:off x="565150" y="1398905"/>
            <a:ext cx="8890" cy="38798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547370" y="2365375"/>
            <a:ext cx="17780" cy="254381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1172845" y="5476875"/>
            <a:ext cx="8890" cy="38798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2120265" y="5476875"/>
            <a:ext cx="8890" cy="38798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054350" y="5476875"/>
            <a:ext cx="8890" cy="38798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34" idx="3"/>
            <a:endCxn id="36" idx="1"/>
          </p:cNvCxnSpPr>
          <p:nvPr/>
        </p:nvCxnSpPr>
        <p:spPr>
          <a:xfrm>
            <a:off x="4104005" y="3937635"/>
            <a:ext cx="2410460" cy="11303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stCxn id="35" idx="3"/>
            <a:endCxn id="5" idx="1"/>
          </p:cNvCxnSpPr>
          <p:nvPr/>
        </p:nvCxnSpPr>
        <p:spPr>
          <a:xfrm flipV="1">
            <a:off x="4490085" y="904240"/>
            <a:ext cx="1757045" cy="5220335"/>
          </a:xfrm>
          <a:prstGeom prst="curvedConnector3">
            <a:avLst>
              <a:gd name="adj1" fmla="val 50018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3" idx="3"/>
            <a:endCxn id="19" idx="1"/>
          </p:cNvCxnSpPr>
          <p:nvPr/>
        </p:nvCxnSpPr>
        <p:spPr>
          <a:xfrm>
            <a:off x="4490085" y="2068195"/>
            <a:ext cx="1757045" cy="1112520"/>
          </a:xfrm>
          <a:prstGeom prst="curvedConnector3">
            <a:avLst>
              <a:gd name="adj1" fmla="val 50018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750570" y="4335145"/>
            <a:ext cx="3353435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继承父</a:t>
            </a:r>
            <a:r>
              <a:rPr lang="en-US" altLang="zh-CN" sz="1200">
                <a:solidFill>
                  <a:schemeClr val="tx1"/>
                </a:solidFill>
              </a:rPr>
              <a:t>ReindxRequest</a:t>
            </a:r>
            <a:r>
              <a:rPr lang="zh-CN" altLang="en-US" sz="1200">
                <a:solidFill>
                  <a:schemeClr val="tx1"/>
                </a:solidFill>
              </a:rPr>
              <a:t>的</a:t>
            </a:r>
            <a:r>
              <a:rPr lang="zh-CN" sz="1200">
                <a:solidFill>
                  <a:schemeClr val="tx1"/>
                </a:solidFill>
              </a:rPr>
              <a:t>冲突处理策略、每秒请求数、</a:t>
            </a:r>
            <a:r>
              <a:rPr lang="en-US" altLang="zh-CN" sz="1200">
                <a:solidFill>
                  <a:schemeClr val="tx1"/>
                </a:solidFill>
              </a:rPr>
              <a:t>refresh</a:t>
            </a:r>
            <a:r>
              <a:rPr lang="zh-CN" altLang="en-US" sz="1200">
                <a:solidFill>
                  <a:schemeClr val="tx1"/>
                </a:solidFill>
              </a:rPr>
              <a:t>等控制参数</a:t>
            </a:r>
            <a:endParaRPr lang="zh-CN" altLang="en-US" sz="1200">
              <a:solidFill>
                <a:schemeClr val="tx1"/>
              </a:solidFill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4985" y="5295265"/>
            <a:ext cx="6562090" cy="15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8" name="曲线连接符 47"/>
          <p:cNvCxnSpPr>
            <a:stCxn id="45" idx="3"/>
            <a:endCxn id="47" idx="1"/>
          </p:cNvCxnSpPr>
          <p:nvPr/>
        </p:nvCxnSpPr>
        <p:spPr>
          <a:xfrm>
            <a:off x="4104005" y="4549140"/>
            <a:ext cx="1490980" cy="15081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984875" y="6470015"/>
            <a:ext cx="2566670" cy="3225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8633460" y="6494145"/>
            <a:ext cx="231902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Times New Roman" panose="02020603050405020304" charset="0"/>
                <a:sym typeface="+mn-ea"/>
              </a:rPr>
              <a:t>subrequest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的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slice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需要设置为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1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12841</Words>
  <Application>WPS 演示</Application>
  <PresentationFormat>宽屏</PresentationFormat>
  <Paragraphs>1112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Times New Roman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王海阳(Ethan)</dc:creator>
  <cp:lastModifiedBy>80264354</cp:lastModifiedBy>
  <cp:revision>327</cp:revision>
  <dcterms:created xsi:type="dcterms:W3CDTF">2015-05-05T08:02:00Z</dcterms:created>
  <dcterms:modified xsi:type="dcterms:W3CDTF">2020-06-01T06:06:04Z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