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7" r:id="rId3"/>
    <p:sldId id="290" r:id="rId4"/>
    <p:sldId id="285" r:id="rId5"/>
    <p:sldId id="28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9" r:id="rId14"/>
    <p:sldId id="287" r:id="rId15"/>
    <p:sldId id="288" r:id="rId16"/>
    <p:sldId id="256" r:id="rId17"/>
    <p:sldId id="257" r:id="rId18"/>
    <p:sldId id="258" r:id="rId19"/>
    <p:sldId id="259" r:id="rId20"/>
    <p:sldId id="260" r:id="rId21"/>
    <p:sldId id="282" r:id="rId22"/>
    <p:sldId id="264" r:id="rId23"/>
    <p:sldId id="262" r:id="rId24"/>
    <p:sldId id="263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9" r:id="rId34"/>
    <p:sldId id="280" r:id="rId35"/>
    <p:sldId id="281" r:id="rId36"/>
    <p:sldId id="283" r:id="rId37"/>
    <p:sldId id="284" r:id="rId38"/>
    <p:sldId id="298" r:id="rId39"/>
    <p:sldId id="275" r:id="rId41"/>
    <p:sldId id="276" r:id="rId42"/>
    <p:sldId id="277" r:id="rId43"/>
    <p:sldId id="27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7.png"/><Relationship Id="rId2" Type="http://schemas.openxmlformats.org/officeDocument/2006/relationships/image" Target="../media/image79.png"/><Relationship Id="rId19" Type="http://schemas.openxmlformats.org/officeDocument/2006/relationships/image" Target="../media/image96.png"/><Relationship Id="rId18" Type="http://schemas.openxmlformats.org/officeDocument/2006/relationships/image" Target="../media/image95.png"/><Relationship Id="rId17" Type="http://schemas.openxmlformats.org/officeDocument/2006/relationships/image" Target="../media/image94.png"/><Relationship Id="rId16" Type="http://schemas.openxmlformats.org/officeDocument/2006/relationships/image" Target="../media/image93.png"/><Relationship Id="rId15" Type="http://schemas.openxmlformats.org/officeDocument/2006/relationships/image" Target="../media/image92.png"/><Relationship Id="rId14" Type="http://schemas.openxmlformats.org/officeDocument/2006/relationships/image" Target="../media/image91.png"/><Relationship Id="rId13" Type="http://schemas.openxmlformats.org/officeDocument/2006/relationships/image" Target="../media/image90.png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87.png"/><Relationship Id="rId1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77.png"/><Relationship Id="rId1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image" Target="../media/image12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5.png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1" Type="http://schemas.openxmlformats.org/officeDocument/2006/relationships/image" Target="../media/image157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9.png"/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image" Target="../media/image166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2.png"/><Relationship Id="rId4" Type="http://schemas.openxmlformats.org/officeDocument/2006/relationships/image" Target="../media/image181.png"/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image" Target="../media/image1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5.png"/><Relationship Id="rId1" Type="http://schemas.openxmlformats.org/officeDocument/2006/relationships/image" Target="../media/image18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image" Target="../media/image186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image" Target="../media/image195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image" Target="../media/image208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png"/><Relationship Id="rId8" Type="http://schemas.openxmlformats.org/officeDocument/2006/relationships/image" Target="../media/image220.png"/><Relationship Id="rId7" Type="http://schemas.openxmlformats.org/officeDocument/2006/relationships/image" Target="../media/image219.png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2.png"/><Relationship Id="rId1" Type="http://schemas.openxmlformats.org/officeDocument/2006/relationships/image" Target="../media/image20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image" Target="../media/image22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6.png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image" Target="../media/image2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9380"/>
            <a:ext cx="13771245" cy="661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2225" y="1689100"/>
            <a:ext cx="52235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ScrollSearch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整体流程分析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795" y="27305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阶段查询实现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6705" y="37280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各类文档收集器实现</a:t>
            </a:r>
            <a:endParaRPr 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6795" y="47948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Fetch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Dfs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阶段实现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TermsSliceQuery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854081"/>
            <a:chOff x="7242" y="6854"/>
            <a:chExt cx="4114" cy="18927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TermsSliceQuery::createWeight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创建用于文档打分和过滤的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Weight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Weight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可用于遍历所有文档，并标记需要跳过的文档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257290" y="99885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segment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指定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field</a:t>
            </a:r>
            <a:r>
              <a:rPr lang="zh-CN" sz="1600">
                <a:latin typeface="Times New Roman" panose="02020603050405020304" charset="0"/>
                <a:sym typeface="+mn-ea"/>
              </a:rPr>
              <a:t>的所有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1376045"/>
            <a:ext cx="305689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257290" y="1789430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3825" y="2166620"/>
            <a:ext cx="53505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计算当前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hashCode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95" y="2557780"/>
            <a:ext cx="401891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473825" y="2828290"/>
            <a:ext cx="53505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使用floorMod(hashCode,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numSlicesInShard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==sliceId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判断该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包含的所有文档是否属于当前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95" y="3463290"/>
            <a:ext cx="268541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473825" y="3710305"/>
            <a:ext cx="53505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若属于，将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对应的所有文档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postingList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）加入DocIdSetBuilder中，用于构建DocIdSet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95" y="4347845"/>
            <a:ext cx="353314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71260" y="4770755"/>
            <a:ext cx="556704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创建包含属于当前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的文档的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DocIdSet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，作为一个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，供之后的文档查询使用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95" y="5419725"/>
            <a:ext cx="490474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组合 69"/>
          <p:cNvGrpSpPr/>
          <p:nvPr/>
        </p:nvGrpSpPr>
        <p:grpSpPr>
          <a:xfrm>
            <a:off x="97790" y="848360"/>
            <a:ext cx="5839460" cy="5050790"/>
            <a:chOff x="170" y="911"/>
            <a:chExt cx="9196" cy="7954"/>
          </a:xfrm>
        </p:grpSpPr>
        <p:grpSp>
          <p:nvGrpSpPr>
            <p:cNvPr id="43011" name="组合 129"/>
            <p:cNvGrpSpPr/>
            <p:nvPr/>
          </p:nvGrpSpPr>
          <p:grpSpPr>
            <a:xfrm>
              <a:off x="170" y="2142"/>
              <a:ext cx="9197" cy="6244"/>
              <a:chOff x="6191" y="3634"/>
              <a:chExt cx="9196" cy="6245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6191" y="3634"/>
                <a:ext cx="1807" cy="56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engin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good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high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index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inform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lucen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pass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perform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plain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retriev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search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  <a:p>
                <a:pPr algn="r" fontAlgn="base">
                  <a:lnSpc>
                    <a:spcPts val="2360"/>
                  </a:lnSpc>
                </a:pPr>
                <a:r>
                  <a:rPr lang="zh-CN" altLang="en-US" strike="noStrike" noProof="1">
                    <a:solidFill>
                      <a:schemeClr val="tx1"/>
                    </a:solidFill>
                  </a:rPr>
                  <a:t> text</a:t>
                </a:r>
                <a:endParaRPr lang="zh-CN" alt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9006" y="3659"/>
                <a:ext cx="6381" cy="5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266" y="3747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266" y="374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847" y="374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428" y="374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47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66" y="4199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266" y="4199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847" y="4199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428" y="4199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266" y="4655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266" y="465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847" y="465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428" y="465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9266" y="5123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266" y="512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847" y="512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428" y="512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41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266" y="5591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266" y="559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47" y="559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428" y="559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18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266" y="6083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266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847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428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266" y="6575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266" y="657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847" y="657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428" y="657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398" y="6083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398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979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2560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3522" y="6083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3522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103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684" y="608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266" y="7067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266" y="706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847" y="706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428" y="706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17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9266" y="7535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9266" y="753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9847" y="753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0428" y="7535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266" y="7991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266" y="799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9847" y="799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428" y="799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30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266" y="8447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266" y="844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9847" y="844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0428" y="8447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34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266" y="8896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266" y="8896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9847" y="8896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0428" y="8896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29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392" y="5123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392" y="512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973" y="512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2554" y="512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32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392" y="8891"/>
                <a:ext cx="1743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1392" y="8892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2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1973" y="8893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2554" y="8894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6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左大括号 94"/>
              <p:cNvSpPr/>
              <p:nvPr/>
            </p:nvSpPr>
            <p:spPr>
              <a:xfrm rot="5400000">
                <a:off x="11627" y="4658"/>
                <a:ext cx="120" cy="581"/>
              </a:xfrm>
              <a:prstGeom prst="leftBrace">
                <a:avLst>
                  <a:gd name="adj1" fmla="val 8333"/>
                  <a:gd name="adj2" fmla="val 4741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0" name="左大括号 99"/>
              <p:cNvSpPr/>
              <p:nvPr/>
            </p:nvSpPr>
            <p:spPr>
              <a:xfrm rot="5400000">
                <a:off x="12202" y="4658"/>
                <a:ext cx="120" cy="581"/>
              </a:xfrm>
              <a:prstGeom prst="leftBrace">
                <a:avLst>
                  <a:gd name="adj1" fmla="val 8333"/>
                  <a:gd name="adj2" fmla="val 4741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1" name="左大括号 100"/>
              <p:cNvSpPr/>
              <p:nvPr/>
            </p:nvSpPr>
            <p:spPr>
              <a:xfrm rot="5400000">
                <a:off x="12789" y="4658"/>
                <a:ext cx="120" cy="581"/>
              </a:xfrm>
              <a:prstGeom prst="leftBrace">
                <a:avLst>
                  <a:gd name="adj1" fmla="val 8333"/>
                  <a:gd name="adj2" fmla="val 4741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3081" name="文本框 101"/>
              <p:cNvSpPr txBox="1"/>
              <p:nvPr/>
            </p:nvSpPr>
            <p:spPr>
              <a:xfrm>
                <a:off x="11300" y="4554"/>
                <a:ext cx="22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lvl="0" indent="0"/>
                <a:r>
                  <a:rPr lang="en-US" altLang="zh-CN" sz="1000">
                    <a:latin typeface="Calibri" panose="020F0502020204030204" charset="0"/>
                    <a:ea typeface="微软雅黑" panose="020B0503020204020204" charset="-122"/>
                  </a:rPr>
                  <a:t>docId    freq     offset</a:t>
                </a:r>
                <a:endParaRPr lang="en-US" altLang="zh-CN" sz="1000">
                  <a:latin typeface="Calibri" panose="020F0502020204030204" charset="0"/>
                  <a:ea typeface="微软雅黑" panose="020B0503020204020204" charset="-122"/>
                </a:endParaRPr>
              </a:p>
            </p:txBody>
          </p:sp>
          <p:sp>
            <p:nvSpPr>
              <p:cNvPr id="103" name="右箭头 102"/>
              <p:cNvSpPr/>
              <p:nvPr/>
            </p:nvSpPr>
            <p:spPr>
              <a:xfrm>
                <a:off x="7904" y="3807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4" name="右箭头 103"/>
              <p:cNvSpPr/>
              <p:nvPr/>
            </p:nvSpPr>
            <p:spPr>
              <a:xfrm>
                <a:off x="7904" y="4245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5" name="右箭头 104"/>
              <p:cNvSpPr/>
              <p:nvPr/>
            </p:nvSpPr>
            <p:spPr>
              <a:xfrm>
                <a:off x="7904" y="4748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6" name="右箭头 105"/>
              <p:cNvSpPr/>
              <p:nvPr/>
            </p:nvSpPr>
            <p:spPr>
              <a:xfrm>
                <a:off x="7904" y="5216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7" name="右箭头 106"/>
              <p:cNvSpPr/>
              <p:nvPr/>
            </p:nvSpPr>
            <p:spPr>
              <a:xfrm>
                <a:off x="7904" y="5637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8" name="右箭头 107"/>
              <p:cNvSpPr/>
              <p:nvPr/>
            </p:nvSpPr>
            <p:spPr>
              <a:xfrm>
                <a:off x="7904" y="6130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9" name="右箭头 108"/>
              <p:cNvSpPr/>
              <p:nvPr/>
            </p:nvSpPr>
            <p:spPr>
              <a:xfrm>
                <a:off x="7904" y="6621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0" name="右箭头 109"/>
              <p:cNvSpPr/>
              <p:nvPr/>
            </p:nvSpPr>
            <p:spPr>
              <a:xfrm>
                <a:off x="7904" y="7114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1" name="右箭头 110"/>
              <p:cNvSpPr/>
              <p:nvPr/>
            </p:nvSpPr>
            <p:spPr>
              <a:xfrm>
                <a:off x="7904" y="7581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2" name="右箭头 111"/>
              <p:cNvSpPr/>
              <p:nvPr/>
            </p:nvSpPr>
            <p:spPr>
              <a:xfrm>
                <a:off x="7904" y="8037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7904" y="8494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4" name="右箭头 113"/>
              <p:cNvSpPr/>
              <p:nvPr/>
            </p:nvSpPr>
            <p:spPr>
              <a:xfrm>
                <a:off x="7904" y="8939"/>
                <a:ext cx="1279" cy="26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cxnSp>
            <p:nvCxnSpPr>
              <p:cNvPr id="115" name="直接箭头连接符 114"/>
              <p:cNvCxnSpPr>
                <a:stCxn id="35" idx="3"/>
                <a:endCxn id="87" idx="1"/>
              </p:cNvCxnSpPr>
              <p:nvPr/>
            </p:nvCxnSpPr>
            <p:spPr>
              <a:xfrm>
                <a:off x="11024" y="5301"/>
                <a:ext cx="38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stCxn id="44" idx="3"/>
                <a:endCxn id="50" idx="1"/>
              </p:cNvCxnSpPr>
              <p:nvPr/>
            </p:nvCxnSpPr>
            <p:spPr>
              <a:xfrm>
                <a:off x="11024" y="6261"/>
                <a:ext cx="3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>
                <a:stCxn id="52" idx="3"/>
                <a:endCxn id="54" idx="1"/>
              </p:cNvCxnSpPr>
              <p:nvPr/>
            </p:nvCxnSpPr>
            <p:spPr>
              <a:xfrm>
                <a:off x="13156" y="6261"/>
                <a:ext cx="3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85" idx="3"/>
                <a:endCxn id="92" idx="1"/>
              </p:cNvCxnSpPr>
              <p:nvPr/>
            </p:nvCxnSpPr>
            <p:spPr>
              <a:xfrm flipV="1">
                <a:off x="11024" y="9070"/>
                <a:ext cx="383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98" name="文本框 118"/>
              <p:cNvSpPr txBox="1"/>
              <p:nvPr/>
            </p:nvSpPr>
            <p:spPr>
              <a:xfrm>
                <a:off x="6591" y="9299"/>
                <a:ext cx="116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indent="0"/>
                <a:r>
                  <a:rPr lang="en-US" altLang="zh-CN">
                    <a:latin typeface="Calibri" panose="020F0502020204030204" charset="0"/>
                    <a:ea typeface="微软雅黑" panose="020B0503020204020204" charset="-122"/>
                  </a:rPr>
                  <a:t>Terms</a:t>
                </a:r>
                <a:endParaRPr lang="en-US" altLang="zh-CN">
                  <a:latin typeface="Calibri" panose="020F0502020204030204" charset="0"/>
                  <a:ea typeface="微软雅黑" panose="020B0503020204020204" charset="-122"/>
                </a:endParaRPr>
              </a:p>
            </p:txBody>
          </p:sp>
          <p:sp>
            <p:nvSpPr>
              <p:cNvPr id="43099" name="文本框 120"/>
              <p:cNvSpPr txBox="1"/>
              <p:nvPr/>
            </p:nvSpPr>
            <p:spPr>
              <a:xfrm>
                <a:off x="10998" y="9299"/>
                <a:ext cx="149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indent="0"/>
                <a:r>
                  <a:rPr lang="en-US" altLang="zh-CN">
                    <a:latin typeface="Calibri" panose="020F0502020204030204" charset="0"/>
                    <a:ea typeface="微软雅黑" panose="020B0503020204020204" charset="-122"/>
                  </a:rPr>
                  <a:t>Postings</a:t>
                </a:r>
                <a:endParaRPr lang="en-US" altLang="zh-CN">
                  <a:latin typeface="Calibri" panose="020F0502020204030204" charset="0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>
            <a:xfrm>
              <a:off x="442" y="911"/>
              <a:ext cx="0" cy="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70" y="1045"/>
              <a:ext cx="3523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latin typeface="Times New Roman" panose="02020603050405020304" charset="0"/>
                  <a:sym typeface="+mn-ea"/>
                </a:rPr>
                <a:t>遍历所有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terms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hash(term) % max == id?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678" y="1045"/>
              <a:ext cx="4567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将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posting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加入DocIdSetBuilder，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zh-CN" altLang="en-US" sz="1600">
                  <a:latin typeface="Times New Roman" panose="02020603050405020304" charset="0"/>
                  <a:sym typeface="+mn-ea"/>
                </a:rPr>
                <a:t>构建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DocIdSet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，作为文档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filter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68" name="直接箭头连接符 67"/>
            <p:cNvCxnSpPr>
              <a:stCxn id="66" idx="3"/>
              <a:endCxn id="67" idx="1"/>
            </p:cNvCxnSpPr>
            <p:nvPr/>
          </p:nvCxnSpPr>
          <p:spPr>
            <a:xfrm>
              <a:off x="4093" y="1501"/>
              <a:ext cx="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4154" y="1045"/>
              <a:ext cx="46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文本框 82"/>
          <p:cNvSpPr txBox="1"/>
          <p:nvPr/>
        </p:nvSpPr>
        <p:spPr>
          <a:xfrm>
            <a:off x="52070" y="5153025"/>
            <a:ext cx="186563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遍历文档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047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DocValuesSliceQuery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854081"/>
            <a:chOff x="7242" y="6854"/>
            <a:chExt cx="4114" cy="18927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ea typeface="微软雅黑" panose="020B0503020204020204" charset="-122"/>
                  <a:sym typeface="+mn-ea"/>
                </a:rPr>
                <a:t>DocValuesSliceQuery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::createWeight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创建用于文档打分和过滤的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Weight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Weight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可用于遍历所有文档，并标记需要跳过的文档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257290" y="99885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field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SortedNumericDocValues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63005" y="137604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</a:t>
            </a:r>
            <a:r>
              <a:rPr lang="en-US" sz="1600">
                <a:latin typeface="Times New Roman" panose="02020603050405020304" charset="0"/>
                <a:sym typeface="+mn-ea"/>
              </a:rPr>
              <a:t>segment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的所有文档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Iterator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，用于遍历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7290" y="175323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遍历所有文档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3510" y="2130425"/>
            <a:ext cx="5336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获取当前文档在当前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field</a:t>
            </a:r>
            <a:r>
              <a:rPr lang="zh-CN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3510" y="2507615"/>
            <a:ext cx="5336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的所有值（若有多个值）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2905" y="2898775"/>
            <a:ext cx="509143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计算当前值的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bit mixing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值，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hash(value)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，使值得分布更均匀，降低哈希冲突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32905" y="3519805"/>
            <a:ext cx="53505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使用floorMod(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hash(value)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,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numSlicesInShard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==sliceId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判断该文档是否属于当前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3510" y="4140835"/>
            <a:ext cx="5336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若当前文档在当前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field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，将文档归于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slice_0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76975" y="4518025"/>
            <a:ext cx="556704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将以上操作封装为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Iterator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，作为一个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，供之后的文档查询使用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85230" y="5153025"/>
            <a:ext cx="5866130" cy="1607185"/>
            <a:chOff x="4980" y="5092"/>
            <a:chExt cx="9238" cy="253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80" y="5092"/>
              <a:ext cx="9239" cy="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9" y="6276"/>
              <a:ext cx="5249" cy="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0" y="7249"/>
              <a:ext cx="8054" cy="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3" y="5819"/>
              <a:ext cx="2655" cy="3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1" name="组合 80"/>
          <p:cNvGrpSpPr/>
          <p:nvPr/>
        </p:nvGrpSpPr>
        <p:grpSpPr>
          <a:xfrm>
            <a:off x="305435" y="1475105"/>
            <a:ext cx="5426710" cy="3622040"/>
            <a:chOff x="72" y="1601"/>
            <a:chExt cx="8546" cy="5704"/>
          </a:xfrm>
        </p:grpSpPr>
        <p:sp>
          <p:nvSpPr>
            <p:cNvPr id="22" name="矩形 21"/>
            <p:cNvSpPr/>
            <p:nvPr/>
          </p:nvSpPr>
          <p:spPr>
            <a:xfrm>
              <a:off x="2213" y="160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95" y="160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82" y="160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02" y="160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3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23" y="160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213" y="2855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13" y="3833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13" y="481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v3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213" y="5817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v4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213" y="6805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v5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7" idx="2"/>
              <a:endCxn id="28" idx="0"/>
            </p:cNvCxnSpPr>
            <p:nvPr/>
          </p:nvCxnSpPr>
          <p:spPr>
            <a:xfrm>
              <a:off x="2611" y="3355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8" idx="2"/>
              <a:endCxn id="29" idx="0"/>
            </p:cNvCxnSpPr>
            <p:nvPr/>
          </p:nvCxnSpPr>
          <p:spPr>
            <a:xfrm>
              <a:off x="2611" y="4333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2"/>
              <a:endCxn id="30" idx="0"/>
            </p:cNvCxnSpPr>
            <p:nvPr/>
          </p:nvCxnSpPr>
          <p:spPr>
            <a:xfrm>
              <a:off x="2611" y="5311"/>
              <a:ext cx="0" cy="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0" idx="2"/>
              <a:endCxn id="31" idx="0"/>
            </p:cNvCxnSpPr>
            <p:nvPr/>
          </p:nvCxnSpPr>
          <p:spPr>
            <a:xfrm>
              <a:off x="2611" y="6317"/>
              <a:ext cx="0" cy="4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3595" y="2855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595" y="3833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7" idx="2"/>
              <a:endCxn id="38" idx="0"/>
            </p:cNvCxnSpPr>
            <p:nvPr/>
          </p:nvCxnSpPr>
          <p:spPr>
            <a:xfrm>
              <a:off x="3993" y="3355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982" y="2855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82" y="3833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82" y="481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v3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>
              <a:stCxn id="47" idx="2"/>
              <a:endCxn id="48" idx="0"/>
            </p:cNvCxnSpPr>
            <p:nvPr/>
          </p:nvCxnSpPr>
          <p:spPr>
            <a:xfrm>
              <a:off x="5380" y="3355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8" idx="2"/>
              <a:endCxn id="49" idx="0"/>
            </p:cNvCxnSpPr>
            <p:nvPr/>
          </p:nvCxnSpPr>
          <p:spPr>
            <a:xfrm>
              <a:off x="5380" y="4333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6402" y="2855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823" y="2855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823" y="3833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823" y="4811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v3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23" y="5817"/>
              <a:ext cx="795" cy="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v4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>
              <a:stCxn id="65" idx="2"/>
              <a:endCxn id="66" idx="0"/>
            </p:cNvCxnSpPr>
            <p:nvPr/>
          </p:nvCxnSpPr>
          <p:spPr>
            <a:xfrm>
              <a:off x="8221" y="3355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6" idx="2"/>
              <a:endCxn id="67" idx="0"/>
            </p:cNvCxnSpPr>
            <p:nvPr/>
          </p:nvCxnSpPr>
          <p:spPr>
            <a:xfrm>
              <a:off x="8221" y="4333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7" idx="2"/>
              <a:endCxn id="68" idx="0"/>
            </p:cNvCxnSpPr>
            <p:nvPr/>
          </p:nvCxnSpPr>
          <p:spPr>
            <a:xfrm>
              <a:off x="8221" y="5311"/>
              <a:ext cx="0" cy="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22" idx="2"/>
              <a:endCxn id="27" idx="0"/>
            </p:cNvCxnSpPr>
            <p:nvPr/>
          </p:nvCxnSpPr>
          <p:spPr>
            <a:xfrm>
              <a:off x="2611" y="2101"/>
              <a:ext cx="0" cy="7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3993" y="2123"/>
              <a:ext cx="0" cy="7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379" y="2101"/>
              <a:ext cx="0" cy="7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6799" y="2123"/>
              <a:ext cx="0" cy="7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220" y="2123"/>
              <a:ext cx="0" cy="7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63" y="1601"/>
              <a:ext cx="1611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p>
              <a:pPr algn="l"/>
              <a:r>
                <a:rPr lang="en-US" sz="2400">
                  <a:latin typeface="Times New Roman" panose="02020603050405020304" charset="0"/>
                  <a:sym typeface="+mn-ea"/>
                </a:rPr>
                <a:t>docId</a:t>
              </a:r>
              <a:endParaRPr lang="en-US" sz="24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" y="4333"/>
              <a:ext cx="1702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p>
              <a:pPr algn="l"/>
              <a:r>
                <a:rPr lang="en-US">
                  <a:latin typeface="Times New Roman" panose="02020603050405020304" charset="0"/>
                  <a:sym typeface="+mn-ea"/>
                </a:rPr>
                <a:t>docValue</a:t>
              </a:r>
              <a:endParaRPr lang="en-US">
                <a:latin typeface="Times New Roman" panose="02020603050405020304" charset="0"/>
                <a:sym typeface="+mn-ea"/>
              </a:endParaRPr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208280" y="1083310"/>
            <a:ext cx="55854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443990" y="563880"/>
            <a:ext cx="0" cy="50507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2542540" y="5396865"/>
            <a:ext cx="24066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hash(value) % max == id?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542540" y="6181725"/>
            <a:ext cx="240665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将该文档加入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Iterator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，作为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87" name="直接箭头连接符 86"/>
          <p:cNvCxnSpPr>
            <a:stCxn id="83" idx="3"/>
            <a:endCxn id="85" idx="1"/>
          </p:cNvCxnSpPr>
          <p:nvPr/>
        </p:nvCxnSpPr>
        <p:spPr>
          <a:xfrm>
            <a:off x="1917700" y="5564505"/>
            <a:ext cx="624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5" idx="2"/>
            <a:endCxn id="86" idx="0"/>
          </p:cNvCxnSpPr>
          <p:nvPr/>
        </p:nvCxnSpPr>
        <p:spPr>
          <a:xfrm>
            <a:off x="3745865" y="5732145"/>
            <a:ext cx="0" cy="449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675380" y="5772785"/>
            <a:ext cx="29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Scroll&amp;Slice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SearchService::executeQueryPhase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scrollSearch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首次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查询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33770" y="8382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SearchService::executeFetchPhase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scrollSearch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首次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查询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33770" y="1571625"/>
            <a:ext cx="5796280" cy="640730"/>
            <a:chOff x="7242" y="6854"/>
            <a:chExt cx="4114" cy="14199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FetchSearchPhase::innerRun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scrollId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并执行首次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查询，取回文档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74740" y="22682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scrollId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0385" y="2673350"/>
            <a:ext cx="620966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419215" y="2948305"/>
            <a:ext cx="54108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TransportSearchHelper</a:t>
            </a:r>
            <a:r>
              <a:rPr lang="en-US" sz="1600">
                <a:latin typeface="Times New Roman" panose="02020603050405020304" charset="0"/>
                <a:sym typeface="+mn-ea"/>
              </a:rPr>
              <a:t>::buildScrollId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1145" y="3325495"/>
            <a:ext cx="5209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写入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searchType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阶段发送请求的数量决定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05" y="3730625"/>
            <a:ext cx="8590280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621145" y="3967480"/>
            <a:ext cx="5209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写入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阶段返回结果的数量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有响应的主分片个数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85" y="4377055"/>
            <a:ext cx="3437890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6635115" y="4617720"/>
            <a:ext cx="5209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依次写入各个分片请求的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requestId(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有响应的请求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5115" y="5476875"/>
            <a:ext cx="5209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依次写入各个分片所在节点的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cluster alias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（若有值）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085" y="5025390"/>
            <a:ext cx="500951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815" y="5880100"/>
            <a:ext cx="760984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29"/>
          <p:cNvSpPr txBox="1"/>
          <p:nvPr/>
        </p:nvSpPr>
        <p:spPr>
          <a:xfrm>
            <a:off x="6649085" y="6303010"/>
            <a:ext cx="5209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对写入的数据应用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Base64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编码，得到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480" y="6261100"/>
            <a:ext cx="354266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左大括号 31"/>
          <p:cNvSpPr/>
          <p:nvPr/>
        </p:nvSpPr>
        <p:spPr>
          <a:xfrm>
            <a:off x="5187315" y="103505"/>
            <a:ext cx="433070" cy="13754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964940" y="607060"/>
            <a:ext cx="1114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34" name="左大括号 33"/>
          <p:cNvSpPr/>
          <p:nvPr/>
        </p:nvSpPr>
        <p:spPr>
          <a:xfrm>
            <a:off x="2529205" y="1950720"/>
            <a:ext cx="433070" cy="46875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97280" y="4110355"/>
            <a:ext cx="1297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Coordinator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44780" y="1166495"/>
            <a:ext cx="3514725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searchContexId</a:t>
            </a:r>
            <a:r>
              <a:rPr lang="zh-CN" altLang="en-US">
                <a:latin typeface="Times New Roman" panose="02020603050405020304" charset="0"/>
              </a:rPr>
              <a:t>与</a:t>
            </a:r>
            <a:r>
              <a:rPr lang="en-US" altLang="zh-CN">
                <a:latin typeface="Times New Roman" panose="02020603050405020304" charset="0"/>
              </a:rPr>
              <a:t>requestId</a:t>
            </a:r>
            <a:r>
              <a:rPr lang="zh-CN" altLang="en-US">
                <a:latin typeface="Times New Roman" panose="02020603050405020304" charset="0"/>
              </a:rPr>
              <a:t>为同一个</a:t>
            </a:r>
            <a:r>
              <a:rPr lang="en-US" altLang="zh-CN">
                <a:latin typeface="Times New Roman" panose="02020603050405020304" charset="0"/>
              </a:rPr>
              <a:t>Id</a:t>
            </a:r>
            <a:r>
              <a:rPr lang="zh-CN" altLang="en-US">
                <a:latin typeface="Times New Roman" panose="02020603050405020304" charset="0"/>
              </a:rPr>
              <a:t>，均被编码至</a:t>
            </a:r>
            <a:r>
              <a:rPr lang="en-US" altLang="zh-CN">
                <a:latin typeface="Times New Roman" panose="02020603050405020304" charset="0"/>
              </a:rPr>
              <a:t>scrollId</a:t>
            </a:r>
            <a:r>
              <a:rPr lang="zh-CN" altLang="en-US">
                <a:latin typeface="Times New Roman" panose="02020603050405020304" charset="0"/>
              </a:rPr>
              <a:t>中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ScrollSearch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RestSearchScrollAction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解析并向其他节点发送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查询请求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742950"/>
            <a:ext cx="4304665" cy="11906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174740" y="7962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解析获取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XContext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1180465"/>
            <a:ext cx="4628515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10" y="2017395"/>
            <a:ext cx="3361690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74740" y="22682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NodeClient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调用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TransportSearchScrollAction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74740" y="26454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TransportSearchScrollAction::execute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9060" y="3022600"/>
            <a:ext cx="538099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解析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765" y="5349875"/>
            <a:ext cx="2325370" cy="1403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49060" y="3413760"/>
            <a:ext cx="538099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</a:t>
            </a:r>
            <a:r>
              <a:rPr lang="zh-CN" sz="1600">
                <a:latin typeface="Times New Roman" panose="02020603050405020304" charset="0"/>
                <a:sym typeface="+mn-ea"/>
              </a:rPr>
              <a:t>执行不同的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030" y="3837940"/>
            <a:ext cx="5219065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449060" y="6400165"/>
            <a:ext cx="538099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</a:t>
            </a:r>
            <a:r>
              <a:rPr sz="1600">
                <a:latin typeface="Times New Roman" panose="02020603050405020304" charset="0"/>
                <a:sym typeface="+mn-ea"/>
              </a:rPr>
              <a:t>earchTransportService</a:t>
            </a:r>
            <a:r>
              <a:rPr lang="en-US" sz="1600">
                <a:latin typeface="Times New Roman" panose="02020603050405020304" charset="0"/>
                <a:sym typeface="+mn-ea"/>
              </a:rPr>
              <a:t>::sendExecuteScrollQuery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5499735" y="582930"/>
            <a:ext cx="433070" cy="59963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7435" y="3380740"/>
            <a:ext cx="129730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Coordinator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5" y="2017395"/>
            <a:ext cx="4561840" cy="3190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295" y="5349875"/>
            <a:ext cx="200025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ScrollSearch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SearchService::executeQueryPhase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scrollSearch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174740" y="7962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找到对应的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710" y="1187450"/>
            <a:ext cx="459994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174740" y="16865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禁用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timeOut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，防止查询阶段被回收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4740" y="246253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更新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from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keepAlive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2853690"/>
            <a:ext cx="5104765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10" y="2077720"/>
            <a:ext cx="299021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174740" y="40525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QueryPhase::execute, QueryThenFetch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获取查询结果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10" y="4443730"/>
            <a:ext cx="198120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174740" y="47091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清理时间延后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10" y="5086350"/>
            <a:ext cx="351409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174740" y="53187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返回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结果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33770" y="5709920"/>
            <a:ext cx="57962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SearchScrollQueryThenFetchAsyncAction::moveToNextPhase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4740" y="6087110"/>
            <a:ext cx="56559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</a:t>
            </a:r>
            <a:r>
              <a:rPr sz="1600">
                <a:latin typeface="Times New Roman" panose="02020603050405020304" charset="0"/>
                <a:sym typeface="+mn-ea"/>
              </a:rPr>
              <a:t>earchTransportService</a:t>
            </a:r>
            <a:r>
              <a:rPr lang="en-US" sz="1600">
                <a:latin typeface="Times New Roman" panose="02020603050405020304" charset="0"/>
                <a:sym typeface="+mn-ea"/>
              </a:rPr>
              <a:t>::sendExecuteFetchScroll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74740" y="6464300"/>
            <a:ext cx="58851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SearchService::executeFetchPhase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阶段查询，取回文档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5230495" y="325755"/>
            <a:ext cx="433070" cy="51708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979545" y="2727325"/>
            <a:ext cx="1114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18" name="左大括号 17"/>
          <p:cNvSpPr/>
          <p:nvPr/>
        </p:nvSpPr>
        <p:spPr>
          <a:xfrm>
            <a:off x="5230495" y="5709920"/>
            <a:ext cx="433070" cy="647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96665" y="5849620"/>
            <a:ext cx="1297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Coordinator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979545" y="6422390"/>
            <a:ext cx="1114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24" name="左大括号 23"/>
          <p:cNvSpPr/>
          <p:nvPr/>
        </p:nvSpPr>
        <p:spPr>
          <a:xfrm>
            <a:off x="5230495" y="6426835"/>
            <a:ext cx="433070" cy="4102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" y="796290"/>
            <a:ext cx="3968115" cy="193103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870" y="4376420"/>
            <a:ext cx="4247515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215265" y="3996690"/>
            <a:ext cx="42481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返回相同的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层面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265" y="2412365"/>
            <a:ext cx="11072495" cy="3262630"/>
            <a:chOff x="129" y="1320"/>
            <a:chExt cx="17437" cy="513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" y="1320"/>
              <a:ext cx="5599" cy="37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" y="1727"/>
              <a:ext cx="5018" cy="336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6" y="5087"/>
              <a:ext cx="9560" cy="62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" y="5714"/>
              <a:ext cx="9346" cy="74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6631" y="3362"/>
              <a:ext cx="401" cy="2351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" y="581660"/>
            <a:ext cx="5714365" cy="1781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360" y="581660"/>
            <a:ext cx="2719705" cy="465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3205" y="1446530"/>
            <a:ext cx="1898650" cy="5073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7370" y="1953895"/>
            <a:ext cx="5259070" cy="40894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15" idx="1"/>
            <a:endCxn id="11" idx="3"/>
          </p:cNvCxnSpPr>
          <p:nvPr/>
        </p:nvCxnSpPr>
        <p:spPr>
          <a:xfrm rot="10800000">
            <a:off x="5888990" y="1472565"/>
            <a:ext cx="1007745" cy="685800"/>
          </a:xfrm>
          <a:prstGeom prst="bentConnector3">
            <a:avLst>
              <a:gd name="adj1" fmla="val 4996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19760" y="1258570"/>
            <a:ext cx="5202555" cy="508000"/>
            <a:chOff x="870" y="2003"/>
            <a:chExt cx="8278" cy="800"/>
          </a:xfrm>
        </p:grpSpPr>
        <p:sp>
          <p:nvSpPr>
            <p:cNvPr id="19" name="矩形 18"/>
            <p:cNvSpPr/>
            <p:nvPr/>
          </p:nvSpPr>
          <p:spPr>
            <a:xfrm>
              <a:off x="870" y="2003"/>
              <a:ext cx="8278" cy="3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0" y="2424"/>
              <a:ext cx="8278" cy="37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4" name="肘形连接符 23"/>
          <p:cNvCxnSpPr>
            <a:stCxn id="19" idx="1"/>
            <a:endCxn id="21" idx="1"/>
          </p:cNvCxnSpPr>
          <p:nvPr/>
        </p:nvCxnSpPr>
        <p:spPr>
          <a:xfrm rot="10800000" flipV="1">
            <a:off x="619760" y="1378585"/>
            <a:ext cx="3175" cy="267335"/>
          </a:xfrm>
          <a:prstGeom prst="bentConnector3">
            <a:avLst>
              <a:gd name="adj1" fmla="val 424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flipH="1">
            <a:off x="8811260" y="1047115"/>
            <a:ext cx="1270" cy="4597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1" idx="2"/>
          </p:cNvCxnSpPr>
          <p:nvPr/>
        </p:nvCxnSpPr>
        <p:spPr>
          <a:xfrm flipV="1">
            <a:off x="1245870" y="1766570"/>
            <a:ext cx="1975485" cy="69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811260" y="1078230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0480" y="5674995"/>
            <a:ext cx="7045960" cy="8509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5630" y="6430010"/>
            <a:ext cx="385699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098550"/>
            <a:ext cx="4657090" cy="268541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层面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52845" y="13188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earlyTerminationCollector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845" y="17392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filteredCollector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2845" y="21736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additionalCollector (aggregations)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52845" y="25939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minScoreCollector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52845" y="30143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cancellableCollector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2845" y="34353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topDocsCollector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2845" y="38811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52845" y="4272915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Lucene::IndexSearcher::search(SearchContext::query,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queryCollector</a:t>
            </a:r>
            <a:r>
              <a:rPr lang="en-US" sz="1400">
                <a:latin typeface="Times New Roman" panose="02020603050405020304" charset="0"/>
                <a:sym typeface="+mn-ea"/>
              </a:rPr>
              <a:t>)</a:t>
            </a:r>
            <a:endParaRPr lang="en-US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7130" y="9182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（若有）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2845" y="46475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依次调用所有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postProcess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，更新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searchResult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 rot="10800000" flipH="1">
            <a:off x="431800" y="5734050"/>
            <a:ext cx="645160" cy="1125855"/>
            <a:chOff x="9028" y="6627"/>
            <a:chExt cx="810" cy="1660"/>
          </a:xfrm>
        </p:grpSpPr>
        <p:sp>
          <p:nvSpPr>
            <p:cNvPr id="78" name="椭圆 77"/>
            <p:cNvSpPr/>
            <p:nvPr/>
          </p:nvSpPr>
          <p:spPr>
            <a:xfrm>
              <a:off x="9028" y="6815"/>
              <a:ext cx="588" cy="128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9312" y="6763"/>
              <a:ext cx="63" cy="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9354" y="6627"/>
              <a:ext cx="484" cy="1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38810" y="6045200"/>
            <a:ext cx="514350" cy="750570"/>
            <a:chOff x="9028" y="6627"/>
            <a:chExt cx="810" cy="1660"/>
          </a:xfrm>
        </p:grpSpPr>
        <p:sp>
          <p:nvSpPr>
            <p:cNvPr id="66" name="椭圆 65"/>
            <p:cNvSpPr/>
            <p:nvPr/>
          </p:nvSpPr>
          <p:spPr>
            <a:xfrm>
              <a:off x="9028" y="6815"/>
              <a:ext cx="588" cy="128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箭头连接符 68"/>
            <p:cNvCxnSpPr/>
            <p:nvPr/>
          </p:nvCxnSpPr>
          <p:spPr>
            <a:xfrm flipV="1">
              <a:off x="9312" y="6763"/>
              <a:ext cx="63" cy="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9354" y="6627"/>
              <a:ext cx="484" cy="1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3112770"/>
            <a:ext cx="1533525" cy="323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984885"/>
            <a:ext cx="1266825" cy="323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1601470"/>
            <a:ext cx="2028825" cy="2190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2722245"/>
            <a:ext cx="2533650" cy="1714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26" name="直接箭头连接符 25"/>
          <p:cNvCxnSpPr/>
          <p:nvPr/>
        </p:nvCxnSpPr>
        <p:spPr>
          <a:xfrm flipH="1">
            <a:off x="492125" y="1293495"/>
            <a:ext cx="63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7595" y="3384550"/>
            <a:ext cx="13335" cy="34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67690" y="3731260"/>
            <a:ext cx="2933065" cy="313690"/>
            <a:chOff x="936" y="4670"/>
            <a:chExt cx="4619" cy="49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" y="4670"/>
              <a:ext cx="1890" cy="49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" y="4670"/>
              <a:ext cx="1545" cy="495"/>
            </a:xfrm>
            <a:prstGeom prst="rect">
              <a:avLst/>
            </a:prstGeom>
          </p:spPr>
        </p:pic>
        <p:cxnSp>
          <p:nvCxnSpPr>
            <p:cNvPr id="31" name="直接箭头连接符 30"/>
            <p:cNvCxnSpPr>
              <a:stCxn id="18" idx="3"/>
              <a:endCxn id="17" idx="1"/>
            </p:cNvCxnSpPr>
            <p:nvPr/>
          </p:nvCxnSpPr>
          <p:spPr>
            <a:xfrm>
              <a:off x="2481" y="4897"/>
              <a:ext cx="11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肘形连接符 38"/>
          <p:cNvCxnSpPr>
            <a:endCxn id="16" idx="1"/>
          </p:cNvCxnSpPr>
          <p:nvPr/>
        </p:nvCxnSpPr>
        <p:spPr>
          <a:xfrm rot="5400000" flipV="1">
            <a:off x="314960" y="3024505"/>
            <a:ext cx="36703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5542915"/>
            <a:ext cx="1898650" cy="2387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pSp>
        <p:nvGrpSpPr>
          <p:cNvPr id="43" name="组合 42"/>
          <p:cNvGrpSpPr/>
          <p:nvPr/>
        </p:nvGrpSpPr>
        <p:grpSpPr>
          <a:xfrm>
            <a:off x="567690" y="4327525"/>
            <a:ext cx="3949700" cy="313690"/>
            <a:chOff x="933" y="6050"/>
            <a:chExt cx="6220" cy="49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" y="6050"/>
              <a:ext cx="1755" cy="495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22" y="6125"/>
              <a:ext cx="2205" cy="345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73" y="6050"/>
              <a:ext cx="1080" cy="495"/>
            </a:xfrm>
            <a:prstGeom prst="rect">
              <a:avLst/>
            </a:prstGeom>
          </p:spPr>
        </p:pic>
        <p:cxnSp>
          <p:nvCxnSpPr>
            <p:cNvPr id="38" name="直接箭头连接符 37"/>
            <p:cNvCxnSpPr/>
            <p:nvPr/>
          </p:nvCxnSpPr>
          <p:spPr>
            <a:xfrm flipV="1">
              <a:off x="2618" y="6296"/>
              <a:ext cx="604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469" y="6292"/>
              <a:ext cx="604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80390" y="5008245"/>
            <a:ext cx="3385185" cy="237490"/>
            <a:chOff x="936" y="7564"/>
            <a:chExt cx="5331" cy="37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53" y="7564"/>
              <a:ext cx="3315" cy="375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6" y="7564"/>
              <a:ext cx="1892" cy="375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cxnSp>
        <p:nvCxnSpPr>
          <p:cNvPr id="50" name="直接箭头连接符 49"/>
          <p:cNvCxnSpPr/>
          <p:nvPr/>
        </p:nvCxnSpPr>
        <p:spPr>
          <a:xfrm>
            <a:off x="517525" y="1820545"/>
            <a:ext cx="762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10540" y="2404110"/>
            <a:ext cx="762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5400000">
            <a:off x="252095" y="3770630"/>
            <a:ext cx="1083310" cy="344805"/>
          </a:xfrm>
          <a:prstGeom prst="bentConnector4">
            <a:avLst>
              <a:gd name="adj1" fmla="val 25586"/>
              <a:gd name="adj2" fmla="val 169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7" idx="3"/>
            <a:endCxn id="34" idx="3"/>
          </p:cNvCxnSpPr>
          <p:nvPr/>
        </p:nvCxnSpPr>
        <p:spPr>
          <a:xfrm flipH="1">
            <a:off x="3966210" y="4485005"/>
            <a:ext cx="551180" cy="642620"/>
          </a:xfrm>
          <a:prstGeom prst="bentConnector3">
            <a:avLst>
              <a:gd name="adj1" fmla="val -432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7" idx="3"/>
            <a:endCxn id="34" idx="3"/>
          </p:cNvCxnSpPr>
          <p:nvPr/>
        </p:nvCxnSpPr>
        <p:spPr>
          <a:xfrm>
            <a:off x="3500755" y="3888740"/>
            <a:ext cx="465455" cy="1238885"/>
          </a:xfrm>
          <a:prstGeom prst="bentConnector3">
            <a:avLst>
              <a:gd name="adj1" fmla="val 271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06780" y="6019165"/>
            <a:ext cx="1964055" cy="229870"/>
            <a:chOff x="1220" y="9668"/>
            <a:chExt cx="3093" cy="36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20" y="9668"/>
              <a:ext cx="975" cy="33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5" y="9668"/>
              <a:ext cx="1969" cy="363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grpSp>
        <p:nvGrpSpPr>
          <p:cNvPr id="60" name="组合 59"/>
          <p:cNvGrpSpPr/>
          <p:nvPr/>
        </p:nvGrpSpPr>
        <p:grpSpPr>
          <a:xfrm>
            <a:off x="1166495" y="6503670"/>
            <a:ext cx="2512060" cy="228600"/>
            <a:chOff x="8561" y="5220"/>
            <a:chExt cx="3956" cy="36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61" y="5220"/>
              <a:ext cx="1785" cy="36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07" y="5220"/>
              <a:ext cx="2010" cy="36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grpSp>
        <p:nvGrpSpPr>
          <p:cNvPr id="62" name="组合 61"/>
          <p:cNvGrpSpPr/>
          <p:nvPr/>
        </p:nvGrpSpPr>
        <p:grpSpPr>
          <a:xfrm>
            <a:off x="298450" y="2089785"/>
            <a:ext cx="4467860" cy="326390"/>
            <a:chOff x="470" y="3291"/>
            <a:chExt cx="7036" cy="51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156" y="3291"/>
              <a:ext cx="1350" cy="495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70" y="3297"/>
              <a:ext cx="5287" cy="509"/>
              <a:chOff x="933" y="7175"/>
              <a:chExt cx="5287" cy="509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3" y="7175"/>
                <a:ext cx="1275" cy="495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6" y="7190"/>
                <a:ext cx="1380" cy="48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" y="7190"/>
                <a:ext cx="1695" cy="495"/>
              </a:xfrm>
              <a:prstGeom prst="rect">
                <a:avLst/>
              </a:prstGeom>
            </p:spPr>
          </p:pic>
          <p:cxnSp>
            <p:nvCxnSpPr>
              <p:cNvPr id="32" name="直接箭头连接符 31"/>
              <p:cNvCxnSpPr>
                <a:stCxn id="15" idx="3"/>
                <a:endCxn id="20" idx="1"/>
              </p:cNvCxnSpPr>
              <p:nvPr/>
            </p:nvCxnSpPr>
            <p:spPr>
              <a:xfrm>
                <a:off x="2187" y="7423"/>
                <a:ext cx="468" cy="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4065" y="7455"/>
                <a:ext cx="468" cy="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箭头连接符 60"/>
            <p:cNvCxnSpPr/>
            <p:nvPr/>
          </p:nvCxnSpPr>
          <p:spPr>
            <a:xfrm>
              <a:off x="5709" y="3570"/>
              <a:ext cx="468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肘形连接符 62"/>
          <p:cNvCxnSpPr>
            <a:stCxn id="47" idx="1"/>
            <a:endCxn id="40" idx="1"/>
          </p:cNvCxnSpPr>
          <p:nvPr/>
        </p:nvCxnSpPr>
        <p:spPr>
          <a:xfrm rot="10800000" flipH="1" flipV="1">
            <a:off x="580390" y="5127625"/>
            <a:ext cx="105410" cy="534670"/>
          </a:xfrm>
          <a:prstGeom prst="bentConnector3">
            <a:avLst>
              <a:gd name="adj1" fmla="val -2259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72" name="剪去单角的矩形 71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IndexSearcher::search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Collector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采集文档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TopDocs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47130" y="886460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Collector.scoreMode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Weight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，用于维护文档打分上下文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247130" y="1280160"/>
            <a:ext cx="5655310" cy="1123315"/>
            <a:chOff x="7242" y="6854"/>
            <a:chExt cx="4114" cy="14199"/>
          </a:xfrm>
        </p:grpSpPr>
        <p:sp>
          <p:nvSpPr>
            <p:cNvPr id="86" name="剪去单角的矩形 8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242" y="6854"/>
              <a:ext cx="4114" cy="1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ScoreMode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用于控制匹配文档遍历行为和打分行为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COMPLETE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: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遍历所有匹配文档，包含评分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COMPLETE_NO_SCORES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: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遍历所有匹配文档，不包含评分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TOP_SCORES: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遍历所有超过评分阈值的匹配文档，包含评分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6233795" y="2495550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由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IndexSearcher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提供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Segment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查询上下文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LeafReaderContext[]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247130" y="28936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遍历每个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Segment, LeafReaderContext[]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47130" y="32746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由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构造当前分片的文档采集器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LeafCollector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47130" y="36830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由</a:t>
            </a:r>
            <a:r>
              <a:rPr lang="en-US" sz="1600">
                <a:latin typeface="Times New Roman" panose="02020603050405020304" charset="0"/>
                <a:sym typeface="+mn-ea"/>
              </a:rPr>
              <a:t>Weight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构造当前分片的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BulkScorer,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用于按规则遍历匹配文档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47130" y="40976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由当前分片的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LeafReader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构造未删除文档的标记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Bits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260465" y="4499610"/>
            <a:ext cx="5788660" cy="376555"/>
            <a:chOff x="7242" y="6854"/>
            <a:chExt cx="4211" cy="14199"/>
          </a:xfrm>
        </p:grpSpPr>
        <p:sp>
          <p:nvSpPr>
            <p:cNvPr id="94" name="剪去单角的矩形 93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242" y="6854"/>
              <a:ext cx="4211" cy="1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由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获得的匹配文档包括了已删除文档，需要使用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Bits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过滤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6233795" y="49244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由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BulkScorer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获得文档打分工具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Scorer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，注入给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LeafCollector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247130" y="53270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BulkScorer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遍历所有匹配文档，根据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Bits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过滤已删除文档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527165" y="5704840"/>
            <a:ext cx="53886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LeafCollector::collect(docId)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713220" y="6103620"/>
            <a:ext cx="52025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获取当前文档评分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13220" y="6503670"/>
            <a:ext cx="52025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根据具体实现决定是否采集当前文档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557530"/>
            <a:ext cx="3649980" cy="627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70" y="557530"/>
            <a:ext cx="6785610" cy="4649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05910" y="4646930"/>
            <a:ext cx="1741170" cy="64008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收集评分最高的</a:t>
            </a:r>
            <a:r>
              <a:rPr lang="en-US" altLang="zh-CN"/>
              <a:t>N</a:t>
            </a:r>
            <a:r>
              <a:rPr lang="zh-CN" altLang="en-US"/>
              <a:t>个文档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03460" y="4646930"/>
            <a:ext cx="1741170" cy="64008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统计匹配到的文档数量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5435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TopDocsCollector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604520"/>
            <a:ext cx="3514090" cy="4047490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6106160" y="189230"/>
            <a:ext cx="5796280" cy="961390"/>
            <a:chOff x="7242" y="6854"/>
            <a:chExt cx="4114" cy="14199"/>
          </a:xfrm>
        </p:grpSpPr>
        <p:sp>
          <p:nvSpPr>
            <p:cNvPr id="72" name="剪去单角的矩形 71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242" y="6854"/>
              <a:ext cx="4022" cy="1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TopDocsCollector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维护一个优先级队列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,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用于文档排序，队首分值最低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提供从队列取文档的基本操作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67250" y="1222375"/>
            <a:ext cx="2856230" cy="1396365"/>
            <a:chOff x="8435" y="2030"/>
            <a:chExt cx="4498" cy="21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6" y="2030"/>
              <a:ext cx="2137" cy="190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5" y="3375"/>
              <a:ext cx="4499" cy="85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50" y="1222375"/>
            <a:ext cx="4314190" cy="13144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106160" y="2744470"/>
            <a:ext cx="5796280" cy="961390"/>
            <a:chOff x="7242" y="6854"/>
            <a:chExt cx="4114" cy="14199"/>
          </a:xfrm>
        </p:grpSpPr>
        <p:sp>
          <p:nvSpPr>
            <p:cNvPr id="13" name="剪去单角的矩形 12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42" y="6854"/>
              <a:ext cx="4022" cy="1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提供两类获取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TopDocs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文档的方法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、获取队列中全部文档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2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、获取部分文档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(start, howMany)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60" y="3800475"/>
            <a:ext cx="184785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115" y="3819525"/>
            <a:ext cx="2409825" cy="17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160" y="4120515"/>
            <a:ext cx="326644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组合 17"/>
          <p:cNvGrpSpPr/>
          <p:nvPr/>
        </p:nvGrpSpPr>
        <p:grpSpPr>
          <a:xfrm>
            <a:off x="6106160" y="4406265"/>
            <a:ext cx="5796280" cy="961390"/>
            <a:chOff x="7242" y="6854"/>
            <a:chExt cx="4114" cy="14199"/>
          </a:xfrm>
        </p:grpSpPr>
        <p:sp>
          <p:nvSpPr>
            <p:cNvPr id="19" name="剪去单角的矩形 1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2" y="6854"/>
              <a:ext cx="4022" cy="1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totalHits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：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collector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通过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collect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函数处理的文档数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totalHitsRelation：队列中实际存储的文档数与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totalHits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的关系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160" y="5483860"/>
            <a:ext cx="4190365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ScrollSearch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845" y="137160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解析请求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1485" y="137160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</a:t>
            </a:r>
            <a:r>
              <a:rPr lang="en-US" altLang="zh-CN">
                <a:solidFill>
                  <a:schemeClr val="tx1"/>
                </a:solidFill>
              </a:rPr>
              <a:t>Query</a:t>
            </a:r>
            <a:r>
              <a:rPr lang="zh-CN" altLang="en-US">
                <a:solidFill>
                  <a:schemeClr val="tx1"/>
                </a:solidFill>
              </a:rPr>
              <a:t>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1095" y="137160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构建查询上下文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340" y="137160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设置查询上下文过期时间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70950" y="245110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</a:t>
            </a:r>
            <a:r>
              <a:rPr lang="en-US" altLang="zh-CN">
                <a:solidFill>
                  <a:schemeClr val="tx1"/>
                </a:solidFill>
              </a:rPr>
              <a:t>Fetch</a:t>
            </a:r>
            <a:r>
              <a:rPr lang="zh-CN" altLang="en-US">
                <a:solidFill>
                  <a:schemeClr val="tx1"/>
                </a:solidFill>
              </a:rPr>
              <a:t>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70950" y="137160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</a:rPr>
              <a:t>QueryPhase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1340" y="245110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</a:rPr>
              <a:t>FetchPhase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1095" y="245110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构造</a:t>
            </a:r>
            <a:r>
              <a:rPr lang="en-US" altLang="zh-CN">
                <a:solidFill>
                  <a:schemeClr val="tx1"/>
                </a:solidFill>
              </a:rPr>
              <a:t>scrollId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838200"/>
            <a:ext cx="3037205" cy="314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369310"/>
            <a:ext cx="4304665" cy="11906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991485" y="245110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返回查询结果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5210" y="4774565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解析请求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91485" y="4774565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scrollId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1095" y="4774565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发送</a:t>
            </a:r>
            <a:r>
              <a:rPr lang="en-US" altLang="zh-CN">
                <a:solidFill>
                  <a:schemeClr val="tx1"/>
                </a:solidFill>
              </a:rPr>
              <a:t>Query</a:t>
            </a:r>
            <a:r>
              <a:rPr lang="zh-CN" altLang="en-US">
                <a:solidFill>
                  <a:schemeClr val="tx1"/>
                </a:solidFill>
              </a:rPr>
              <a:t>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1340" y="4774565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en-US" altLang="zh-CN">
                <a:solidFill>
                  <a:schemeClr val="tx1"/>
                </a:solidFill>
              </a:rPr>
              <a:t>Id</a:t>
            </a:r>
            <a:r>
              <a:rPr lang="zh-CN" altLang="en-US">
                <a:solidFill>
                  <a:schemeClr val="tx1"/>
                </a:solidFill>
              </a:rPr>
              <a:t>获取查询上下文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70950" y="4774565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</a:rPr>
              <a:t>QueryPhase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70950" y="583946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更新查询上下文过期时间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11340" y="583946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</a:t>
            </a:r>
            <a:r>
              <a:rPr lang="en-US" altLang="zh-CN">
                <a:solidFill>
                  <a:schemeClr val="tx1"/>
                </a:solidFill>
              </a:rPr>
              <a:t>Fetch</a:t>
            </a:r>
            <a:r>
              <a:rPr lang="zh-CN" altLang="en-US">
                <a:solidFill>
                  <a:schemeClr val="tx1"/>
                </a:solidFill>
              </a:rPr>
              <a:t>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51095" y="583946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</a:rPr>
              <a:t>FetchPhase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91485" y="583946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复用</a:t>
            </a:r>
            <a:r>
              <a:rPr lang="en-US" altLang="zh-CN">
                <a:solidFill>
                  <a:schemeClr val="tx1"/>
                </a:solidFill>
              </a:rPr>
              <a:t>scrollId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5210" y="583946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返回查询结果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5" idx="3"/>
            <a:endCxn id="6" idx="1"/>
          </p:cNvCxnSpPr>
          <p:nvPr/>
        </p:nvCxnSpPr>
        <p:spPr>
          <a:xfrm>
            <a:off x="2633345" y="1710690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92955" y="1710690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538595" y="1710690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512810" y="1710690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633345" y="5113655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78985" y="5113655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538595" y="5113655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512810" y="5113655"/>
            <a:ext cx="358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9" idx="0"/>
          </p:cNvCxnSpPr>
          <p:nvPr/>
        </p:nvCxnSpPr>
        <p:spPr>
          <a:xfrm>
            <a:off x="9664700" y="2049780"/>
            <a:ext cx="0" cy="401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664700" y="5452745"/>
            <a:ext cx="0" cy="401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1"/>
            <a:endCxn id="11" idx="3"/>
          </p:cNvCxnSpPr>
          <p:nvPr/>
        </p:nvCxnSpPr>
        <p:spPr>
          <a:xfrm flipH="1">
            <a:off x="8498840" y="279019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539230" y="279019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565015" y="279019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8498840" y="617855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539230" y="617855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592955" y="617855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619375" y="6178550"/>
            <a:ext cx="3721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965065" y="160020"/>
            <a:ext cx="1587500" cy="678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Coodinator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69455" y="160020"/>
            <a:ext cx="1587500" cy="678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5435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TopDocsCollector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604520"/>
            <a:ext cx="3514090" cy="40474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4200" y="5046980"/>
            <a:ext cx="2856230" cy="1396365"/>
            <a:chOff x="8435" y="2030"/>
            <a:chExt cx="4498" cy="21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6" y="2030"/>
              <a:ext cx="2137" cy="190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5" y="3375"/>
              <a:ext cx="4499" cy="855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6106160" y="189230"/>
            <a:ext cx="5796280" cy="914381"/>
            <a:chOff x="7242" y="6854"/>
            <a:chExt cx="4114" cy="14298"/>
          </a:xfrm>
        </p:grpSpPr>
        <p:sp>
          <p:nvSpPr>
            <p:cNvPr id="72" name="剪去单角的矩形 71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242" y="6854"/>
              <a:ext cx="4022" cy="14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TopDocsCollector::topDocs(start, howMany)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从队列中取出收集的文档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按文档分值从高到低排序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47130" y="1145540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400">
                <a:latin typeface="Times New Roman" panose="02020603050405020304" charset="0"/>
                <a:sym typeface="+mn-ea"/>
              </a:rPr>
              <a:t>获取收集的文档数量</a:t>
            </a:r>
            <a:endParaRPr lang="zh-CN" sz="14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1501775"/>
            <a:ext cx="311404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247130" y="1762760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400">
                <a:latin typeface="Times New Roman" panose="02020603050405020304" charset="0"/>
                <a:sym typeface="+mn-ea"/>
              </a:rPr>
              <a:t>获取收集的文档数量</a:t>
            </a:r>
            <a:endParaRPr lang="zh-CN" sz="1400"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2123440"/>
            <a:ext cx="333311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0" y="2741295"/>
            <a:ext cx="355219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47130" y="3373755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400">
                <a:latin typeface="Times New Roman" panose="02020603050405020304" charset="0"/>
                <a:sym typeface="+mn-ea"/>
              </a:rPr>
              <a:t>剔除队列头的文档（分值最低的文档）</a:t>
            </a:r>
            <a:endParaRPr lang="zh-CN" sz="14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00" y="3734435"/>
            <a:ext cx="4542790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47130" y="4030980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400">
                <a:latin typeface="Times New Roman" panose="02020603050405020304" charset="0"/>
                <a:sym typeface="+mn-ea"/>
              </a:rPr>
              <a:t>获取文档</a:t>
            </a:r>
            <a:endParaRPr lang="zh-CN" sz="14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1100" y="4377690"/>
            <a:ext cx="277114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247130" y="4953000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400">
                <a:latin typeface="Times New Roman" panose="02020603050405020304" charset="0"/>
                <a:sym typeface="+mn-ea"/>
              </a:rPr>
              <a:t>封装成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TopDocs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3125" y="5313680"/>
            <a:ext cx="721931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0" name="组合 59"/>
          <p:cNvGrpSpPr/>
          <p:nvPr/>
        </p:nvGrpSpPr>
        <p:grpSpPr>
          <a:xfrm>
            <a:off x="3784600" y="5615305"/>
            <a:ext cx="8017510" cy="1248410"/>
            <a:chOff x="5960" y="8843"/>
            <a:chExt cx="12626" cy="1966"/>
          </a:xfrm>
        </p:grpSpPr>
        <p:grpSp>
          <p:nvGrpSpPr>
            <p:cNvPr id="58" name="组合 57"/>
            <p:cNvGrpSpPr/>
            <p:nvPr/>
          </p:nvGrpSpPr>
          <p:grpSpPr>
            <a:xfrm>
              <a:off x="12113" y="10396"/>
              <a:ext cx="3785" cy="294"/>
              <a:chOff x="12253" y="9199"/>
              <a:chExt cx="3785" cy="29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2253" y="9199"/>
                <a:ext cx="631" cy="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884" y="9199"/>
                <a:ext cx="631" cy="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4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3515" y="9199"/>
                <a:ext cx="631" cy="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3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146" y="9199"/>
                <a:ext cx="631" cy="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777" y="9199"/>
                <a:ext cx="631" cy="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408" y="9199"/>
                <a:ext cx="631" cy="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0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8083" y="10277"/>
              <a:ext cx="1712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874" y="10277"/>
              <a:ext cx="1712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tail</a:t>
              </a:r>
              <a:endParaRPr lang="en-US" altLang="zh-CN" sz="160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960" y="8843"/>
              <a:ext cx="11771" cy="1866"/>
              <a:chOff x="5960" y="8843"/>
              <a:chExt cx="11771" cy="1866"/>
            </a:xfrm>
          </p:grpSpPr>
          <p:grpSp>
            <p:nvGrpSpPr>
              <p:cNvPr id="20" name="组合 19"/>
              <p:cNvGrpSpPr/>
              <p:nvPr/>
            </p:nvGrpSpPr>
            <p:grpSpPr>
              <a:xfrm rot="0">
                <a:off x="8898" y="8978"/>
                <a:ext cx="8833" cy="315"/>
                <a:chOff x="9679" y="2856"/>
                <a:chExt cx="8833" cy="31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9679" y="2856"/>
                  <a:ext cx="8833" cy="3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679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0310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0941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1572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03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834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3465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4096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4727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5358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5989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6620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251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7882" y="2877"/>
                  <a:ext cx="631" cy="2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文本框 35"/>
              <p:cNvSpPr txBox="1"/>
              <p:nvPr/>
            </p:nvSpPr>
            <p:spPr>
              <a:xfrm>
                <a:off x="5960" y="8843"/>
                <a:ext cx="2980" cy="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/>
                  <a:t>PriorityQueue</a:t>
                </a:r>
                <a:endParaRPr lang="en-US" altLang="zh-CN"/>
              </a:p>
              <a:p>
                <a:pPr algn="r"/>
                <a:r>
                  <a:rPr lang="en-US" altLang="zh-CN"/>
                  <a:t>(doc score asc)</a:t>
                </a:r>
                <a:endParaRPr lang="en-US" altLang="zh-CN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5358" y="9436"/>
                <a:ext cx="1112" cy="1273"/>
                <a:chOff x="13796" y="9436"/>
                <a:chExt cx="1112" cy="1273"/>
              </a:xfrm>
            </p:grpSpPr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14290" y="9436"/>
                  <a:ext cx="3" cy="8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13796" y="9697"/>
                  <a:ext cx="1112" cy="10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Start</a:t>
                  </a:r>
                  <a:endParaRPr lang="en-US" altLang="zh-CN" b="1"/>
                </a:p>
              </p:txBody>
            </p:sp>
          </p:grpSp>
          <p:cxnSp>
            <p:nvCxnSpPr>
              <p:cNvPr id="40" name="直接箭头连接符 39"/>
              <p:cNvCxnSpPr/>
              <p:nvPr/>
            </p:nvCxnSpPr>
            <p:spPr>
              <a:xfrm flipV="1">
                <a:off x="12053" y="9436"/>
                <a:ext cx="3" cy="8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8937" y="9436"/>
                <a:ext cx="3" cy="8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9620" y="9616"/>
                <a:ext cx="1712" cy="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PQ.pop</a:t>
                </a:r>
                <a:endParaRPr lang="en-US" altLang="zh-CN" sz="1600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9162" y="9616"/>
                <a:ext cx="26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17728" y="9436"/>
                <a:ext cx="3" cy="8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13089" y="9590"/>
                <a:ext cx="1712" cy="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howMany</a:t>
                </a:r>
                <a:endParaRPr lang="en-US" altLang="zh-CN" sz="1600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12226" y="9616"/>
                <a:ext cx="3437" cy="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0756" y="10277"/>
              <a:ext cx="1712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results</a:t>
              </a:r>
              <a:endParaRPr lang="en-US" altLang="zh-CN"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810" y="4922520"/>
            <a:ext cx="6053455" cy="193103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71050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TopScoreDocCollector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641350"/>
            <a:ext cx="3314065" cy="373316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6146165" y="641350"/>
            <a:ext cx="5796280" cy="1188687"/>
            <a:chOff x="7242" y="6854"/>
            <a:chExt cx="4114" cy="17556"/>
          </a:xfrm>
        </p:grpSpPr>
        <p:sp>
          <p:nvSpPr>
            <p:cNvPr id="72" name="剪去单角的矩形 71"/>
            <p:cNvSpPr/>
            <p:nvPr/>
          </p:nvSpPr>
          <p:spPr>
            <a:xfrm>
              <a:off x="7242" y="6854"/>
              <a:ext cx="4114" cy="1755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242" y="6854"/>
              <a:ext cx="4022" cy="1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TopScoreDocCollector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维护队列头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pqTop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，表示分值最小文档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维护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numHits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，表示收集文档数，即队列长度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维护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totalHitsThreshhold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，表示精确处理阈值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51245" y="3773805"/>
            <a:ext cx="5906175" cy="1188687"/>
            <a:chOff x="7242" y="6854"/>
            <a:chExt cx="4192" cy="17556"/>
          </a:xfrm>
        </p:grpSpPr>
        <p:sp>
          <p:nvSpPr>
            <p:cNvPr id="31" name="剪去单角的矩形 30"/>
            <p:cNvSpPr/>
            <p:nvPr/>
          </p:nvSpPr>
          <p:spPr>
            <a:xfrm>
              <a:off x="7242" y="6854"/>
              <a:ext cx="4114" cy="1755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242" y="6854"/>
              <a:ext cx="4192" cy="1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假设所有匹配上的文档正好是按评分降序和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升序排列。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totalHits&lt;=totalHitsThreshhold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时，这些文档会逐一与队列头比较分值与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大小，判断是否入队。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totalHits&gt;totalHitsThreshhold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时，之后的文档直接忽略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11701145" y="2162175"/>
            <a:ext cx="3810" cy="39179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79870" y="3168650"/>
            <a:ext cx="108712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numHits=5</a:t>
            </a:r>
            <a:endParaRPr lang="en-US" altLang="zh-CN" sz="1600"/>
          </a:p>
        </p:txBody>
      </p:sp>
      <p:grpSp>
        <p:nvGrpSpPr>
          <p:cNvPr id="20" name="组合 19"/>
          <p:cNvGrpSpPr/>
          <p:nvPr/>
        </p:nvGrpSpPr>
        <p:grpSpPr>
          <a:xfrm rot="0">
            <a:off x="6121400" y="2654300"/>
            <a:ext cx="5608955" cy="200025"/>
            <a:chOff x="9679" y="2856"/>
            <a:chExt cx="8833" cy="315"/>
          </a:xfrm>
        </p:grpSpPr>
        <p:sp>
          <p:nvSpPr>
            <p:cNvPr id="4" name="矩形 3"/>
            <p:cNvSpPr/>
            <p:nvPr/>
          </p:nvSpPr>
          <p:spPr>
            <a:xfrm>
              <a:off x="9679" y="2856"/>
              <a:ext cx="8833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79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310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41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572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203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834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5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096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727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58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989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620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51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882" y="2877"/>
              <a:ext cx="631" cy="2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圆柱形 20"/>
          <p:cNvSpPr/>
          <p:nvPr/>
        </p:nvSpPr>
        <p:spPr>
          <a:xfrm rot="16200000">
            <a:off x="6922770" y="1759585"/>
            <a:ext cx="400685" cy="2003425"/>
          </a:xfrm>
          <a:prstGeom prst="can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9324975" y="2854325"/>
            <a:ext cx="1905" cy="53403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353425" y="3435985"/>
            <a:ext cx="194437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totalHitsThreshold=8</a:t>
            </a:r>
            <a:endParaRPr lang="en-US" altLang="zh-CN" sz="160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138545" y="2961640"/>
            <a:ext cx="12700" cy="413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34735" y="2188845"/>
            <a:ext cx="111887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totalHits=0</a:t>
            </a:r>
            <a:endParaRPr lang="en-US" altLang="zh-CN" sz="1600"/>
          </a:p>
        </p:txBody>
      </p:sp>
      <p:sp>
        <p:nvSpPr>
          <p:cNvPr id="28" name="文本框 27"/>
          <p:cNvSpPr txBox="1"/>
          <p:nvPr/>
        </p:nvSpPr>
        <p:spPr>
          <a:xfrm>
            <a:off x="7695565" y="2188845"/>
            <a:ext cx="240411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按评分降序，</a:t>
            </a:r>
            <a:r>
              <a:rPr lang="en-US" altLang="zh-CN" sz="1600"/>
              <a:t>id</a:t>
            </a:r>
            <a:r>
              <a:rPr lang="zh-CN" altLang="en-US" sz="1600"/>
              <a:t>升序排列</a:t>
            </a:r>
            <a:endParaRPr lang="zh-CN" altLang="en-US" sz="160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8112125" y="2961640"/>
            <a:ext cx="12700" cy="413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289040" y="3168650"/>
            <a:ext cx="166751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662795" y="3169285"/>
            <a:ext cx="166751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128250" y="3169285"/>
            <a:ext cx="93091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ignore</a:t>
            </a:r>
            <a:endParaRPr lang="en-US" altLang="zh-CN" sz="16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134735" y="2162175"/>
            <a:ext cx="3810" cy="39179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95280" y="2162175"/>
            <a:ext cx="120586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totalHits=14</a:t>
            </a:r>
            <a:endParaRPr lang="en-US" altLang="zh-CN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151245" y="1986915"/>
            <a:ext cx="5457190" cy="133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1728450" y="2901950"/>
            <a:ext cx="1905" cy="53403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099050" y="5328920"/>
            <a:ext cx="1454150" cy="3873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001770" y="5568315"/>
            <a:ext cx="1097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判断是否</a:t>
            </a:r>
            <a:endParaRPr lang="zh-CN" altLang="en-US"/>
          </a:p>
          <a:p>
            <a:r>
              <a:rPr lang="zh-CN" altLang="en-US"/>
              <a:t>触发阈值</a:t>
            </a:r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7630795" y="5536565"/>
            <a:ext cx="1040130" cy="4267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670925" y="571627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队列是否已满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71050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SimpleTopScoreDocCollector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677545"/>
            <a:ext cx="3504565" cy="291401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6146165" y="641350"/>
            <a:ext cx="5796280" cy="735330"/>
            <a:chOff x="7242" y="6854"/>
            <a:chExt cx="4114" cy="17556"/>
          </a:xfrm>
        </p:grpSpPr>
        <p:sp>
          <p:nvSpPr>
            <p:cNvPr id="72" name="剪去单角的矩形 71"/>
            <p:cNvSpPr/>
            <p:nvPr/>
          </p:nvSpPr>
          <p:spPr>
            <a:xfrm>
              <a:off x="7242" y="6854"/>
              <a:ext cx="4114" cy="1755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242" y="6854"/>
              <a:ext cx="4022" cy="15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SimpleTopScoreDocCollector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实现具体的文档收集过程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15" y="1496695"/>
            <a:ext cx="7105650" cy="521716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309995" y="1951355"/>
            <a:ext cx="155448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获取文档评分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46165" y="3105150"/>
            <a:ext cx="319532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文档评分太低，不能放入队列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53860" y="3922395"/>
            <a:ext cx="158115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首次触发阈值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3845" y="5690870"/>
            <a:ext cx="2289175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满足条件文档入队。并更新分数忽略阈值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697230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查询基本结构：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PagingTopScoreDocCollector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608330"/>
            <a:ext cx="3495040" cy="3799840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7320280" y="93980"/>
            <a:ext cx="3702050" cy="735330"/>
            <a:chOff x="7242" y="6854"/>
            <a:chExt cx="4114" cy="17556"/>
          </a:xfrm>
        </p:grpSpPr>
        <p:sp>
          <p:nvSpPr>
            <p:cNvPr id="72" name="剪去单角的矩形 71"/>
            <p:cNvSpPr/>
            <p:nvPr/>
          </p:nvSpPr>
          <p:spPr>
            <a:xfrm>
              <a:off x="7242" y="6854"/>
              <a:ext cx="4114" cy="1755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242" y="6854"/>
              <a:ext cx="4022" cy="1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ea typeface="微软雅黑" panose="020B0503020204020204" charset="-122"/>
                  <a:sym typeface="+mn-ea"/>
                </a:rPr>
                <a:t>PagingTopScoreDocCollector</a:t>
              </a:r>
              <a:endParaRPr lang="en-US" altLang="zh-CN">
                <a:latin typeface="Times New Roman" panose="02020603050405020304" charset="0"/>
                <a:ea typeface="微软雅黑" panose="020B0503020204020204" charset="-122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实现具体的文档分页收集过程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90" y="838200"/>
            <a:ext cx="6097905" cy="640080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960235" y="1244600"/>
            <a:ext cx="246888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分段内需跳过的文档数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60235" y="2612390"/>
            <a:ext cx="22282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当前文档在</a:t>
            </a:r>
            <a:r>
              <a:rPr lang="en-US" altLang="zh-CN"/>
              <a:t>after</a:t>
            </a:r>
            <a:r>
              <a:rPr lang="zh-CN" altLang="en-US"/>
              <a:t>之后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0235" y="3686810"/>
            <a:ext cx="155448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/>
              <a:t>初次触发阈值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6019800" y="4614545"/>
            <a:ext cx="22282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/>
              <a:t>当前文档在</a:t>
            </a:r>
            <a:r>
              <a:rPr lang="en-US" altLang="zh-CN"/>
              <a:t>after</a:t>
            </a:r>
            <a:r>
              <a:rPr lang="zh-CN" altLang="en-US"/>
              <a:t>之前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72075" y="5608955"/>
            <a:ext cx="246888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/>
              <a:t>统计实际收集的文档数</a:t>
            </a:r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6286500" y="6189345"/>
            <a:ext cx="338328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/>
              <a:t>文档入队。</a:t>
            </a:r>
            <a:r>
              <a:rPr lang="zh-CN" altLang="en-US">
                <a:sym typeface="+mn-ea"/>
              </a:rPr>
              <a:t>并更新分数忽略阈值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5430" y="1615440"/>
            <a:ext cx="325691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1098550"/>
            <a:ext cx="4657090" cy="268541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QueryPhase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8864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（若有）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2065" y="56743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添加各类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12065" y="612013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12065" y="6553835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Lucene::IndexSearcher::search(SearchContext::query,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queryCollector</a:t>
            </a:r>
            <a:r>
              <a:rPr lang="en-US" sz="1400">
                <a:latin typeface="Times New Roman" panose="02020603050405020304" charset="0"/>
                <a:sym typeface="+mn-ea"/>
              </a:rPr>
              <a:t>)</a:t>
            </a:r>
            <a:endParaRPr lang="en-US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3825" y="128016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第一次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 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，不做其他处理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3825" y="217995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余下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 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，实现分页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00520" y="2595245"/>
            <a:ext cx="52019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获取上次查询结束点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40" y="2983865"/>
            <a:ext cx="359981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6700520" y="3288030"/>
            <a:ext cx="52019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如果查询是按文档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排序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(IndexOrder),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直接跳过无用文档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0520" y="5110480"/>
            <a:ext cx="52019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查询排序方式是否支持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EarlyTerminate,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直接跳过无用文档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0" y="3685540"/>
            <a:ext cx="499999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5502910"/>
            <a:ext cx="2780665" cy="17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520" y="5674360"/>
            <a:ext cx="5342890" cy="110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098550"/>
            <a:ext cx="4657090" cy="268541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的查询实现：各类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Collector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52845" y="13188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earlyTerminationCollector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845" y="17392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filteredCollector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2845" y="21736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additionalCollector (aggregations)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52845" y="25939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minScoreCollector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52845" y="30143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cancellableCollector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2845" y="34353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topDocsCollector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2845" y="38811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52845" y="4286885"/>
            <a:ext cx="565531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Lucene::IndexSearcher::search(SearchContext::query,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queryCollector</a:t>
            </a:r>
            <a:r>
              <a:rPr lang="en-US" sz="1400">
                <a:latin typeface="Times New Roman" panose="02020603050405020304" charset="0"/>
                <a:sym typeface="+mn-ea"/>
              </a:rPr>
              <a:t>)</a:t>
            </a:r>
            <a:endParaRPr lang="en-US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7130" y="9182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（若有）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2845" y="46755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依次调用所有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postProcess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，更新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searchResult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8781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EarlyTerminationCollector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47130" y="8782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earlyTerminationCollector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0" y="1280160"/>
            <a:ext cx="585724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247130" y="23006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createEarlyTerminationCollectorContext</a:t>
            </a:r>
            <a:r>
              <a:rPr lang="en-US" sz="1600">
                <a:latin typeface="Times New Roman" panose="02020603050405020304" charset="0"/>
                <a:sym typeface="+mn-ea"/>
              </a:rPr>
              <a:t>(int numHits)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75" y="2713355"/>
            <a:ext cx="643826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5965190" y="5039360"/>
            <a:ext cx="59372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通过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Lucene::FilterCollector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以及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FilterLeafCollector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实现收集器嵌套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620395"/>
            <a:ext cx="3677920" cy="36277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5862320"/>
            <a:ext cx="349504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文本框 25"/>
          <p:cNvSpPr txBox="1"/>
          <p:nvPr/>
        </p:nvSpPr>
        <p:spPr>
          <a:xfrm>
            <a:off x="6247765" y="5460365"/>
            <a:ext cx="5795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注册其他收集器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7765" y="6363335"/>
            <a:ext cx="5795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FilterLeafCollector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4950" y="5039360"/>
            <a:ext cx="43548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FilterLeafCollector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" y="4248150"/>
            <a:ext cx="1323975" cy="6286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40" y="4324350"/>
            <a:ext cx="1543050" cy="5524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5" y="5469890"/>
            <a:ext cx="393319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文本框 31"/>
          <p:cNvSpPr txBox="1"/>
          <p:nvPr/>
        </p:nvSpPr>
        <p:spPr>
          <a:xfrm>
            <a:off x="234950" y="5795645"/>
            <a:ext cx="43548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实现自己的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逻辑，并调用其他收集器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285" y="6245225"/>
            <a:ext cx="306641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横卷形 34"/>
          <p:cNvSpPr/>
          <p:nvPr/>
        </p:nvSpPr>
        <p:spPr>
          <a:xfrm>
            <a:off x="3189605" y="4324350"/>
            <a:ext cx="1400175" cy="574040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+mn-ea"/>
              </a:rPr>
              <a:t>用于暂时保存其他收集器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8781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EarlyTerminationCollector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ea typeface="微软雅黑" panose="020B0503020204020204" charset="-122"/>
                  <a:sym typeface="+mn-ea"/>
                </a:rPr>
                <a:t>EarlyTerminationCollector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::collect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620395"/>
            <a:ext cx="3677920" cy="3627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95" y="945515"/>
            <a:ext cx="7205345" cy="3302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文本框 48"/>
          <p:cNvSpPr txBox="1"/>
          <p:nvPr/>
        </p:nvSpPr>
        <p:spPr>
          <a:xfrm>
            <a:off x="9687560" y="2792095"/>
            <a:ext cx="2214880" cy="82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用于结束当前</a:t>
            </a:r>
            <a:r>
              <a:rPr lang="en-US" altLang="zh-CN" sz="1600"/>
              <a:t>segment</a:t>
            </a:r>
            <a:r>
              <a:rPr lang="zh-CN" altLang="en-US" sz="1600"/>
              <a:t>的文档收集流程</a:t>
            </a:r>
            <a:r>
              <a:rPr lang="en-US" altLang="zh-CN" sz="1600"/>
              <a:t>, IndexSearcher</a:t>
            </a:r>
            <a:r>
              <a:rPr lang="zh-CN" altLang="en-US" sz="1600"/>
              <a:t>处理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573770" y="2065020"/>
            <a:ext cx="221488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强制中断文档收集过程</a:t>
            </a:r>
            <a:endParaRPr 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7152005" y="3526155"/>
            <a:ext cx="22148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执行其他</a:t>
            </a:r>
            <a:r>
              <a:rPr lang="en-US" altLang="zh-CN" sz="1600"/>
              <a:t>collector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4624070"/>
            <a:ext cx="8796020" cy="9182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73770" y="1564640"/>
            <a:ext cx="221488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处理完指定数量的文档</a:t>
            </a:r>
            <a:endParaRPr lang="zh-CN" altLang="en-US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8781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FilteredCollector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postFilter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247130" y="8782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filteredCollector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0" y="1280160"/>
            <a:ext cx="665734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722630"/>
            <a:ext cx="4342130" cy="2503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45" y="3884295"/>
            <a:ext cx="6819265" cy="2866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247130" y="22726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createFilteredCollectorContext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3795" y="34823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对文档进行过滤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30" y="2661285"/>
            <a:ext cx="526669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7866380" y="4846955"/>
            <a:ext cx="3308985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根据</a:t>
            </a:r>
            <a:r>
              <a:rPr lang="en-US" altLang="zh-CN" sz="1600"/>
              <a:t>Query</a:t>
            </a:r>
            <a:r>
              <a:rPr lang="zh-CN" altLang="en-US" sz="1600"/>
              <a:t>得到待过滤文档的</a:t>
            </a:r>
            <a:r>
              <a:rPr lang="en-US" altLang="zh-CN" sz="1600"/>
              <a:t>Bits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7866380" y="5788660"/>
            <a:ext cx="3308985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根据</a:t>
            </a:r>
            <a:r>
              <a:rPr lang="en-US" altLang="zh-CN" sz="1600"/>
              <a:t>Bits</a:t>
            </a:r>
            <a:r>
              <a:rPr lang="zh-CN" altLang="en-US" sz="1600"/>
              <a:t>过滤文档</a:t>
            </a:r>
            <a:endParaRPr lang="zh-CN" alt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8781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AdditionalCollectors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661670"/>
            <a:ext cx="3734435" cy="30797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7130" y="8782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添加额外的文档收集器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0" y="1326515"/>
            <a:ext cx="604774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258560" y="21285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createMultiCollectorContext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60" y="2514600"/>
            <a:ext cx="371411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0" y="2128520"/>
            <a:ext cx="2076450" cy="29044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8560" y="3670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由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MultiCollector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可获取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MultiLeafCollect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，并联各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LeafCollector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260" y="4064000"/>
            <a:ext cx="360934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30" y="5299710"/>
            <a:ext cx="2339340" cy="2787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0" y="5578475"/>
            <a:ext cx="498094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Scroll&amp;Slice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RestSearchAction::parseSearchRequest  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解析请求并创建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与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sliceBuilder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SearchSourceBuilder::parseXContent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2240" y="1632585"/>
            <a:ext cx="541020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SliceBuilder::fromXContext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0" y="1166495"/>
            <a:ext cx="501904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10" y="2023745"/>
            <a:ext cx="419989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10" y="2465070"/>
            <a:ext cx="53143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61100" y="27305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构建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解析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保存时间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845" y="3129280"/>
            <a:ext cx="6933565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47130" y="39757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构建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其余部分，发送查询请求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285615" y="710565"/>
            <a:ext cx="433070" cy="36010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01315" y="2395220"/>
            <a:ext cx="1297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Coordinator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6106160" y="436626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SearchService::executeQueryPhase::createAndPutContext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构建查询上下文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247130" y="50628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注入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SliceBuilder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2395" y="1356360"/>
            <a:ext cx="2990850" cy="981710"/>
            <a:chOff x="199" y="1306"/>
            <a:chExt cx="4710" cy="154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" y="1306"/>
              <a:ext cx="4709" cy="51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" y="1774"/>
              <a:ext cx="4688" cy="1078"/>
            </a:xfrm>
            <a:prstGeom prst="rect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65" y="2590800"/>
            <a:ext cx="1809750" cy="5524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65" y="4603750"/>
            <a:ext cx="2324100" cy="1447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247130" y="54400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keepAlive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时间为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scroll::keepAlive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700" y="710565"/>
            <a:ext cx="3037205" cy="3143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100" y="5840095"/>
            <a:ext cx="482854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左大括号 31"/>
          <p:cNvSpPr/>
          <p:nvPr/>
        </p:nvSpPr>
        <p:spPr>
          <a:xfrm>
            <a:off x="4285615" y="4490085"/>
            <a:ext cx="433070" cy="23025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01315" y="5471795"/>
            <a:ext cx="1114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498850" y="2872740"/>
            <a:ext cx="0" cy="2453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220720" y="3915410"/>
            <a:ext cx="5562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RPC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8781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MinScoreCollector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minScoreCollector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2530" y="1275080"/>
            <a:ext cx="543814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59830" y="24276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createMinScoreCollectorContext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2813685"/>
            <a:ext cx="577151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5" y="663575"/>
            <a:ext cx="5734050" cy="42062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59830" y="42551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评分大于minimumScore的文档可被收集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530" y="4653915"/>
            <a:ext cx="336169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30" y="3646805"/>
            <a:ext cx="371411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CancellableCollector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cancellableCollector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665" y="1271270"/>
            <a:ext cx="594296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47130" y="15220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createCancellableCollectorContext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1908175"/>
            <a:ext cx="406654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" y="600075"/>
            <a:ext cx="3804920" cy="3523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0" y="3465830"/>
            <a:ext cx="573341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47130" y="30797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如果搜索任务被取消，则抛出异常终止搜索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30620" y="46545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Default</a:t>
            </a:r>
            <a:r>
              <a:rPr lang="zh-CN" sz="1600">
                <a:latin typeface="Times New Roman" panose="02020603050405020304" charset="0"/>
                <a:sym typeface="+mn-ea"/>
              </a:rPr>
              <a:t>SearchContext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::task::isCancelled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判断任务是否取消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25" y="4123690"/>
            <a:ext cx="1716405" cy="2225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30620" y="50685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来自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TransportAction::execute,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通过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320" y="5441950"/>
            <a:ext cx="49714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TopDocsCollector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收集查询的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TopDocs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</a:t>
            </a:r>
            <a:r>
              <a:rPr sz="1600">
                <a:latin typeface="Times New Roman" panose="02020603050405020304" charset="0"/>
                <a:ea typeface="微软雅黑" panose="020B0503020204020204" charset="-122"/>
                <a:sym typeface="+mn-ea"/>
              </a:rPr>
              <a:t>opDocsCollector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5085" y="1275080"/>
            <a:ext cx="804735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47130" y="20593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createTopDocsCollectorContext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19850" y="2901315"/>
            <a:ext cx="54965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默认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创建SimpleTopDocsCollector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49670" y="2464435"/>
            <a:ext cx="5796280" cy="394970"/>
            <a:chOff x="7242" y="6854"/>
            <a:chExt cx="4114" cy="14199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2" y="6854"/>
              <a:ext cx="4022" cy="13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Times New Roman" panose="02020603050405020304" charset="0"/>
                  <a:sym typeface="+mn-ea"/>
                </a:rPr>
                <a:t>根据查询参数，得到不同的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TopDocsCollector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19850" y="3289300"/>
            <a:ext cx="54965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scroll 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，创建ScrollingTopDocsCollector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9850" y="3680460"/>
            <a:ext cx="54965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collapse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参数，创建CollapsingTopDocsCollector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9850" y="4057650"/>
            <a:ext cx="54965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size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0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，创建EmptyTopDocsCollector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4570730"/>
            <a:ext cx="7829550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TopDocsCollectorContext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TopDocsCollectorContext::createTopDocsCollectorContext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创建SimpleTopDocsCollector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1177290"/>
            <a:ext cx="2286000" cy="187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18435"/>
            <a:ext cx="4704715" cy="1162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计算待搜索的文档数量</a:t>
            </a:r>
            <a:endParaRPr 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1267460"/>
            <a:ext cx="5514340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244590" y="15614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rescore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窗口大小校正</a:t>
            </a:r>
            <a:r>
              <a:rPr lang="zh-CN" sz="1600">
                <a:latin typeface="Times New Roman" panose="02020603050405020304" charset="0"/>
                <a:sym typeface="+mn-ea"/>
              </a:rPr>
              <a:t>待搜索的文档数量</a:t>
            </a:r>
            <a:endParaRPr 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0" y="1948180"/>
            <a:ext cx="454279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44590" y="31375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SimpleTopDocsCollector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Context,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用于创建具体的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45" y="4130040"/>
            <a:ext cx="770445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61188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SimpleTopDocsCollectorContext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829310"/>
            <a:ext cx="7095490" cy="28854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SimpleTopDocsCollectorContext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创建SimpleTopDocsCollector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若禁用TRACK_TOTAL_HITS，不统计全部匹配文档数量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6055" y="1253490"/>
            <a:ext cx="53663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若无分页（无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searchAfter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9410" y="1630680"/>
            <a:ext cx="5193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totalHitsThreshold=1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的SimpleTopScoreDocCollector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6055" y="2007870"/>
            <a:ext cx="53663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若有分页（有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searchAfter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9410" y="2385060"/>
            <a:ext cx="5193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totalHitsThreshold=1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sz="1600">
                <a:latin typeface="Times New Roman" panose="02020603050405020304" charset="0"/>
                <a:sym typeface="+mn-ea"/>
              </a:rPr>
              <a:t>PagingTopScoreDocCollector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7130" y="37236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若需统计部分满足最低分数阈值的匹配文档数量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36055" y="4116070"/>
            <a:ext cx="53663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totalHitsThreshold=N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的SimpleTopScoreDocCollector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36690" y="4493260"/>
            <a:ext cx="53657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或创建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totalHitsThreshold=N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sz="1600">
                <a:latin typeface="Times New Roman" panose="02020603050405020304" charset="0"/>
                <a:sym typeface="+mn-ea"/>
              </a:rPr>
              <a:t>PagingTopScoreDocCollector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47130" y="48844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若需查询中有排序参数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6690" y="5275580"/>
            <a:ext cx="53663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totalHitsThreshold=1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的SimpleFieldCollector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36055" y="5663565"/>
            <a:ext cx="53663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或创建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totalHitsThreshold=1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的PagingFieldCollector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4058920"/>
            <a:ext cx="4621530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61188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SimpleTopDocsCollectorContext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SimpleTopDocsCollectorContext::postProcess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处理查询结果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TopDocs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以及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maxScore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0" y="1267460"/>
            <a:ext cx="311404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76300"/>
            <a:ext cx="3027045" cy="2558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47130" y="17760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按是否包含排序字段进行封装</a:t>
            </a:r>
            <a:endParaRPr 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2181860"/>
            <a:ext cx="661924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61100" y="37522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填充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SearchContext::QuerySearchResult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070" y="4143375"/>
            <a:ext cx="544766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61188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TopFieldCollector</a:t>
            </a:r>
            <a:endParaRPr lang="en-US" altLang="zh-CN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abstract TopFieldCollector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可按若干字段排序的文档收集器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TopFieldCollector::create(Sort, numHits, after, totalHitsThreshold)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829310"/>
            <a:ext cx="4390390" cy="34270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10640" y="2613025"/>
            <a:ext cx="2237105" cy="779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4390390"/>
            <a:ext cx="5205730" cy="2348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8775" y="968375"/>
            <a:ext cx="494538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介绍</a:t>
            </a:r>
            <a:r>
              <a:rPr lang="en-US" altLang="zh-CN">
                <a:solidFill>
                  <a:schemeClr val="bg1"/>
                </a:solidFill>
              </a:rPr>
              <a:t>Paging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simpleCollector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FieldComparator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LeafFieldComparator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GroupSelector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FirstPass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SecondPass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GroupReduce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Collapse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63665" y="1264285"/>
            <a:ext cx="54387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创建优先级队列，维护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topN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个文档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35" y="1656715"/>
            <a:ext cx="553339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463665" y="1941195"/>
            <a:ext cx="54387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不包含分页，使用SimpleFieldCollector</a:t>
            </a:r>
            <a:endParaRPr lang="zh-CN" sz="160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05" y="2332355"/>
            <a:ext cx="511429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6477635" y="2778760"/>
            <a:ext cx="54387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包含分页，使用PagingFieldCollector</a:t>
            </a:r>
            <a:endParaRPr lang="zh-CN" sz="160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605" y="3182620"/>
            <a:ext cx="54286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2" name="组合 21"/>
          <p:cNvGrpSpPr/>
          <p:nvPr/>
        </p:nvGrpSpPr>
        <p:grpSpPr>
          <a:xfrm>
            <a:off x="6106795" y="3448050"/>
            <a:ext cx="5796280" cy="640730"/>
            <a:chOff x="7242" y="6854"/>
            <a:chExt cx="4114" cy="14199"/>
          </a:xfrm>
        </p:grpSpPr>
        <p:sp>
          <p:nvSpPr>
            <p:cNvPr id="23" name="剪去单角的矩形 22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42" y="6854"/>
              <a:ext cx="4022" cy="12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600">
                  <a:latin typeface="Times New Roman" panose="02020603050405020304" charset="0"/>
                  <a:sym typeface="+mn-ea"/>
                </a:rPr>
                <a:t>优先级队列用于收集文档，不保存文档字段内容，只保存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，因此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FieldComparator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需要保存对应字段的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topN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个文档的内容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210" y="4158615"/>
            <a:ext cx="509524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2250" y="5009515"/>
            <a:ext cx="660019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组合 26"/>
          <p:cNvGrpSpPr/>
          <p:nvPr/>
        </p:nvGrpSpPr>
        <p:grpSpPr>
          <a:xfrm>
            <a:off x="6125210" y="5274945"/>
            <a:ext cx="5796280" cy="822945"/>
            <a:chOff x="7242" y="6854"/>
            <a:chExt cx="4114" cy="18237"/>
          </a:xfrm>
        </p:grpSpPr>
        <p:sp>
          <p:nvSpPr>
            <p:cNvPr id="28" name="剪去单角的矩形 27"/>
            <p:cNvSpPr/>
            <p:nvPr/>
          </p:nvSpPr>
          <p:spPr>
            <a:xfrm>
              <a:off x="7242" y="6854"/>
              <a:ext cx="4114" cy="1823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42" y="6854"/>
              <a:ext cx="4022" cy="18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latin typeface="Times New Roman" panose="02020603050405020304" charset="0"/>
                  <a:sym typeface="+mn-ea"/>
                </a:rPr>
                <a:t>slot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表示文档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bottom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表示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topN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中最小文档，用于快速判断文档是否应该入队。优先级队列结合多个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FieldComparator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可实现文档按字段排序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210" y="6148705"/>
            <a:ext cx="517144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26035" y="8255"/>
            <a:ext cx="598932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ScrollingTopDocsCollectorContext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49530"/>
            <a:ext cx="5796280" cy="94361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3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ScrollingTopDocsCollectorContext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获取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scrollsearch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收集器，定义了获取查询结果的实现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 获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取收集器逻辑与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SimpleTopDocsCollectorConext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相同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607695"/>
            <a:ext cx="2798445" cy="3141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47130" y="10350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ScrollingTopDocsCollectorContext::postProcess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7130" y="1423035"/>
            <a:ext cx="5655310" cy="352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ea typeface="微软雅黑" panose="020B0503020204020204" charset="-122"/>
                <a:sym typeface="+mn-ea"/>
              </a:rPr>
              <a:t>更新</a:t>
            </a:r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sym typeface="+mn-ea"/>
              </a:rPr>
              <a:t>ScrollContext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1831340"/>
            <a:ext cx="388556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6261100" y="3778250"/>
            <a:ext cx="5640705" cy="582930"/>
            <a:chOff x="7242" y="6854"/>
            <a:chExt cx="4114" cy="14199"/>
          </a:xfrm>
        </p:grpSpPr>
        <p:sp>
          <p:nvSpPr>
            <p:cNvPr id="13" name="剪去单角的矩形 12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42" y="6854"/>
              <a:ext cx="4022" cy="1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第一轮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scroll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查询，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lastEmittedDoc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为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null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，会遍历所有文档，此时已经获取了整个查询的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totalHits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合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maxScore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数据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247130" y="4403090"/>
            <a:ext cx="56553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若只有一个分片，采用query_and_fetch，无独立的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fetchPhase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结束即得到lastEmittedDoc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20" y="5038090"/>
            <a:ext cx="690499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106160" y="6436995"/>
            <a:ext cx="593979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query_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then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_fetch方式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赋值lastEmittedDoc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" y="6025515"/>
            <a:ext cx="3818890" cy="161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85" y="6229350"/>
            <a:ext cx="473329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ProfileCollector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627380"/>
            <a:ext cx="3760470" cy="41935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ProfileCollector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提供收集器整个生命周期的计时功能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scoreMode ---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返回收集器的评分模式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1287145"/>
            <a:ext cx="3733165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247130" y="28448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getLeafCollector---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返回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segment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收集器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ProfileCollector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627380"/>
            <a:ext cx="3760470" cy="41935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85" y="422910"/>
            <a:ext cx="5714365" cy="5885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102985" y="1143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getLeafCollector---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返回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segment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收集器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30970" y="838200"/>
            <a:ext cx="27863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计算获取代理</a:t>
            </a:r>
            <a:r>
              <a:rPr lang="en-US" altLang="zh-CN" sz="1600"/>
              <a:t>Collector</a:t>
            </a:r>
            <a:r>
              <a:rPr lang="zh-CN" altLang="en-US" sz="1600"/>
              <a:t>的时间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9030970" y="2971800"/>
            <a:ext cx="278638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计算整个</a:t>
            </a:r>
            <a:r>
              <a:rPr lang="zh-CN" sz="1600"/>
              <a:t>文档收集过程耗时</a:t>
            </a:r>
            <a:endParaRPr 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9030970" y="4902200"/>
            <a:ext cx="27863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计算设置</a:t>
            </a:r>
            <a:r>
              <a:rPr lang="en-US" altLang="zh-CN" sz="1600"/>
              <a:t>Scorer</a:t>
            </a:r>
            <a:r>
              <a:rPr lang="zh-CN" altLang="en-US" sz="1600"/>
              <a:t>时间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730" y="3221355"/>
            <a:ext cx="9228455" cy="3637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Scroll&amp;Slice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SearchService::executeQueryPhase::createAndPutContext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构建查询上下文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174740" y="7962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保存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1199515"/>
            <a:ext cx="5152390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174740" y="16313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执行查询并返回结果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33770" y="2049780"/>
            <a:ext cx="5796280" cy="640730"/>
            <a:chOff x="7242" y="6854"/>
            <a:chExt cx="4114" cy="14199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SearchService::Reaper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定期清理过期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88710" y="27324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注册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Reaper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05" y="3109595"/>
            <a:ext cx="699071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188710" y="3403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清理过期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983480" y="552450"/>
            <a:ext cx="433070" cy="23025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04260" y="1519555"/>
            <a:ext cx="1114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3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InternalProfileCollector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latin typeface="Times New Roman" panose="02020603050405020304" charset="0"/>
                  <a:ea typeface="微软雅黑" panose="020B0503020204020204" charset="-122"/>
                  <a:sym typeface="+mn-ea"/>
                </a:rPr>
                <a:t>InternalProfileCollector</a:t>
              </a:r>
              <a:endParaRPr lang="en-US">
                <a:latin typeface="Times New Roman" panose="02020603050405020304" charset="0"/>
                <a:ea typeface="微软雅黑" panose="020B0503020204020204" charset="-122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管理嵌套层级的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Collector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，并封装为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ProfileCollector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InternalProfileCollector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1825"/>
            <a:ext cx="3999865" cy="3333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268095"/>
            <a:ext cx="7305040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2856230"/>
            <a:ext cx="7457440" cy="3456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47130" y="24777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可获取各层级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运行耗时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3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InternalProfileCollector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88100" y="5637530"/>
            <a:ext cx="2857500" cy="1121410"/>
            <a:chOff x="7609" y="6475"/>
            <a:chExt cx="4500" cy="1766"/>
          </a:xfrm>
        </p:grpSpPr>
        <p:sp>
          <p:nvSpPr>
            <p:cNvPr id="6" name="矩形 5"/>
            <p:cNvSpPr/>
            <p:nvPr/>
          </p:nvSpPr>
          <p:spPr>
            <a:xfrm>
              <a:off x="7609" y="6475"/>
              <a:ext cx="4500" cy="1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14" y="6968"/>
              <a:ext cx="4113" cy="1272"/>
              <a:chOff x="7814" y="6968"/>
              <a:chExt cx="4113" cy="127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814" y="6968"/>
                <a:ext cx="4091" cy="12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723" y="7558"/>
                <a:ext cx="2274" cy="5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TopDocsCollector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814" y="6968"/>
                <a:ext cx="1614" cy="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sz="1000"/>
                  <a:t>ProfileCollector</a:t>
                </a:r>
                <a:endParaRPr lang="en-US" sz="100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917" y="6988"/>
                <a:ext cx="2010" cy="3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文本框 11"/>
            <p:cNvSpPr txBox="1"/>
            <p:nvPr/>
          </p:nvSpPr>
          <p:spPr>
            <a:xfrm>
              <a:off x="7609" y="6475"/>
              <a:ext cx="2646" cy="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sz="10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InternalProfileCollector</a:t>
              </a:r>
              <a:endParaRPr lang="en-US" sz="100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9" y="6502"/>
              <a:ext cx="1200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" y="692785"/>
            <a:ext cx="1876425" cy="3244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" y="4111625"/>
            <a:ext cx="3072765" cy="2192655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6388100" y="162560"/>
            <a:ext cx="4919980" cy="1121410"/>
            <a:chOff x="9244" y="9016"/>
            <a:chExt cx="7748" cy="1766"/>
          </a:xfrm>
        </p:grpSpPr>
        <p:grpSp>
          <p:nvGrpSpPr>
            <p:cNvPr id="45" name="组合 44"/>
            <p:cNvGrpSpPr/>
            <p:nvPr/>
          </p:nvGrpSpPr>
          <p:grpSpPr>
            <a:xfrm>
              <a:off x="9244" y="9016"/>
              <a:ext cx="4500" cy="1766"/>
              <a:chOff x="7609" y="6475"/>
              <a:chExt cx="4500" cy="17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7609" y="6475"/>
                <a:ext cx="4500" cy="17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7814" y="6968"/>
                <a:ext cx="4113" cy="1273"/>
                <a:chOff x="7814" y="6968"/>
                <a:chExt cx="4113" cy="1273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7814" y="6968"/>
                  <a:ext cx="4091" cy="12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8519" y="7558"/>
                  <a:ext cx="2637" cy="5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CancellableCollector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7814" y="6968"/>
                  <a:ext cx="1614" cy="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en-US" sz="1000"/>
                    <a:t>ProfileCollector</a:t>
                  </a:r>
                  <a:endParaRPr lang="en-US" sz="1000"/>
                </a:p>
              </p:txBody>
            </p:sp>
            <p:pic>
              <p:nvPicPr>
                <p:cNvPr id="51" name="图片 5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917" y="6988"/>
                  <a:ext cx="2010" cy="3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52" name="文本框 51"/>
              <p:cNvSpPr txBox="1"/>
              <p:nvPr/>
            </p:nvSpPr>
            <p:spPr>
              <a:xfrm>
                <a:off x="7609" y="6475"/>
                <a:ext cx="2646" cy="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sz="10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InternalProfileCollector</a:t>
                </a:r>
                <a:endParaRPr lang="en-US" sz="1000"/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09" y="6502"/>
                <a:ext cx="1200" cy="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68" name="组合 67"/>
            <p:cNvGrpSpPr/>
            <p:nvPr/>
          </p:nvGrpSpPr>
          <p:grpSpPr>
            <a:xfrm>
              <a:off x="14960" y="9799"/>
              <a:ext cx="2032" cy="847"/>
              <a:chOff x="14322" y="3073"/>
              <a:chExt cx="2032" cy="847"/>
            </a:xfrm>
          </p:grpSpPr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344" y="3620"/>
                <a:ext cx="2010" cy="3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0" name="矩形 69"/>
              <p:cNvSpPr/>
              <p:nvPr/>
            </p:nvSpPr>
            <p:spPr>
              <a:xfrm>
                <a:off x="14322" y="3073"/>
                <a:ext cx="2011" cy="5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FilterCollector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>
              <a:off x="12784" y="10363"/>
              <a:ext cx="2220" cy="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388100" y="1515745"/>
            <a:ext cx="4933950" cy="1121410"/>
            <a:chOff x="9244" y="6751"/>
            <a:chExt cx="7770" cy="1766"/>
          </a:xfrm>
        </p:grpSpPr>
        <p:grpSp>
          <p:nvGrpSpPr>
            <p:cNvPr id="36" name="组合 35"/>
            <p:cNvGrpSpPr/>
            <p:nvPr/>
          </p:nvGrpSpPr>
          <p:grpSpPr>
            <a:xfrm>
              <a:off x="9244" y="6751"/>
              <a:ext cx="4500" cy="1766"/>
              <a:chOff x="7609" y="6475"/>
              <a:chExt cx="4500" cy="17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609" y="6475"/>
                <a:ext cx="4500" cy="17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7814" y="6968"/>
                <a:ext cx="4113" cy="1273"/>
                <a:chOff x="7814" y="6968"/>
                <a:chExt cx="4113" cy="1273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814" y="6968"/>
                  <a:ext cx="4091" cy="12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519" y="7558"/>
                  <a:ext cx="2637" cy="5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MinScoreCollector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7814" y="6968"/>
                  <a:ext cx="1614" cy="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en-US" sz="1000"/>
                    <a:t>ProfileCollector</a:t>
                  </a:r>
                  <a:endParaRPr lang="en-US" sz="1000"/>
                </a:p>
              </p:txBody>
            </p:sp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917" y="6988"/>
                  <a:ext cx="2010" cy="3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43" name="文本框 42"/>
              <p:cNvSpPr txBox="1"/>
              <p:nvPr/>
            </p:nvSpPr>
            <p:spPr>
              <a:xfrm>
                <a:off x="7609" y="6475"/>
                <a:ext cx="2646" cy="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sz="10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InternalProfileCollector</a:t>
                </a:r>
                <a:endParaRPr lang="en-US" sz="1000"/>
              </a:p>
            </p:txBody>
          </p:sp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09" y="6502"/>
                <a:ext cx="1200" cy="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65" name="组合 64"/>
            <p:cNvGrpSpPr/>
            <p:nvPr/>
          </p:nvGrpSpPr>
          <p:grpSpPr>
            <a:xfrm>
              <a:off x="14982" y="7534"/>
              <a:ext cx="2032" cy="847"/>
              <a:chOff x="14322" y="3073"/>
              <a:chExt cx="2032" cy="847"/>
            </a:xfrm>
          </p:grpSpPr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344" y="3620"/>
                <a:ext cx="2010" cy="3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7" name="矩形 66"/>
              <p:cNvSpPr/>
              <p:nvPr/>
            </p:nvSpPr>
            <p:spPr>
              <a:xfrm>
                <a:off x="14322" y="3073"/>
                <a:ext cx="2011" cy="5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FilterCollector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>
              <a:off x="12806" y="8098"/>
              <a:ext cx="2220" cy="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388735" y="2868295"/>
            <a:ext cx="4947285" cy="1121410"/>
            <a:chOff x="9245" y="4489"/>
            <a:chExt cx="7791" cy="1766"/>
          </a:xfrm>
        </p:grpSpPr>
        <p:grpSp>
          <p:nvGrpSpPr>
            <p:cNvPr id="27" name="组合 26"/>
            <p:cNvGrpSpPr/>
            <p:nvPr/>
          </p:nvGrpSpPr>
          <p:grpSpPr>
            <a:xfrm>
              <a:off x="9245" y="4489"/>
              <a:ext cx="4500" cy="1766"/>
              <a:chOff x="7609" y="6475"/>
              <a:chExt cx="4500" cy="176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609" y="6475"/>
                <a:ext cx="4500" cy="17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7814" y="6968"/>
                <a:ext cx="4113" cy="1272"/>
                <a:chOff x="7814" y="6968"/>
                <a:chExt cx="4113" cy="1272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7814" y="6968"/>
                  <a:ext cx="4091" cy="12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723" y="7558"/>
                  <a:ext cx="2274" cy="5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FilteredCollector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814" y="6968"/>
                  <a:ext cx="1614" cy="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en-US" sz="1000"/>
                    <a:t>ProfileCollector</a:t>
                  </a:r>
                  <a:endParaRPr lang="en-US" sz="1000"/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917" y="6988"/>
                  <a:ext cx="2010" cy="3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34" name="文本框 33"/>
              <p:cNvSpPr txBox="1"/>
              <p:nvPr/>
            </p:nvSpPr>
            <p:spPr>
              <a:xfrm>
                <a:off x="7609" y="6475"/>
                <a:ext cx="2646" cy="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sz="10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InternalProfileCollector</a:t>
                </a:r>
                <a:endParaRPr lang="en-US" sz="1000"/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09" y="6502"/>
                <a:ext cx="1200" cy="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62" name="组合 61"/>
            <p:cNvGrpSpPr/>
            <p:nvPr/>
          </p:nvGrpSpPr>
          <p:grpSpPr>
            <a:xfrm>
              <a:off x="15004" y="5272"/>
              <a:ext cx="2032" cy="847"/>
              <a:chOff x="14322" y="3073"/>
              <a:chExt cx="2032" cy="847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344" y="3620"/>
                <a:ext cx="2010" cy="3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4" name="矩形 63"/>
              <p:cNvSpPr/>
              <p:nvPr/>
            </p:nvSpPr>
            <p:spPr>
              <a:xfrm>
                <a:off x="14322" y="3073"/>
                <a:ext cx="2011" cy="5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FilterCollector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2" name="直接箭头连接符 81"/>
            <p:cNvCxnSpPr/>
            <p:nvPr/>
          </p:nvCxnSpPr>
          <p:spPr>
            <a:xfrm>
              <a:off x="12633" y="5833"/>
              <a:ext cx="2385" cy="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6388100" y="4251325"/>
            <a:ext cx="4947920" cy="1121410"/>
            <a:chOff x="9244" y="2290"/>
            <a:chExt cx="7792" cy="1766"/>
          </a:xfrm>
        </p:grpSpPr>
        <p:grpSp>
          <p:nvGrpSpPr>
            <p:cNvPr id="18" name="组合 17"/>
            <p:cNvGrpSpPr/>
            <p:nvPr/>
          </p:nvGrpSpPr>
          <p:grpSpPr>
            <a:xfrm>
              <a:off x="9244" y="2290"/>
              <a:ext cx="4500" cy="1766"/>
              <a:chOff x="7609" y="6475"/>
              <a:chExt cx="4500" cy="176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609" y="6475"/>
                <a:ext cx="4500" cy="17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7814" y="6968"/>
                <a:ext cx="4113" cy="1273"/>
                <a:chOff x="7814" y="6968"/>
                <a:chExt cx="4113" cy="1273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7814" y="6968"/>
                  <a:ext cx="4091" cy="12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8292" y="7558"/>
                  <a:ext cx="3317" cy="5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EarlyTerminationCollector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7814" y="6968"/>
                  <a:ext cx="1614" cy="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en-US" sz="1000"/>
                    <a:t>ProfileCollector</a:t>
                  </a:r>
                  <a:endParaRPr lang="en-US" sz="1000"/>
                </a:p>
              </p:txBody>
            </p:sp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917" y="6988"/>
                  <a:ext cx="2010" cy="3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25" name="文本框 24"/>
              <p:cNvSpPr txBox="1"/>
              <p:nvPr/>
            </p:nvSpPr>
            <p:spPr>
              <a:xfrm>
                <a:off x="7609" y="6475"/>
                <a:ext cx="2646" cy="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sz="10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InternalProfileCollector</a:t>
                </a:r>
                <a:endParaRPr lang="en-US" sz="1000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09" y="6502"/>
                <a:ext cx="1200" cy="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61" name="组合 60"/>
            <p:cNvGrpSpPr/>
            <p:nvPr/>
          </p:nvGrpSpPr>
          <p:grpSpPr>
            <a:xfrm>
              <a:off x="15004" y="3073"/>
              <a:ext cx="2032" cy="847"/>
              <a:chOff x="14322" y="3073"/>
              <a:chExt cx="2032" cy="847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344" y="3620"/>
                <a:ext cx="2010" cy="3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0" name="矩形 59"/>
              <p:cNvSpPr/>
              <p:nvPr/>
            </p:nvSpPr>
            <p:spPr>
              <a:xfrm>
                <a:off x="14322" y="3073"/>
                <a:ext cx="2011" cy="5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FilterCollector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 flipV="1">
              <a:off x="13246" y="3645"/>
              <a:ext cx="1754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曲线连接符 89"/>
          <p:cNvCxnSpPr>
            <a:stCxn id="53" idx="3"/>
            <a:endCxn id="37" idx="3"/>
          </p:cNvCxnSpPr>
          <p:nvPr/>
        </p:nvCxnSpPr>
        <p:spPr>
          <a:xfrm>
            <a:off x="9245600" y="284480"/>
            <a:ext cx="3175" cy="179197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69" idx="2"/>
            <a:endCxn id="37" idx="3"/>
          </p:cNvCxnSpPr>
          <p:nvPr/>
        </p:nvCxnSpPr>
        <p:spPr>
          <a:xfrm rot="5400000">
            <a:off x="9518015" y="924560"/>
            <a:ext cx="878840" cy="142430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44" idx="3"/>
            <a:endCxn id="28" idx="3"/>
          </p:cNvCxnSpPr>
          <p:nvPr/>
        </p:nvCxnSpPr>
        <p:spPr>
          <a:xfrm>
            <a:off x="9245600" y="1637665"/>
            <a:ext cx="3175" cy="1791335"/>
          </a:xfrm>
          <a:prstGeom prst="curvedConnector3">
            <a:avLst>
              <a:gd name="adj1" fmla="val 852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66" idx="2"/>
          </p:cNvCxnSpPr>
          <p:nvPr/>
        </p:nvCxnSpPr>
        <p:spPr>
          <a:xfrm rot="5400000">
            <a:off x="9538335" y="2275205"/>
            <a:ext cx="870585" cy="142113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/>
          <p:cNvCxnSpPr>
            <a:stCxn id="35" idx="3"/>
            <a:endCxn id="19" idx="3"/>
          </p:cNvCxnSpPr>
          <p:nvPr/>
        </p:nvCxnSpPr>
        <p:spPr>
          <a:xfrm flipH="1">
            <a:off x="9245600" y="2990215"/>
            <a:ext cx="3175" cy="1821815"/>
          </a:xfrm>
          <a:prstGeom prst="curvedConnector3">
            <a:avLst>
              <a:gd name="adj1" fmla="val -932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63" idx="2"/>
          </p:cNvCxnSpPr>
          <p:nvPr/>
        </p:nvCxnSpPr>
        <p:spPr>
          <a:xfrm rot="5400000">
            <a:off x="9521190" y="3644900"/>
            <a:ext cx="918210" cy="143510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26" idx="3"/>
            <a:endCxn id="6" idx="3"/>
          </p:cNvCxnSpPr>
          <p:nvPr/>
        </p:nvCxnSpPr>
        <p:spPr>
          <a:xfrm>
            <a:off x="9245600" y="4373245"/>
            <a:ext cx="3175" cy="182499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55" idx="2"/>
          </p:cNvCxnSpPr>
          <p:nvPr/>
        </p:nvCxnSpPr>
        <p:spPr>
          <a:xfrm rot="5400000">
            <a:off x="9527540" y="5007610"/>
            <a:ext cx="891540" cy="144907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3648710" y="831850"/>
            <a:ext cx="2570480" cy="5840730"/>
            <a:chOff x="5746" y="1310"/>
            <a:chExt cx="4048" cy="9198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0" y="1447"/>
              <a:ext cx="1935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0" y="3687"/>
              <a:ext cx="1935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0" y="5817"/>
              <a:ext cx="1935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0" y="7995"/>
              <a:ext cx="1935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0" y="10178"/>
              <a:ext cx="1935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3" name="波形 102"/>
            <p:cNvSpPr/>
            <p:nvPr/>
          </p:nvSpPr>
          <p:spPr>
            <a:xfrm>
              <a:off x="5746" y="1310"/>
              <a:ext cx="933" cy="576"/>
            </a:xfrm>
            <a:prstGeom prst="wav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Doc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04" name="直接箭头连接符 103"/>
            <p:cNvCxnSpPr>
              <a:stCxn id="103" idx="3"/>
              <a:endCxn id="98" idx="1"/>
            </p:cNvCxnSpPr>
            <p:nvPr/>
          </p:nvCxnSpPr>
          <p:spPr>
            <a:xfrm>
              <a:off x="6679" y="1598"/>
              <a:ext cx="1181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8828" y="1799"/>
              <a:ext cx="0" cy="19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8828" y="4017"/>
              <a:ext cx="0" cy="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8828" y="6147"/>
              <a:ext cx="0" cy="18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8828" y="8325"/>
              <a:ext cx="0" cy="18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的查询实现：其余查询阶段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QueryPhase::execute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组合文档收集、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rescore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、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suggest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aggregation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阶段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47130" y="8763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文档收集阶段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21450" y="1281430"/>
            <a:ext cx="5380990" cy="365752"/>
            <a:chOff x="7242" y="6854"/>
            <a:chExt cx="4114" cy="15373"/>
          </a:xfrm>
        </p:grpSpPr>
        <p:sp>
          <p:nvSpPr>
            <p:cNvPr id="6" name="剪去单角的矩形 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2" y="6854"/>
              <a:ext cx="4022" cy="1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QueryPhase::static execute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16611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rescore</a:t>
            </a:r>
            <a:r>
              <a:rPr lang="zh-CN" sz="1600">
                <a:latin typeface="Times New Roman" panose="02020603050405020304" charset="0"/>
                <a:sym typeface="+mn-ea"/>
              </a:rPr>
              <a:t>阶段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7130" y="20383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suggest</a:t>
            </a:r>
            <a:r>
              <a:rPr lang="zh-CN" sz="1600">
                <a:latin typeface="Times New Roman" panose="02020603050405020304" charset="0"/>
                <a:sym typeface="+mn-ea"/>
              </a:rPr>
              <a:t>阶段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7130" y="24155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aggregation</a:t>
            </a:r>
            <a:r>
              <a:rPr lang="zh-CN" sz="1600">
                <a:latin typeface="Times New Roman" panose="02020603050405020304" charset="0"/>
                <a:sym typeface="+mn-ea"/>
              </a:rPr>
              <a:t>阶段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47130" y="279273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往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searchResult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填充各个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profileCollector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的统计结果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7130" y="3169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向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coodinator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返回结果，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阶段结束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6685" y="3246120"/>
            <a:ext cx="3804285" cy="449580"/>
            <a:chOff x="7242" y="6854"/>
            <a:chExt cx="4114" cy="14199"/>
          </a:xfrm>
        </p:grpSpPr>
        <p:sp>
          <p:nvSpPr>
            <p:cNvPr id="18" name="剪去单角的矩形 17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42" y="6854"/>
              <a:ext cx="4022" cy="1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Times New Roman" panose="02020603050405020304" charset="0"/>
                  <a:sym typeface="+mn-ea"/>
                </a:rPr>
                <a:t>在收集的文档上进行重新打分操作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" y="3803650"/>
            <a:ext cx="6647815" cy="2666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4384040" y="3926840"/>
            <a:ext cx="186309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获取文档收集结果</a:t>
            </a:r>
            <a:endParaRPr 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5694680" y="5064125"/>
            <a:ext cx="274193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依次应用所有</a:t>
            </a:r>
            <a:r>
              <a:rPr lang="en-US" altLang="zh-CN" sz="1600">
                <a:latin typeface="Times New Roman" panose="02020603050405020304" charset="0"/>
              </a:rPr>
              <a:t>rescore</a:t>
            </a:r>
            <a:r>
              <a:rPr lang="zh-CN" altLang="en-US" sz="1600"/>
              <a:t>操作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4052570" y="6470015"/>
            <a:ext cx="274193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回填</a:t>
            </a:r>
            <a:r>
              <a:rPr lang="en-US" altLang="zh-CN" sz="1600">
                <a:latin typeface="Times New Roman" panose="02020603050405020304" charset="0"/>
              </a:rPr>
              <a:t>rescore</a:t>
            </a:r>
            <a:r>
              <a:rPr lang="zh-CN" altLang="en-US" sz="1600"/>
              <a:t>结果</a:t>
            </a:r>
            <a:endParaRPr lang="zh-CN" altLang="en-US" sz="1600"/>
          </a:p>
        </p:txBody>
      </p:sp>
      <p:cxnSp>
        <p:nvCxnSpPr>
          <p:cNvPr id="25" name="肘形连接符 24"/>
          <p:cNvCxnSpPr>
            <a:stCxn id="11" idx="1"/>
            <a:endCxn id="19" idx="0"/>
          </p:cNvCxnSpPr>
          <p:nvPr/>
        </p:nvCxnSpPr>
        <p:spPr>
          <a:xfrm rot="10800000" flipV="1">
            <a:off x="2006600" y="1828800"/>
            <a:ext cx="4240530" cy="141732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>
            <a:off x="6005195" y="2125980"/>
            <a:ext cx="100965" cy="504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787900" y="2211070"/>
            <a:ext cx="1055370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独立阶段</a:t>
            </a:r>
            <a:endParaRPr lang="zh-CN" sz="1600"/>
          </a:p>
        </p:txBody>
      </p:sp>
      <p:cxnSp>
        <p:nvCxnSpPr>
          <p:cNvPr id="28" name="曲线连接符 27"/>
          <p:cNvCxnSpPr/>
          <p:nvPr/>
        </p:nvCxnSpPr>
        <p:spPr>
          <a:xfrm rot="10800000" flipV="1">
            <a:off x="6247130" y="1043940"/>
            <a:ext cx="3175" cy="784860"/>
          </a:xfrm>
          <a:prstGeom prst="curvedConnector3">
            <a:avLst>
              <a:gd name="adj1" fmla="val 1216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Fetch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643890"/>
            <a:ext cx="3562985" cy="25685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890260" y="189230"/>
            <a:ext cx="6012180" cy="640721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SearchScrollQueryThenFetchAsyncAction::moveToNextPhase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sz="1600">
                  <a:latin typeface="Times New Roman" panose="02020603050405020304" charset="0"/>
                  <a:sym typeface="+mn-ea"/>
                </a:rPr>
                <a:t>合并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阶段各分片查询结果，得到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topN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，依次取回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74410" y="87630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合并各分片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结果，得到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4760" y="1630680"/>
            <a:ext cx="55676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收集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阶段取得的各分片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TopDocs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4410" y="125349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SearchPhaseController::sortDocs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2054225"/>
            <a:ext cx="328549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0" y="2319655"/>
            <a:ext cx="399034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310" y="2635250"/>
            <a:ext cx="401891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310" y="2867660"/>
            <a:ext cx="375221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074410" y="3352165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SearchPhaseController::mergeTopDocs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60" y="3757930"/>
            <a:ext cx="5504815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074410" y="4647565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将文档按分片分类，确定每个分片下次查询的起点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24465" y="2853055"/>
            <a:ext cx="137223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200"/>
              <a:t>为每个文档打上</a:t>
            </a:r>
            <a:r>
              <a:rPr lang="en-US" altLang="zh-CN" sz="1200"/>
              <a:t>shard</a:t>
            </a:r>
            <a:r>
              <a:rPr lang="zh-CN" altLang="en-US" sz="1200"/>
              <a:t>标签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150" y="5045075"/>
            <a:ext cx="740029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395" y="6016625"/>
            <a:ext cx="499999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335395" y="562546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遍历所有文档，根据文档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shard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标签确定每个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shard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的查询起点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4069080" y="829310"/>
            <a:ext cx="433070" cy="57499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14295" y="3519805"/>
            <a:ext cx="1297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Coordinator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Fetch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90260" y="189230"/>
            <a:ext cx="6012180" cy="640721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SearchScrollQueryThenFetchAsyncAction::moveToNextPhase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sz="1600">
                  <a:latin typeface="Times New Roman" panose="02020603050405020304" charset="0"/>
                  <a:sym typeface="+mn-ea"/>
                </a:rPr>
                <a:t>合并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阶段各分片查询结果，得到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topN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，依次取回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643890"/>
            <a:ext cx="3562985" cy="2568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74410" y="87630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遍历各分片应取回的文档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0" y="1267460"/>
            <a:ext cx="355219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304915" y="1928495"/>
            <a:ext cx="559752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70" y="2346325"/>
            <a:ext cx="680974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304280" y="2997835"/>
            <a:ext cx="56121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获取与分片所在节点的连接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3397885"/>
            <a:ext cx="757174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700" y="3849370"/>
            <a:ext cx="611441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304280" y="4105275"/>
            <a:ext cx="56121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695" y="4510405"/>
            <a:ext cx="699071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左大括号 22"/>
          <p:cNvSpPr/>
          <p:nvPr/>
        </p:nvSpPr>
        <p:spPr>
          <a:xfrm>
            <a:off x="3897630" y="829310"/>
            <a:ext cx="433070" cy="40182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00325" y="2346325"/>
            <a:ext cx="1297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Coordinator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Fetch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838200"/>
            <a:ext cx="3148330" cy="26060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890260" y="119380"/>
            <a:ext cx="6012180" cy="640721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FetchPhase::execute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根据docIdsToLoad取回位于该分片的文档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74410" y="80645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遍历所有应取回文档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0" y="1197610"/>
            <a:ext cx="450469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10" y="1485265"/>
            <a:ext cx="478091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074410" y="174117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FetchPhase::loadStoredFields</a:t>
            </a:r>
            <a:r>
              <a:rPr lang="zh-CN" sz="1600">
                <a:latin typeface="Times New Roman" panose="02020603050405020304" charset="0"/>
                <a:sym typeface="+mn-ea"/>
              </a:rPr>
              <a:t>取回文档所有字段值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0" y="2146300"/>
            <a:ext cx="359029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074410" y="2393315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FetchPhase::getSearchFields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根据所请求的字段取回文档字段值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2799715"/>
            <a:ext cx="6352540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074410" y="566674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fetchSubPhase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执行额外的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阶段操作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16345" y="6055360"/>
            <a:ext cx="55860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FetchSourceSubPhase</a:t>
            </a:r>
            <a:r>
              <a:rPr lang="en-US" sz="1600">
                <a:latin typeface="Times New Roman" panose="02020603050405020304" charset="0"/>
                <a:sym typeface="+mn-ea"/>
              </a:rPr>
              <a:t>::hitExecute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波形 19"/>
          <p:cNvSpPr/>
          <p:nvPr/>
        </p:nvSpPr>
        <p:spPr>
          <a:xfrm>
            <a:off x="3717290" y="2869565"/>
            <a:ext cx="1832610" cy="1255395"/>
          </a:xfrm>
          <a:prstGeom prst="wav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只有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true</a:t>
            </a:r>
            <a:r>
              <a:rPr lang="zh-CN" altLang="en-US">
                <a:solidFill>
                  <a:schemeClr val="tx1"/>
                </a:solidFill>
              </a:rPr>
              <a:t>的字段可被取回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0490" y="4198620"/>
            <a:ext cx="543941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just" fontAlgn="auto"/>
            <a:r>
              <a:rPr lang="zh-CN" altLang="en-US">
                <a:latin typeface="Times New Roman" panose="02020603050405020304" charset="0"/>
              </a:rPr>
              <a:t>By default, field values are indexed to make them searchable, but they are not stored. This means that the field can be queried, but the original field value cannot be retrieved.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" y="3642995"/>
            <a:ext cx="3606800" cy="41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波形 23"/>
          <p:cNvSpPr/>
          <p:nvPr/>
        </p:nvSpPr>
        <p:spPr>
          <a:xfrm>
            <a:off x="3717290" y="5551170"/>
            <a:ext cx="1832610" cy="1255395"/>
          </a:xfrm>
          <a:prstGeom prst="wav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可根据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_source</a:t>
            </a:r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zh-CN">
                <a:solidFill>
                  <a:schemeClr val="tx1"/>
                </a:solidFill>
              </a:rPr>
              <a:t>取回所有字段</a:t>
            </a:r>
            <a:endParaRPr lang="zh-CN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05575" y="6445885"/>
            <a:ext cx="5396230" cy="381000"/>
            <a:chOff x="7242" y="6854"/>
            <a:chExt cx="4114" cy="14199"/>
          </a:xfrm>
        </p:grpSpPr>
        <p:sp>
          <p:nvSpPr>
            <p:cNvPr id="26" name="剪去单角的矩形 2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42" y="6854"/>
              <a:ext cx="4114" cy="1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Times New Roman" panose="02020603050405020304" charset="0"/>
                  <a:sym typeface="+mn-ea"/>
                </a:rPr>
                <a:t>取回所需字段</a:t>
              </a:r>
              <a:endParaRPr 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073775" y="5289550"/>
            <a:ext cx="582803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将查询结果封装为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SearchHits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Fetch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838200"/>
            <a:ext cx="3148330" cy="26060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890260" y="147320"/>
            <a:ext cx="6012180" cy="640721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FetchPhase::execute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根据docIdsToLoad取回位于该分片的文档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71235" y="83820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FetchSourceSubPhase</a:t>
            </a:r>
            <a:r>
              <a:rPr lang="en-US" sz="1600">
                <a:latin typeface="Times New Roman" panose="02020603050405020304" charset="0"/>
                <a:sym typeface="+mn-ea"/>
              </a:rPr>
              <a:t>::hitExecute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85" y="1229360"/>
            <a:ext cx="459994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35" y="1513840"/>
            <a:ext cx="324739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35" y="1810385"/>
            <a:ext cx="452374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35" y="3071495"/>
            <a:ext cx="4695190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0" y="3322320"/>
            <a:ext cx="327596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文本框 25"/>
          <p:cNvSpPr txBox="1"/>
          <p:nvPr/>
        </p:nvSpPr>
        <p:spPr>
          <a:xfrm>
            <a:off x="6071235" y="477393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FetchSourceContext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过滤出需要的字段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335" y="5163185"/>
            <a:ext cx="334264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2700" y="5438140"/>
            <a:ext cx="456184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文本框 28"/>
          <p:cNvSpPr txBox="1"/>
          <p:nvPr/>
        </p:nvSpPr>
        <p:spPr>
          <a:xfrm>
            <a:off x="6071235" y="6089650"/>
            <a:ext cx="60617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使用</a:t>
            </a:r>
            <a:r>
              <a:rPr sz="1600">
                <a:latin typeface="Times New Roman" panose="02020603050405020304" charset="0"/>
                <a:sym typeface="+mn-ea"/>
              </a:rPr>
              <a:t>XContentBuilder</a:t>
            </a:r>
            <a:r>
              <a:rPr lang="zh-CN" sz="1600">
                <a:latin typeface="Times New Roman" panose="02020603050405020304" charset="0"/>
                <a:sym typeface="+mn-ea"/>
              </a:rPr>
              <a:t>将过滤出的字段编码，回填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SearchHits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945" y="5508625"/>
            <a:ext cx="569531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45" y="6219190"/>
            <a:ext cx="403796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文本框 35"/>
          <p:cNvSpPr txBox="1"/>
          <p:nvPr/>
        </p:nvSpPr>
        <p:spPr>
          <a:xfrm>
            <a:off x="6071235" y="646684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填充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SearchContext::fetchResult, fetch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阶段结束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90260" y="147320"/>
            <a:ext cx="6012180" cy="640721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DfsPhase::run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统计分片内查询结果的词频和文档评率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71235" y="83820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统计词频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5205" y="1229360"/>
            <a:ext cx="447611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693545"/>
            <a:ext cx="623824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2091690"/>
            <a:ext cx="2447925" cy="14046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606425"/>
            <a:ext cx="1893570" cy="101346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737360" y="1550035"/>
            <a:ext cx="10160" cy="574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4519295"/>
            <a:ext cx="2465705" cy="1831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85205" y="290195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统计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对应的文档频率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700" y="3302635"/>
            <a:ext cx="7571740" cy="2505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085205" y="586359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填充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DfsResult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Dfs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阶段结束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75" y="6253480"/>
            <a:ext cx="418084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左大括号 22"/>
          <p:cNvSpPr/>
          <p:nvPr/>
        </p:nvSpPr>
        <p:spPr>
          <a:xfrm>
            <a:off x="3692525" y="784860"/>
            <a:ext cx="433070" cy="55664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99995" y="3383915"/>
            <a:ext cx="11925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DfsQuery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90260" y="147320"/>
            <a:ext cx="6012180" cy="640721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DfsQueryPhase::run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合并各分片的词频和文档频率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71235" y="83820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合并各分片的词频和文档频率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5" y="1229360"/>
            <a:ext cx="456184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071235" y="1690370"/>
            <a:ext cx="58312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依次向各分片发送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8725" y="2078990"/>
            <a:ext cx="55937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构造QuerySearchRequest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0" y="2484755"/>
            <a:ext cx="686689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308725" y="2931160"/>
            <a:ext cx="55937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95" y="3319780"/>
            <a:ext cx="477139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65" y="593090"/>
            <a:ext cx="2099945" cy="33077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071235" y="3728085"/>
            <a:ext cx="6012180" cy="640721"/>
            <a:chOff x="7242" y="6854"/>
            <a:chExt cx="4114" cy="14199"/>
          </a:xfrm>
        </p:grpSpPr>
        <p:sp>
          <p:nvSpPr>
            <p:cNvPr id="18" name="剪去单角的矩形 17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42" y="6854"/>
              <a:ext cx="4114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SearchService::executeQueryPhase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在分片内应用全局统计数据，执行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queryPhase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322695" y="4402455"/>
            <a:ext cx="57607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合并各分片的词频和文档频率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65" y="4793615"/>
            <a:ext cx="348551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322695" y="5064125"/>
            <a:ext cx="57607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ContextIndexSearcher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::setAggregatedDfs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065" y="4368800"/>
            <a:ext cx="2504440" cy="173418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322695" y="5441315"/>
            <a:ext cx="57607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665" y="5832475"/>
            <a:ext cx="192405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-12065" y="8255"/>
            <a:ext cx="53016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的查询实现：应用全局统计数据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819150"/>
            <a:ext cx="8618855" cy="5219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05860" y="1603375"/>
            <a:ext cx="4214495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若无全局数据，使用分片内局部统计数据</a:t>
            </a:r>
            <a:endParaRPr 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5434965" y="2668905"/>
            <a:ext cx="1819275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应用全局词频数据</a:t>
            </a:r>
            <a:endParaRPr 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413500" y="5264150"/>
            <a:ext cx="2237105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sz="1600"/>
              <a:t>应用全局文档频率数据</a:t>
            </a:r>
            <a:endParaRPr 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SliceBuilder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SearchService::executeQueryPhase::createContext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searchContext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初始化工作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78510"/>
            <a:ext cx="55829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QueryPhase::preProcess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8270" y="1155700"/>
            <a:ext cx="53517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SearchContext::preProcess::buildFilterQuery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78905" y="1536065"/>
            <a:ext cx="5351145" cy="366395"/>
            <a:chOff x="7242" y="6854"/>
            <a:chExt cx="4114" cy="14199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1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添加各类查询前的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filter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，包括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sliceFilter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478905" y="1929765"/>
            <a:ext cx="53517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由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SliceBuilder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sliceFilter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345" y="725805"/>
            <a:ext cx="2460625" cy="21151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742950"/>
            <a:ext cx="2340610" cy="20815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14905" y="1368425"/>
            <a:ext cx="472440" cy="7010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4000" b="1">
                <a:latin typeface="Times New Roman" panose="02020603050405020304" charset="0"/>
              </a:rPr>
              <a:t>+</a:t>
            </a:r>
            <a:endParaRPr lang="en-US" altLang="zh-CN" sz="4000" b="1">
              <a:latin typeface="Times New Roman" panose="020206030504050203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4295" y="2957195"/>
            <a:ext cx="5603240" cy="1204682"/>
            <a:chOff x="7242" y="6854"/>
            <a:chExt cx="4114" cy="14199"/>
          </a:xfrm>
        </p:grpSpPr>
        <p:sp>
          <p:nvSpPr>
            <p:cNvPr id="16" name="剪去单角的矩形 1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42" y="6854"/>
              <a:ext cx="4022" cy="1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charset="0"/>
                  <a:sym typeface="+mn-ea"/>
                </a:rPr>
                <a:t>slice_0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slice_1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分别分配给分片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和分片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2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；若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max=4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，则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0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2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分配给分片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3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分配给分片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2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；分片内部使用 floorMod(hashCode(doc._id),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numSlicesInShard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)确定文档所属的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slice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5" y="2315845"/>
            <a:ext cx="668591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/>
          <p:cNvSpPr txBox="1"/>
          <p:nvPr/>
        </p:nvSpPr>
        <p:spPr>
          <a:xfrm>
            <a:off x="6478905" y="2944495"/>
            <a:ext cx="53517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在原有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sz="1600">
                <a:latin typeface="Times New Roman" panose="02020603050405020304" charset="0"/>
                <a:sym typeface="+mn-ea"/>
              </a:rPr>
              <a:t>查询基础上添加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970" y="3324225"/>
            <a:ext cx="395224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" y="4298950"/>
            <a:ext cx="2580640" cy="163830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6995" y="5975350"/>
            <a:ext cx="5398770" cy="365755"/>
            <a:chOff x="7242" y="6854"/>
            <a:chExt cx="4114" cy="15618"/>
          </a:xfrm>
        </p:grpSpPr>
        <p:sp>
          <p:nvSpPr>
            <p:cNvPr id="28" name="剪去单角的矩形 27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42" y="6854"/>
              <a:ext cx="4022" cy="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Times New Roman" panose="02020603050405020304" charset="0"/>
                  <a:sym typeface="+mn-ea"/>
                </a:rPr>
                <a:t>也可指定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field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作为文档划分字段，默认使用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_id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字段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SliceFilter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854081"/>
            <a:chOff x="7242" y="6854"/>
            <a:chExt cx="4114" cy="18927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SliceBuilder::toFilter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构造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，决定当前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是否属于该分片，以及该分片的文档是否需要继续切分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995045"/>
            <a:ext cx="55829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默认使用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作为文档划分字段，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_uid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作用相同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9830" y="1381125"/>
            <a:ext cx="317119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247130" y="2012950"/>
            <a:ext cx="55829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指定的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field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必须要开启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且为数值字段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2399030"/>
            <a:ext cx="492379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6259830" y="3773805"/>
            <a:ext cx="5569585" cy="854075"/>
            <a:chOff x="7242" y="6854"/>
            <a:chExt cx="4114" cy="18927"/>
          </a:xfrm>
        </p:grpSpPr>
        <p:sp>
          <p:nvSpPr>
            <p:cNvPr id="10" name="剪去单角的矩形 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2" y="6854"/>
              <a:ext cx="4022" cy="18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若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sliceMax == numShards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；使用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sliceId % numShards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计算当前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对应的分片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，与当前分片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对比，相同使用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MatchAllDocsQuery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，不同使用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MatchNoDocsQuery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549275"/>
            <a:ext cx="5504815" cy="48190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465" y="4665980"/>
            <a:ext cx="534289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465" y="6292850"/>
            <a:ext cx="4533265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465" y="5869940"/>
            <a:ext cx="381889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80" y="5368290"/>
            <a:ext cx="376174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SliceFilter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854081"/>
            <a:chOff x="7242" y="6854"/>
            <a:chExt cx="4114" cy="18927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SliceBuilder::toFilter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对于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numShard&gt;sliceMax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sliceMax&gt;numShards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，处理方式与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numShards==sliceMax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不同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572135"/>
            <a:ext cx="3136900" cy="22510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255385" y="1019175"/>
            <a:ext cx="5569585" cy="608965"/>
            <a:chOff x="7242" y="6854"/>
            <a:chExt cx="4114" cy="18927"/>
          </a:xfrm>
        </p:grpSpPr>
        <p:sp>
          <p:nvSpPr>
            <p:cNvPr id="10" name="剪去单角的矩形 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2" y="6854"/>
              <a:ext cx="4022" cy="17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若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numShard&gt;sliceMax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shardId % max == sliceId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判断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是否对应当前分片，一个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可对应多个分片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1670050"/>
            <a:ext cx="397129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6255385" y="2921000"/>
            <a:ext cx="5569585" cy="608965"/>
            <a:chOff x="7242" y="6854"/>
            <a:chExt cx="4114" cy="18927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17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若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sliceMax&gt;numShards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sliceId% numShards==shardId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判断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是否对应当前分片，一个分片可对应多个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12595" y="2967355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6065" y="2967355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990" y="2954020"/>
            <a:ext cx="922020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slice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3990" y="3911600"/>
            <a:ext cx="1022985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shard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2595" y="3924935"/>
            <a:ext cx="504825" cy="5048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06065" y="3924935"/>
            <a:ext cx="504825" cy="5048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9535" y="3924935"/>
            <a:ext cx="504825" cy="5048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99535" y="2960370"/>
            <a:ext cx="1311275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max=2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5" name="直接箭头连接符 24"/>
          <p:cNvCxnSpPr>
            <a:stCxn id="17" idx="0"/>
            <a:endCxn id="13" idx="2"/>
          </p:cNvCxnSpPr>
          <p:nvPr/>
        </p:nvCxnSpPr>
        <p:spPr>
          <a:xfrm flipV="1">
            <a:off x="1965325" y="3472180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</p:cNvCxnSpPr>
          <p:nvPr/>
        </p:nvCxnSpPr>
        <p:spPr>
          <a:xfrm flipH="1" flipV="1">
            <a:off x="1983740" y="3507740"/>
            <a:ext cx="2168525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14" idx="2"/>
          </p:cNvCxnSpPr>
          <p:nvPr/>
        </p:nvCxnSpPr>
        <p:spPr>
          <a:xfrm flipV="1">
            <a:off x="3058795" y="3472180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2595" y="521589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06065" y="521589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3990" y="5202555"/>
            <a:ext cx="922020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slice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3990" y="6160135"/>
            <a:ext cx="1022985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shard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12595" y="6173470"/>
            <a:ext cx="504825" cy="5048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06065" y="6173470"/>
            <a:ext cx="504825" cy="5048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82035" y="6160135"/>
            <a:ext cx="2355850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numShards=2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7" name="直接箭头连接符 36"/>
          <p:cNvCxnSpPr>
            <a:stCxn id="33" idx="0"/>
            <a:endCxn id="29" idx="2"/>
          </p:cNvCxnSpPr>
          <p:nvPr/>
        </p:nvCxnSpPr>
        <p:spPr>
          <a:xfrm flipV="1">
            <a:off x="1965325" y="5720715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0"/>
            <a:endCxn id="30" idx="2"/>
          </p:cNvCxnSpPr>
          <p:nvPr/>
        </p:nvCxnSpPr>
        <p:spPr>
          <a:xfrm flipV="1">
            <a:off x="3058795" y="5720715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899535" y="521589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endCxn id="40" idx="2"/>
          </p:cNvCxnSpPr>
          <p:nvPr/>
        </p:nvCxnSpPr>
        <p:spPr>
          <a:xfrm flipV="1">
            <a:off x="1954530" y="5720715"/>
            <a:ext cx="2197735" cy="44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255385" y="4551680"/>
            <a:ext cx="53517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计算每个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shard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个数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3585845"/>
            <a:ext cx="395224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文本框 43"/>
          <p:cNvSpPr txBox="1"/>
          <p:nvPr/>
        </p:nvSpPr>
        <p:spPr>
          <a:xfrm>
            <a:off x="4626610" y="5202555"/>
            <a:ext cx="1311275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max=3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25" y="4956810"/>
            <a:ext cx="267589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文本框 45"/>
          <p:cNvSpPr txBox="1"/>
          <p:nvPr/>
        </p:nvSpPr>
        <p:spPr>
          <a:xfrm>
            <a:off x="6269355" y="5932170"/>
            <a:ext cx="269049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若该分片只对应一个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MatchAllDocsQuery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15" y="5946140"/>
            <a:ext cx="24574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SliceFilter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33770" y="102870"/>
            <a:ext cx="5796280" cy="854081"/>
            <a:chOff x="7242" y="6854"/>
            <a:chExt cx="4114" cy="18927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SliceBuilder::toFilter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sliceMax&gt;numShards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当前分片对应了多个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的情况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5445" y="68453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8915" y="68453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6840" y="671195"/>
            <a:ext cx="922020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slice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6840" y="1628775"/>
            <a:ext cx="1022985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shard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55445" y="1642110"/>
            <a:ext cx="50482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48915" y="1642110"/>
            <a:ext cx="504825" cy="5048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4885" y="1628775"/>
            <a:ext cx="2355850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numShards=2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7" name="直接箭头连接符 36"/>
          <p:cNvCxnSpPr>
            <a:stCxn id="33" idx="0"/>
            <a:endCxn id="29" idx="2"/>
          </p:cNvCxnSpPr>
          <p:nvPr/>
        </p:nvCxnSpPr>
        <p:spPr>
          <a:xfrm flipV="1">
            <a:off x="1908175" y="1189355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0"/>
            <a:endCxn id="30" idx="2"/>
          </p:cNvCxnSpPr>
          <p:nvPr/>
        </p:nvCxnSpPr>
        <p:spPr>
          <a:xfrm flipV="1">
            <a:off x="3001645" y="1189355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842385" y="68453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endCxn id="40" idx="2"/>
          </p:cNvCxnSpPr>
          <p:nvPr/>
        </p:nvCxnSpPr>
        <p:spPr>
          <a:xfrm flipV="1">
            <a:off x="1897380" y="1189355"/>
            <a:ext cx="2197735" cy="44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569460" y="671195"/>
            <a:ext cx="1311275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max=3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57290" y="99885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重新计算新的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（连续数字），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shardSlice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1390015"/>
            <a:ext cx="259016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16840" y="2628265"/>
            <a:ext cx="92202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charset="0"/>
                <a:sym typeface="+mn-ea"/>
              </a:rPr>
              <a:t>shard</a:t>
            </a:r>
            <a:endParaRPr lang="en-US" sz="2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2400">
                <a:latin typeface="Times New Roman" panose="02020603050405020304" charset="0"/>
                <a:sym typeface="+mn-ea"/>
              </a:rPr>
              <a:t>Slice</a:t>
            </a:r>
            <a:endParaRPr lang="en-US" sz="24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080" y="2628265"/>
            <a:ext cx="504825" cy="5048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3835" y="2628265"/>
            <a:ext cx="504825" cy="5048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5445" y="3554730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9550" y="3568065"/>
            <a:ext cx="504825" cy="50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3" idx="2"/>
            <a:endCxn id="7" idx="0"/>
          </p:cNvCxnSpPr>
          <p:nvPr/>
        </p:nvCxnSpPr>
        <p:spPr>
          <a:xfrm>
            <a:off x="1908175" y="2146935"/>
            <a:ext cx="635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0"/>
          </p:cNvCxnSpPr>
          <p:nvPr/>
        </p:nvCxnSpPr>
        <p:spPr>
          <a:xfrm>
            <a:off x="1868170" y="2151380"/>
            <a:ext cx="1128395" cy="47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6840" y="3554730"/>
            <a:ext cx="922020" cy="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sym typeface="+mn-ea"/>
              </a:rPr>
              <a:t>slice</a:t>
            </a:r>
            <a:endParaRPr lang="en-US" sz="28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7290" y="1816100"/>
            <a:ext cx="55727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TermsSliceQuery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DocValuesSliceQuery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完成文档划分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2207260"/>
            <a:ext cx="441896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6269355" y="2858135"/>
            <a:ext cx="5690074" cy="608965"/>
            <a:chOff x="7242" y="6854"/>
            <a:chExt cx="4203" cy="18927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2" y="6854"/>
              <a:ext cx="4203" cy="17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latin typeface="Times New Roman" panose="02020603050405020304" charset="0"/>
                  <a:sym typeface="+mn-ea"/>
                </a:rPr>
                <a:t>field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为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_id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或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_uid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TermsSliceQuery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field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为数值型，且开启了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DocValue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，使用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DocValuesSliceQuery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的查询实现：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TermsSliceQuery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708660"/>
            <a:ext cx="1885315" cy="2497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1687195"/>
            <a:ext cx="3695065" cy="261874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033770" y="102870"/>
            <a:ext cx="5796280" cy="854081"/>
            <a:chOff x="7242" y="6854"/>
            <a:chExt cx="4114" cy="18927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892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TermsSliceQuery::createWeight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创建用于文档打分和过滤的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Weight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  <a:sym typeface="+mn-ea"/>
                </a:rPr>
                <a:t>--- Weight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可用于遍历所有文档，并标记需要跳过的文档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257290" y="998855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segment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指定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field</a:t>
            </a:r>
            <a:r>
              <a:rPr lang="zh-CN" sz="1600">
                <a:latin typeface="Times New Roman" panose="02020603050405020304" charset="0"/>
                <a:sym typeface="+mn-ea"/>
              </a:rPr>
              <a:t>的所有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60" y="1376045"/>
            <a:ext cx="305689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257290" y="1789430"/>
            <a:ext cx="55670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3825" y="2166620"/>
            <a:ext cx="53505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计算当前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hashCode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95" y="2557780"/>
            <a:ext cx="401891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473825" y="2828290"/>
            <a:ext cx="53505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使用floorMod(hashCode,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numSlicesInShard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==sliceId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判断该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包含的所有文档是否属于当前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95" y="3463290"/>
            <a:ext cx="268541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473825" y="3710305"/>
            <a:ext cx="53505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若属于，将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对应的所有文档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postingList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）加入DocIdSetBuilder中，用于构建DocIdSet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795" y="4347845"/>
            <a:ext cx="353314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71260" y="4770755"/>
            <a:ext cx="556704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创建包含属于当前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的文档的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DocIdSet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，作为一个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filter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，供之后的文档查询使用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795" y="5419725"/>
            <a:ext cx="490474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5" y="4477385"/>
            <a:ext cx="3637915" cy="2145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12852</Words>
  <Application>WPS 演示</Application>
  <PresentationFormat>宽屏</PresentationFormat>
  <Paragraphs>1176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Times New Roman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591</cp:revision>
  <dcterms:created xsi:type="dcterms:W3CDTF">2015-05-05T08:02:00Z</dcterms:created>
  <dcterms:modified xsi:type="dcterms:W3CDTF">2020-06-02T08:11:20Z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