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3"/>
    <p:sldId id="258" r:id="rId4"/>
    <p:sldId id="260" r:id="rId5"/>
    <p:sldId id="261" r:id="rId6"/>
    <p:sldId id="262" r:id="rId7"/>
    <p:sldId id="259" r:id="rId8"/>
    <p:sldId id="263" r:id="rId9"/>
    <p:sldId id="264" r:id="rId10"/>
    <p:sldId id="265" r:id="rId11"/>
    <p:sldId id="266" r:id="rId12"/>
    <p:sldId id="267" r:id="rId13"/>
    <p:sldId id="268" r:id="rId14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56.png"/><Relationship Id="rId8" Type="http://schemas.openxmlformats.org/officeDocument/2006/relationships/image" Target="../media/image55.png"/><Relationship Id="rId7" Type="http://schemas.openxmlformats.org/officeDocument/2006/relationships/image" Target="../media/image54.png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58.png"/><Relationship Id="rId10" Type="http://schemas.openxmlformats.org/officeDocument/2006/relationships/image" Target="../media/image57.png"/><Relationship Id="rId1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0.png"/><Relationship Id="rId1" Type="http://schemas.openxmlformats.org/officeDocument/2006/relationships/image" Target="../media/image5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2.png"/><Relationship Id="rId1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png"/><Relationship Id="rId8" Type="http://schemas.openxmlformats.org/officeDocument/2006/relationships/image" Target="../media/image26.png"/><Relationship Id="rId7" Type="http://schemas.openxmlformats.org/officeDocument/2006/relationships/image" Target="../media/image25.png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文本框 26"/>
          <p:cNvSpPr txBox="1"/>
          <p:nvPr/>
        </p:nvSpPr>
        <p:spPr>
          <a:xfrm>
            <a:off x="327025" y="720725"/>
            <a:ext cx="6786245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tx1"/>
                </a:solidFill>
              </a:rPr>
              <a:t>每个分片对应一个</a:t>
            </a:r>
            <a:r>
              <a:rPr lang="en-US" altLang="zh-CN">
                <a:solidFill>
                  <a:schemeClr val="tx1"/>
                </a:solidFill>
              </a:rPr>
              <a:t>Tr</a:t>
            </a:r>
            <a:r>
              <a:rPr lang="en-US" altLang="zh-CN">
                <a:solidFill>
                  <a:schemeClr val="tx1"/>
                </a:solidFill>
              </a:rPr>
              <a:t>anslog</a:t>
            </a:r>
            <a:r>
              <a:rPr lang="zh-CN" altLang="en-US">
                <a:solidFill>
                  <a:schemeClr val="tx1"/>
                </a:solidFill>
              </a:rPr>
              <a:t>，每个</a:t>
            </a:r>
            <a:r>
              <a:rPr lang="en-US" altLang="zh-CN">
                <a:solidFill>
                  <a:schemeClr val="tx1"/>
                </a:solidFill>
              </a:rPr>
              <a:t>InternalEngine</a:t>
            </a:r>
            <a:r>
              <a:rPr lang="zh-CN" altLang="en-US">
                <a:solidFill>
                  <a:schemeClr val="tx1"/>
                </a:solidFill>
              </a:rPr>
              <a:t>包含一个</a:t>
            </a:r>
            <a:r>
              <a:rPr lang="en-US" altLang="zh-CN">
                <a:solidFill>
                  <a:schemeClr val="tx1"/>
                </a:solidFill>
              </a:rPr>
              <a:t>Translog</a:t>
            </a:r>
            <a:endParaRPr lang="en-US" altLang="zh-CN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3690" y="1282700"/>
            <a:ext cx="8387715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t">
            <a:spAutoFit/>
          </a:bodyPr>
          <a:p>
            <a:pPr algn="l"/>
            <a:r>
              <a:rPr lang="en-US" altLang="zh-CN">
                <a:sym typeface="+mn-ea"/>
              </a:rPr>
              <a:t>InternalEngine</a:t>
            </a:r>
            <a:r>
              <a:rPr lang="zh-CN" altLang="en-US">
                <a:sym typeface="+mn-ea"/>
              </a:rPr>
              <a:t>保存</a:t>
            </a:r>
            <a:r>
              <a:rPr lang="en-US" altLang="zh-CN">
                <a:sym typeface="+mn-ea"/>
              </a:rPr>
              <a:t>Translog</a:t>
            </a:r>
            <a:r>
              <a:rPr lang="zh-CN" altLang="en-US">
                <a:sym typeface="+mn-ea"/>
              </a:rPr>
              <a:t>的代数（</a:t>
            </a:r>
            <a:r>
              <a:rPr lang="en-US" altLang="zh-CN">
                <a:sym typeface="+mn-ea"/>
              </a:rPr>
              <a:t>generation</a:t>
            </a:r>
            <a:r>
              <a:rPr lang="zh-CN" altLang="en-US">
                <a:sym typeface="+mn-ea"/>
              </a:rPr>
              <a:t>），相关数据保存于</a:t>
            </a:r>
            <a:r>
              <a:rPr lang="en-US" altLang="zh-CN">
                <a:sym typeface="+mn-ea"/>
              </a:rPr>
              <a:t>commit metadata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13690" y="1651000"/>
            <a:ext cx="838708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p>
            <a:pPr algn="l"/>
            <a:r>
              <a:rPr>
                <a:sym typeface="+mn-ea"/>
              </a:rPr>
              <a:t>TRANSLOG_GENERATION_KEY</a:t>
            </a:r>
            <a:r>
              <a:rPr lang="zh-CN">
                <a:sym typeface="+mn-ea"/>
              </a:rPr>
              <a:t>指向尚未执行</a:t>
            </a:r>
            <a:r>
              <a:rPr lang="en-US" altLang="zh-CN">
                <a:sym typeface="+mn-ea"/>
              </a:rPr>
              <a:t>Lucene commit</a:t>
            </a:r>
            <a:r>
              <a:rPr lang="zh-CN" altLang="en-US">
                <a:sym typeface="+mn-ea"/>
              </a:rPr>
              <a:t>的所有</a:t>
            </a:r>
            <a:r>
              <a:rPr lang="en-US" altLang="zh-CN">
                <a:sym typeface="+mn-ea"/>
              </a:rPr>
              <a:t>Operation</a:t>
            </a:r>
            <a:endParaRPr lang="en-US" altLang="zh-CN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13690" y="3430905"/>
            <a:ext cx="4848225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t">
            <a:spAutoFit/>
          </a:bodyPr>
          <a:p>
            <a:pPr algn="l"/>
            <a:r>
              <a:rPr lang="zh-CN">
                <a:sym typeface="+mn-ea"/>
              </a:rPr>
              <a:t>每次</a:t>
            </a:r>
            <a:r>
              <a:rPr lang="en-US" altLang="zh-CN">
                <a:sym typeface="+mn-ea"/>
              </a:rPr>
              <a:t>Translog</a:t>
            </a:r>
            <a:r>
              <a:rPr lang="zh-CN" altLang="en-US">
                <a:sym typeface="+mn-ea"/>
              </a:rPr>
              <a:t>提交对应一个TRANSLOG_UUID_KEY</a:t>
            </a:r>
            <a:endParaRPr lang="zh-CN" altLang="en-US"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7025" y="2032635"/>
            <a:ext cx="4371340" cy="10858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8" name="文本框 27"/>
          <p:cNvSpPr txBox="1"/>
          <p:nvPr/>
        </p:nvSpPr>
        <p:spPr>
          <a:xfrm>
            <a:off x="1605280" y="2945130"/>
            <a:ext cx="193484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translog-{generation}.tlog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605280" y="2630805"/>
            <a:ext cx="193484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checkpoint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文件</a:t>
            </a:r>
            <a:endParaRPr lang="zh-CN" altLang="en-US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11700" y="2438400"/>
            <a:ext cx="4989195" cy="64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zh-CN" sz="1200">
                <a:latin typeface="Times New Roman" panose="02020603050405020304" charset="0"/>
                <a:sym typeface="+mn-ea"/>
              </a:rPr>
              <a:t>1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、</a:t>
            </a:r>
            <a:r>
              <a:rPr lang="en-US" altLang="zh-CN" sz="1200">
                <a:latin typeface="Times New Roman" panose="02020603050405020304" charset="0"/>
                <a:sym typeface="+mn-ea"/>
              </a:rPr>
              <a:t>checkpoint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文件大小为</a:t>
            </a:r>
            <a:r>
              <a:rPr lang="en-US" altLang="zh-CN" sz="1200">
                <a:latin typeface="Times New Roman" panose="02020603050405020304" charset="0"/>
                <a:sym typeface="+mn-ea"/>
              </a:rPr>
              <a:t>4K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，正好为</a:t>
            </a:r>
            <a:r>
              <a:rPr lang="en-US" altLang="zh-CN" sz="1200">
                <a:latin typeface="Times New Roman" panose="02020603050405020304" charset="0"/>
                <a:sym typeface="+mn-ea"/>
              </a:rPr>
              <a:t>1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个</a:t>
            </a:r>
            <a:r>
              <a:rPr lang="en-US" altLang="zh-CN" sz="1200">
                <a:latin typeface="Times New Roman" panose="02020603050405020304" charset="0"/>
                <a:sym typeface="+mn-ea"/>
              </a:rPr>
              <a:t>block(8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个扇区</a:t>
            </a:r>
            <a:r>
              <a:rPr lang="en-US" altLang="zh-CN" sz="1200">
                <a:latin typeface="Times New Roman" panose="02020603050405020304" charset="0"/>
                <a:sym typeface="+mn-ea"/>
              </a:rPr>
              <a:t>), ES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使用这种设计来保证</a:t>
            </a:r>
            <a:r>
              <a:rPr lang="en-US" altLang="zh-CN" sz="1200">
                <a:latin typeface="Times New Roman" panose="02020603050405020304" charset="0"/>
                <a:sym typeface="+mn-ea"/>
              </a:rPr>
              <a:t>checkpoint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文件读写的原子性。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  <a:p>
            <a:pPr algn="l"/>
            <a:r>
              <a:rPr lang="en-US" altLang="zh-CN" sz="1200">
                <a:latin typeface="Times New Roman" panose="02020603050405020304" charset="0"/>
                <a:sym typeface="+mn-ea"/>
              </a:rPr>
              <a:t>2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、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主要用于存储</a:t>
            </a:r>
            <a:r>
              <a:rPr lang="en-US" altLang="zh-CN" sz="1200">
                <a:latin typeface="Times New Roman" panose="02020603050405020304" charset="0"/>
                <a:sym typeface="+mn-ea"/>
              </a:rPr>
              <a:t>translog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的</a:t>
            </a:r>
            <a:r>
              <a:rPr lang="en-US" altLang="zh-CN" sz="1200">
                <a:latin typeface="Times New Roman" panose="02020603050405020304" charset="0"/>
                <a:sym typeface="+mn-ea"/>
              </a:rPr>
              <a:t>operation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数目、目前</a:t>
            </a:r>
            <a:r>
              <a:rPr lang="en-US" altLang="zh-CN" sz="1200">
                <a:latin typeface="Times New Roman" panose="02020603050405020304" charset="0"/>
                <a:sym typeface="+mn-ea"/>
              </a:rPr>
              <a:t>translog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的代数等元数据</a:t>
            </a:r>
            <a:endParaRPr lang="zh-CN" altLang="en-US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27025" y="4117975"/>
            <a:ext cx="7891145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p>
            <a:pPr algn="l"/>
            <a:r>
              <a:rPr>
                <a:sym typeface="+mn-ea"/>
              </a:rPr>
              <a:t>index.translog.generation_threshold_size</a:t>
            </a:r>
            <a:r>
              <a:rPr lang="zh-CN">
                <a:sym typeface="+mn-ea"/>
              </a:rPr>
              <a:t>控制</a:t>
            </a:r>
            <a:r>
              <a:rPr lang="en-US" altLang="zh-CN">
                <a:sym typeface="+mn-ea"/>
              </a:rPr>
              <a:t>Translog</a:t>
            </a:r>
            <a:r>
              <a:rPr lang="zh-CN" altLang="en-US">
                <a:sym typeface="+mn-ea"/>
              </a:rPr>
              <a:t>最大大小，默认</a:t>
            </a:r>
            <a:r>
              <a:rPr lang="en-US" altLang="zh-CN">
                <a:sym typeface="+mn-ea"/>
              </a:rPr>
              <a:t>64MB</a:t>
            </a:r>
            <a:endParaRPr lang="en-US" altLang="zh-CN"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27025" y="4812030"/>
            <a:ext cx="10696575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t">
            <a:spAutoFit/>
          </a:bodyPr>
          <a:p>
            <a:pPr algn="l"/>
            <a:r>
              <a:rPr lang="zh-CN" altLang="en-US">
                <a:sym typeface="+mn-ea"/>
              </a:rPr>
              <a:t>每个打开的只读</a:t>
            </a:r>
            <a:r>
              <a:rPr lang="en-US" altLang="zh-CN">
                <a:sym typeface="+mn-ea"/>
              </a:rPr>
              <a:t>Translog</a:t>
            </a:r>
            <a:r>
              <a:rPr lang="zh-CN" altLang="en-US">
                <a:sym typeface="+mn-ea"/>
              </a:rPr>
              <a:t>文件</a:t>
            </a:r>
            <a:r>
              <a:rPr lang="en-US" altLang="zh-CN">
                <a:sym typeface="+mn-ea"/>
              </a:rPr>
              <a:t>translog-{generation}.tlog, </a:t>
            </a:r>
            <a:r>
              <a:rPr lang="zh-CN" altLang="en-US">
                <a:sym typeface="+mn-ea"/>
              </a:rPr>
              <a:t>都对应了一个</a:t>
            </a:r>
            <a:r>
              <a:rPr lang="en-US" altLang="zh-CN">
                <a:sym typeface="+mn-ea"/>
              </a:rPr>
              <a:t>checkpoint</a:t>
            </a:r>
            <a:r>
              <a:rPr lang="zh-CN" altLang="en-US">
                <a:sym typeface="+mn-ea"/>
              </a:rPr>
              <a:t>文件</a:t>
            </a:r>
            <a:r>
              <a:rPr lang="en-US" altLang="zh-CN">
                <a:sym typeface="+mn-ea"/>
              </a:rPr>
              <a:t>translog-{generation}.ckp</a:t>
            </a:r>
            <a:endParaRPr lang="en-US" altLang="zh-CN">
              <a:sym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95" y="5295265"/>
            <a:ext cx="1419225" cy="1524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文本框 12"/>
          <p:cNvSpPr txBox="1"/>
          <p:nvPr/>
        </p:nvSpPr>
        <p:spPr>
          <a:xfrm>
            <a:off x="1892300" y="5295265"/>
            <a:ext cx="2694940" cy="8229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zh-CN" sz="1200">
                <a:latin typeface="Times New Roman" panose="02020603050405020304" charset="0"/>
                <a:sym typeface="+mn-ea"/>
              </a:rPr>
              <a:t>translog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读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流程：</a:t>
            </a:r>
            <a:endParaRPr lang="zh-CN" altLang="en-US" sz="1200">
              <a:latin typeface="Times New Roman" panose="02020603050405020304" charset="0"/>
              <a:sym typeface="+mn-ea"/>
            </a:endParaRPr>
          </a:p>
          <a:p>
            <a:pPr algn="l"/>
            <a:r>
              <a:rPr lang="en-US" altLang="zh-CN" sz="1200">
                <a:latin typeface="Times New Roman" panose="02020603050405020304" charset="0"/>
                <a:sym typeface="+mn-ea"/>
              </a:rPr>
              <a:t>1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、打开</a:t>
            </a:r>
            <a:r>
              <a:rPr lang="en-US" altLang="zh-CN" sz="1200">
                <a:latin typeface="Times New Roman" panose="02020603050405020304" charset="0"/>
                <a:sym typeface="+mn-ea"/>
              </a:rPr>
              <a:t>translog-{g}.tlog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  <a:p>
            <a:pPr algn="l"/>
            <a:r>
              <a:rPr lang="en-US" altLang="zh-CN" sz="1200">
                <a:latin typeface="Times New Roman" panose="02020603050405020304" charset="0"/>
                <a:sym typeface="+mn-ea"/>
              </a:rPr>
              <a:t>2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、复制</a:t>
            </a:r>
            <a:r>
              <a:rPr lang="en-US" altLang="zh-CN" sz="1200">
                <a:latin typeface="Times New Roman" panose="02020603050405020304" charset="0"/>
                <a:sym typeface="+mn-ea"/>
              </a:rPr>
              <a:t>translog.ckp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到</a:t>
            </a:r>
            <a:r>
              <a:rPr lang="en-US" altLang="zh-CN" sz="1200">
                <a:latin typeface="Times New Roman" panose="02020603050405020304" charset="0"/>
                <a:sym typeface="+mn-ea"/>
              </a:rPr>
              <a:t>translog-{g}.ckp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  <a:p>
            <a:pPr algn="l"/>
            <a:r>
              <a:rPr lang="en-US" altLang="zh-CN" sz="1200">
                <a:latin typeface="Times New Roman" panose="02020603050405020304" charset="0"/>
                <a:sym typeface="+mn-ea"/>
              </a:rPr>
              <a:t>3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、打开</a:t>
            </a:r>
            <a:r>
              <a:rPr lang="en-US" altLang="zh-CN" sz="1200">
                <a:latin typeface="Times New Roman" panose="02020603050405020304" charset="0"/>
                <a:sym typeface="+mn-ea"/>
              </a:rPr>
              <a:t>translog-{g}.ckp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14" name="标题 1"/>
          <p:cNvSpPr>
            <a:spLocks noGrp="1"/>
          </p:cNvSpPr>
          <p:nvPr/>
        </p:nvSpPr>
        <p:spPr>
          <a:xfrm>
            <a:off x="-12065" y="8255"/>
            <a:ext cx="4730750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Translog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目录结构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9" name="组合 18"/>
          <p:cNvGrpSpPr/>
          <p:nvPr/>
        </p:nvGrpSpPr>
        <p:grpSpPr>
          <a:xfrm>
            <a:off x="1158875" y="1798955"/>
            <a:ext cx="4615180" cy="1134110"/>
            <a:chOff x="1825" y="2833"/>
            <a:chExt cx="7268" cy="1786"/>
          </a:xfrm>
        </p:grpSpPr>
        <p:sp>
          <p:nvSpPr>
            <p:cNvPr id="17" name="文本框 16"/>
            <p:cNvSpPr txBox="1"/>
            <p:nvPr/>
          </p:nvSpPr>
          <p:spPr>
            <a:xfrm>
              <a:off x="2434" y="2833"/>
              <a:ext cx="1851" cy="4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pPr algn="ctr"/>
              <a:r>
                <a:rPr lang="en-US" altLang="zh-CN" sz="1200">
                  <a:latin typeface="Times New Roman" panose="02020603050405020304" charset="0"/>
                  <a:sym typeface="+mn-ea"/>
                </a:rPr>
                <a:t>OperationSize</a:t>
              </a:r>
              <a:endParaRPr lang="en-US" altLang="zh-CN" sz="1200">
                <a:latin typeface="Times New Roman" panose="02020603050405020304" charset="0"/>
                <a:sym typeface="+mn-ea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434" y="3265"/>
              <a:ext cx="1851" cy="4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pPr algn="ctr"/>
              <a:r>
                <a:rPr lang="en-US" altLang="zh-CN" sz="1200">
                  <a:latin typeface="Times New Roman" panose="02020603050405020304" charset="0"/>
                  <a:sym typeface="+mn-ea"/>
                </a:rPr>
                <a:t>4 bytes</a:t>
              </a:r>
              <a:endParaRPr lang="en-US" altLang="zh-CN" sz="1200">
                <a:latin typeface="Times New Roman" panose="02020603050405020304" charset="0"/>
                <a:sym typeface="+mn-ea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285" y="3265"/>
              <a:ext cx="1479" cy="4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pPr algn="ctr"/>
              <a:r>
                <a:rPr lang="en-US" altLang="zh-CN" sz="1200">
                  <a:latin typeface="Times New Roman" panose="02020603050405020304" charset="0"/>
                  <a:sym typeface="+mn-ea"/>
                </a:rPr>
                <a:t>k bytes</a:t>
              </a:r>
              <a:endParaRPr lang="en-US" altLang="zh-CN" sz="1200">
                <a:latin typeface="Times New Roman" panose="02020603050405020304" charset="0"/>
                <a:sym typeface="+mn-ea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5764" y="2833"/>
              <a:ext cx="1851" cy="4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pPr algn="ctr"/>
              <a:r>
                <a:rPr lang="en-US" altLang="zh-CN" sz="1200">
                  <a:latin typeface="Times New Roman" panose="02020603050405020304" charset="0"/>
                  <a:sym typeface="+mn-ea"/>
                </a:rPr>
                <a:t>OperationSize</a:t>
              </a:r>
              <a:endParaRPr lang="en-US" altLang="zh-CN" sz="1200">
                <a:latin typeface="Times New Roman" panose="02020603050405020304" charset="0"/>
                <a:sym typeface="+mn-ea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615" y="2833"/>
              <a:ext cx="1479" cy="4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pPr algn="ctr"/>
              <a:r>
                <a:rPr lang="en-US" altLang="zh-CN" sz="1200">
                  <a:latin typeface="Times New Roman" panose="02020603050405020304" charset="0"/>
                  <a:sym typeface="+mn-ea"/>
                </a:rPr>
                <a:t>Operation</a:t>
              </a:r>
              <a:endParaRPr lang="en-US" altLang="zh-CN" sz="1200">
                <a:latin typeface="Times New Roman" panose="02020603050405020304" charset="0"/>
                <a:sym typeface="+mn-ea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764" y="3265"/>
              <a:ext cx="1851" cy="4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pPr algn="ctr"/>
              <a:r>
                <a:rPr lang="en-US" altLang="zh-CN" sz="1200">
                  <a:latin typeface="Times New Roman" panose="02020603050405020304" charset="0"/>
                  <a:sym typeface="+mn-ea"/>
                </a:rPr>
                <a:t>4 bytes</a:t>
              </a:r>
              <a:endParaRPr lang="en-US" altLang="zh-CN" sz="1200">
                <a:latin typeface="Times New Roman" panose="02020603050405020304" charset="0"/>
                <a:sym typeface="+mn-ea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285" y="2833"/>
              <a:ext cx="1479" cy="4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pPr algn="ctr"/>
              <a:r>
                <a:rPr lang="en-US" altLang="zh-CN" sz="1200">
                  <a:latin typeface="Times New Roman" panose="02020603050405020304" charset="0"/>
                  <a:sym typeface="+mn-ea"/>
                </a:rPr>
                <a:t>Operation</a:t>
              </a:r>
              <a:endParaRPr lang="en-US" altLang="zh-CN" sz="1200">
                <a:latin typeface="Times New Roman" panose="02020603050405020304" charset="0"/>
                <a:sym typeface="+mn-ea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7615" y="3265"/>
              <a:ext cx="1479" cy="4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pPr algn="ctr"/>
              <a:r>
                <a:rPr lang="en-US" altLang="zh-CN" sz="1200">
                  <a:latin typeface="Times New Roman" panose="02020603050405020304" charset="0"/>
                  <a:sym typeface="+mn-ea"/>
                </a:rPr>
                <a:t>k bytes</a:t>
              </a:r>
              <a:endParaRPr lang="en-US" altLang="zh-CN" sz="1200">
                <a:latin typeface="Times New Roman" panose="02020603050405020304" charset="0"/>
                <a:sym typeface="+mn-ea"/>
              </a:endParaRPr>
            </a:p>
          </p:txBody>
        </p:sp>
        <p:cxnSp>
          <p:nvCxnSpPr>
            <p:cNvPr id="29" name="直接箭头连接符 28"/>
            <p:cNvCxnSpPr/>
            <p:nvPr/>
          </p:nvCxnSpPr>
          <p:spPr>
            <a:xfrm flipV="1">
              <a:off x="2456" y="3715"/>
              <a:ext cx="0" cy="90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1825" y="4187"/>
              <a:ext cx="1262" cy="432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wrap="square" rtlCol="0">
              <a:spAutoFit/>
            </a:bodyPr>
            <a:p>
              <a:pPr algn="ctr"/>
              <a:r>
                <a:rPr lang="en-US" sz="1200">
                  <a:latin typeface="Times New Roman" panose="02020603050405020304" charset="0"/>
                  <a:sym typeface="+mn-ea"/>
                </a:rPr>
                <a:t>position</a:t>
              </a:r>
              <a:endParaRPr lang="en-US" sz="1200">
                <a:latin typeface="Times New Roman" panose="02020603050405020304" charset="0"/>
                <a:sym typeface="+mn-ea"/>
              </a:endParaRPr>
            </a:p>
          </p:txBody>
        </p:sp>
        <p:cxnSp>
          <p:nvCxnSpPr>
            <p:cNvPr id="41" name="直接箭头连接符 40"/>
            <p:cNvCxnSpPr/>
            <p:nvPr/>
          </p:nvCxnSpPr>
          <p:spPr>
            <a:xfrm flipV="1">
              <a:off x="5764" y="3706"/>
              <a:ext cx="0" cy="90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/>
            <p:cNvSpPr txBox="1"/>
            <p:nvPr/>
          </p:nvSpPr>
          <p:spPr>
            <a:xfrm>
              <a:off x="5133" y="4136"/>
              <a:ext cx="1764" cy="432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wrap="square" rtlCol="0">
              <a:spAutoFit/>
            </a:bodyPr>
            <a:p>
              <a:pPr algn="ctr"/>
              <a:r>
                <a:rPr lang="en-US" sz="1200">
                  <a:latin typeface="Times New Roman" panose="02020603050405020304" charset="0"/>
                  <a:sym typeface="+mn-ea"/>
                </a:rPr>
                <a:t>new position</a:t>
              </a:r>
              <a:endParaRPr lang="en-US" sz="1200">
                <a:latin typeface="Times New Roman" panose="02020603050405020304" charset="0"/>
                <a:sym typeface="+mn-ea"/>
              </a:endParaRPr>
            </a:p>
          </p:txBody>
        </p:sp>
        <p:cxnSp>
          <p:nvCxnSpPr>
            <p:cNvPr id="43" name="直接箭头连接符 42"/>
            <p:cNvCxnSpPr/>
            <p:nvPr/>
          </p:nvCxnSpPr>
          <p:spPr>
            <a:xfrm>
              <a:off x="2498" y="3989"/>
              <a:ext cx="321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/>
            <p:cNvSpPr txBox="1"/>
            <p:nvPr/>
          </p:nvSpPr>
          <p:spPr>
            <a:xfrm>
              <a:off x="3224" y="3773"/>
              <a:ext cx="1764" cy="432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wrap="square" rtlCol="0">
              <a:spAutoFit/>
            </a:bodyPr>
            <a:p>
              <a:pPr algn="ctr"/>
              <a:r>
                <a:rPr lang="en-US" sz="1200">
                  <a:latin typeface="Times New Roman" panose="02020603050405020304" charset="0"/>
                  <a:sym typeface="+mn-ea"/>
                </a:rPr>
                <a:t>operation size</a:t>
              </a:r>
              <a:endParaRPr lang="en-US" sz="1200">
                <a:latin typeface="Times New Roman" panose="02020603050405020304" charset="0"/>
                <a:sym typeface="+mn-ea"/>
              </a:endParaRPr>
            </a:p>
          </p:txBody>
        </p:sp>
      </p:grpSp>
      <p:sp>
        <p:nvSpPr>
          <p:cNvPr id="14" name="标题 1"/>
          <p:cNvSpPr>
            <a:spLocks noGrp="1"/>
          </p:cNvSpPr>
          <p:nvPr/>
        </p:nvSpPr>
        <p:spPr>
          <a:xfrm>
            <a:off x="-12065" y="8255"/>
            <a:ext cx="5076825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7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TranslogSnapshot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：读取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Operation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064760" y="591185"/>
            <a:ext cx="5655310" cy="670560"/>
            <a:chOff x="10027" y="2936"/>
            <a:chExt cx="8906" cy="1056"/>
          </a:xfrm>
        </p:grpSpPr>
        <p:sp>
          <p:nvSpPr>
            <p:cNvPr id="9" name="文本框 8"/>
            <p:cNvSpPr txBox="1"/>
            <p:nvPr/>
          </p:nvSpPr>
          <p:spPr>
            <a:xfrm>
              <a:off x="10027" y="2936"/>
              <a:ext cx="8906" cy="52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pPr algn="l"/>
              <a:r>
                <a:rPr lang="en-US" altLang="zh-CN" sz="1600">
                  <a:latin typeface="Times New Roman" panose="02020603050405020304" charset="0"/>
                  <a:sym typeface="+mn-ea"/>
                </a:rPr>
                <a:t>Operation read(BufferedChecksumStreamInput)</a:t>
              </a:r>
              <a:endParaRPr lang="en-US" altLang="zh-CN" sz="1600">
                <a:latin typeface="Times New Roman" panose="02020603050405020304" charset="0"/>
                <a:sym typeface="+mn-ea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0027" y="3464"/>
              <a:ext cx="8906" cy="52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sysDash"/>
            </a:ln>
          </p:spPr>
          <p:txBody>
            <a:bodyPr wrap="square" rtlCol="0">
              <a:spAutoFit/>
            </a:bodyPr>
            <a:p>
              <a:pPr algn="l"/>
              <a:r>
                <a:rPr lang="zh-CN" sz="1600">
                  <a:latin typeface="Times New Roman" panose="02020603050405020304" charset="0"/>
                  <a:sym typeface="+mn-ea"/>
                </a:rPr>
                <a:t>读取下一条</a:t>
              </a:r>
              <a:r>
                <a:rPr lang="en-US" altLang="zh-CN" sz="1600">
                  <a:latin typeface="Times New Roman" panose="02020603050405020304" charset="0"/>
                  <a:sym typeface="+mn-ea"/>
                </a:rPr>
                <a:t>Operation</a:t>
              </a:r>
              <a:endParaRPr lang="en-US" altLang="zh-CN" sz="1600">
                <a:latin typeface="Times New Roman" panose="02020603050405020304" charset="0"/>
                <a:sym typeface="+mn-ea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064760" y="25527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zh-CN" sz="1600">
                <a:latin typeface="Times New Roman" panose="02020603050405020304" charset="0"/>
                <a:sym typeface="+mn-ea"/>
              </a:rPr>
              <a:t>BaseTranslogReader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78095" y="1275080"/>
            <a:ext cx="7162165" cy="5238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5064760" y="2533015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zh-CN" sz="1600">
                <a:latin typeface="Times New Roman" panose="02020603050405020304" charset="0"/>
                <a:sym typeface="+mn-ea"/>
              </a:rPr>
              <a:t>Translog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064760" y="2868295"/>
            <a:ext cx="5655310" cy="670560"/>
            <a:chOff x="10027" y="2936"/>
            <a:chExt cx="8906" cy="1056"/>
          </a:xfrm>
        </p:grpSpPr>
        <p:sp>
          <p:nvSpPr>
            <p:cNvPr id="11" name="文本框 10"/>
            <p:cNvSpPr txBox="1"/>
            <p:nvPr/>
          </p:nvSpPr>
          <p:spPr>
            <a:xfrm>
              <a:off x="10027" y="2936"/>
              <a:ext cx="8906" cy="52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pPr algn="l"/>
              <a:r>
                <a:rPr lang="en-US" altLang="zh-CN" sz="1600">
                  <a:latin typeface="Times New Roman" panose="02020603050405020304" charset="0"/>
                  <a:sym typeface="+mn-ea"/>
                </a:rPr>
                <a:t>Operation readOperation(BufferedChecksumStreamInput)</a:t>
              </a:r>
              <a:endParaRPr lang="en-US" altLang="zh-CN" sz="1600">
                <a:latin typeface="Times New Roman" panose="02020603050405020304" charset="0"/>
                <a:sym typeface="+mn-ea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0027" y="3464"/>
              <a:ext cx="8906" cy="52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p>
              <a:pPr algn="l"/>
              <a:r>
                <a:rPr lang="zh-CN" sz="1600">
                  <a:latin typeface="Times New Roman" panose="02020603050405020304" charset="0"/>
                  <a:sym typeface="+mn-ea"/>
                </a:rPr>
                <a:t>从</a:t>
              </a:r>
              <a:r>
                <a:rPr lang="en-US" altLang="zh-CN" sz="1600">
                  <a:latin typeface="Times New Roman" panose="02020603050405020304" charset="0"/>
                  <a:sym typeface="+mn-ea"/>
                </a:rPr>
                <a:t>buffer</a:t>
              </a:r>
              <a:r>
                <a:rPr lang="zh-CN" altLang="en-US" sz="1600">
                  <a:latin typeface="Times New Roman" panose="02020603050405020304" charset="0"/>
                  <a:sym typeface="+mn-ea"/>
                </a:rPr>
                <a:t>中读取</a:t>
              </a:r>
              <a:r>
                <a:rPr lang="en-US" altLang="zh-CN" sz="1600">
                  <a:latin typeface="Times New Roman" panose="02020603050405020304" charset="0"/>
                  <a:sym typeface="+mn-ea"/>
                </a:rPr>
                <a:t>Operation</a:t>
              </a:r>
              <a:r>
                <a:rPr lang="zh-CN" altLang="en-US" sz="1600">
                  <a:latin typeface="Times New Roman" panose="02020603050405020304" charset="0"/>
                  <a:sym typeface="+mn-ea"/>
                </a:rPr>
                <a:t>大小</a:t>
              </a:r>
              <a:endParaRPr lang="zh-CN" altLang="en-US" sz="1600">
                <a:latin typeface="Times New Roman" panose="02020603050405020304" charset="0"/>
                <a:sym typeface="+mn-ea"/>
              </a:endParaRPr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8095" y="3538855"/>
            <a:ext cx="2219325" cy="2476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文本框 14"/>
          <p:cNvSpPr txBox="1"/>
          <p:nvPr/>
        </p:nvSpPr>
        <p:spPr>
          <a:xfrm>
            <a:off x="5064760" y="3786505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重置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checksumBuffer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的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digest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，因为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opSize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不是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Operation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一部分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8095" y="4121785"/>
            <a:ext cx="1190625" cy="1809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7" name="文本框 36"/>
          <p:cNvSpPr txBox="1"/>
          <p:nvPr/>
        </p:nvSpPr>
        <p:spPr>
          <a:xfrm>
            <a:off x="-42545" y="1798955"/>
            <a:ext cx="158813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TranslogHeader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-42545" y="2073275"/>
            <a:ext cx="158813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headerSizeInBytes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45490" y="3203575"/>
            <a:ext cx="374586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BufferedChecksumStreamInput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45490" y="3477895"/>
            <a:ext cx="117411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opSize(4 bytes)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910080" y="3477895"/>
            <a:ext cx="169608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operation (opSize bytes)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cxnSp>
        <p:nvCxnSpPr>
          <p:cNvPr id="31" name="直接箭头连接符 30"/>
          <p:cNvCxnSpPr>
            <a:stCxn id="44" idx="2"/>
            <a:endCxn id="20" idx="0"/>
          </p:cNvCxnSpPr>
          <p:nvPr/>
        </p:nvCxnSpPr>
        <p:spPr>
          <a:xfrm>
            <a:off x="2607310" y="2670175"/>
            <a:ext cx="1143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2325370" y="2799715"/>
            <a:ext cx="581660" cy="2743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p>
            <a:pPr algn="ctr"/>
            <a:r>
              <a:rPr lang="en-US" sz="1200">
                <a:latin typeface="Times New Roman" panose="02020603050405020304" charset="0"/>
                <a:sym typeface="+mn-ea"/>
              </a:rPr>
              <a:t>read</a:t>
            </a:r>
            <a:endParaRPr lang="en-US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064760" y="430276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p>
            <a:pPr algn="l"/>
            <a:r>
              <a:rPr lang="en-US" altLang="zh-CN" sz="1600">
                <a:latin typeface="Times New Roman" panose="02020603050405020304" charset="0"/>
                <a:sym typeface="+mn-ea"/>
              </a:rPr>
              <a:t>CRC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校验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Operation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数据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 flipV="1">
            <a:off x="1919605" y="3728720"/>
            <a:ext cx="0" cy="574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1638935" y="4028440"/>
            <a:ext cx="561340" cy="2743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p>
            <a:pPr algn="ctr"/>
            <a:r>
              <a:rPr lang="en-US" sz="1200">
                <a:latin typeface="Times New Roman" panose="02020603050405020304" charset="0"/>
                <a:sym typeface="+mn-ea"/>
              </a:rPr>
              <a:t>mark</a:t>
            </a:r>
            <a:endParaRPr lang="en-US" sz="1200">
              <a:latin typeface="Times New Roman" panose="02020603050405020304" charset="0"/>
              <a:sym typeface="+mn-ea"/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 flipH="1" flipV="1">
            <a:off x="3605530" y="3755390"/>
            <a:ext cx="5715" cy="3263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3660140" y="3847465"/>
            <a:ext cx="719455" cy="2743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p>
            <a:pPr algn="ctr"/>
            <a:r>
              <a:rPr lang="en-US" sz="1200">
                <a:latin typeface="Times New Roman" panose="02020603050405020304" charset="0"/>
                <a:sym typeface="+mn-ea"/>
              </a:rPr>
              <a:t>4 bytes</a:t>
            </a:r>
            <a:endParaRPr lang="en-US" sz="1200">
              <a:latin typeface="Times New Roman" panose="02020603050405020304" charset="0"/>
              <a:sym typeface="+mn-ea"/>
            </a:endParaRPr>
          </a:p>
        </p:txBody>
      </p:sp>
      <p:cxnSp>
        <p:nvCxnSpPr>
          <p:cNvPr id="40" name="直接箭头连接符 39"/>
          <p:cNvCxnSpPr/>
          <p:nvPr/>
        </p:nvCxnSpPr>
        <p:spPr>
          <a:xfrm flipV="1">
            <a:off x="1983740" y="3895090"/>
            <a:ext cx="1520825" cy="133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2325370" y="3807460"/>
            <a:ext cx="841375" cy="4572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p>
            <a:pPr algn="ctr"/>
            <a:r>
              <a:rPr lang="en-US" sz="1200">
                <a:latin typeface="Times New Roman" panose="02020603050405020304" charset="0"/>
                <a:sym typeface="+mn-ea"/>
              </a:rPr>
              <a:t>skip</a:t>
            </a:r>
            <a:endParaRPr lang="en-US" sz="1200">
              <a:latin typeface="Times New Roman" panose="02020603050405020304" charset="0"/>
              <a:sym typeface="+mn-ea"/>
            </a:endParaRPr>
          </a:p>
          <a:p>
            <a:pPr algn="ctr"/>
            <a:r>
              <a:rPr lang="en-US" sz="1200">
                <a:latin typeface="Times New Roman" panose="02020603050405020304" charset="0"/>
                <a:sym typeface="+mn-ea"/>
              </a:rPr>
              <a:t>opSize-4</a:t>
            </a:r>
            <a:endParaRPr lang="en-US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3606165" y="3477895"/>
            <a:ext cx="88582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checksum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cxnSp>
        <p:nvCxnSpPr>
          <p:cNvPr id="47" name="直接箭头连接符 46"/>
          <p:cNvCxnSpPr/>
          <p:nvPr/>
        </p:nvCxnSpPr>
        <p:spPr>
          <a:xfrm flipH="1" flipV="1">
            <a:off x="4491990" y="3751580"/>
            <a:ext cx="5715" cy="3263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V="1">
            <a:off x="1919605" y="4469130"/>
            <a:ext cx="2545715" cy="127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2630170" y="4363720"/>
            <a:ext cx="1120140" cy="2743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p>
            <a:pPr algn="ctr"/>
            <a:r>
              <a:rPr lang="en-US" sz="1200">
                <a:latin typeface="Times New Roman" panose="02020603050405020304" charset="0"/>
                <a:sym typeface="+mn-ea"/>
              </a:rPr>
              <a:t>opSize</a:t>
            </a:r>
            <a:endParaRPr lang="en-US" sz="1200">
              <a:latin typeface="Times New Roman" panose="02020603050405020304" charset="0"/>
              <a:sym typeface="+mn-ea"/>
            </a:endParaRPr>
          </a:p>
        </p:txBody>
      </p:sp>
      <p:pic>
        <p:nvPicPr>
          <p:cNvPr id="50" name="图片 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4760" y="4638040"/>
            <a:ext cx="2124075" cy="7239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3385" y="4719320"/>
            <a:ext cx="3809365" cy="56197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2" name="直接箭头连接符 51"/>
          <p:cNvCxnSpPr/>
          <p:nvPr/>
        </p:nvCxnSpPr>
        <p:spPr>
          <a:xfrm>
            <a:off x="7188835" y="5106670"/>
            <a:ext cx="844550" cy="6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5051425" y="536194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p>
            <a:pPr algn="l"/>
            <a:r>
              <a:rPr sz="1600">
                <a:latin typeface="Times New Roman" panose="02020603050405020304" charset="0"/>
                <a:sym typeface="+mn-ea"/>
              </a:rPr>
              <a:t>Translog.Operation.readOperation(in)</a:t>
            </a:r>
            <a:endParaRPr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4760" y="5710555"/>
            <a:ext cx="3323590" cy="3619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5" name="文本框 54"/>
          <p:cNvSpPr txBox="1"/>
          <p:nvPr/>
        </p:nvSpPr>
        <p:spPr>
          <a:xfrm>
            <a:off x="5051425" y="6163310"/>
            <a:ext cx="5975985" cy="5791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校验了两次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checksum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，针对网络数据传输不支持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mark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功能，从而不能预先校验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checksum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的情况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标题 1"/>
          <p:cNvSpPr>
            <a:spLocks noGrp="1"/>
          </p:cNvSpPr>
          <p:nvPr/>
        </p:nvSpPr>
        <p:spPr>
          <a:xfrm>
            <a:off x="-12065" y="8255"/>
            <a:ext cx="5076825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7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TranslogSnapshot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：读取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Operation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72100" y="50292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zh-CN" sz="1600">
                <a:latin typeface="Times New Roman" panose="02020603050405020304" charset="0"/>
                <a:sym typeface="+mn-ea"/>
              </a:rPr>
              <a:t>Translog.Operation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372100" y="838200"/>
            <a:ext cx="5655310" cy="670560"/>
            <a:chOff x="10027" y="2936"/>
            <a:chExt cx="8906" cy="1056"/>
          </a:xfrm>
        </p:grpSpPr>
        <p:sp>
          <p:nvSpPr>
            <p:cNvPr id="11" name="文本框 10"/>
            <p:cNvSpPr txBox="1"/>
            <p:nvPr/>
          </p:nvSpPr>
          <p:spPr>
            <a:xfrm>
              <a:off x="10027" y="2936"/>
              <a:ext cx="8906" cy="52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pPr algn="l"/>
              <a:r>
                <a:rPr lang="en-US" altLang="zh-CN" sz="1600">
                  <a:latin typeface="Times New Roman" panose="02020603050405020304" charset="0"/>
                  <a:sym typeface="+mn-ea"/>
                </a:rPr>
                <a:t>Operation readOperation(BufferedChecksumStreamInput)</a:t>
              </a:r>
              <a:endParaRPr lang="en-US" altLang="zh-CN" sz="1600">
                <a:latin typeface="Times New Roman" panose="02020603050405020304" charset="0"/>
                <a:sym typeface="+mn-ea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0027" y="3464"/>
              <a:ext cx="8906" cy="52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p>
              <a:pPr algn="l"/>
              <a:r>
                <a:rPr lang="zh-CN" sz="1600">
                  <a:latin typeface="Times New Roman" panose="02020603050405020304" charset="0"/>
                  <a:sym typeface="+mn-ea"/>
                </a:rPr>
                <a:t>从</a:t>
              </a:r>
              <a:r>
                <a:rPr lang="en-US" altLang="zh-CN" sz="1600">
                  <a:latin typeface="Times New Roman" panose="02020603050405020304" charset="0"/>
                  <a:sym typeface="+mn-ea"/>
                </a:rPr>
                <a:t>buffer</a:t>
              </a:r>
              <a:r>
                <a:rPr lang="zh-CN" altLang="en-US" sz="1600">
                  <a:latin typeface="Times New Roman" panose="02020603050405020304" charset="0"/>
                  <a:sym typeface="+mn-ea"/>
                </a:rPr>
                <a:t>中读取</a:t>
              </a:r>
              <a:r>
                <a:rPr lang="en-US" altLang="zh-CN" sz="1600">
                  <a:latin typeface="Times New Roman" panose="02020603050405020304" charset="0"/>
                  <a:sym typeface="+mn-ea"/>
                </a:rPr>
                <a:t>Operation</a:t>
              </a:r>
              <a:endParaRPr lang="zh-CN" altLang="en-US" sz="1600">
                <a:latin typeface="Times New Roman" panose="02020603050405020304" charset="0"/>
                <a:sym typeface="+mn-ea"/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318770" y="1173480"/>
            <a:ext cx="374586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BufferedChecksumStreamInput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18770" y="1447800"/>
            <a:ext cx="117411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opSize(4 bytes)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483360" y="1447800"/>
            <a:ext cx="169608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operation (opSize bytes)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3179445" y="1447800"/>
            <a:ext cx="88582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checksum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72100" y="150876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读取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Operation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类型（一个字节）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85435" y="1857375"/>
            <a:ext cx="5400040" cy="228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文本框 8"/>
          <p:cNvSpPr txBox="1"/>
          <p:nvPr/>
        </p:nvSpPr>
        <p:spPr>
          <a:xfrm>
            <a:off x="5372100" y="2085975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p>
            <a:pPr algn="l"/>
            <a:r>
              <a:rPr lang="en-US" altLang="zh-CN" sz="1600">
                <a:latin typeface="Times New Roman" panose="02020603050405020304" charset="0"/>
                <a:sym typeface="+mn-ea"/>
              </a:rPr>
              <a:t>1-&gt;CREATE; 2-&gt;INDEX; 3-&gt;DELETE; 4-&gt;NO_OP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72100" y="2421255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根据类型，选择不同的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Operation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实现来读取数据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0" y="2085975"/>
            <a:ext cx="2228850" cy="16954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文本框 12"/>
          <p:cNvSpPr txBox="1"/>
          <p:nvPr/>
        </p:nvSpPr>
        <p:spPr>
          <a:xfrm>
            <a:off x="1483360" y="1722120"/>
            <a:ext cx="97472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type</a:t>
            </a:r>
            <a:r>
              <a:rPr lang="en-US" altLang="zh-CN" sz="1200">
                <a:latin typeface="Times New Roman" panose="02020603050405020304" charset="0"/>
                <a:sym typeface="+mn-ea"/>
              </a:rPr>
              <a:t>(1 bytes)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2458085" y="1722120"/>
            <a:ext cx="72199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OP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4" name="直接箭头连接符 43"/>
          <p:cNvCxnSpPr/>
          <p:nvPr/>
        </p:nvCxnSpPr>
        <p:spPr>
          <a:xfrm>
            <a:off x="3094355" y="4108450"/>
            <a:ext cx="3255010" cy="50736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标题 1"/>
          <p:cNvSpPr>
            <a:spLocks noGrp="1"/>
          </p:cNvSpPr>
          <p:nvPr/>
        </p:nvSpPr>
        <p:spPr>
          <a:xfrm>
            <a:off x="-12065" y="8255"/>
            <a:ext cx="5076825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读取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IndexOperation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72100" y="50292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zh-CN" sz="1600">
                <a:latin typeface="Times New Roman" panose="02020603050405020304" charset="0"/>
                <a:sym typeface="+mn-ea"/>
              </a:rPr>
              <a:t>Translog.Index implements Operation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372100" y="838200"/>
            <a:ext cx="5655310" cy="670560"/>
            <a:chOff x="10027" y="2936"/>
            <a:chExt cx="8906" cy="1056"/>
          </a:xfrm>
        </p:grpSpPr>
        <p:sp>
          <p:nvSpPr>
            <p:cNvPr id="11" name="文本框 10"/>
            <p:cNvSpPr txBox="1"/>
            <p:nvPr/>
          </p:nvSpPr>
          <p:spPr>
            <a:xfrm>
              <a:off x="10027" y="2936"/>
              <a:ext cx="8906" cy="52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pPr algn="l"/>
              <a:r>
                <a:rPr lang="en-US" altLang="zh-CN" sz="1600">
                  <a:latin typeface="Times New Roman" panose="02020603050405020304" charset="0"/>
                  <a:sym typeface="+mn-ea"/>
                </a:rPr>
                <a:t>Index(StreamInput)</a:t>
              </a:r>
              <a:endParaRPr lang="en-US" altLang="zh-CN" sz="1600">
                <a:latin typeface="Times New Roman" panose="02020603050405020304" charset="0"/>
                <a:sym typeface="+mn-ea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0027" y="3464"/>
              <a:ext cx="8906" cy="52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p>
              <a:pPr algn="l"/>
              <a:r>
                <a:rPr lang="zh-CN" altLang="en-US" sz="1600">
                  <a:latin typeface="Times New Roman" panose="02020603050405020304" charset="0"/>
                  <a:sym typeface="+mn-ea"/>
                </a:rPr>
                <a:t>读取</a:t>
              </a:r>
              <a:r>
                <a:rPr lang="en-US" altLang="zh-CN" sz="1600">
                  <a:latin typeface="Times New Roman" panose="02020603050405020304" charset="0"/>
                  <a:sym typeface="+mn-ea"/>
                </a:rPr>
                <a:t>format</a:t>
              </a:r>
              <a:r>
                <a:rPr lang="zh-CN" altLang="en-US" sz="1600">
                  <a:latin typeface="Times New Roman" panose="02020603050405020304" charset="0"/>
                  <a:sym typeface="+mn-ea"/>
                </a:rPr>
                <a:t>（</a:t>
              </a:r>
              <a:r>
                <a:rPr lang="en-US" altLang="zh-CN" sz="1600">
                  <a:latin typeface="Times New Roman" panose="02020603050405020304" charset="0"/>
                  <a:sym typeface="+mn-ea"/>
                </a:rPr>
                <a:t>VInt</a:t>
              </a:r>
              <a:r>
                <a:rPr lang="zh-CN" altLang="en-US" sz="1600">
                  <a:latin typeface="Times New Roman" panose="02020603050405020304" charset="0"/>
                  <a:sym typeface="+mn-ea"/>
                </a:rPr>
                <a:t>，</a:t>
              </a:r>
              <a:r>
                <a:rPr lang="en-US" altLang="zh-CN" sz="1600">
                  <a:latin typeface="Times New Roman" panose="02020603050405020304" charset="0"/>
                  <a:sym typeface="+mn-ea"/>
                </a:rPr>
                <a:t>1</a:t>
              </a:r>
              <a:r>
                <a:rPr lang="zh-CN" altLang="en-US" sz="1600">
                  <a:latin typeface="Times New Roman" panose="02020603050405020304" charset="0"/>
                  <a:sym typeface="+mn-ea"/>
                </a:rPr>
                <a:t>字节</a:t>
              </a:r>
              <a:r>
                <a:rPr lang="zh-CN" altLang="en-US" sz="1600">
                  <a:latin typeface="Times New Roman" panose="02020603050405020304" charset="0"/>
                  <a:sym typeface="+mn-ea"/>
                </a:rPr>
                <a:t>）</a:t>
              </a:r>
              <a:endParaRPr lang="zh-CN" altLang="en-US" sz="1600">
                <a:latin typeface="Times New Roman" panose="02020603050405020304" charset="0"/>
                <a:sym typeface="+mn-ea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045" y="691515"/>
            <a:ext cx="3266440" cy="186690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233045" y="3291840"/>
            <a:ext cx="374586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BufferedChecksumStreamInput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33045" y="3566160"/>
            <a:ext cx="117411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opSize(4 bytes)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397635" y="3566160"/>
            <a:ext cx="169608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operation (opSize bytes)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3093720" y="3566160"/>
            <a:ext cx="88582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checksum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397635" y="3840480"/>
            <a:ext cx="97472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type(1 bytes)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72100" y="150876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读取文档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id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（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string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）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72100" y="184404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读取文档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type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（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string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）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372100" y="217932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读取文档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source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（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bytesRef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）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372100" y="2514600"/>
            <a:ext cx="598868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format &lt; FORMAT_NO_PARENT</a:t>
            </a:r>
            <a:r>
              <a:rPr lang="en-US" altLang="zh-CN" sz="16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,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 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读取文档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_parent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（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optional string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）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372100" y="284988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读取文档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version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（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Long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，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8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字节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）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372100" y="3189605"/>
            <a:ext cx="658876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format &lt; FORMAT_NO_VERSION_TYPE</a:t>
            </a:r>
            <a:r>
              <a:rPr lang="en-US" altLang="zh-CN" sz="16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,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 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读取文档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_version_type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（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1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字节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）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372100" y="3524885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读取文档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autoGeneratedIdTimestamp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（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Long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，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8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字节）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372100" y="3860165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读取文档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seqNo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（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Long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，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8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字节）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372100" y="4195445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读取文档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primaryTerm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（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Long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，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8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字节）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33045" y="4647565"/>
            <a:ext cx="610171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IndexOperation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33045" y="4921885"/>
            <a:ext cx="68135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format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33045" y="5196205"/>
            <a:ext cx="68135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1 byte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14400" y="4921885"/>
            <a:ext cx="58610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id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14400" y="5196205"/>
            <a:ext cx="58610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string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500505" y="4921885"/>
            <a:ext cx="58610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type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500505" y="5196205"/>
            <a:ext cx="58610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string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086610" y="4921885"/>
            <a:ext cx="67881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source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086610" y="5196205"/>
            <a:ext cx="67881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byteRef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765425" y="4921885"/>
            <a:ext cx="73469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_parent</a:t>
            </a:r>
            <a:endParaRPr lang="en-US" altLang="zh-CN" sz="1200">
              <a:solidFill>
                <a:srgbClr val="FF0000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765425" y="5196205"/>
            <a:ext cx="734060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string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500120" y="4921885"/>
            <a:ext cx="680720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version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499485" y="5196205"/>
            <a:ext cx="68135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8 bytes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180840" y="4921885"/>
            <a:ext cx="717550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ver_type</a:t>
            </a:r>
            <a:endParaRPr lang="en-US" altLang="zh-CN" sz="1200">
              <a:solidFill>
                <a:srgbClr val="FF0000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181475" y="5196205"/>
            <a:ext cx="717550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1 byte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899025" y="4921885"/>
            <a:ext cx="717550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seqNo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898390" y="5196205"/>
            <a:ext cx="71818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8 bytes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616575" y="4921885"/>
            <a:ext cx="717550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pTerm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615940" y="5196205"/>
            <a:ext cx="71818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8 bytes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 flipH="1">
            <a:off x="237490" y="4108450"/>
            <a:ext cx="2122805" cy="50609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2372360" y="3840480"/>
            <a:ext cx="72199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OP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33045" y="5896610"/>
            <a:ext cx="165290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string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233045" y="6170930"/>
            <a:ext cx="58610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size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237490" y="6445250"/>
            <a:ext cx="581660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VInt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811530" y="6170930"/>
            <a:ext cx="107505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content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819150" y="6445250"/>
            <a:ext cx="106743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~size*2 bytes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2150110" y="5896610"/>
            <a:ext cx="2235200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optional string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2732405" y="6170930"/>
            <a:ext cx="58610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size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2736850" y="6445250"/>
            <a:ext cx="581660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VInt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3310890" y="6170930"/>
            <a:ext cx="107505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content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318510" y="6445250"/>
            <a:ext cx="106743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~size*2 bytes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2146300" y="6170930"/>
            <a:ext cx="58610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exits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2150745" y="6445250"/>
            <a:ext cx="58610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1byte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4789805" y="5896610"/>
            <a:ext cx="165290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bytesRef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4789805" y="6170930"/>
            <a:ext cx="58610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size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4794250" y="6445250"/>
            <a:ext cx="581660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VInt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368290" y="6170930"/>
            <a:ext cx="107505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content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5375910" y="6445250"/>
            <a:ext cx="106743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size bytes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标题 1"/>
          <p:cNvSpPr>
            <a:spLocks noGrp="1"/>
          </p:cNvSpPr>
          <p:nvPr/>
        </p:nvSpPr>
        <p:spPr>
          <a:xfrm>
            <a:off x="-12065" y="8255"/>
            <a:ext cx="5076825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读取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Delete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Operation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72100" y="50292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zh-CN" sz="1600">
                <a:latin typeface="Times New Roman" panose="02020603050405020304" charset="0"/>
                <a:sym typeface="+mn-ea"/>
              </a:rPr>
              <a:t>Translog.Delete implements Operation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372100" y="838200"/>
            <a:ext cx="5655310" cy="670560"/>
            <a:chOff x="10027" y="2936"/>
            <a:chExt cx="8906" cy="1056"/>
          </a:xfrm>
        </p:grpSpPr>
        <p:sp>
          <p:nvSpPr>
            <p:cNvPr id="11" name="文本框 10"/>
            <p:cNvSpPr txBox="1"/>
            <p:nvPr/>
          </p:nvSpPr>
          <p:spPr>
            <a:xfrm>
              <a:off x="10027" y="2936"/>
              <a:ext cx="8906" cy="52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pPr algn="l"/>
              <a:r>
                <a:rPr lang="en-US" altLang="zh-CN" sz="1600">
                  <a:latin typeface="Times New Roman" panose="02020603050405020304" charset="0"/>
                  <a:sym typeface="+mn-ea"/>
                </a:rPr>
                <a:t>Delete(StreamInput)</a:t>
              </a:r>
              <a:endParaRPr lang="en-US" altLang="zh-CN" sz="1600">
                <a:latin typeface="Times New Roman" panose="02020603050405020304" charset="0"/>
                <a:sym typeface="+mn-ea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0027" y="3464"/>
              <a:ext cx="8906" cy="52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p>
              <a:pPr algn="l"/>
              <a:r>
                <a:rPr lang="zh-CN" altLang="en-US" sz="1600">
                  <a:latin typeface="Times New Roman" panose="02020603050405020304" charset="0"/>
                  <a:sym typeface="+mn-ea"/>
                </a:rPr>
                <a:t>读取</a:t>
              </a:r>
              <a:r>
                <a:rPr lang="en-US" altLang="zh-CN" sz="1600">
                  <a:latin typeface="Times New Roman" panose="02020603050405020304" charset="0"/>
                  <a:sym typeface="+mn-ea"/>
                </a:rPr>
                <a:t>format</a:t>
              </a:r>
              <a:r>
                <a:rPr lang="zh-CN" altLang="en-US" sz="1600">
                  <a:latin typeface="Times New Roman" panose="02020603050405020304" charset="0"/>
                  <a:sym typeface="+mn-ea"/>
                </a:rPr>
                <a:t>（</a:t>
              </a:r>
              <a:r>
                <a:rPr lang="en-US" altLang="zh-CN" sz="1600">
                  <a:latin typeface="Times New Roman" panose="02020603050405020304" charset="0"/>
                  <a:sym typeface="+mn-ea"/>
                </a:rPr>
                <a:t>VInt</a:t>
              </a:r>
              <a:r>
                <a:rPr lang="zh-CN" altLang="en-US" sz="1600">
                  <a:latin typeface="Times New Roman" panose="02020603050405020304" charset="0"/>
                  <a:sym typeface="+mn-ea"/>
                </a:rPr>
                <a:t>，</a:t>
              </a:r>
              <a:r>
                <a:rPr lang="en-US" altLang="zh-CN" sz="1600">
                  <a:latin typeface="Times New Roman" panose="02020603050405020304" charset="0"/>
                  <a:sym typeface="+mn-ea"/>
                </a:rPr>
                <a:t>1</a:t>
              </a:r>
              <a:r>
                <a:rPr lang="zh-CN" altLang="en-US" sz="1600">
                  <a:latin typeface="Times New Roman" panose="02020603050405020304" charset="0"/>
                  <a:sym typeface="+mn-ea"/>
                </a:rPr>
                <a:t>字节）</a:t>
              </a:r>
              <a:endParaRPr lang="zh-CN" altLang="en-US" sz="1600">
                <a:latin typeface="Times New Roman" panose="02020603050405020304" charset="0"/>
                <a:sym typeface="+mn-ea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5372100" y="150876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读取文档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type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（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string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）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72100" y="184404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读取文档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id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（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string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），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type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内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id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唯一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72100" y="2178685"/>
            <a:ext cx="634746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读取文档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_uid </a:t>
            </a:r>
            <a:r>
              <a:rPr lang="en-US" sz="1600">
                <a:latin typeface="Times New Roman" panose="02020603050405020304" charset="0"/>
                <a:sym typeface="+mn-ea"/>
              </a:rPr>
              <a:t>Term(field[string], bytes[bytesRef])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，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index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内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_uid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唯一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372100" y="284988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读取文档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version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（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long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）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372100" y="3185160"/>
            <a:ext cx="658876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format &lt; FORMAT_NO_VERSION_TYPE</a:t>
            </a:r>
            <a:r>
              <a:rPr lang="en-US" altLang="zh-CN" sz="16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,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 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读取文档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_version_type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（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1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字节）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372100" y="352044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读取文档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seqNo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（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Long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，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8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字节）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372100" y="385572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读取文档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primaryTerm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（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Long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，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8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字节）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372100" y="2514600"/>
            <a:ext cx="634809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p>
            <a:pPr algn="l"/>
            <a:r>
              <a:rPr lang="en-US" sz="1600">
                <a:latin typeface="Times New Roman" panose="02020603050405020304" charset="0"/>
                <a:sym typeface="+mn-ea"/>
              </a:rPr>
              <a:t>_uid = type#id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，存于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Lucene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的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_uid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字段中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,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可实现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根据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type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和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id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检索文档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cxnSp>
        <p:nvCxnSpPr>
          <p:cNvPr id="44" name="直接箭头连接符 43"/>
          <p:cNvCxnSpPr/>
          <p:nvPr/>
        </p:nvCxnSpPr>
        <p:spPr>
          <a:xfrm>
            <a:off x="3094355" y="4108450"/>
            <a:ext cx="3255010" cy="50736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33045" y="3291840"/>
            <a:ext cx="374586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BufferedChecksumStreamInput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33045" y="3566160"/>
            <a:ext cx="117411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opSize(4 bytes)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397635" y="3566160"/>
            <a:ext cx="169608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operation (opSize bytes)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3093720" y="3566160"/>
            <a:ext cx="88582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checksum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397635" y="3840480"/>
            <a:ext cx="97472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type(1 bytes)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33045" y="4647565"/>
            <a:ext cx="610171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Delete</a:t>
            </a:r>
            <a:r>
              <a:rPr lang="en-US" altLang="zh-CN" sz="1200">
                <a:latin typeface="Times New Roman" panose="02020603050405020304" charset="0"/>
                <a:sym typeface="+mn-ea"/>
              </a:rPr>
              <a:t>Operation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33045" y="4921885"/>
            <a:ext cx="68135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format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33045" y="5196205"/>
            <a:ext cx="68135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1 byte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14400" y="4921885"/>
            <a:ext cx="58610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type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14400" y="5196205"/>
            <a:ext cx="58610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string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500505" y="4921885"/>
            <a:ext cx="58610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id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500505" y="5196205"/>
            <a:ext cx="58610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string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086610" y="4921885"/>
            <a:ext cx="67881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_uid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086610" y="5196205"/>
            <a:ext cx="67881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string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765425" y="4921885"/>
            <a:ext cx="73469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_uid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765425" y="5196205"/>
            <a:ext cx="734060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byteRef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500120" y="4921885"/>
            <a:ext cx="680720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version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499485" y="5196205"/>
            <a:ext cx="68135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8 bytes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180840" y="4921885"/>
            <a:ext cx="717550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ver_type</a:t>
            </a:r>
            <a:endParaRPr lang="en-US" altLang="zh-CN" sz="1200">
              <a:solidFill>
                <a:srgbClr val="FF0000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181475" y="5196205"/>
            <a:ext cx="717550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1 byte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899025" y="4921885"/>
            <a:ext cx="717550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seqNo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898390" y="5196205"/>
            <a:ext cx="71818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8 bytes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616575" y="4921885"/>
            <a:ext cx="717550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pTerm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615940" y="5196205"/>
            <a:ext cx="71818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8 bytes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 flipH="1">
            <a:off x="237490" y="4108450"/>
            <a:ext cx="2122805" cy="50609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2372360" y="3840480"/>
            <a:ext cx="72199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OP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标题 1"/>
          <p:cNvSpPr>
            <a:spLocks noGrp="1"/>
          </p:cNvSpPr>
          <p:nvPr/>
        </p:nvSpPr>
        <p:spPr>
          <a:xfrm>
            <a:off x="-12065" y="8255"/>
            <a:ext cx="5076825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读取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No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Operation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72100" y="50292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zh-CN" sz="1600">
                <a:latin typeface="Times New Roman" panose="02020603050405020304" charset="0"/>
                <a:sym typeface="+mn-ea"/>
              </a:rPr>
              <a:t>Translog.NoOp 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implements Operation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372100" y="838200"/>
            <a:ext cx="5655310" cy="670560"/>
            <a:chOff x="10027" y="2936"/>
            <a:chExt cx="8906" cy="1056"/>
          </a:xfrm>
        </p:grpSpPr>
        <p:sp>
          <p:nvSpPr>
            <p:cNvPr id="11" name="文本框 10"/>
            <p:cNvSpPr txBox="1"/>
            <p:nvPr/>
          </p:nvSpPr>
          <p:spPr>
            <a:xfrm>
              <a:off x="10027" y="2936"/>
              <a:ext cx="8906" cy="52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pPr algn="l"/>
              <a:r>
                <a:rPr lang="en-US" altLang="zh-CN" sz="1600">
                  <a:latin typeface="Times New Roman" panose="02020603050405020304" charset="0"/>
                  <a:sym typeface="+mn-ea"/>
                </a:rPr>
                <a:t>NoOp</a:t>
              </a:r>
              <a:r>
                <a:rPr lang="en-US" altLang="zh-CN" sz="1600">
                  <a:latin typeface="Times New Roman" panose="02020603050405020304" charset="0"/>
                  <a:sym typeface="+mn-ea"/>
                </a:rPr>
                <a:t>(StreamInput)</a:t>
              </a:r>
              <a:endParaRPr lang="en-US" altLang="zh-CN" sz="1600">
                <a:latin typeface="Times New Roman" panose="02020603050405020304" charset="0"/>
                <a:sym typeface="+mn-ea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0027" y="3464"/>
              <a:ext cx="8906" cy="52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p>
              <a:pPr algn="l"/>
              <a:r>
                <a:rPr lang="zh-CN" altLang="en-US" sz="1600">
                  <a:latin typeface="Times New Roman" panose="02020603050405020304" charset="0"/>
                  <a:sym typeface="+mn-ea"/>
                </a:rPr>
                <a:t>读取文档</a:t>
              </a:r>
              <a:r>
                <a:rPr lang="en-US" altLang="zh-CN" sz="1600">
                  <a:latin typeface="Times New Roman" panose="02020603050405020304" charset="0"/>
                  <a:sym typeface="+mn-ea"/>
                </a:rPr>
                <a:t>seqNo</a:t>
              </a:r>
              <a:r>
                <a:rPr lang="zh-CN" altLang="en-US" sz="1600">
                  <a:latin typeface="Times New Roman" panose="02020603050405020304" charset="0"/>
                  <a:sym typeface="+mn-ea"/>
                </a:rPr>
                <a:t>（</a:t>
              </a:r>
              <a:r>
                <a:rPr lang="en-US" altLang="zh-CN" sz="1600">
                  <a:latin typeface="Times New Roman" panose="02020603050405020304" charset="0"/>
                  <a:sym typeface="+mn-ea"/>
                </a:rPr>
                <a:t>Long</a:t>
              </a:r>
              <a:r>
                <a:rPr lang="zh-CN" altLang="en-US" sz="1600">
                  <a:latin typeface="Times New Roman" panose="02020603050405020304" charset="0"/>
                  <a:sym typeface="+mn-ea"/>
                </a:rPr>
                <a:t>，</a:t>
              </a:r>
              <a:r>
                <a:rPr lang="en-US" altLang="zh-CN" sz="1600">
                  <a:latin typeface="Times New Roman" panose="02020603050405020304" charset="0"/>
                  <a:sym typeface="+mn-ea"/>
                </a:rPr>
                <a:t>8</a:t>
              </a:r>
              <a:r>
                <a:rPr lang="zh-CN" altLang="en-US" sz="1600">
                  <a:latin typeface="Times New Roman" panose="02020603050405020304" charset="0"/>
                  <a:sym typeface="+mn-ea"/>
                </a:rPr>
                <a:t>字节）</a:t>
              </a:r>
              <a:endParaRPr lang="zh-CN" altLang="en-US" sz="1600">
                <a:latin typeface="Times New Roman" panose="02020603050405020304" charset="0"/>
                <a:sym typeface="+mn-ea"/>
              </a:endParaRP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5372100" y="150876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读取文档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primaryTerm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（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Long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，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8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字节）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72100" y="184404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读取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season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（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string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）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cxnSp>
        <p:nvCxnSpPr>
          <p:cNvPr id="44" name="直接箭头连接符 43"/>
          <p:cNvCxnSpPr/>
          <p:nvPr/>
        </p:nvCxnSpPr>
        <p:spPr>
          <a:xfrm>
            <a:off x="3201035" y="2466975"/>
            <a:ext cx="666750" cy="53403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339725" y="1650365"/>
            <a:ext cx="374586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BufferedChecksumStreamInput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39725" y="1924685"/>
            <a:ext cx="117411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opSize(4 bytes)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504315" y="1924685"/>
            <a:ext cx="169608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operation (opSize bytes)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3200400" y="1924685"/>
            <a:ext cx="88582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checksum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504315" y="2199005"/>
            <a:ext cx="97472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type(1 bytes)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730375" y="3006090"/>
            <a:ext cx="2152650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NoOp</a:t>
            </a:r>
            <a:r>
              <a:rPr lang="en-US" altLang="zh-CN" sz="1200">
                <a:latin typeface="Times New Roman" panose="02020603050405020304" charset="0"/>
                <a:sym typeface="+mn-ea"/>
              </a:rPr>
              <a:t>Operation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 flipH="1">
            <a:off x="1745615" y="2467610"/>
            <a:ext cx="761365" cy="54673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2479040" y="2199005"/>
            <a:ext cx="72199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OP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31010" y="3280410"/>
            <a:ext cx="717550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seqNo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30375" y="3554730"/>
            <a:ext cx="71818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8 bytes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448560" y="3280410"/>
            <a:ext cx="717550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pTerm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47925" y="3554730"/>
            <a:ext cx="71818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8 bytes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166110" y="3278505"/>
            <a:ext cx="717550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reason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166110" y="3554730"/>
            <a:ext cx="717550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string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标题 1"/>
          <p:cNvSpPr>
            <a:spLocks noGrp="1"/>
          </p:cNvSpPr>
          <p:nvPr/>
        </p:nvSpPr>
        <p:spPr>
          <a:xfrm>
            <a:off x="-12065" y="8255"/>
            <a:ext cx="5076825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Translog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：添加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Operati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on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226175" y="63500"/>
            <a:ext cx="5796280" cy="640730"/>
            <a:chOff x="7242" y="6854"/>
            <a:chExt cx="4114" cy="14199"/>
          </a:xfrm>
        </p:grpSpPr>
        <p:sp>
          <p:nvSpPr>
            <p:cNvPr id="20" name="剪去单角的矩形 19"/>
            <p:cNvSpPr/>
            <p:nvPr/>
          </p:nvSpPr>
          <p:spPr>
            <a:xfrm>
              <a:off x="7242" y="6854"/>
              <a:ext cx="4114" cy="14199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242" y="6854"/>
              <a:ext cx="4022" cy="14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TranslogReader::add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(operation)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添加一个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Operation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6367145" y="749935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将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operation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写入缓存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21145" y="1151890"/>
            <a:ext cx="5401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跳过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4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字节，预留用于写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operation size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27165" y="1540510"/>
            <a:ext cx="5495290" cy="76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6621145" y="2346325"/>
            <a:ext cx="5401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写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Operation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，计算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checksum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，写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checksum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4480" y="2721610"/>
            <a:ext cx="2894965" cy="533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15" y="1151890"/>
            <a:ext cx="4609465" cy="35521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615" y="951865"/>
            <a:ext cx="2181225" cy="2000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文本框 9"/>
          <p:cNvSpPr txBox="1"/>
          <p:nvPr/>
        </p:nvSpPr>
        <p:spPr>
          <a:xfrm>
            <a:off x="6621145" y="3301365"/>
            <a:ext cx="5401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获取刚写入的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Operation size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4480" y="3689985"/>
            <a:ext cx="4247515" cy="3619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文本框 12"/>
          <p:cNvSpPr txBox="1"/>
          <p:nvPr/>
        </p:nvSpPr>
        <p:spPr>
          <a:xfrm>
            <a:off x="6621145" y="4148455"/>
            <a:ext cx="5401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将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Operation size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写入预留空间中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4480" y="4510405"/>
            <a:ext cx="1914525" cy="5429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文本框 15"/>
          <p:cNvSpPr txBox="1"/>
          <p:nvPr/>
        </p:nvSpPr>
        <p:spPr>
          <a:xfrm>
            <a:off x="6367145" y="5066665"/>
            <a:ext cx="5401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获取刚写入缓存的数据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80480" y="5468620"/>
            <a:ext cx="3790315" cy="228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文本框 17"/>
          <p:cNvSpPr txBox="1"/>
          <p:nvPr/>
        </p:nvSpPr>
        <p:spPr>
          <a:xfrm>
            <a:off x="6367145" y="5737225"/>
            <a:ext cx="5401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将数据写入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tlog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文件中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80480" y="6125845"/>
            <a:ext cx="2599690" cy="228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文本框 22"/>
          <p:cNvSpPr txBox="1"/>
          <p:nvPr/>
        </p:nvSpPr>
        <p:spPr>
          <a:xfrm>
            <a:off x="6367145" y="6394450"/>
            <a:ext cx="5401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更新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Translog offset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、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minSeqNo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、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maxSeqNo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83410" y="6529705"/>
            <a:ext cx="4342765" cy="2000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83410" y="5836285"/>
            <a:ext cx="2009775" cy="2095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83410" y="6099175"/>
            <a:ext cx="3228340" cy="381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标题 1"/>
          <p:cNvSpPr>
            <a:spLocks noGrp="1"/>
          </p:cNvSpPr>
          <p:nvPr/>
        </p:nvSpPr>
        <p:spPr>
          <a:xfrm>
            <a:off x="-12065" y="8255"/>
            <a:ext cx="5076825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Translog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commit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113405" y="708660"/>
            <a:ext cx="4084955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IndexShard::afterWriteOperation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14040" y="3530600"/>
            <a:ext cx="4084320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In</a:t>
            </a:r>
            <a:r>
              <a:rPr lang="en-US" altLang="zh-CN" sz="1600">
                <a:solidFill>
                  <a:schemeClr val="tx1"/>
                </a:solidFill>
              </a:rPr>
              <a:t>ternalEngine::rollTranslogGeneration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285490" y="1480820"/>
            <a:ext cx="3579495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判断是否需要</a:t>
            </a:r>
            <a:r>
              <a:rPr lang="en-US" altLang="zh-CN" sz="1600">
                <a:solidFill>
                  <a:schemeClr val="tx1"/>
                </a:solidFill>
              </a:rPr>
              <a:t>flush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85490" y="2173605"/>
            <a:ext cx="3579495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flush</a:t>
            </a:r>
            <a:r>
              <a:rPr lang="zh-CN" altLang="en-US" sz="1600">
                <a:solidFill>
                  <a:schemeClr val="tx1"/>
                </a:solidFill>
              </a:rPr>
              <a:t>后执行</a:t>
            </a:r>
            <a:r>
              <a:rPr lang="en-US" altLang="zh-CN" sz="1600">
                <a:solidFill>
                  <a:schemeClr val="tx1"/>
                </a:solidFill>
              </a:rPr>
              <a:t>translog rolling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85490" y="2879725"/>
            <a:ext cx="3579495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判断是否需要</a:t>
            </a:r>
            <a:r>
              <a:rPr lang="zh-CN" altLang="en-US" sz="1600">
                <a:solidFill>
                  <a:schemeClr val="tx1"/>
                </a:solidFill>
              </a:rPr>
              <a:t>执行</a:t>
            </a:r>
            <a:r>
              <a:rPr lang="en-US" altLang="zh-CN" sz="1600">
                <a:solidFill>
                  <a:schemeClr val="tx1"/>
                </a:solidFill>
              </a:rPr>
              <a:t>translog rolling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14040" y="4445000"/>
            <a:ext cx="4084320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Translog::rollGeneration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66770" y="5184140"/>
            <a:ext cx="3579495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solidFill>
                  <a:schemeClr val="tx1"/>
                </a:solidFill>
              </a:rPr>
              <a:t>TranslogWiter::sync &amp; close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871460" y="4604385"/>
            <a:ext cx="3579495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获取对应的</a:t>
            </a:r>
            <a:r>
              <a:rPr lang="en-US" altLang="zh-CN" sz="1600">
                <a:solidFill>
                  <a:schemeClr val="tx1"/>
                </a:solidFill>
              </a:rPr>
              <a:t>TranslogReader</a:t>
            </a:r>
            <a:r>
              <a:rPr lang="zh-CN" altLang="en-US" sz="1600">
                <a:solidFill>
                  <a:schemeClr val="tx1"/>
                </a:solidFill>
              </a:rPr>
              <a:t>，添加到</a:t>
            </a:r>
            <a:r>
              <a:rPr lang="en-US" altLang="zh-CN" sz="1600">
                <a:solidFill>
                  <a:schemeClr val="tx1"/>
                </a:solidFill>
              </a:rPr>
              <a:t>readers</a:t>
            </a:r>
            <a:r>
              <a:rPr lang="zh-CN" altLang="en-US" sz="1600">
                <a:solidFill>
                  <a:schemeClr val="tx1"/>
                </a:solidFill>
              </a:rPr>
              <a:t>列表中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871460" y="5184140"/>
            <a:ext cx="3579495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将</a:t>
            </a:r>
            <a:r>
              <a:rPr lang="en-US" altLang="zh-CN" sz="1600">
                <a:solidFill>
                  <a:schemeClr val="tx1"/>
                </a:solidFill>
              </a:rPr>
              <a:t>translog.ckp</a:t>
            </a:r>
            <a:r>
              <a:rPr lang="zh-CN" altLang="en-US" sz="1600">
                <a:solidFill>
                  <a:schemeClr val="tx1"/>
                </a:solidFill>
              </a:rPr>
              <a:t>复制到</a:t>
            </a:r>
            <a:r>
              <a:rPr lang="en-US" altLang="zh-CN" sz="1600">
                <a:solidFill>
                  <a:schemeClr val="tx1"/>
                </a:solidFill>
              </a:rPr>
              <a:t>translog-{g}.ckp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66135" y="5735955"/>
            <a:ext cx="3579495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获取最新的</a:t>
            </a:r>
            <a:r>
              <a:rPr lang="en-US" altLang="zh-CN" sz="1600">
                <a:solidFill>
                  <a:schemeClr val="tx1"/>
                </a:solidFill>
              </a:rPr>
              <a:t>Checkpoint</a:t>
            </a:r>
            <a:endParaRPr lang="en-US" altLang="zh-CN" sz="1600">
              <a:solidFill>
                <a:schemeClr val="tx1"/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1900" y="6163945"/>
            <a:ext cx="5714365" cy="6286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矩形 16"/>
          <p:cNvSpPr/>
          <p:nvPr/>
        </p:nvSpPr>
        <p:spPr>
          <a:xfrm>
            <a:off x="7871460" y="5735955"/>
            <a:ext cx="3579495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写到</a:t>
            </a:r>
            <a:r>
              <a:rPr lang="en-US" altLang="zh-CN" sz="1600">
                <a:solidFill>
                  <a:schemeClr val="tx1"/>
                </a:solidFill>
              </a:rPr>
              <a:t>translog.ckp</a:t>
            </a:r>
            <a:endParaRPr lang="en-US" altLang="zh-CN" sz="1600">
              <a:solidFill>
                <a:schemeClr val="tx1"/>
              </a:solidFill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6525" y="6249670"/>
            <a:ext cx="3809365" cy="5429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矩形 18"/>
          <p:cNvSpPr/>
          <p:nvPr/>
        </p:nvSpPr>
        <p:spPr>
          <a:xfrm>
            <a:off x="7871460" y="4017010"/>
            <a:ext cx="3579495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创建新的</a:t>
            </a:r>
            <a:r>
              <a:rPr lang="en-US" altLang="zh-CN" sz="1600">
                <a:solidFill>
                  <a:schemeClr val="tx1"/>
                </a:solidFill>
              </a:rPr>
              <a:t>translog-{g+1}.tlog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871460" y="3430270"/>
            <a:ext cx="3579495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获取</a:t>
            </a:r>
            <a:r>
              <a:rPr lang="en-US" altLang="zh-CN" sz="1600">
                <a:solidFill>
                  <a:schemeClr val="tx1"/>
                </a:solidFill>
              </a:rPr>
              <a:t>writer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619365" y="2601595"/>
            <a:ext cx="4084320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Translog::trimUnreferencedReaders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813675" y="1908810"/>
            <a:ext cx="3694430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根据</a:t>
            </a:r>
            <a:r>
              <a:rPr lang="en-US" altLang="zh-CN" sz="1600">
                <a:solidFill>
                  <a:schemeClr val="tx1"/>
                </a:solidFill>
              </a:rPr>
              <a:t>DeletePolicy</a:t>
            </a:r>
            <a:r>
              <a:rPr lang="zh-CN" altLang="en-US" sz="1600">
                <a:solidFill>
                  <a:schemeClr val="tx1"/>
                </a:solidFill>
              </a:rPr>
              <a:t>删掉不需要的</a:t>
            </a:r>
            <a:r>
              <a:rPr lang="en-US" altLang="zh-CN" sz="1600">
                <a:solidFill>
                  <a:schemeClr val="tx1"/>
                </a:solidFill>
              </a:rPr>
              <a:t>tlog</a:t>
            </a:r>
            <a:r>
              <a:rPr lang="zh-CN" altLang="en-US" sz="1600">
                <a:solidFill>
                  <a:schemeClr val="tx1"/>
                </a:solidFill>
              </a:rPr>
              <a:t>和</a:t>
            </a:r>
            <a:r>
              <a:rPr lang="en-US" altLang="zh-CN" sz="1600">
                <a:solidFill>
                  <a:schemeClr val="tx1"/>
                </a:solidFill>
              </a:rPr>
              <a:t>ckp</a:t>
            </a:r>
            <a:endParaRPr lang="en-US" altLang="zh-CN" sz="1600">
              <a:solidFill>
                <a:schemeClr val="tx1"/>
              </a:solidFill>
            </a:endParaRPr>
          </a:p>
        </p:txBody>
      </p:sp>
      <p:cxnSp>
        <p:nvCxnSpPr>
          <p:cNvPr id="23" name="肘形连接符 22"/>
          <p:cNvCxnSpPr>
            <a:stCxn id="28" idx="3"/>
            <a:endCxn id="8" idx="3"/>
          </p:cNvCxnSpPr>
          <p:nvPr/>
        </p:nvCxnSpPr>
        <p:spPr>
          <a:xfrm>
            <a:off x="6864985" y="1694815"/>
            <a:ext cx="3175" cy="1398905"/>
          </a:xfrm>
          <a:prstGeom prst="bentConnector3">
            <a:avLst>
              <a:gd name="adj1" fmla="val 750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8" idx="2"/>
            <a:endCxn id="7" idx="0"/>
          </p:cNvCxnSpPr>
          <p:nvPr/>
        </p:nvCxnSpPr>
        <p:spPr>
          <a:xfrm>
            <a:off x="5075555" y="1908810"/>
            <a:ext cx="0" cy="2647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3194050" y="1280160"/>
            <a:ext cx="13335" cy="2268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207385" y="4095115"/>
            <a:ext cx="13335" cy="3498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5" idx="3"/>
            <a:endCxn id="17" idx="1"/>
          </p:cNvCxnSpPr>
          <p:nvPr/>
        </p:nvCxnSpPr>
        <p:spPr>
          <a:xfrm>
            <a:off x="6945630" y="5949950"/>
            <a:ext cx="92583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7717155" y="3335020"/>
            <a:ext cx="0" cy="23348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90235" y="1520825"/>
            <a:ext cx="5447665" cy="49618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标题 1"/>
          <p:cNvSpPr>
            <a:spLocks noGrp="1"/>
          </p:cNvSpPr>
          <p:nvPr/>
        </p:nvSpPr>
        <p:spPr>
          <a:xfrm>
            <a:off x="-12065" y="8255"/>
            <a:ext cx="5076825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8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StreamInput/Output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String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8425" y="838200"/>
            <a:ext cx="4793615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c &lt;= 0000,0000,0111,1111(0x007F)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92405" y="1520825"/>
            <a:ext cx="4538980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solidFill>
                  <a:schemeClr val="tx1"/>
                </a:solidFill>
              </a:rPr>
              <a:t>buffer[offset++] = (byte)c 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98425" y="2059305"/>
            <a:ext cx="4794250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c &gt; 0000,0111,1111,1111(0x07FF)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897495" y="277495"/>
            <a:ext cx="4084955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c &gt;&gt; 4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150225" y="960120"/>
            <a:ext cx="3579495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solidFill>
                  <a:schemeClr val="tx1"/>
                </a:solidFill>
              </a:rPr>
              <a:t>case 0-7(&lt;=</a:t>
            </a:r>
            <a:r>
              <a:rPr lang="en-US" altLang="zh-CN" sz="1600">
                <a:solidFill>
                  <a:schemeClr val="tx1"/>
                </a:solidFill>
                <a:sym typeface="+mn-ea"/>
              </a:rPr>
              <a:t>01111111</a:t>
            </a:r>
            <a:r>
              <a:rPr lang="en-US" sz="1600">
                <a:solidFill>
                  <a:schemeClr val="tx1"/>
                </a:solidFill>
              </a:rPr>
              <a:t>) 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1770" y="2741930"/>
            <a:ext cx="4538345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600">
                <a:solidFill>
                  <a:schemeClr val="tx1"/>
                </a:solidFill>
                <a:sym typeface="+mn-ea"/>
              </a:rPr>
              <a:t>buffer[offset++] = </a:t>
            </a:r>
            <a:r>
              <a:rPr lang="en-US" sz="1600">
                <a:solidFill>
                  <a:schemeClr val="tx1"/>
                </a:solidFill>
              </a:rPr>
              <a:t>1110,0000 | c &gt;&gt; 12 &amp; 0000,1111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1770" y="3402330"/>
            <a:ext cx="4538345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600">
                <a:solidFill>
                  <a:schemeClr val="tx1"/>
                </a:solidFill>
                <a:sym typeface="+mn-ea"/>
              </a:rPr>
              <a:t>buffer[offset++] = </a:t>
            </a:r>
            <a:r>
              <a:rPr lang="en-US" sz="1600">
                <a:solidFill>
                  <a:schemeClr val="tx1"/>
                </a:solidFill>
              </a:rPr>
              <a:t>1000,0000 </a:t>
            </a:r>
            <a:r>
              <a:rPr lang="en-US" sz="1600">
                <a:solidFill>
                  <a:schemeClr val="tx1"/>
                </a:solidFill>
              </a:rPr>
              <a:t>| c &gt;&gt;   6 &amp; 0011,1111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3040" y="4049395"/>
            <a:ext cx="4538345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600">
                <a:solidFill>
                  <a:schemeClr val="tx1"/>
                </a:solidFill>
                <a:sym typeface="+mn-ea"/>
              </a:rPr>
              <a:t>buffer[offset++] = </a:t>
            </a:r>
            <a:r>
              <a:rPr lang="en-US" sz="1600">
                <a:solidFill>
                  <a:schemeClr val="tx1"/>
                </a:solidFill>
              </a:rPr>
              <a:t>1000,0000 | c &gt;&gt;   0 &amp; 0011,1111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9060" y="4667885"/>
            <a:ext cx="4792980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  <a:sym typeface="+mn-ea"/>
              </a:rPr>
              <a:t>0111,1111(0x007F) </a:t>
            </a:r>
            <a:r>
              <a:rPr lang="en-US" altLang="zh-CN" sz="1600">
                <a:solidFill>
                  <a:schemeClr val="tx1"/>
                </a:solidFill>
              </a:rPr>
              <a:t>&lt; c &lt;= 0111,1111,1111(0x07FF) 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93040" y="5844540"/>
            <a:ext cx="4538345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600">
                <a:solidFill>
                  <a:schemeClr val="tx1"/>
                </a:solidFill>
                <a:sym typeface="+mn-ea"/>
              </a:rPr>
              <a:t>buffer[offset++] = </a:t>
            </a:r>
            <a:r>
              <a:rPr lang="en-US" sz="1600">
                <a:solidFill>
                  <a:schemeClr val="tx1"/>
                </a:solidFill>
              </a:rPr>
              <a:t>1000,0000 | c &gt;&gt;   0 &amp; 0011,1111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1135" y="5322570"/>
            <a:ext cx="4538980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600">
                <a:solidFill>
                  <a:schemeClr val="tx1"/>
                </a:solidFill>
                <a:sym typeface="+mn-ea"/>
              </a:rPr>
              <a:t>buffer[offset++] = 1100,0000</a:t>
            </a:r>
            <a:r>
              <a:rPr lang="en-US" sz="1600">
                <a:solidFill>
                  <a:schemeClr val="tx1"/>
                </a:solidFill>
              </a:rPr>
              <a:t> | c &gt;&gt;   6 &amp; 0001,1111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892675" y="2818765"/>
            <a:ext cx="717550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1110=14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852670" y="5476240"/>
            <a:ext cx="79756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1100=12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1101=13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892675" y="1597660"/>
            <a:ext cx="717550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0-7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3085" y="1782445"/>
            <a:ext cx="3809365" cy="1905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文本框 18"/>
          <p:cNvSpPr txBox="1"/>
          <p:nvPr/>
        </p:nvSpPr>
        <p:spPr>
          <a:xfrm>
            <a:off x="11012170" y="1871980"/>
            <a:ext cx="717550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output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743065" y="2146300"/>
            <a:ext cx="717550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input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标题 1"/>
          <p:cNvSpPr>
            <a:spLocks noGrp="1"/>
          </p:cNvSpPr>
          <p:nvPr/>
        </p:nvSpPr>
        <p:spPr>
          <a:xfrm>
            <a:off x="-12065" y="8255"/>
            <a:ext cx="4730750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Translog 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读取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9235" y="685165"/>
            <a:ext cx="3514090" cy="1638300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6106160" y="63500"/>
            <a:ext cx="5796280" cy="640730"/>
            <a:chOff x="7242" y="6854"/>
            <a:chExt cx="4114" cy="14199"/>
          </a:xfrm>
        </p:grpSpPr>
        <p:sp>
          <p:nvSpPr>
            <p:cNvPr id="20" name="剪去单角的矩形 19"/>
            <p:cNvSpPr/>
            <p:nvPr/>
          </p:nvSpPr>
          <p:spPr>
            <a:xfrm>
              <a:off x="7242" y="6854"/>
              <a:ext cx="4114" cy="14199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242" y="6854"/>
              <a:ext cx="4022" cy="14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InternalEngine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--- </a:t>
              </a:r>
              <a:endParaRPr lang="zh-CN" altLang="en-US">
                <a:latin typeface="Times New Roman" panose="02020603050405020304" charset="0"/>
                <a:sym typeface="+mn-ea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525" y="1128395"/>
            <a:ext cx="5542915" cy="7524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文本框 10"/>
          <p:cNvSpPr txBox="1"/>
          <p:nvPr/>
        </p:nvSpPr>
        <p:spPr>
          <a:xfrm>
            <a:off x="6247130" y="73660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创建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Translog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删除策略（最大文件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大小与保留时间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）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47130" y="193421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打开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Translog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570" y="2345055"/>
            <a:ext cx="7114540" cy="219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文本框 7"/>
          <p:cNvSpPr txBox="1"/>
          <p:nvPr/>
        </p:nvSpPr>
        <p:spPr>
          <a:xfrm>
            <a:off x="6487795" y="2661285"/>
            <a:ext cx="541464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从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Lucene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的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segment info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中读取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userData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6575" y="3078480"/>
            <a:ext cx="6285865" cy="2190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3700" y="3333750"/>
            <a:ext cx="6428740" cy="1905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文本框 11"/>
          <p:cNvSpPr txBox="1"/>
          <p:nvPr/>
        </p:nvSpPr>
        <p:spPr>
          <a:xfrm>
            <a:off x="6514465" y="3564255"/>
            <a:ext cx="541464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使用Translog.TTRANSLOG_UUID_KEY取出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Translog uuid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1135" y="3952875"/>
            <a:ext cx="3228340" cy="2095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文本框 14"/>
          <p:cNvSpPr txBox="1"/>
          <p:nvPr/>
        </p:nvSpPr>
        <p:spPr>
          <a:xfrm>
            <a:off x="6527800" y="4202430"/>
            <a:ext cx="541464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打开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Translog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60365" y="4593590"/>
            <a:ext cx="6685915" cy="419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文本框 16"/>
          <p:cNvSpPr txBox="1"/>
          <p:nvPr/>
        </p:nvSpPr>
        <p:spPr>
          <a:xfrm>
            <a:off x="6661150" y="5052695"/>
            <a:ext cx="526796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打开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Checkpoint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文件，定位当前和下一个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Translog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文件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29885" y="5427980"/>
            <a:ext cx="6685915" cy="5905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文本框 21"/>
          <p:cNvSpPr txBox="1"/>
          <p:nvPr/>
        </p:nvSpPr>
        <p:spPr>
          <a:xfrm>
            <a:off x="6674485" y="6058535"/>
            <a:ext cx="526796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按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generation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递减顺序依次打开所有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translog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文件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,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递减存储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08090" y="6433820"/>
            <a:ext cx="5714365" cy="4191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标题 1"/>
          <p:cNvSpPr>
            <a:spLocks noGrp="1"/>
          </p:cNvSpPr>
          <p:nvPr/>
        </p:nvSpPr>
        <p:spPr>
          <a:xfrm>
            <a:off x="-12065" y="8255"/>
            <a:ext cx="4730750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Translog Checkpoint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5" y="1195705"/>
            <a:ext cx="2238375" cy="36283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5" y="909955"/>
            <a:ext cx="1162050" cy="28575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9" name="组合 18"/>
          <p:cNvGrpSpPr/>
          <p:nvPr/>
        </p:nvGrpSpPr>
        <p:grpSpPr>
          <a:xfrm>
            <a:off x="6106160" y="63500"/>
            <a:ext cx="5796280" cy="640730"/>
            <a:chOff x="7242" y="6854"/>
            <a:chExt cx="4114" cy="14199"/>
          </a:xfrm>
        </p:grpSpPr>
        <p:sp>
          <p:nvSpPr>
            <p:cNvPr id="20" name="剪去单角的矩形 19"/>
            <p:cNvSpPr/>
            <p:nvPr/>
          </p:nvSpPr>
          <p:spPr>
            <a:xfrm>
              <a:off x="7242" y="6854"/>
              <a:ext cx="4114" cy="14199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242" y="6854"/>
              <a:ext cx="4022" cy="14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Checkpoint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文件结构</a:t>
              </a:r>
              <a:endParaRPr lang="zh-CN" altLang="en-US">
                <a:latin typeface="Times New Roman" panose="02020603050405020304" charset="0"/>
                <a:sym typeface="+mn-ea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875" y="1195705"/>
            <a:ext cx="3412490" cy="23596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文本框 7"/>
          <p:cNvSpPr txBox="1"/>
          <p:nvPr/>
        </p:nvSpPr>
        <p:spPr>
          <a:xfrm>
            <a:off x="6095365" y="1283335"/>
            <a:ext cx="193484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translog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大小</a:t>
            </a:r>
            <a:r>
              <a:rPr lang="en-US" altLang="zh-CN" sz="1200">
                <a:latin typeface="Times New Roman" panose="02020603050405020304" charset="0"/>
                <a:sym typeface="+mn-ea"/>
              </a:rPr>
              <a:t>(bytes)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95365" y="1557655"/>
            <a:ext cx="193484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200">
                <a:latin typeface="Times New Roman" panose="02020603050405020304" charset="0"/>
                <a:sym typeface="+mn-ea"/>
              </a:rPr>
              <a:t>包含的</a:t>
            </a:r>
            <a:r>
              <a:rPr lang="en-US" altLang="zh-CN" sz="1200">
                <a:latin typeface="Times New Roman" panose="02020603050405020304" charset="0"/>
                <a:sym typeface="+mn-ea"/>
              </a:rPr>
              <a:t>operation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数量</a:t>
            </a:r>
            <a:endParaRPr lang="zh-CN" altLang="en-US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95365" y="1831975"/>
            <a:ext cx="193484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200">
                <a:latin typeface="Times New Roman" panose="02020603050405020304" charset="0"/>
                <a:sym typeface="+mn-ea"/>
              </a:rPr>
              <a:t>目前的代数</a:t>
            </a:r>
            <a:endParaRPr lang="zh-CN" altLang="en-US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95365" y="2106295"/>
            <a:ext cx="193484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200">
                <a:latin typeface="Times New Roman" panose="02020603050405020304" charset="0"/>
                <a:sym typeface="+mn-ea"/>
              </a:rPr>
              <a:t>最小的</a:t>
            </a:r>
            <a:r>
              <a:rPr lang="en-US" altLang="zh-CN" sz="1200">
                <a:latin typeface="Times New Roman" panose="02020603050405020304" charset="0"/>
                <a:sym typeface="+mn-ea"/>
              </a:rPr>
              <a:t>operation seqNo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95365" y="2380615"/>
            <a:ext cx="193484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200">
                <a:latin typeface="Times New Roman" panose="02020603050405020304" charset="0"/>
                <a:sym typeface="+mn-ea"/>
              </a:rPr>
              <a:t>最大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的</a:t>
            </a:r>
            <a:r>
              <a:rPr lang="en-US" altLang="zh-CN" sz="1200">
                <a:latin typeface="Times New Roman" panose="02020603050405020304" charset="0"/>
                <a:sym typeface="+mn-ea"/>
              </a:rPr>
              <a:t>operation seqNo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095365" y="2654935"/>
            <a:ext cx="193484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200">
                <a:latin typeface="Times New Roman" panose="02020603050405020304" charset="0"/>
                <a:sym typeface="+mn-ea"/>
              </a:rPr>
              <a:t>最近的全局检查点</a:t>
            </a:r>
            <a:endParaRPr lang="zh-CN" altLang="en-US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095365" y="2929255"/>
            <a:ext cx="238950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2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低于此代数的</a:t>
            </a:r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tlog</a:t>
            </a:r>
            <a:r>
              <a:rPr lang="zh-CN" altLang="en-US" sz="12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文件会被忽略</a:t>
            </a:r>
            <a:endParaRPr lang="zh-CN" altLang="en-US" sz="1200">
              <a:solidFill>
                <a:schemeClr val="tx1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095365" y="3203575"/>
            <a:ext cx="2389505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seqNo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大于此值的</a:t>
            </a:r>
            <a:r>
              <a:rPr lang="en-US" altLang="zh-CN" sz="1200">
                <a:latin typeface="Times New Roman" panose="02020603050405020304" charset="0"/>
                <a:sym typeface="+mn-ea"/>
              </a:rPr>
              <a:t>operation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会被忽略，使用</a:t>
            </a:r>
            <a:r>
              <a:rPr lang="en-US" altLang="zh-CN" sz="1200">
                <a:latin typeface="Times New Roman" panose="02020603050405020304" charset="0"/>
                <a:sym typeface="+mn-ea"/>
              </a:rPr>
              <a:t>-2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可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禁用此功能</a:t>
            </a:r>
            <a:endParaRPr lang="zh-CN" altLang="en-US" sz="1200">
              <a:latin typeface="Times New Roman" panose="02020603050405020304" charset="0"/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3760" y="1195705"/>
            <a:ext cx="3609340" cy="15430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文本框 14"/>
          <p:cNvSpPr txBox="1"/>
          <p:nvPr/>
        </p:nvSpPr>
        <p:spPr>
          <a:xfrm>
            <a:off x="2459990" y="3990975"/>
            <a:ext cx="158813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CodecHeader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459990" y="4265295"/>
            <a:ext cx="158813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12 bytes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847590" y="3990975"/>
            <a:ext cx="79946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num ops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847590" y="4265295"/>
            <a:ext cx="79946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4 bytes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048760" y="3990975"/>
            <a:ext cx="79946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offset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048760" y="4265295"/>
            <a:ext cx="79946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8 bytes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647055" y="3990975"/>
            <a:ext cx="946150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generation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647055" y="4265295"/>
            <a:ext cx="946150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8 bytes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593205" y="3990975"/>
            <a:ext cx="946150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minSeq#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593205" y="4265295"/>
            <a:ext cx="946150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8 bytes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539355" y="3990975"/>
            <a:ext cx="946150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maxSeq#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539355" y="4265295"/>
            <a:ext cx="946150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8 bytes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485505" y="3990975"/>
            <a:ext cx="946150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global-ckp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485505" y="4265295"/>
            <a:ext cx="946150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8 bytes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9431655" y="3990975"/>
            <a:ext cx="946150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min-gener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9431655" y="4265295"/>
            <a:ext cx="946150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8 bytes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0377805" y="3990975"/>
            <a:ext cx="946150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trim-Abov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0377805" y="4265295"/>
            <a:ext cx="946150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8 bytes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1323955" y="3990975"/>
            <a:ext cx="778510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footer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1323955" y="4265295"/>
            <a:ext cx="778510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16 bytes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2459990" y="3716655"/>
            <a:ext cx="1588770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sz="1200">
                <a:latin typeface="Times New Roman" panose="02020603050405020304" charset="0"/>
                <a:sym typeface="+mn-ea"/>
              </a:rPr>
              <a:t>&gt;= 6.4.0</a:t>
            </a:r>
            <a:endParaRPr lang="en-US" sz="1200">
              <a:solidFill>
                <a:srgbClr val="FF0000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459990" y="5098415"/>
            <a:ext cx="158813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CodecHeader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459990" y="5372735"/>
            <a:ext cx="158813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12 bytes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847590" y="5098415"/>
            <a:ext cx="799465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num ops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  <a:p>
            <a:pPr algn="ctr"/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847590" y="5372735"/>
            <a:ext cx="79946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4 bytes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048760" y="5098415"/>
            <a:ext cx="79946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offset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048760" y="5372735"/>
            <a:ext cx="79946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8 bytes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5647055" y="5098415"/>
            <a:ext cx="946150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generation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647055" y="5372735"/>
            <a:ext cx="946150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8 bytes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6593205" y="5098415"/>
            <a:ext cx="946150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minSeq#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6593205" y="5372735"/>
            <a:ext cx="946150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8 bytes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7539355" y="5098415"/>
            <a:ext cx="946150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maxSeq#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7539355" y="5372735"/>
            <a:ext cx="946150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8 bytes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8485505" y="5098415"/>
            <a:ext cx="946150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global-ckp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8485505" y="5372735"/>
            <a:ext cx="946150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8 bytes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9431655" y="5098415"/>
            <a:ext cx="946150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min-gener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9431655" y="5372735"/>
            <a:ext cx="946150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8 bytes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11323955" y="5098415"/>
            <a:ext cx="778510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footer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11323955" y="5372735"/>
            <a:ext cx="778510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16 bytes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2459990" y="4824095"/>
            <a:ext cx="1588770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sz="1200">
                <a:latin typeface="Times New Roman" panose="02020603050405020304" charset="0"/>
                <a:sym typeface="+mn-ea"/>
              </a:rPr>
              <a:t>&gt;= 6.0.0</a:t>
            </a:r>
            <a:endParaRPr lang="en-US" sz="1200">
              <a:solidFill>
                <a:srgbClr val="FF0000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2459355" y="6239510"/>
            <a:ext cx="158813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CodecHeader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2459355" y="6513830"/>
            <a:ext cx="158813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12 bytes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4846955" y="6239510"/>
            <a:ext cx="799465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num ops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  <a:p>
            <a:pPr algn="ctr"/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4846955" y="6513830"/>
            <a:ext cx="79946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4 bytes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4048125" y="6239510"/>
            <a:ext cx="79946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offset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4048125" y="6513830"/>
            <a:ext cx="79946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8 bytes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5646420" y="6239510"/>
            <a:ext cx="946150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generation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5646420" y="6513830"/>
            <a:ext cx="946150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8 bytes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11323320" y="6239510"/>
            <a:ext cx="778510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footer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11323320" y="6513830"/>
            <a:ext cx="778510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16 bytes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2459355" y="5965190"/>
            <a:ext cx="1588770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sz="1200">
                <a:latin typeface="Times New Roman" panose="02020603050405020304" charset="0"/>
                <a:sym typeface="+mn-ea"/>
              </a:rPr>
              <a:t>&gt;= 5.0.0</a:t>
            </a:r>
            <a:endParaRPr lang="en-US" sz="1200">
              <a:solidFill>
                <a:srgbClr val="FF0000"/>
              </a:solidFill>
              <a:latin typeface="Times New Roman" panose="02020603050405020304" charset="0"/>
              <a:sym typeface="+mn-ea"/>
            </a:endParaRPr>
          </a:p>
        </p:txBody>
      </p:sp>
      <p:cxnSp>
        <p:nvCxnSpPr>
          <p:cNvPr id="81" name="直接连接符 80"/>
          <p:cNvCxnSpPr/>
          <p:nvPr/>
        </p:nvCxnSpPr>
        <p:spPr>
          <a:xfrm flipV="1">
            <a:off x="10350500" y="5372735"/>
            <a:ext cx="1000760" cy="133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>
            <a:off x="6590030" y="6496685"/>
            <a:ext cx="4736465" cy="133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标题 1"/>
          <p:cNvSpPr>
            <a:spLocks noGrp="1"/>
          </p:cNvSpPr>
          <p:nvPr/>
        </p:nvSpPr>
        <p:spPr>
          <a:xfrm>
            <a:off x="-12065" y="8255"/>
            <a:ext cx="4730750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Translog Checkpoint 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读取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106160" y="63500"/>
            <a:ext cx="5796280" cy="640730"/>
            <a:chOff x="7242" y="6854"/>
            <a:chExt cx="4114" cy="14199"/>
          </a:xfrm>
        </p:grpSpPr>
        <p:sp>
          <p:nvSpPr>
            <p:cNvPr id="20" name="剪去单角的矩形 19"/>
            <p:cNvSpPr/>
            <p:nvPr/>
          </p:nvSpPr>
          <p:spPr>
            <a:xfrm>
              <a:off x="7242" y="6854"/>
              <a:ext cx="4114" cy="14199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242" y="6854"/>
              <a:ext cx="4022" cy="14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Checkpoint::read(path)</a:t>
              </a:r>
              <a:endParaRPr lang="zh-CN" altLang="en-US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读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translog checkpoint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850" y="851535"/>
            <a:ext cx="8209280" cy="32664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矩形 5"/>
          <p:cNvSpPr/>
          <p:nvPr/>
        </p:nvSpPr>
        <p:spPr>
          <a:xfrm>
            <a:off x="905510" y="1440180"/>
            <a:ext cx="2760980" cy="41338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666490" y="1509395"/>
            <a:ext cx="2747010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200">
                <a:latin typeface="Times New Roman" panose="02020603050405020304" charset="0"/>
                <a:sym typeface="+mn-ea"/>
              </a:rPr>
              <a:t>读取</a:t>
            </a:r>
            <a:r>
              <a:rPr lang="en-US" altLang="zh-CN" sz="1200">
                <a:latin typeface="Times New Roman" panose="02020603050405020304" charset="0"/>
                <a:sym typeface="+mn-ea"/>
              </a:rPr>
              <a:t>header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和</a:t>
            </a:r>
            <a:r>
              <a:rPr lang="en-US" altLang="zh-CN" sz="1200">
                <a:latin typeface="Times New Roman" panose="02020603050405020304" charset="0"/>
                <a:sym typeface="+mn-ea"/>
              </a:rPr>
              <a:t>body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，</a:t>
            </a:r>
            <a:r>
              <a:rPr lang="en-US" altLang="zh-CN" sz="1200">
                <a:latin typeface="Times New Roman" panose="02020603050405020304" charset="0"/>
                <a:sym typeface="+mn-ea"/>
              </a:rPr>
              <a:t>CRC32::update</a:t>
            </a:r>
            <a:endParaRPr lang="zh-CN" altLang="en-US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413500" y="1510030"/>
            <a:ext cx="3691890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200">
                <a:latin typeface="Times New Roman" panose="02020603050405020304" charset="0"/>
                <a:sym typeface="+mn-ea"/>
              </a:rPr>
              <a:t>读取</a:t>
            </a:r>
            <a:r>
              <a:rPr lang="en-US" altLang="zh-CN" sz="1200">
                <a:latin typeface="Times New Roman" panose="02020603050405020304" charset="0"/>
                <a:sym typeface="+mn-ea"/>
              </a:rPr>
              <a:t>codec footer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预存的校验码，与</a:t>
            </a:r>
            <a:r>
              <a:rPr lang="en-US" altLang="zh-CN" sz="1200">
                <a:latin typeface="Times New Roman" panose="02020603050405020304" charset="0"/>
                <a:sym typeface="+mn-ea"/>
              </a:rPr>
              <a:t>update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结果比较</a:t>
            </a:r>
            <a:endParaRPr lang="zh-CN" altLang="en-US" sz="1200">
              <a:latin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标题 1"/>
          <p:cNvSpPr>
            <a:spLocks noGrp="1"/>
          </p:cNvSpPr>
          <p:nvPr/>
        </p:nvSpPr>
        <p:spPr>
          <a:xfrm>
            <a:off x="-12065" y="8255"/>
            <a:ext cx="5478145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7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Translog Checkpoint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 Codec Head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1760" y="1225550"/>
            <a:ext cx="158813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CodecHeader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11760" y="1499870"/>
            <a:ext cx="158813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12 bytes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1760" y="951230"/>
            <a:ext cx="158813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9 + "ckp"len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20240" y="1118870"/>
            <a:ext cx="140144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(4B)</a:t>
            </a:r>
            <a:r>
              <a:rPr lang="en-US" altLang="zh-CN" sz="1200">
                <a:latin typeface="Times New Roman" panose="02020603050405020304" charset="0"/>
                <a:sym typeface="+mn-ea"/>
              </a:rPr>
              <a:t>magic number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20240" y="1393190"/>
            <a:ext cx="140144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0x3fd76c17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21685" y="1118870"/>
            <a:ext cx="152082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(VInt 1B)</a:t>
            </a:r>
            <a:r>
              <a:rPr lang="en-US" altLang="zh-CN" sz="1200">
                <a:latin typeface="Times New Roman" panose="02020603050405020304" charset="0"/>
                <a:sym typeface="+mn-ea"/>
              </a:rPr>
              <a:t>next str len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321685" y="1393190"/>
            <a:ext cx="152082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00000011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842510" y="1118870"/>
            <a:ext cx="908050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(3B)</a:t>
            </a:r>
            <a:r>
              <a:rPr lang="en-US" altLang="zh-CN" sz="1200">
                <a:latin typeface="Times New Roman" panose="02020603050405020304" charset="0"/>
                <a:sym typeface="+mn-ea"/>
              </a:rPr>
              <a:t>codec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842510" y="1393190"/>
            <a:ext cx="908050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"ckp"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750560" y="1118870"/>
            <a:ext cx="1027430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(4B)</a:t>
            </a:r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version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750560" y="1393190"/>
            <a:ext cx="1027430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1&lt;=ver&lt;=3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978015" y="142875"/>
            <a:ext cx="5126990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solidFill>
                  <a:schemeClr val="tx1"/>
                </a:solidFill>
              </a:rPr>
              <a:t>version == 1</a:t>
            </a:r>
            <a:r>
              <a:rPr lang="zh-CN" altLang="en-US" sz="1600">
                <a:solidFill>
                  <a:schemeClr val="tx1"/>
                </a:solidFill>
              </a:rPr>
              <a:t>；</a:t>
            </a:r>
            <a:r>
              <a:rPr lang="en-US" sz="1600">
                <a:solidFill>
                  <a:schemeClr val="tx1"/>
                </a:solidFill>
              </a:rPr>
              <a:t>V1_FILE_SIZE = 48 bytes</a:t>
            </a:r>
            <a:r>
              <a:rPr lang="zh-CN" altLang="en-US" sz="1600">
                <a:solidFill>
                  <a:schemeClr val="tx1"/>
                </a:solidFill>
              </a:rPr>
              <a:t>；</a:t>
            </a:r>
            <a:r>
              <a:rPr lang="en-US" sz="1600">
                <a:solidFill>
                  <a:schemeClr val="tx1"/>
                </a:solidFill>
              </a:rPr>
              <a:t>5.0.0&lt;=es&lt;6.0.0  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978650" y="937260"/>
            <a:ext cx="5126355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solidFill>
                  <a:schemeClr val="tx1"/>
                </a:solidFill>
              </a:rPr>
              <a:t>version == 2,</a:t>
            </a:r>
            <a:r>
              <a:rPr lang="zh-CN" altLang="en-US" sz="1600">
                <a:solidFill>
                  <a:schemeClr val="tx1"/>
                </a:solidFill>
              </a:rPr>
              <a:t>；</a:t>
            </a:r>
            <a:r>
              <a:rPr lang="en-US" sz="1600">
                <a:solidFill>
                  <a:schemeClr val="tx1"/>
                </a:solidFill>
              </a:rPr>
              <a:t>V1_FILE_SIZE = 80 bytes,</a:t>
            </a:r>
            <a:r>
              <a:rPr lang="zh-CN" altLang="en-US" sz="1600">
                <a:solidFill>
                  <a:schemeClr val="tx1"/>
                </a:solidFill>
              </a:rPr>
              <a:t>；</a:t>
            </a:r>
            <a:r>
              <a:rPr lang="en-US" altLang="zh-CN" sz="1600">
                <a:solidFill>
                  <a:schemeClr val="tx1"/>
                </a:solidFill>
              </a:rPr>
              <a:t>6</a:t>
            </a:r>
            <a:r>
              <a:rPr lang="en-US" sz="1600">
                <a:solidFill>
                  <a:schemeClr val="tx1"/>
                </a:solidFill>
              </a:rPr>
              <a:t>.0.0&lt;=es&lt;6.4.0  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978015" y="1731645"/>
            <a:ext cx="5126990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solidFill>
                  <a:schemeClr val="tx1"/>
                </a:solidFill>
              </a:rPr>
              <a:t>version == 3,</a:t>
            </a:r>
            <a:r>
              <a:rPr lang="zh-CN" altLang="en-US" sz="1600">
                <a:solidFill>
                  <a:schemeClr val="tx1"/>
                </a:solidFill>
              </a:rPr>
              <a:t>；</a:t>
            </a:r>
            <a:r>
              <a:rPr lang="en-US" sz="1600">
                <a:solidFill>
                  <a:schemeClr val="tx1"/>
                </a:solidFill>
              </a:rPr>
              <a:t>V1_FILE_SIZE = 88 bytes,</a:t>
            </a:r>
            <a:r>
              <a:rPr lang="zh-CN" altLang="en-US" sz="1600">
                <a:solidFill>
                  <a:schemeClr val="tx1"/>
                </a:solidFill>
              </a:rPr>
              <a:t>；</a:t>
            </a:r>
            <a:r>
              <a:rPr lang="en-US" altLang="zh-CN" sz="1600">
                <a:solidFill>
                  <a:schemeClr val="tx1"/>
                </a:solidFill>
              </a:rPr>
              <a:t>es&gt;=</a:t>
            </a:r>
            <a:r>
              <a:rPr lang="en-US" altLang="zh-CN" sz="1600">
                <a:solidFill>
                  <a:schemeClr val="tx1"/>
                </a:solidFill>
              </a:rPr>
              <a:t>6</a:t>
            </a:r>
            <a:r>
              <a:rPr lang="en-US" sz="1600">
                <a:solidFill>
                  <a:schemeClr val="tx1"/>
                </a:solidFill>
              </a:rPr>
              <a:t>.4.0  </a:t>
            </a:r>
            <a:endParaRPr lang="en-US" sz="1600">
              <a:solidFill>
                <a:schemeClr val="tx1"/>
              </a:solidFill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610" y="2699385"/>
            <a:ext cx="5133340" cy="2286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9530" y="2699385"/>
            <a:ext cx="5209540" cy="2095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标题 1"/>
          <p:cNvSpPr>
            <a:spLocks noGrp="1"/>
          </p:cNvSpPr>
          <p:nvPr/>
        </p:nvSpPr>
        <p:spPr>
          <a:xfrm>
            <a:off x="-12065" y="8255"/>
            <a:ext cx="4730750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Translog 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读取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106160" y="63500"/>
            <a:ext cx="5796280" cy="640730"/>
            <a:chOff x="7242" y="6854"/>
            <a:chExt cx="4114" cy="14199"/>
          </a:xfrm>
        </p:grpSpPr>
        <p:sp>
          <p:nvSpPr>
            <p:cNvPr id="20" name="剪去单角的矩形 19"/>
            <p:cNvSpPr/>
            <p:nvPr/>
          </p:nvSpPr>
          <p:spPr>
            <a:xfrm>
              <a:off x="7242" y="6854"/>
              <a:ext cx="4114" cy="14199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242" y="6854"/>
              <a:ext cx="4022" cy="14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Translog::recoverFromFiles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依次打开所有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Translog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6247130" y="73660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获取写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锁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26200" y="1122680"/>
            <a:ext cx="3475990" cy="2095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文本框 4"/>
          <p:cNvSpPr txBox="1"/>
          <p:nvPr/>
        </p:nvSpPr>
        <p:spPr>
          <a:xfrm>
            <a:off x="6247130" y="135890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从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Checkpoint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读取最小引用代数minGenerationToRecoverFrom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200" y="1747520"/>
            <a:ext cx="4161790" cy="1905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文本框 6"/>
          <p:cNvSpPr txBox="1"/>
          <p:nvPr/>
        </p:nvSpPr>
        <p:spPr>
          <a:xfrm>
            <a:off x="6247130" y="1978025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打开最新的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tlog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文件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200" y="2366645"/>
            <a:ext cx="4533265" cy="228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200" y="2595245"/>
            <a:ext cx="5771515" cy="1905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文本框 9"/>
          <p:cNvSpPr txBox="1"/>
          <p:nvPr/>
        </p:nvSpPr>
        <p:spPr>
          <a:xfrm>
            <a:off x="6247130" y="282575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依次打开其余的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tlog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文件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,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最小代数为</a:t>
            </a:r>
            <a:r>
              <a:rPr lang="zh-CN" altLang="en-US" sz="1400">
                <a:latin typeface="Times New Roman" panose="02020603050405020304" charset="0"/>
                <a:sym typeface="+mn-ea"/>
              </a:rPr>
              <a:t>minGenerationToRecoverFrom</a:t>
            </a:r>
            <a:endParaRPr lang="zh-CN" altLang="en-US" sz="1400">
              <a:latin typeface="Times New Roman" panose="02020603050405020304" charset="0"/>
              <a:sym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6200" y="3216910"/>
            <a:ext cx="5400040" cy="3714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6200" y="3588385"/>
            <a:ext cx="4761865" cy="381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26200" y="3969385"/>
            <a:ext cx="1876425" cy="2000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26200" y="4249420"/>
            <a:ext cx="2428875" cy="2095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文本框 16"/>
          <p:cNvSpPr txBox="1"/>
          <p:nvPr/>
        </p:nvSpPr>
        <p:spPr>
          <a:xfrm>
            <a:off x="6247130" y="4498975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删除被忽略的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tlog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和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ckp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文件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247130" y="487426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检查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translog.ckp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与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translog-{max-generation}.ckp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是否相等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58180" y="5268595"/>
            <a:ext cx="6362065" cy="990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标题 1"/>
          <p:cNvSpPr>
            <a:spLocks noGrp="1"/>
          </p:cNvSpPr>
          <p:nvPr/>
        </p:nvSpPr>
        <p:spPr>
          <a:xfrm>
            <a:off x="-12065" y="8255"/>
            <a:ext cx="4730750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TranslogHeader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226175" y="63500"/>
            <a:ext cx="5796280" cy="640730"/>
            <a:chOff x="7242" y="6854"/>
            <a:chExt cx="4114" cy="14199"/>
          </a:xfrm>
        </p:grpSpPr>
        <p:sp>
          <p:nvSpPr>
            <p:cNvPr id="20" name="剪去单角的矩形 19"/>
            <p:cNvSpPr/>
            <p:nvPr/>
          </p:nvSpPr>
          <p:spPr>
            <a:xfrm>
              <a:off x="7242" y="6854"/>
              <a:ext cx="4114" cy="14199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242" y="6854"/>
              <a:ext cx="4022" cy="14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TranslogReader::open(channel, path, checkpoint, uuid)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打开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translog-{generation}.</a:t>
              </a:r>
              <a:r>
                <a:rPr lang="en-US">
                  <a:latin typeface="Times New Roman" panose="02020603050405020304" charset="0"/>
                  <a:sym typeface="+mn-ea"/>
                </a:rPr>
                <a:t>tlog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文件</a:t>
              </a:r>
              <a:endParaRPr lang="zh-CN" altLang="en-US">
                <a:latin typeface="Times New Roman" panose="02020603050405020304" charset="0"/>
                <a:sym typeface="+mn-ea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6367145" y="749935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读取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translogHeader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367145" y="1224915"/>
            <a:ext cx="5796280" cy="640730"/>
            <a:chOff x="7242" y="6854"/>
            <a:chExt cx="4114" cy="14199"/>
          </a:xfrm>
        </p:grpSpPr>
        <p:sp>
          <p:nvSpPr>
            <p:cNvPr id="6" name="剪去单角的矩形 5"/>
            <p:cNvSpPr/>
            <p:nvPr/>
          </p:nvSpPr>
          <p:spPr>
            <a:xfrm>
              <a:off x="7242" y="6854"/>
              <a:ext cx="4114" cy="14199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242" y="6868"/>
              <a:ext cx="4022" cy="14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TranslogHeader::read(uuid, path, channel)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读取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translog-{generation}.</a:t>
              </a:r>
              <a:r>
                <a:rPr lang="en-US">
                  <a:latin typeface="Times New Roman" panose="02020603050405020304" charset="0"/>
                  <a:sym typeface="+mn-ea"/>
                </a:rPr>
                <a:t>tlog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文件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Header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111760" y="1225550"/>
            <a:ext cx="158813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CodecHeader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11760" y="1499870"/>
            <a:ext cx="158813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17 bytes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1760" y="951230"/>
            <a:ext cx="158813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9 + "translog".len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1760" y="1985645"/>
            <a:ext cx="140144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(4B)</a:t>
            </a:r>
            <a:r>
              <a:rPr lang="en-US" altLang="zh-CN" sz="1200">
                <a:latin typeface="Times New Roman" panose="02020603050405020304" charset="0"/>
                <a:sym typeface="+mn-ea"/>
              </a:rPr>
              <a:t>magic number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1760" y="2259965"/>
            <a:ext cx="140144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0x3fd76c17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513205" y="1985645"/>
            <a:ext cx="152082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(VInt 1B)</a:t>
            </a:r>
            <a:r>
              <a:rPr lang="en-US" altLang="zh-CN" sz="1200">
                <a:latin typeface="Times New Roman" panose="02020603050405020304" charset="0"/>
                <a:sym typeface="+mn-ea"/>
              </a:rPr>
              <a:t>next str len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513205" y="2259965"/>
            <a:ext cx="152082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00001000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034030" y="1985645"/>
            <a:ext cx="908050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(8B)</a:t>
            </a:r>
            <a:r>
              <a:rPr lang="en-US" altLang="zh-CN" sz="1200">
                <a:latin typeface="Times New Roman" panose="02020603050405020304" charset="0"/>
                <a:sym typeface="+mn-ea"/>
              </a:rPr>
              <a:t>codec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34030" y="2259965"/>
            <a:ext cx="908050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"</a:t>
            </a:r>
            <a:r>
              <a:rPr lang="en-US" altLang="zh-CN" sz="1200">
                <a:latin typeface="Times New Roman" panose="02020603050405020304" charset="0"/>
                <a:sym typeface="+mn-ea"/>
              </a:rPr>
              <a:t>translog</a:t>
            </a:r>
            <a:r>
              <a:rPr lang="en-US" altLang="zh-CN" sz="1200">
                <a:latin typeface="Times New Roman" panose="02020603050405020304" charset="0"/>
                <a:sym typeface="+mn-ea"/>
              </a:rPr>
              <a:t>"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942080" y="1985645"/>
            <a:ext cx="1027430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(4B)</a:t>
            </a:r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version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942080" y="2259965"/>
            <a:ext cx="1027430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1&lt;=ver&lt;=3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897380" y="951230"/>
            <a:ext cx="3353435" cy="5492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solidFill>
                  <a:schemeClr val="tx1"/>
                </a:solidFill>
              </a:rPr>
              <a:t>translogHeader</a:t>
            </a:r>
            <a:r>
              <a:rPr lang="zh-CN" altLang="en-US" sz="1600">
                <a:solidFill>
                  <a:schemeClr val="tx1"/>
                </a:solidFill>
              </a:rPr>
              <a:t>与</a:t>
            </a:r>
            <a:r>
              <a:rPr lang="en-US" altLang="zh-CN" sz="1600">
                <a:solidFill>
                  <a:schemeClr val="tx1"/>
                </a:solidFill>
              </a:rPr>
              <a:t>checkpointHeader</a:t>
            </a:r>
            <a:endParaRPr lang="en-US" altLang="zh-CN" sz="1600">
              <a:solidFill>
                <a:schemeClr val="tx1"/>
              </a:solidFill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</a:rPr>
              <a:t>结构一致，存储</a:t>
            </a:r>
            <a:r>
              <a:rPr lang="en-US" altLang="zh-CN" sz="1600">
                <a:solidFill>
                  <a:schemeClr val="tx1"/>
                </a:solidFill>
              </a:rPr>
              <a:t>codec</a:t>
            </a:r>
            <a:r>
              <a:rPr lang="zh-CN" altLang="en-US" sz="1600">
                <a:solidFill>
                  <a:schemeClr val="tx1"/>
                </a:solidFill>
              </a:rPr>
              <a:t>与</a:t>
            </a:r>
            <a:r>
              <a:rPr lang="en-US" altLang="zh-CN" sz="1600">
                <a:solidFill>
                  <a:schemeClr val="tx1"/>
                </a:solidFill>
              </a:rPr>
              <a:t>tlog</a:t>
            </a:r>
            <a:r>
              <a:rPr lang="zh-CN" altLang="en-US" sz="1600">
                <a:solidFill>
                  <a:schemeClr val="tx1"/>
                </a:solidFill>
              </a:rPr>
              <a:t>版本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367145" y="1985645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读取当前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tlog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文件的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uuid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567805" y="2406015"/>
            <a:ext cx="545465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读取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uuid length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（一个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int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）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81140" y="2799080"/>
            <a:ext cx="2286000" cy="2381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7" name="文本框 26"/>
          <p:cNvSpPr txBox="1"/>
          <p:nvPr/>
        </p:nvSpPr>
        <p:spPr>
          <a:xfrm>
            <a:off x="6567805" y="3090545"/>
            <a:ext cx="545465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读取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uuid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1140" y="3493135"/>
            <a:ext cx="3094990" cy="5524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0" name="文本框 29"/>
          <p:cNvSpPr txBox="1"/>
          <p:nvPr/>
        </p:nvSpPr>
        <p:spPr>
          <a:xfrm>
            <a:off x="6367145" y="4085590"/>
            <a:ext cx="545465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读取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primary term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（主分片重新分配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的次数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）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140" y="4474210"/>
            <a:ext cx="1952625" cy="2095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2" name="文本框 31"/>
          <p:cNvSpPr txBox="1"/>
          <p:nvPr/>
        </p:nvSpPr>
        <p:spPr>
          <a:xfrm>
            <a:off x="6367145" y="4723765"/>
            <a:ext cx="545465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根据已经读取的字节生成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ch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ecksum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367145" y="5097780"/>
            <a:ext cx="545465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读取预存的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checksum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（一个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int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）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7805" y="5525770"/>
            <a:ext cx="3837940" cy="7429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5" name="矩形 34"/>
          <p:cNvSpPr/>
          <p:nvPr/>
        </p:nvSpPr>
        <p:spPr>
          <a:xfrm>
            <a:off x="2318385" y="2852420"/>
            <a:ext cx="4062730" cy="7016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solidFill>
                  <a:schemeClr val="tx1"/>
                </a:solidFill>
              </a:rPr>
              <a:t>translogHeader</a:t>
            </a:r>
            <a:r>
              <a:rPr lang="zh-CN" altLang="en-US" sz="1600">
                <a:solidFill>
                  <a:schemeClr val="tx1"/>
                </a:solidFill>
              </a:rPr>
              <a:t>整体大小的计算：</a:t>
            </a:r>
            <a:endParaRPr lang="zh-CN" altLang="en-US" sz="1600">
              <a:solidFill>
                <a:schemeClr val="tx1"/>
              </a:solidFill>
            </a:endParaRPr>
          </a:p>
          <a:p>
            <a:pPr algn="ctr"/>
            <a:r>
              <a:rPr lang="en-US" altLang="zh-CN" sz="1600">
                <a:solidFill>
                  <a:schemeClr val="tx1"/>
                </a:solidFill>
              </a:rPr>
              <a:t>9 + </a:t>
            </a:r>
            <a:r>
              <a:rPr lang="en-US" altLang="zh-CN" sz="16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"translog".len + uuidLen(4) + uuid.len + pTerm(8) + checksum(4)</a:t>
            </a:r>
            <a:endParaRPr lang="en-US" altLang="zh-CN" sz="1600">
              <a:solidFill>
                <a:schemeClr val="tx1"/>
              </a:solidFill>
              <a:latin typeface="Times New Roman" panose="02020603050405020304" charset="0"/>
              <a:sym typeface="+mn-ea"/>
            </a:endParaRPr>
          </a:p>
        </p:txBody>
      </p:sp>
      <p:cxnSp>
        <p:nvCxnSpPr>
          <p:cNvPr id="36" name="曲线连接符 35"/>
          <p:cNvCxnSpPr>
            <a:stCxn id="16" idx="2"/>
            <a:endCxn id="9" idx="0"/>
          </p:cNvCxnSpPr>
          <p:nvPr/>
        </p:nvCxnSpPr>
        <p:spPr>
          <a:xfrm rot="5400000">
            <a:off x="753745" y="1832610"/>
            <a:ext cx="211455" cy="93345"/>
          </a:xfrm>
          <a:prstGeom prst="curvedConnector3">
            <a:avLst>
              <a:gd name="adj1" fmla="val 5015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2318385" y="4045585"/>
            <a:ext cx="158813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CodecHeader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318385" y="4319905"/>
            <a:ext cx="158813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17 bytes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318385" y="3771265"/>
            <a:ext cx="158813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9 + "translog".len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906520" y="4045585"/>
            <a:ext cx="79438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uuidLen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906520" y="4319905"/>
            <a:ext cx="79438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4 bytes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4700905" y="4045585"/>
            <a:ext cx="79438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uuid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5495290" y="4045585"/>
            <a:ext cx="79438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pTerm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495290" y="4319905"/>
            <a:ext cx="79438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8 bytes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700905" y="4319905"/>
            <a:ext cx="794385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uuid.len bytes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495290" y="4906645"/>
            <a:ext cx="79438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checksum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5495290" y="5180965"/>
            <a:ext cx="79438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4 bytes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cxnSp>
        <p:nvCxnSpPr>
          <p:cNvPr id="48" name="曲线连接符 47"/>
          <p:cNvCxnSpPr>
            <a:endCxn id="46" idx="0"/>
          </p:cNvCxnSpPr>
          <p:nvPr/>
        </p:nvCxnSpPr>
        <p:spPr>
          <a:xfrm rot="5400000">
            <a:off x="5815330" y="4412615"/>
            <a:ext cx="584835" cy="403225"/>
          </a:xfrm>
          <a:prstGeom prst="curvedConnector3">
            <a:avLst>
              <a:gd name="adj1" fmla="val 5005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图片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2065" y="2707005"/>
            <a:ext cx="2324100" cy="21240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065" y="838200"/>
            <a:ext cx="3980815" cy="4209415"/>
          </a:xfrm>
          <a:prstGeom prst="rect">
            <a:avLst/>
          </a:prstGeom>
        </p:spPr>
      </p:pic>
      <p:sp>
        <p:nvSpPr>
          <p:cNvPr id="14" name="标题 1"/>
          <p:cNvSpPr>
            <a:spLocks noGrp="1"/>
          </p:cNvSpPr>
          <p:nvPr/>
        </p:nvSpPr>
        <p:spPr>
          <a:xfrm>
            <a:off x="-12065" y="8255"/>
            <a:ext cx="4730750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TranslogReader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4080" y="838200"/>
            <a:ext cx="1981200" cy="258064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9" name="组合 18"/>
          <p:cNvGrpSpPr/>
          <p:nvPr/>
        </p:nvGrpSpPr>
        <p:grpSpPr>
          <a:xfrm>
            <a:off x="6226175" y="63500"/>
            <a:ext cx="5796280" cy="640730"/>
            <a:chOff x="7242" y="6854"/>
            <a:chExt cx="4114" cy="14199"/>
          </a:xfrm>
        </p:grpSpPr>
        <p:sp>
          <p:nvSpPr>
            <p:cNvPr id="20" name="剪去单角的矩形 19"/>
            <p:cNvSpPr/>
            <p:nvPr/>
          </p:nvSpPr>
          <p:spPr>
            <a:xfrm>
              <a:off x="7242" y="6854"/>
              <a:ext cx="4114" cy="14199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242" y="6854"/>
              <a:ext cx="4022" cy="14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TranslogReader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提供对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tlog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文件的各类操作</a:t>
              </a:r>
              <a:endParaRPr lang="zh-CN" altLang="en-US">
                <a:latin typeface="Times New Roman" panose="02020603050405020304" charset="0"/>
                <a:sym typeface="+mn-ea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367145" y="749935"/>
            <a:ext cx="5655310" cy="670560"/>
            <a:chOff x="10027" y="1181"/>
            <a:chExt cx="8906" cy="1056"/>
          </a:xfrm>
        </p:grpSpPr>
        <p:sp>
          <p:nvSpPr>
            <p:cNvPr id="11" name="文本框 10"/>
            <p:cNvSpPr txBox="1"/>
            <p:nvPr/>
          </p:nvSpPr>
          <p:spPr>
            <a:xfrm>
              <a:off x="10027" y="1181"/>
              <a:ext cx="8906" cy="52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pPr algn="l"/>
              <a:r>
                <a:rPr lang="en-US" altLang="zh-CN" sz="1600">
                  <a:latin typeface="Times New Roman" panose="02020603050405020304" charset="0"/>
                  <a:sym typeface="+mn-ea"/>
                </a:rPr>
                <a:t>long getGeneration()</a:t>
              </a:r>
              <a:endParaRPr lang="en-US" altLang="zh-CN" sz="1600">
                <a:latin typeface="Times New Roman" panose="02020603050405020304" charset="0"/>
                <a:sym typeface="+mn-ea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0027" y="1709"/>
              <a:ext cx="8906" cy="52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sysDash"/>
            </a:ln>
          </p:spPr>
          <p:txBody>
            <a:bodyPr wrap="square" rtlCol="0">
              <a:spAutoFit/>
            </a:bodyPr>
            <a:p>
              <a:pPr algn="l"/>
              <a:r>
                <a:rPr lang="zh-CN" altLang="en-US" sz="1600">
                  <a:latin typeface="Times New Roman" panose="02020603050405020304" charset="0"/>
                  <a:sym typeface="+mn-ea"/>
                </a:rPr>
                <a:t>从</a:t>
              </a:r>
              <a:r>
                <a:rPr lang="en-US" altLang="zh-CN" sz="1600">
                  <a:latin typeface="Times New Roman" panose="02020603050405020304" charset="0"/>
                  <a:sym typeface="+mn-ea"/>
                </a:rPr>
                <a:t>checkpoint</a:t>
              </a:r>
              <a:r>
                <a:rPr lang="zh-CN" altLang="en-US" sz="1600">
                  <a:latin typeface="Times New Roman" panose="02020603050405020304" charset="0"/>
                  <a:sym typeface="+mn-ea"/>
                </a:rPr>
                <a:t>获取</a:t>
              </a:r>
              <a:r>
                <a:rPr lang="en-US" altLang="zh-CN" sz="1600">
                  <a:latin typeface="Times New Roman" panose="02020603050405020304" charset="0"/>
                  <a:sym typeface="+mn-ea"/>
                </a:rPr>
                <a:t>tlog</a:t>
              </a:r>
              <a:r>
                <a:rPr lang="zh-CN" altLang="en-US" sz="1600">
                  <a:latin typeface="Times New Roman" panose="02020603050405020304" charset="0"/>
                  <a:sym typeface="+mn-ea"/>
                </a:rPr>
                <a:t>的</a:t>
              </a:r>
              <a:r>
                <a:rPr lang="en-US" altLang="zh-CN" sz="1600">
                  <a:latin typeface="Times New Roman" panose="02020603050405020304" charset="0"/>
                  <a:sym typeface="+mn-ea"/>
                </a:rPr>
                <a:t>generation</a:t>
              </a:r>
              <a:endParaRPr lang="en-US" altLang="zh-CN" sz="1600">
                <a:latin typeface="Times New Roman" panose="02020603050405020304" charset="0"/>
                <a:sym typeface="+mn-ea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367145" y="1677670"/>
            <a:ext cx="5655310" cy="670560"/>
            <a:chOff x="10027" y="2936"/>
            <a:chExt cx="8906" cy="1056"/>
          </a:xfrm>
        </p:grpSpPr>
        <p:sp>
          <p:nvSpPr>
            <p:cNvPr id="7" name="文本框 6"/>
            <p:cNvSpPr txBox="1"/>
            <p:nvPr/>
          </p:nvSpPr>
          <p:spPr>
            <a:xfrm>
              <a:off x="10027" y="2936"/>
              <a:ext cx="8906" cy="52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pPr algn="l"/>
              <a:r>
                <a:rPr lang="en-US" altLang="zh-CN" sz="1600">
                  <a:latin typeface="Times New Roman" panose="02020603050405020304" charset="0"/>
                  <a:sym typeface="+mn-ea"/>
                </a:rPr>
                <a:t>long sizeInBytes()</a:t>
              </a:r>
              <a:endParaRPr lang="en-US" altLang="zh-CN" sz="1600">
                <a:latin typeface="Times New Roman" panose="02020603050405020304" charset="0"/>
                <a:sym typeface="+mn-ea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0027" y="3464"/>
              <a:ext cx="8906" cy="52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sysDash"/>
            </a:ln>
          </p:spPr>
          <p:txBody>
            <a:bodyPr wrap="square" rtlCol="0">
              <a:spAutoFit/>
            </a:bodyPr>
            <a:p>
              <a:pPr algn="l"/>
              <a:r>
                <a:rPr lang="zh-CN" altLang="en-US" sz="1600">
                  <a:latin typeface="Times New Roman" panose="02020603050405020304" charset="0"/>
                  <a:sym typeface="+mn-ea"/>
                </a:rPr>
                <a:t>从</a:t>
              </a:r>
              <a:r>
                <a:rPr lang="en-US" altLang="zh-CN" sz="1600">
                  <a:latin typeface="Times New Roman" panose="02020603050405020304" charset="0"/>
                  <a:sym typeface="+mn-ea"/>
                </a:rPr>
                <a:t>checkpoint</a:t>
              </a:r>
              <a:r>
                <a:rPr lang="zh-CN" altLang="en-US" sz="1600">
                  <a:latin typeface="Times New Roman" panose="02020603050405020304" charset="0"/>
                  <a:sym typeface="+mn-ea"/>
                </a:rPr>
                <a:t>获取</a:t>
              </a:r>
              <a:r>
                <a:rPr lang="en-US" sz="1600">
                  <a:latin typeface="Times New Roman" panose="02020603050405020304" charset="0"/>
                  <a:sym typeface="+mn-ea"/>
                </a:rPr>
                <a:t>offset</a:t>
              </a:r>
              <a:r>
                <a:rPr lang="zh-CN" altLang="en-US" sz="1600">
                  <a:latin typeface="Times New Roman" panose="02020603050405020304" charset="0"/>
                  <a:sym typeface="+mn-ea"/>
                </a:rPr>
                <a:t>值</a:t>
              </a:r>
              <a:r>
                <a:rPr lang="en-US" altLang="zh-CN" sz="1600">
                  <a:latin typeface="Times New Roman" panose="02020603050405020304" charset="0"/>
                  <a:sym typeface="+mn-ea"/>
                </a:rPr>
                <a:t>, </a:t>
              </a:r>
              <a:r>
                <a:rPr lang="zh-CN" altLang="en-US" sz="1600">
                  <a:latin typeface="Times New Roman" panose="02020603050405020304" charset="0"/>
                  <a:sym typeface="+mn-ea"/>
                </a:rPr>
                <a:t>整个</a:t>
              </a:r>
              <a:r>
                <a:rPr lang="en-US" altLang="zh-CN" sz="1600">
                  <a:latin typeface="Times New Roman" panose="02020603050405020304" charset="0"/>
                  <a:sym typeface="+mn-ea"/>
                </a:rPr>
                <a:t>tlog</a:t>
              </a:r>
              <a:r>
                <a:rPr lang="zh-CN" altLang="en-US" sz="1600">
                  <a:latin typeface="Times New Roman" panose="02020603050405020304" charset="0"/>
                  <a:sym typeface="+mn-ea"/>
                </a:rPr>
                <a:t>大小</a:t>
              </a:r>
              <a:endParaRPr lang="zh-CN" altLang="en-US" sz="1600">
                <a:latin typeface="Times New Roman" panose="02020603050405020304" charset="0"/>
                <a:sym typeface="+mn-ea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367145" y="2658745"/>
            <a:ext cx="5655310" cy="670560"/>
            <a:chOff x="10027" y="2936"/>
            <a:chExt cx="8906" cy="1056"/>
          </a:xfrm>
        </p:grpSpPr>
        <p:sp>
          <p:nvSpPr>
            <p:cNvPr id="13" name="文本框 12"/>
            <p:cNvSpPr txBox="1"/>
            <p:nvPr/>
          </p:nvSpPr>
          <p:spPr>
            <a:xfrm>
              <a:off x="10027" y="2936"/>
              <a:ext cx="8906" cy="52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pPr algn="l"/>
              <a:r>
                <a:rPr lang="en-US" altLang="zh-CN" sz="1600">
                  <a:latin typeface="Times New Roman" panose="02020603050405020304" charset="0"/>
                  <a:sym typeface="+mn-ea"/>
                </a:rPr>
                <a:t>int totalOperations()</a:t>
              </a:r>
              <a:endParaRPr lang="en-US" altLang="zh-CN" sz="1600">
                <a:latin typeface="Times New Roman" panose="02020603050405020304" charset="0"/>
                <a:sym typeface="+mn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0027" y="3464"/>
              <a:ext cx="8906" cy="52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sysDash"/>
            </a:ln>
          </p:spPr>
          <p:txBody>
            <a:bodyPr wrap="square" rtlCol="0">
              <a:spAutoFit/>
            </a:bodyPr>
            <a:p>
              <a:pPr algn="l"/>
              <a:r>
                <a:rPr lang="zh-CN" altLang="en-US" sz="1600">
                  <a:latin typeface="Times New Roman" panose="02020603050405020304" charset="0"/>
                  <a:sym typeface="+mn-ea"/>
                </a:rPr>
                <a:t>从</a:t>
              </a:r>
              <a:r>
                <a:rPr lang="en-US" altLang="zh-CN" sz="1600">
                  <a:latin typeface="Times New Roman" panose="02020603050405020304" charset="0"/>
                  <a:sym typeface="+mn-ea"/>
                </a:rPr>
                <a:t>checkpoint</a:t>
              </a:r>
              <a:r>
                <a:rPr lang="zh-CN" altLang="en-US" sz="1600">
                  <a:latin typeface="Times New Roman" panose="02020603050405020304" charset="0"/>
                  <a:sym typeface="+mn-ea"/>
                </a:rPr>
                <a:t>获取</a:t>
              </a:r>
              <a:r>
                <a:rPr lang="en-US" sz="1600">
                  <a:latin typeface="Times New Roman" panose="02020603050405020304" charset="0"/>
                  <a:sym typeface="+mn-ea"/>
                </a:rPr>
                <a:t>numOps</a:t>
              </a:r>
              <a:r>
                <a:rPr lang="zh-CN" altLang="en-US" sz="1600">
                  <a:latin typeface="Times New Roman" panose="02020603050405020304" charset="0"/>
                  <a:sym typeface="+mn-ea"/>
                </a:rPr>
                <a:t>值</a:t>
              </a:r>
              <a:endParaRPr lang="zh-CN" altLang="en-US" sz="1600">
                <a:latin typeface="Times New Roman" panose="02020603050405020304" charset="0"/>
                <a:sym typeface="+mn-ea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367145" y="3679825"/>
            <a:ext cx="5655310" cy="670560"/>
            <a:chOff x="10027" y="2936"/>
            <a:chExt cx="8906" cy="1056"/>
          </a:xfrm>
        </p:grpSpPr>
        <p:sp>
          <p:nvSpPr>
            <p:cNvPr id="17" name="文本框 16"/>
            <p:cNvSpPr txBox="1"/>
            <p:nvPr/>
          </p:nvSpPr>
          <p:spPr>
            <a:xfrm>
              <a:off x="10027" y="2936"/>
              <a:ext cx="8906" cy="52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pPr algn="l"/>
              <a:r>
                <a:rPr lang="en-US" altLang="zh-CN" sz="1600">
                  <a:latin typeface="Times New Roman" panose="02020603050405020304" charset="0"/>
                  <a:sym typeface="+mn-ea"/>
                </a:rPr>
                <a:t>long getFirstOperationOffset()</a:t>
              </a:r>
              <a:endParaRPr lang="en-US" altLang="zh-CN" sz="1600">
                <a:latin typeface="Times New Roman" panose="02020603050405020304" charset="0"/>
                <a:sym typeface="+mn-ea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0027" y="3464"/>
              <a:ext cx="8906" cy="52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sysDash"/>
            </a:ln>
          </p:spPr>
          <p:txBody>
            <a:bodyPr wrap="square" rtlCol="0">
              <a:spAutoFit/>
            </a:bodyPr>
            <a:p>
              <a:pPr algn="l"/>
              <a:r>
                <a:rPr lang="zh-CN" altLang="en-US" sz="1600">
                  <a:latin typeface="Times New Roman" panose="02020603050405020304" charset="0"/>
                  <a:sym typeface="+mn-ea"/>
                </a:rPr>
                <a:t>获取</a:t>
              </a:r>
              <a:r>
                <a:rPr lang="en-US" sz="1600">
                  <a:latin typeface="Times New Roman" panose="02020603050405020304" charset="0"/>
                  <a:sym typeface="+mn-ea"/>
                </a:rPr>
                <a:t>tlog</a:t>
              </a:r>
              <a:r>
                <a:rPr lang="zh-CN" altLang="en-US" sz="1600">
                  <a:latin typeface="Times New Roman" panose="02020603050405020304" charset="0"/>
                  <a:sym typeface="+mn-ea"/>
                </a:rPr>
                <a:t>文件中</a:t>
              </a:r>
              <a:r>
                <a:rPr lang="en-US" altLang="zh-CN" sz="1600">
                  <a:latin typeface="Times New Roman" panose="02020603050405020304" charset="0"/>
                  <a:sym typeface="+mn-ea"/>
                </a:rPr>
                <a:t>header</a:t>
              </a:r>
              <a:r>
                <a:rPr lang="zh-CN" altLang="en-US" sz="1600">
                  <a:latin typeface="Times New Roman" panose="02020603050405020304" charset="0"/>
                  <a:sym typeface="+mn-ea"/>
                </a:rPr>
                <a:t>的大小</a:t>
              </a:r>
              <a:r>
                <a:rPr lang="en-US" altLang="zh-CN" sz="1600">
                  <a:latin typeface="Times New Roman" panose="02020603050405020304" charset="0"/>
                  <a:sym typeface="+mn-ea"/>
                </a:rPr>
                <a:t>(bytes)</a:t>
              </a:r>
              <a:r>
                <a:rPr lang="zh-CN" altLang="en-US" sz="1600">
                  <a:latin typeface="Times New Roman" panose="02020603050405020304" charset="0"/>
                  <a:sym typeface="+mn-ea"/>
                </a:rPr>
                <a:t>，</a:t>
              </a:r>
              <a:r>
                <a:rPr lang="en-US" altLang="zh-CN" sz="1600">
                  <a:latin typeface="Times New Roman" panose="02020603050405020304" charset="0"/>
                  <a:sym typeface="+mn-ea"/>
                </a:rPr>
                <a:t>header</a:t>
              </a:r>
              <a:r>
                <a:rPr lang="zh-CN" altLang="en-US" sz="1600">
                  <a:latin typeface="Times New Roman" panose="02020603050405020304" charset="0"/>
                  <a:sym typeface="+mn-ea"/>
                </a:rPr>
                <a:t>之后即为</a:t>
              </a:r>
              <a:r>
                <a:rPr lang="en-US" altLang="zh-CN" sz="1600">
                  <a:latin typeface="Times New Roman" panose="02020603050405020304" charset="0"/>
                  <a:sym typeface="+mn-ea"/>
                </a:rPr>
                <a:t>operation</a:t>
              </a:r>
              <a:endParaRPr lang="en-US" altLang="zh-CN" sz="1600">
                <a:latin typeface="Times New Roman" panose="02020603050405020304" charset="0"/>
                <a:sym typeface="+mn-ea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367145" y="4712335"/>
            <a:ext cx="5655310" cy="670560"/>
            <a:chOff x="10027" y="2936"/>
            <a:chExt cx="8906" cy="1056"/>
          </a:xfrm>
        </p:grpSpPr>
        <p:sp>
          <p:nvSpPr>
            <p:cNvPr id="23" name="文本框 22"/>
            <p:cNvSpPr txBox="1"/>
            <p:nvPr/>
          </p:nvSpPr>
          <p:spPr>
            <a:xfrm>
              <a:off x="10027" y="2936"/>
              <a:ext cx="8906" cy="52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pPr algn="l"/>
              <a:r>
                <a:rPr lang="en-US" altLang="zh-CN" sz="1600">
                  <a:latin typeface="Times New Roman" panose="02020603050405020304" charset="0"/>
                  <a:sym typeface="+mn-ea"/>
                </a:rPr>
                <a:t>int newSnapshot()</a:t>
              </a:r>
              <a:endParaRPr lang="en-US" altLang="zh-CN" sz="1600">
                <a:latin typeface="Times New Roman" panose="02020603050405020304" charset="0"/>
                <a:sym typeface="+mn-ea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0027" y="3464"/>
              <a:ext cx="8906" cy="52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sysDash"/>
            </a:ln>
          </p:spPr>
          <p:txBody>
            <a:bodyPr wrap="square" rtlCol="0">
              <a:spAutoFit/>
            </a:bodyPr>
            <a:p>
              <a:pPr algn="l"/>
              <a:r>
                <a:rPr lang="en-US" sz="1600">
                  <a:latin typeface="Times New Roman" panose="02020603050405020304" charset="0"/>
                  <a:sym typeface="+mn-ea"/>
                </a:rPr>
                <a:t>TranslogSnapshot</a:t>
              </a:r>
              <a:r>
                <a:rPr lang="zh-CN" altLang="en-US" sz="1600">
                  <a:latin typeface="Times New Roman" panose="02020603050405020304" charset="0"/>
                  <a:sym typeface="+mn-ea"/>
                </a:rPr>
                <a:t>封装了与</a:t>
              </a:r>
              <a:r>
                <a:rPr lang="en-US" altLang="zh-CN" sz="1600">
                  <a:latin typeface="Times New Roman" panose="02020603050405020304" charset="0"/>
                  <a:sym typeface="+mn-ea"/>
                </a:rPr>
                <a:t>Operation</a:t>
              </a:r>
              <a:r>
                <a:rPr lang="zh-CN" altLang="en-US" sz="1600">
                  <a:latin typeface="Times New Roman" panose="02020603050405020304" charset="0"/>
                  <a:sym typeface="+mn-ea"/>
                </a:rPr>
                <a:t>读取有关的操作</a:t>
              </a:r>
              <a:endParaRPr lang="zh-CN" altLang="en-US" sz="1600">
                <a:latin typeface="Times New Roman" panose="02020603050405020304" charset="0"/>
                <a:sym typeface="+mn-ea"/>
              </a:endParaRPr>
            </a:p>
          </p:txBody>
        </p:sp>
      </p:grpSp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480" y="5396230"/>
            <a:ext cx="4152265" cy="581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标题 1"/>
          <p:cNvSpPr>
            <a:spLocks noGrp="1"/>
          </p:cNvSpPr>
          <p:nvPr/>
        </p:nvSpPr>
        <p:spPr>
          <a:xfrm>
            <a:off x="-12065" y="8255"/>
            <a:ext cx="4730750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TranslogSnapshot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226175" y="63500"/>
            <a:ext cx="5796280" cy="640730"/>
            <a:chOff x="7242" y="6854"/>
            <a:chExt cx="4114" cy="14199"/>
          </a:xfrm>
        </p:grpSpPr>
        <p:sp>
          <p:nvSpPr>
            <p:cNvPr id="20" name="剪去单角的矩形 19"/>
            <p:cNvSpPr/>
            <p:nvPr/>
          </p:nvSpPr>
          <p:spPr>
            <a:xfrm>
              <a:off x="7242" y="6854"/>
              <a:ext cx="4114" cy="14199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242" y="6854"/>
              <a:ext cx="4022" cy="14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TranslogSnapshot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提供对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Operation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的读取操作</a:t>
              </a:r>
              <a:endParaRPr lang="zh-CN" altLang="en-US">
                <a:latin typeface="Times New Roman" panose="02020603050405020304" charset="0"/>
                <a:sym typeface="+mn-ea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7500" y="838200"/>
            <a:ext cx="2042160" cy="140144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6" name="组合 15"/>
          <p:cNvGrpSpPr/>
          <p:nvPr/>
        </p:nvGrpSpPr>
        <p:grpSpPr>
          <a:xfrm>
            <a:off x="6226175" y="838200"/>
            <a:ext cx="5655310" cy="670560"/>
            <a:chOff x="10027" y="2936"/>
            <a:chExt cx="8906" cy="1056"/>
          </a:xfrm>
        </p:grpSpPr>
        <p:sp>
          <p:nvSpPr>
            <p:cNvPr id="17" name="文本框 16"/>
            <p:cNvSpPr txBox="1"/>
            <p:nvPr/>
          </p:nvSpPr>
          <p:spPr>
            <a:xfrm>
              <a:off x="10027" y="2936"/>
              <a:ext cx="8906" cy="52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pPr algn="l"/>
              <a:r>
                <a:rPr lang="en-US" altLang="zh-CN" sz="1600">
                  <a:latin typeface="Times New Roman" panose="02020603050405020304" charset="0"/>
                  <a:sym typeface="+mn-ea"/>
                </a:rPr>
                <a:t>Operation next()</a:t>
              </a:r>
              <a:endParaRPr lang="en-US" altLang="zh-CN" sz="1600">
                <a:latin typeface="Times New Roman" panose="02020603050405020304" charset="0"/>
                <a:sym typeface="+mn-ea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0027" y="3464"/>
              <a:ext cx="8906" cy="52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sysDash"/>
            </a:ln>
          </p:spPr>
          <p:txBody>
            <a:bodyPr wrap="square" rtlCol="0">
              <a:spAutoFit/>
            </a:bodyPr>
            <a:p>
              <a:pPr algn="l"/>
              <a:r>
                <a:rPr lang="zh-CN" sz="1600">
                  <a:latin typeface="Times New Roman" panose="02020603050405020304" charset="0"/>
                  <a:sym typeface="+mn-ea"/>
                </a:rPr>
                <a:t>获取下一条</a:t>
              </a:r>
              <a:r>
                <a:rPr lang="en-US" altLang="zh-CN" sz="1600">
                  <a:latin typeface="Times New Roman" panose="02020603050405020304" charset="0"/>
                  <a:sym typeface="+mn-ea"/>
                </a:rPr>
                <a:t>Operation</a:t>
              </a:r>
              <a:endParaRPr lang="en-US" altLang="zh-CN" sz="1600">
                <a:latin typeface="Times New Roman" panose="02020603050405020304" charset="0"/>
                <a:sym typeface="+mn-ea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510" y="1612265"/>
            <a:ext cx="5409565" cy="19526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矩形 5"/>
          <p:cNvSpPr/>
          <p:nvPr/>
        </p:nvSpPr>
        <p:spPr>
          <a:xfrm>
            <a:off x="6789420" y="2214245"/>
            <a:ext cx="4708525" cy="41338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489950" y="2627630"/>
            <a:ext cx="193484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sz="1200">
                <a:latin typeface="Times New Roman" panose="02020603050405020304" charset="0"/>
                <a:sym typeface="+mn-ea"/>
              </a:rPr>
              <a:t>忽略一部分</a:t>
            </a:r>
            <a:r>
              <a:rPr lang="en-US" altLang="zh-CN" sz="1200">
                <a:latin typeface="Times New Roman" panose="02020603050405020304" charset="0"/>
                <a:sym typeface="+mn-ea"/>
              </a:rPr>
              <a:t>Operation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226175" y="3793490"/>
            <a:ext cx="5655310" cy="670560"/>
            <a:chOff x="10027" y="2936"/>
            <a:chExt cx="8906" cy="1056"/>
          </a:xfrm>
        </p:grpSpPr>
        <p:sp>
          <p:nvSpPr>
            <p:cNvPr id="9" name="文本框 8"/>
            <p:cNvSpPr txBox="1"/>
            <p:nvPr/>
          </p:nvSpPr>
          <p:spPr>
            <a:xfrm>
              <a:off x="10027" y="2936"/>
              <a:ext cx="8906" cy="52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pPr algn="l"/>
              <a:r>
                <a:rPr lang="en-US" altLang="zh-CN" sz="1600">
                  <a:latin typeface="Times New Roman" panose="02020603050405020304" charset="0"/>
                  <a:sym typeface="+mn-ea"/>
                </a:rPr>
                <a:t>Operation readOperation()</a:t>
              </a:r>
              <a:endParaRPr lang="en-US" altLang="zh-CN" sz="1600">
                <a:latin typeface="Times New Roman" panose="02020603050405020304" charset="0"/>
                <a:sym typeface="+mn-ea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0027" y="3464"/>
              <a:ext cx="8906" cy="52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sysDash"/>
            </a:ln>
          </p:spPr>
          <p:txBody>
            <a:bodyPr wrap="square" rtlCol="0">
              <a:spAutoFit/>
            </a:bodyPr>
            <a:p>
              <a:pPr algn="l"/>
              <a:r>
                <a:rPr lang="zh-CN" sz="1600">
                  <a:latin typeface="Times New Roman" panose="02020603050405020304" charset="0"/>
                  <a:sym typeface="+mn-ea"/>
                </a:rPr>
                <a:t>读取下一条</a:t>
              </a:r>
              <a:r>
                <a:rPr lang="en-US" altLang="zh-CN" sz="1600">
                  <a:latin typeface="Times New Roman" panose="02020603050405020304" charset="0"/>
                  <a:sym typeface="+mn-ea"/>
                </a:rPr>
                <a:t>Operation</a:t>
              </a:r>
              <a:endParaRPr lang="en-US" altLang="zh-CN" sz="1600">
                <a:latin typeface="Times New Roman" panose="02020603050405020304" charset="0"/>
                <a:sym typeface="+mn-ea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6439535" y="4464050"/>
            <a:ext cx="544195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读取一个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Int, IntValue + 4 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作为需读取的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Operation Size (bytes)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439535" y="479933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p>
            <a:pPr algn="l"/>
            <a:r>
              <a:rPr lang="en-US" sz="1600">
                <a:latin typeface="Times New Roman" panose="02020603050405020304" charset="0"/>
                <a:sym typeface="+mn-ea"/>
              </a:rPr>
              <a:t>+4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的目的是算上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OperationSize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字段的大小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(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从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position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开始读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)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04140" y="2587625"/>
            <a:ext cx="158813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TranslogHeader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04140" y="2861945"/>
            <a:ext cx="158813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headerSizeInBytes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92275" y="2587625"/>
            <a:ext cx="117538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OperationSize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692275" y="2861945"/>
            <a:ext cx="117538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4 bytes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867660" y="2861945"/>
            <a:ext cx="93916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k bytes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806825" y="2587625"/>
            <a:ext cx="117538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OperationSize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982210" y="2587625"/>
            <a:ext cx="93916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Operation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806825" y="2861945"/>
            <a:ext cx="117538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4 bytes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867660" y="2587625"/>
            <a:ext cx="93916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Operation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982210" y="2861945"/>
            <a:ext cx="93916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k bytes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 flipV="1">
            <a:off x="1706245" y="3147695"/>
            <a:ext cx="0" cy="574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305560" y="3447415"/>
            <a:ext cx="801370" cy="2743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p>
            <a:pPr algn="ctr"/>
            <a:r>
              <a:rPr lang="en-US" sz="1200">
                <a:latin typeface="Times New Roman" panose="02020603050405020304" charset="0"/>
                <a:sym typeface="+mn-ea"/>
              </a:rPr>
              <a:t>position</a:t>
            </a:r>
            <a:endParaRPr lang="en-US" sz="1200">
              <a:latin typeface="Times New Roman" panose="02020603050405020304" charset="0"/>
              <a:sym typeface="+mn-ea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" y="3721735"/>
            <a:ext cx="4799965" cy="154305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5" name="曲线连接符 34"/>
          <p:cNvCxnSpPr>
            <a:stCxn id="9" idx="1"/>
            <a:endCxn id="34" idx="3"/>
          </p:cNvCxnSpPr>
          <p:nvPr/>
        </p:nvCxnSpPr>
        <p:spPr>
          <a:xfrm rot="10800000" flipV="1">
            <a:off x="4904105" y="3961130"/>
            <a:ext cx="1322070" cy="53213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6439535" y="5134610"/>
            <a:ext cx="544195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从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position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处</a:t>
            </a:r>
            <a:r>
              <a:rPr lang="zh-CN" sz="1600">
                <a:latin typeface="Times New Roman" panose="02020603050405020304" charset="0"/>
                <a:sym typeface="+mn-ea"/>
              </a:rPr>
              <a:t>读取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OperationSize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个字节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439535" y="5469890"/>
            <a:ext cx="544195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读取并构造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Operation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437630" y="5805170"/>
            <a:ext cx="544195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更新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position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， 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position += operationSize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cxnSp>
        <p:nvCxnSpPr>
          <p:cNvPr id="41" name="直接箭头连接符 40"/>
          <p:cNvCxnSpPr/>
          <p:nvPr/>
        </p:nvCxnSpPr>
        <p:spPr>
          <a:xfrm flipV="1">
            <a:off x="3806825" y="3141980"/>
            <a:ext cx="0" cy="574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3406140" y="3415030"/>
            <a:ext cx="1120140" cy="2743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p>
            <a:pPr algn="ctr"/>
            <a:r>
              <a:rPr lang="en-US" sz="1200">
                <a:latin typeface="Times New Roman" panose="02020603050405020304" charset="0"/>
                <a:sym typeface="+mn-ea"/>
              </a:rPr>
              <a:t>new position</a:t>
            </a:r>
            <a:endParaRPr lang="en-US" sz="1200">
              <a:latin typeface="Times New Roman" panose="02020603050405020304" charset="0"/>
              <a:sym typeface="+mn-ea"/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>
            <a:off x="1732915" y="3321685"/>
            <a:ext cx="2041525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193925" y="3184525"/>
            <a:ext cx="1120140" cy="2743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p>
            <a:pPr algn="ctr"/>
            <a:r>
              <a:rPr lang="en-US" sz="1200">
                <a:latin typeface="Times New Roman" panose="02020603050405020304" charset="0"/>
                <a:sym typeface="+mn-ea"/>
              </a:rPr>
              <a:t>operation size</a:t>
            </a:r>
            <a:endParaRPr lang="en-US" sz="1200">
              <a:latin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6924</Words>
  <Application>WPS 演示</Application>
  <PresentationFormat>宽屏</PresentationFormat>
  <Paragraphs>777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Arial</vt:lpstr>
      <vt:lpstr>宋体</vt:lpstr>
      <vt:lpstr>Wingdings</vt:lpstr>
      <vt:lpstr>Calibri Light</vt:lpstr>
      <vt:lpstr>Calibri</vt:lpstr>
      <vt:lpstr>微软雅黑</vt:lpstr>
      <vt:lpstr>Times New Roman</vt:lpstr>
      <vt:lpstr>Consolas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王海阳(Ethan)</dc:creator>
  <cp:lastModifiedBy>80264354</cp:lastModifiedBy>
  <cp:revision>200</cp:revision>
  <dcterms:created xsi:type="dcterms:W3CDTF">2015-05-05T08:02:00Z</dcterms:created>
  <dcterms:modified xsi:type="dcterms:W3CDTF">2020-05-15T08:07:46Z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2052-10.1.0.6395</vt:lpwstr>
  </property>
</Properties>
</file>