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4" r:id="rId2"/>
    <p:sldId id="283" r:id="rId3"/>
    <p:sldId id="261" r:id="rId4"/>
    <p:sldId id="262" r:id="rId5"/>
    <p:sldId id="263" r:id="rId6"/>
    <p:sldId id="264" r:id="rId7"/>
    <p:sldId id="256" r:id="rId8"/>
    <p:sldId id="270" r:id="rId9"/>
    <p:sldId id="272" r:id="rId10"/>
    <p:sldId id="273" r:id="rId11"/>
    <p:sldId id="274" r:id="rId12"/>
    <p:sldId id="266" r:id="rId13"/>
    <p:sldId id="281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82" r:id="rId24"/>
    <p:sldId id="265" r:id="rId25"/>
    <p:sldId id="257" r:id="rId26"/>
    <p:sldId id="258" r:id="rId27"/>
    <p:sldId id="259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B"/>
    <a:srgbClr val="535387"/>
    <a:srgbClr val="F3D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65" autoAdjust="0"/>
  </p:normalViewPr>
  <p:slideViewPr>
    <p:cSldViewPr snapToGrid="0">
      <p:cViewPr varScale="1">
        <p:scale>
          <a:sx n="97" d="100"/>
          <a:sy n="97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868E-8322-402F-ACC5-477E624251D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D1AB-2DF8-4949-8D12-111FA1213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</a:t>
            </a:r>
            <a:r>
              <a:rPr lang="zh-CN" altLang="en-US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、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for example, this project is scheduled for September 25th, then the acceptance should be completed at the latest on October 16th. If the acceptance on October </a:t>
            </a:r>
            <a:r>
              <a:rPr lang="en-US" altLang="zh-CN" sz="1200" b="1" dirty="0" smtClean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17th(one 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day after the deadline), then the score will be multiplied by 0.8. If the acceptance is on October </a:t>
            </a:r>
            <a:r>
              <a:rPr lang="en-US" altLang="zh-CN" sz="1200" b="1" dirty="0" smtClean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18th 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(two days after the deadline), then the score will be multiplied by 0.5. If it is accepted on October </a:t>
            </a:r>
            <a:r>
              <a:rPr lang="en-US" altLang="zh-CN" sz="1200" b="1" dirty="0" smtClean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19th 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and later, this experiment Will get 0 points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9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647E9-5833-49FC-B15E-35BE6DA23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0DCD6C-ED35-45C4-A47D-ED8EF0F3E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927F1-6A7C-43CF-B535-40A70995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FABFB-4D57-4C88-8906-2DDB3A22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31928-BED3-4F8C-BB5C-BCD7AEA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9AEA3-73D9-4F87-BFC8-B7E7B70F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EBD6B-66BE-4C43-8B07-28581B2D1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08000-FDE6-4BDA-8C6E-8DD74100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CA923-A611-4B2D-B6D1-A675D6F6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66D50-9844-4A98-A0FC-4991BD8B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C40C5-ECBE-4462-A8AF-1554BC76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616DC-9076-42D5-B2A9-256FBD5F1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07435-B2FB-45B2-987E-4AC1FE48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CA719-9A56-448C-9E45-56A18361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02DCC-BF54-43DC-9B95-B219E2B0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9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2A151-78E7-488D-9A36-0B6E886A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C9CCD-A8C3-4CEA-8B37-F1201E55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ABEEC-7889-462F-999D-4F25D968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C9D98-9453-4847-A6D3-8DD74A7D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CB9C4-F209-4109-8DAB-3B7EA90D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F4CA2-3837-45F0-B67C-5A1429BC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80147-C238-4661-96F3-0932B726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6B0B6-01F7-4E95-833E-F1F7385C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E03FD-B615-49EE-A89A-E2639639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BE609-0129-4059-81C0-D30D3F6E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BE3A3-308C-45C3-BBC0-17CC285C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FED8D-51D3-40D5-9180-576870149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46E82-7447-466D-A6C7-6738DE89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28C93-03F8-48DA-95E9-44A9A440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4D71D-DDB8-4D95-B01E-E1FAEA0B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C86C2-2D70-4AEA-92F7-4282160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0C5D0-3867-424F-9A1B-A5634998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DCE37-C39D-4822-B795-EAAF3F06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85CFDD-B6E6-4811-BEFE-BA6022A1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6E6701-DF14-4053-8161-D46C38D2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43207E-9BA2-4E3E-9C5F-8D416FD63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1A020-AFC4-4927-B556-3506F50C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DAD44C-FFF6-40BC-A0F5-FFEED774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DF0398-0144-4BE8-91ED-CFB3D07A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58BC6-A95D-4687-9F58-FD7126F8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4D6154-1548-41DF-A5B0-EB5E54DF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6C9D26-FDC3-422A-B844-09AC6F1D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0431B0-8A1B-4C32-B68A-14EA14C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538745-15A8-4894-B7FE-96195937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6EB1F4-4E6B-46D8-BDAE-671F2A13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4F3D8-B053-4633-9827-605F65D1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8B1C-B7C1-4AF4-9605-19E32AB2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68A72-2D8F-456D-A9F4-2DF9EFEF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DB0B8-9A78-4B91-BE28-D81AB54E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5C4E6-2A3B-4344-969C-F9133F9F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36EB5-2549-4C54-89C0-D7C7D7AB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90606-FC20-4022-A429-39911312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E838F-4F0C-4C97-9926-F31FD09D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0D2951-2D80-436C-A6CD-AEA85F6F9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D7F16-8860-4986-A29E-604D5BF0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3E274-D893-4CE8-93A9-D501A04A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B13D5-53B3-463A-8959-73DAD218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DDD79-B5F5-4F1F-99C9-43B4A1C8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8F7A2F-E122-4AC8-9E9B-6B665625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4726E-E20D-4952-AEE7-01AA4D46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21835-9857-4FC4-9E43-882F92DEC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CF68-D170-434F-B658-1E279E488BA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564CE-A406-4E81-B3FF-85B172DE2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F588B-848B-4458-B01B-A020C1502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2274068" y="1509464"/>
            <a:ext cx="80792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Every project has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two weeks</a:t>
            </a:r>
            <a:r>
              <a:rPr lang="en-US" altLang="zh-CN" sz="28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to complete.</a:t>
            </a:r>
          </a:p>
          <a:p>
            <a:pPr marL="457200" indent="-457200">
              <a:buAutoNum type="arabicPeriod"/>
            </a:pPr>
            <a:r>
              <a:rPr lang="en-US" altLang="zh-CN" sz="28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Send the lab report and experimental results required by the project to our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email</a:t>
            </a:r>
            <a:r>
              <a:rPr lang="en-US" altLang="zh-CN" sz="28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address with the title "student number-name-project-X" and the lab report will be used as the basis for the rating. </a:t>
            </a:r>
          </a:p>
          <a:p>
            <a:pPr marL="457200" indent="-457200">
              <a:buAutoNum type="arabicPeriod"/>
            </a:pPr>
            <a:r>
              <a:rPr lang="en-US" altLang="zh-CN" sz="28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If you have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Grace Day Policy</a:t>
            </a:r>
            <a:r>
              <a:rPr lang="en-US" altLang="zh-CN" sz="28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, you can ask for a project to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delay a day</a:t>
            </a:r>
            <a:r>
              <a:rPr lang="en-US" altLang="zh-CN" sz="28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's acceptance. However, you can only use Grace Day Policy once in a project.</a:t>
            </a:r>
            <a:endParaRPr lang="en-US" sz="28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32D3187-23A8-494A-8DD2-D433C95A4AB2}"/>
              </a:ext>
            </a:extLst>
          </p:cNvPr>
          <p:cNvSpPr/>
          <p:nvPr/>
        </p:nvSpPr>
        <p:spPr>
          <a:xfrm>
            <a:off x="4710885" y="444323"/>
            <a:ext cx="2770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2B77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1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4A8A1-080A-474D-9D23-FF5E2F1FE1B9}"/>
              </a:ext>
            </a:extLst>
          </p:cNvPr>
          <p:cNvSpPr/>
          <p:nvPr/>
        </p:nvSpPr>
        <p:spPr>
          <a:xfrm>
            <a:off x="1472245" y="598116"/>
            <a:ext cx="72576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Create a Table in Design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DFA69-570B-471A-9A36-899864F48070}"/>
              </a:ext>
            </a:extLst>
          </p:cNvPr>
          <p:cNvSpPr/>
          <p:nvPr/>
        </p:nvSpPr>
        <p:spPr>
          <a:xfrm>
            <a:off x="2017191" y="2126734"/>
            <a:ext cx="4256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Add Fields to the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07AA6-8BBA-4B0C-B0B8-FBE417487E46}"/>
              </a:ext>
            </a:extLst>
          </p:cNvPr>
          <p:cNvSpPr/>
          <p:nvPr/>
        </p:nvSpPr>
        <p:spPr>
          <a:xfrm>
            <a:off x="2017191" y="1549462"/>
            <a:ext cx="3248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Create the Table</a:t>
            </a:r>
            <a:endParaRPr lang="en-US" sz="28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B48FBD-2535-46A1-A2BE-A06EBA25AA91}"/>
              </a:ext>
            </a:extLst>
          </p:cNvPr>
          <p:cNvSpPr/>
          <p:nvPr/>
        </p:nvSpPr>
        <p:spPr>
          <a:xfrm>
            <a:off x="2017191" y="2736335"/>
            <a:ext cx="6021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Change the </a:t>
            </a:r>
            <a:r>
              <a:rPr lang="en-US" sz="2800" b="1" i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 Properties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C743A2-E237-43A6-97E1-3B12C2606367}"/>
              </a:ext>
            </a:extLst>
          </p:cNvPr>
          <p:cNvSpPr/>
          <p:nvPr/>
        </p:nvSpPr>
        <p:spPr>
          <a:xfrm>
            <a:off x="2017191" y="3270740"/>
            <a:ext cx="3563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Set a Primary Key</a:t>
            </a:r>
            <a:endParaRPr lang="en-US" sz="28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35C52-7CA2-4E15-8DB2-75414AC6482B}"/>
              </a:ext>
            </a:extLst>
          </p:cNvPr>
          <p:cNvSpPr/>
          <p:nvPr/>
        </p:nvSpPr>
        <p:spPr>
          <a:xfrm>
            <a:off x="2017191" y="3805145"/>
            <a:ext cx="2937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Save the Table</a:t>
            </a:r>
            <a:endParaRPr lang="en-US" sz="28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7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5A0138-8774-4295-AE3D-FD23A40F73E5}"/>
              </a:ext>
            </a:extLst>
          </p:cNvPr>
          <p:cNvSpPr/>
          <p:nvPr/>
        </p:nvSpPr>
        <p:spPr>
          <a:xfrm>
            <a:off x="1546135" y="607675"/>
            <a:ext cx="105276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Set the Field Properties for an Existing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2DD54-B42F-47AB-8CF7-51F339F4FE65}"/>
              </a:ext>
            </a:extLst>
          </p:cNvPr>
          <p:cNvSpPr/>
          <p:nvPr/>
        </p:nvSpPr>
        <p:spPr>
          <a:xfrm>
            <a:off x="2123408" y="1651062"/>
            <a:ext cx="6611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Open the Albums table in Design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F2482-2C58-4F42-911C-F36D60520F5B}"/>
              </a:ext>
            </a:extLst>
          </p:cNvPr>
          <p:cNvSpPr/>
          <p:nvPr/>
        </p:nvSpPr>
        <p:spPr>
          <a:xfrm>
            <a:off x="2123408" y="2265280"/>
            <a:ext cx="5240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Modify the </a:t>
            </a:r>
            <a:r>
              <a:rPr lang="en-US" sz="2800" b="1" i="1" dirty="0" err="1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AlbumName</a:t>
            </a:r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2A157-0FDF-4EC3-906D-4A9D4A5B4C85}"/>
              </a:ext>
            </a:extLst>
          </p:cNvPr>
          <p:cNvSpPr/>
          <p:nvPr/>
        </p:nvSpPr>
        <p:spPr>
          <a:xfrm>
            <a:off x="2137640" y="2856346"/>
            <a:ext cx="4501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Modify the </a:t>
            </a:r>
            <a:r>
              <a:rPr lang="en-US" sz="2800" b="1" i="1" dirty="0" err="1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ArtistId</a:t>
            </a:r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282606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D7983-669F-42BE-AAA6-589347DFC923}"/>
              </a:ext>
            </a:extLst>
          </p:cNvPr>
          <p:cNvSpPr/>
          <p:nvPr/>
        </p:nvSpPr>
        <p:spPr>
          <a:xfrm>
            <a:off x="1774677" y="639680"/>
            <a:ext cx="5059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Add Data to a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37B6F-E520-49AD-9154-777564395D16}"/>
              </a:ext>
            </a:extLst>
          </p:cNvPr>
          <p:cNvSpPr/>
          <p:nvPr/>
        </p:nvSpPr>
        <p:spPr>
          <a:xfrm>
            <a:off x="2190314" y="1577945"/>
            <a:ext cx="6172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 Add Records Directly into Datasheet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2CDE6-BBA6-4A59-8A0E-092A08F4A5B4}"/>
              </a:ext>
            </a:extLst>
          </p:cNvPr>
          <p:cNvSpPr/>
          <p:nvPr/>
        </p:nvSpPr>
        <p:spPr>
          <a:xfrm>
            <a:off x="2190314" y="2186771"/>
            <a:ext cx="3726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Add Data using a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4B700-DAAC-455A-897B-C6A04CCABFB8}"/>
              </a:ext>
            </a:extLst>
          </p:cNvPr>
          <p:cNvSpPr/>
          <p:nvPr/>
        </p:nvSpPr>
        <p:spPr>
          <a:xfrm>
            <a:off x="2190314" y="3442915"/>
            <a:ext cx="5618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7.4 Import Data from an External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D113C-A7D0-4570-B938-2DAA2DD8020C}"/>
              </a:ext>
            </a:extLst>
          </p:cNvPr>
          <p:cNvSpPr/>
          <p:nvPr/>
        </p:nvSpPr>
        <p:spPr>
          <a:xfrm>
            <a:off x="2190314" y="2824078"/>
            <a:ext cx="3376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 Add Data using SQL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76EA9D-DDE5-40C7-9CE1-46BA3439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53864"/>
              </p:ext>
            </p:extLst>
          </p:nvPr>
        </p:nvGraphicFramePr>
        <p:xfrm>
          <a:off x="3234816" y="3953886"/>
          <a:ext cx="4664768" cy="2871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384">
                  <a:extLst>
                    <a:ext uri="{9D8B030D-6E8A-4147-A177-3AD203B41FA5}">
                      <a16:colId xmlns:a16="http://schemas.microsoft.com/office/drawing/2014/main" val="2285922173"/>
                    </a:ext>
                  </a:extLst>
                </a:gridCol>
                <a:gridCol w="2332384">
                  <a:extLst>
                    <a:ext uri="{9D8B030D-6E8A-4147-A177-3AD203B41FA5}">
                      <a16:colId xmlns:a16="http://schemas.microsoft.com/office/drawing/2014/main" val="1279112990"/>
                    </a:ext>
                  </a:extLst>
                </a:gridCol>
              </a:tblGrid>
              <a:tr h="425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GenreId</a:t>
                      </a:r>
                      <a:r>
                        <a:rPr lang="en-US" sz="2000" dirty="0">
                          <a:effectLst/>
                        </a:rPr>
                        <a:t>*</a:t>
                      </a:r>
                      <a:endParaRPr lang="en-US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Genre</a:t>
                      </a:r>
                      <a:endParaRPr lang="en-US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7130195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Autonumber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Rock</a:t>
                      </a:r>
                      <a:endParaRPr lang="en-US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5331383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Autonumber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Pop</a:t>
                      </a:r>
                      <a:endParaRPr lang="en-US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2946312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(Autonumber)</a:t>
                      </a:r>
                      <a:endParaRPr lang="en-US" sz="18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Jazz</a:t>
                      </a:r>
                      <a:endParaRPr lang="en-US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0661519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(Autonumber)</a:t>
                      </a:r>
                      <a:endParaRPr lang="en-US" sz="18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Blues</a:t>
                      </a:r>
                      <a:endParaRPr lang="en-US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3568069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(Autonumber)</a:t>
                      </a:r>
                      <a:endParaRPr lang="en-US" sz="18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Hip Hop</a:t>
                      </a:r>
                      <a:endParaRPr lang="en-US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647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79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C87C3E-40E3-41FA-9D2C-A539A1C1D3E3}"/>
              </a:ext>
            </a:extLst>
          </p:cNvPr>
          <p:cNvSpPr/>
          <p:nvPr/>
        </p:nvSpPr>
        <p:spPr>
          <a:xfrm>
            <a:off x="1789818" y="745897"/>
            <a:ext cx="5988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Import Data into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BC078-0BDE-44A4-A201-2343DF27E503}"/>
              </a:ext>
            </a:extLst>
          </p:cNvPr>
          <p:cNvSpPr/>
          <p:nvPr/>
        </p:nvSpPr>
        <p:spPr>
          <a:xfrm>
            <a:off x="2344000" y="1784988"/>
            <a:ext cx="601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 Import a CSV File into an Existing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D0FBB-4558-49B3-AE06-38E4005D1056}"/>
              </a:ext>
            </a:extLst>
          </p:cNvPr>
          <p:cNvSpPr/>
          <p:nvPr/>
        </p:nvSpPr>
        <p:spPr>
          <a:xfrm>
            <a:off x="2344000" y="2450129"/>
            <a:ext cx="4217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Launch the Import Wizard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17BBE-BE41-48EE-B650-B34179C04C05}"/>
              </a:ext>
            </a:extLst>
          </p:cNvPr>
          <p:cNvSpPr/>
          <p:nvPr/>
        </p:nvSpPr>
        <p:spPr>
          <a:xfrm>
            <a:off x="2344000" y="3115270"/>
            <a:ext cx="6159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8.3 Select the Source File &amp; Destination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8B6C1-47F0-4AE4-8BA4-A82B8740B4D7}"/>
              </a:ext>
            </a:extLst>
          </p:cNvPr>
          <p:cNvSpPr/>
          <p:nvPr/>
        </p:nvSpPr>
        <p:spPr>
          <a:xfrm>
            <a:off x="2344000" y="3710770"/>
            <a:ext cx="4278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8.4 Review the Format Options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945446-38E4-4ECB-BC43-995BE7B7CFF0}"/>
              </a:ext>
            </a:extLst>
          </p:cNvPr>
          <p:cNvSpPr/>
          <p:nvPr/>
        </p:nvSpPr>
        <p:spPr>
          <a:xfrm>
            <a:off x="2344000" y="4308395"/>
            <a:ext cx="4265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 Select/Review the Delimiter</a:t>
            </a:r>
          </a:p>
        </p:txBody>
      </p:sp>
    </p:spTree>
    <p:extLst>
      <p:ext uri="{BB962C8B-B14F-4D97-AF65-F5344CB8AC3E}">
        <p14:creationId xmlns:p14="http://schemas.microsoft.com/office/powerpoint/2010/main" val="36077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ED64B56-16FE-4443-AAB1-04632257F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7163"/>
            <a:ext cx="90678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9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15C9EC9-21D6-480F-8B96-307F1E28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7163"/>
            <a:ext cx="90678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1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reenshot of reviewing the file format">
            <a:extLst>
              <a:ext uri="{FF2B5EF4-FFF2-40B4-BE49-F238E27FC236}">
                <a16:creationId xmlns:a16="http://schemas.microsoft.com/office/drawing/2014/main" id="{4F1AB685-7A25-431E-8C3D-9E194FDDE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7163"/>
            <a:ext cx="90678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3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eenshot of selecting the delimiter">
            <a:extLst>
              <a:ext uri="{FF2B5EF4-FFF2-40B4-BE49-F238E27FC236}">
                <a16:creationId xmlns:a16="http://schemas.microsoft.com/office/drawing/2014/main" id="{4F2DDF74-A012-483C-B1CF-A6FAEE87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7163"/>
            <a:ext cx="90678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46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creenshot of selecting a field to skip">
            <a:extLst>
              <a:ext uri="{FF2B5EF4-FFF2-40B4-BE49-F238E27FC236}">
                <a16:creationId xmlns:a16="http://schemas.microsoft.com/office/drawing/2014/main" id="{DD4B8B59-5A01-4651-8384-30896511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7163"/>
            <a:ext cx="90678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6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reenshot of delmiter screen">
            <a:extLst>
              <a:ext uri="{FF2B5EF4-FFF2-40B4-BE49-F238E27FC236}">
                <a16:creationId xmlns:a16="http://schemas.microsoft.com/office/drawing/2014/main" id="{60A6A971-014C-4FC3-B830-2DC7F847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7163"/>
            <a:ext cx="90678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3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2529141" y="1879073"/>
            <a:ext cx="9156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Download MS Access</a:t>
            </a:r>
            <a:endParaRPr lang="en-US" sz="32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E5AC2-D8CF-49D1-B66A-C6EC08134F61}"/>
              </a:ext>
            </a:extLst>
          </p:cNvPr>
          <p:cNvSpPr/>
          <p:nvPr/>
        </p:nvSpPr>
        <p:spPr>
          <a:xfrm>
            <a:off x="2529141" y="2833317"/>
            <a:ext cx="8113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Download activation tool(KMS  activation)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31DD-7FA8-4038-BF76-40D806C721EC}"/>
              </a:ext>
            </a:extLst>
          </p:cNvPr>
          <p:cNvSpPr/>
          <p:nvPr/>
        </p:nvSpPr>
        <p:spPr>
          <a:xfrm>
            <a:off x="2529141" y="3809348"/>
            <a:ext cx="2650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Lab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4FE0A-8EE8-405F-8DAB-B7935E63270B}"/>
              </a:ext>
            </a:extLst>
          </p:cNvPr>
          <p:cNvSpPr/>
          <p:nvPr/>
        </p:nvSpPr>
        <p:spPr>
          <a:xfrm>
            <a:off x="2529141" y="4785379"/>
            <a:ext cx="2624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D3187-23A8-494A-8DD2-D433C95A4AB2}"/>
              </a:ext>
            </a:extLst>
          </p:cNvPr>
          <p:cNvSpPr/>
          <p:nvPr/>
        </p:nvSpPr>
        <p:spPr>
          <a:xfrm>
            <a:off x="4710885" y="444323"/>
            <a:ext cx="2770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2B77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8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creenshot of final screen before running the import">
            <a:extLst>
              <a:ext uri="{FF2B5EF4-FFF2-40B4-BE49-F238E27FC236}">
                <a16:creationId xmlns:a16="http://schemas.microsoft.com/office/drawing/2014/main" id="{DECCA31F-2132-408B-B09E-AB2F8244C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7163"/>
            <a:ext cx="90678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4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creenshot of confirmation">
            <a:extLst>
              <a:ext uri="{FF2B5EF4-FFF2-40B4-BE49-F238E27FC236}">
                <a16:creationId xmlns:a16="http://schemas.microsoft.com/office/drawing/2014/main" id="{1C2E0E70-06A3-419E-9DB0-BEA3A306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7163"/>
            <a:ext cx="90678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3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creenshot of table containing the imported data">
            <a:extLst>
              <a:ext uri="{FF2B5EF4-FFF2-40B4-BE49-F238E27FC236}">
                <a16:creationId xmlns:a16="http://schemas.microsoft.com/office/drawing/2014/main" id="{8EB1D844-0526-4DAB-80F7-3847E064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7163"/>
            <a:ext cx="90678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21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814E6-E299-4DD9-8C54-31116E954043}"/>
              </a:ext>
            </a:extLst>
          </p:cNvPr>
          <p:cNvSpPr/>
          <p:nvPr/>
        </p:nvSpPr>
        <p:spPr>
          <a:xfrm>
            <a:off x="2288582" y="1447921"/>
            <a:ext cx="3304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8.6 Skip the Extra Field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4822D-C730-403D-AC71-E5074C15075B}"/>
              </a:ext>
            </a:extLst>
          </p:cNvPr>
          <p:cNvSpPr/>
          <p:nvPr/>
        </p:nvSpPr>
        <p:spPr>
          <a:xfrm>
            <a:off x="2288582" y="2071376"/>
            <a:ext cx="3405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8.7 Continue the Wizard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CD5E0-E6F3-44DA-8977-2B8B8E0CB48E}"/>
              </a:ext>
            </a:extLst>
          </p:cNvPr>
          <p:cNvSpPr/>
          <p:nvPr/>
        </p:nvSpPr>
        <p:spPr>
          <a:xfrm>
            <a:off x="2288582" y="2694832"/>
            <a:ext cx="2717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8.8 Run the Import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9E333-7A38-42B2-ABB0-6E99A5E2902D}"/>
              </a:ext>
            </a:extLst>
          </p:cNvPr>
          <p:cNvSpPr/>
          <p:nvPr/>
        </p:nvSpPr>
        <p:spPr>
          <a:xfrm>
            <a:off x="2288582" y="3318288"/>
            <a:ext cx="2908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8.9 Close the Wizard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49417-4E0F-496A-A94F-FA753DB6874D}"/>
              </a:ext>
            </a:extLst>
          </p:cNvPr>
          <p:cNvSpPr/>
          <p:nvPr/>
        </p:nvSpPr>
        <p:spPr>
          <a:xfrm>
            <a:off x="2288582" y="3941744"/>
            <a:ext cx="5933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8.10 Check that the data has been Imported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6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4F80788-2EE6-43F0-B69F-B1025760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399"/>
            <a:ext cx="9144000" cy="1071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Assignment1</a:t>
            </a:r>
          </a:p>
        </p:txBody>
      </p:sp>
    </p:spTree>
    <p:extLst>
      <p:ext uri="{BB962C8B-B14F-4D97-AF65-F5344CB8AC3E}">
        <p14:creationId xmlns:p14="http://schemas.microsoft.com/office/powerpoint/2010/main" val="2930940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2077562" y="489531"/>
            <a:ext cx="803687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 with MS Access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a university database</a:t>
            </a:r>
          </a:p>
          <a:p>
            <a:pPr marL="457200" indent="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university.mdb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data into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group of random tuples for student table and let student has more than 5000 tuples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7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4E27EBF-C96C-4D06-95C4-90E321992A14}"/>
              </a:ext>
            </a:extLst>
          </p:cNvPr>
          <p:cNvSpPr/>
          <p:nvPr/>
        </p:nvSpPr>
        <p:spPr>
          <a:xfrm>
            <a:off x="1578333" y="311235"/>
            <a:ext cx="9336032" cy="63094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and Sample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schema of the database is provided below (keys are in bold, field types are omitted):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student(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sex, age, year,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dept(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numphds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prof(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course(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major(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section(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sectno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enroll(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grade,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sectno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you start writing SQL, it is a good idea to take a look at the database and familiarize yourself with its contents.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7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94B99C-923B-495D-90F9-0F44B66A51A7}"/>
              </a:ext>
            </a:extLst>
          </p:cNvPr>
          <p:cNvSpPr/>
          <p:nvPr/>
        </p:nvSpPr>
        <p:spPr>
          <a:xfrm>
            <a:off x="1910993" y="562416"/>
            <a:ext cx="84972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following data files from </a:t>
            </a:r>
            <a:r>
              <a:rPr lang="en-US" altLang="zh-CN" sz="3200" dirty="0"/>
              <a:t>https://</a:t>
            </a:r>
            <a:r>
              <a:rPr lang="en-US" altLang="zh-CN" sz="3200" dirty="0" smtClean="0"/>
              <a:t>github.com/zygardxerneas/database</a:t>
            </a: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course.txt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dept.txt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enroll.txt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major.txt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prof.txt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section.txt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student.txt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9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BF2E49-B198-4250-8162-89B7FB00BBFD}"/>
              </a:ext>
            </a:extLst>
          </p:cNvPr>
          <p:cNvSpPr/>
          <p:nvPr/>
        </p:nvSpPr>
        <p:spPr>
          <a:xfrm>
            <a:off x="1988976" y="678752"/>
            <a:ext cx="805959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</a:p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name format:</a:t>
            </a: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tudent</a:t>
            </a:r>
            <a:r>
              <a:rPr lang="en-US" altLang="zh-C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_A1.zip</a:t>
            </a:r>
            <a:endParaRPr 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including:</a:t>
            </a: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report_A1.doc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report_A1.docx</a:t>
            </a:r>
            <a:endParaRPr 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university_A1.mdb/university_A1.accdb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B17A4-A116-4951-B682-60901FBE49A6}"/>
              </a:ext>
            </a:extLst>
          </p:cNvPr>
          <p:cNvSpPr/>
          <p:nvPr/>
        </p:nvSpPr>
        <p:spPr>
          <a:xfrm>
            <a:off x="1544451" y="5040806"/>
            <a:ext cx="7948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Deadline: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 time, October 16th, 00:00:00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3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469957" y="235000"/>
            <a:ext cx="9156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Download MS Access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EAE54-7730-4A3D-A977-566DAB657ED3}"/>
              </a:ext>
            </a:extLst>
          </p:cNvPr>
          <p:cNvSpPr/>
          <p:nvPr/>
        </p:nvSpPr>
        <p:spPr>
          <a:xfrm>
            <a:off x="2974004" y="1175389"/>
            <a:ext cx="6663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https://nic.seu.edu.cn/2015/0113/c23555a265056/page.htm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B1850-2D0F-4629-AAA8-13F5519F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20" y="1575499"/>
            <a:ext cx="8525685" cy="51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88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F1F986-FBCA-4662-BE50-1BB7C7C2B9C3}"/>
              </a:ext>
            </a:extLst>
          </p:cNvPr>
          <p:cNvSpPr/>
          <p:nvPr/>
        </p:nvSpPr>
        <p:spPr>
          <a:xfrm>
            <a:off x="1161472" y="462839"/>
            <a:ext cx="10146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5353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Download activation tool(KMS  activation)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9569-259E-4957-846D-C61A597240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58" y="3644482"/>
            <a:ext cx="2571174" cy="20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63FB4F-5D31-4178-8DE3-BD45BF16C660}"/>
              </a:ext>
            </a:extLst>
          </p:cNvPr>
          <p:cNvSpPr/>
          <p:nvPr/>
        </p:nvSpPr>
        <p:spPr>
          <a:xfrm>
            <a:off x="1219200" y="2349565"/>
            <a:ext cx="9550399" cy="86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Download the package and unpack it to the desktop. Right-click the script file “seu.KMS.bat”.</a:t>
            </a:r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Select "run as administrator", as shown below: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261E6-89FE-486B-875A-0FE7947E6123}"/>
              </a:ext>
            </a:extLst>
          </p:cNvPr>
          <p:cNvSpPr/>
          <p:nvPr/>
        </p:nvSpPr>
        <p:spPr>
          <a:xfrm>
            <a:off x="1551709" y="1980233"/>
            <a:ext cx="9596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https://nic.seu.edu.cn/_web/cms/folder/http://nic.seu.edu.cn/2015/0113/c12333a115290/page.psp</a:t>
            </a:r>
          </a:p>
        </p:txBody>
      </p:sp>
    </p:spTree>
    <p:extLst>
      <p:ext uri="{BB962C8B-B14F-4D97-AF65-F5344CB8AC3E}">
        <p14:creationId xmlns:p14="http://schemas.microsoft.com/office/powerpoint/2010/main" val="182688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F208A9-BFE0-4120-A6A4-361D6370B3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36" y="1998902"/>
            <a:ext cx="6204528" cy="44388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469080-3DB2-47B5-9A85-9FED4A03463B}"/>
              </a:ext>
            </a:extLst>
          </p:cNvPr>
          <p:cNvSpPr/>
          <p:nvPr/>
        </p:nvSpPr>
        <p:spPr>
          <a:xfrm>
            <a:off x="1285009" y="502292"/>
            <a:ext cx="8700654" cy="86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2)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According to the menu prompts, enter the version number of the software you want to activate and press enter, as shown below: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4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2AAB7-E226-4175-AE33-EB788A7F30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90" y="1791085"/>
            <a:ext cx="6052617" cy="45404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877A02-53CF-40B6-8837-30B518D7E85A}"/>
              </a:ext>
            </a:extLst>
          </p:cNvPr>
          <p:cNvSpPr/>
          <p:nvPr/>
        </p:nvSpPr>
        <p:spPr>
          <a:xfrm>
            <a:off x="967508" y="526473"/>
            <a:ext cx="10256983" cy="86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3) After successful activation, the interface displays "Successfully applied setting". Activate by pressing any key as prompted, as shown in the figure below: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6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5D4C00-A47F-405B-8741-3518A806FCB6}"/>
              </a:ext>
            </a:extLst>
          </p:cNvPr>
          <p:cNvSpPr/>
          <p:nvPr/>
        </p:nvSpPr>
        <p:spPr>
          <a:xfrm>
            <a:off x="1198316" y="482662"/>
            <a:ext cx="47070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Create a 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65E37-CAFC-4B09-8C98-47DC5BF47C67}"/>
              </a:ext>
            </a:extLst>
          </p:cNvPr>
          <p:cNvSpPr/>
          <p:nvPr/>
        </p:nvSpPr>
        <p:spPr>
          <a:xfrm>
            <a:off x="2250473" y="2265755"/>
            <a:ext cx="5199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3.1.1 From the Access Welcome screen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7A08B-E744-4D16-A3EF-89CB0C8D60FF}"/>
              </a:ext>
            </a:extLst>
          </p:cNvPr>
          <p:cNvSpPr/>
          <p:nvPr/>
        </p:nvSpPr>
        <p:spPr>
          <a:xfrm>
            <a:off x="2250473" y="2779693"/>
            <a:ext cx="4386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Kadwa"/>
                <a:cs typeface="Times New Roman" panose="02020603050405020304" pitchFamily="18" charset="0"/>
              </a:rPr>
              <a:t>3.1.2 From the File &gt; New menu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5061C-CA57-44E8-9318-9B7B1A132CC2}"/>
              </a:ext>
            </a:extLst>
          </p:cNvPr>
          <p:cNvSpPr/>
          <p:nvPr/>
        </p:nvSpPr>
        <p:spPr>
          <a:xfrm>
            <a:off x="1779418" y="3431020"/>
            <a:ext cx="3696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Name the Database</a:t>
            </a:r>
            <a:endParaRPr lang="en-US" sz="28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ECA87-5B5A-4468-9C14-947F919F45C6}"/>
              </a:ext>
            </a:extLst>
          </p:cNvPr>
          <p:cNvSpPr/>
          <p:nvPr/>
        </p:nvSpPr>
        <p:spPr>
          <a:xfrm>
            <a:off x="1779418" y="4133725"/>
            <a:ext cx="3856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Your New Database!</a:t>
            </a:r>
            <a:endParaRPr lang="en-US" sz="28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E55C2-AECB-413B-AC1F-99B53B0D7530}"/>
              </a:ext>
            </a:extLst>
          </p:cNvPr>
          <p:cNvSpPr/>
          <p:nvPr/>
        </p:nvSpPr>
        <p:spPr>
          <a:xfrm>
            <a:off x="1779418" y="1732328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Select a Blank Database </a:t>
            </a:r>
          </a:p>
        </p:txBody>
      </p:sp>
    </p:spTree>
    <p:extLst>
      <p:ext uri="{BB962C8B-B14F-4D97-AF65-F5344CB8AC3E}">
        <p14:creationId xmlns:p14="http://schemas.microsoft.com/office/powerpoint/2010/main" val="399770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D121E6-F69B-4C48-ADD3-037D0A1490B0}"/>
              </a:ext>
            </a:extLst>
          </p:cNvPr>
          <p:cNvSpPr/>
          <p:nvPr/>
        </p:nvSpPr>
        <p:spPr>
          <a:xfrm>
            <a:off x="1688993" y="390298"/>
            <a:ext cx="3879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Create a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3371D-2EE2-41DA-A4FA-EA767D2B2E81}"/>
              </a:ext>
            </a:extLst>
          </p:cNvPr>
          <p:cNvSpPr/>
          <p:nvPr/>
        </p:nvSpPr>
        <p:spPr>
          <a:xfrm>
            <a:off x="1688993" y="1756506"/>
            <a:ext cx="4843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Customize the Blank Table</a:t>
            </a:r>
            <a:endParaRPr lang="en-US" sz="28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9E0815-FB3F-4F94-8CCE-6926C230CE79}"/>
              </a:ext>
            </a:extLst>
          </p:cNvPr>
          <p:cNvSpPr/>
          <p:nvPr/>
        </p:nvSpPr>
        <p:spPr>
          <a:xfrm>
            <a:off x="2201611" y="2851919"/>
            <a:ext cx="2876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4.1.2 Name the Field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8A8F0-239F-4EFF-87E5-5B23E7C85383}"/>
              </a:ext>
            </a:extLst>
          </p:cNvPr>
          <p:cNvSpPr/>
          <p:nvPr/>
        </p:nvSpPr>
        <p:spPr>
          <a:xfrm>
            <a:off x="2201611" y="2334990"/>
            <a:ext cx="5653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4.1.1 Select a Data Type for the New Field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B01A-5C67-4339-B084-02124C764FE1}"/>
              </a:ext>
            </a:extLst>
          </p:cNvPr>
          <p:cNvSpPr/>
          <p:nvPr/>
        </p:nvSpPr>
        <p:spPr>
          <a:xfrm>
            <a:off x="2203588" y="3368848"/>
            <a:ext cx="3892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4.1.3 Rename the First Field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45B43-92A9-4987-8A09-D68A66159363}"/>
              </a:ext>
            </a:extLst>
          </p:cNvPr>
          <p:cNvSpPr/>
          <p:nvPr/>
        </p:nvSpPr>
        <p:spPr>
          <a:xfrm>
            <a:off x="2201611" y="3885777"/>
            <a:ext cx="277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4.1.4 Save the Table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61C3D-3E09-4DBB-A24A-DD186C473325}"/>
              </a:ext>
            </a:extLst>
          </p:cNvPr>
          <p:cNvSpPr/>
          <p:nvPr/>
        </p:nvSpPr>
        <p:spPr>
          <a:xfrm>
            <a:off x="2201611" y="4402706"/>
            <a:ext cx="35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4.1.5 Your Finished Table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1FC2E-EBED-4629-922E-AED762E74C67}"/>
              </a:ext>
            </a:extLst>
          </p:cNvPr>
          <p:cNvSpPr/>
          <p:nvPr/>
        </p:nvSpPr>
        <p:spPr>
          <a:xfrm>
            <a:off x="1627691" y="761533"/>
            <a:ext cx="3716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Create a New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FA07B-D090-444D-AEF1-52C02C727995}"/>
              </a:ext>
            </a:extLst>
          </p:cNvPr>
          <p:cNvSpPr/>
          <p:nvPr/>
        </p:nvSpPr>
        <p:spPr>
          <a:xfrm>
            <a:off x="2203761" y="1454259"/>
            <a:ext cx="3444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4.2.1 Create a New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2BFAE-9268-4F5C-9F1F-BBBBE547C51A}"/>
              </a:ext>
            </a:extLst>
          </p:cNvPr>
          <p:cNvSpPr/>
          <p:nvPr/>
        </p:nvSpPr>
        <p:spPr>
          <a:xfrm>
            <a:off x="2203761" y="2085430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4.2.2 Set up the Fields</a:t>
            </a:r>
            <a:endParaRPr lang="en-US" sz="2400" b="1" i="0" dirty="0">
              <a:solidFill>
                <a:srgbClr val="33339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B15ED3-B40D-4276-8D33-E1F5B9238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6792"/>
              </p:ext>
            </p:extLst>
          </p:nvPr>
        </p:nvGraphicFramePr>
        <p:xfrm>
          <a:off x="2988403" y="3013945"/>
          <a:ext cx="6293524" cy="32625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6762">
                  <a:extLst>
                    <a:ext uri="{9D8B030D-6E8A-4147-A177-3AD203B41FA5}">
                      <a16:colId xmlns:a16="http://schemas.microsoft.com/office/drawing/2014/main" val="3683772577"/>
                    </a:ext>
                  </a:extLst>
                </a:gridCol>
                <a:gridCol w="3146762">
                  <a:extLst>
                    <a:ext uri="{9D8B030D-6E8A-4147-A177-3AD203B41FA5}">
                      <a16:colId xmlns:a16="http://schemas.microsoft.com/office/drawing/2014/main" val="1577654358"/>
                    </a:ext>
                  </a:extLst>
                </a:gridCol>
              </a:tblGrid>
              <a:tr h="524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Field Name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 Type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13565394"/>
                  </a:ext>
                </a:extLst>
              </a:tr>
              <a:tr h="5244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AlbumId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(Leave it as is)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54049827"/>
                  </a:ext>
                </a:extLst>
              </a:tr>
              <a:tr h="5244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AlbumName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Short Text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78380610"/>
                  </a:ext>
                </a:extLst>
              </a:tr>
              <a:tr h="5244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ReleaseDate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Date &amp; Time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4158270"/>
                  </a:ext>
                </a:extLst>
              </a:tr>
              <a:tr h="5244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ArtistId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Number</a:t>
                      </a:r>
                      <a:endParaRPr lang="en-US" sz="20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7159460"/>
                  </a:ext>
                </a:extLst>
              </a:tr>
              <a:tr h="5244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GenreId</a:t>
                      </a:r>
                      <a:endParaRPr lang="en-US" sz="20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Number</a:t>
                      </a:r>
                      <a:endParaRPr lang="en-US" sz="20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913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2973</TotalTime>
  <Words>739</Words>
  <Application>Microsoft Office PowerPoint</Application>
  <PresentationFormat>宽屏</PresentationFormat>
  <Paragraphs>122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BookAntiqua-Bold</vt:lpstr>
      <vt:lpstr>Kadwa</vt:lpstr>
      <vt:lpstr>等线</vt:lpstr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Assignment1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Wang Hai</dc:creator>
  <cp:lastModifiedBy>朱 鑫</cp:lastModifiedBy>
  <cp:revision>47</cp:revision>
  <dcterms:created xsi:type="dcterms:W3CDTF">2019-09-23T01:09:19Z</dcterms:created>
  <dcterms:modified xsi:type="dcterms:W3CDTF">2019-09-25T11:56:09Z</dcterms:modified>
</cp:coreProperties>
</file>