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310" r:id="rId2"/>
    <p:sldId id="283" r:id="rId3"/>
    <p:sldId id="261" r:id="rId4"/>
    <p:sldId id="297" r:id="rId5"/>
    <p:sldId id="294" r:id="rId6"/>
    <p:sldId id="296" r:id="rId7"/>
    <p:sldId id="262" r:id="rId8"/>
    <p:sldId id="295" r:id="rId9"/>
    <p:sldId id="263" r:id="rId10"/>
    <p:sldId id="264" r:id="rId11"/>
    <p:sldId id="300" r:id="rId12"/>
    <p:sldId id="309" r:id="rId13"/>
    <p:sldId id="299" r:id="rId14"/>
    <p:sldId id="301" r:id="rId15"/>
    <p:sldId id="256" r:id="rId16"/>
    <p:sldId id="265" r:id="rId17"/>
    <p:sldId id="302" r:id="rId18"/>
    <p:sldId id="311" r:id="rId19"/>
    <p:sldId id="307" r:id="rId20"/>
    <p:sldId id="308" r:id="rId21"/>
    <p:sldId id="303" r:id="rId22"/>
    <p:sldId id="306" r:id="rId23"/>
    <p:sldId id="304" r:id="rId24"/>
    <p:sldId id="30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DBA5"/>
    <a:srgbClr val="33339B"/>
    <a:srgbClr val="5353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84965" autoAdjust="0"/>
  </p:normalViewPr>
  <p:slideViewPr>
    <p:cSldViewPr snapToGrid="0">
      <p:cViewPr varScale="1">
        <p:scale>
          <a:sx n="75" d="100"/>
          <a:sy n="75" d="100"/>
        </p:scale>
        <p:origin x="94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7868E-8322-402F-ACC5-477E624251D1}" type="datetimeFigureOut">
              <a:rPr lang="zh-CN" altLang="en-US" smtClean="0"/>
              <a:t>2019/10/16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0D1AB-2DF8-4949-8D12-111FA1213BD2}" type="slidenum">
              <a:rPr lang="zh-CN" altLang="en-US" smtClean="0"/>
              <a:t>‹#›</a:t>
            </a:fld>
            <a:endParaRPr lang="zh-CN" altLang="en-US"/>
          </a:p>
        </p:txBody>
      </p:sp>
    </p:spTree>
    <p:extLst>
      <p:ext uri="{BB962C8B-B14F-4D97-AF65-F5344CB8AC3E}">
        <p14:creationId xmlns:p14="http://schemas.microsoft.com/office/powerpoint/2010/main" val="2342778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Hello</a:t>
            </a:r>
            <a:r>
              <a:rPr lang="en-US" altLang="zh-CN" baseline="0" dirty="0" smtClean="0"/>
              <a:t> everyone </a:t>
            </a:r>
            <a:r>
              <a:rPr lang="en-US" altLang="zh-CN" baseline="0" dirty="0" err="1" smtClean="0"/>
              <a:t>im</a:t>
            </a:r>
            <a:r>
              <a:rPr lang="en-US" altLang="zh-CN" baseline="0" dirty="0" smtClean="0"/>
              <a:t> </a:t>
            </a:r>
            <a:r>
              <a:rPr lang="en-US" altLang="zh-CN" baseline="0" dirty="0" err="1" smtClean="0"/>
              <a:t>sunkai</a:t>
            </a:r>
            <a:r>
              <a:rPr lang="en-US" altLang="zh-CN" baseline="0" dirty="0" smtClean="0"/>
              <a:t> and this is </a:t>
            </a:r>
            <a:r>
              <a:rPr lang="en-US" altLang="zh-CN" baseline="0" dirty="0" err="1" smtClean="0"/>
              <a:t>guobaoshen</a:t>
            </a:r>
            <a:r>
              <a:rPr lang="en-US" altLang="zh-CN" baseline="0" dirty="0" smtClean="0"/>
              <a:t>, today we will introduce lab 2 to help you familiar to </a:t>
            </a:r>
            <a:r>
              <a:rPr lang="en-US" altLang="zh-CN" baseline="0" dirty="0" err="1" smtClean="0"/>
              <a:t>sql</a:t>
            </a:r>
            <a:r>
              <a:rPr lang="en-US" altLang="zh-CN" baseline="0" dirty="0" smtClean="0"/>
              <a:t> query</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a:t>
            </a:fld>
            <a:endParaRPr lang="zh-CN" altLang="en-US"/>
          </a:p>
        </p:txBody>
      </p:sp>
    </p:spTree>
    <p:extLst>
      <p:ext uri="{BB962C8B-B14F-4D97-AF65-F5344CB8AC3E}">
        <p14:creationId xmlns:p14="http://schemas.microsoft.com/office/powerpoint/2010/main" val="1680642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is the results of </a:t>
            </a:r>
            <a:r>
              <a:rPr lang="en-US" altLang="zh-CN" dirty="0" err="1" smtClean="0"/>
              <a:t>sql</a:t>
            </a:r>
            <a:r>
              <a:rPr lang="en-US" altLang="zh-CN" dirty="0" smtClean="0"/>
              <a:t> query</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12</a:t>
            </a:fld>
            <a:endParaRPr lang="zh-CN" altLang="en-US"/>
          </a:p>
        </p:txBody>
      </p:sp>
    </p:spTree>
    <p:extLst>
      <p:ext uri="{BB962C8B-B14F-4D97-AF65-F5344CB8AC3E}">
        <p14:creationId xmlns:p14="http://schemas.microsoft.com/office/powerpoint/2010/main" val="1388809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Besides, you</a:t>
            </a:r>
            <a:r>
              <a:rPr lang="en-US" altLang="zh-CN" baseline="0" dirty="0" smtClean="0"/>
              <a:t> can change the </a:t>
            </a:r>
            <a:r>
              <a:rPr lang="en-US" altLang="zh-CN" baseline="0" dirty="0" err="1" smtClean="0"/>
              <a:t>sql</a:t>
            </a:r>
            <a:r>
              <a:rPr lang="en-US" altLang="zh-CN" baseline="0" dirty="0" smtClean="0"/>
              <a:t> query between </a:t>
            </a:r>
            <a:r>
              <a:rPr lang="en-US" altLang="zh-CN" sz="1200" b="1" dirty="0" smtClean="0">
                <a:solidFill>
                  <a:srgbClr val="000000"/>
                </a:solidFill>
                <a:latin typeface="Times New Roman" panose="02020603050405020304" pitchFamily="18" charset="0"/>
                <a:ea typeface="DengXian" panose="02010600030101010101" pitchFamily="2" charset="-122"/>
                <a:cs typeface="Arial" panose="020B0604020202020204" pitchFamily="34" charset="0"/>
              </a:rPr>
              <a:t>Datasheet View  and Design View</a:t>
            </a:r>
            <a:endParaRPr lang="en-US" altLang="zh-CN" sz="1200" b="1" dirty="0" smtClean="0">
              <a:latin typeface="DengXian" panose="02010600030101010101" pitchFamily="2" charset="-122"/>
              <a:ea typeface="DengXian" panose="02010600030101010101" pitchFamily="2" charset="-122"/>
              <a:cs typeface="Arial" panose="020B0604020202020204" pitchFamily="34" charset="0"/>
            </a:endParaRPr>
          </a:p>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13</a:t>
            </a:fld>
            <a:endParaRPr lang="zh-CN" altLang="en-US"/>
          </a:p>
        </p:txBody>
      </p:sp>
    </p:spTree>
    <p:extLst>
      <p:ext uri="{BB962C8B-B14F-4D97-AF65-F5344CB8AC3E}">
        <p14:creationId xmlns:p14="http://schemas.microsoft.com/office/powerpoint/2010/main" val="2641839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Finally, remember save the query file and</a:t>
            </a:r>
            <a:r>
              <a:rPr lang="en-US" altLang="zh-CN" baseline="0" dirty="0" smtClean="0"/>
              <a:t> give it a name.</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14</a:t>
            </a:fld>
            <a:endParaRPr lang="zh-CN" altLang="en-US"/>
          </a:p>
        </p:txBody>
      </p:sp>
    </p:spTree>
    <p:extLst>
      <p:ext uri="{BB962C8B-B14F-4D97-AF65-F5344CB8AC3E}">
        <p14:creationId xmlns:p14="http://schemas.microsoft.com/office/powerpoint/2010/main" val="1301096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Now we have four interesting</a:t>
            </a:r>
            <a:r>
              <a:rPr lang="en-US" altLang="zh-CN" baseline="0" dirty="0" smtClean="0"/>
              <a:t> tests, finish it in your laptop and we will give you our solution.</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15</a:t>
            </a:fld>
            <a:endParaRPr lang="zh-CN" altLang="en-US"/>
          </a:p>
        </p:txBody>
      </p:sp>
    </p:spTree>
    <p:extLst>
      <p:ext uri="{BB962C8B-B14F-4D97-AF65-F5344CB8AC3E}">
        <p14:creationId xmlns:p14="http://schemas.microsoft.com/office/powerpoint/2010/main" val="1415068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Now</a:t>
            </a:r>
            <a:r>
              <a:rPr lang="en-US" altLang="zh-CN" baseline="0" dirty="0" smtClean="0"/>
              <a:t> this is the second assignment</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16</a:t>
            </a:fld>
            <a:endParaRPr lang="zh-CN" altLang="en-US"/>
          </a:p>
        </p:txBody>
      </p:sp>
    </p:spTree>
    <p:extLst>
      <p:ext uri="{BB962C8B-B14F-4D97-AF65-F5344CB8AC3E}">
        <p14:creationId xmlns:p14="http://schemas.microsoft.com/office/powerpoint/2010/main" val="4051388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content of</a:t>
            </a:r>
            <a:r>
              <a:rPr lang="en-US" altLang="zh-CN" baseline="0" dirty="0" smtClean="0"/>
              <a:t> assignment are listing in </a:t>
            </a:r>
            <a:r>
              <a:rPr lang="en-US" altLang="zh-CN" baseline="0" dirty="0" err="1" smtClean="0"/>
              <a:t>ppt</a:t>
            </a:r>
            <a:endParaRPr lang="en-US" altLang="zh-CN" baseline="0" dirty="0" smtClean="0"/>
          </a:p>
          <a:p>
            <a:r>
              <a:rPr lang="en-US" altLang="zh-CN" baseline="0" dirty="0" smtClean="0"/>
              <a:t>You should </a:t>
            </a:r>
            <a:r>
              <a:rPr lang="en-US" altLang="zh-CN" sz="1200" dirty="0" smtClean="0">
                <a:solidFill>
                  <a:srgbClr val="000000"/>
                </a:solidFill>
                <a:latin typeface="Times New Roman" panose="02020603050405020304" pitchFamily="18" charset="0"/>
                <a:cs typeface="Times New Roman" panose="02020603050405020304" pitchFamily="18" charset="0"/>
              </a:rPr>
              <a:t>Write SQL queries that answer the questions below (one query per question) and run them on the Microsoft ACCESS Database System using its SQL interpreter.</a:t>
            </a:r>
          </a:p>
          <a:p>
            <a:r>
              <a:rPr lang="en-US" altLang="zh-CN" sz="1200" dirty="0" smtClean="0">
                <a:solidFill>
                  <a:srgbClr val="000000"/>
                </a:solidFill>
                <a:latin typeface="Times New Roman" panose="02020603050405020304" pitchFamily="18" charset="0"/>
                <a:cs typeface="Times New Roman" panose="02020603050405020304" pitchFamily="18" charset="0"/>
              </a:rPr>
              <a:t>Note that one query per question </a:t>
            </a:r>
          </a:p>
          <a:p>
            <a:r>
              <a:rPr lang="en-US" altLang="zh-CN" sz="1200" dirty="0" smtClean="0">
                <a:solidFill>
                  <a:srgbClr val="000000"/>
                </a:solidFill>
                <a:latin typeface="Times New Roman" panose="02020603050405020304" pitchFamily="18" charset="0"/>
                <a:cs typeface="Times New Roman" panose="02020603050405020304" pitchFamily="18" charset="0"/>
              </a:rPr>
              <a:t>And</a:t>
            </a:r>
            <a:r>
              <a:rPr lang="en-US" altLang="zh-CN" sz="1200" baseline="0" dirty="0" smtClean="0">
                <a:solidFill>
                  <a:srgbClr val="000000"/>
                </a:solidFill>
                <a:latin typeface="Times New Roman" panose="02020603050405020304" pitchFamily="18" charset="0"/>
                <a:cs typeface="Times New Roman" panose="02020603050405020304" pitchFamily="18" charset="0"/>
              </a:rPr>
              <a:t> </a:t>
            </a:r>
            <a:r>
              <a:rPr lang="en-US" altLang="zh-CN" sz="1200" dirty="0" smtClean="0">
                <a:solidFill>
                  <a:srgbClr val="000000"/>
                </a:solidFill>
                <a:latin typeface="Times New Roman" panose="02020603050405020304" pitchFamily="18" charset="0"/>
                <a:cs typeface="Times New Roman" panose="02020603050405020304" pitchFamily="18" charset="0"/>
              </a:rPr>
              <a:t>for each question you have to write exactly one SQL statement. And creation of temporary tables is not allowed</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17</a:t>
            </a:fld>
            <a:endParaRPr lang="zh-CN" altLang="en-US"/>
          </a:p>
        </p:txBody>
      </p:sp>
    </p:spTree>
    <p:extLst>
      <p:ext uri="{BB962C8B-B14F-4D97-AF65-F5344CB8AC3E}">
        <p14:creationId xmlns:p14="http://schemas.microsoft.com/office/powerpoint/2010/main" val="2156266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content of</a:t>
            </a:r>
            <a:r>
              <a:rPr lang="en-US" altLang="zh-CN" baseline="0" dirty="0" smtClean="0"/>
              <a:t> assignment are listing in </a:t>
            </a:r>
            <a:r>
              <a:rPr lang="en-US" altLang="zh-CN" baseline="0" dirty="0" err="1" smtClean="0"/>
              <a:t>ppt</a:t>
            </a:r>
            <a:endParaRPr lang="en-US" altLang="zh-CN" baseline="0" dirty="0" smtClean="0"/>
          </a:p>
          <a:p>
            <a:r>
              <a:rPr lang="en-US" altLang="zh-CN" baseline="0" dirty="0" smtClean="0"/>
              <a:t>You should </a:t>
            </a:r>
            <a:r>
              <a:rPr lang="en-US" altLang="zh-CN" sz="1200" dirty="0" smtClean="0">
                <a:solidFill>
                  <a:srgbClr val="000000"/>
                </a:solidFill>
                <a:latin typeface="Times New Roman" panose="02020603050405020304" pitchFamily="18" charset="0"/>
                <a:cs typeface="Times New Roman" panose="02020603050405020304" pitchFamily="18" charset="0"/>
              </a:rPr>
              <a:t>Write SQL queries that answer the questions below (one query per question) and run them on the Microsoft ACCESS Database System using its SQL interpreter.</a:t>
            </a:r>
          </a:p>
          <a:p>
            <a:r>
              <a:rPr lang="en-US" altLang="zh-CN" sz="1200" dirty="0" smtClean="0">
                <a:solidFill>
                  <a:srgbClr val="000000"/>
                </a:solidFill>
                <a:latin typeface="Times New Roman" panose="02020603050405020304" pitchFamily="18" charset="0"/>
                <a:cs typeface="Times New Roman" panose="02020603050405020304" pitchFamily="18" charset="0"/>
              </a:rPr>
              <a:t>Note that one query per question </a:t>
            </a:r>
          </a:p>
          <a:p>
            <a:r>
              <a:rPr lang="en-US" altLang="zh-CN" sz="1200" dirty="0" smtClean="0">
                <a:solidFill>
                  <a:srgbClr val="000000"/>
                </a:solidFill>
                <a:latin typeface="Times New Roman" panose="02020603050405020304" pitchFamily="18" charset="0"/>
                <a:cs typeface="Times New Roman" panose="02020603050405020304" pitchFamily="18" charset="0"/>
              </a:rPr>
              <a:t>And</a:t>
            </a:r>
            <a:r>
              <a:rPr lang="en-US" altLang="zh-CN" sz="1200" baseline="0" dirty="0" smtClean="0">
                <a:solidFill>
                  <a:srgbClr val="000000"/>
                </a:solidFill>
                <a:latin typeface="Times New Roman" panose="02020603050405020304" pitchFamily="18" charset="0"/>
                <a:cs typeface="Times New Roman" panose="02020603050405020304" pitchFamily="18" charset="0"/>
              </a:rPr>
              <a:t> </a:t>
            </a:r>
            <a:r>
              <a:rPr lang="en-US" altLang="zh-CN" sz="1200" dirty="0" smtClean="0">
                <a:solidFill>
                  <a:srgbClr val="000000"/>
                </a:solidFill>
                <a:latin typeface="Times New Roman" panose="02020603050405020304" pitchFamily="18" charset="0"/>
                <a:cs typeface="Times New Roman" panose="02020603050405020304" pitchFamily="18" charset="0"/>
              </a:rPr>
              <a:t>for each question you have to write exactly one SQL statement. And creation of temporary tables is not allowed</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18</a:t>
            </a:fld>
            <a:endParaRPr lang="zh-CN" altLang="en-US"/>
          </a:p>
        </p:txBody>
      </p:sp>
    </p:spTree>
    <p:extLst>
      <p:ext uri="{BB962C8B-B14F-4D97-AF65-F5344CB8AC3E}">
        <p14:creationId xmlns:p14="http://schemas.microsoft.com/office/powerpoint/2010/main" val="2255472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database schema is the university database same with your assignment 1.</a:t>
            </a:r>
          </a:p>
          <a:p>
            <a:r>
              <a:rPr lang="en-US" altLang="zh-CN" dirty="0" smtClean="0"/>
              <a:t>Which include 7</a:t>
            </a:r>
            <a:r>
              <a:rPr lang="en-US" altLang="zh-CN" baseline="0" dirty="0" smtClean="0"/>
              <a:t> tables, student, </a:t>
            </a:r>
            <a:r>
              <a:rPr lang="en-US" altLang="zh-CN" baseline="0" dirty="0" err="1" smtClean="0"/>
              <a:t>dept</a:t>
            </a:r>
            <a:r>
              <a:rPr lang="en-US" altLang="zh-CN" baseline="0" dirty="0" smtClean="0"/>
              <a:t>, prof, course ……</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19</a:t>
            </a:fld>
            <a:endParaRPr lang="zh-CN" altLang="en-US"/>
          </a:p>
        </p:txBody>
      </p:sp>
    </p:spTree>
    <p:extLst>
      <p:ext uri="{BB962C8B-B14F-4D97-AF65-F5344CB8AC3E}">
        <p14:creationId xmlns:p14="http://schemas.microsoft.com/office/powerpoint/2010/main" val="60070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a:t>
            </a:r>
            <a:r>
              <a:rPr lang="en-US" altLang="zh-CN" baseline="0" dirty="0" smtClean="0"/>
              <a:t> data file is also same with last assignment1,and if you already create the university database, you don’t need download these txt file.</a:t>
            </a:r>
          </a:p>
          <a:p>
            <a:r>
              <a:rPr lang="en-US" altLang="zh-CN" baseline="0" dirty="0" smtClean="0"/>
              <a:t>If you not , you can download these file and create university database.</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20</a:t>
            </a:fld>
            <a:endParaRPr lang="zh-CN" altLang="en-US"/>
          </a:p>
        </p:txBody>
      </p:sp>
    </p:spTree>
    <p:extLst>
      <p:ext uri="{BB962C8B-B14F-4D97-AF65-F5344CB8AC3E}">
        <p14:creationId xmlns:p14="http://schemas.microsoft.com/office/powerpoint/2010/main" val="1597505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Here are</a:t>
            </a:r>
            <a:r>
              <a:rPr lang="en-US" altLang="zh-CN" baseline="0" dirty="0" smtClean="0"/>
              <a:t> the question 1 to 6 of this assignment, you should analysis these question and write </a:t>
            </a:r>
            <a:r>
              <a:rPr lang="en-US" altLang="zh-CN" baseline="0" dirty="0" err="1" smtClean="0"/>
              <a:t>sql</a:t>
            </a:r>
            <a:r>
              <a:rPr lang="en-US" altLang="zh-CN" baseline="0" dirty="0" smtClean="0"/>
              <a:t> query in access</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21</a:t>
            </a:fld>
            <a:endParaRPr lang="zh-CN" altLang="en-US"/>
          </a:p>
        </p:txBody>
      </p:sp>
    </p:spTree>
    <p:extLst>
      <p:ext uri="{BB962C8B-B14F-4D97-AF65-F5344CB8AC3E}">
        <p14:creationId xmlns:p14="http://schemas.microsoft.com/office/powerpoint/2010/main" val="3400601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Our class has</a:t>
            </a:r>
            <a:r>
              <a:rPr lang="en-US" altLang="zh-CN" baseline="0" dirty="0" smtClean="0"/>
              <a:t> 4 part . We will tell you how to </a:t>
            </a:r>
            <a:r>
              <a:rPr lang="en-US" altLang="zh-CN" sz="1200" b="1" dirty="0" smtClean="0">
                <a:solidFill>
                  <a:srgbClr val="33339B"/>
                </a:solidFill>
                <a:latin typeface="Times New Roman" panose="02020603050405020304" pitchFamily="18" charset="0"/>
                <a:ea typeface="DengXian" panose="02010600030101010101" pitchFamily="2" charset="-122"/>
              </a:rPr>
              <a:t>Download lab2.accdb first. And</a:t>
            </a:r>
            <a:r>
              <a:rPr lang="en-US" altLang="zh-CN" sz="1200" b="1" baseline="0" dirty="0" smtClean="0">
                <a:solidFill>
                  <a:srgbClr val="33339B"/>
                </a:solidFill>
                <a:latin typeface="Times New Roman" panose="02020603050405020304" pitchFamily="18" charset="0"/>
                <a:ea typeface="DengXian" panose="02010600030101010101" pitchFamily="2" charset="-122"/>
              </a:rPr>
              <a:t> we will introduce how to use </a:t>
            </a:r>
            <a:r>
              <a:rPr lang="en-US" altLang="zh-CN" sz="1200" b="1" baseline="0" dirty="0" err="1" smtClean="0">
                <a:solidFill>
                  <a:srgbClr val="33339B"/>
                </a:solidFill>
                <a:latin typeface="Times New Roman" panose="02020603050405020304" pitchFamily="18" charset="0"/>
                <a:ea typeface="DengXian" panose="02010600030101010101" pitchFamily="2" charset="-122"/>
              </a:rPr>
              <a:t>sql</a:t>
            </a:r>
            <a:r>
              <a:rPr lang="en-US" altLang="zh-CN" sz="1200" b="1" baseline="0" dirty="0" smtClean="0">
                <a:solidFill>
                  <a:srgbClr val="33339B"/>
                </a:solidFill>
                <a:latin typeface="Times New Roman" panose="02020603050405020304" pitchFamily="18" charset="0"/>
                <a:ea typeface="DengXian" panose="02010600030101010101" pitchFamily="2" charset="-122"/>
              </a:rPr>
              <a:t> in access step by step. Then we will give you 4 examples to </a:t>
            </a:r>
            <a:r>
              <a:rPr lang="en-US" altLang="zh-CN" sz="1200" b="1" dirty="0" smtClean="0">
                <a:solidFill>
                  <a:srgbClr val="33339B"/>
                </a:solidFill>
                <a:latin typeface="Times New Roman" panose="02020603050405020304" pitchFamily="18" charset="0"/>
                <a:ea typeface="DengXian" panose="02010600030101010101" pitchFamily="2" charset="-122"/>
              </a:rPr>
              <a:t> </a:t>
            </a:r>
            <a:r>
              <a:rPr lang="en-US" altLang="zh-CN" sz="1200" b="1" dirty="0" err="1" smtClean="0">
                <a:solidFill>
                  <a:srgbClr val="33339B"/>
                </a:solidFill>
                <a:latin typeface="Times New Roman" panose="02020603050405020304" pitchFamily="18" charset="0"/>
                <a:ea typeface="DengXian" panose="02010600030101010101" pitchFamily="2" charset="-122"/>
              </a:rPr>
              <a:t>practise</a:t>
            </a:r>
            <a:r>
              <a:rPr lang="en-US" altLang="zh-CN" sz="1200" b="1" dirty="0" smtClean="0">
                <a:solidFill>
                  <a:srgbClr val="33339B"/>
                </a:solidFill>
                <a:latin typeface="Times New Roman" panose="02020603050405020304" pitchFamily="18" charset="0"/>
                <a:ea typeface="DengXian" panose="02010600030101010101" pitchFamily="2" charset="-122"/>
              </a:rPr>
              <a:t>. Finally</a:t>
            </a:r>
            <a:r>
              <a:rPr lang="en-US" altLang="zh-CN" sz="1200" b="1" baseline="0" dirty="0" smtClean="0">
                <a:solidFill>
                  <a:srgbClr val="33339B"/>
                </a:solidFill>
                <a:latin typeface="Times New Roman" panose="02020603050405020304" pitchFamily="18" charset="0"/>
                <a:ea typeface="DengXian" panose="02010600030101010101" pitchFamily="2" charset="-122"/>
              </a:rPr>
              <a:t>  part4 is assignment2, and  please finish it under class and hand in it in 2 weeks.</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2</a:t>
            </a:fld>
            <a:endParaRPr lang="zh-CN" altLang="en-US"/>
          </a:p>
        </p:txBody>
      </p:sp>
    </p:spTree>
    <p:extLst>
      <p:ext uri="{BB962C8B-B14F-4D97-AF65-F5344CB8AC3E}">
        <p14:creationId xmlns:p14="http://schemas.microsoft.com/office/powerpoint/2010/main" val="40356933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Here are</a:t>
            </a:r>
            <a:r>
              <a:rPr lang="en-US" altLang="zh-CN" baseline="0" dirty="0" smtClean="0"/>
              <a:t> the question 7 to 12 of this assignment, you should analysis these question and write </a:t>
            </a:r>
            <a:r>
              <a:rPr lang="en-US" altLang="zh-CN" baseline="0" dirty="0" err="1" smtClean="0"/>
              <a:t>sql</a:t>
            </a:r>
            <a:r>
              <a:rPr lang="en-US" altLang="zh-CN" baseline="0" dirty="0" smtClean="0"/>
              <a:t> query in access</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22</a:t>
            </a:fld>
            <a:endParaRPr lang="zh-CN" altLang="en-US"/>
          </a:p>
        </p:txBody>
      </p:sp>
    </p:spTree>
    <p:extLst>
      <p:ext uri="{BB962C8B-B14F-4D97-AF65-F5344CB8AC3E}">
        <p14:creationId xmlns:p14="http://schemas.microsoft.com/office/powerpoint/2010/main" val="1718203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a:t>
            </a:r>
            <a:r>
              <a:rPr lang="en-US" altLang="zh-CN" baseline="0" dirty="0" smtClean="0"/>
              <a:t> is the demand of this assignment </a:t>
            </a:r>
          </a:p>
          <a:p>
            <a:r>
              <a:rPr lang="en-US" altLang="zh-CN" baseline="0" dirty="0" smtClean="0"/>
              <a:t>Note that for any question, when you finish SQL query, you must save it </a:t>
            </a:r>
          </a:p>
          <a:p>
            <a:r>
              <a:rPr lang="en-US" altLang="zh-CN" baseline="0" dirty="0" smtClean="0"/>
              <a:t>And the database should </a:t>
            </a:r>
            <a:r>
              <a:rPr lang="en-US" altLang="zh-CN" sz="1200" dirty="0" smtClean="0">
                <a:solidFill>
                  <a:srgbClr val="000000"/>
                </a:solidFill>
                <a:latin typeface="Times New Roman" panose="02020603050405020304" pitchFamily="18" charset="0"/>
                <a:cs typeface="Times New Roman" panose="02020603050405020304" pitchFamily="18" charset="0"/>
              </a:rPr>
              <a:t>contains the answers to the twelve questions,</a:t>
            </a:r>
            <a:r>
              <a:rPr lang="en-US" altLang="zh-CN" sz="1200" baseline="0" dirty="0" smtClean="0">
                <a:solidFill>
                  <a:srgbClr val="000000"/>
                </a:solidFill>
                <a:latin typeface="Times New Roman" panose="02020603050405020304" pitchFamily="18" charset="0"/>
                <a:cs typeface="Times New Roman" panose="02020603050405020304" pitchFamily="18" charset="0"/>
              </a:rPr>
              <a:t> twelve queries should be named as :query1, query 2……</a:t>
            </a:r>
          </a:p>
          <a:p>
            <a:r>
              <a:rPr lang="en-US" altLang="zh-CN" sz="1200" baseline="0" dirty="0" smtClean="0">
                <a:solidFill>
                  <a:srgbClr val="000000"/>
                </a:solidFill>
                <a:latin typeface="Times New Roman" panose="02020603050405020304" pitchFamily="18" charset="0"/>
                <a:cs typeface="Times New Roman" panose="02020603050405020304" pitchFamily="18" charset="0"/>
              </a:rPr>
              <a:t>And hand in a report</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23</a:t>
            </a:fld>
            <a:endParaRPr lang="zh-CN" altLang="en-US"/>
          </a:p>
        </p:txBody>
      </p:sp>
    </p:spTree>
    <p:extLst>
      <p:ext uri="{BB962C8B-B14F-4D97-AF65-F5344CB8AC3E}">
        <p14:creationId xmlns:p14="http://schemas.microsoft.com/office/powerpoint/2010/main" val="3313000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Finally, the submission demand are</a:t>
            </a:r>
            <a:r>
              <a:rPr lang="en-US" altLang="zh-CN" baseline="0" dirty="0" smtClean="0"/>
              <a:t> as follows:</a:t>
            </a:r>
          </a:p>
          <a:p>
            <a:endParaRPr lang="en-US" altLang="zh-CN" baseline="0" dirty="0" smtClean="0"/>
          </a:p>
          <a:p>
            <a:r>
              <a:rPr lang="en-US" altLang="zh-CN" baseline="0" dirty="0" smtClean="0"/>
              <a:t>Attention: the </a:t>
            </a:r>
            <a:r>
              <a:rPr lang="en-US" altLang="zh-CN" baseline="0" dirty="0" err="1" smtClean="0"/>
              <a:t>the</a:t>
            </a:r>
            <a:r>
              <a:rPr lang="en-US" altLang="zh-CN" baseline="0" dirty="0" smtClean="0"/>
              <a:t> deadline is </a:t>
            </a:r>
          </a:p>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24</a:t>
            </a:fld>
            <a:endParaRPr lang="zh-CN" altLang="en-US"/>
          </a:p>
        </p:txBody>
      </p:sp>
    </p:spTree>
    <p:extLst>
      <p:ext uri="{BB962C8B-B14F-4D97-AF65-F5344CB8AC3E}">
        <p14:creationId xmlns:p14="http://schemas.microsoft.com/office/powerpoint/2010/main" val="2468264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zh-CN" altLang="en-US" dirty="0" smtClean="0"/>
              <a:t>放</a:t>
            </a:r>
            <a:r>
              <a:rPr lang="en-US" altLang="zh-CN" dirty="0" err="1" smtClean="0"/>
              <a:t>github</a:t>
            </a:r>
            <a:r>
              <a:rPr lang="zh-CN" altLang="en-US" dirty="0" smtClean="0"/>
              <a:t>截图及网址，分两部分，数据库 和</a:t>
            </a:r>
            <a:r>
              <a:rPr lang="en-US" altLang="zh-CN" dirty="0" smtClean="0"/>
              <a:t>txt </a:t>
            </a:r>
            <a:r>
              <a:rPr lang="zh-CN" altLang="en-US" dirty="0" smtClean="0"/>
              <a:t>，指出 并说明 兼容性问题</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3</a:t>
            </a:fld>
            <a:endParaRPr lang="zh-CN" altLang="en-US"/>
          </a:p>
        </p:txBody>
      </p:sp>
    </p:spTree>
    <p:extLst>
      <p:ext uri="{BB962C8B-B14F-4D97-AF65-F5344CB8AC3E}">
        <p14:creationId xmlns:p14="http://schemas.microsoft.com/office/powerpoint/2010/main" val="286518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ltLang="zh-CN" dirty="0" smtClean="0"/>
              <a:t>Now</a:t>
            </a:r>
            <a:r>
              <a:rPr lang="en-US" altLang="zh-CN" baseline="0" dirty="0" smtClean="0"/>
              <a:t> we can find that there are 3 table in the access file. The first one is table </a:t>
            </a:r>
            <a:r>
              <a:rPr lang="en-US" altLang="zh-CN" baseline="0" dirty="0" err="1" smtClean="0"/>
              <a:t>sailor,and</a:t>
            </a:r>
            <a:r>
              <a:rPr lang="en-US" altLang="zh-CN" baseline="0" dirty="0" smtClean="0"/>
              <a:t> it has four fields which are </a:t>
            </a:r>
            <a:r>
              <a:rPr lang="en-US" altLang="zh-CN" baseline="0" dirty="0" err="1" smtClean="0"/>
              <a:t>sid</a:t>
            </a:r>
            <a:r>
              <a:rPr lang="en-US" altLang="zh-CN" baseline="0" dirty="0" smtClean="0"/>
              <a:t> </a:t>
            </a:r>
            <a:r>
              <a:rPr lang="en-US" altLang="zh-CN" baseline="0" dirty="0" err="1" smtClean="0"/>
              <a:t>sname</a:t>
            </a:r>
            <a:r>
              <a:rPr lang="en-US" altLang="zh-CN" baseline="0" dirty="0" smtClean="0"/>
              <a:t> rating and age.</a:t>
            </a:r>
            <a:endParaRPr lang="en-US" altLang="zh-CN" dirty="0" smtClean="0"/>
          </a:p>
          <a:p>
            <a:r>
              <a:rPr lang="zh-CN" altLang="en-US" dirty="0" smtClean="0"/>
              <a:t>放数据库中三个表的截图</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4</a:t>
            </a:fld>
            <a:endParaRPr lang="zh-CN" altLang="en-US"/>
          </a:p>
        </p:txBody>
      </p:sp>
    </p:spTree>
    <p:extLst>
      <p:ext uri="{BB962C8B-B14F-4D97-AF65-F5344CB8AC3E}">
        <p14:creationId xmlns:p14="http://schemas.microsoft.com/office/powerpoint/2010/main" val="3164874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ltLang="zh-CN" baseline="0" dirty="0" smtClean="0"/>
              <a:t>The second one is table </a:t>
            </a:r>
            <a:r>
              <a:rPr lang="en-US" altLang="zh-CN" baseline="0" dirty="0" err="1" smtClean="0"/>
              <a:t>boats,and</a:t>
            </a:r>
            <a:r>
              <a:rPr lang="en-US" altLang="zh-CN" baseline="0" dirty="0" smtClean="0"/>
              <a:t> it has three fields which are bid </a:t>
            </a:r>
            <a:r>
              <a:rPr lang="en-US" altLang="zh-CN" baseline="0" dirty="0" err="1" smtClean="0"/>
              <a:t>bname</a:t>
            </a:r>
            <a:r>
              <a:rPr lang="en-US" altLang="zh-CN" baseline="0" dirty="0" smtClean="0"/>
              <a:t> and color</a:t>
            </a:r>
            <a:endParaRPr lang="en-US" altLang="zh-CN" dirty="0" smtClean="0"/>
          </a:p>
          <a:p>
            <a:r>
              <a:rPr lang="zh-CN" altLang="en-US" dirty="0" smtClean="0"/>
              <a:t>放数据库中三个表的截图</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5</a:t>
            </a:fld>
            <a:endParaRPr lang="zh-CN" altLang="en-US"/>
          </a:p>
        </p:txBody>
      </p:sp>
    </p:spTree>
    <p:extLst>
      <p:ext uri="{BB962C8B-B14F-4D97-AF65-F5344CB8AC3E}">
        <p14:creationId xmlns:p14="http://schemas.microsoft.com/office/powerpoint/2010/main" val="520520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ltLang="zh-CN" baseline="0" dirty="0" smtClean="0"/>
              <a:t>The last one is table </a:t>
            </a:r>
            <a:r>
              <a:rPr lang="en-US" altLang="zh-CN" baseline="0" dirty="0" err="1" smtClean="0"/>
              <a:t>reserves,and</a:t>
            </a:r>
            <a:r>
              <a:rPr lang="en-US" altLang="zh-CN" baseline="0" dirty="0" smtClean="0"/>
              <a:t> it has three fields which are </a:t>
            </a:r>
            <a:r>
              <a:rPr lang="en-US" altLang="zh-CN" baseline="0" dirty="0" err="1" smtClean="0"/>
              <a:t>sid</a:t>
            </a:r>
            <a:r>
              <a:rPr lang="en-US" altLang="zh-CN" baseline="0" dirty="0" smtClean="0"/>
              <a:t> bid and day</a:t>
            </a:r>
            <a:endParaRPr lang="en-US" altLang="zh-CN" dirty="0" smtClean="0"/>
          </a:p>
          <a:p>
            <a:r>
              <a:rPr lang="zh-CN" altLang="en-US" dirty="0" smtClean="0"/>
              <a:t>放数据库中三个表的截图</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6</a:t>
            </a:fld>
            <a:endParaRPr lang="zh-CN" altLang="en-US"/>
          </a:p>
        </p:txBody>
      </p:sp>
    </p:spTree>
    <p:extLst>
      <p:ext uri="{BB962C8B-B14F-4D97-AF65-F5344CB8AC3E}">
        <p14:creationId xmlns:p14="http://schemas.microsoft.com/office/powerpoint/2010/main" val="3993465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To</a:t>
            </a:r>
            <a:r>
              <a:rPr lang="en-US" altLang="zh-CN" baseline="0" dirty="0" smtClean="0"/>
              <a:t> use SQL in access</a:t>
            </a:r>
          </a:p>
          <a:p>
            <a:r>
              <a:rPr lang="en-US" altLang="zh-CN" baseline="0" dirty="0" smtClean="0"/>
              <a:t>You need to create a query in access then input your SQL Query </a:t>
            </a:r>
            <a:endParaRPr lang="en-US" altLang="zh-CN" dirty="0" smtClean="0"/>
          </a:p>
          <a:p>
            <a:r>
              <a:rPr lang="en-US" altLang="zh-CN" dirty="0" smtClean="0"/>
              <a:t>Firstly ,click  the CREATE</a:t>
            </a:r>
            <a:r>
              <a:rPr lang="en-US" altLang="zh-CN" baseline="0" dirty="0" smtClean="0"/>
              <a:t> button </a:t>
            </a:r>
            <a:r>
              <a:rPr lang="en-US" altLang="zh-CN" dirty="0" smtClean="0"/>
              <a:t>(</a:t>
            </a:r>
            <a:r>
              <a:rPr lang="zh-CN" altLang="en-US" dirty="0" smtClean="0"/>
              <a:t>从左往右第三个按钮）</a:t>
            </a:r>
            <a:endParaRPr lang="en-US" altLang="zh-CN" dirty="0" smtClean="0"/>
          </a:p>
          <a:p>
            <a:r>
              <a:rPr lang="en-US" altLang="zh-CN" dirty="0" smtClean="0"/>
              <a:t>Then click(choose)</a:t>
            </a:r>
            <a:r>
              <a:rPr lang="en-US" altLang="zh-CN" baseline="0" dirty="0" smtClean="0"/>
              <a:t> Query Design button( in Queries)</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7</a:t>
            </a:fld>
            <a:endParaRPr lang="zh-CN" altLang="en-US"/>
          </a:p>
        </p:txBody>
      </p:sp>
    </p:spTree>
    <p:extLst>
      <p:ext uri="{BB962C8B-B14F-4D97-AF65-F5344CB8AC3E}">
        <p14:creationId xmlns:p14="http://schemas.microsoft.com/office/powerpoint/2010/main" val="981050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Click SQL View, then can typing SQL query(DESIGN</a:t>
            </a:r>
            <a:r>
              <a:rPr lang="zh-CN" altLang="en-US" dirty="0" smtClean="0"/>
              <a:t>下面）</a:t>
            </a:r>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9</a:t>
            </a:fld>
            <a:endParaRPr lang="zh-CN" altLang="en-US"/>
          </a:p>
        </p:txBody>
      </p:sp>
    </p:spTree>
    <p:extLst>
      <p:ext uri="{BB962C8B-B14F-4D97-AF65-F5344CB8AC3E}">
        <p14:creationId xmlns:p14="http://schemas.microsoft.com/office/powerpoint/2010/main" val="3066906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smtClean="0">
                <a:solidFill>
                  <a:srgbClr val="000000"/>
                </a:solidFill>
                <a:latin typeface="Times New Roman" panose="02020603050405020304" pitchFamily="18" charset="0"/>
                <a:cs typeface="Times New Roman" panose="02020603050405020304" pitchFamily="18" charset="0"/>
              </a:rPr>
              <a:t>The SQL interpreter in ACCESS can recognize both Uppercase and lowercase of keywords ,but</a:t>
            </a:r>
            <a:r>
              <a:rPr lang="en-US" altLang="zh-CN" sz="1200" baseline="0" dirty="0" smtClean="0">
                <a:solidFill>
                  <a:srgbClr val="000000"/>
                </a:solidFill>
                <a:latin typeface="Times New Roman" panose="02020603050405020304" pitchFamily="18" charset="0"/>
                <a:cs typeface="Times New Roman" panose="02020603050405020304" pitchFamily="18" charset="0"/>
              </a:rPr>
              <a:t> the table name must be typed accurately</a:t>
            </a:r>
            <a:endParaRPr lang="en-US" altLang="zh-CN" sz="1200" dirty="0" smtClean="0">
              <a:solidFill>
                <a:srgbClr val="000000"/>
              </a:solidFill>
              <a:latin typeface="Times New Roman" panose="02020603050405020304" pitchFamily="18" charset="0"/>
              <a:cs typeface="Times New Roman" panose="02020603050405020304" pitchFamily="18" charset="0"/>
            </a:endParaRPr>
          </a:p>
          <a:p>
            <a:r>
              <a:rPr lang="zh-CN" altLang="en-US" dirty="0" smtClean="0"/>
              <a:t>注意大小写问题</a:t>
            </a:r>
            <a:endParaRPr lang="en-US" altLang="zh-CN" dirty="0" smtClean="0"/>
          </a:p>
          <a:p>
            <a:r>
              <a:rPr lang="en-US" altLang="zh-CN" dirty="0" smtClean="0"/>
              <a:t>After </a:t>
            </a:r>
            <a:r>
              <a:rPr lang="en-US" altLang="zh-CN" dirty="0" err="1" smtClean="0"/>
              <a:t>inputing</a:t>
            </a:r>
            <a:r>
              <a:rPr lang="en-US" altLang="zh-CN" baseline="0" dirty="0" smtClean="0"/>
              <a:t> </a:t>
            </a:r>
            <a:r>
              <a:rPr lang="en-US" altLang="zh-CN" baseline="0" dirty="0" err="1" smtClean="0"/>
              <a:t>sql</a:t>
            </a:r>
            <a:r>
              <a:rPr lang="en-US" altLang="zh-CN" baseline="0" dirty="0" smtClean="0"/>
              <a:t> query, click </a:t>
            </a:r>
            <a:r>
              <a:rPr lang="en-US" altLang="zh-CN" b="1" baseline="0" dirty="0" smtClean="0"/>
              <a:t>RUN</a:t>
            </a:r>
            <a:r>
              <a:rPr lang="en-US" altLang="zh-CN" baseline="0" dirty="0" smtClean="0"/>
              <a:t> button(</a:t>
            </a:r>
            <a:r>
              <a:rPr lang="zh-CN" altLang="en-US" baseline="0" dirty="0" smtClean="0"/>
              <a:t>在</a:t>
            </a:r>
            <a:r>
              <a:rPr lang="en-US" altLang="zh-CN" baseline="0" dirty="0" smtClean="0"/>
              <a:t>design</a:t>
            </a:r>
            <a:r>
              <a:rPr lang="zh-CN" altLang="en-US" baseline="0" dirty="0" smtClean="0"/>
              <a:t>下面</a:t>
            </a:r>
            <a:r>
              <a:rPr lang="en-US" altLang="zh-CN" baseline="0" dirty="0" smtClean="0"/>
              <a:t>) ,and you will get the results</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7990D1AB-2DF8-4949-8D12-111FA1213BD2}" type="slidenum">
              <a:rPr lang="zh-CN" altLang="en-US" smtClean="0"/>
              <a:t>11</a:t>
            </a:fld>
            <a:endParaRPr lang="zh-CN" altLang="en-US"/>
          </a:p>
        </p:txBody>
      </p:sp>
    </p:spTree>
    <p:extLst>
      <p:ext uri="{BB962C8B-B14F-4D97-AF65-F5344CB8AC3E}">
        <p14:creationId xmlns:p14="http://schemas.microsoft.com/office/powerpoint/2010/main" val="39796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en-US" dirty="0"/>
          </a:p>
        </p:txBody>
      </p:sp>
      <p:sp>
        <p:nvSpPr>
          <p:cNvPr id="4" name="Date Placeholder 3"/>
          <p:cNvSpPr>
            <a:spLocks noGrp="1"/>
          </p:cNvSpPr>
          <p:nvPr>
            <p:ph type="dt" sz="half" idx="10"/>
          </p:nvPr>
        </p:nvSpPr>
        <p:spPr/>
        <p:txBody>
          <a:bodyPr/>
          <a:lstStyle/>
          <a:p>
            <a:fld id="{B98DCF68-D170-434F-B658-1E279E488BAD}"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156173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98DCF68-D170-434F-B658-1E279E488BAD}"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89506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98DCF68-D170-434F-B658-1E279E488BAD}"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53845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p:txBody>
          <a:bodyPr/>
          <a:lstStyle/>
          <a:p>
            <a:fld id="{B98DCF68-D170-434F-B658-1E279E488BAD}"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383147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B98DCF68-D170-434F-B658-1E279E488BAD}" type="datetimeFigureOut">
              <a:rPr lang="en-US" smtClean="0"/>
              <a:t>10/16/2019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2275731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Date Placeholder 4"/>
          <p:cNvSpPr>
            <a:spLocks noGrp="1"/>
          </p:cNvSpPr>
          <p:nvPr>
            <p:ph type="dt" sz="half" idx="10"/>
          </p:nvPr>
        </p:nvSpPr>
        <p:spPr/>
        <p:txBody>
          <a:bodyPr/>
          <a:lstStyle/>
          <a:p>
            <a:fld id="{B98DCF68-D170-434F-B658-1E279E488BAD}"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375009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7" name="Date Placeholder 6"/>
          <p:cNvSpPr>
            <a:spLocks noGrp="1"/>
          </p:cNvSpPr>
          <p:nvPr>
            <p:ph type="dt" sz="half" idx="10"/>
          </p:nvPr>
        </p:nvSpPr>
        <p:spPr/>
        <p:txBody>
          <a:bodyPr/>
          <a:lstStyle/>
          <a:p>
            <a:fld id="{B98DCF68-D170-434F-B658-1E279E488BAD}" type="datetimeFigureOut">
              <a:rPr lang="en-US" smtClean="0"/>
              <a:t>10/16/2019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1718324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dirty="0"/>
          </a:p>
        </p:txBody>
      </p:sp>
      <p:sp>
        <p:nvSpPr>
          <p:cNvPr id="3" name="Date Placeholder 2"/>
          <p:cNvSpPr>
            <a:spLocks noGrp="1"/>
          </p:cNvSpPr>
          <p:nvPr>
            <p:ph type="dt" sz="half" idx="10"/>
          </p:nvPr>
        </p:nvSpPr>
        <p:spPr/>
        <p:txBody>
          <a:bodyPr/>
          <a:lstStyle/>
          <a:p>
            <a:fld id="{B98DCF68-D170-434F-B658-1E279E488BAD}" type="datetimeFigureOut">
              <a:rPr lang="en-US" smtClean="0"/>
              <a:t>10/16/2019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15844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DCF68-D170-434F-B658-1E279E488BAD}" type="datetimeFigureOut">
              <a:rPr lang="en-US" smtClean="0"/>
              <a:t>10/16/2019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2713966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98DCF68-D170-434F-B658-1E279E488BAD}"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1899686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B98DCF68-D170-434F-B658-1E279E488BAD}" type="datetimeFigureOut">
              <a:rPr lang="en-US" smtClean="0"/>
              <a:t>10/16/2019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28F302-E557-4BC3-87C7-BCBD3AD1B54C}" type="slidenum">
              <a:rPr lang="en-US" smtClean="0"/>
              <a:t>‹#›</a:t>
            </a:fld>
            <a:endParaRPr lang="en-US"/>
          </a:p>
        </p:txBody>
      </p:sp>
    </p:spTree>
    <p:extLst>
      <p:ext uri="{BB962C8B-B14F-4D97-AF65-F5344CB8AC3E}">
        <p14:creationId xmlns:p14="http://schemas.microsoft.com/office/powerpoint/2010/main" val="1298373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DCF68-D170-434F-B658-1E279E488BAD}" type="datetimeFigureOut">
              <a:rPr lang="en-US" smtClean="0"/>
              <a:t>10/16/2019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28F302-E557-4BC3-87C7-BCBD3AD1B54C}" type="slidenum">
              <a:rPr lang="en-US" smtClean="0"/>
              <a:t>‹#›</a:t>
            </a:fld>
            <a:endParaRPr lang="en-US"/>
          </a:p>
        </p:txBody>
      </p:sp>
    </p:spTree>
    <p:extLst>
      <p:ext uri="{BB962C8B-B14F-4D97-AF65-F5344CB8AC3E}">
        <p14:creationId xmlns:p14="http://schemas.microsoft.com/office/powerpoint/2010/main" val="28837373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Lab 2</a:t>
            </a:r>
            <a:endParaRPr lang="zh-CN" altLang="en-US" dirty="0"/>
          </a:p>
        </p:txBody>
      </p:sp>
    </p:spTree>
    <p:extLst>
      <p:ext uri="{BB962C8B-B14F-4D97-AF65-F5344CB8AC3E}">
        <p14:creationId xmlns:p14="http://schemas.microsoft.com/office/powerpoint/2010/main" val="4278946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3877A02-53CF-40B6-8837-30B518D7E85A}"/>
              </a:ext>
            </a:extLst>
          </p:cNvPr>
          <p:cNvSpPr/>
          <p:nvPr/>
        </p:nvSpPr>
        <p:spPr>
          <a:xfrm>
            <a:off x="654514" y="1014804"/>
            <a:ext cx="7692737" cy="406009"/>
          </a:xfrm>
          <a:prstGeom prst="rect">
            <a:avLst/>
          </a:prstGeom>
        </p:spPr>
        <p:txBody>
          <a:bodyPr wrap="square">
            <a:spAutoFit/>
          </a:bodyPr>
          <a:lstStyle/>
          <a:p>
            <a:pPr algn="just">
              <a:lnSpc>
                <a:spcPct val="107000"/>
              </a:lnSpc>
              <a:spcAft>
                <a:spcPts val="600"/>
              </a:spcAft>
            </a:pPr>
            <a:r>
              <a:rPr lang="en-US" sz="2000" dirty="0">
                <a:solidFill>
                  <a:srgbClr val="000000"/>
                </a:solidFill>
                <a:latin typeface="Times New Roman" panose="02020603050405020304" pitchFamily="18" charset="0"/>
                <a:ea typeface="DengXian" panose="02010600030101010101" pitchFamily="2" charset="-122"/>
                <a:cs typeface="Arial" panose="020B0604020202020204" pitchFamily="34" charset="0"/>
              </a:rPr>
              <a:t>3)Now we change to </a:t>
            </a:r>
            <a:r>
              <a:rPr lang="en-US" sz="2000" b="1" dirty="0">
                <a:solidFill>
                  <a:srgbClr val="000000"/>
                </a:solidFill>
                <a:latin typeface="Times New Roman" panose="02020603050405020304" pitchFamily="18" charset="0"/>
                <a:ea typeface="DengXian" panose="02010600030101010101" pitchFamily="2" charset="-122"/>
                <a:cs typeface="Arial" panose="020B0604020202020204" pitchFamily="34" charset="0"/>
              </a:rPr>
              <a:t>SQL View</a:t>
            </a:r>
            <a:r>
              <a:rPr lang="en-US" sz="2000" dirty="0">
                <a:solidFill>
                  <a:srgbClr val="000000"/>
                </a:solidFill>
                <a:latin typeface="Times New Roman" panose="02020603050405020304" pitchFamily="18" charset="0"/>
                <a:ea typeface="DengXian" panose="02010600030101010101" pitchFamily="2" charset="-122"/>
                <a:cs typeface="Arial" panose="020B0604020202020204" pitchFamily="34" charset="0"/>
              </a:rPr>
              <a:t>, then we can input </a:t>
            </a:r>
            <a:r>
              <a:rPr lang="en-US" sz="2000" b="1" dirty="0">
                <a:solidFill>
                  <a:srgbClr val="000000"/>
                </a:solidFill>
                <a:latin typeface="Times New Roman" panose="02020603050405020304" pitchFamily="18" charset="0"/>
                <a:ea typeface="DengXian" panose="02010600030101010101" pitchFamily="2" charset="-122"/>
                <a:cs typeface="Arial" panose="020B0604020202020204" pitchFamily="34" charset="0"/>
              </a:rPr>
              <a:t>SQL</a:t>
            </a:r>
            <a:r>
              <a:rPr lang="en-US" sz="2000" dirty="0">
                <a:solidFill>
                  <a:srgbClr val="000000"/>
                </a:solidFill>
                <a:latin typeface="Times New Roman" panose="02020603050405020304" pitchFamily="18" charset="0"/>
                <a:ea typeface="DengXian" panose="02010600030101010101" pitchFamily="2" charset="-122"/>
                <a:cs typeface="Arial" panose="020B0604020202020204" pitchFamily="34" charset="0"/>
              </a:rPr>
              <a:t> in access</a:t>
            </a:r>
            <a:endParaRPr lang="en-US" sz="2000" dirty="0">
              <a:latin typeface="DengXian" panose="02010600030101010101" pitchFamily="2" charset="-122"/>
              <a:ea typeface="DengXian" panose="02010600030101010101" pitchFamily="2" charset="-122"/>
              <a:cs typeface="Arial" panose="020B0604020202020204"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36162" b="11636"/>
          <a:stretch/>
        </p:blipFill>
        <p:spPr>
          <a:xfrm>
            <a:off x="1143837" y="1729003"/>
            <a:ext cx="6370320" cy="4957513"/>
          </a:xfrm>
          <a:prstGeom prst="rect">
            <a:avLst/>
          </a:prstGeom>
        </p:spPr>
      </p:pic>
      <p:sp>
        <p:nvSpPr>
          <p:cNvPr id="7" name="Right Arrow 6"/>
          <p:cNvSpPr/>
          <p:nvPr/>
        </p:nvSpPr>
        <p:spPr>
          <a:xfrm rot="12640682">
            <a:off x="2950931" y="3292327"/>
            <a:ext cx="1179665" cy="580568"/>
          </a:xfrm>
          <a:prstGeom prst="rightArrow">
            <a:avLst>
              <a:gd name="adj1" fmla="val 37118"/>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20630616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38384" b="15768"/>
          <a:stretch/>
        </p:blipFill>
        <p:spPr>
          <a:xfrm>
            <a:off x="2142046" y="2114806"/>
            <a:ext cx="5895774" cy="4531389"/>
          </a:xfrm>
          <a:prstGeom prst="rect">
            <a:avLst/>
          </a:prstGeom>
        </p:spPr>
      </p:pic>
      <p:sp>
        <p:nvSpPr>
          <p:cNvPr id="4" name="Rectangle 3"/>
          <p:cNvSpPr/>
          <p:nvPr/>
        </p:nvSpPr>
        <p:spPr>
          <a:xfrm>
            <a:off x="1376683" y="692743"/>
            <a:ext cx="4572000" cy="1015663"/>
          </a:xfrm>
          <a:prstGeom prst="rect">
            <a:avLst/>
          </a:prstGeom>
        </p:spPr>
        <p:txBody>
          <a:bodyPr>
            <a:spAutoFit/>
          </a:bodyPr>
          <a:lstStyle/>
          <a:p>
            <a:r>
              <a:rPr lang="en-US" altLang="zh-CN" sz="2000" b="1" dirty="0">
                <a:solidFill>
                  <a:srgbClr val="00B050"/>
                </a:solidFill>
              </a:rPr>
              <a:t>SELECT</a:t>
            </a:r>
            <a:r>
              <a:rPr lang="en-US" altLang="zh-CN" sz="2000" b="1" dirty="0"/>
              <a:t> *</a:t>
            </a:r>
            <a:br>
              <a:rPr lang="en-US" altLang="zh-CN" sz="2000" b="1" dirty="0"/>
            </a:br>
            <a:r>
              <a:rPr lang="en-US" altLang="zh-CN" sz="2000" b="1" dirty="0">
                <a:solidFill>
                  <a:srgbClr val="00B050"/>
                </a:solidFill>
              </a:rPr>
              <a:t>from</a:t>
            </a:r>
            <a:r>
              <a:rPr lang="en-US" altLang="zh-CN" sz="2000" b="1" dirty="0"/>
              <a:t> Boats</a:t>
            </a:r>
            <a:br>
              <a:rPr lang="en-US" altLang="zh-CN" sz="2000" b="1" dirty="0"/>
            </a:br>
            <a:r>
              <a:rPr lang="en-US" altLang="zh-CN" sz="2000" b="1" dirty="0">
                <a:solidFill>
                  <a:srgbClr val="00B050"/>
                </a:solidFill>
              </a:rPr>
              <a:t>where</a:t>
            </a:r>
            <a:r>
              <a:rPr lang="en-US" altLang="zh-CN" sz="2000" b="1" dirty="0"/>
              <a:t> color = ’red’;</a:t>
            </a:r>
            <a:endParaRPr lang="zh-CN" altLang="en-US" sz="2000" b="1" dirty="0"/>
          </a:p>
        </p:txBody>
      </p:sp>
      <p:sp>
        <p:nvSpPr>
          <p:cNvPr id="8" name="Right Arrow 7"/>
          <p:cNvSpPr/>
          <p:nvPr/>
        </p:nvSpPr>
        <p:spPr>
          <a:xfrm rot="13569271">
            <a:off x="2304360" y="2171500"/>
            <a:ext cx="2107546" cy="580568"/>
          </a:xfrm>
          <a:prstGeom prst="rightArrow">
            <a:avLst>
              <a:gd name="adj1" fmla="val 37118"/>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Right Arrow 8"/>
          <p:cNvSpPr/>
          <p:nvPr/>
        </p:nvSpPr>
        <p:spPr>
          <a:xfrm rot="18717963">
            <a:off x="1315172" y="3213822"/>
            <a:ext cx="1542794" cy="580568"/>
          </a:xfrm>
          <a:prstGeom prst="rightArrow">
            <a:avLst>
              <a:gd name="adj1" fmla="val 37118"/>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TextBox 1"/>
          <p:cNvSpPr txBox="1"/>
          <p:nvPr/>
        </p:nvSpPr>
        <p:spPr>
          <a:xfrm>
            <a:off x="3596640" y="812800"/>
            <a:ext cx="5161280" cy="369332"/>
          </a:xfrm>
          <a:prstGeom prst="rect">
            <a:avLst/>
          </a:prstGeom>
          <a:noFill/>
        </p:spPr>
        <p:txBody>
          <a:bodyPr wrap="square" rtlCol="0">
            <a:spAutoFit/>
          </a:bodyPr>
          <a:lstStyle/>
          <a:p>
            <a:r>
              <a:rPr lang="en-US" altLang="zh-CN" dirty="0" smtClean="0"/>
              <a:t>Print records </a:t>
            </a:r>
            <a:r>
              <a:rPr lang="en-US" altLang="zh-CN" dirty="0"/>
              <a:t> </a:t>
            </a:r>
            <a:r>
              <a:rPr lang="en-US" altLang="zh-CN" dirty="0" smtClean="0"/>
              <a:t>in Boats Table that Boat’s color is ‘red’</a:t>
            </a:r>
            <a:endParaRPr lang="zh-CN" altLang="en-US" dirty="0"/>
          </a:p>
        </p:txBody>
      </p:sp>
    </p:spTree>
    <p:extLst>
      <p:ext uri="{BB962C8B-B14F-4D97-AF65-F5344CB8AC3E}">
        <p14:creationId xmlns:p14="http://schemas.microsoft.com/office/powerpoint/2010/main" val="2603520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3877A02-53CF-40B6-8837-30B518D7E85A}"/>
              </a:ext>
            </a:extLst>
          </p:cNvPr>
          <p:cNvSpPr/>
          <p:nvPr/>
        </p:nvSpPr>
        <p:spPr>
          <a:xfrm>
            <a:off x="795272" y="886345"/>
            <a:ext cx="7692737" cy="421654"/>
          </a:xfrm>
          <a:prstGeom prst="rect">
            <a:avLst/>
          </a:prstGeom>
        </p:spPr>
        <p:txBody>
          <a:bodyPr wrap="square">
            <a:spAutoFit/>
          </a:bodyPr>
          <a:lstStyle/>
          <a:p>
            <a:pPr algn="just">
              <a:lnSpc>
                <a:spcPct val="107000"/>
              </a:lnSpc>
              <a:spcAft>
                <a:spcPts val="600"/>
              </a:spcAft>
            </a:pPr>
            <a:r>
              <a:rPr lang="en-US" sz="2000" b="1" dirty="0" smtClean="0">
                <a:solidFill>
                  <a:srgbClr val="000000"/>
                </a:solidFill>
                <a:latin typeface="Times New Roman" panose="02020603050405020304" pitchFamily="18" charset="0"/>
                <a:ea typeface="DengXian" panose="02010600030101010101" pitchFamily="2" charset="-122"/>
                <a:cs typeface="Arial" panose="020B0604020202020204" pitchFamily="34" charset="0"/>
              </a:rPr>
              <a:t>Results of  Query</a:t>
            </a:r>
            <a:endParaRPr lang="en-US" sz="2000" b="1" dirty="0">
              <a:latin typeface="DengXian" panose="02010600030101010101" pitchFamily="2" charset="-122"/>
              <a:ea typeface="DengXian" panose="02010600030101010101" pitchFamily="2" charset="-122"/>
              <a:cs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843" y="2225040"/>
            <a:ext cx="7155597" cy="2713551"/>
          </a:xfrm>
          <a:prstGeom prst="rect">
            <a:avLst/>
          </a:prstGeom>
        </p:spPr>
      </p:pic>
    </p:spTree>
    <p:extLst>
      <p:ext uri="{BB962C8B-B14F-4D97-AF65-F5344CB8AC3E}">
        <p14:creationId xmlns:p14="http://schemas.microsoft.com/office/powerpoint/2010/main" val="3418887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3877A02-53CF-40B6-8837-30B518D7E85A}"/>
              </a:ext>
            </a:extLst>
          </p:cNvPr>
          <p:cNvSpPr/>
          <p:nvPr/>
        </p:nvSpPr>
        <p:spPr>
          <a:xfrm>
            <a:off x="681642" y="754265"/>
            <a:ext cx="7692737" cy="421654"/>
          </a:xfrm>
          <a:prstGeom prst="rect">
            <a:avLst/>
          </a:prstGeom>
        </p:spPr>
        <p:txBody>
          <a:bodyPr wrap="square">
            <a:spAutoFit/>
          </a:bodyPr>
          <a:lstStyle/>
          <a:p>
            <a:pPr algn="just">
              <a:lnSpc>
                <a:spcPct val="107000"/>
              </a:lnSpc>
              <a:spcAft>
                <a:spcPts val="600"/>
              </a:spcAft>
            </a:pPr>
            <a:r>
              <a:rPr lang="en-US" sz="2000" b="1" dirty="0" smtClean="0">
                <a:solidFill>
                  <a:srgbClr val="000000"/>
                </a:solidFill>
                <a:latin typeface="Times New Roman" panose="02020603050405020304" pitchFamily="18" charset="0"/>
                <a:ea typeface="DengXian" panose="02010600030101010101" pitchFamily="2" charset="-122"/>
                <a:cs typeface="Arial" panose="020B0604020202020204" pitchFamily="34" charset="0"/>
              </a:rPr>
              <a:t>Datasheet </a:t>
            </a:r>
            <a:r>
              <a:rPr lang="en-US" sz="2000" b="1" dirty="0">
                <a:solidFill>
                  <a:srgbClr val="000000"/>
                </a:solidFill>
                <a:latin typeface="Times New Roman" panose="02020603050405020304" pitchFamily="18" charset="0"/>
                <a:ea typeface="DengXian" panose="02010600030101010101" pitchFamily="2" charset="-122"/>
                <a:cs typeface="Arial" panose="020B0604020202020204" pitchFamily="34" charset="0"/>
              </a:rPr>
              <a:t>View    </a:t>
            </a:r>
            <a:r>
              <a:rPr lang="en-US" sz="2000" dirty="0">
                <a:solidFill>
                  <a:srgbClr val="000000"/>
                </a:solidFill>
                <a:latin typeface="Times New Roman" panose="02020603050405020304" pitchFamily="18" charset="0"/>
                <a:ea typeface="DengXian" panose="02010600030101010101" pitchFamily="2" charset="-122"/>
                <a:cs typeface="Arial" panose="020B0604020202020204" pitchFamily="34" charset="0"/>
              </a:rPr>
              <a:t>AND   </a:t>
            </a:r>
            <a:r>
              <a:rPr lang="en-US" sz="2000" b="1" dirty="0">
                <a:solidFill>
                  <a:srgbClr val="000000"/>
                </a:solidFill>
                <a:latin typeface="Times New Roman" panose="02020603050405020304" pitchFamily="18" charset="0"/>
                <a:ea typeface="DengXian" panose="02010600030101010101" pitchFamily="2" charset="-122"/>
                <a:cs typeface="Arial" panose="020B0604020202020204" pitchFamily="34" charset="0"/>
              </a:rPr>
              <a:t>Design View</a:t>
            </a:r>
            <a:endParaRPr lang="en-US" sz="2000" b="1" dirty="0">
              <a:latin typeface="DengXian" panose="02010600030101010101" pitchFamily="2" charset="-122"/>
              <a:ea typeface="DengXian" panose="02010600030101010101" pitchFamily="2" charset="-122"/>
              <a:cs typeface="Arial" panose="020B0604020202020204" pitchFamily="34"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909" r="47172" b="27626"/>
          <a:stretch/>
        </p:blipFill>
        <p:spPr>
          <a:xfrm>
            <a:off x="358140" y="2100566"/>
            <a:ext cx="4053840" cy="3069605"/>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719" r="49596" b="28704"/>
          <a:stretch/>
        </p:blipFill>
        <p:spPr>
          <a:xfrm>
            <a:off x="4571999" y="2100568"/>
            <a:ext cx="3802380" cy="3054365"/>
          </a:xfrm>
          <a:prstGeom prst="rect">
            <a:avLst/>
          </a:prstGeom>
        </p:spPr>
      </p:pic>
    </p:spTree>
    <p:extLst>
      <p:ext uri="{BB962C8B-B14F-4D97-AF65-F5344CB8AC3E}">
        <p14:creationId xmlns:p14="http://schemas.microsoft.com/office/powerpoint/2010/main" val="959612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Rectangle 3"/>
          <p:cNvSpPr/>
          <p:nvPr/>
        </p:nvSpPr>
        <p:spPr>
          <a:xfrm>
            <a:off x="942340" y="855993"/>
            <a:ext cx="4572000" cy="400110"/>
          </a:xfrm>
          <a:prstGeom prst="rect">
            <a:avLst/>
          </a:prstGeom>
        </p:spPr>
        <p:txBody>
          <a:bodyPr>
            <a:spAutoFit/>
          </a:bodyPr>
          <a:lstStyle/>
          <a:p>
            <a:r>
              <a:rPr lang="en-US" altLang="zh-CN" sz="2000" dirty="0" smtClean="0"/>
              <a:t>4)  Save </a:t>
            </a:r>
            <a:r>
              <a:rPr lang="en-US" altLang="zh-CN" sz="2000" dirty="0"/>
              <a:t>Query</a:t>
            </a:r>
            <a:endParaRPr lang="zh-CN" altLang="en-US" sz="20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48990" b="24302"/>
          <a:stretch/>
        </p:blipFill>
        <p:spPr>
          <a:xfrm>
            <a:off x="320040" y="2055058"/>
            <a:ext cx="3848100" cy="3076801"/>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t="-1" r="34616" b="18285"/>
          <a:stretch/>
        </p:blipFill>
        <p:spPr>
          <a:xfrm>
            <a:off x="4411983" y="2055060"/>
            <a:ext cx="4231391" cy="3076801"/>
          </a:xfrm>
          <a:prstGeom prst="rect">
            <a:avLst/>
          </a:prstGeom>
        </p:spPr>
      </p:pic>
      <p:sp>
        <p:nvSpPr>
          <p:cNvPr id="8" name="Right Arrow 7"/>
          <p:cNvSpPr/>
          <p:nvPr/>
        </p:nvSpPr>
        <p:spPr>
          <a:xfrm rot="8039367">
            <a:off x="3037290" y="2342694"/>
            <a:ext cx="963212" cy="430046"/>
          </a:xfrm>
          <a:prstGeom prst="rightArrow">
            <a:avLst>
              <a:gd name="adj1" fmla="val 37118"/>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Right Arrow 8"/>
          <p:cNvSpPr/>
          <p:nvPr/>
        </p:nvSpPr>
        <p:spPr>
          <a:xfrm rot="18698921">
            <a:off x="6625860" y="3729534"/>
            <a:ext cx="963212" cy="430046"/>
          </a:xfrm>
          <a:prstGeom prst="rightArrow">
            <a:avLst>
              <a:gd name="adj1" fmla="val 37118"/>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655361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C85D4C00-A47F-405B-8741-3518A806FCB6}"/>
              </a:ext>
            </a:extLst>
          </p:cNvPr>
          <p:cNvSpPr/>
          <p:nvPr/>
        </p:nvSpPr>
        <p:spPr>
          <a:xfrm>
            <a:off x="898739" y="1219246"/>
            <a:ext cx="2497287" cy="553998"/>
          </a:xfrm>
          <a:prstGeom prst="rect">
            <a:avLst/>
          </a:prstGeom>
        </p:spPr>
        <p:txBody>
          <a:bodyPr wrap="none">
            <a:spAutoFit/>
          </a:bodyPr>
          <a:lstStyle/>
          <a:p>
            <a:pPr lvl="0"/>
            <a:r>
              <a:rPr lang="en-US" sz="3000" b="1" dirty="0">
                <a:solidFill>
                  <a:srgbClr val="33339B"/>
                </a:solidFill>
                <a:latin typeface="Times New Roman" panose="02020603050405020304" pitchFamily="18" charset="0"/>
                <a:cs typeface="Times New Roman" panose="02020603050405020304" pitchFamily="18" charset="0"/>
              </a:rPr>
              <a:t>3. </a:t>
            </a:r>
            <a:r>
              <a:rPr lang="en-US" altLang="zh-CN" sz="3000" b="1" dirty="0">
                <a:solidFill>
                  <a:srgbClr val="33339B"/>
                </a:solidFill>
                <a:latin typeface="Times New Roman" panose="02020603050405020304" pitchFamily="18" charset="0"/>
                <a:cs typeface="Times New Roman" panose="02020603050405020304" pitchFamily="18" charset="0"/>
              </a:rPr>
              <a:t>Lab project</a:t>
            </a:r>
          </a:p>
        </p:txBody>
      </p:sp>
      <p:sp>
        <p:nvSpPr>
          <p:cNvPr id="11" name="Rectangle 10">
            <a:extLst>
              <a:ext uri="{FF2B5EF4-FFF2-40B4-BE49-F238E27FC236}">
                <a16:creationId xmlns="" xmlns:a16="http://schemas.microsoft.com/office/drawing/2014/main" id="{2D75061C-CA57-44E8-9318-9B7B1A132CC2}"/>
              </a:ext>
            </a:extLst>
          </p:cNvPr>
          <p:cNvSpPr/>
          <p:nvPr/>
        </p:nvSpPr>
        <p:spPr>
          <a:xfrm>
            <a:off x="1334565" y="3175837"/>
            <a:ext cx="6679970" cy="415498"/>
          </a:xfrm>
          <a:prstGeom prst="rect">
            <a:avLst/>
          </a:prstGeom>
        </p:spPr>
        <p:txBody>
          <a:bodyPr wrap="none">
            <a:spAutoFit/>
          </a:bodyPr>
          <a:lstStyle/>
          <a:p>
            <a:r>
              <a:rPr lang="en-US" sz="2100" b="1" dirty="0">
                <a:solidFill>
                  <a:srgbClr val="33339B"/>
                </a:solidFill>
                <a:latin typeface="Times New Roman" panose="02020603050405020304" pitchFamily="18" charset="0"/>
                <a:cs typeface="Times New Roman" panose="02020603050405020304" pitchFamily="18" charset="0"/>
              </a:rPr>
              <a:t>3.2 </a:t>
            </a:r>
            <a:r>
              <a:rPr lang="en-US" sz="2100" b="1" dirty="0" smtClean="0">
                <a:solidFill>
                  <a:srgbClr val="33339B"/>
                </a:solidFill>
                <a:latin typeface="Times New Roman" panose="02020603050405020304" pitchFamily="18" charset="0"/>
                <a:cs typeface="Times New Roman" panose="02020603050405020304" pitchFamily="18" charset="0"/>
              </a:rPr>
              <a:t>print</a:t>
            </a:r>
            <a:r>
              <a:rPr lang="en-US" altLang="zh-CN" sz="2100" b="1" dirty="0" smtClean="0">
                <a:solidFill>
                  <a:srgbClr val="33339B"/>
                </a:solidFill>
                <a:latin typeface="Times New Roman" panose="02020603050405020304" pitchFamily="18" charset="0"/>
                <a:cs typeface="Times New Roman" panose="02020603050405020304" pitchFamily="18" charset="0"/>
              </a:rPr>
              <a:t> the names of </a:t>
            </a:r>
            <a:r>
              <a:rPr lang="en-US" altLang="zh-CN" sz="2100" b="1" dirty="0">
                <a:solidFill>
                  <a:srgbClr val="33339B"/>
                </a:solidFill>
                <a:latin typeface="Times New Roman" panose="02020603050405020304" pitchFamily="18" charset="0"/>
                <a:cs typeface="Times New Roman" panose="02020603050405020304" pitchFamily="18" charset="0"/>
              </a:rPr>
              <a:t>sailors</a:t>
            </a:r>
            <a:r>
              <a:rPr lang="en-US" altLang="zh-CN" sz="2100" b="1" dirty="0" smtClean="0">
                <a:solidFill>
                  <a:srgbClr val="33339B"/>
                </a:solidFill>
                <a:latin typeface="Times New Roman" panose="02020603050405020304" pitchFamily="18" charset="0"/>
                <a:cs typeface="Times New Roman" panose="02020603050405020304" pitchFamily="18" charset="0"/>
              </a:rPr>
              <a:t> who reserved boats in 2018</a:t>
            </a:r>
            <a:endParaRPr lang="en-US" sz="2100" b="1" dirty="0">
              <a:solidFill>
                <a:srgbClr val="33339B"/>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 xmlns:a16="http://schemas.microsoft.com/office/drawing/2014/main" id="{317ECA87-5B5A-4468-9C14-947F919F45C6}"/>
              </a:ext>
            </a:extLst>
          </p:cNvPr>
          <p:cNvSpPr/>
          <p:nvPr/>
        </p:nvSpPr>
        <p:spPr>
          <a:xfrm>
            <a:off x="1334567" y="3957544"/>
            <a:ext cx="6197402" cy="415498"/>
          </a:xfrm>
          <a:prstGeom prst="rect">
            <a:avLst/>
          </a:prstGeom>
        </p:spPr>
        <p:txBody>
          <a:bodyPr wrap="none">
            <a:spAutoFit/>
          </a:bodyPr>
          <a:lstStyle/>
          <a:p>
            <a:r>
              <a:rPr lang="en-US" sz="2100" b="1" dirty="0" smtClean="0">
                <a:solidFill>
                  <a:srgbClr val="33339B"/>
                </a:solidFill>
                <a:latin typeface="Times New Roman" panose="02020603050405020304" pitchFamily="18" charset="0"/>
                <a:cs typeface="Times New Roman" panose="02020603050405020304" pitchFamily="18" charset="0"/>
              </a:rPr>
              <a:t>3.3 print names of </a:t>
            </a:r>
            <a:r>
              <a:rPr lang="en-US" altLang="zh-CN" sz="2100" b="1" dirty="0" smtClean="0">
                <a:solidFill>
                  <a:srgbClr val="33339B"/>
                </a:solidFill>
                <a:latin typeface="Times New Roman" panose="02020603050405020304" pitchFamily="18" charset="0"/>
                <a:cs typeface="Times New Roman" panose="02020603050405020304" pitchFamily="18" charset="0"/>
              </a:rPr>
              <a:t>sailors who reserved “rose” boat</a:t>
            </a:r>
            <a:r>
              <a:rPr lang="en-US" sz="2100" b="1" dirty="0" smtClean="0">
                <a:solidFill>
                  <a:srgbClr val="33339B"/>
                </a:solidFill>
                <a:latin typeface="Times New Roman" panose="02020603050405020304" pitchFamily="18" charset="0"/>
                <a:cs typeface="Times New Roman" panose="02020603050405020304" pitchFamily="18" charset="0"/>
              </a:rPr>
              <a:t>  </a:t>
            </a:r>
            <a:endParaRPr lang="en-US" sz="2100" b="1" dirty="0">
              <a:solidFill>
                <a:srgbClr val="33339B"/>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 xmlns:a16="http://schemas.microsoft.com/office/drawing/2014/main" id="{128E55C2-AECB-413B-AC1F-99B53B0D7530}"/>
              </a:ext>
            </a:extLst>
          </p:cNvPr>
          <p:cNvSpPr/>
          <p:nvPr/>
        </p:nvSpPr>
        <p:spPr>
          <a:xfrm>
            <a:off x="1334565" y="2139453"/>
            <a:ext cx="6376876" cy="738664"/>
          </a:xfrm>
          <a:prstGeom prst="rect">
            <a:avLst/>
          </a:prstGeom>
        </p:spPr>
        <p:txBody>
          <a:bodyPr wrap="square">
            <a:spAutoFit/>
          </a:bodyPr>
          <a:lstStyle/>
          <a:p>
            <a:r>
              <a:rPr lang="en-US" sz="2100" b="1" dirty="0">
                <a:solidFill>
                  <a:srgbClr val="33339B"/>
                </a:solidFill>
                <a:latin typeface="Times New Roman" panose="02020603050405020304" pitchFamily="18" charset="0"/>
                <a:cs typeface="Times New Roman" panose="02020603050405020304" pitchFamily="18" charset="0"/>
              </a:rPr>
              <a:t>3.1 </a:t>
            </a:r>
            <a:r>
              <a:rPr lang="en-US" sz="2100" b="1" dirty="0" smtClean="0">
                <a:solidFill>
                  <a:srgbClr val="33339B"/>
                </a:solidFill>
                <a:latin typeface="Times New Roman" panose="02020603050405020304" pitchFamily="18" charset="0"/>
                <a:cs typeface="Times New Roman" panose="02020603050405020304" pitchFamily="18" charset="0"/>
              </a:rPr>
              <a:t>print </a:t>
            </a:r>
            <a:r>
              <a:rPr lang="en-US" altLang="zh-CN" sz="2100" b="1" dirty="0" smtClean="0">
                <a:solidFill>
                  <a:srgbClr val="33339B"/>
                </a:solidFill>
                <a:latin typeface="Times New Roman" panose="02020603050405020304" pitchFamily="18" charset="0"/>
                <a:cs typeface="Times New Roman" panose="02020603050405020304" pitchFamily="18" charset="0"/>
              </a:rPr>
              <a:t> name </a:t>
            </a:r>
            <a:r>
              <a:rPr lang="en-US" altLang="zh-CN" sz="2100" b="1" dirty="0">
                <a:solidFill>
                  <a:srgbClr val="33339B"/>
                </a:solidFill>
                <a:latin typeface="Times New Roman" panose="02020603050405020304" pitchFamily="18" charset="0"/>
                <a:cs typeface="Times New Roman" panose="02020603050405020304" pitchFamily="18" charset="0"/>
              </a:rPr>
              <a:t>and </a:t>
            </a:r>
            <a:r>
              <a:rPr lang="en-US" altLang="zh-CN" sz="2100" b="1" dirty="0" err="1" smtClean="0">
                <a:solidFill>
                  <a:srgbClr val="33339B"/>
                </a:solidFill>
                <a:latin typeface="Times New Roman" panose="02020603050405020304" pitchFamily="18" charset="0"/>
                <a:cs typeface="Times New Roman" panose="02020603050405020304" pitchFamily="18" charset="0"/>
              </a:rPr>
              <a:t>sid</a:t>
            </a:r>
            <a:r>
              <a:rPr lang="en-US" altLang="zh-CN" sz="2100" b="1" dirty="0" smtClean="0">
                <a:solidFill>
                  <a:srgbClr val="33339B"/>
                </a:solidFill>
                <a:latin typeface="Times New Roman" panose="02020603050405020304" pitchFamily="18" charset="0"/>
                <a:cs typeface="Times New Roman" panose="02020603050405020304" pitchFamily="18" charset="0"/>
              </a:rPr>
              <a:t> of sailors whose </a:t>
            </a:r>
            <a:r>
              <a:rPr lang="en-US" sz="2100" b="1" dirty="0" smtClean="0">
                <a:solidFill>
                  <a:srgbClr val="33339B"/>
                </a:solidFill>
                <a:latin typeface="Times New Roman" panose="02020603050405020304" pitchFamily="18" charset="0"/>
                <a:cs typeface="Times New Roman" panose="02020603050405020304" pitchFamily="18" charset="0"/>
              </a:rPr>
              <a:t>age &gt;40 And rating&gt;7</a:t>
            </a:r>
            <a:endParaRPr lang="en-US" sz="2100" b="1" dirty="0">
              <a:solidFill>
                <a:srgbClr val="33339B"/>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 xmlns:a16="http://schemas.microsoft.com/office/drawing/2014/main" id="{317ECA87-5B5A-4468-9C14-947F919F45C6}"/>
              </a:ext>
            </a:extLst>
          </p:cNvPr>
          <p:cNvSpPr/>
          <p:nvPr/>
        </p:nvSpPr>
        <p:spPr>
          <a:xfrm>
            <a:off x="1334566" y="4672822"/>
            <a:ext cx="6679969" cy="1061829"/>
          </a:xfrm>
          <a:prstGeom prst="rect">
            <a:avLst/>
          </a:prstGeom>
        </p:spPr>
        <p:txBody>
          <a:bodyPr wrap="square">
            <a:spAutoFit/>
          </a:bodyPr>
          <a:lstStyle/>
          <a:p>
            <a:r>
              <a:rPr lang="en-US" sz="2100" b="1" dirty="0" smtClean="0">
                <a:solidFill>
                  <a:srgbClr val="33339B"/>
                </a:solidFill>
                <a:latin typeface="Times New Roman" panose="02020603050405020304" pitchFamily="18" charset="0"/>
                <a:cs typeface="Times New Roman" panose="02020603050405020304" pitchFamily="18" charset="0"/>
              </a:rPr>
              <a:t>3.4 print </a:t>
            </a:r>
            <a:r>
              <a:rPr lang="en-US" sz="2100" b="1" dirty="0" err="1" smtClean="0">
                <a:solidFill>
                  <a:srgbClr val="33339B"/>
                </a:solidFill>
                <a:latin typeface="Times New Roman" panose="02020603050405020304" pitchFamily="18" charset="0"/>
                <a:cs typeface="Times New Roman" panose="02020603050405020304" pitchFamily="18" charset="0"/>
              </a:rPr>
              <a:t>sid</a:t>
            </a:r>
            <a:r>
              <a:rPr lang="en-US" sz="2100" b="1" dirty="0" smtClean="0">
                <a:solidFill>
                  <a:srgbClr val="33339B"/>
                </a:solidFill>
                <a:latin typeface="Times New Roman" panose="02020603050405020304" pitchFamily="18" charset="0"/>
                <a:cs typeface="Times New Roman" panose="02020603050405020304" pitchFamily="18" charset="0"/>
              </a:rPr>
              <a:t>, name, age of sailors(</a:t>
            </a:r>
            <a:r>
              <a:rPr lang="en-US" altLang="zh-CN" sz="2100" b="1" dirty="0" smtClean="0">
                <a:solidFill>
                  <a:srgbClr val="33339B"/>
                </a:solidFill>
                <a:latin typeface="Times New Roman" panose="02020603050405020304" pitchFamily="18" charset="0"/>
                <a:cs typeface="Times New Roman" panose="02020603050405020304" pitchFamily="18" charset="0"/>
              </a:rPr>
              <a:t>order </a:t>
            </a:r>
            <a:r>
              <a:rPr lang="en-US" altLang="zh-CN" sz="2100" b="1" dirty="0">
                <a:solidFill>
                  <a:srgbClr val="33339B"/>
                </a:solidFill>
                <a:latin typeface="Times New Roman" panose="02020603050405020304" pitchFamily="18" charset="0"/>
                <a:cs typeface="Times New Roman" panose="02020603050405020304" pitchFamily="18" charset="0"/>
              </a:rPr>
              <a:t>by age </a:t>
            </a:r>
            <a:r>
              <a:rPr lang="en-US" sz="2100" b="1" dirty="0" smtClean="0">
                <a:solidFill>
                  <a:srgbClr val="33339B"/>
                </a:solidFill>
                <a:latin typeface="Times New Roman" panose="02020603050405020304" pitchFamily="18" charset="0"/>
                <a:cs typeface="Times New Roman" panose="02020603050405020304" pitchFamily="18" charset="0"/>
              </a:rPr>
              <a:t>) who     reserved boats in 2019</a:t>
            </a:r>
          </a:p>
          <a:p>
            <a:r>
              <a:rPr lang="en-US" sz="2100" b="1" dirty="0" smtClean="0">
                <a:solidFill>
                  <a:srgbClr val="33339B"/>
                </a:solidFill>
                <a:latin typeface="Times New Roman" panose="02020603050405020304" pitchFamily="18" charset="0"/>
                <a:cs typeface="Times New Roman" panose="02020603050405020304" pitchFamily="18" charset="0"/>
              </a:rPr>
              <a:t> </a:t>
            </a:r>
            <a:endParaRPr lang="en-US" sz="2100" b="1" dirty="0">
              <a:solidFill>
                <a:srgbClr val="33339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702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标题 1">
            <a:extLst>
              <a:ext uri="{FF2B5EF4-FFF2-40B4-BE49-F238E27FC236}">
                <a16:creationId xmlns="" xmlns:a16="http://schemas.microsoft.com/office/drawing/2014/main" id="{B4F80788-2EE6-43F0-B69F-B10257604CBA}"/>
              </a:ext>
            </a:extLst>
          </p:cNvPr>
          <p:cNvSpPr>
            <a:spLocks noGrp="1"/>
          </p:cNvSpPr>
          <p:nvPr>
            <p:ph type="ctrTitle"/>
          </p:nvPr>
        </p:nvSpPr>
        <p:spPr>
          <a:xfrm>
            <a:off x="1143000" y="2686052"/>
            <a:ext cx="6858000" cy="803672"/>
          </a:xfrm>
        </p:spPr>
        <p:txBody>
          <a:bodyPr>
            <a:normAutofit/>
          </a:bodyPr>
          <a:lstStyle/>
          <a:p>
            <a:r>
              <a:rPr lang="en-US" sz="4950" b="1" dirty="0">
                <a:solidFill>
                  <a:srgbClr val="33339B"/>
                </a:solidFill>
                <a:latin typeface="BookAntiqua-Bold"/>
                <a:ea typeface="+mn-ea"/>
                <a:cs typeface="+mn-cs"/>
              </a:rPr>
              <a:t>Assignment2</a:t>
            </a:r>
          </a:p>
        </p:txBody>
      </p:sp>
    </p:spTree>
    <p:extLst>
      <p:ext uri="{BB962C8B-B14F-4D97-AF65-F5344CB8AC3E}">
        <p14:creationId xmlns:p14="http://schemas.microsoft.com/office/powerpoint/2010/main" val="2930940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 xmlns:a16="http://schemas.microsoft.com/office/drawing/2014/main" id="{C0D5B375-295B-41AB-90D3-56F5A18CEF36}"/>
              </a:ext>
            </a:extLst>
          </p:cNvPr>
          <p:cNvSpPr/>
          <p:nvPr/>
        </p:nvSpPr>
        <p:spPr>
          <a:xfrm>
            <a:off x="883920" y="1356478"/>
            <a:ext cx="7660640" cy="4078039"/>
          </a:xfrm>
          <a:prstGeom prst="rect">
            <a:avLst/>
          </a:prstGeom>
        </p:spPr>
        <p:txBody>
          <a:bodyPr wrap="square">
            <a:spAutoFit/>
          </a:bodyPr>
          <a:lstStyle/>
          <a:p>
            <a:r>
              <a:rPr lang="en-US" sz="3000" b="1" dirty="0" smtClean="0">
                <a:solidFill>
                  <a:srgbClr val="33339B"/>
                </a:solidFill>
                <a:latin typeface="Times New Roman" panose="02020603050405020304" pitchFamily="18" charset="0"/>
                <a:cs typeface="Times New Roman" panose="02020603050405020304" pitchFamily="18" charset="0"/>
              </a:rPr>
              <a:t>Content</a:t>
            </a:r>
          </a:p>
          <a:p>
            <a:endParaRPr lang="en-US" sz="3000" b="1" dirty="0">
              <a:solidFill>
                <a:srgbClr val="33339B"/>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SQL queries on university </a:t>
            </a:r>
            <a:r>
              <a:rPr lang="en-US" sz="2000" dirty="0" smtClean="0">
                <a:solidFill>
                  <a:srgbClr val="000000"/>
                </a:solidFill>
                <a:latin typeface="Times New Roman" panose="02020603050405020304" pitchFamily="18" charset="0"/>
                <a:cs typeface="Times New Roman" panose="02020603050405020304" pitchFamily="18" charset="0"/>
              </a:rPr>
              <a:t>database</a:t>
            </a:r>
          </a:p>
          <a:p>
            <a:pPr marL="342892" indent="-342892">
              <a:buFont typeface="Wingdings" panose="05000000000000000000" pitchFamily="2" charset="2"/>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Write SQL queries that answer the questions below (one query per question) and run them on the Microsoft ACCESS Database System using its SQL interpreter. The query answers must not contain duplicates, but you should use the SQL keyword </a:t>
            </a:r>
            <a:r>
              <a:rPr lang="en-US" sz="2000" dirty="0" err="1">
                <a:solidFill>
                  <a:srgbClr val="000000"/>
                </a:solidFill>
                <a:latin typeface="Times New Roman" panose="02020603050405020304" pitchFamily="18" charset="0"/>
                <a:cs typeface="Times New Roman" panose="02020603050405020304" pitchFamily="18" charset="0"/>
              </a:rPr>
              <a:t>distinctonly</a:t>
            </a:r>
            <a:r>
              <a:rPr lang="en-US" sz="2000" dirty="0">
                <a:solidFill>
                  <a:srgbClr val="000000"/>
                </a:solidFill>
                <a:latin typeface="Times New Roman" panose="02020603050405020304" pitchFamily="18" charset="0"/>
                <a:cs typeface="Times New Roman" panose="02020603050405020304" pitchFamily="18" charset="0"/>
              </a:rPr>
              <a:t> when necessary.  </a:t>
            </a:r>
          </a:p>
          <a:p>
            <a:pPr marL="342892" indent="-342892">
              <a:buFont typeface="Wingdings" panose="05000000000000000000" pitchFamily="2" charset="2"/>
              <a:buChar char="§"/>
            </a:pPr>
            <a:endParaRPr lang="en-US" sz="1500" dirty="0">
              <a:solidFill>
                <a:srgbClr val="000000"/>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970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 xmlns:a16="http://schemas.microsoft.com/office/drawing/2014/main" id="{C0D5B375-295B-41AB-90D3-56F5A18CEF36}"/>
              </a:ext>
            </a:extLst>
          </p:cNvPr>
          <p:cNvSpPr/>
          <p:nvPr/>
        </p:nvSpPr>
        <p:spPr>
          <a:xfrm>
            <a:off x="883920" y="696078"/>
            <a:ext cx="7660640" cy="3924151"/>
          </a:xfrm>
          <a:prstGeom prst="rect">
            <a:avLst/>
          </a:prstGeom>
        </p:spPr>
        <p:txBody>
          <a:bodyPr wrap="square">
            <a:spAutoFit/>
          </a:bodyPr>
          <a:lstStyle/>
          <a:p>
            <a:r>
              <a:rPr lang="en-US" sz="3000" b="1" dirty="0" smtClean="0">
                <a:solidFill>
                  <a:srgbClr val="33339B"/>
                </a:solidFill>
                <a:latin typeface="Times New Roman" panose="02020603050405020304" pitchFamily="18" charset="0"/>
                <a:cs typeface="Times New Roman" panose="02020603050405020304" pitchFamily="18" charset="0"/>
              </a:rPr>
              <a:t>Content</a:t>
            </a:r>
          </a:p>
          <a:p>
            <a:endParaRPr lang="en-US" sz="3000" b="1" dirty="0" smtClean="0">
              <a:solidFill>
                <a:srgbClr val="33339B"/>
              </a:solidFill>
              <a:latin typeface="Times New Roman" panose="02020603050405020304" pitchFamily="18" charset="0"/>
              <a:cs typeface="Times New Roman" panose="02020603050405020304" pitchFamily="18" charset="0"/>
            </a:endParaRPr>
          </a:p>
          <a:p>
            <a:endParaRPr lang="en-US" sz="3000" b="1" dirty="0">
              <a:solidFill>
                <a:srgbClr val="33339B"/>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r>
              <a:rPr lang="en-US" sz="2000" dirty="0" smtClean="0">
                <a:solidFill>
                  <a:srgbClr val="000000"/>
                </a:solidFill>
                <a:latin typeface="Times New Roman" panose="02020603050405020304" pitchFamily="18" charset="0"/>
                <a:cs typeface="Times New Roman" panose="02020603050405020304" pitchFamily="18" charset="0"/>
              </a:rPr>
              <a:t>The </a:t>
            </a:r>
            <a:r>
              <a:rPr lang="en-US" sz="2000" dirty="0">
                <a:solidFill>
                  <a:srgbClr val="000000"/>
                </a:solidFill>
                <a:latin typeface="Times New Roman" panose="02020603050405020304" pitchFamily="18" charset="0"/>
                <a:cs typeface="Times New Roman" panose="02020603050405020304" pitchFamily="18" charset="0"/>
              </a:rPr>
              <a:t>SQL interpreter in ACCESS is not quite the same as the one described in the textbook. If the query you write is not accepted by ACCESS (usually it gives you some strange errors), try different ways until you get one that works with ACCESS. For this assignment, creation of temporary tables is not allowed, i.e., for each question you have to write exactly one SQL statement.</a:t>
            </a:r>
          </a:p>
          <a:p>
            <a:pPr marL="342892" indent="-342892">
              <a:buFont typeface="Wingdings" panose="05000000000000000000" pitchFamily="2" charset="2"/>
              <a:buChar char="§"/>
            </a:pPr>
            <a:endParaRPr lang="en-US" sz="1500" dirty="0">
              <a:solidFill>
                <a:srgbClr val="000000"/>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7591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 xmlns:a16="http://schemas.microsoft.com/office/drawing/2014/main" id="{F4E27EBF-C96C-4D06-95C4-90E321992A14}"/>
              </a:ext>
            </a:extLst>
          </p:cNvPr>
          <p:cNvSpPr/>
          <p:nvPr/>
        </p:nvSpPr>
        <p:spPr>
          <a:xfrm>
            <a:off x="1183750" y="1090676"/>
            <a:ext cx="7002024" cy="4755148"/>
          </a:xfrm>
          <a:prstGeom prst="rect">
            <a:avLst/>
          </a:prstGeom>
          <a:ln>
            <a:noFill/>
          </a:ln>
        </p:spPr>
        <p:txBody>
          <a:bodyPr wrap="square">
            <a:spAutoFit/>
          </a:bodyPr>
          <a:lstStyle/>
          <a:p>
            <a:r>
              <a:rPr lang="en-US" sz="3000" b="1" dirty="0" smtClean="0">
                <a:solidFill>
                  <a:srgbClr val="33339B"/>
                </a:solidFill>
                <a:latin typeface="Times New Roman" panose="02020603050405020304" pitchFamily="18" charset="0"/>
                <a:cs typeface="Times New Roman" panose="02020603050405020304" pitchFamily="18" charset="0"/>
              </a:rPr>
              <a:t>Database Schema</a:t>
            </a:r>
          </a:p>
          <a:p>
            <a:pPr marL="257168" indent="-257168">
              <a:buFont typeface="Wingdings" panose="05000000000000000000" pitchFamily="2" charset="2"/>
              <a:buChar char="§"/>
            </a:pPr>
            <a:r>
              <a:rPr lang="en-US" sz="2100" dirty="0" smtClean="0">
                <a:solidFill>
                  <a:srgbClr val="000000"/>
                </a:solidFill>
                <a:latin typeface="Times New Roman" panose="02020603050405020304" pitchFamily="18" charset="0"/>
                <a:cs typeface="Times New Roman" panose="02020603050405020304" pitchFamily="18" charset="0"/>
              </a:rPr>
              <a:t>The </a:t>
            </a:r>
            <a:r>
              <a:rPr lang="en-US" sz="2100" dirty="0">
                <a:solidFill>
                  <a:srgbClr val="000000"/>
                </a:solidFill>
                <a:latin typeface="Times New Roman" panose="02020603050405020304" pitchFamily="18" charset="0"/>
                <a:cs typeface="Times New Roman" panose="02020603050405020304" pitchFamily="18" charset="0"/>
              </a:rPr>
              <a:t>schema of the database is provided below (keys are in bold, field types are omitted):</a:t>
            </a:r>
          </a:p>
          <a:p>
            <a:pPr marL="257168" indent="-257168">
              <a:buFont typeface="Wingdings" panose="05000000000000000000" pitchFamily="2" charset="2"/>
              <a:buChar char="§"/>
            </a:pPr>
            <a:endParaRPr lang="en-US" sz="2100" dirty="0">
              <a:solidFill>
                <a:srgbClr val="000000"/>
              </a:solidFill>
              <a:latin typeface="Times New Roman" panose="02020603050405020304" pitchFamily="18" charset="0"/>
              <a:cs typeface="Times New Roman" panose="02020603050405020304" pitchFamily="18" charset="0"/>
            </a:endParaRPr>
          </a:p>
          <a:p>
            <a:r>
              <a:rPr lang="en-US" sz="2100" dirty="0">
                <a:solidFill>
                  <a:srgbClr val="000000"/>
                </a:solidFill>
                <a:latin typeface="Times New Roman" panose="02020603050405020304" pitchFamily="18" charset="0"/>
                <a:cs typeface="Times New Roman" panose="02020603050405020304" pitchFamily="18" charset="0"/>
              </a:rPr>
              <a:t>    student(</a:t>
            </a:r>
            <a:r>
              <a:rPr lang="en-US" sz="2100" b="1" dirty="0" err="1">
                <a:solidFill>
                  <a:srgbClr val="000000"/>
                </a:solidFill>
                <a:latin typeface="Times New Roman" panose="02020603050405020304" pitchFamily="18" charset="0"/>
                <a:cs typeface="Times New Roman" panose="02020603050405020304" pitchFamily="18" charset="0"/>
              </a:rPr>
              <a:t>sid</a:t>
            </a:r>
            <a:r>
              <a:rPr lang="en-US" sz="2100" dirty="0">
                <a:solidFill>
                  <a:srgbClr val="000000"/>
                </a:solidFill>
                <a:latin typeface="Times New Roman" panose="02020603050405020304" pitchFamily="18" charset="0"/>
                <a:cs typeface="Times New Roman" panose="02020603050405020304" pitchFamily="18" charset="0"/>
              </a:rPr>
              <a:t>, </a:t>
            </a:r>
            <a:r>
              <a:rPr lang="en-US" sz="2100" dirty="0" err="1">
                <a:solidFill>
                  <a:srgbClr val="000000"/>
                </a:solidFill>
                <a:latin typeface="Times New Roman" panose="02020603050405020304" pitchFamily="18" charset="0"/>
                <a:cs typeface="Times New Roman" panose="02020603050405020304" pitchFamily="18" charset="0"/>
              </a:rPr>
              <a:t>sname</a:t>
            </a:r>
            <a:r>
              <a:rPr lang="en-US" sz="2100" dirty="0">
                <a:solidFill>
                  <a:srgbClr val="000000"/>
                </a:solidFill>
                <a:latin typeface="Times New Roman" panose="02020603050405020304" pitchFamily="18" charset="0"/>
                <a:cs typeface="Times New Roman" panose="02020603050405020304" pitchFamily="18" charset="0"/>
              </a:rPr>
              <a:t>, sex, age, year, </a:t>
            </a:r>
            <a:r>
              <a:rPr lang="en-US" sz="2100" dirty="0" err="1">
                <a:solidFill>
                  <a:srgbClr val="000000"/>
                </a:solidFill>
                <a:latin typeface="Times New Roman" panose="02020603050405020304" pitchFamily="18" charset="0"/>
                <a:cs typeface="Times New Roman" panose="02020603050405020304" pitchFamily="18" charset="0"/>
              </a:rPr>
              <a:t>gpa</a:t>
            </a:r>
            <a:r>
              <a:rPr lang="en-US" sz="2100" dirty="0">
                <a:solidFill>
                  <a:srgbClr val="000000"/>
                </a:solidFill>
                <a:latin typeface="Times New Roman" panose="02020603050405020304" pitchFamily="18" charset="0"/>
                <a:cs typeface="Times New Roman" panose="02020603050405020304" pitchFamily="18" charset="0"/>
              </a:rPr>
              <a:t>)</a:t>
            </a:r>
          </a:p>
          <a:p>
            <a:r>
              <a:rPr lang="en-US" sz="2100" dirty="0">
                <a:solidFill>
                  <a:srgbClr val="000000"/>
                </a:solidFill>
                <a:latin typeface="Times New Roman" panose="02020603050405020304" pitchFamily="18" charset="0"/>
                <a:cs typeface="Times New Roman" panose="02020603050405020304" pitchFamily="18" charset="0"/>
              </a:rPr>
              <a:t>    dept(</a:t>
            </a:r>
            <a:r>
              <a:rPr lang="en-US" sz="2100" b="1" dirty="0" err="1">
                <a:solidFill>
                  <a:srgbClr val="000000"/>
                </a:solidFill>
                <a:latin typeface="Times New Roman" panose="02020603050405020304" pitchFamily="18" charset="0"/>
                <a:cs typeface="Times New Roman" panose="02020603050405020304" pitchFamily="18" charset="0"/>
              </a:rPr>
              <a:t>dname</a:t>
            </a:r>
            <a:r>
              <a:rPr lang="en-US" sz="2100" dirty="0">
                <a:solidFill>
                  <a:srgbClr val="000000"/>
                </a:solidFill>
                <a:latin typeface="Times New Roman" panose="02020603050405020304" pitchFamily="18" charset="0"/>
                <a:cs typeface="Times New Roman" panose="02020603050405020304" pitchFamily="18" charset="0"/>
              </a:rPr>
              <a:t>, </a:t>
            </a:r>
            <a:r>
              <a:rPr lang="en-US" sz="2100" dirty="0" err="1">
                <a:solidFill>
                  <a:srgbClr val="000000"/>
                </a:solidFill>
                <a:latin typeface="Times New Roman" panose="02020603050405020304" pitchFamily="18" charset="0"/>
                <a:cs typeface="Times New Roman" panose="02020603050405020304" pitchFamily="18" charset="0"/>
              </a:rPr>
              <a:t>numphds</a:t>
            </a:r>
            <a:r>
              <a:rPr lang="en-US" sz="2100" dirty="0">
                <a:solidFill>
                  <a:srgbClr val="000000"/>
                </a:solidFill>
                <a:latin typeface="Times New Roman" panose="02020603050405020304" pitchFamily="18" charset="0"/>
                <a:cs typeface="Times New Roman" panose="02020603050405020304" pitchFamily="18" charset="0"/>
              </a:rPr>
              <a:t>)</a:t>
            </a:r>
          </a:p>
          <a:p>
            <a:r>
              <a:rPr lang="en-US" sz="2100" dirty="0">
                <a:solidFill>
                  <a:srgbClr val="000000"/>
                </a:solidFill>
                <a:latin typeface="Times New Roman" panose="02020603050405020304" pitchFamily="18" charset="0"/>
                <a:cs typeface="Times New Roman" panose="02020603050405020304" pitchFamily="18" charset="0"/>
              </a:rPr>
              <a:t>    prof(</a:t>
            </a:r>
            <a:r>
              <a:rPr lang="en-US" sz="2100" b="1" dirty="0" err="1">
                <a:solidFill>
                  <a:srgbClr val="000000"/>
                </a:solidFill>
                <a:latin typeface="Times New Roman" panose="02020603050405020304" pitchFamily="18" charset="0"/>
                <a:cs typeface="Times New Roman" panose="02020603050405020304" pitchFamily="18" charset="0"/>
              </a:rPr>
              <a:t>pname</a:t>
            </a:r>
            <a:r>
              <a:rPr lang="en-US" sz="2100" dirty="0">
                <a:solidFill>
                  <a:srgbClr val="000000"/>
                </a:solidFill>
                <a:latin typeface="Times New Roman" panose="02020603050405020304" pitchFamily="18" charset="0"/>
                <a:cs typeface="Times New Roman" panose="02020603050405020304" pitchFamily="18" charset="0"/>
              </a:rPr>
              <a:t>, </a:t>
            </a:r>
            <a:r>
              <a:rPr lang="en-US" sz="2100" dirty="0" err="1">
                <a:solidFill>
                  <a:srgbClr val="000000"/>
                </a:solidFill>
                <a:latin typeface="Times New Roman" panose="02020603050405020304" pitchFamily="18" charset="0"/>
                <a:cs typeface="Times New Roman" panose="02020603050405020304" pitchFamily="18" charset="0"/>
              </a:rPr>
              <a:t>dname</a:t>
            </a:r>
            <a:r>
              <a:rPr lang="en-US" sz="2100" dirty="0">
                <a:solidFill>
                  <a:srgbClr val="000000"/>
                </a:solidFill>
                <a:latin typeface="Times New Roman" panose="02020603050405020304" pitchFamily="18" charset="0"/>
                <a:cs typeface="Times New Roman" panose="02020603050405020304" pitchFamily="18" charset="0"/>
              </a:rPr>
              <a:t>)</a:t>
            </a:r>
          </a:p>
          <a:p>
            <a:r>
              <a:rPr lang="en-US" sz="2100" dirty="0">
                <a:solidFill>
                  <a:srgbClr val="000000"/>
                </a:solidFill>
                <a:latin typeface="Times New Roman" panose="02020603050405020304" pitchFamily="18" charset="0"/>
                <a:cs typeface="Times New Roman" panose="02020603050405020304" pitchFamily="18" charset="0"/>
              </a:rPr>
              <a:t>    course(</a:t>
            </a:r>
            <a:r>
              <a:rPr lang="en-US" sz="2100" b="1" dirty="0" err="1">
                <a:solidFill>
                  <a:srgbClr val="000000"/>
                </a:solidFill>
                <a:latin typeface="Times New Roman" panose="02020603050405020304" pitchFamily="18" charset="0"/>
                <a:cs typeface="Times New Roman" panose="02020603050405020304" pitchFamily="18" charset="0"/>
              </a:rPr>
              <a:t>cno</a:t>
            </a:r>
            <a:r>
              <a:rPr lang="en-US" sz="2100" dirty="0">
                <a:solidFill>
                  <a:srgbClr val="000000"/>
                </a:solidFill>
                <a:latin typeface="Times New Roman" panose="02020603050405020304" pitchFamily="18" charset="0"/>
                <a:cs typeface="Times New Roman" panose="02020603050405020304" pitchFamily="18" charset="0"/>
              </a:rPr>
              <a:t>, </a:t>
            </a:r>
            <a:r>
              <a:rPr lang="en-US" sz="2100" dirty="0" err="1">
                <a:solidFill>
                  <a:srgbClr val="000000"/>
                </a:solidFill>
                <a:latin typeface="Times New Roman" panose="02020603050405020304" pitchFamily="18" charset="0"/>
                <a:cs typeface="Times New Roman" panose="02020603050405020304" pitchFamily="18" charset="0"/>
              </a:rPr>
              <a:t>cname</a:t>
            </a:r>
            <a:r>
              <a:rPr lang="en-US" sz="2100" dirty="0">
                <a:solidFill>
                  <a:srgbClr val="000000"/>
                </a:solidFill>
                <a:latin typeface="Times New Roman" panose="02020603050405020304" pitchFamily="18" charset="0"/>
                <a:cs typeface="Times New Roman" panose="02020603050405020304" pitchFamily="18" charset="0"/>
              </a:rPr>
              <a:t>, </a:t>
            </a:r>
            <a:r>
              <a:rPr lang="en-US" sz="2100" b="1" dirty="0" err="1">
                <a:solidFill>
                  <a:srgbClr val="000000"/>
                </a:solidFill>
                <a:latin typeface="Times New Roman" panose="02020603050405020304" pitchFamily="18" charset="0"/>
                <a:cs typeface="Times New Roman" panose="02020603050405020304" pitchFamily="18" charset="0"/>
              </a:rPr>
              <a:t>dname</a:t>
            </a:r>
            <a:r>
              <a:rPr lang="en-US" sz="2100" dirty="0">
                <a:solidFill>
                  <a:srgbClr val="000000"/>
                </a:solidFill>
                <a:latin typeface="Times New Roman" panose="02020603050405020304" pitchFamily="18" charset="0"/>
                <a:cs typeface="Times New Roman" panose="02020603050405020304" pitchFamily="18" charset="0"/>
              </a:rPr>
              <a:t>)</a:t>
            </a:r>
          </a:p>
          <a:p>
            <a:r>
              <a:rPr lang="en-US" sz="2100" dirty="0">
                <a:solidFill>
                  <a:srgbClr val="000000"/>
                </a:solidFill>
                <a:latin typeface="Times New Roman" panose="02020603050405020304" pitchFamily="18" charset="0"/>
                <a:cs typeface="Times New Roman" panose="02020603050405020304" pitchFamily="18" charset="0"/>
              </a:rPr>
              <a:t>    major(</a:t>
            </a:r>
            <a:r>
              <a:rPr lang="en-US" sz="2100" b="1" dirty="0" err="1">
                <a:solidFill>
                  <a:srgbClr val="000000"/>
                </a:solidFill>
                <a:latin typeface="Times New Roman" panose="02020603050405020304" pitchFamily="18" charset="0"/>
                <a:cs typeface="Times New Roman" panose="02020603050405020304" pitchFamily="18" charset="0"/>
              </a:rPr>
              <a:t>dname</a:t>
            </a:r>
            <a:r>
              <a:rPr lang="en-US" sz="2100" dirty="0">
                <a:solidFill>
                  <a:srgbClr val="000000"/>
                </a:solidFill>
                <a:latin typeface="Times New Roman" panose="02020603050405020304" pitchFamily="18" charset="0"/>
                <a:cs typeface="Times New Roman" panose="02020603050405020304" pitchFamily="18" charset="0"/>
              </a:rPr>
              <a:t>, </a:t>
            </a:r>
            <a:r>
              <a:rPr lang="en-US" sz="2100" b="1" dirty="0" err="1">
                <a:solidFill>
                  <a:srgbClr val="000000"/>
                </a:solidFill>
                <a:latin typeface="Times New Roman" panose="02020603050405020304" pitchFamily="18" charset="0"/>
                <a:cs typeface="Times New Roman" panose="02020603050405020304" pitchFamily="18" charset="0"/>
              </a:rPr>
              <a:t>sid</a:t>
            </a:r>
            <a:r>
              <a:rPr lang="en-US" sz="2100" dirty="0">
                <a:solidFill>
                  <a:srgbClr val="000000"/>
                </a:solidFill>
                <a:latin typeface="Times New Roman" panose="02020603050405020304" pitchFamily="18" charset="0"/>
                <a:cs typeface="Times New Roman" panose="02020603050405020304" pitchFamily="18" charset="0"/>
              </a:rPr>
              <a:t>)</a:t>
            </a:r>
          </a:p>
          <a:p>
            <a:r>
              <a:rPr lang="en-US" sz="2100" dirty="0">
                <a:solidFill>
                  <a:srgbClr val="000000"/>
                </a:solidFill>
                <a:latin typeface="Times New Roman" panose="02020603050405020304" pitchFamily="18" charset="0"/>
                <a:cs typeface="Times New Roman" panose="02020603050405020304" pitchFamily="18" charset="0"/>
              </a:rPr>
              <a:t>    section(</a:t>
            </a:r>
            <a:r>
              <a:rPr lang="en-US" sz="2100" b="1" dirty="0" err="1">
                <a:solidFill>
                  <a:srgbClr val="000000"/>
                </a:solidFill>
                <a:latin typeface="Times New Roman" panose="02020603050405020304" pitchFamily="18" charset="0"/>
                <a:cs typeface="Times New Roman" panose="02020603050405020304" pitchFamily="18" charset="0"/>
              </a:rPr>
              <a:t>dname</a:t>
            </a:r>
            <a:r>
              <a:rPr lang="en-US" sz="2100" dirty="0">
                <a:solidFill>
                  <a:srgbClr val="000000"/>
                </a:solidFill>
                <a:latin typeface="Times New Roman" panose="02020603050405020304" pitchFamily="18" charset="0"/>
                <a:cs typeface="Times New Roman" panose="02020603050405020304" pitchFamily="18" charset="0"/>
              </a:rPr>
              <a:t>, </a:t>
            </a:r>
            <a:r>
              <a:rPr lang="en-US" sz="2100" b="1" dirty="0" err="1">
                <a:solidFill>
                  <a:srgbClr val="000000"/>
                </a:solidFill>
                <a:latin typeface="Times New Roman" panose="02020603050405020304" pitchFamily="18" charset="0"/>
                <a:cs typeface="Times New Roman" panose="02020603050405020304" pitchFamily="18" charset="0"/>
              </a:rPr>
              <a:t>cno</a:t>
            </a:r>
            <a:r>
              <a:rPr lang="en-US" sz="2100" dirty="0">
                <a:solidFill>
                  <a:srgbClr val="000000"/>
                </a:solidFill>
                <a:latin typeface="Times New Roman" panose="02020603050405020304" pitchFamily="18" charset="0"/>
                <a:cs typeface="Times New Roman" panose="02020603050405020304" pitchFamily="18" charset="0"/>
              </a:rPr>
              <a:t>, </a:t>
            </a:r>
            <a:r>
              <a:rPr lang="en-US" sz="2100" b="1" dirty="0" err="1">
                <a:solidFill>
                  <a:srgbClr val="000000"/>
                </a:solidFill>
                <a:latin typeface="Times New Roman" panose="02020603050405020304" pitchFamily="18" charset="0"/>
                <a:cs typeface="Times New Roman" panose="02020603050405020304" pitchFamily="18" charset="0"/>
              </a:rPr>
              <a:t>sectno</a:t>
            </a:r>
            <a:r>
              <a:rPr lang="en-US" sz="2100" dirty="0">
                <a:solidFill>
                  <a:srgbClr val="000000"/>
                </a:solidFill>
                <a:latin typeface="Times New Roman" panose="02020603050405020304" pitchFamily="18" charset="0"/>
                <a:cs typeface="Times New Roman" panose="02020603050405020304" pitchFamily="18" charset="0"/>
              </a:rPr>
              <a:t>, </a:t>
            </a:r>
            <a:r>
              <a:rPr lang="en-US" sz="2100" dirty="0" err="1">
                <a:solidFill>
                  <a:srgbClr val="000000"/>
                </a:solidFill>
                <a:latin typeface="Times New Roman" panose="02020603050405020304" pitchFamily="18" charset="0"/>
                <a:cs typeface="Times New Roman" panose="02020603050405020304" pitchFamily="18" charset="0"/>
              </a:rPr>
              <a:t>pname</a:t>
            </a:r>
            <a:r>
              <a:rPr lang="en-US" sz="2100" dirty="0">
                <a:solidFill>
                  <a:srgbClr val="000000"/>
                </a:solidFill>
                <a:latin typeface="Times New Roman" panose="02020603050405020304" pitchFamily="18" charset="0"/>
                <a:cs typeface="Times New Roman" panose="02020603050405020304" pitchFamily="18" charset="0"/>
              </a:rPr>
              <a:t>)</a:t>
            </a:r>
          </a:p>
          <a:p>
            <a:r>
              <a:rPr lang="pt-BR" sz="2100" dirty="0">
                <a:solidFill>
                  <a:srgbClr val="000000"/>
                </a:solidFill>
                <a:latin typeface="Times New Roman" panose="02020603050405020304" pitchFamily="18" charset="0"/>
                <a:cs typeface="Times New Roman" panose="02020603050405020304" pitchFamily="18" charset="0"/>
              </a:rPr>
              <a:t>    enroll(</a:t>
            </a:r>
            <a:r>
              <a:rPr lang="pt-BR" sz="2100" b="1" dirty="0">
                <a:solidFill>
                  <a:srgbClr val="000000"/>
                </a:solidFill>
                <a:latin typeface="Times New Roman" panose="02020603050405020304" pitchFamily="18" charset="0"/>
                <a:cs typeface="Times New Roman" panose="02020603050405020304" pitchFamily="18" charset="0"/>
              </a:rPr>
              <a:t>sid</a:t>
            </a:r>
            <a:r>
              <a:rPr lang="pt-BR" sz="2100" dirty="0">
                <a:solidFill>
                  <a:srgbClr val="000000"/>
                </a:solidFill>
                <a:latin typeface="Times New Roman" panose="02020603050405020304" pitchFamily="18" charset="0"/>
                <a:cs typeface="Times New Roman" panose="02020603050405020304" pitchFamily="18" charset="0"/>
              </a:rPr>
              <a:t>, grade, </a:t>
            </a:r>
            <a:r>
              <a:rPr lang="pt-BR" sz="2100" b="1" dirty="0">
                <a:solidFill>
                  <a:srgbClr val="000000"/>
                </a:solidFill>
                <a:latin typeface="Times New Roman" panose="02020603050405020304" pitchFamily="18" charset="0"/>
                <a:cs typeface="Times New Roman" panose="02020603050405020304" pitchFamily="18" charset="0"/>
              </a:rPr>
              <a:t>dname</a:t>
            </a:r>
            <a:r>
              <a:rPr lang="pt-BR" sz="2100" dirty="0">
                <a:solidFill>
                  <a:srgbClr val="000000"/>
                </a:solidFill>
                <a:latin typeface="Times New Roman" panose="02020603050405020304" pitchFamily="18" charset="0"/>
                <a:cs typeface="Times New Roman" panose="02020603050405020304" pitchFamily="18" charset="0"/>
              </a:rPr>
              <a:t>, </a:t>
            </a:r>
            <a:r>
              <a:rPr lang="pt-BR" sz="2100" b="1" dirty="0">
                <a:solidFill>
                  <a:srgbClr val="000000"/>
                </a:solidFill>
                <a:latin typeface="Times New Roman" panose="02020603050405020304" pitchFamily="18" charset="0"/>
                <a:cs typeface="Times New Roman" panose="02020603050405020304" pitchFamily="18" charset="0"/>
              </a:rPr>
              <a:t>cno</a:t>
            </a:r>
            <a:r>
              <a:rPr lang="pt-BR" sz="2100" dirty="0">
                <a:solidFill>
                  <a:srgbClr val="000000"/>
                </a:solidFill>
                <a:latin typeface="Times New Roman" panose="02020603050405020304" pitchFamily="18" charset="0"/>
                <a:cs typeface="Times New Roman" panose="02020603050405020304" pitchFamily="18" charset="0"/>
              </a:rPr>
              <a:t>, </a:t>
            </a:r>
            <a:r>
              <a:rPr lang="pt-BR" sz="2100" b="1" dirty="0">
                <a:solidFill>
                  <a:srgbClr val="000000"/>
                </a:solidFill>
                <a:latin typeface="Times New Roman" panose="02020603050405020304" pitchFamily="18" charset="0"/>
                <a:cs typeface="Times New Roman" panose="02020603050405020304" pitchFamily="18" charset="0"/>
              </a:rPr>
              <a:t>sectno</a:t>
            </a:r>
            <a:r>
              <a:rPr lang="pt-BR" sz="2100" dirty="0">
                <a:solidFill>
                  <a:srgbClr val="000000"/>
                </a:solidFill>
                <a:latin typeface="Times New Roman" panose="02020603050405020304" pitchFamily="18" charset="0"/>
                <a:cs typeface="Times New Roman" panose="02020603050405020304" pitchFamily="18" charset="0"/>
              </a:rPr>
              <a:t>)</a:t>
            </a:r>
          </a:p>
          <a:p>
            <a:endParaRPr lang="pt-BR" sz="2100" dirty="0">
              <a:solidFill>
                <a:srgbClr val="000000"/>
              </a:solidFill>
              <a:latin typeface="Times New Roman" panose="02020603050405020304" pitchFamily="18" charset="0"/>
              <a:cs typeface="Times New Roman" panose="02020603050405020304" pitchFamily="18" charset="0"/>
            </a:endParaRPr>
          </a:p>
          <a:p>
            <a:pPr marL="257168" indent="-257168">
              <a:buFont typeface="Wingdings" panose="05000000000000000000" pitchFamily="2" charset="2"/>
              <a:buChar char="§"/>
            </a:pPr>
            <a:r>
              <a:rPr lang="en-US" sz="2100" dirty="0">
                <a:solidFill>
                  <a:srgbClr val="000000"/>
                </a:solidFill>
                <a:latin typeface="Times New Roman" panose="02020603050405020304" pitchFamily="18" charset="0"/>
                <a:cs typeface="Times New Roman" panose="02020603050405020304" pitchFamily="18" charset="0"/>
              </a:rPr>
              <a:t>Before you start writing SQL, it is a good idea to take a look at the database and familiarize yourself with its contents.</a:t>
            </a:r>
            <a:endParaRPr lang="en-US" sz="49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0908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673E2C6-A29F-4D36-8FD6-82D6BE20276F}"/>
              </a:ext>
            </a:extLst>
          </p:cNvPr>
          <p:cNvSpPr/>
          <p:nvPr/>
        </p:nvSpPr>
        <p:spPr>
          <a:xfrm>
            <a:off x="1896859" y="2266557"/>
            <a:ext cx="6867359" cy="461665"/>
          </a:xfrm>
          <a:prstGeom prst="rect">
            <a:avLst/>
          </a:prstGeom>
        </p:spPr>
        <p:txBody>
          <a:bodyPr wrap="square">
            <a:spAutoFit/>
          </a:bodyPr>
          <a:lstStyle/>
          <a:p>
            <a:r>
              <a:rPr lang="en-US" sz="2400" b="1" dirty="0">
                <a:solidFill>
                  <a:srgbClr val="33339B"/>
                </a:solidFill>
                <a:latin typeface="Times New Roman" panose="02020603050405020304" pitchFamily="18" charset="0"/>
                <a:ea typeface="DengXian" panose="02010600030101010101" pitchFamily="2" charset="-122"/>
              </a:rPr>
              <a:t>1.</a:t>
            </a:r>
            <a:r>
              <a:rPr lang="en-US" altLang="zh-CN" sz="2400" b="1" dirty="0">
                <a:solidFill>
                  <a:srgbClr val="33339B"/>
                </a:solidFill>
                <a:latin typeface="Times New Roman" panose="02020603050405020304" pitchFamily="18" charset="0"/>
                <a:ea typeface="DengXian" panose="02010600030101010101" pitchFamily="2" charset="-122"/>
              </a:rPr>
              <a:t> Download lab2.accdb</a:t>
            </a:r>
            <a:r>
              <a:rPr lang="en-US" sz="2400" b="1" dirty="0">
                <a:solidFill>
                  <a:srgbClr val="33339B"/>
                </a:solidFill>
                <a:latin typeface="Times New Roman" panose="02020603050405020304" pitchFamily="18" charset="0"/>
                <a:ea typeface="DengXian" panose="02010600030101010101" pitchFamily="2" charset="-122"/>
              </a:rPr>
              <a:t> </a:t>
            </a:r>
          </a:p>
        </p:txBody>
      </p:sp>
      <p:sp>
        <p:nvSpPr>
          <p:cNvPr id="2" name="Rectangle 1">
            <a:extLst>
              <a:ext uri="{FF2B5EF4-FFF2-40B4-BE49-F238E27FC236}">
                <a16:creationId xmlns="" xmlns:a16="http://schemas.microsoft.com/office/drawing/2014/main" id="{F11E5AC2-D8CF-49D1-B66A-C6EC08134F61}"/>
              </a:ext>
            </a:extLst>
          </p:cNvPr>
          <p:cNvSpPr/>
          <p:nvPr/>
        </p:nvSpPr>
        <p:spPr>
          <a:xfrm>
            <a:off x="1896858" y="2982240"/>
            <a:ext cx="3186770" cy="461665"/>
          </a:xfrm>
          <a:prstGeom prst="rect">
            <a:avLst/>
          </a:prstGeom>
        </p:spPr>
        <p:txBody>
          <a:bodyPr wrap="none">
            <a:spAutoFit/>
          </a:bodyPr>
          <a:lstStyle/>
          <a:p>
            <a:r>
              <a:rPr lang="en-US" sz="2400" b="1" dirty="0">
                <a:solidFill>
                  <a:srgbClr val="33339B"/>
                </a:solidFill>
                <a:latin typeface="Times New Roman" panose="02020603050405020304" pitchFamily="18" charset="0"/>
                <a:ea typeface="DengXian" panose="02010600030101010101" pitchFamily="2" charset="-122"/>
              </a:rPr>
              <a:t>2. Using SQL in Access</a:t>
            </a:r>
          </a:p>
        </p:txBody>
      </p:sp>
      <p:sp>
        <p:nvSpPr>
          <p:cNvPr id="3" name="Rectangle 2">
            <a:extLst>
              <a:ext uri="{FF2B5EF4-FFF2-40B4-BE49-F238E27FC236}">
                <a16:creationId xmlns="" xmlns:a16="http://schemas.microsoft.com/office/drawing/2014/main" id="{257E31DD-7FA8-4038-BF76-40D806C721EC}"/>
              </a:ext>
            </a:extLst>
          </p:cNvPr>
          <p:cNvSpPr/>
          <p:nvPr/>
        </p:nvSpPr>
        <p:spPr>
          <a:xfrm>
            <a:off x="1896856" y="3714264"/>
            <a:ext cx="2033762" cy="461665"/>
          </a:xfrm>
          <a:prstGeom prst="rect">
            <a:avLst/>
          </a:prstGeom>
        </p:spPr>
        <p:txBody>
          <a:bodyPr wrap="none">
            <a:spAutoFit/>
          </a:bodyPr>
          <a:lstStyle/>
          <a:p>
            <a:pPr lvl="0"/>
            <a:r>
              <a:rPr lang="en-US" sz="2400" b="1" dirty="0">
                <a:solidFill>
                  <a:srgbClr val="33339B"/>
                </a:solidFill>
                <a:latin typeface="Times New Roman" panose="02020603050405020304" pitchFamily="18" charset="0"/>
                <a:cs typeface="Times New Roman" panose="02020603050405020304" pitchFamily="18" charset="0"/>
              </a:rPr>
              <a:t>3. Lab project</a:t>
            </a:r>
          </a:p>
        </p:txBody>
      </p:sp>
      <p:sp>
        <p:nvSpPr>
          <p:cNvPr id="9" name="Rectangle 8">
            <a:extLst>
              <a:ext uri="{FF2B5EF4-FFF2-40B4-BE49-F238E27FC236}">
                <a16:creationId xmlns="" xmlns:a16="http://schemas.microsoft.com/office/drawing/2014/main" id="{F984FE0A-8EE8-405F-8DAB-B7935E63270B}"/>
              </a:ext>
            </a:extLst>
          </p:cNvPr>
          <p:cNvSpPr/>
          <p:nvPr/>
        </p:nvSpPr>
        <p:spPr>
          <a:xfrm>
            <a:off x="1896858" y="4446288"/>
            <a:ext cx="2169825" cy="461665"/>
          </a:xfrm>
          <a:prstGeom prst="rect">
            <a:avLst/>
          </a:prstGeom>
        </p:spPr>
        <p:txBody>
          <a:bodyPr wrap="none">
            <a:spAutoFit/>
          </a:bodyPr>
          <a:lstStyle/>
          <a:p>
            <a:pPr lvl="0"/>
            <a:r>
              <a:rPr lang="en-US" sz="2400" b="1" dirty="0">
                <a:solidFill>
                  <a:srgbClr val="33339B"/>
                </a:solidFill>
                <a:latin typeface="Times New Roman" panose="02020603050405020304" pitchFamily="18" charset="0"/>
                <a:cs typeface="Times New Roman" panose="02020603050405020304" pitchFamily="18" charset="0"/>
              </a:rPr>
              <a:t>4. Assignment2</a:t>
            </a:r>
          </a:p>
        </p:txBody>
      </p:sp>
      <p:sp>
        <p:nvSpPr>
          <p:cNvPr id="10" name="Rectangle 9">
            <a:extLst>
              <a:ext uri="{FF2B5EF4-FFF2-40B4-BE49-F238E27FC236}">
                <a16:creationId xmlns="" xmlns:a16="http://schemas.microsoft.com/office/drawing/2014/main" id="{332D3187-23A8-494A-8DD2-D433C95A4AB2}"/>
              </a:ext>
            </a:extLst>
          </p:cNvPr>
          <p:cNvSpPr/>
          <p:nvPr/>
        </p:nvSpPr>
        <p:spPr>
          <a:xfrm>
            <a:off x="3533167" y="1190493"/>
            <a:ext cx="2077673" cy="715581"/>
          </a:xfrm>
          <a:prstGeom prst="rect">
            <a:avLst/>
          </a:prstGeom>
        </p:spPr>
        <p:txBody>
          <a:bodyPr wrap="square">
            <a:spAutoFit/>
          </a:bodyPr>
          <a:lstStyle/>
          <a:p>
            <a:r>
              <a:rPr lang="en-US" sz="4050" b="1" dirty="0">
                <a:solidFill>
                  <a:srgbClr val="2B77C5"/>
                </a:solidFill>
                <a:latin typeface="Times New Roman" panose="02020603050405020304" pitchFamily="18" charset="0"/>
                <a:cs typeface="Times New Roman" panose="02020603050405020304" pitchFamily="18" charset="0"/>
              </a:rPr>
              <a:t>outline</a:t>
            </a:r>
            <a:endParaRPr lang="en-US" sz="4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7806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 xmlns:a16="http://schemas.microsoft.com/office/drawing/2014/main" id="{2C94B99C-923B-495D-90F9-0F44B66A51A7}"/>
              </a:ext>
            </a:extLst>
          </p:cNvPr>
          <p:cNvSpPr/>
          <p:nvPr/>
        </p:nvSpPr>
        <p:spPr>
          <a:xfrm>
            <a:off x="1433246" y="1279063"/>
            <a:ext cx="6372921" cy="3970318"/>
          </a:xfrm>
          <a:prstGeom prst="rect">
            <a:avLst/>
          </a:prstGeom>
        </p:spPr>
        <p:txBody>
          <a:bodyPr wrap="square">
            <a:spAutoFit/>
          </a:bodyPr>
          <a:lstStyle/>
          <a:p>
            <a:r>
              <a:rPr lang="en-US" sz="3000" b="1" dirty="0">
                <a:solidFill>
                  <a:srgbClr val="33339B"/>
                </a:solidFill>
                <a:latin typeface="Times New Roman" panose="02020603050405020304" pitchFamily="18" charset="0"/>
                <a:cs typeface="Times New Roman" panose="02020603050405020304" pitchFamily="18" charset="0"/>
              </a:rPr>
              <a:t>Data Files</a:t>
            </a:r>
            <a:endParaRPr lang="en-US" sz="2700" dirty="0">
              <a:solidFill>
                <a:srgbClr val="000000"/>
              </a:solidFill>
              <a:latin typeface="Times New Roman" panose="02020603050405020304" pitchFamily="18" charset="0"/>
              <a:cs typeface="Times New Roman" panose="02020603050405020304" pitchFamily="18" charset="0"/>
            </a:endParaRPr>
          </a:p>
          <a:p>
            <a:pPr marL="428615" indent="-428615">
              <a:buFont typeface="Wingdings" panose="05000000000000000000" pitchFamily="2" charset="2"/>
              <a:buChar char="§"/>
            </a:pPr>
            <a:endParaRPr lang="en-US" sz="2700" dirty="0">
              <a:solidFill>
                <a:srgbClr val="000000"/>
              </a:solidFill>
              <a:latin typeface="Times New Roman" panose="02020603050405020304" pitchFamily="18" charset="0"/>
              <a:cs typeface="Times New Roman" panose="02020603050405020304" pitchFamily="18" charset="0"/>
            </a:endParaRPr>
          </a:p>
          <a:p>
            <a:pPr marL="428615" indent="-428615">
              <a:buFont typeface="Wingdings" panose="05000000000000000000" pitchFamily="2" charset="2"/>
              <a:buChar char="§"/>
            </a:pPr>
            <a:r>
              <a:rPr lang="en-US" sz="2400" dirty="0">
                <a:solidFill>
                  <a:srgbClr val="000000"/>
                </a:solidFill>
                <a:latin typeface="Times New Roman" panose="02020603050405020304" pitchFamily="18" charset="0"/>
                <a:cs typeface="Times New Roman" panose="02020603050405020304" pitchFamily="18" charset="0"/>
              </a:rPr>
              <a:t>Download the following data files from </a:t>
            </a:r>
            <a:r>
              <a:rPr lang="en-US" altLang="zh-CN" sz="2400" dirty="0"/>
              <a:t>https://github.com/zygardxerneas/database</a:t>
            </a:r>
            <a:endParaRPr lang="en-US" sz="2400" dirty="0">
              <a:solidFill>
                <a:srgbClr val="000000"/>
              </a:solidFill>
              <a:latin typeface="Times New Roman" panose="02020603050405020304" pitchFamily="18" charset="0"/>
              <a:cs typeface="Times New Roman" panose="02020603050405020304" pitchFamily="18" charset="0"/>
            </a:endParaRPr>
          </a:p>
          <a:p>
            <a:pPr marL="685783" lvl="1" indent="-342892">
              <a:buFont typeface="Wingdings" panose="05000000000000000000" pitchFamily="2" charset="2"/>
              <a:buChar char="Ø"/>
            </a:pPr>
            <a:r>
              <a:rPr lang="en-US" sz="2100" dirty="0">
                <a:solidFill>
                  <a:srgbClr val="000000"/>
                </a:solidFill>
                <a:latin typeface="Times New Roman" panose="02020603050405020304" pitchFamily="18" charset="0"/>
                <a:cs typeface="Times New Roman" panose="02020603050405020304" pitchFamily="18" charset="0"/>
              </a:rPr>
              <a:t>course.txt</a:t>
            </a:r>
          </a:p>
          <a:p>
            <a:pPr marL="685783" lvl="1" indent="-342892">
              <a:buFont typeface="Wingdings" panose="05000000000000000000" pitchFamily="2" charset="2"/>
              <a:buChar char="Ø"/>
            </a:pPr>
            <a:r>
              <a:rPr lang="en-US" sz="2100" dirty="0">
                <a:solidFill>
                  <a:srgbClr val="000000"/>
                </a:solidFill>
                <a:latin typeface="Times New Roman" panose="02020603050405020304" pitchFamily="18" charset="0"/>
                <a:cs typeface="Times New Roman" panose="02020603050405020304" pitchFamily="18" charset="0"/>
              </a:rPr>
              <a:t>dept.txt</a:t>
            </a:r>
          </a:p>
          <a:p>
            <a:pPr marL="685783" lvl="1" indent="-342892">
              <a:buFont typeface="Wingdings" panose="05000000000000000000" pitchFamily="2" charset="2"/>
              <a:buChar char="Ø"/>
            </a:pPr>
            <a:r>
              <a:rPr lang="en-US" sz="2100" dirty="0">
                <a:solidFill>
                  <a:srgbClr val="000000"/>
                </a:solidFill>
                <a:latin typeface="Times New Roman" panose="02020603050405020304" pitchFamily="18" charset="0"/>
                <a:cs typeface="Times New Roman" panose="02020603050405020304" pitchFamily="18" charset="0"/>
              </a:rPr>
              <a:t>enroll.txt</a:t>
            </a:r>
          </a:p>
          <a:p>
            <a:pPr marL="685783" lvl="1" indent="-342892">
              <a:buFont typeface="Wingdings" panose="05000000000000000000" pitchFamily="2" charset="2"/>
              <a:buChar char="Ø"/>
            </a:pPr>
            <a:r>
              <a:rPr lang="en-US" sz="2100" dirty="0">
                <a:solidFill>
                  <a:srgbClr val="000000"/>
                </a:solidFill>
                <a:latin typeface="Times New Roman" panose="02020603050405020304" pitchFamily="18" charset="0"/>
                <a:cs typeface="Times New Roman" panose="02020603050405020304" pitchFamily="18" charset="0"/>
              </a:rPr>
              <a:t>major.txt</a:t>
            </a:r>
          </a:p>
          <a:p>
            <a:pPr marL="685783" lvl="1" indent="-342892">
              <a:buFont typeface="Wingdings" panose="05000000000000000000" pitchFamily="2" charset="2"/>
              <a:buChar char="Ø"/>
            </a:pPr>
            <a:r>
              <a:rPr lang="en-US" sz="2100" dirty="0">
                <a:solidFill>
                  <a:srgbClr val="000000"/>
                </a:solidFill>
                <a:latin typeface="Times New Roman" panose="02020603050405020304" pitchFamily="18" charset="0"/>
                <a:cs typeface="Times New Roman" panose="02020603050405020304" pitchFamily="18" charset="0"/>
              </a:rPr>
              <a:t>prof.txt</a:t>
            </a:r>
          </a:p>
          <a:p>
            <a:pPr marL="685783" lvl="1" indent="-342892">
              <a:buFont typeface="Wingdings" panose="05000000000000000000" pitchFamily="2" charset="2"/>
              <a:buChar char="Ø"/>
            </a:pPr>
            <a:r>
              <a:rPr lang="en-US" sz="2100" dirty="0">
                <a:solidFill>
                  <a:srgbClr val="000000"/>
                </a:solidFill>
                <a:latin typeface="Times New Roman" panose="02020603050405020304" pitchFamily="18" charset="0"/>
                <a:cs typeface="Times New Roman" panose="02020603050405020304" pitchFamily="18" charset="0"/>
              </a:rPr>
              <a:t>section.txt</a:t>
            </a:r>
          </a:p>
          <a:p>
            <a:pPr marL="685783" lvl="1" indent="-342892">
              <a:buFont typeface="Wingdings" panose="05000000000000000000" pitchFamily="2" charset="2"/>
              <a:buChar char="Ø"/>
            </a:pPr>
            <a:r>
              <a:rPr lang="en-US" sz="2100" dirty="0">
                <a:solidFill>
                  <a:srgbClr val="000000"/>
                </a:solidFill>
                <a:latin typeface="Times New Roman" panose="02020603050405020304" pitchFamily="18" charset="0"/>
                <a:cs typeface="Times New Roman" panose="02020603050405020304" pitchFamily="18" charset="0"/>
              </a:rPr>
              <a:t>student.txt</a:t>
            </a:r>
            <a:endParaRPr lang="en-US" sz="49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706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 xmlns:a16="http://schemas.microsoft.com/office/drawing/2014/main" id="{C0D5B375-295B-41AB-90D3-56F5A18CEF36}"/>
              </a:ext>
            </a:extLst>
          </p:cNvPr>
          <p:cNvSpPr/>
          <p:nvPr/>
        </p:nvSpPr>
        <p:spPr>
          <a:xfrm>
            <a:off x="1060334" y="684532"/>
            <a:ext cx="7014329" cy="5309146"/>
          </a:xfrm>
          <a:prstGeom prst="rect">
            <a:avLst/>
          </a:prstGeom>
        </p:spPr>
        <p:txBody>
          <a:bodyPr wrap="square">
            <a:spAutoFit/>
          </a:bodyPr>
          <a:lstStyle/>
          <a:p>
            <a:r>
              <a:rPr lang="en-US" sz="3000" b="1" dirty="0" smtClean="0">
                <a:solidFill>
                  <a:srgbClr val="33339B"/>
                </a:solidFill>
                <a:latin typeface="Times New Roman" panose="02020603050405020304" pitchFamily="18" charset="0"/>
                <a:cs typeface="Times New Roman" panose="02020603050405020304" pitchFamily="18" charset="0"/>
              </a:rPr>
              <a:t>Question</a:t>
            </a:r>
          </a:p>
          <a:p>
            <a:endParaRPr lang="en-US" sz="3000" b="1" dirty="0">
              <a:solidFill>
                <a:srgbClr val="33339B"/>
              </a:solidFill>
              <a:latin typeface="Times New Roman" panose="02020603050405020304" pitchFamily="18" charset="0"/>
              <a:cs typeface="Times New Roman" panose="02020603050405020304" pitchFamily="18" charset="0"/>
            </a:endParaRPr>
          </a:p>
          <a:p>
            <a:pPr marL="342892" indent="-342892">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Print the names of professors who work in departments that have fewer than 50 PhD students. </a:t>
            </a:r>
          </a:p>
          <a:p>
            <a:pPr marL="342892" indent="-342892">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Print the name(s) of student(s) with the lowest </a:t>
            </a:r>
            <a:r>
              <a:rPr lang="en-US" sz="2000" dirty="0" err="1">
                <a:solidFill>
                  <a:srgbClr val="000000"/>
                </a:solidFill>
                <a:latin typeface="Times New Roman" panose="02020603050405020304" pitchFamily="18" charset="0"/>
                <a:cs typeface="Times New Roman" panose="02020603050405020304" pitchFamily="18" charset="0"/>
              </a:rPr>
              <a:t>gpa</a:t>
            </a:r>
            <a:endParaRPr lang="en-US" sz="2000" dirty="0">
              <a:solidFill>
                <a:srgbClr val="000000"/>
              </a:solidFill>
              <a:latin typeface="Times New Roman" panose="02020603050405020304" pitchFamily="18" charset="0"/>
              <a:cs typeface="Times New Roman" panose="02020603050405020304" pitchFamily="18" charset="0"/>
            </a:endParaRPr>
          </a:p>
          <a:p>
            <a:pPr marL="342892" indent="-342892">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For each Computer Sciences class, print the </a:t>
            </a:r>
            <a:r>
              <a:rPr lang="en-US" sz="2000" dirty="0" err="1">
                <a:solidFill>
                  <a:srgbClr val="000000"/>
                </a:solidFill>
                <a:latin typeface="Times New Roman" panose="02020603050405020304" pitchFamily="18" charset="0"/>
                <a:cs typeface="Times New Roman" panose="02020603050405020304" pitchFamily="18" charset="0"/>
              </a:rPr>
              <a:t>cno</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sectno</a:t>
            </a:r>
            <a:r>
              <a:rPr lang="en-US" sz="2000" dirty="0">
                <a:solidFill>
                  <a:srgbClr val="000000"/>
                </a:solidFill>
                <a:latin typeface="Times New Roman" panose="02020603050405020304" pitchFamily="18" charset="0"/>
                <a:cs typeface="Times New Roman" panose="02020603050405020304" pitchFamily="18" charset="0"/>
              </a:rPr>
              <a:t>, and the average </a:t>
            </a:r>
            <a:r>
              <a:rPr lang="en-US" sz="2000" dirty="0" err="1">
                <a:solidFill>
                  <a:srgbClr val="000000"/>
                </a:solidFill>
                <a:latin typeface="Times New Roman" panose="02020603050405020304" pitchFamily="18" charset="0"/>
                <a:cs typeface="Times New Roman" panose="02020603050405020304" pitchFamily="18" charset="0"/>
              </a:rPr>
              <a:t>gpa</a:t>
            </a:r>
            <a:r>
              <a:rPr lang="en-US" sz="2000" dirty="0">
                <a:solidFill>
                  <a:srgbClr val="000000"/>
                </a:solidFill>
                <a:latin typeface="Times New Roman" panose="02020603050405020304" pitchFamily="18" charset="0"/>
                <a:cs typeface="Times New Roman" panose="02020603050405020304" pitchFamily="18" charset="0"/>
              </a:rPr>
              <a:t> of the students enrolled in the class. </a:t>
            </a:r>
          </a:p>
          <a:p>
            <a:pPr marL="342892" indent="-342892">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Print the course names, course numbers and section numbers of all classes with less than six students enrolled in them. </a:t>
            </a:r>
          </a:p>
          <a:p>
            <a:pPr marL="342892" indent="-342892">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 Print the name(s) and </a:t>
            </a:r>
            <a:r>
              <a:rPr lang="en-US" sz="2000" dirty="0" err="1">
                <a:solidFill>
                  <a:srgbClr val="000000"/>
                </a:solidFill>
                <a:latin typeface="Times New Roman" panose="02020603050405020304" pitchFamily="18" charset="0"/>
                <a:cs typeface="Times New Roman" panose="02020603050405020304" pitchFamily="18" charset="0"/>
              </a:rPr>
              <a:t>sid</a:t>
            </a:r>
            <a:r>
              <a:rPr lang="en-US" sz="2000" dirty="0">
                <a:solidFill>
                  <a:srgbClr val="000000"/>
                </a:solidFill>
                <a:latin typeface="Times New Roman" panose="02020603050405020304" pitchFamily="18" charset="0"/>
                <a:cs typeface="Times New Roman" panose="02020603050405020304" pitchFamily="18" charset="0"/>
              </a:rPr>
              <a:t>(s) of the student(s) enrolled in the most classes</a:t>
            </a:r>
          </a:p>
          <a:p>
            <a:pPr marL="342892" indent="-342892">
              <a:buFont typeface="+mj-lt"/>
              <a:buAutoNum type="arabicPeriod"/>
            </a:pPr>
            <a:r>
              <a:rPr lang="en-US" sz="2000" dirty="0">
                <a:solidFill>
                  <a:srgbClr val="000000"/>
                </a:solidFill>
                <a:latin typeface="Times New Roman" panose="02020603050405020304" pitchFamily="18" charset="0"/>
                <a:cs typeface="Times New Roman" panose="02020603050405020304" pitchFamily="18" charset="0"/>
              </a:rPr>
              <a:t>Print the names of departments that have one or more majors who are under 18 years old. </a:t>
            </a:r>
          </a:p>
          <a:p>
            <a:endParaRPr lang="en-US" sz="2000" dirty="0">
              <a:solidFill>
                <a:srgbClr val="000000"/>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endParaRPr lang="en-US" sz="1500" dirty="0">
              <a:solidFill>
                <a:srgbClr val="000000"/>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827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 xmlns:a16="http://schemas.microsoft.com/office/drawing/2014/main" id="{C0D5B375-295B-41AB-90D3-56F5A18CEF36}"/>
              </a:ext>
            </a:extLst>
          </p:cNvPr>
          <p:cNvSpPr/>
          <p:nvPr/>
        </p:nvSpPr>
        <p:spPr>
          <a:xfrm>
            <a:off x="1019694" y="196852"/>
            <a:ext cx="7014329" cy="6748001"/>
          </a:xfrm>
          <a:prstGeom prst="rect">
            <a:avLst/>
          </a:prstGeom>
        </p:spPr>
        <p:txBody>
          <a:bodyPr wrap="square">
            <a:spAutoFit/>
          </a:bodyPr>
          <a:lstStyle/>
          <a:p>
            <a:r>
              <a:rPr lang="en-US" sz="3000" b="1" dirty="0" smtClean="0">
                <a:solidFill>
                  <a:srgbClr val="33339B"/>
                </a:solidFill>
                <a:latin typeface="Times New Roman" panose="02020603050405020304" pitchFamily="18" charset="0"/>
                <a:cs typeface="Times New Roman" panose="02020603050405020304" pitchFamily="18" charset="0"/>
              </a:rPr>
              <a:t>Question</a:t>
            </a:r>
          </a:p>
          <a:p>
            <a:endParaRPr lang="en-US" sz="3000" b="1" dirty="0">
              <a:solidFill>
                <a:srgbClr val="33339B"/>
              </a:solidFill>
              <a:latin typeface="Times New Roman" panose="02020603050405020304" pitchFamily="18" charset="0"/>
              <a:cs typeface="Times New Roman" panose="02020603050405020304" pitchFamily="18" charset="0"/>
            </a:endParaRPr>
          </a:p>
          <a:p>
            <a:pPr marL="342900" indent="-342900">
              <a:buFont typeface="+mj-lt"/>
              <a:buAutoNum type="arabicPeriod" startAt="7"/>
            </a:pPr>
            <a:r>
              <a:rPr lang="en-US" sz="2000" dirty="0" smtClean="0">
                <a:solidFill>
                  <a:srgbClr val="000000"/>
                </a:solidFill>
                <a:latin typeface="Times New Roman" panose="02020603050405020304" pitchFamily="18" charset="0"/>
                <a:cs typeface="Times New Roman" panose="02020603050405020304" pitchFamily="18" charset="0"/>
              </a:rPr>
              <a:t>Print the names and majors of students who are taking one of the College Geometry courses. (Hint: You'll need to use the "like" predicate and the string matching character in your query.) </a:t>
            </a:r>
          </a:p>
          <a:p>
            <a:pPr marL="342892" indent="-342892">
              <a:buFont typeface="+mj-lt"/>
              <a:buAutoNum type="arabicPeriod" startAt="7"/>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For those departments that have no majors taking a College Geometry course, print the department name and the number of PhD students in the department. </a:t>
            </a:r>
          </a:p>
          <a:p>
            <a:pPr marL="342892" indent="-342892">
              <a:buFont typeface="+mj-lt"/>
              <a:buAutoNum type="arabicPeriod" startAt="7"/>
            </a:pPr>
            <a:r>
              <a:rPr lang="en-US" sz="2000" dirty="0">
                <a:solidFill>
                  <a:srgbClr val="000000"/>
                </a:solidFill>
                <a:latin typeface="Times New Roman" panose="02020603050405020304" pitchFamily="18" charset="0"/>
                <a:cs typeface="Times New Roman" panose="02020603050405020304" pitchFamily="18" charset="0"/>
              </a:rPr>
              <a:t> Print the names of students who are taking both a Computer Sciences course and a Mathematics course. </a:t>
            </a:r>
          </a:p>
          <a:p>
            <a:pPr marL="342892" indent="-342892">
              <a:buFont typeface="+mj-lt"/>
              <a:buAutoNum type="arabicPeriod" startAt="7"/>
            </a:pPr>
            <a:r>
              <a:rPr lang="en-US" sz="2000" dirty="0">
                <a:solidFill>
                  <a:srgbClr val="000000"/>
                </a:solidFill>
                <a:latin typeface="Times New Roman" panose="02020603050405020304" pitchFamily="18" charset="0"/>
                <a:cs typeface="Times New Roman" panose="02020603050405020304" pitchFamily="18" charset="0"/>
              </a:rPr>
              <a:t> Print the age </a:t>
            </a:r>
            <a:r>
              <a:rPr lang="en-US" sz="2000" dirty="0" smtClean="0">
                <a:solidFill>
                  <a:srgbClr val="000000"/>
                </a:solidFill>
                <a:latin typeface="Times New Roman" panose="02020603050405020304" pitchFamily="18" charset="0"/>
                <a:cs typeface="Times New Roman" panose="02020603050405020304" pitchFamily="18" charset="0"/>
              </a:rPr>
              <a:t>difference </a:t>
            </a:r>
            <a:r>
              <a:rPr lang="en-US" sz="2000" dirty="0">
                <a:solidFill>
                  <a:srgbClr val="000000"/>
                </a:solidFill>
                <a:latin typeface="Times New Roman" panose="02020603050405020304" pitchFamily="18" charset="0"/>
                <a:cs typeface="Times New Roman" panose="02020603050405020304" pitchFamily="18" charset="0"/>
              </a:rPr>
              <a:t>between the oldest and youngest Computer Sciences major(s). </a:t>
            </a:r>
          </a:p>
          <a:p>
            <a:pPr marL="342892" indent="-342892">
              <a:buFont typeface="+mj-lt"/>
              <a:buAutoNum type="arabicPeriod" startAt="7"/>
            </a:pPr>
            <a:r>
              <a:rPr lang="en-US" sz="2000" dirty="0">
                <a:solidFill>
                  <a:srgbClr val="000000"/>
                </a:solidFill>
                <a:latin typeface="Times New Roman" panose="02020603050405020304" pitchFamily="18" charset="0"/>
                <a:cs typeface="Times New Roman" panose="02020603050405020304" pitchFamily="18" charset="0"/>
              </a:rPr>
              <a:t>For each department that has one or more majors with a GPA under1.0, print the name of the department and the average GPA of its majors. </a:t>
            </a:r>
          </a:p>
          <a:p>
            <a:pPr marL="342892" indent="-342892">
              <a:buFont typeface="+mj-lt"/>
              <a:buAutoNum type="arabicPeriod" startAt="7"/>
            </a:pPr>
            <a:r>
              <a:rPr lang="en-US" sz="2000" dirty="0">
                <a:solidFill>
                  <a:srgbClr val="000000"/>
                </a:solidFill>
                <a:latin typeface="Times New Roman" panose="02020603050405020304" pitchFamily="18" charset="0"/>
                <a:cs typeface="Times New Roman" panose="02020603050405020304" pitchFamily="18" charset="0"/>
              </a:rPr>
              <a:t>Print the ids, names, and GPAs of the students who are currently taking all of the Civil Engineering courses.</a:t>
            </a:r>
          </a:p>
          <a:p>
            <a:endParaRPr lang="en-US" sz="1350" dirty="0">
              <a:solidFill>
                <a:srgbClr val="000000"/>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endParaRPr lang="en-US" sz="1500" dirty="0">
              <a:solidFill>
                <a:srgbClr val="000000"/>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792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 xmlns:a16="http://schemas.microsoft.com/office/drawing/2014/main" id="{C0D5B375-295B-41AB-90D3-56F5A18CEF36}"/>
              </a:ext>
            </a:extLst>
          </p:cNvPr>
          <p:cNvSpPr/>
          <p:nvPr/>
        </p:nvSpPr>
        <p:spPr>
          <a:xfrm>
            <a:off x="1026160" y="863720"/>
            <a:ext cx="6827520" cy="4770537"/>
          </a:xfrm>
          <a:prstGeom prst="rect">
            <a:avLst/>
          </a:prstGeom>
        </p:spPr>
        <p:txBody>
          <a:bodyPr wrap="square">
            <a:spAutoFit/>
          </a:bodyPr>
          <a:lstStyle/>
          <a:p>
            <a:r>
              <a:rPr lang="en-US" sz="3000" b="1" dirty="0" smtClean="0">
                <a:solidFill>
                  <a:srgbClr val="33339B"/>
                </a:solidFill>
                <a:latin typeface="Times New Roman" panose="02020603050405020304" pitchFamily="18" charset="0"/>
                <a:cs typeface="Times New Roman" panose="02020603050405020304" pitchFamily="18" charset="0"/>
              </a:rPr>
              <a:t>Demand</a:t>
            </a:r>
          </a:p>
          <a:p>
            <a:endParaRPr lang="en-US" sz="3000" b="1" dirty="0">
              <a:solidFill>
                <a:srgbClr val="33339B"/>
              </a:solidFill>
              <a:latin typeface="Times New Roman" panose="02020603050405020304" pitchFamily="18" charset="0"/>
              <a:cs typeface="Times New Roman" panose="02020603050405020304" pitchFamily="18" charset="0"/>
            </a:endParaRPr>
          </a:p>
          <a:p>
            <a:pPr marL="342892" indent="-342892">
              <a:buFont typeface="Wingdings" panose="05000000000000000000" pitchFamily="2" charset="2"/>
              <a:buChar char="§"/>
            </a:pPr>
            <a:r>
              <a:rPr lang="en-US" sz="2000" dirty="0" smtClean="0">
                <a:solidFill>
                  <a:srgbClr val="000000"/>
                </a:solidFill>
                <a:latin typeface="Times New Roman" panose="02020603050405020304" pitchFamily="18" charset="0"/>
                <a:cs typeface="Times New Roman" panose="02020603050405020304" pitchFamily="18" charset="0"/>
              </a:rPr>
              <a:t>This </a:t>
            </a:r>
            <a:r>
              <a:rPr lang="en-US" sz="2000" dirty="0">
                <a:solidFill>
                  <a:srgbClr val="000000"/>
                </a:solidFill>
                <a:latin typeface="Times New Roman" panose="02020603050405020304" pitchFamily="18" charset="0"/>
                <a:cs typeface="Times New Roman" panose="02020603050405020304" pitchFamily="18" charset="0"/>
              </a:rPr>
              <a:t>is an individual assignment –no group submissions are allowed. Hand in an ACCESS database that contains the answers to the twelve questions. The database should contain twelve queries, named as follows: </a:t>
            </a:r>
          </a:p>
          <a:p>
            <a:r>
              <a:rPr lang="en-US" sz="2000" dirty="0">
                <a:solidFill>
                  <a:srgbClr val="000000"/>
                </a:solidFill>
                <a:latin typeface="Times New Roman" panose="02020603050405020304" pitchFamily="18" charset="0"/>
                <a:cs typeface="Times New Roman" panose="02020603050405020304" pitchFamily="18" charset="0"/>
              </a:rPr>
              <a:t>	</a:t>
            </a:r>
            <a:r>
              <a:rPr lang="en-US" sz="2000" b="1" dirty="0">
                <a:solidFill>
                  <a:srgbClr val="000000"/>
                </a:solidFill>
                <a:latin typeface="Times New Roman" panose="02020603050405020304" pitchFamily="18" charset="0"/>
                <a:cs typeface="Times New Roman" panose="02020603050405020304" pitchFamily="18" charset="0"/>
              </a:rPr>
              <a:t>Query1 </a:t>
            </a:r>
          </a:p>
          <a:p>
            <a:r>
              <a:rPr lang="en-US" sz="2000" b="1" dirty="0">
                <a:solidFill>
                  <a:srgbClr val="000000"/>
                </a:solidFill>
                <a:latin typeface="Times New Roman" panose="02020603050405020304" pitchFamily="18" charset="0"/>
                <a:cs typeface="Times New Roman" panose="02020603050405020304" pitchFamily="18" charset="0"/>
              </a:rPr>
              <a:t>	Query2 </a:t>
            </a:r>
          </a:p>
          <a:p>
            <a:r>
              <a:rPr lang="en-US" sz="2000" b="1" dirty="0">
                <a:solidFill>
                  <a:srgbClr val="000000"/>
                </a:solidFill>
                <a:latin typeface="Times New Roman" panose="02020603050405020304" pitchFamily="18" charset="0"/>
                <a:cs typeface="Times New Roman" panose="02020603050405020304" pitchFamily="18" charset="0"/>
              </a:rPr>
              <a:t>	… </a:t>
            </a:r>
          </a:p>
          <a:p>
            <a:r>
              <a:rPr lang="en-US" sz="2000" b="1" dirty="0">
                <a:solidFill>
                  <a:srgbClr val="000000"/>
                </a:solidFill>
                <a:latin typeface="Times New Roman" panose="02020603050405020304" pitchFamily="18" charset="0"/>
                <a:cs typeface="Times New Roman" panose="02020603050405020304" pitchFamily="18" charset="0"/>
              </a:rPr>
              <a:t>	Query12</a:t>
            </a:r>
          </a:p>
          <a:p>
            <a:pPr marL="342892" indent="-342892">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Test the function of index with query related with student table</a:t>
            </a:r>
          </a:p>
          <a:p>
            <a:pPr marL="342892" indent="-342892">
              <a:buFont typeface="Wingdings" panose="05000000000000000000" pitchFamily="2" charset="2"/>
              <a:buChar char="§"/>
            </a:pPr>
            <a:r>
              <a:rPr lang="en-US" sz="2000" dirty="0">
                <a:solidFill>
                  <a:srgbClr val="000000"/>
                </a:solidFill>
                <a:latin typeface="Times New Roman" panose="02020603050405020304" pitchFamily="18" charset="0"/>
                <a:cs typeface="Times New Roman" panose="02020603050405020304" pitchFamily="18" charset="0"/>
              </a:rPr>
              <a:t>Hand in a </a:t>
            </a:r>
            <a:r>
              <a:rPr lang="en-US" sz="2000" b="1" dirty="0">
                <a:solidFill>
                  <a:srgbClr val="000000"/>
                </a:solidFill>
                <a:latin typeface="Times New Roman" panose="02020603050405020304" pitchFamily="18" charset="0"/>
                <a:cs typeface="Times New Roman" panose="02020603050405020304" pitchFamily="18" charset="0"/>
              </a:rPr>
              <a:t>report </a:t>
            </a:r>
            <a:r>
              <a:rPr lang="en-US" sz="2000" dirty="0">
                <a:solidFill>
                  <a:srgbClr val="000000"/>
                </a:solidFill>
                <a:latin typeface="Times New Roman" panose="02020603050405020304" pitchFamily="18" charset="0"/>
                <a:cs typeface="Times New Roman" panose="02020603050405020304" pitchFamily="18" charset="0"/>
              </a:rPr>
              <a:t>which indicates your answers</a:t>
            </a:r>
          </a:p>
          <a:p>
            <a:pPr marL="342892" indent="-342892">
              <a:buFont typeface="Wingdings" panose="05000000000000000000" pitchFamily="2" charset="2"/>
              <a:buChar char="§"/>
            </a:pP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514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 xmlns:a16="http://schemas.microsoft.com/office/drawing/2014/main" id="{C0D5B375-295B-41AB-90D3-56F5A18CEF36}"/>
              </a:ext>
            </a:extLst>
          </p:cNvPr>
          <p:cNvSpPr/>
          <p:nvPr/>
        </p:nvSpPr>
        <p:spPr>
          <a:xfrm>
            <a:off x="1497212" y="1150878"/>
            <a:ext cx="6027657" cy="2862322"/>
          </a:xfrm>
          <a:prstGeom prst="rect">
            <a:avLst/>
          </a:prstGeom>
        </p:spPr>
        <p:txBody>
          <a:bodyPr wrap="square">
            <a:spAutoFit/>
          </a:bodyPr>
          <a:lstStyle/>
          <a:p>
            <a:r>
              <a:rPr lang="en-US" sz="3000" b="1" dirty="0" smtClean="0">
                <a:solidFill>
                  <a:srgbClr val="33339B"/>
                </a:solidFill>
                <a:latin typeface="Times New Roman" panose="02020603050405020304" pitchFamily="18" charset="0"/>
                <a:cs typeface="Times New Roman" panose="02020603050405020304" pitchFamily="18" charset="0"/>
              </a:rPr>
              <a:t>Submission</a:t>
            </a:r>
          </a:p>
          <a:p>
            <a:endParaRPr lang="en-US" sz="3000" b="1" dirty="0">
              <a:solidFill>
                <a:srgbClr val="33339B"/>
              </a:solidFill>
              <a:latin typeface="Times New Roman" panose="02020603050405020304" pitchFamily="18" charset="0"/>
              <a:cs typeface="Times New Roman" panose="02020603050405020304" pitchFamily="18" charset="0"/>
            </a:endParaRPr>
          </a:p>
          <a:p>
            <a:pPr marL="257168" indent="-257168">
              <a:buFont typeface="Wingdings" panose="05000000000000000000" pitchFamily="2" charset="2"/>
              <a:buChar char="n"/>
            </a:pPr>
            <a:r>
              <a:rPr lang="en-US" sz="2400" b="1" dirty="0">
                <a:solidFill>
                  <a:srgbClr val="000000"/>
                </a:solidFill>
                <a:latin typeface="Times New Roman" panose="02020603050405020304" pitchFamily="18" charset="0"/>
                <a:cs typeface="Times New Roman" panose="02020603050405020304" pitchFamily="18" charset="0"/>
              </a:rPr>
              <a:t>File name format:</a:t>
            </a:r>
          </a:p>
          <a:p>
            <a:r>
              <a:rPr lang="en-US" sz="2400" dirty="0">
                <a:solidFill>
                  <a:srgbClr val="000000"/>
                </a:solidFill>
                <a:latin typeface="Times New Roman" panose="02020603050405020304" pitchFamily="18" charset="0"/>
                <a:cs typeface="Times New Roman" panose="02020603050405020304" pitchFamily="18" charset="0"/>
              </a:rPr>
              <a:t>	 Sno_A2.zip </a:t>
            </a:r>
          </a:p>
          <a:p>
            <a:pPr marL="257168" indent="-257168">
              <a:buFont typeface="Wingdings" panose="05000000000000000000" pitchFamily="2" charset="2"/>
              <a:buChar char="n"/>
            </a:pPr>
            <a:r>
              <a:rPr lang="en-US" sz="2400" b="1" dirty="0">
                <a:solidFill>
                  <a:srgbClr val="000000"/>
                </a:solidFill>
                <a:latin typeface="Times New Roman" panose="02020603050405020304" pitchFamily="18" charset="0"/>
                <a:cs typeface="Times New Roman" panose="02020603050405020304" pitchFamily="18" charset="0"/>
              </a:rPr>
              <a:t>including:</a:t>
            </a:r>
            <a:r>
              <a:rPr lang="en-US" sz="2400" dirty="0">
                <a:solidFill>
                  <a:srgbClr val="000000"/>
                </a:solidFill>
                <a:latin typeface="Times New Roman" panose="02020603050405020304" pitchFamily="18" charset="0"/>
                <a:cs typeface="Times New Roman" panose="02020603050405020304" pitchFamily="18" charset="0"/>
              </a:rPr>
              <a:t> </a:t>
            </a:r>
          </a:p>
          <a:p>
            <a:r>
              <a:rPr lang="en-US" sz="2400" dirty="0">
                <a:solidFill>
                  <a:srgbClr val="000000"/>
                </a:solidFill>
                <a:latin typeface="Times New Roman" panose="02020603050405020304" pitchFamily="18" charset="0"/>
                <a:cs typeface="Times New Roman" panose="02020603050405020304" pitchFamily="18" charset="0"/>
              </a:rPr>
              <a:t>	report_A2.doc </a:t>
            </a:r>
          </a:p>
          <a:p>
            <a:r>
              <a:rPr lang="en-US" sz="2400" dirty="0">
                <a:solidFill>
                  <a:srgbClr val="000000"/>
                </a:solidFill>
                <a:latin typeface="Times New Roman" panose="02020603050405020304" pitchFamily="18" charset="0"/>
                <a:cs typeface="Times New Roman" panose="02020603050405020304" pitchFamily="18" charset="0"/>
              </a:rPr>
              <a:t>	</a:t>
            </a:r>
            <a:r>
              <a:rPr lang="en-US" sz="2400" dirty="0" smtClean="0">
                <a:solidFill>
                  <a:srgbClr val="000000"/>
                </a:solidFill>
                <a:latin typeface="Times New Roman" panose="02020603050405020304" pitchFamily="18" charset="0"/>
                <a:cs typeface="Times New Roman" panose="02020603050405020304" pitchFamily="18" charset="0"/>
              </a:rPr>
              <a:t>university_A2.accdb</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80720" y="4612640"/>
            <a:ext cx="8636001" cy="1200329"/>
          </a:xfrm>
          <a:prstGeom prst="rect">
            <a:avLst/>
          </a:prstGeom>
          <a:noFill/>
        </p:spPr>
        <p:txBody>
          <a:bodyPr wrap="square" rtlCol="0">
            <a:spAutoFit/>
          </a:bodyPr>
          <a:lstStyle/>
          <a:p>
            <a:r>
              <a:rPr lang="en-US" altLang="zh-CN" sz="3600" dirty="0" smtClean="0">
                <a:solidFill>
                  <a:srgbClr val="C00000"/>
                </a:solidFill>
              </a:rPr>
              <a:t>Deadline:</a:t>
            </a:r>
          </a:p>
          <a:p>
            <a:r>
              <a:rPr lang="en-US" altLang="zh-CN" sz="3600" dirty="0" smtClean="0">
                <a:solidFill>
                  <a:srgbClr val="C00000"/>
                </a:solidFill>
              </a:rPr>
              <a:t>Beijing time, October, 29th ,23:59:59</a:t>
            </a:r>
            <a:endParaRPr lang="zh-CN" altLang="en-US" sz="3600" dirty="0">
              <a:solidFill>
                <a:srgbClr val="C00000"/>
              </a:solidFill>
            </a:endParaRPr>
          </a:p>
        </p:txBody>
      </p:sp>
    </p:spTree>
    <p:extLst>
      <p:ext uri="{BB962C8B-B14F-4D97-AF65-F5344CB8AC3E}">
        <p14:creationId xmlns:p14="http://schemas.microsoft.com/office/powerpoint/2010/main" val="900143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673E2C6-A29F-4D36-8FD6-82D6BE20276F}"/>
              </a:ext>
            </a:extLst>
          </p:cNvPr>
          <p:cNvSpPr/>
          <p:nvPr/>
        </p:nvSpPr>
        <p:spPr>
          <a:xfrm>
            <a:off x="1102469" y="1033500"/>
            <a:ext cx="6867359" cy="553998"/>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1. </a:t>
            </a:r>
            <a:r>
              <a:rPr lang="en-US" altLang="zh-CN" sz="3000" b="1" dirty="0">
                <a:solidFill>
                  <a:srgbClr val="33339B"/>
                </a:solidFill>
                <a:latin typeface="Times New Roman" panose="02020603050405020304" pitchFamily="18" charset="0"/>
                <a:ea typeface="DengXian" panose="02010600030101010101" pitchFamily="2" charset="-122"/>
              </a:rPr>
              <a:t>Download lab2.accdb </a:t>
            </a:r>
            <a:endParaRPr lang="en-US" sz="3000" b="1" dirty="0">
              <a:solidFill>
                <a:srgbClr val="33339B"/>
              </a:solidFill>
              <a:latin typeface="Times New Roman" panose="02020603050405020304" pitchFamily="18" charset="0"/>
              <a:ea typeface="DengXian" panose="02010600030101010101" pitchFamily="2" charset="-122"/>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72" y="2630945"/>
            <a:ext cx="8351328" cy="3109455"/>
          </a:xfrm>
          <a:prstGeom prst="rect">
            <a:avLst/>
          </a:prstGeom>
        </p:spPr>
      </p:pic>
      <p:sp>
        <p:nvSpPr>
          <p:cNvPr id="4" name="Right Arrow 3"/>
          <p:cNvSpPr/>
          <p:nvPr/>
        </p:nvSpPr>
        <p:spPr>
          <a:xfrm rot="12160916">
            <a:off x="2046333" y="5450116"/>
            <a:ext cx="1720297" cy="580568"/>
          </a:xfrm>
          <a:prstGeom prst="rightArrow">
            <a:avLst>
              <a:gd name="adj1" fmla="val 37118"/>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 name="Rectangle 2"/>
          <p:cNvSpPr/>
          <p:nvPr/>
        </p:nvSpPr>
        <p:spPr>
          <a:xfrm>
            <a:off x="1102468" y="1786056"/>
            <a:ext cx="4993531" cy="369332"/>
          </a:xfrm>
          <a:prstGeom prst="rect">
            <a:avLst/>
          </a:prstGeom>
        </p:spPr>
        <p:txBody>
          <a:bodyPr wrap="square">
            <a:spAutoFit/>
          </a:bodyPr>
          <a:lstStyle/>
          <a:p>
            <a:pPr marL="428615" indent="-428615">
              <a:buFont typeface="Wingdings" panose="05000000000000000000" pitchFamily="2" charset="2"/>
              <a:buChar char="§"/>
            </a:pPr>
            <a:r>
              <a:rPr lang="en-US" altLang="zh-CN" dirty="0"/>
              <a:t>https://github.com/zygardxerneas/database</a:t>
            </a:r>
            <a:endParaRPr lang="en-US" altLang="zh-C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5881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673E2C6-A29F-4D36-8FD6-82D6BE20276F}"/>
              </a:ext>
            </a:extLst>
          </p:cNvPr>
          <p:cNvSpPr/>
          <p:nvPr/>
        </p:nvSpPr>
        <p:spPr>
          <a:xfrm>
            <a:off x="929749" y="698220"/>
            <a:ext cx="6867359" cy="553998"/>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1. </a:t>
            </a:r>
            <a:r>
              <a:rPr lang="en-US" altLang="zh-CN" sz="3000" b="1" dirty="0">
                <a:solidFill>
                  <a:srgbClr val="33339B"/>
                </a:solidFill>
                <a:latin typeface="Times New Roman" panose="02020603050405020304" pitchFamily="18" charset="0"/>
                <a:ea typeface="DengXian" panose="02010600030101010101" pitchFamily="2" charset="-122"/>
              </a:rPr>
              <a:t>Download lab2.accdb </a:t>
            </a:r>
            <a:endParaRPr lang="en-US" sz="3000" b="1" dirty="0">
              <a:solidFill>
                <a:srgbClr val="33339B"/>
              </a:solidFill>
              <a:latin typeface="Times New Roman" panose="02020603050405020304" pitchFamily="18" charset="0"/>
              <a:ea typeface="DengXian" panose="02010600030101010101" pitchFamily="2" charset="-122"/>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 r="351" b="51729"/>
          <a:stretch/>
        </p:blipFill>
        <p:spPr>
          <a:xfrm>
            <a:off x="1102469" y="2639099"/>
            <a:ext cx="5980288" cy="2861272"/>
          </a:xfrm>
          <a:prstGeom prst="rect">
            <a:avLst/>
          </a:prstGeom>
        </p:spPr>
      </p:pic>
      <p:sp>
        <p:nvSpPr>
          <p:cNvPr id="3" name="TextBox 2"/>
          <p:cNvSpPr txBox="1"/>
          <p:nvPr/>
        </p:nvSpPr>
        <p:spPr>
          <a:xfrm>
            <a:off x="929749" y="1760992"/>
            <a:ext cx="1971040" cy="369332"/>
          </a:xfrm>
          <a:prstGeom prst="rect">
            <a:avLst/>
          </a:prstGeom>
          <a:noFill/>
        </p:spPr>
        <p:txBody>
          <a:bodyPr wrap="square" rtlCol="0">
            <a:spAutoFit/>
          </a:bodyPr>
          <a:lstStyle/>
          <a:p>
            <a:r>
              <a:rPr lang="en-US" altLang="zh-CN" dirty="0" smtClean="0"/>
              <a:t>Table - Sailor</a:t>
            </a:r>
            <a:endParaRPr lang="zh-CN" altLang="en-US" dirty="0"/>
          </a:p>
        </p:txBody>
      </p:sp>
    </p:spTree>
    <p:extLst>
      <p:ext uri="{BB962C8B-B14F-4D97-AF65-F5344CB8AC3E}">
        <p14:creationId xmlns:p14="http://schemas.microsoft.com/office/powerpoint/2010/main" val="541719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673E2C6-A29F-4D36-8FD6-82D6BE20276F}"/>
              </a:ext>
            </a:extLst>
          </p:cNvPr>
          <p:cNvSpPr/>
          <p:nvPr/>
        </p:nvSpPr>
        <p:spPr>
          <a:xfrm>
            <a:off x="1102469" y="1033500"/>
            <a:ext cx="6867359" cy="553998"/>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1. </a:t>
            </a:r>
            <a:r>
              <a:rPr lang="en-US" altLang="zh-CN" sz="3000" b="1" dirty="0">
                <a:solidFill>
                  <a:srgbClr val="33339B"/>
                </a:solidFill>
                <a:latin typeface="Times New Roman" panose="02020603050405020304" pitchFamily="18" charset="0"/>
                <a:ea typeface="DengXian" panose="02010600030101010101" pitchFamily="2" charset="-122"/>
              </a:rPr>
              <a:t>Download lab2.accdb </a:t>
            </a:r>
            <a:endParaRPr lang="en-US" sz="3000" b="1" dirty="0">
              <a:solidFill>
                <a:srgbClr val="33339B"/>
              </a:solidFill>
              <a:latin typeface="Times New Roman" panose="02020603050405020304" pitchFamily="18" charset="0"/>
              <a:ea typeface="DengXian" panose="02010600030101010101" pitchFamily="2" charset="-122"/>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469" y="2797543"/>
            <a:ext cx="4615749" cy="2916618"/>
          </a:xfrm>
          <a:prstGeom prst="rect">
            <a:avLst/>
          </a:prstGeom>
        </p:spPr>
      </p:pic>
      <p:sp>
        <p:nvSpPr>
          <p:cNvPr id="4" name="TextBox 3"/>
          <p:cNvSpPr txBox="1"/>
          <p:nvPr/>
        </p:nvSpPr>
        <p:spPr>
          <a:xfrm>
            <a:off x="1102469" y="1923552"/>
            <a:ext cx="1971040" cy="369332"/>
          </a:xfrm>
          <a:prstGeom prst="rect">
            <a:avLst/>
          </a:prstGeom>
          <a:noFill/>
        </p:spPr>
        <p:txBody>
          <a:bodyPr wrap="square" rtlCol="0">
            <a:spAutoFit/>
          </a:bodyPr>
          <a:lstStyle/>
          <a:p>
            <a:r>
              <a:rPr lang="en-US" altLang="zh-CN" dirty="0" smtClean="0"/>
              <a:t>Table - Boats</a:t>
            </a:r>
            <a:endParaRPr lang="zh-CN" altLang="en-US" dirty="0"/>
          </a:p>
        </p:txBody>
      </p:sp>
    </p:spTree>
    <p:extLst>
      <p:ext uri="{BB962C8B-B14F-4D97-AF65-F5344CB8AC3E}">
        <p14:creationId xmlns:p14="http://schemas.microsoft.com/office/powerpoint/2010/main" val="2798284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C673E2C6-A29F-4D36-8FD6-82D6BE20276F}"/>
              </a:ext>
            </a:extLst>
          </p:cNvPr>
          <p:cNvSpPr/>
          <p:nvPr/>
        </p:nvSpPr>
        <p:spPr>
          <a:xfrm>
            <a:off x="1000869" y="1032607"/>
            <a:ext cx="6867359" cy="553998"/>
          </a:xfrm>
          <a:prstGeom prst="rect">
            <a:avLst/>
          </a:prstGeom>
        </p:spPr>
        <p:txBody>
          <a:bodyPr wrap="square">
            <a:spAutoFit/>
          </a:bodyPr>
          <a:lstStyle/>
          <a:p>
            <a:r>
              <a:rPr lang="en-US" sz="3000" b="1" dirty="0">
                <a:solidFill>
                  <a:srgbClr val="33339B"/>
                </a:solidFill>
                <a:latin typeface="Times New Roman" panose="02020603050405020304" pitchFamily="18" charset="0"/>
                <a:ea typeface="DengXian" panose="02010600030101010101" pitchFamily="2" charset="-122"/>
              </a:rPr>
              <a:t>1. </a:t>
            </a:r>
            <a:r>
              <a:rPr lang="en-US" altLang="zh-CN" sz="3000" b="1" dirty="0">
                <a:solidFill>
                  <a:srgbClr val="33339B"/>
                </a:solidFill>
                <a:latin typeface="Times New Roman" panose="02020603050405020304" pitchFamily="18" charset="0"/>
                <a:ea typeface="DengXian" panose="02010600030101010101" pitchFamily="2" charset="-122"/>
              </a:rPr>
              <a:t>Download lab2.accdb </a:t>
            </a:r>
            <a:endParaRPr lang="en-US" sz="3000" b="1" dirty="0">
              <a:solidFill>
                <a:srgbClr val="33339B"/>
              </a:solidFill>
              <a:latin typeface="Times New Roman" panose="02020603050405020304" pitchFamily="18" charset="0"/>
              <a:ea typeface="DengXian" panose="02010600030101010101" pitchFamily="2" charset="-122"/>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121" y="2569270"/>
            <a:ext cx="4739172" cy="3240983"/>
          </a:xfrm>
          <a:prstGeom prst="rect">
            <a:avLst/>
          </a:prstGeom>
        </p:spPr>
      </p:pic>
      <p:sp>
        <p:nvSpPr>
          <p:cNvPr id="4" name="TextBox 3"/>
          <p:cNvSpPr txBox="1"/>
          <p:nvPr/>
        </p:nvSpPr>
        <p:spPr>
          <a:xfrm>
            <a:off x="1097498" y="1754772"/>
            <a:ext cx="1971040" cy="369332"/>
          </a:xfrm>
          <a:prstGeom prst="rect">
            <a:avLst/>
          </a:prstGeom>
          <a:noFill/>
        </p:spPr>
        <p:txBody>
          <a:bodyPr wrap="square" rtlCol="0">
            <a:spAutoFit/>
          </a:bodyPr>
          <a:lstStyle/>
          <a:p>
            <a:r>
              <a:rPr lang="en-US" altLang="zh-CN" dirty="0" smtClean="0"/>
              <a:t>Table - Reserves</a:t>
            </a:r>
            <a:endParaRPr lang="zh-CN" altLang="en-US" dirty="0"/>
          </a:p>
        </p:txBody>
      </p:sp>
    </p:spTree>
    <p:extLst>
      <p:ext uri="{BB962C8B-B14F-4D97-AF65-F5344CB8AC3E}">
        <p14:creationId xmlns:p14="http://schemas.microsoft.com/office/powerpoint/2010/main" val="1355456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CF1F986-FBCA-4662-BE50-1BB7C7C2B9C3}"/>
              </a:ext>
            </a:extLst>
          </p:cNvPr>
          <p:cNvSpPr/>
          <p:nvPr/>
        </p:nvSpPr>
        <p:spPr>
          <a:xfrm>
            <a:off x="695153" y="813531"/>
            <a:ext cx="7609610" cy="553998"/>
          </a:xfrm>
          <a:prstGeom prst="rect">
            <a:avLst/>
          </a:prstGeom>
        </p:spPr>
        <p:txBody>
          <a:bodyPr wrap="square">
            <a:spAutoFit/>
          </a:bodyPr>
          <a:lstStyle/>
          <a:p>
            <a:r>
              <a:rPr lang="en-US" sz="3000" b="1" dirty="0">
                <a:solidFill>
                  <a:srgbClr val="535387"/>
                </a:solidFill>
                <a:latin typeface="Times New Roman" panose="02020603050405020304" pitchFamily="18" charset="0"/>
                <a:cs typeface="Times New Roman" panose="02020603050405020304" pitchFamily="18" charset="0"/>
              </a:rPr>
              <a:t>2. </a:t>
            </a:r>
            <a:r>
              <a:rPr lang="en-US" altLang="zh-CN" sz="3000" b="1" dirty="0">
                <a:solidFill>
                  <a:srgbClr val="33339B"/>
                </a:solidFill>
                <a:latin typeface="Times New Roman" panose="02020603050405020304" pitchFamily="18" charset="0"/>
                <a:ea typeface="DengXian" panose="02010600030101010101" pitchFamily="2" charset="-122"/>
              </a:rPr>
              <a:t>Using SQL in Access</a:t>
            </a:r>
            <a:endParaRPr lang="en-US" sz="3000" b="1" dirty="0">
              <a:solidFill>
                <a:srgbClr val="535387"/>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 xmlns:a16="http://schemas.microsoft.com/office/drawing/2014/main" id="{B3877A02-53CF-40B6-8837-30B518D7E85A}"/>
              </a:ext>
            </a:extLst>
          </p:cNvPr>
          <p:cNvSpPr/>
          <p:nvPr/>
        </p:nvSpPr>
        <p:spPr>
          <a:xfrm>
            <a:off x="695153" y="1735294"/>
            <a:ext cx="7692737" cy="1036566"/>
          </a:xfrm>
          <a:prstGeom prst="rect">
            <a:avLst/>
          </a:prstGeom>
        </p:spPr>
        <p:txBody>
          <a:bodyPr wrap="square">
            <a:spAutoFit/>
          </a:bodyPr>
          <a:lstStyle/>
          <a:p>
            <a:pPr marL="342892" indent="-342892" algn="just">
              <a:lnSpc>
                <a:spcPct val="107000"/>
              </a:lnSpc>
              <a:spcAft>
                <a:spcPts val="600"/>
              </a:spcAft>
              <a:buFont typeface="+mj-lt"/>
              <a:buAutoNum type="arabicPeriod"/>
            </a:pPr>
            <a:r>
              <a:rPr lang="en-US" altLang="zh-CN" dirty="0">
                <a:solidFill>
                  <a:srgbClr val="FF0000"/>
                </a:solidFill>
                <a:latin typeface="Times New Roman" panose="02020603050405020304" pitchFamily="18" charset="0"/>
                <a:ea typeface="DengXian" panose="02010600030101010101" pitchFamily="2" charset="-122"/>
                <a:cs typeface="Arial" panose="020B0604020202020204" pitchFamily="34" charset="0"/>
              </a:rPr>
              <a:t>Click Create</a:t>
            </a:r>
          </a:p>
          <a:p>
            <a:pPr marL="342892" indent="-342892" algn="just">
              <a:lnSpc>
                <a:spcPct val="107000"/>
              </a:lnSpc>
              <a:spcAft>
                <a:spcPts val="600"/>
              </a:spcAft>
              <a:buFont typeface="+mj-lt"/>
              <a:buAutoNum type="arabicPeriod"/>
            </a:pPr>
            <a:r>
              <a:rPr lang="en-US" altLang="zh-CN" dirty="0">
                <a:solidFill>
                  <a:srgbClr val="00B050"/>
                </a:solidFill>
                <a:latin typeface="Times New Roman" panose="02020603050405020304" pitchFamily="18" charset="0"/>
                <a:ea typeface="DengXian" panose="02010600030101010101" pitchFamily="2" charset="-122"/>
                <a:cs typeface="Arial" panose="020B0604020202020204" pitchFamily="34" charset="0"/>
              </a:rPr>
              <a:t>Click Query Design </a:t>
            </a:r>
          </a:p>
          <a:p>
            <a:pPr algn="just">
              <a:lnSpc>
                <a:spcPct val="107000"/>
              </a:lnSpc>
              <a:spcAft>
                <a:spcPts val="600"/>
              </a:spcAft>
            </a:pPr>
            <a:endParaRPr lang="en-US" sz="1200" dirty="0">
              <a:latin typeface="DengXian" panose="02010600030101010101" pitchFamily="2" charset="-122"/>
              <a:ea typeface="DengXian" panose="02010600030101010101" pitchFamily="2" charset="-122"/>
              <a:cs typeface="Arial" panose="020B060402020202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33131" b="14008"/>
          <a:stretch/>
        </p:blipFill>
        <p:spPr>
          <a:xfrm>
            <a:off x="2072639" y="2513990"/>
            <a:ext cx="6232597" cy="4171290"/>
          </a:xfrm>
          <a:prstGeom prst="rect">
            <a:avLst/>
          </a:prstGeom>
        </p:spPr>
      </p:pic>
      <p:sp>
        <p:nvSpPr>
          <p:cNvPr id="3" name="Right Arrow 2"/>
          <p:cNvSpPr/>
          <p:nvPr/>
        </p:nvSpPr>
        <p:spPr>
          <a:xfrm rot="20159612">
            <a:off x="2203442" y="2795638"/>
            <a:ext cx="807077" cy="273464"/>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Right Arrow 10"/>
          <p:cNvSpPr/>
          <p:nvPr/>
        </p:nvSpPr>
        <p:spPr>
          <a:xfrm rot="13332843">
            <a:off x="4096419" y="3375300"/>
            <a:ext cx="807077" cy="273464"/>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826881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8CF1F986-FBCA-4662-BE50-1BB7C7C2B9C3}"/>
              </a:ext>
            </a:extLst>
          </p:cNvPr>
          <p:cNvSpPr/>
          <p:nvPr/>
        </p:nvSpPr>
        <p:spPr>
          <a:xfrm>
            <a:off x="695153" y="854198"/>
            <a:ext cx="7609610" cy="553998"/>
          </a:xfrm>
          <a:prstGeom prst="rect">
            <a:avLst/>
          </a:prstGeom>
        </p:spPr>
        <p:txBody>
          <a:bodyPr wrap="square">
            <a:spAutoFit/>
          </a:bodyPr>
          <a:lstStyle/>
          <a:p>
            <a:r>
              <a:rPr lang="en-US" sz="3000" b="1" dirty="0">
                <a:solidFill>
                  <a:srgbClr val="535387"/>
                </a:solidFill>
                <a:latin typeface="Times New Roman" panose="02020603050405020304" pitchFamily="18" charset="0"/>
                <a:cs typeface="Times New Roman" panose="02020603050405020304" pitchFamily="18" charset="0"/>
              </a:rPr>
              <a:t>2. </a:t>
            </a:r>
            <a:r>
              <a:rPr lang="en-US" altLang="zh-CN" sz="3000" b="1" dirty="0">
                <a:solidFill>
                  <a:srgbClr val="33339B"/>
                </a:solidFill>
                <a:latin typeface="Times New Roman" panose="02020603050405020304" pitchFamily="18" charset="0"/>
                <a:ea typeface="DengXian" panose="02010600030101010101" pitchFamily="2" charset="-122"/>
              </a:rPr>
              <a:t>Using SQL in Access</a:t>
            </a:r>
            <a:endParaRPr lang="en-US" sz="3000" b="1" dirty="0">
              <a:solidFill>
                <a:srgbClr val="535387"/>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r="28283" b="24572"/>
          <a:stretch/>
        </p:blipFill>
        <p:spPr>
          <a:xfrm>
            <a:off x="999953" y="2300412"/>
            <a:ext cx="6843567" cy="4046720"/>
          </a:xfrm>
          <a:prstGeom prst="rect">
            <a:avLst/>
          </a:prstGeom>
        </p:spPr>
      </p:pic>
      <p:sp>
        <p:nvSpPr>
          <p:cNvPr id="6" name="Rectangle 5">
            <a:extLst>
              <a:ext uri="{FF2B5EF4-FFF2-40B4-BE49-F238E27FC236}">
                <a16:creationId xmlns="" xmlns:a16="http://schemas.microsoft.com/office/drawing/2014/main" id="{B3877A02-53CF-40B6-8837-30B518D7E85A}"/>
              </a:ext>
            </a:extLst>
          </p:cNvPr>
          <p:cNvSpPr/>
          <p:nvPr/>
        </p:nvSpPr>
        <p:spPr>
          <a:xfrm>
            <a:off x="847553" y="1659956"/>
            <a:ext cx="7692737" cy="368755"/>
          </a:xfrm>
          <a:prstGeom prst="rect">
            <a:avLst/>
          </a:prstGeom>
        </p:spPr>
        <p:txBody>
          <a:bodyPr wrap="square">
            <a:spAutoFit/>
          </a:bodyPr>
          <a:lstStyle/>
          <a:p>
            <a:pPr algn="just">
              <a:lnSpc>
                <a:spcPct val="107000"/>
              </a:lnSpc>
              <a:spcAft>
                <a:spcPts val="600"/>
              </a:spcAft>
            </a:pPr>
            <a:r>
              <a:rPr lang="en-US" altLang="zh-CN" dirty="0">
                <a:latin typeface="Times New Roman" panose="02020603050405020304" pitchFamily="18" charset="0"/>
                <a:ea typeface="DengXian" panose="02010600030101010101" pitchFamily="2" charset="-122"/>
                <a:cs typeface="Arial" panose="020B0604020202020204" pitchFamily="34" charset="0"/>
              </a:rPr>
              <a:t>Close the </a:t>
            </a:r>
            <a:r>
              <a:rPr lang="en-US" altLang="zh-CN" b="1" dirty="0" smtClean="0">
                <a:latin typeface="Times New Roman" panose="02020603050405020304" pitchFamily="18" charset="0"/>
                <a:ea typeface="DengXian" panose="02010600030101010101" pitchFamily="2" charset="-122"/>
                <a:cs typeface="Arial" panose="020B0604020202020204" pitchFamily="34" charset="0"/>
              </a:rPr>
              <a:t>Show Table </a:t>
            </a:r>
            <a:endParaRPr lang="en-US" altLang="zh-CN" b="1" dirty="0">
              <a:latin typeface="Times New Roman" panose="02020603050405020304" pitchFamily="18"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02824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B1469080-3DB2-47B5-9A85-9FED4A03463B}"/>
              </a:ext>
            </a:extLst>
          </p:cNvPr>
          <p:cNvSpPr/>
          <p:nvPr/>
        </p:nvSpPr>
        <p:spPr>
          <a:xfrm>
            <a:off x="851998" y="766609"/>
            <a:ext cx="6525491" cy="406009"/>
          </a:xfrm>
          <a:prstGeom prst="rect">
            <a:avLst/>
          </a:prstGeom>
        </p:spPr>
        <p:txBody>
          <a:bodyPr wrap="square">
            <a:spAutoFit/>
          </a:bodyPr>
          <a:lstStyle/>
          <a:p>
            <a:pPr algn="just">
              <a:lnSpc>
                <a:spcPct val="107000"/>
              </a:lnSpc>
              <a:spcAft>
                <a:spcPts val="600"/>
              </a:spcAft>
            </a:pPr>
            <a:r>
              <a:rPr lang="en-US" dirty="0">
                <a:solidFill>
                  <a:srgbClr val="000000"/>
                </a:solidFill>
                <a:latin typeface="Times New Roman" panose="02020603050405020304" pitchFamily="18" charset="0"/>
                <a:ea typeface="DengXian" panose="02010600030101010101" pitchFamily="2" charset="-122"/>
                <a:cs typeface="Arial" panose="020B0604020202020204" pitchFamily="34" charset="0"/>
              </a:rPr>
              <a:t>2</a:t>
            </a:r>
            <a:r>
              <a:rPr lang="en-US" dirty="0" smtClean="0">
                <a:solidFill>
                  <a:srgbClr val="000000"/>
                </a:solidFill>
                <a:latin typeface="Times New Roman" panose="02020603050405020304" pitchFamily="18" charset="0"/>
                <a:ea typeface="DengXian" panose="02010600030101010101" pitchFamily="2" charset="-122"/>
                <a:cs typeface="Arial" panose="020B0604020202020204" pitchFamily="34" charset="0"/>
              </a:rPr>
              <a:t>)  </a:t>
            </a:r>
            <a:r>
              <a:rPr lang="en-US" sz="2000" dirty="0" smtClean="0">
                <a:solidFill>
                  <a:srgbClr val="000000"/>
                </a:solidFill>
                <a:latin typeface="Times New Roman" panose="02020603050405020304" pitchFamily="18" charset="0"/>
                <a:ea typeface="DengXian" panose="02010600030101010101" pitchFamily="2" charset="-122"/>
                <a:cs typeface="Arial" panose="020B0604020202020204" pitchFamily="34" charset="0"/>
              </a:rPr>
              <a:t>Click </a:t>
            </a:r>
            <a:r>
              <a:rPr lang="en-US" sz="2000" dirty="0">
                <a:solidFill>
                  <a:srgbClr val="000000"/>
                </a:solidFill>
                <a:latin typeface="Times New Roman" panose="02020603050405020304" pitchFamily="18" charset="0"/>
                <a:ea typeface="DengXian" panose="02010600030101010101" pitchFamily="2" charset="-122"/>
                <a:cs typeface="Arial" panose="020B0604020202020204" pitchFamily="34" charset="0"/>
              </a:rPr>
              <a:t>SQL View</a:t>
            </a:r>
            <a:endParaRPr lang="en-US" sz="2000" dirty="0">
              <a:latin typeface="DengXian" panose="02010600030101010101" pitchFamily="2" charset="-122"/>
              <a:ea typeface="DengXian" panose="02010600030101010101" pitchFamily="2" charset="-122"/>
              <a:cs typeface="Arial" panose="020B0604020202020204"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28283" b="19182"/>
          <a:stretch/>
        </p:blipFill>
        <p:spPr>
          <a:xfrm>
            <a:off x="1351659" y="1798320"/>
            <a:ext cx="7007771" cy="4439920"/>
          </a:xfrm>
          <a:prstGeom prst="rect">
            <a:avLst/>
          </a:prstGeom>
        </p:spPr>
      </p:pic>
      <p:sp>
        <p:nvSpPr>
          <p:cNvPr id="7" name="Right Arrow 6"/>
          <p:cNvSpPr/>
          <p:nvPr/>
        </p:nvSpPr>
        <p:spPr>
          <a:xfrm rot="12160916">
            <a:off x="1615618" y="2504914"/>
            <a:ext cx="1298169" cy="580568"/>
          </a:xfrm>
          <a:prstGeom prst="rightArrow">
            <a:avLst>
              <a:gd name="adj1" fmla="val 37118"/>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4075848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3528</TotalTime>
  <Words>1412</Words>
  <Application>Microsoft Office PowerPoint</Application>
  <PresentationFormat>On-screen Show (4:3)</PresentationFormat>
  <Paragraphs>166</Paragraphs>
  <Slides>24</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BookAntiqua-Bold</vt:lpstr>
      <vt:lpstr>DengXian</vt:lpstr>
      <vt:lpstr>宋体</vt:lpstr>
      <vt:lpstr>等线</vt:lpstr>
      <vt:lpstr>Arial</vt:lpstr>
      <vt:lpstr>Calibri</vt:lpstr>
      <vt:lpstr>Calibri Light</vt:lpstr>
      <vt:lpstr>Times New Roman</vt:lpstr>
      <vt:lpstr>Wingdings</vt:lpstr>
      <vt:lpstr>Office Theme</vt:lpstr>
      <vt:lpstr>Lab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Assignment1</dc:title>
  <dc:creator>Wang Hai</dc:creator>
  <cp:lastModifiedBy>iot</cp:lastModifiedBy>
  <cp:revision>83</cp:revision>
  <dcterms:created xsi:type="dcterms:W3CDTF">2019-09-23T01:09:19Z</dcterms:created>
  <dcterms:modified xsi:type="dcterms:W3CDTF">2019-10-16T08:44:18Z</dcterms:modified>
</cp:coreProperties>
</file>