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60" r:id="rId5"/>
    <p:sldId id="258"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418BF80-8FAC-4A08-9623-5074DA4339DA}" type="datetimeFigureOut">
              <a:rPr lang="en-US" smtClean="0"/>
              <a:t>12/19/2020</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5897F3A-09BE-4F55-ABD7-7D39ECD25336}"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18BF80-8FAC-4A08-9623-5074DA4339DA}"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97F3A-09BE-4F55-ABD7-7D39ECD2533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5897F3A-09BE-4F55-ABD7-7D39ECD25336}"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18BF80-8FAC-4A08-9623-5074DA4339DA}"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418BF80-8FAC-4A08-9623-5074DA4339DA}"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75897F3A-09BE-4F55-ABD7-7D39ECD25336}"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4418BF80-8FAC-4A08-9623-5074DA4339DA}" type="datetimeFigureOut">
              <a:rPr lang="en-US" smtClean="0"/>
              <a:t>12/19/2020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5897F3A-09BE-4F55-ABD7-7D39ECD25336}"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4418BF80-8FAC-4A08-9623-5074DA4339DA}"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97F3A-09BE-4F55-ABD7-7D39ECD25336}"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418BF80-8FAC-4A08-9623-5074DA4339DA}" type="datetimeFigureOut">
              <a:rPr lang="en-US" smtClean="0"/>
              <a:t>12/19/2020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5897F3A-09BE-4F55-ABD7-7D39ECD25336}"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418BF80-8FAC-4A08-9623-5074DA4339DA}" type="datetimeFigureOut">
              <a:rPr lang="en-US" smtClean="0"/>
              <a:t>12/19/2020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75897F3A-09BE-4F55-ABD7-7D39ECD2533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418BF80-8FAC-4A08-9623-5074DA4339DA}" type="datetimeFigureOut">
              <a:rPr lang="en-US" smtClean="0"/>
              <a:t>12/19/2020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5897F3A-09BE-4F55-ABD7-7D39ECD2533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5897F3A-09BE-4F55-ABD7-7D39ECD25336}"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4418BF80-8FAC-4A08-9623-5074DA4339DA}" type="datetimeFigureOut">
              <a:rPr lang="en-US" smtClean="0"/>
              <a:t>12/19/2020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5897F3A-09BE-4F55-ABD7-7D39ECD25336}"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4418BF80-8FAC-4A08-9623-5074DA4339DA}" type="datetimeFigureOut">
              <a:rPr lang="en-US" smtClean="0"/>
              <a:t>12/19/2020</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4418BF80-8FAC-4A08-9623-5074DA4339DA}" type="datetimeFigureOut">
              <a:rPr lang="en-US" smtClean="0"/>
              <a:t>12/19/2020</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5897F3A-09BE-4F55-ABD7-7D39ECD25336}"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smtClean="0">
                <a:solidFill>
                  <a:schemeClr val="tx1"/>
                </a:solidFill>
              </a:rPr>
              <a:t>ADITYA GUPTA</a:t>
            </a:r>
          </a:p>
          <a:p>
            <a:r>
              <a:rPr lang="en-IN" dirty="0" smtClean="0">
                <a:solidFill>
                  <a:schemeClr val="tx1"/>
                </a:solidFill>
              </a:rPr>
              <a:t>DHEERAJ KUMAR</a:t>
            </a:r>
            <a:endParaRPr lang="en-US" dirty="0">
              <a:solidFill>
                <a:schemeClr val="tx1"/>
              </a:solidFill>
            </a:endParaRPr>
          </a:p>
        </p:txBody>
      </p:sp>
      <p:sp>
        <p:nvSpPr>
          <p:cNvPr id="2" name="Title 1"/>
          <p:cNvSpPr>
            <a:spLocks noGrp="1"/>
          </p:cNvSpPr>
          <p:nvPr>
            <p:ph type="ctrTitle"/>
          </p:nvPr>
        </p:nvSpPr>
        <p:spPr/>
        <p:txBody>
          <a:bodyPr/>
          <a:lstStyle/>
          <a:p>
            <a:r>
              <a:rPr lang="en-IN" dirty="0" smtClean="0"/>
              <a:t>MINI PROJECT</a:t>
            </a:r>
            <a:endParaRPr lang="en-US" dirty="0"/>
          </a:p>
        </p:txBody>
      </p:sp>
      <p:pic>
        <p:nvPicPr>
          <p:cNvPr id="4" name="Picture 3" descr="quantumexplainer3.2-01-10.jpg"/>
          <p:cNvPicPr>
            <a:picLocks noChangeAspect="1"/>
          </p:cNvPicPr>
          <p:nvPr/>
        </p:nvPicPr>
        <p:blipFill>
          <a:blip r:embed="rId2" cstate="print"/>
          <a:stretch>
            <a:fillRect/>
          </a:stretch>
        </p:blipFill>
        <p:spPr>
          <a:xfrm>
            <a:off x="285720" y="3571876"/>
            <a:ext cx="8659496" cy="3071810"/>
          </a:xfrm>
          <a:prstGeom prst="rect">
            <a:avLst/>
          </a:prstGeom>
        </p:spPr>
      </p:pic>
      <p:sp>
        <p:nvSpPr>
          <p:cNvPr id="5" name="TextBox 4"/>
          <p:cNvSpPr txBox="1"/>
          <p:nvPr/>
        </p:nvSpPr>
        <p:spPr>
          <a:xfrm>
            <a:off x="2214546" y="857232"/>
            <a:ext cx="6072230" cy="461665"/>
          </a:xfrm>
          <a:prstGeom prst="rect">
            <a:avLst/>
          </a:prstGeom>
          <a:noFill/>
        </p:spPr>
        <p:txBody>
          <a:bodyPr wrap="square" rtlCol="0">
            <a:spAutoFit/>
          </a:bodyPr>
          <a:lstStyle/>
          <a:p>
            <a:r>
              <a:rPr lang="en-IN" sz="2400" b="1" dirty="0" smtClean="0"/>
              <a:t>CRYPTOGRAPHY MACHINE</a:t>
            </a:r>
            <a:endParaRPr lang="en-US" sz="2400" b="1" dirty="0"/>
          </a:p>
        </p:txBody>
      </p:sp>
      <p:pic>
        <p:nvPicPr>
          <p:cNvPr id="6" name="Picture 5" descr="g-l-bajaj-institute-of-technology-and-management-greater-noida-logo.jpg"/>
          <p:cNvPicPr>
            <a:picLocks noChangeAspect="1"/>
          </p:cNvPicPr>
          <p:nvPr/>
        </p:nvPicPr>
        <p:blipFill>
          <a:blip r:embed="rId3"/>
          <a:srcRect t="29258" b="22202"/>
          <a:stretch>
            <a:fillRect/>
          </a:stretch>
        </p:blipFill>
        <p:spPr>
          <a:xfrm>
            <a:off x="3286117" y="214290"/>
            <a:ext cx="2286016" cy="64294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What is Cryptography?</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r>
              <a:rPr lang="en-US" dirty="0" smtClean="0"/>
              <a:t>Cryptography is a process which is mainly used for safe and secure communication. It works on different mathematical concepts and algorithms to transfer the encoded data into a secret code which is difficult to decode.</a:t>
            </a:r>
            <a:endParaRPr lang="en-US" dirty="0"/>
          </a:p>
        </p:txBody>
      </p:sp>
      <p:pic>
        <p:nvPicPr>
          <p:cNvPr id="4" name="Picture 3" descr="PROMOCryptographyHandbook_Ch5.5eceabbf11917.png"/>
          <p:cNvPicPr>
            <a:picLocks noChangeAspect="1"/>
          </p:cNvPicPr>
          <p:nvPr/>
        </p:nvPicPr>
        <p:blipFill>
          <a:blip r:embed="rId2"/>
          <a:stretch>
            <a:fillRect/>
          </a:stretch>
        </p:blipFill>
        <p:spPr>
          <a:xfrm>
            <a:off x="2071670" y="3714752"/>
            <a:ext cx="5000660" cy="257176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642918"/>
            <a:ext cx="8534400" cy="758952"/>
          </a:xfrm>
        </p:spPr>
        <p:txBody>
          <a:bodyPr>
            <a:normAutofit fontScale="90000"/>
          </a:bodyPr>
          <a:lstStyle/>
          <a:p>
            <a:r>
              <a:rPr lang="en-US" b="1" dirty="0" smtClean="0">
                <a:solidFill>
                  <a:schemeClr val="tx1"/>
                </a:solidFill>
              </a:rPr>
              <a:t>Uses of Cryptography</a:t>
            </a:r>
            <a:br>
              <a:rPr lang="en-US" b="1" dirty="0" smtClean="0">
                <a:solidFill>
                  <a:schemeClr val="tx1"/>
                </a:solidFill>
              </a:rPr>
            </a:br>
            <a:endParaRPr lang="en-US" dirty="0">
              <a:solidFill>
                <a:schemeClr val="tx1"/>
              </a:solidFill>
            </a:endParaRPr>
          </a:p>
        </p:txBody>
      </p:sp>
      <p:sp>
        <p:nvSpPr>
          <p:cNvPr id="3" name="Content Placeholder 2"/>
          <p:cNvSpPr>
            <a:spLocks noGrp="1"/>
          </p:cNvSpPr>
          <p:nvPr>
            <p:ph sz="quarter" idx="1"/>
          </p:nvPr>
        </p:nvSpPr>
        <p:spPr/>
        <p:txBody>
          <a:bodyPr>
            <a:normAutofit fontScale="77500" lnSpcReduction="20000"/>
          </a:bodyPr>
          <a:lstStyle/>
          <a:p>
            <a:r>
              <a:rPr lang="en-US" b="1" dirty="0" smtClean="0"/>
              <a:t>Data Transmission</a:t>
            </a:r>
          </a:p>
          <a:p>
            <a:r>
              <a:rPr lang="en-US" dirty="0" smtClean="0"/>
              <a:t>Data is at risk when it is in motion (during transmission). The risk occurs when unauthorized persons attempt to intercept, copy, modify, corrupt or delete the data. There has to be secrecy in data transmission, which is one of the uses of cryptography. Transmission always involves two parties: a sender and a receiver. For the secrecy to be effective during transmission, the data has to be encrypted (encoded) from the moment it leaves the sender until it successfully reaches the receiver. </a:t>
            </a:r>
            <a:r>
              <a:rPr lang="en-US" b="1" dirty="0" smtClean="0"/>
              <a:t>Encryption</a:t>
            </a:r>
            <a:r>
              <a:rPr lang="en-US" dirty="0" smtClean="0"/>
              <a:t> is defined as the process of converting data from the normal, readable format into an </a:t>
            </a:r>
            <a:r>
              <a:rPr lang="en-US" b="1" dirty="0" smtClean="0"/>
              <a:t>encoded</a:t>
            </a:r>
            <a:r>
              <a:rPr lang="en-US" dirty="0" smtClean="0"/>
              <a:t> format which is unreadable by others. The encrypted data can only be accessed and read by the parties in possession of the decryption (decode) key. Figure 1 shows cryptography in data transmission with the sender possessing the encryption (Key A) and the recipient possessing the decryption (Key B).</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b="1" dirty="0" smtClean="0"/>
              <a:t>Data Storage</a:t>
            </a:r>
          </a:p>
          <a:p>
            <a:r>
              <a:rPr lang="en-US" sz="1800" dirty="0" smtClean="0"/>
              <a:t>Data in storage refers to data at rest (on a storage device). Our storage devices are very sensitive. In our current society, computers have practically been replaced by smart devices. This means that these devices contain tons of sensitive data from our daily activities. Secrecy in storage is achieved by storing of information in an encrypted form. This way, unauthorized intruders to the system will be presented with gibberish as data, thereby preventing any data compromises. In the absence of the correct key, the data is inaccessible.</a:t>
            </a:r>
          </a:p>
          <a:p>
            <a:endParaRPr lang="en-US" dirty="0"/>
          </a:p>
        </p:txBody>
      </p:sp>
      <p:pic>
        <p:nvPicPr>
          <p:cNvPr id="4" name="Picture 3" descr="crypto_trans.png"/>
          <p:cNvPicPr>
            <a:picLocks noChangeAspect="1"/>
          </p:cNvPicPr>
          <p:nvPr/>
        </p:nvPicPr>
        <p:blipFill>
          <a:blip r:embed="rId2"/>
          <a:stretch>
            <a:fillRect/>
          </a:stretch>
        </p:blipFill>
        <p:spPr>
          <a:xfrm>
            <a:off x="2786050" y="3966486"/>
            <a:ext cx="3857652" cy="238807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chemeClr val="tx1"/>
                </a:solidFill>
              </a:rPr>
              <a:t>What is </a:t>
            </a:r>
            <a:r>
              <a:rPr lang="en-US" sz="3600" b="1" dirty="0" err="1" smtClean="0">
                <a:solidFill>
                  <a:schemeClr val="tx1"/>
                </a:solidFill>
              </a:rPr>
              <a:t>Vigenere</a:t>
            </a:r>
            <a:r>
              <a:rPr lang="en-US" sz="3600" b="1" dirty="0" smtClean="0">
                <a:solidFill>
                  <a:schemeClr val="tx1"/>
                </a:solidFill>
              </a:rPr>
              <a:t> Cipher?</a:t>
            </a:r>
            <a:endParaRPr lang="en-US" dirty="0">
              <a:solidFill>
                <a:schemeClr val="tx1"/>
              </a:solidFill>
            </a:endParaRPr>
          </a:p>
        </p:txBody>
      </p:sp>
      <p:sp>
        <p:nvSpPr>
          <p:cNvPr id="3" name="Content Placeholder 2"/>
          <p:cNvSpPr>
            <a:spLocks noGrp="1"/>
          </p:cNvSpPr>
          <p:nvPr>
            <p:ph sz="quarter" idx="1"/>
          </p:nvPr>
        </p:nvSpPr>
        <p:spPr/>
        <p:txBody>
          <a:bodyPr>
            <a:normAutofit/>
          </a:bodyPr>
          <a:lstStyle/>
          <a:p>
            <a:r>
              <a:rPr lang="en-US" sz="2400" b="1" dirty="0" err="1" smtClean="0"/>
              <a:t>Vigenere</a:t>
            </a:r>
            <a:r>
              <a:rPr lang="en-US" sz="2400" b="1" dirty="0" smtClean="0"/>
              <a:t> Cipher</a:t>
            </a:r>
            <a:r>
              <a:rPr lang="en-US" sz="2400" dirty="0" smtClean="0"/>
              <a:t> is a method of encrypting alphabetic text. It uses a simple form of polyalphabetic substitution. A polyalphabetic </a:t>
            </a:r>
            <a:r>
              <a:rPr lang="en-US" sz="2400" b="1" dirty="0" smtClean="0"/>
              <a:t>cipher</a:t>
            </a:r>
            <a:r>
              <a:rPr lang="en-US" sz="2400" dirty="0" smtClean="0"/>
              <a:t> is any </a:t>
            </a:r>
            <a:r>
              <a:rPr lang="en-US" sz="2400" b="1" dirty="0" smtClean="0"/>
              <a:t>cipher</a:t>
            </a:r>
            <a:r>
              <a:rPr lang="en-US" sz="2400" dirty="0" smtClean="0"/>
              <a:t> based on substitution, using multiple substitution alphabets . The encryption of the original text is done using the </a:t>
            </a:r>
            <a:r>
              <a:rPr lang="en-US" sz="2400" b="1" dirty="0" err="1" smtClean="0"/>
              <a:t>Vigenere</a:t>
            </a:r>
            <a:r>
              <a:rPr lang="en-US" sz="2400" dirty="0" smtClean="0"/>
              <a:t> square or </a:t>
            </a:r>
            <a:r>
              <a:rPr lang="en-US" sz="2400" b="1" dirty="0" err="1" smtClean="0"/>
              <a:t>Vigenere</a:t>
            </a:r>
            <a:r>
              <a:rPr lang="en-US" sz="2400" dirty="0" smtClean="0"/>
              <a:t> table.</a:t>
            </a:r>
            <a:endParaRPr lang="en-US" sz="2400" dirty="0"/>
          </a:p>
        </p:txBody>
      </p:sp>
      <p:pic>
        <p:nvPicPr>
          <p:cNvPr id="4" name="Picture 3" descr="maxresdefault.jpg"/>
          <p:cNvPicPr>
            <a:picLocks noChangeAspect="1"/>
          </p:cNvPicPr>
          <p:nvPr/>
        </p:nvPicPr>
        <p:blipFill>
          <a:blip r:embed="rId2"/>
          <a:stretch>
            <a:fillRect/>
          </a:stretch>
        </p:blipFill>
        <p:spPr>
          <a:xfrm>
            <a:off x="2555776" y="3933056"/>
            <a:ext cx="4617173" cy="259716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PROTOTYPE</a:t>
            </a:r>
            <a:endParaRPr lang="en-US" b="1" dirty="0">
              <a:solidFill>
                <a:schemeClr val="tx1"/>
              </a:solidFill>
            </a:endParaRPr>
          </a:p>
        </p:txBody>
      </p:sp>
      <p:pic>
        <p:nvPicPr>
          <p:cNvPr id="4" name="Content Placeholder 3" descr="Capture.PNG"/>
          <p:cNvPicPr>
            <a:picLocks noGrp="1" noChangeAspect="1"/>
          </p:cNvPicPr>
          <p:nvPr>
            <p:ph sz="quarter" idx="1"/>
          </p:nvPr>
        </p:nvPicPr>
        <p:blipFill>
          <a:blip r:embed="rId2"/>
          <a:stretch>
            <a:fillRect/>
          </a:stretch>
        </p:blipFill>
        <p:spPr>
          <a:xfrm>
            <a:off x="1142976" y="1857364"/>
            <a:ext cx="6893209" cy="4187841"/>
          </a:xfrm>
        </p:spPr>
      </p:pic>
      <p:sp>
        <p:nvSpPr>
          <p:cNvPr id="5" name="Rectangular Callout 4"/>
          <p:cNvSpPr/>
          <p:nvPr/>
        </p:nvSpPr>
        <p:spPr>
          <a:xfrm>
            <a:off x="3286116" y="3357562"/>
            <a:ext cx="1714512" cy="428628"/>
          </a:xfrm>
          <a:prstGeom prst="wedgeRectCallout">
            <a:avLst>
              <a:gd name="adj1" fmla="val -20012"/>
              <a:gd name="adj2" fmla="val 1018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Enter your message</a:t>
            </a:r>
            <a:endParaRPr lang="en-US" sz="1400" dirty="0">
              <a:solidFill>
                <a:schemeClr val="tx1"/>
              </a:solidFill>
            </a:endParaRPr>
          </a:p>
        </p:txBody>
      </p:sp>
      <p:sp>
        <p:nvSpPr>
          <p:cNvPr id="6" name="Rectangular Callout 5"/>
          <p:cNvSpPr/>
          <p:nvPr/>
        </p:nvSpPr>
        <p:spPr>
          <a:xfrm>
            <a:off x="6143636" y="3643314"/>
            <a:ext cx="1214446" cy="357190"/>
          </a:xfrm>
          <a:prstGeom prst="wedgeRectCallout">
            <a:avLst>
              <a:gd name="adj1" fmla="val -19675"/>
              <a:gd name="adj2" fmla="val 1373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solidFill>
                  <a:schemeClr val="tx1"/>
                </a:solidFill>
              </a:rPr>
              <a:t>Result  will show here</a:t>
            </a:r>
            <a:endParaRPr lang="en-US" sz="1200" dirty="0">
              <a:solidFill>
                <a:schemeClr val="tx1"/>
              </a:solidFill>
            </a:endParaRPr>
          </a:p>
        </p:txBody>
      </p:sp>
      <p:sp>
        <p:nvSpPr>
          <p:cNvPr id="7" name="Rectangular Callout 6"/>
          <p:cNvSpPr/>
          <p:nvPr/>
        </p:nvSpPr>
        <p:spPr>
          <a:xfrm>
            <a:off x="4857752" y="5643578"/>
            <a:ext cx="1500198" cy="285752"/>
          </a:xfrm>
          <a:prstGeom prst="wedgeRectCallout">
            <a:avLst>
              <a:gd name="adj1" fmla="val -21771"/>
              <a:gd name="adj2" fmla="val -1245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Reset Button</a:t>
            </a:r>
            <a:endParaRPr lang="en-US" sz="1400"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sp>
        <p:nvSpPr>
          <p:cNvPr id="4" name="Rectangle 3"/>
          <p:cNvSpPr/>
          <p:nvPr/>
        </p:nvSpPr>
        <p:spPr>
          <a:xfrm>
            <a:off x="785786" y="3000372"/>
            <a:ext cx="8143900" cy="1107996"/>
          </a:xfrm>
          <a:prstGeom prst="rect">
            <a:avLst/>
          </a:prstGeom>
          <a:noFill/>
        </p:spPr>
        <p:txBody>
          <a:bodyPr wrap="square" lIns="91440" tIns="45720" rIns="91440" bIns="45720">
            <a:spAutoFit/>
          </a:bodyPr>
          <a:lstStyle/>
          <a:p>
            <a:pPr algn="ctr"/>
            <a:r>
              <a:rPr lang="en-IN" sz="6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a:t>
            </a:r>
            <a:endParaRPr lang="en-US" sz="6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155</TotalTime>
  <Words>241</Words>
  <Application>Microsoft Office PowerPoint</Application>
  <PresentationFormat>On-screen Show (4:3)</PresentationFormat>
  <Paragraphs>18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Civic</vt:lpstr>
      <vt:lpstr>MINI PROJECT</vt:lpstr>
      <vt:lpstr>What is Cryptography?</vt:lpstr>
      <vt:lpstr>Uses of Cryptography </vt:lpstr>
      <vt:lpstr>PowerPoint Presentation</vt:lpstr>
      <vt:lpstr>What is Vigenere Cipher?</vt:lpstr>
      <vt:lpstr>PROTOTYPE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Ritesh</dc:creator>
  <cp:lastModifiedBy>IT</cp:lastModifiedBy>
  <cp:revision>12</cp:revision>
  <dcterms:created xsi:type="dcterms:W3CDTF">2020-12-19T02:50:08Z</dcterms:created>
  <dcterms:modified xsi:type="dcterms:W3CDTF">2020-12-19T08:28:22Z</dcterms:modified>
</cp:coreProperties>
</file>