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BBBB1-642B-4E2D-ABED-BF4B228D9BC3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0CC0-BB70-424D-9880-23F04CC25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BBBB1-642B-4E2D-ABED-BF4B228D9BC3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0CC0-BB70-424D-9880-23F04CC25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48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BBBB1-642B-4E2D-ABED-BF4B228D9BC3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0CC0-BB70-424D-9880-23F04CC25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85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BBBB1-642B-4E2D-ABED-BF4B228D9BC3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0CC0-BB70-424D-9880-23F04CC25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32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BBBB1-642B-4E2D-ABED-BF4B228D9BC3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0CC0-BB70-424D-9880-23F04CC25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71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BBBB1-642B-4E2D-ABED-BF4B228D9BC3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0CC0-BB70-424D-9880-23F04CC25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01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BBBB1-642B-4E2D-ABED-BF4B228D9BC3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0CC0-BB70-424D-9880-23F04CC25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78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BBBB1-642B-4E2D-ABED-BF4B228D9BC3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0CC0-BB70-424D-9880-23F04CC25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81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BBBB1-642B-4E2D-ABED-BF4B228D9BC3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0CC0-BB70-424D-9880-23F04CC25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4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BBBB1-642B-4E2D-ABED-BF4B228D9BC3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0CC0-BB70-424D-9880-23F04CC25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01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BBBB1-642B-4E2D-ABED-BF4B228D9BC3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0CC0-BB70-424D-9880-23F04CC25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19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BBBB1-642B-4E2D-ABED-BF4B228D9BC3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90CC0-BB70-424D-9880-23F04CC25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846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8787222" y="5393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7705" y="2604770"/>
            <a:ext cx="346663" cy="521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 smtClean="0"/>
          </a:p>
        </p:txBody>
      </p:sp>
      <p:sp>
        <p:nvSpPr>
          <p:cNvPr id="2" name="Rounded Rectangle 1"/>
          <p:cNvSpPr/>
          <p:nvPr/>
        </p:nvSpPr>
        <p:spPr>
          <a:xfrm>
            <a:off x="495172" y="736600"/>
            <a:ext cx="2774894" cy="38735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3332" y="783004"/>
            <a:ext cx="2098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Operator Client (OC)</a:t>
            </a:r>
          </a:p>
          <a:p>
            <a:pPr algn="ctr"/>
            <a:r>
              <a:rPr lang="en-US" dirty="0" smtClean="0"/>
              <a:t>Tester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0044" y="1360798"/>
            <a:ext cx="289213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200" dirty="0" smtClean="0"/>
              <a:t>Asp.net </a:t>
            </a:r>
            <a:r>
              <a:rPr lang="en-US" sz="1200" dirty="0"/>
              <a:t>Web </a:t>
            </a:r>
            <a:r>
              <a:rPr lang="en-US" sz="1200" dirty="0" smtClean="0"/>
              <a:t>Application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Form to:</a:t>
            </a:r>
          </a:p>
          <a:p>
            <a:pPr marL="742950" lvl="1" indent="-285750">
              <a:buFontTx/>
              <a:buChar char="-"/>
            </a:pPr>
            <a:r>
              <a:rPr lang="en-US" sz="1200" dirty="0" smtClean="0"/>
              <a:t>Select Request Type</a:t>
            </a:r>
          </a:p>
          <a:p>
            <a:pPr marL="742950" lvl="1" indent="-285750">
              <a:buFontTx/>
              <a:buChar char="-"/>
            </a:pPr>
            <a:r>
              <a:rPr lang="en-US" sz="1200" dirty="0" smtClean="0"/>
              <a:t>Issue HTTP request</a:t>
            </a:r>
          </a:p>
          <a:p>
            <a:pPr marL="742950" lvl="1" indent="-285750">
              <a:buFontTx/>
              <a:buChar char="-"/>
            </a:pPr>
            <a:r>
              <a:rPr lang="en-US" sz="1200" dirty="0" smtClean="0"/>
              <a:t>Display </a:t>
            </a:r>
            <a:r>
              <a:rPr lang="en-US" sz="1200" dirty="0" smtClean="0"/>
              <a:t>Response</a:t>
            </a:r>
          </a:p>
          <a:p>
            <a:pPr marL="1200150" lvl="2" indent="-285750">
              <a:buFontTx/>
              <a:buChar char="-"/>
            </a:pPr>
            <a:r>
              <a:rPr lang="en-US" sz="1200" dirty="0" smtClean="0"/>
              <a:t>Display </a:t>
            </a:r>
            <a:r>
              <a:rPr lang="en-US" sz="1200" dirty="0" err="1" smtClean="0"/>
              <a:t>Req</a:t>
            </a:r>
            <a:r>
              <a:rPr lang="en-US" sz="1200" dirty="0" smtClean="0"/>
              <a:t> Player Info</a:t>
            </a:r>
          </a:p>
          <a:p>
            <a:pPr marL="1200150" lvl="2" indent="-285750">
              <a:buFontTx/>
              <a:buChar char="-"/>
            </a:pPr>
            <a:r>
              <a:rPr lang="en-US" sz="1200" dirty="0" smtClean="0"/>
              <a:t>Display Enter OTP</a:t>
            </a:r>
            <a:endParaRPr lang="en-US" sz="1200" dirty="0" smtClean="0"/>
          </a:p>
          <a:p>
            <a:pPr marL="742950" lvl="1" indent="-285750">
              <a:buFontTx/>
              <a:buChar char="-"/>
            </a:pPr>
            <a:r>
              <a:rPr lang="en-US" sz="1200" dirty="0" smtClean="0"/>
              <a:t>Send request to ST-1</a:t>
            </a:r>
          </a:p>
          <a:p>
            <a:pPr marL="742950" lvl="1" indent="-285750">
              <a:buFontTx/>
              <a:buChar char="-"/>
            </a:pPr>
            <a:r>
              <a:rPr lang="en-US" sz="1200" dirty="0" smtClean="0"/>
              <a:t>Send to Wrapper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7708900" y="736600"/>
            <a:ext cx="2641600" cy="32888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3629" y="805934"/>
            <a:ext cx="1732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ST-1 Test System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392810" y="1754651"/>
            <a:ext cx="2153856" cy="26974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32865" y="1680706"/>
            <a:ext cx="151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MAC Wrapper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270066" y="1258332"/>
            <a:ext cx="44388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270066" y="1473200"/>
            <a:ext cx="4438834" cy="25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65130" y="1029970"/>
            <a:ext cx="84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Request(s)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665130" y="1285896"/>
            <a:ext cx="9369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Response(s)</a:t>
            </a:r>
            <a:endParaRPr lang="en-US" sz="12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270066" y="2060596"/>
            <a:ext cx="1134055" cy="41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42730" y="1804670"/>
            <a:ext cx="84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Request(s)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3242730" y="2060596"/>
            <a:ext cx="9369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Response(s)</a:t>
            </a:r>
            <a:endParaRPr lang="en-US" sz="12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258755" y="2314260"/>
            <a:ext cx="1134055" cy="4187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546666" y="2898796"/>
            <a:ext cx="1134055" cy="41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519330" y="2642870"/>
            <a:ext cx="84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Request(s)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6519330" y="2898796"/>
            <a:ext cx="9369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Response(s)</a:t>
            </a:r>
            <a:endParaRPr lang="en-US" sz="12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535355" y="3152460"/>
            <a:ext cx="1134055" cy="4187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81191" y="5319514"/>
            <a:ext cx="24600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MAC Wrapper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Process </a:t>
            </a:r>
            <a:r>
              <a:rPr lang="en-US" sz="1200" dirty="0" smtClean="0"/>
              <a:t>request(s) from Client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Process response(s) from ST-1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Call MAC OTP Services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Send extended response(s) to </a:t>
            </a:r>
            <a:r>
              <a:rPr lang="en-US" sz="1200" dirty="0" err="1" smtClean="0"/>
              <a:t>Opr</a:t>
            </a:r>
            <a:r>
              <a:rPr lang="en-US" sz="1200" dirty="0" smtClean="0"/>
              <a:t> client</a:t>
            </a:r>
            <a:endParaRPr lang="en-US" sz="1200" dirty="0" smtClean="0"/>
          </a:p>
          <a:p>
            <a:pPr marL="171450" indent="-171450">
              <a:buFontTx/>
              <a:buChar char="-"/>
            </a:pPr>
            <a:endParaRPr lang="en-US" sz="1200" dirty="0"/>
          </a:p>
        </p:txBody>
      </p:sp>
      <p:sp>
        <p:nvSpPr>
          <p:cNvPr id="29" name="Flowchart: Magnetic Disk 28"/>
          <p:cNvSpPr/>
          <p:nvPr/>
        </p:nvSpPr>
        <p:spPr>
          <a:xfrm>
            <a:off x="3674339" y="4232391"/>
            <a:ext cx="1233577" cy="509202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846464" y="4157504"/>
            <a:ext cx="866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Database</a:t>
            </a:r>
            <a:endParaRPr lang="en-US" sz="1400" dirty="0" smtClean="0"/>
          </a:p>
        </p:txBody>
      </p:sp>
      <p:sp>
        <p:nvSpPr>
          <p:cNvPr id="33" name="Rounded Rectangle 32"/>
          <p:cNvSpPr/>
          <p:nvPr/>
        </p:nvSpPr>
        <p:spPr>
          <a:xfrm>
            <a:off x="4396889" y="4956206"/>
            <a:ext cx="2147841" cy="15621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>
            <a:stCxn id="7" idx="2"/>
            <a:endCxn id="33" idx="0"/>
          </p:cNvCxnSpPr>
          <p:nvPr/>
        </p:nvCxnSpPr>
        <p:spPr>
          <a:xfrm>
            <a:off x="5469738" y="4452145"/>
            <a:ext cx="1072" cy="504061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590604" y="4988225"/>
            <a:ext cx="1785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MAC OTP System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461581" y="5279024"/>
            <a:ext cx="2081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200" dirty="0" smtClean="0"/>
              <a:t>Get Client info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Register </a:t>
            </a:r>
            <a:r>
              <a:rPr lang="en-US" sz="1200" dirty="0" smtClean="0"/>
              <a:t>Player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Send OTP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Verify </a:t>
            </a:r>
            <a:r>
              <a:rPr lang="en-US" sz="1200" dirty="0" smtClean="0"/>
              <a:t>OTP</a:t>
            </a:r>
          </a:p>
          <a:p>
            <a:pPr marL="285750" indent="-285750">
              <a:buFontTx/>
              <a:buChar char="-"/>
            </a:pPr>
            <a:r>
              <a:rPr lang="en-US" sz="1200" dirty="0" err="1" smtClean="0"/>
              <a:t>Opr</a:t>
            </a:r>
            <a:r>
              <a:rPr lang="en-US" sz="1200" dirty="0" smtClean="0"/>
              <a:t> Client Display Enter OTP request /response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10374482" y="26604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342738" y="65590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1</a:t>
            </a:r>
            <a:endParaRPr lang="en-US" sz="1400" i="1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69201" y="19052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61953" y="838586"/>
            <a:ext cx="641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Step 1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099698" y="2442875"/>
            <a:ext cx="641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Step 3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3308166" y="2860696"/>
            <a:ext cx="1134055" cy="41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280830" y="2604770"/>
            <a:ext cx="843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Request(s)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3280830" y="2860696"/>
            <a:ext cx="936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Response(s)</a:t>
            </a:r>
            <a:endParaRPr lang="en-US" sz="1200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3284155" y="3114360"/>
            <a:ext cx="1134055" cy="4187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c 21"/>
          <p:cNvSpPr/>
          <p:nvPr/>
        </p:nvSpPr>
        <p:spPr>
          <a:xfrm rot="4971452">
            <a:off x="4436764" y="1997332"/>
            <a:ext cx="216232" cy="408194"/>
          </a:xfrm>
          <a:prstGeom prst="arc">
            <a:avLst>
              <a:gd name="adj1" fmla="val 10229189"/>
              <a:gd name="adj2" fmla="val 1434693"/>
            </a:avLst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4728478" y="2016763"/>
            <a:ext cx="641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Step 2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442221" y="2847560"/>
            <a:ext cx="2053127" cy="481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4461581" y="3114361"/>
            <a:ext cx="2083149" cy="445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024522" y="3306044"/>
            <a:ext cx="9137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Step 4,5,6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3308166" y="3584596"/>
            <a:ext cx="1134055" cy="41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280830" y="3328670"/>
            <a:ext cx="843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Request(s)</a:t>
            </a:r>
            <a:endParaRPr 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3280830" y="3584596"/>
            <a:ext cx="936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Response(s)</a:t>
            </a:r>
            <a:endParaRPr lang="en-US" sz="1200" dirty="0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284155" y="3838260"/>
            <a:ext cx="1134055" cy="4187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5782129" y="4452145"/>
            <a:ext cx="1072" cy="504061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4962923" y="3549034"/>
            <a:ext cx="1080463" cy="460313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OTP Handling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4398756" y="3610222"/>
            <a:ext cx="555989" cy="68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4410121" y="3838260"/>
            <a:ext cx="485328" cy="64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endCxn id="7" idx="2"/>
          </p:cNvCxnSpPr>
          <p:nvPr/>
        </p:nvCxnSpPr>
        <p:spPr>
          <a:xfrm>
            <a:off x="5460467" y="4007708"/>
            <a:ext cx="9271" cy="4444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5752146" y="3989836"/>
            <a:ext cx="0" cy="4305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6077489" y="2934055"/>
            <a:ext cx="417859" cy="6666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>
            <a:off x="6086096" y="3152460"/>
            <a:ext cx="457245" cy="7091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4918605" y="2693249"/>
            <a:ext cx="1175805" cy="593756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Request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Response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Handling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93" name="Straight Arrow Connector 92"/>
          <p:cNvCxnSpPr/>
          <p:nvPr/>
        </p:nvCxnSpPr>
        <p:spPr>
          <a:xfrm flipH="1">
            <a:off x="4841288" y="4025470"/>
            <a:ext cx="292337" cy="206921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664241" y="4124625"/>
            <a:ext cx="46792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Step 1 </a:t>
            </a:r>
            <a:r>
              <a:rPr lang="en-US" sz="1400" dirty="0" smtClean="0"/>
              <a:t>–  Direct interface to ST-1 (15 Requests, 24 Responses) </a:t>
            </a:r>
            <a:endParaRPr lang="en-US" sz="1400" dirty="0"/>
          </a:p>
        </p:txBody>
      </p:sp>
      <p:sp>
        <p:nvSpPr>
          <p:cNvPr id="97" name="TextBox 96"/>
          <p:cNvSpPr txBox="1"/>
          <p:nvPr/>
        </p:nvSpPr>
        <p:spPr>
          <a:xfrm>
            <a:off x="6664241" y="4391206"/>
            <a:ext cx="5502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Step 2 </a:t>
            </a:r>
            <a:r>
              <a:rPr lang="en-US" sz="1400" dirty="0" smtClean="0"/>
              <a:t>–  Wrapper loopback, Logging to database (2-3 Request Response)</a:t>
            </a:r>
            <a:endParaRPr lang="en-US" sz="1400" dirty="0"/>
          </a:p>
        </p:txBody>
      </p:sp>
      <p:sp>
        <p:nvSpPr>
          <p:cNvPr id="98" name="TextBox 97"/>
          <p:cNvSpPr txBox="1"/>
          <p:nvPr/>
        </p:nvSpPr>
        <p:spPr>
          <a:xfrm>
            <a:off x="6664241" y="4646256"/>
            <a:ext cx="4846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Step 3 </a:t>
            </a:r>
            <a:r>
              <a:rPr lang="en-US" sz="1400" dirty="0" smtClean="0"/>
              <a:t>–  Wrapper pass through to ST-1 (All request / responses)</a:t>
            </a:r>
            <a:endParaRPr lang="en-US" sz="1400" dirty="0"/>
          </a:p>
        </p:txBody>
      </p:sp>
      <p:sp>
        <p:nvSpPr>
          <p:cNvPr id="99" name="TextBox 98"/>
          <p:cNvSpPr txBox="1"/>
          <p:nvPr/>
        </p:nvSpPr>
        <p:spPr>
          <a:xfrm>
            <a:off x="6664241" y="4919702"/>
            <a:ext cx="27510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Step 4 </a:t>
            </a:r>
            <a:r>
              <a:rPr lang="en-US" sz="1400" dirty="0" smtClean="0"/>
              <a:t>–  Database correlation logic</a:t>
            </a:r>
            <a:endParaRPr lang="en-US" sz="1400" dirty="0"/>
          </a:p>
        </p:txBody>
      </p:sp>
      <p:sp>
        <p:nvSpPr>
          <p:cNvPr id="100" name="TextBox 99"/>
          <p:cNvSpPr txBox="1"/>
          <p:nvPr/>
        </p:nvSpPr>
        <p:spPr>
          <a:xfrm>
            <a:off x="6664241" y="5167887"/>
            <a:ext cx="23407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Step 5 </a:t>
            </a:r>
            <a:r>
              <a:rPr lang="en-US" sz="1400" dirty="0" smtClean="0"/>
              <a:t>–  OTP processing logic</a:t>
            </a:r>
            <a:endParaRPr lang="en-US" sz="1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6664241" y="5446835"/>
            <a:ext cx="4841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Step 6 </a:t>
            </a:r>
            <a:r>
              <a:rPr lang="en-US" sz="1400" dirty="0" smtClean="0"/>
              <a:t>–  Modify Operator Interface, adding Enter OTP handling</a:t>
            </a:r>
            <a:endParaRPr lang="en-US" sz="1400" dirty="0"/>
          </a:p>
        </p:txBody>
      </p:sp>
      <p:sp>
        <p:nvSpPr>
          <p:cNvPr id="103" name="TextBox 102"/>
          <p:cNvSpPr txBox="1"/>
          <p:nvPr/>
        </p:nvSpPr>
        <p:spPr>
          <a:xfrm>
            <a:off x="1710833" y="4613606"/>
            <a:ext cx="2965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Database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Request/Response correlation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Activity Log</a:t>
            </a:r>
            <a:endParaRPr lang="en-US" sz="1200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935250" y="3328670"/>
            <a:ext cx="2079003" cy="866977"/>
            <a:chOff x="999352" y="3507027"/>
            <a:chExt cx="2079003" cy="866977"/>
          </a:xfrm>
        </p:grpSpPr>
        <p:sp>
          <p:nvSpPr>
            <p:cNvPr id="40" name="Flowchart: Magnetic Disk 39"/>
            <p:cNvSpPr/>
            <p:nvPr/>
          </p:nvSpPr>
          <p:spPr>
            <a:xfrm>
              <a:off x="999352" y="3510933"/>
              <a:ext cx="2079003" cy="863071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27240" y="3507027"/>
              <a:ext cx="1044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Data</a:t>
              </a:r>
              <a:endParaRPr lang="en-US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133140" y="3846362"/>
              <a:ext cx="19452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- Text containing </a:t>
              </a:r>
              <a:r>
                <a:rPr lang="en-US" sz="1200" dirty="0" smtClean="0"/>
                <a:t>test player data to speed up testing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04526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737" y="536574"/>
            <a:ext cx="8239125" cy="564832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 rot="5400000">
            <a:off x="3714853" y="3295788"/>
            <a:ext cx="5321209" cy="4570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MAC </a:t>
            </a:r>
            <a:r>
              <a:rPr lang="en-US" sz="1400" dirty="0" smtClean="0">
                <a:solidFill>
                  <a:schemeClr val="tx1"/>
                </a:solidFill>
              </a:rPr>
              <a:t>Wrapper(Combined)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337545" y="5957748"/>
            <a:ext cx="1914649" cy="4543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MAC OTP System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endCxn id="4" idx="1"/>
          </p:cNvCxnSpPr>
          <p:nvPr/>
        </p:nvCxnSpPr>
        <p:spPr>
          <a:xfrm>
            <a:off x="6603965" y="6067517"/>
            <a:ext cx="733580" cy="117382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922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4" y="150812"/>
            <a:ext cx="11389005" cy="3316288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 rot="5400000">
            <a:off x="2914757" y="1835288"/>
            <a:ext cx="2806609" cy="4570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MAC </a:t>
            </a:r>
            <a:r>
              <a:rPr lang="en-US" sz="1400" dirty="0">
                <a:solidFill>
                  <a:schemeClr val="tx1"/>
                </a:solidFill>
              </a:rPr>
              <a:t>Wrapper(Registration </a:t>
            </a:r>
            <a:r>
              <a:rPr lang="en-US" sz="1400" dirty="0" smtClean="0">
                <a:solidFill>
                  <a:schemeClr val="tx1"/>
                </a:solidFill>
              </a:rPr>
              <a:t>)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0524" y="3670303"/>
            <a:ext cx="673417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MAC Registration Wrapper Service (Happy Path)</a:t>
            </a:r>
          </a:p>
          <a:p>
            <a:pPr marL="342900" indent="-342900">
              <a:buAutoNum type="arabicParenR"/>
            </a:pPr>
            <a:r>
              <a:rPr lang="en-US" sz="1400" dirty="0" smtClean="0"/>
              <a:t>Catch Request</a:t>
            </a:r>
          </a:p>
          <a:p>
            <a:pPr marL="800100" lvl="1" indent="-342900">
              <a:buAutoNum type="arabicParenR"/>
            </a:pPr>
            <a:r>
              <a:rPr lang="en-US" sz="1400" dirty="0" smtClean="0"/>
              <a:t>Create temp record of user info</a:t>
            </a:r>
          </a:p>
          <a:p>
            <a:pPr marL="800100" lvl="1" indent="-342900">
              <a:buAutoNum type="arabicParenR"/>
            </a:pPr>
            <a:r>
              <a:rPr lang="en-US" sz="1400" dirty="0" smtClean="0">
                <a:solidFill>
                  <a:schemeClr val="tx1"/>
                </a:solidFill>
              </a:rPr>
              <a:t>Pass request to ST-1</a:t>
            </a:r>
          </a:p>
          <a:p>
            <a:pPr marL="800100" lvl="1" indent="-342900">
              <a:buAutoNum type="arabicParenR"/>
            </a:pPr>
            <a:r>
              <a:rPr lang="en-US" sz="1400" dirty="0" smtClean="0"/>
              <a:t>Get Response from ST-1</a:t>
            </a:r>
          </a:p>
          <a:p>
            <a:pPr marL="800100" lvl="1" indent="-342900">
              <a:buAutoNum type="arabicParenR"/>
            </a:pPr>
            <a:r>
              <a:rPr lang="en-US" sz="1400" dirty="0" smtClean="0">
                <a:solidFill>
                  <a:schemeClr val="tx1"/>
                </a:solidFill>
              </a:rPr>
              <a:t>If success</a:t>
            </a:r>
          </a:p>
          <a:p>
            <a:pPr marL="1257300" lvl="2" indent="-342900">
              <a:buAutoNum type="arabicParenR"/>
            </a:pPr>
            <a:r>
              <a:rPr lang="en-US" sz="1400" dirty="0" smtClean="0"/>
              <a:t>Call MAC Registration (User key from ST-1)</a:t>
            </a:r>
          </a:p>
          <a:p>
            <a:pPr lvl="3"/>
            <a:r>
              <a:rPr lang="en-US" sz="1400" dirty="0" smtClean="0"/>
              <a:t>Need: Player’s unique ID,  full Name, Phone number, email address.</a:t>
            </a:r>
          </a:p>
          <a:p>
            <a:pPr marL="1257300" lvl="2" indent="-342900">
              <a:buAutoNum type="arabicParenR"/>
            </a:pPr>
            <a:r>
              <a:rPr lang="en-US" sz="1400" dirty="0" smtClean="0">
                <a:solidFill>
                  <a:schemeClr val="tx1"/>
                </a:solidFill>
              </a:rPr>
              <a:t>Call MAC Send OTP</a:t>
            </a:r>
          </a:p>
          <a:p>
            <a:pPr marL="1257300" lvl="2" indent="-342900">
              <a:buAutoNum type="arabicParenR"/>
            </a:pPr>
            <a:r>
              <a:rPr lang="en-US" sz="1400" dirty="0" smtClean="0"/>
              <a:t>Display Enter OTP Screen to End User</a:t>
            </a:r>
          </a:p>
          <a:p>
            <a:pPr marL="1257300" lvl="2" indent="-342900">
              <a:buAutoNum type="arabicParenR"/>
            </a:pPr>
            <a:r>
              <a:rPr lang="en-US" sz="1400" dirty="0" smtClean="0"/>
              <a:t>Get End User Entered OTP</a:t>
            </a:r>
          </a:p>
          <a:p>
            <a:pPr marL="1257300" lvl="2" indent="-342900">
              <a:buAutoNum type="arabicParenR"/>
            </a:pPr>
            <a:r>
              <a:rPr lang="en-US" sz="1400" dirty="0" smtClean="0"/>
              <a:t>If valid reply Success to Operator</a:t>
            </a:r>
          </a:p>
          <a:p>
            <a:pPr marL="1257300" lvl="2" indent="-342900">
              <a:buAutoNum type="arabicParenR"/>
            </a:pPr>
            <a:r>
              <a:rPr lang="en-US" sz="1400" dirty="0" smtClean="0">
                <a:solidFill>
                  <a:schemeClr val="tx1"/>
                </a:solidFill>
              </a:rPr>
              <a:t>Done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280149" y="3495982"/>
            <a:ext cx="1844551" cy="5686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MAC OTP System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546569" y="3458722"/>
            <a:ext cx="733580" cy="321561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587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0"/>
            <a:ext cx="10542588" cy="4511303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 rot="5400000">
            <a:off x="2692400" y="2197287"/>
            <a:ext cx="3454400" cy="4570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MAC </a:t>
            </a:r>
            <a:r>
              <a:rPr lang="en-US" sz="1400" dirty="0" smtClean="0">
                <a:solidFill>
                  <a:schemeClr val="tx1"/>
                </a:solidFill>
              </a:rPr>
              <a:t>Wrapper(Validation)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2900" y="4385890"/>
            <a:ext cx="7033400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MAC Validation Wrapper Service (Happy Path)</a:t>
            </a:r>
          </a:p>
          <a:p>
            <a:pPr marL="342900" indent="-342900">
              <a:buAutoNum type="arabicParenR"/>
            </a:pPr>
            <a:r>
              <a:rPr lang="en-US" sz="1400" dirty="0" smtClean="0"/>
              <a:t>Catch Request</a:t>
            </a:r>
          </a:p>
          <a:p>
            <a:pPr marL="800100" lvl="1" indent="-342900">
              <a:buAutoNum type="arabicParenR"/>
            </a:pPr>
            <a:r>
              <a:rPr lang="en-US" sz="1400" dirty="0"/>
              <a:t>C</a:t>
            </a:r>
            <a:r>
              <a:rPr lang="en-US" sz="1400" dirty="0" smtClean="0"/>
              <a:t>reate temp request record with Player info</a:t>
            </a:r>
          </a:p>
          <a:p>
            <a:pPr marL="800100" lvl="1" indent="-342900">
              <a:buAutoNum type="arabicParenR"/>
            </a:pPr>
            <a:r>
              <a:rPr lang="en-US" sz="1400" dirty="0" smtClean="0">
                <a:solidFill>
                  <a:schemeClr val="tx1"/>
                </a:solidFill>
              </a:rPr>
              <a:t>Pass request to ST-1 to validate Player</a:t>
            </a:r>
          </a:p>
          <a:p>
            <a:pPr marL="800100" lvl="1" indent="-342900">
              <a:buAutoNum type="arabicParenR"/>
            </a:pPr>
            <a:r>
              <a:rPr lang="en-US" sz="1400" dirty="0" smtClean="0"/>
              <a:t>Get Response from ST-1</a:t>
            </a:r>
          </a:p>
          <a:p>
            <a:pPr marL="800100" lvl="1" indent="-342900">
              <a:buAutoNum type="arabicParenR"/>
            </a:pPr>
            <a:r>
              <a:rPr lang="en-US" sz="1400" dirty="0" smtClean="0">
                <a:solidFill>
                  <a:schemeClr val="tx1"/>
                </a:solidFill>
              </a:rPr>
              <a:t>If success from ST-1</a:t>
            </a:r>
          </a:p>
          <a:p>
            <a:pPr marL="1257300" lvl="2" indent="-342900">
              <a:buAutoNum type="arabicParenR"/>
            </a:pPr>
            <a:r>
              <a:rPr lang="en-US" sz="1400" dirty="0" smtClean="0"/>
              <a:t>Check if Player is known to MAC using End User Unique ID generated by ST-1</a:t>
            </a:r>
          </a:p>
          <a:p>
            <a:pPr marL="1257300" lvl="2" indent="-342900">
              <a:buFontTx/>
              <a:buAutoNum type="arabicParenR"/>
            </a:pPr>
            <a:r>
              <a:rPr lang="en-US" sz="1400" dirty="0" smtClean="0"/>
              <a:t>If not Call MAC Registration </a:t>
            </a:r>
            <a:r>
              <a:rPr lang="en-US" sz="1400" dirty="0"/>
              <a:t> </a:t>
            </a:r>
            <a:endParaRPr lang="en-US" sz="1400" dirty="0" smtClean="0"/>
          </a:p>
          <a:p>
            <a:pPr lvl="3"/>
            <a:r>
              <a:rPr lang="en-US" sz="1400" dirty="0" smtClean="0"/>
              <a:t>Need</a:t>
            </a:r>
            <a:r>
              <a:rPr lang="en-US" sz="1400" dirty="0"/>
              <a:t>: Player’s unique ID,  full Name, Phone number, email address</a:t>
            </a:r>
            <a:r>
              <a:rPr lang="en-US" sz="1400" dirty="0" smtClean="0"/>
              <a:t>.</a:t>
            </a:r>
            <a:endParaRPr lang="en-US" sz="1400" dirty="0" smtClean="0">
              <a:solidFill>
                <a:schemeClr val="tx1"/>
              </a:solidFill>
            </a:endParaRPr>
          </a:p>
          <a:p>
            <a:pPr marL="1257300" lvl="2" indent="-342900">
              <a:buAutoNum type="arabicParenR"/>
            </a:pPr>
            <a:r>
              <a:rPr lang="en-US" sz="1400" dirty="0" smtClean="0"/>
              <a:t>Reply </a:t>
            </a:r>
            <a:r>
              <a:rPr lang="en-US" sz="1400" dirty="0"/>
              <a:t>Success to Operator</a:t>
            </a:r>
          </a:p>
          <a:p>
            <a:pPr marL="1257300" lvl="2" indent="-342900">
              <a:buAutoNum type="arabicParenR"/>
            </a:pPr>
            <a:r>
              <a:rPr lang="en-US" sz="1400" dirty="0" smtClean="0">
                <a:solidFill>
                  <a:schemeClr val="tx1"/>
                </a:solidFill>
              </a:rPr>
              <a:t>Done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219700" y="3793240"/>
            <a:ext cx="2451478" cy="4981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MAC OTP System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648108" y="3793240"/>
            <a:ext cx="571592" cy="21996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543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262" y="611187"/>
            <a:ext cx="8220075" cy="2257425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 rot="5400000">
            <a:off x="3696913" y="1777030"/>
            <a:ext cx="2283693" cy="4570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MAC </a:t>
            </a:r>
            <a:r>
              <a:rPr lang="en-US" sz="1400" dirty="0" smtClean="0">
                <a:solidFill>
                  <a:schemeClr val="tx1"/>
                </a:solidFill>
              </a:rPr>
              <a:t>Wrapper(Registration)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800848" y="2920233"/>
            <a:ext cx="1914649" cy="4543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MAC OTP System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067268" y="2964240"/>
            <a:ext cx="733580" cy="234765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650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637" y="1345710"/>
            <a:ext cx="8239125" cy="405765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 rot="5400000">
            <a:off x="3196111" y="3393922"/>
            <a:ext cx="3561860" cy="4570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MAC </a:t>
            </a:r>
            <a:r>
              <a:rPr lang="en-US" sz="1400" dirty="0" smtClean="0">
                <a:solidFill>
                  <a:schemeClr val="tx1"/>
                </a:solidFill>
              </a:rPr>
              <a:t>Wrapper(Registration)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939129" y="5411979"/>
            <a:ext cx="1914649" cy="4543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MAC OTP System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205549" y="5346164"/>
            <a:ext cx="733580" cy="234765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472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335" y="812070"/>
            <a:ext cx="8201025" cy="223837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 rot="5400000">
            <a:off x="5500313" y="1777030"/>
            <a:ext cx="2283693" cy="4570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MAC </a:t>
            </a:r>
            <a:r>
              <a:rPr lang="en-US" sz="1400" dirty="0" smtClean="0">
                <a:solidFill>
                  <a:schemeClr val="tx1"/>
                </a:solidFill>
              </a:rPr>
              <a:t>Wrapper(Transaction)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604248" y="2920233"/>
            <a:ext cx="1914649" cy="4543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MAC OTP System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870668" y="2964240"/>
            <a:ext cx="733580" cy="234765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98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687" y="903287"/>
            <a:ext cx="8201025" cy="225742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 rot="5400000">
            <a:off x="5703513" y="2005630"/>
            <a:ext cx="2283693" cy="4570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MAC </a:t>
            </a:r>
            <a:r>
              <a:rPr lang="en-US" sz="1400" dirty="0" smtClean="0">
                <a:solidFill>
                  <a:schemeClr val="tx1"/>
                </a:solidFill>
              </a:rPr>
              <a:t>Wrapper(Transaction)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807448" y="3148833"/>
            <a:ext cx="1914649" cy="4543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MAC OTP System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073868" y="3192840"/>
            <a:ext cx="733580" cy="234765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061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362" y="549275"/>
            <a:ext cx="8220075" cy="238125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 rot="5400000">
            <a:off x="5665413" y="1777030"/>
            <a:ext cx="2283693" cy="4570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MAC </a:t>
            </a:r>
            <a:r>
              <a:rPr lang="en-US" sz="1400" dirty="0" smtClean="0">
                <a:solidFill>
                  <a:schemeClr val="tx1"/>
                </a:solidFill>
              </a:rPr>
              <a:t>Wrapper(Transaction)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769348" y="2920233"/>
            <a:ext cx="1914649" cy="4543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MAC OTP System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035768" y="2964240"/>
            <a:ext cx="733580" cy="234765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94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387" y="490537"/>
            <a:ext cx="8277225" cy="587692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 rot="5400000">
            <a:off x="3549753" y="3295788"/>
            <a:ext cx="5321209" cy="4570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MAC </a:t>
            </a:r>
            <a:r>
              <a:rPr lang="en-US" sz="1400" dirty="0" smtClean="0">
                <a:solidFill>
                  <a:schemeClr val="tx1"/>
                </a:solidFill>
              </a:rPr>
              <a:t>Wrapper(Combined New Player)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172445" y="5957748"/>
            <a:ext cx="1914649" cy="4543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MAC OTP System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endCxn id="4" idx="1"/>
          </p:cNvCxnSpPr>
          <p:nvPr/>
        </p:nvCxnSpPr>
        <p:spPr>
          <a:xfrm>
            <a:off x="6438865" y="6067517"/>
            <a:ext cx="733580" cy="117382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078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403</Words>
  <Application>Microsoft Office PowerPoint</Application>
  <PresentationFormat>Widescreen</PresentationFormat>
  <Paragraphs>100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Terry Davis</dc:creator>
  <cp:lastModifiedBy>Terry Davis</cp:lastModifiedBy>
  <cp:revision>23</cp:revision>
  <dcterms:created xsi:type="dcterms:W3CDTF">2015-06-01T20:25:31Z</dcterms:created>
  <dcterms:modified xsi:type="dcterms:W3CDTF">2015-06-10T11:24:18Z</dcterms:modified>
</cp:coreProperties>
</file>