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66" r:id="rId5"/>
    <p:sldId id="267" r:id="rId6"/>
    <p:sldId id="262" r:id="rId7"/>
    <p:sldId id="265" r:id="rId8"/>
    <p:sldId id="263" r:id="rId9"/>
    <p:sldId id="259" r:id="rId10"/>
    <p:sldId id="25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3489-F19B-4246-A1F2-901E18EB0B5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18" y="4892658"/>
            <a:ext cx="937504" cy="48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24" y="1975747"/>
            <a:ext cx="938107" cy="790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643" y="2463576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82" y="1166993"/>
            <a:ext cx="625222" cy="864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16" y="1113243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5776" y="2050889"/>
            <a:ext cx="119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Secure Trade’s </a:t>
            </a:r>
          </a:p>
          <a:p>
            <a:pPr algn="ctr"/>
            <a:r>
              <a:rPr lang="en-US" sz="1200" dirty="0" smtClean="0"/>
              <a:t>Registration Site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754" y="1133458"/>
            <a:ext cx="654114" cy="8995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198" y="870240"/>
            <a:ext cx="1474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Secure Trade Server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400384" y="1414989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 End User request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24" y="1823347"/>
            <a:ext cx="938107" cy="7906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906" y="1158622"/>
            <a:ext cx="913968" cy="88171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635940" y="721799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MAC’s Registration </a:t>
            </a:r>
          </a:p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6" idx="3"/>
            <a:endCxn id="17" idx="1"/>
          </p:cNvCxnSpPr>
          <p:nvPr/>
        </p:nvCxnSpPr>
        <p:spPr>
          <a:xfrm>
            <a:off x="7034230" y="1563009"/>
            <a:ext cx="1974524" cy="202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9192999" y="2044568"/>
            <a:ext cx="783757" cy="362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256215" y="208863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Registered</a:t>
            </a:r>
          </a:p>
          <a:p>
            <a:r>
              <a:rPr lang="en-US" sz="900" dirty="0" smtClean="0"/>
              <a:t>End Users</a:t>
            </a:r>
            <a:endParaRPr lang="en-US" sz="9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71" y="1036567"/>
            <a:ext cx="654114" cy="89953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207428" y="783276"/>
            <a:ext cx="113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 Web Site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43" idx="1"/>
            <a:endCxn id="27" idx="2"/>
          </p:cNvCxnSpPr>
          <p:nvPr/>
        </p:nvCxnSpPr>
        <p:spPr>
          <a:xfrm rot="10800000" flipH="1" flipV="1">
            <a:off x="4305570" y="1486332"/>
            <a:ext cx="47419" cy="1282841"/>
          </a:xfrm>
          <a:prstGeom prst="bentConnector3">
            <a:avLst>
              <a:gd name="adj1" fmla="val -482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85262" y="1859628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Redirect</a:t>
            </a:r>
            <a:endParaRPr lang="en-US" sz="900" dirty="0"/>
          </a:p>
        </p:txBody>
      </p:sp>
      <p:cxnSp>
        <p:nvCxnSpPr>
          <p:cNvPr id="25" name="Elbow Connector 24"/>
          <p:cNvCxnSpPr>
            <a:stCxn id="3" idx="1"/>
            <a:endCxn id="37" idx="2"/>
          </p:cNvCxnSpPr>
          <p:nvPr/>
        </p:nvCxnSpPr>
        <p:spPr>
          <a:xfrm rot="10800000">
            <a:off x="3349379" y="2614038"/>
            <a:ext cx="980265" cy="299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352990" y="2746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gnetic Disk 54"/>
          <p:cNvSpPr/>
          <p:nvPr/>
        </p:nvSpPr>
        <p:spPr>
          <a:xfrm>
            <a:off x="6250473" y="2120678"/>
            <a:ext cx="783757" cy="362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313689" y="2164746"/>
            <a:ext cx="6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Accounts</a:t>
            </a:r>
            <a:endParaRPr lang="en-US" sz="9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268641" y="1935353"/>
            <a:ext cx="914400" cy="460093"/>
            <a:chOff x="7034229" y="2532280"/>
            <a:chExt cx="914400" cy="460093"/>
          </a:xfrm>
        </p:grpSpPr>
        <p:sp>
          <p:nvSpPr>
            <p:cNvPr id="31" name="Cloud Callout 30"/>
            <p:cNvSpPr/>
            <p:nvPr/>
          </p:nvSpPr>
          <p:spPr>
            <a:xfrm>
              <a:off x="7034229" y="2532280"/>
              <a:ext cx="914400" cy="460093"/>
            </a:xfrm>
            <a:prstGeom prst="cloudCallout">
              <a:avLst>
                <a:gd name="adj1" fmla="val -9722"/>
                <a:gd name="adj2" fmla="val 21041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2029" y="255585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User</a:t>
              </a:r>
            </a:p>
            <a:p>
              <a:r>
                <a:rPr lang="en-US" sz="800" dirty="0" smtClean="0"/>
                <a:t>Verification</a:t>
              </a:r>
              <a:endParaRPr lang="en-US" sz="8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6952372" y="1678124"/>
            <a:ext cx="384101" cy="3622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1"/>
            <a:endCxn id="3" idx="3"/>
          </p:cNvCxnSpPr>
          <p:nvPr/>
        </p:nvCxnSpPr>
        <p:spPr>
          <a:xfrm rot="10800000" flipV="1">
            <a:off x="4983758" y="1563008"/>
            <a:ext cx="1396359" cy="1350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3"/>
          </p:cNvCxnSpPr>
          <p:nvPr/>
        </p:nvCxnSpPr>
        <p:spPr>
          <a:xfrm flipV="1">
            <a:off x="1778422" y="5132784"/>
            <a:ext cx="499558" cy="48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45577" y="2596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5006"/>
            <a:ext cx="654114" cy="89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5" y="2511609"/>
            <a:ext cx="654114" cy="899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9078" y="2122578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Client’s </a:t>
            </a:r>
          </a:p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08778" y="2962817"/>
            <a:ext cx="1365320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57032" y="2962817"/>
            <a:ext cx="1128231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77" y="4261498"/>
            <a:ext cx="659270" cy="90843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608658" y="2960055"/>
            <a:ext cx="531916" cy="5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8218212" y="3411140"/>
            <a:ext cx="0" cy="8503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  <a:endCxn id="7" idx="3"/>
          </p:cNvCxnSpPr>
          <p:nvPr/>
        </p:nvCxnSpPr>
        <p:spPr>
          <a:xfrm flipH="1">
            <a:off x="2537597" y="4715717"/>
            <a:ext cx="53509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49171" y="44522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635611" y="276776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643012" y="293331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97" y="2519855"/>
            <a:ext cx="654114" cy="8995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56818" y="2286809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548585" y="2325778"/>
            <a:ext cx="1052684" cy="1603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608697" y="3333326"/>
            <a:ext cx="959423" cy="490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25075" y="3337506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MACClientAPI.JS</a:t>
            </a:r>
            <a:endParaRPr lang="en-US" sz="11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3608658" y="3249535"/>
            <a:ext cx="2276605" cy="340291"/>
          </a:xfrm>
          <a:prstGeom prst="bentConnector3">
            <a:avLst>
              <a:gd name="adj1" fmla="val 6617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01997" y="3777266"/>
            <a:ext cx="20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JS  configured to communicate directly with the TNS Server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7811" y="339006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25212" y="355561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577737" y="1243810"/>
            <a:ext cx="474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TNS Option B, TNS server gateways OTP requests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744929" y="5223004"/>
            <a:ext cx="5152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JS configured to communicate directly with the TNS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manage the transaction process including the Send OTP and Verify OTP requests.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make web service calls to the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Client’s web application modified to use MAC JS.</a:t>
            </a:r>
          </a:p>
        </p:txBody>
      </p:sp>
    </p:spTree>
    <p:extLst>
      <p:ext uri="{BB962C8B-B14F-4D97-AF65-F5344CB8AC3E}">
        <p14:creationId xmlns:p14="http://schemas.microsoft.com/office/powerpoint/2010/main" val="362317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689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4" y="2400706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8155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3067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11" y="2429720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1478" y="1995728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Client’s </a:t>
            </a:r>
          </a:p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8" idx="3"/>
          </p:cNvCxnSpPr>
          <p:nvPr/>
        </p:nvCxnSpPr>
        <p:spPr>
          <a:xfrm flipV="1">
            <a:off x="6768413" y="2846914"/>
            <a:ext cx="1288129" cy="163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18" idx="1"/>
          </p:cNvCxnSpPr>
          <p:nvPr/>
        </p:nvCxnSpPr>
        <p:spPr>
          <a:xfrm>
            <a:off x="4947088" y="2850472"/>
            <a:ext cx="1167211" cy="127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977" y="41598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3" idx="1"/>
          </p:cNvCxnSpPr>
          <p:nvPr/>
        </p:nvCxnSpPr>
        <p:spPr>
          <a:xfrm flipV="1">
            <a:off x="3761058" y="2850472"/>
            <a:ext cx="531916" cy="5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8356121" y="3280419"/>
            <a:ext cx="14491" cy="8794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614117"/>
            <a:ext cx="55033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94" y="41877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01571" y="43506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873494" y="2660572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Start transaction (Id)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0459" y="284691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Verified/Not verified(Id)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99" y="2413465"/>
            <a:ext cx="654114" cy="8995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19289" y="2121274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700985" y="2376578"/>
            <a:ext cx="1052684" cy="1603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67114" y="23856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761097" y="3384126"/>
            <a:ext cx="959423" cy="490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77475" y="3388306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MACClientAPI.JS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677475" y="5193023"/>
            <a:ext cx="498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JS would be configured to communicate directly to the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interface between TNS Server and MAC Server, needs transaction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Client’s web application modified to use MAC JS including enter OTP page.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0211" y="344086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7612" y="360641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054805" y="1221136"/>
            <a:ext cx="381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TNS Option C, New TNS/MAC interface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52040"/>
            <a:ext cx="913968" cy="881719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22" idx="3"/>
          </p:cNvCxnSpPr>
          <p:nvPr/>
        </p:nvCxnSpPr>
        <p:spPr>
          <a:xfrm flipV="1">
            <a:off x="3720520" y="3178175"/>
            <a:ext cx="4382526" cy="451224"/>
          </a:xfrm>
          <a:prstGeom prst="bentConnector3">
            <a:avLst>
              <a:gd name="adj1" fmla="val 7753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36645" y="2168236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85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5" y="3057181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015" y="2121348"/>
            <a:ext cx="13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  <a:p>
            <a:pPr algn="ctr"/>
            <a:r>
              <a:rPr lang="en-US" sz="1200" dirty="0" smtClean="0"/>
              <a:t>Merchant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427773" y="3034499"/>
            <a:ext cx="2463382" cy="4724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" idx="3"/>
            <a:endCxn id="18" idx="1"/>
          </p:cNvCxnSpPr>
          <p:nvPr/>
        </p:nvCxnSpPr>
        <p:spPr>
          <a:xfrm flipV="1">
            <a:off x="5402138" y="1816435"/>
            <a:ext cx="2489017" cy="10817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77" y="42614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04178" y="2933821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218212" y="3956712"/>
            <a:ext cx="0" cy="3047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15717"/>
            <a:ext cx="53509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3244" y="4538412"/>
            <a:ext cx="2552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 &amp; transaction details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 rot="580460">
            <a:off x="5710484" y="308944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 (transaction details)</a:t>
            </a:r>
          </a:p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5" y="1366669"/>
            <a:ext cx="654114" cy="8995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43384" y="1169229"/>
            <a:ext cx="154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Transaction Processor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04246" y="1209124"/>
            <a:ext cx="460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Shopping Cart</a:t>
            </a:r>
          </a:p>
          <a:p>
            <a:pPr algn="ctr"/>
            <a:r>
              <a:rPr lang="en-US" dirty="0" smtClean="0"/>
              <a:t>(User Authentication / Transaction Verification)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43252" y="349024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 rot="20134663">
            <a:off x="6363284" y="20682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Payment Request</a:t>
            </a:r>
          </a:p>
          <a:p>
            <a:r>
              <a:rPr lang="en-US" sz="900" dirty="0"/>
              <a:t>Payment </a:t>
            </a:r>
            <a:r>
              <a:rPr lang="en-US" sz="900" dirty="0" smtClean="0"/>
              <a:t>Response</a:t>
            </a:r>
            <a:endParaRPr lang="en-US" sz="9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06101" y="2549668"/>
            <a:ext cx="721672" cy="768306"/>
            <a:chOff x="4071615" y="483594"/>
            <a:chExt cx="721672" cy="768306"/>
          </a:xfrm>
        </p:grpSpPr>
        <p:sp>
          <p:nvSpPr>
            <p:cNvPr id="32" name="Rounded Rectangle 31"/>
            <p:cNvSpPr/>
            <p:nvPr/>
          </p:nvSpPr>
          <p:spPr>
            <a:xfrm>
              <a:off x="4097250" y="483594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7263" y="495481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Shopping</a:t>
              </a:r>
            </a:p>
            <a:p>
              <a:pPr algn="ctr"/>
              <a:r>
                <a:rPr lang="en-US" sz="1000" dirty="0" smtClean="0"/>
                <a:t>Cart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1615" y="85179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Check Out</a:t>
              </a:r>
            </a:p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097250" y="832085"/>
              <a:ext cx="670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Elbow Connector 50"/>
          <p:cNvCxnSpPr>
            <a:stCxn id="32" idx="2"/>
            <a:endCxn id="29" idx="3"/>
          </p:cNvCxnSpPr>
          <p:nvPr/>
        </p:nvCxnSpPr>
        <p:spPr>
          <a:xfrm rot="5400000" flipH="1">
            <a:off x="3833283" y="2012996"/>
            <a:ext cx="204550" cy="2262759"/>
          </a:xfrm>
          <a:prstGeom prst="bentConnector4">
            <a:avLst>
              <a:gd name="adj1" fmla="val -111758"/>
              <a:gd name="adj2" fmla="val 574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ular Callout 51"/>
          <p:cNvSpPr/>
          <p:nvPr/>
        </p:nvSpPr>
        <p:spPr>
          <a:xfrm>
            <a:off x="5375284" y="2923548"/>
            <a:ext cx="2486452" cy="764682"/>
          </a:xfrm>
          <a:prstGeom prst="wedgeRoundRectCallout">
            <a:avLst>
              <a:gd name="adj1" fmla="val 44035"/>
              <a:gd name="adj2" fmla="val -7200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57835" y="2488596"/>
            <a:ext cx="15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Services API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9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447" y="2548731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015" y="2121348"/>
            <a:ext cx="13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  <a:p>
            <a:pPr algn="ctr"/>
            <a:r>
              <a:rPr lang="en-US" sz="1200" dirty="0" smtClean="0"/>
              <a:t>Merchant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28" idx="3"/>
            <a:endCxn id="6" idx="1"/>
          </p:cNvCxnSpPr>
          <p:nvPr/>
        </p:nvCxnSpPr>
        <p:spPr>
          <a:xfrm flipV="1">
            <a:off x="5393668" y="2998497"/>
            <a:ext cx="2328779" cy="232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177" y="42614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04178" y="2933821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049504" y="3448262"/>
            <a:ext cx="16308" cy="8132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15717"/>
            <a:ext cx="51985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12754" y="451239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109163" y="283708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</a:p>
          <a:p>
            <a:r>
              <a:rPr lang="en-US" sz="900" dirty="0"/>
              <a:t>Verify OTP </a:t>
            </a:r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828548" y="1498649"/>
            <a:ext cx="261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(End User Authentication)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43252" y="344274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</a:t>
            </a:r>
            <a:r>
              <a:rPr lang="en-US" sz="900" smtClean="0"/>
              <a:t>OTP Page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723266" y="2673262"/>
            <a:ext cx="670402" cy="696982"/>
            <a:chOff x="2372829" y="463842"/>
            <a:chExt cx="670402" cy="696982"/>
          </a:xfrm>
        </p:grpSpPr>
        <p:sp>
          <p:nvSpPr>
            <p:cNvPr id="28" name="Rounded Rectangle 27"/>
            <p:cNvSpPr/>
            <p:nvPr/>
          </p:nvSpPr>
          <p:spPr>
            <a:xfrm>
              <a:off x="2372829" y="463842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9248" y="535334"/>
              <a:ext cx="5806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Client</a:t>
              </a:r>
            </a:p>
            <a:p>
              <a:pPr algn="ctr"/>
              <a:r>
                <a:rPr lang="en-US" sz="1000" dirty="0" smtClean="0"/>
                <a:t>Login</a:t>
              </a:r>
            </a:p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</p:grpSp>
      <p:cxnSp>
        <p:nvCxnSpPr>
          <p:cNvPr id="32" name="Elbow Connector 31"/>
          <p:cNvCxnSpPr>
            <a:stCxn id="28" idx="2"/>
            <a:endCxn id="22" idx="3"/>
          </p:cNvCxnSpPr>
          <p:nvPr/>
        </p:nvCxnSpPr>
        <p:spPr>
          <a:xfrm rot="5400000" flipH="1">
            <a:off x="3767251" y="2079028"/>
            <a:ext cx="328144" cy="2254289"/>
          </a:xfrm>
          <a:prstGeom prst="bentConnector4">
            <a:avLst>
              <a:gd name="adj1" fmla="val -69665"/>
              <a:gd name="adj2" fmla="val 574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5309260" y="2837087"/>
            <a:ext cx="2486452" cy="433856"/>
          </a:xfrm>
          <a:prstGeom prst="wedgeRoundRectCallout">
            <a:avLst>
              <a:gd name="adj1" fmla="val 46589"/>
              <a:gd name="adj2" fmla="val -1408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89028" y="2236360"/>
            <a:ext cx="15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Services API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447" y="2548731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015" y="2121348"/>
            <a:ext cx="13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  <a:p>
            <a:pPr algn="ctr"/>
            <a:r>
              <a:rPr lang="en-US" sz="1200" dirty="0" smtClean="0"/>
              <a:t>Merchant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28" idx="3"/>
            <a:endCxn id="6" idx="1"/>
          </p:cNvCxnSpPr>
          <p:nvPr/>
        </p:nvCxnSpPr>
        <p:spPr>
          <a:xfrm flipV="1">
            <a:off x="5393668" y="2998497"/>
            <a:ext cx="2328779" cy="232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177" y="42614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04178" y="2933821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049504" y="3448262"/>
            <a:ext cx="16308" cy="8132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15717"/>
            <a:ext cx="51985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12754" y="451239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109163" y="283708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</a:p>
          <a:p>
            <a:r>
              <a:rPr lang="en-US" sz="900" dirty="0"/>
              <a:t>Verify OTP </a:t>
            </a:r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828548" y="1498649"/>
            <a:ext cx="261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(End User Authentication)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43252" y="344274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</a:t>
            </a:r>
            <a:r>
              <a:rPr lang="en-US" sz="900" smtClean="0"/>
              <a:t>OTP Page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723266" y="2673262"/>
            <a:ext cx="670402" cy="696982"/>
            <a:chOff x="2372829" y="463842"/>
            <a:chExt cx="670402" cy="696982"/>
          </a:xfrm>
        </p:grpSpPr>
        <p:sp>
          <p:nvSpPr>
            <p:cNvPr id="28" name="Rounded Rectangle 27"/>
            <p:cNvSpPr/>
            <p:nvPr/>
          </p:nvSpPr>
          <p:spPr>
            <a:xfrm>
              <a:off x="2372829" y="463842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9248" y="535334"/>
              <a:ext cx="5806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Client</a:t>
              </a:r>
            </a:p>
            <a:p>
              <a:pPr algn="ctr"/>
              <a:r>
                <a:rPr lang="en-US" sz="1000" dirty="0" smtClean="0"/>
                <a:t>Login</a:t>
              </a:r>
            </a:p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</p:grpSp>
      <p:cxnSp>
        <p:nvCxnSpPr>
          <p:cNvPr id="32" name="Elbow Connector 31"/>
          <p:cNvCxnSpPr>
            <a:stCxn id="28" idx="2"/>
            <a:endCxn id="22" idx="3"/>
          </p:cNvCxnSpPr>
          <p:nvPr/>
        </p:nvCxnSpPr>
        <p:spPr>
          <a:xfrm rot="5400000" flipH="1">
            <a:off x="3767251" y="2079028"/>
            <a:ext cx="328144" cy="2254289"/>
          </a:xfrm>
          <a:prstGeom prst="bentConnector4">
            <a:avLst>
              <a:gd name="adj1" fmla="val -69665"/>
              <a:gd name="adj2" fmla="val 574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5309260" y="2837087"/>
            <a:ext cx="2486452" cy="433856"/>
          </a:xfrm>
          <a:prstGeom prst="wedgeRoundRectCallout">
            <a:avLst>
              <a:gd name="adj1" fmla="val 46589"/>
              <a:gd name="adj2" fmla="val -1408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89028" y="2236360"/>
            <a:ext cx="15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Services API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71" y="2583428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5152" y="2249666"/>
            <a:ext cx="139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</p:txBody>
      </p:sp>
      <p:cxnSp>
        <p:nvCxnSpPr>
          <p:cNvPr id="8" name="Straight Arrow Connector 7"/>
          <p:cNvCxnSpPr>
            <a:stCxn id="28" idx="3"/>
            <a:endCxn id="6" idx="1"/>
          </p:cNvCxnSpPr>
          <p:nvPr/>
        </p:nvCxnSpPr>
        <p:spPr>
          <a:xfrm>
            <a:off x="5393668" y="3021753"/>
            <a:ext cx="1868303" cy="1144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131" y="427423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2" idx="3"/>
            <a:endCxn id="3" idx="1"/>
          </p:cNvCxnSpPr>
          <p:nvPr/>
        </p:nvCxnSpPr>
        <p:spPr>
          <a:xfrm>
            <a:off x="2804178" y="2958975"/>
            <a:ext cx="1336396" cy="187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7589028" y="3482959"/>
            <a:ext cx="10738" cy="7912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28457"/>
            <a:ext cx="4732534" cy="3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12754" y="4536147"/>
            <a:ext cx="18149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 &amp; Ad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585958" y="2611866"/>
            <a:ext cx="17780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</a:p>
          <a:p>
            <a:r>
              <a:rPr lang="en-US" sz="900" dirty="0" smtClean="0"/>
              <a:t>Response(Request Id, Ad content)</a:t>
            </a:r>
          </a:p>
          <a:p>
            <a:endParaRPr lang="en-US" sz="900" dirty="0" smtClean="0"/>
          </a:p>
          <a:p>
            <a:r>
              <a:rPr lang="en-US" sz="900" dirty="0"/>
              <a:t>Verify OTP </a:t>
            </a:r>
            <a:r>
              <a:rPr lang="en-US" sz="900" dirty="0" smtClean="0"/>
              <a:t>Request</a:t>
            </a:r>
          </a:p>
          <a:p>
            <a:r>
              <a:rPr lang="en-US" sz="900" dirty="0" smtClean="0"/>
              <a:t>Response (Valid / invalid)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8662" y="3154782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518115"/>
            <a:ext cx="913968" cy="8817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75152" y="34207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</a:p>
          <a:p>
            <a:r>
              <a:rPr lang="en-US" sz="900" dirty="0" smtClean="0"/>
              <a:t>OTP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683505" y="2673262"/>
            <a:ext cx="772969" cy="696982"/>
            <a:chOff x="2333068" y="463842"/>
            <a:chExt cx="772969" cy="696982"/>
          </a:xfrm>
        </p:grpSpPr>
        <p:sp>
          <p:nvSpPr>
            <p:cNvPr id="28" name="Rounded Rectangle 27"/>
            <p:cNvSpPr/>
            <p:nvPr/>
          </p:nvSpPr>
          <p:spPr>
            <a:xfrm>
              <a:off x="2372829" y="463842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33068" y="535334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Client</a:t>
              </a:r>
            </a:p>
            <a:p>
              <a:pPr algn="ctr"/>
              <a:r>
                <a:rPr lang="en-US" sz="1000" dirty="0" smtClean="0"/>
                <a:t>Application</a:t>
              </a:r>
              <a:endParaRPr lang="en-US" sz="1000" dirty="0"/>
            </a:p>
          </p:txBody>
        </p:sp>
      </p:grpSp>
      <p:cxnSp>
        <p:nvCxnSpPr>
          <p:cNvPr id="32" name="Elbow Connector 31"/>
          <p:cNvCxnSpPr/>
          <p:nvPr/>
        </p:nvCxnSpPr>
        <p:spPr>
          <a:xfrm rot="5400000" flipH="1">
            <a:off x="3767250" y="2090737"/>
            <a:ext cx="328144" cy="2254289"/>
          </a:xfrm>
          <a:prstGeom prst="bentConnector4">
            <a:avLst>
              <a:gd name="adj1" fmla="val -69665"/>
              <a:gd name="adj2" fmla="val 574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261" y="2571987"/>
            <a:ext cx="654114" cy="899531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6" idx="1"/>
            <a:endCxn id="6" idx="3"/>
          </p:cNvCxnSpPr>
          <p:nvPr/>
        </p:nvCxnSpPr>
        <p:spPr>
          <a:xfrm flipH="1">
            <a:off x="7916085" y="3021753"/>
            <a:ext cx="1600176" cy="1144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56547" y="285743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GetAd (client Profile)</a:t>
            </a:r>
          </a:p>
          <a:p>
            <a:r>
              <a:rPr lang="en-US" sz="900" dirty="0" smtClean="0"/>
              <a:t>Response(Ad Text, Ad Content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7561714" y="3670421"/>
            <a:ext cx="2541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SMS Message (phone number, OTP, Ad Text)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7034055" y="2249666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MAC OTP 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07699" y="2249666"/>
            <a:ext cx="1341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Secure Ads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03036" y="5070627"/>
            <a:ext cx="198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Aggregator / Gateway 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789" y="493212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Carrier(s)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17243" y="5060148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End User’s </a:t>
            </a:r>
          </a:p>
          <a:p>
            <a:pPr algn="ctr"/>
            <a:r>
              <a:rPr lang="en-US" sz="1200" dirty="0" smtClean="0"/>
              <a:t>Mobile Phone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84926" y="3878861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End User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9565" y="206500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End User’s </a:t>
            </a:r>
          </a:p>
          <a:p>
            <a:pPr algn="ctr"/>
            <a:r>
              <a:rPr lang="en-US" sz="1200" dirty="0" smtClean="0"/>
              <a:t>Web Access device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5271461" y="2699578"/>
            <a:ext cx="277968" cy="682376"/>
          </a:xfrm>
          <a:prstGeom prst="wedgeRectCallout">
            <a:avLst>
              <a:gd name="adj1" fmla="val 62320"/>
              <a:gd name="adj2" fmla="val -834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25339" y="2317089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Exampled interface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21" y="3698329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2041737" y="2660682"/>
            <a:ext cx="130250" cy="1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4320107" y="2660682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7484247" y="2718040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9752941" y="2705750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7448568" y="4430121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4464211" y="4529934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1935696" y="4728457"/>
            <a:ext cx="144104" cy="148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0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6" y="3469988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015" y="2121348"/>
            <a:ext cx="13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  <a:p>
            <a:pPr algn="ctr"/>
            <a:r>
              <a:rPr lang="en-US" sz="1200" dirty="0" smtClean="0"/>
              <a:t>Merchant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402125" y="3246650"/>
            <a:ext cx="2473151" cy="6731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" idx="3"/>
            <a:endCxn id="18" idx="1"/>
          </p:cNvCxnSpPr>
          <p:nvPr/>
        </p:nvCxnSpPr>
        <p:spPr>
          <a:xfrm flipV="1">
            <a:off x="5402138" y="2361180"/>
            <a:ext cx="2442792" cy="536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99" y="5127101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04178" y="2933821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202333" y="4369519"/>
            <a:ext cx="13301" cy="7575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 flipV="1">
            <a:off x="2537597" y="4767749"/>
            <a:ext cx="5348402" cy="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296" y="4596097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677969">
            <a:off x="4702021" y="4973712"/>
            <a:ext cx="2552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 &amp; transaction details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 rot="888074">
            <a:off x="5584969" y="338330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 (transaction details)</a:t>
            </a:r>
          </a:p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30" y="1911414"/>
            <a:ext cx="654114" cy="8995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83868" y="1209124"/>
            <a:ext cx="24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 Bank Shopping Cart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56316" y="4168629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43252" y="349024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 rot="20809170">
            <a:off x="6174552" y="24230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Payment Request</a:t>
            </a:r>
          </a:p>
          <a:p>
            <a:r>
              <a:rPr lang="en-US" sz="900" dirty="0"/>
              <a:t>Payment </a:t>
            </a:r>
            <a:r>
              <a:rPr lang="en-US" sz="900" dirty="0" smtClean="0"/>
              <a:t>Response</a:t>
            </a:r>
            <a:endParaRPr lang="en-US" sz="9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06101" y="2549668"/>
            <a:ext cx="721672" cy="768306"/>
            <a:chOff x="4071615" y="483594"/>
            <a:chExt cx="721672" cy="768306"/>
          </a:xfrm>
        </p:grpSpPr>
        <p:sp>
          <p:nvSpPr>
            <p:cNvPr id="32" name="Rounded Rectangle 31"/>
            <p:cNvSpPr/>
            <p:nvPr/>
          </p:nvSpPr>
          <p:spPr>
            <a:xfrm>
              <a:off x="4097250" y="483594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7263" y="495481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Shopping</a:t>
              </a:r>
            </a:p>
            <a:p>
              <a:pPr algn="ctr"/>
              <a:r>
                <a:rPr lang="en-US" sz="1000" dirty="0" smtClean="0"/>
                <a:t>Cart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1615" y="85179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Check Out</a:t>
              </a:r>
            </a:p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097250" y="832085"/>
              <a:ext cx="670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Elbow Connector 50"/>
          <p:cNvCxnSpPr>
            <a:stCxn id="32" idx="2"/>
            <a:endCxn id="29" idx="3"/>
          </p:cNvCxnSpPr>
          <p:nvPr/>
        </p:nvCxnSpPr>
        <p:spPr>
          <a:xfrm rot="5400000" flipH="1">
            <a:off x="3833283" y="2012996"/>
            <a:ext cx="204550" cy="2262759"/>
          </a:xfrm>
          <a:prstGeom prst="bentConnector4">
            <a:avLst>
              <a:gd name="adj1" fmla="val -111758"/>
              <a:gd name="adj2" fmla="val 574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ular Callout 51"/>
          <p:cNvSpPr/>
          <p:nvPr/>
        </p:nvSpPr>
        <p:spPr>
          <a:xfrm>
            <a:off x="5337209" y="1846358"/>
            <a:ext cx="2486452" cy="1377965"/>
          </a:xfrm>
          <a:prstGeom prst="wedgeRoundRectCallout">
            <a:avLst>
              <a:gd name="adj1" fmla="val 68273"/>
              <a:gd name="adj2" fmla="val 4261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314193" y="1328039"/>
            <a:ext cx="15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Test Bank Services API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27" y="2629669"/>
            <a:ext cx="913968" cy="88171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471338" y="2549297"/>
            <a:ext cx="598729" cy="4990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54532" y="3377673"/>
            <a:ext cx="11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 &amp; Account</a:t>
            </a:r>
          </a:p>
          <a:p>
            <a:r>
              <a:rPr lang="en-US" sz="1200" dirty="0" smtClean="0"/>
              <a:t>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38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6" y="3469988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015" y="2121348"/>
            <a:ext cx="13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  <a:p>
            <a:pPr algn="ctr"/>
            <a:r>
              <a:rPr lang="en-US" sz="1200" dirty="0" smtClean="0"/>
              <a:t>Merchant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402125" y="3246650"/>
            <a:ext cx="2473151" cy="6731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" idx="3"/>
            <a:endCxn id="18" idx="1"/>
          </p:cNvCxnSpPr>
          <p:nvPr/>
        </p:nvCxnSpPr>
        <p:spPr>
          <a:xfrm flipV="1">
            <a:off x="5402138" y="2361180"/>
            <a:ext cx="2442792" cy="536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99" y="5127101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04178" y="2933821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202333" y="4369519"/>
            <a:ext cx="13301" cy="7575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 flipV="1">
            <a:off x="2537597" y="4767749"/>
            <a:ext cx="5348402" cy="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296" y="4596097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677969">
            <a:off x="4702021" y="4973712"/>
            <a:ext cx="2552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 &amp; transaction details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 rot="888074">
            <a:off x="5584969" y="338330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 (transaction details)</a:t>
            </a:r>
          </a:p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30" y="1911414"/>
            <a:ext cx="654114" cy="8995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83868" y="1209124"/>
            <a:ext cx="24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 Bank Shopping Cart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56316" y="4168629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43252" y="349024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 rot="20809170">
            <a:off x="6174552" y="24230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Payment Request</a:t>
            </a:r>
          </a:p>
          <a:p>
            <a:r>
              <a:rPr lang="en-US" sz="900" dirty="0"/>
              <a:t>Payment </a:t>
            </a:r>
            <a:r>
              <a:rPr lang="en-US" sz="900" dirty="0" smtClean="0"/>
              <a:t>Response</a:t>
            </a:r>
            <a:endParaRPr lang="en-US" sz="9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06101" y="2549668"/>
            <a:ext cx="721672" cy="768306"/>
            <a:chOff x="4071615" y="483594"/>
            <a:chExt cx="721672" cy="768306"/>
          </a:xfrm>
        </p:grpSpPr>
        <p:sp>
          <p:nvSpPr>
            <p:cNvPr id="32" name="Rounded Rectangle 31"/>
            <p:cNvSpPr/>
            <p:nvPr/>
          </p:nvSpPr>
          <p:spPr>
            <a:xfrm>
              <a:off x="4097250" y="483594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7263" y="495481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Shopping</a:t>
              </a:r>
            </a:p>
            <a:p>
              <a:pPr algn="ctr"/>
              <a:r>
                <a:rPr lang="en-US" sz="1000" dirty="0" smtClean="0"/>
                <a:t>Cart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1615" y="85179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Check Out</a:t>
              </a:r>
            </a:p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097250" y="832085"/>
              <a:ext cx="670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Elbow Connector 50"/>
          <p:cNvCxnSpPr>
            <a:stCxn id="32" idx="2"/>
            <a:endCxn id="29" idx="3"/>
          </p:cNvCxnSpPr>
          <p:nvPr/>
        </p:nvCxnSpPr>
        <p:spPr>
          <a:xfrm rot="5400000" flipH="1">
            <a:off x="3833283" y="2012996"/>
            <a:ext cx="204550" cy="2262759"/>
          </a:xfrm>
          <a:prstGeom prst="bentConnector4">
            <a:avLst>
              <a:gd name="adj1" fmla="val -111758"/>
              <a:gd name="adj2" fmla="val 574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ular Callout 51"/>
          <p:cNvSpPr/>
          <p:nvPr/>
        </p:nvSpPr>
        <p:spPr>
          <a:xfrm>
            <a:off x="5337209" y="1846358"/>
            <a:ext cx="2486452" cy="1377965"/>
          </a:xfrm>
          <a:prstGeom prst="wedgeRoundRectCallout">
            <a:avLst>
              <a:gd name="adj1" fmla="val 68273"/>
              <a:gd name="adj2" fmla="val 4261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314193" y="1328039"/>
            <a:ext cx="15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Test Bank Services API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27" y="2629669"/>
            <a:ext cx="913968" cy="88171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471338" y="2549297"/>
            <a:ext cx="598729" cy="4990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54532" y="3377673"/>
            <a:ext cx="11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 &amp; Account</a:t>
            </a:r>
          </a:p>
          <a:p>
            <a:r>
              <a:rPr lang="en-US" sz="1200" dirty="0" smtClean="0"/>
              <a:t>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377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750662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843592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4097252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740907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447" y="3713517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015" y="2453859"/>
            <a:ext cx="13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  <a:p>
            <a:pPr algn="ctr"/>
            <a:r>
              <a:rPr lang="en-US" sz="1200" dirty="0" smtClean="0"/>
              <a:t>Merchant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28" idx="3"/>
            <a:endCxn id="6" idx="1"/>
          </p:cNvCxnSpPr>
          <p:nvPr/>
        </p:nvCxnSpPr>
        <p:spPr>
          <a:xfrm>
            <a:off x="5393668" y="3354264"/>
            <a:ext cx="2328779" cy="8090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869" y="5482397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04178" y="3266332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049504" y="4613048"/>
            <a:ext cx="0" cy="869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 flipV="1">
            <a:off x="2537597" y="5100260"/>
            <a:ext cx="5182272" cy="83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004" y="4955309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601031">
            <a:off x="4873220" y="5365791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 rot="1202476">
            <a:off x="5784661" y="3560433"/>
            <a:ext cx="1502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</a:p>
          <a:p>
            <a:r>
              <a:rPr lang="en-US" sz="900" dirty="0" smtClean="0"/>
              <a:t>Response with Redirect Link</a:t>
            </a:r>
          </a:p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14714" y="2667378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51329" y="1751384"/>
            <a:ext cx="4435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Account Login</a:t>
            </a:r>
          </a:p>
          <a:p>
            <a:pPr algn="ctr"/>
            <a:r>
              <a:rPr lang="en-US" dirty="0" smtClean="0"/>
              <a:t>(End User Authentication, Redirect OTP Page)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933751"/>
            <a:ext cx="913968" cy="8817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43252" y="3905879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723266" y="3005773"/>
            <a:ext cx="670402" cy="696982"/>
            <a:chOff x="2372829" y="463842"/>
            <a:chExt cx="670402" cy="696982"/>
          </a:xfrm>
        </p:grpSpPr>
        <p:sp>
          <p:nvSpPr>
            <p:cNvPr id="28" name="Rounded Rectangle 27"/>
            <p:cNvSpPr/>
            <p:nvPr/>
          </p:nvSpPr>
          <p:spPr>
            <a:xfrm>
              <a:off x="2372829" y="463842"/>
              <a:ext cx="670402" cy="696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9248" y="535334"/>
              <a:ext cx="5806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Client</a:t>
              </a:r>
            </a:p>
            <a:p>
              <a:pPr algn="ctr"/>
              <a:r>
                <a:rPr lang="en-US" sz="1000" dirty="0" smtClean="0"/>
                <a:t>Login</a:t>
              </a:r>
            </a:p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</p:grpSp>
      <p:cxnSp>
        <p:nvCxnSpPr>
          <p:cNvPr id="32" name="Elbow Connector 31"/>
          <p:cNvCxnSpPr>
            <a:stCxn id="31" idx="1"/>
            <a:endCxn id="22" idx="3"/>
          </p:cNvCxnSpPr>
          <p:nvPr/>
        </p:nvCxnSpPr>
        <p:spPr>
          <a:xfrm rot="10800000">
            <a:off x="2804179" y="3374612"/>
            <a:ext cx="2407503" cy="9162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5238418" y="2851934"/>
            <a:ext cx="2486452" cy="433856"/>
          </a:xfrm>
          <a:prstGeom prst="wedgeRoundRectCallout">
            <a:avLst>
              <a:gd name="adj1" fmla="val 46589"/>
              <a:gd name="adj2" fmla="val -1408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66798" y="1907929"/>
            <a:ext cx="15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Test Bank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Services API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37807" y="2961944"/>
            <a:ext cx="2278411" cy="2588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7" y="2570380"/>
            <a:ext cx="654114" cy="89953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290" y="3139576"/>
            <a:ext cx="913968" cy="881719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8376561" y="3081351"/>
            <a:ext cx="598729" cy="4990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082466" y="4042577"/>
            <a:ext cx="11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 &amp; Account</a:t>
            </a:r>
          </a:p>
          <a:p>
            <a:r>
              <a:rPr lang="en-US" sz="1200" dirty="0" smtClean="0"/>
              <a:t>Management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81" y="3841054"/>
            <a:ext cx="654114" cy="89953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238418" y="3713517"/>
            <a:ext cx="121875" cy="30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9879" y="8827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5" y="2511081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078" y="2122578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Client’s </a:t>
            </a:r>
          </a:p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08778" y="2960846"/>
            <a:ext cx="1365320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57032" y="2960846"/>
            <a:ext cx="1128231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77" y="42614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608658" y="2959221"/>
            <a:ext cx="531916" cy="32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218212" y="3410612"/>
            <a:ext cx="0" cy="8508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15717"/>
            <a:ext cx="53509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49171" y="44522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640693" y="276800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1401" y="2933821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97" y="2511081"/>
            <a:ext cx="654114" cy="8995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56818" y="2286809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548585" y="2325779"/>
            <a:ext cx="1052684" cy="12810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5380" y="5244642"/>
            <a:ext cx="391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manages the transaction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implements web service calls to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proxy OTP UI pages to End User.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3911" y="1249306"/>
            <a:ext cx="26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TNS Option A, No MAC API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cxnSp>
        <p:nvCxnSpPr>
          <p:cNvPr id="26" name="Elbow Connector 25"/>
          <p:cNvCxnSpPr/>
          <p:nvPr/>
        </p:nvCxnSpPr>
        <p:spPr>
          <a:xfrm flipV="1">
            <a:off x="3608658" y="3249535"/>
            <a:ext cx="2276605" cy="340291"/>
          </a:xfrm>
          <a:prstGeom prst="bentConnector3">
            <a:avLst>
              <a:gd name="adj1" fmla="val 6617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4616" y="3391619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60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592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30</cp:revision>
  <dcterms:created xsi:type="dcterms:W3CDTF">2014-04-17T18:00:24Z</dcterms:created>
  <dcterms:modified xsi:type="dcterms:W3CDTF">2014-10-01T19:28:27Z</dcterms:modified>
</cp:coreProperties>
</file>