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8" r:id="rId2"/>
    <p:sldId id="257" r:id="rId3"/>
    <p:sldId id="256" r:id="rId4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53" autoAdjust="0"/>
    <p:restoredTop sz="88151" autoAdjust="0"/>
  </p:normalViewPr>
  <p:slideViewPr>
    <p:cSldViewPr snapToGrid="0">
      <p:cViewPr>
        <p:scale>
          <a:sx n="81" d="100"/>
          <a:sy n="81" d="100"/>
        </p:scale>
        <p:origin x="1998" y="-8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C943F-6997-4A7C-B08D-54E82A444A90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C8736-8A88-46E6-AE52-4853D0DB9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C8736-8A88-46E6-AE52-4853D0DB9B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43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C8736-8A88-46E6-AE52-4853D0DB9B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2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88E8-1090-41AA-8C65-360D42F58475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8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88E8-1090-41AA-8C65-360D42F58475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88E8-1090-41AA-8C65-360D42F58475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3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88E8-1090-41AA-8C65-360D42F58475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3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88E8-1090-41AA-8C65-360D42F58475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6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88E8-1090-41AA-8C65-360D42F58475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2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88E8-1090-41AA-8C65-360D42F58475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6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88E8-1090-41AA-8C65-360D42F58475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88E8-1090-41AA-8C65-360D42F58475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4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88E8-1090-41AA-8C65-360D42F58475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88E8-1090-41AA-8C65-360D42F58475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4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A88E8-1090-41AA-8C65-360D42F58475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4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84918" y="904282"/>
            <a:ext cx="5100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u="sng" dirty="0"/>
              <a:t>User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37201" y="892038"/>
            <a:ext cx="5918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u="sng" dirty="0"/>
              <a:t>Client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38870" y="916530"/>
            <a:ext cx="5232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u="sng" dirty="0"/>
              <a:t>MAC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76091" y="309598"/>
            <a:ext cx="2907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(Client maintains </a:t>
            </a:r>
            <a:r>
              <a:rPr lang="en-US" sz="1400" b="1" dirty="0" smtClean="0"/>
              <a:t>user’s </a:t>
            </a:r>
            <a:r>
              <a:rPr lang="en-US" sz="1400" b="1" dirty="0" smtClean="0"/>
              <a:t>information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2032" y="1104968"/>
            <a:ext cx="1455848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User navigates to</a:t>
            </a:r>
          </a:p>
          <a:p>
            <a:pPr algn="ctr"/>
            <a:r>
              <a:rPr lang="en-US" sz="1013" dirty="0"/>
              <a:t>Online banking web site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57051" y="1509967"/>
            <a:ext cx="7521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Login Page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45880" y="2011749"/>
            <a:ext cx="157447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Validate </a:t>
            </a:r>
            <a:r>
              <a:rPr lang="en-US" sz="1013" dirty="0" smtClean="0"/>
              <a:t>user’s credentials</a:t>
            </a:r>
            <a:endParaRPr lang="en-US" sz="1013" dirty="0"/>
          </a:p>
        </p:txBody>
      </p:sp>
      <p:sp>
        <p:nvSpPr>
          <p:cNvPr id="14" name="TextBox 13"/>
          <p:cNvSpPr txBox="1"/>
          <p:nvPr/>
        </p:nvSpPr>
        <p:spPr>
          <a:xfrm>
            <a:off x="2902549" y="2369405"/>
            <a:ext cx="86113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Request </a:t>
            </a:r>
            <a:r>
              <a:rPr lang="en-US" sz="1013" dirty="0" smtClean="0"/>
              <a:t>OTP</a:t>
            </a:r>
            <a:endParaRPr lang="en-US" sz="1013" dirty="0"/>
          </a:p>
        </p:txBody>
      </p:sp>
      <p:sp>
        <p:nvSpPr>
          <p:cNvPr id="15" name="TextBox 14"/>
          <p:cNvSpPr txBox="1"/>
          <p:nvPr/>
        </p:nvSpPr>
        <p:spPr>
          <a:xfrm>
            <a:off x="4824858" y="2610317"/>
            <a:ext cx="1471878" cy="715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 smtClean="0"/>
              <a:t>Validate Client,</a:t>
            </a:r>
          </a:p>
          <a:p>
            <a:pPr algn="ctr"/>
            <a:r>
              <a:rPr lang="en-US" sz="1013" dirty="0" smtClean="0"/>
              <a:t>Generate </a:t>
            </a:r>
            <a:r>
              <a:rPr lang="en-US" sz="1013" dirty="0" smtClean="0"/>
              <a:t>OTP,</a:t>
            </a:r>
          </a:p>
          <a:p>
            <a:pPr algn="ctr"/>
            <a:r>
              <a:rPr lang="en-US" sz="1013" dirty="0" smtClean="0"/>
              <a:t>Construct Text message,</a:t>
            </a:r>
          </a:p>
          <a:p>
            <a:pPr algn="ctr"/>
            <a:r>
              <a:rPr lang="en-US" sz="1013" dirty="0" smtClean="0"/>
              <a:t>Send</a:t>
            </a:r>
            <a:endParaRPr lang="en-US" sz="1013" dirty="0"/>
          </a:p>
        </p:txBody>
      </p:sp>
      <p:sp>
        <p:nvSpPr>
          <p:cNvPr id="16" name="TextBox 15"/>
          <p:cNvSpPr txBox="1"/>
          <p:nvPr/>
        </p:nvSpPr>
        <p:spPr>
          <a:xfrm>
            <a:off x="841450" y="1760048"/>
            <a:ext cx="79701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User logs in</a:t>
            </a:r>
          </a:p>
        </p:txBody>
      </p:sp>
      <p:cxnSp>
        <p:nvCxnSpPr>
          <p:cNvPr id="3" name="Straight Arrow Connector 2"/>
          <p:cNvCxnSpPr>
            <a:stCxn id="11" idx="2"/>
            <a:endCxn id="12" idx="0"/>
          </p:cNvCxnSpPr>
          <p:nvPr/>
        </p:nvCxnSpPr>
        <p:spPr>
          <a:xfrm>
            <a:off x="1239956" y="1509053"/>
            <a:ext cx="2093160" cy="91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2" idx="2"/>
            <a:endCxn id="16" idx="0"/>
          </p:cNvCxnSpPr>
          <p:nvPr/>
        </p:nvCxnSpPr>
        <p:spPr>
          <a:xfrm flipH="1">
            <a:off x="1239957" y="1758176"/>
            <a:ext cx="2093159" cy="187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6" idx="2"/>
            <a:endCxn id="13" idx="0"/>
          </p:cNvCxnSpPr>
          <p:nvPr/>
        </p:nvCxnSpPr>
        <p:spPr>
          <a:xfrm>
            <a:off x="1239957" y="2008257"/>
            <a:ext cx="2093158" cy="349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83491" y="3331913"/>
            <a:ext cx="12923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 smtClean="0"/>
              <a:t>Send enter OTP form</a:t>
            </a:r>
            <a:endParaRPr lang="en-US" sz="1013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333115" y="2259958"/>
            <a:ext cx="1" cy="13967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  <a:endCxn id="19" idx="0"/>
          </p:cNvCxnSpPr>
          <p:nvPr/>
        </p:nvCxnSpPr>
        <p:spPr>
          <a:xfrm flipH="1">
            <a:off x="3329662" y="2617614"/>
            <a:ext cx="3454" cy="71429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  <a:endCxn id="15" idx="0"/>
          </p:cNvCxnSpPr>
          <p:nvPr/>
        </p:nvCxnSpPr>
        <p:spPr>
          <a:xfrm flipV="1">
            <a:off x="3333116" y="2610317"/>
            <a:ext cx="2227681" cy="729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1957" y="3587757"/>
            <a:ext cx="15359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smtClean="0"/>
              <a:t>Enter OTP form displayed</a:t>
            </a:r>
            <a:endParaRPr lang="en-US" sz="1013" dirty="0"/>
          </a:p>
        </p:txBody>
      </p:sp>
      <p:cxnSp>
        <p:nvCxnSpPr>
          <p:cNvPr id="39" name="Elbow Connector 38"/>
          <p:cNvCxnSpPr>
            <a:stCxn id="15" idx="2"/>
            <a:endCxn id="45" idx="6"/>
          </p:cNvCxnSpPr>
          <p:nvPr/>
        </p:nvCxnSpPr>
        <p:spPr>
          <a:xfrm rot="5400000">
            <a:off x="2994673" y="1594298"/>
            <a:ext cx="834268" cy="429798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474362" y="4128478"/>
            <a:ext cx="1531188" cy="404085"/>
            <a:chOff x="906509" y="2909604"/>
            <a:chExt cx="1531188" cy="404085"/>
          </a:xfrm>
        </p:grpSpPr>
        <p:sp>
          <p:nvSpPr>
            <p:cNvPr id="31" name="TextBox 30"/>
            <p:cNvSpPr txBox="1"/>
            <p:nvPr/>
          </p:nvSpPr>
          <p:spPr>
            <a:xfrm>
              <a:off x="906509" y="2909604"/>
              <a:ext cx="1531188" cy="4040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13" dirty="0" smtClean="0"/>
                <a:t>OTP text message</a:t>
              </a:r>
            </a:p>
            <a:p>
              <a:pPr algn="ctr"/>
              <a:r>
                <a:rPr lang="en-US" sz="1013" dirty="0" smtClean="0"/>
                <a:t>delivered to user’s phone</a:t>
              </a:r>
              <a:endParaRPr lang="en-US" sz="1013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1649244" y="2918688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40698" y="4678213"/>
            <a:ext cx="1598515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 smtClean="0"/>
              <a:t>User enters OTP into form,</a:t>
            </a:r>
          </a:p>
          <a:p>
            <a:pPr algn="ctr"/>
            <a:r>
              <a:rPr lang="en-US" sz="1013" dirty="0"/>
              <a:t>a</a:t>
            </a:r>
            <a:r>
              <a:rPr lang="en-US" sz="1013" dirty="0" smtClean="0"/>
              <a:t>nd submits</a:t>
            </a:r>
            <a:endParaRPr lang="en-US" sz="1013" dirty="0"/>
          </a:p>
        </p:txBody>
      </p:sp>
      <p:cxnSp>
        <p:nvCxnSpPr>
          <p:cNvPr id="59" name="Straight Arrow Connector 58"/>
          <p:cNvCxnSpPr>
            <a:stCxn id="19" idx="2"/>
            <a:endCxn id="30" idx="0"/>
          </p:cNvCxnSpPr>
          <p:nvPr/>
        </p:nvCxnSpPr>
        <p:spPr>
          <a:xfrm flipH="1">
            <a:off x="1239956" y="3580122"/>
            <a:ext cx="2089706" cy="763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625229" y="5084581"/>
            <a:ext cx="141577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 smtClean="0"/>
              <a:t>Request OTP validation</a:t>
            </a:r>
          </a:p>
        </p:txBody>
      </p:sp>
      <p:cxnSp>
        <p:nvCxnSpPr>
          <p:cNvPr id="64" name="Straight Arrow Connector 63"/>
          <p:cNvCxnSpPr>
            <a:stCxn id="57" idx="2"/>
            <a:endCxn id="62" idx="0"/>
          </p:cNvCxnSpPr>
          <p:nvPr/>
        </p:nvCxnSpPr>
        <p:spPr>
          <a:xfrm>
            <a:off x="1239956" y="5082298"/>
            <a:ext cx="2093159" cy="228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841489" y="5326516"/>
            <a:ext cx="13179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 smtClean="0"/>
              <a:t>Validate Client &amp; OTP</a:t>
            </a:r>
          </a:p>
        </p:txBody>
      </p:sp>
      <p:cxnSp>
        <p:nvCxnSpPr>
          <p:cNvPr id="70" name="Straight Arrow Connector 69"/>
          <p:cNvCxnSpPr>
            <a:stCxn id="62" idx="2"/>
            <a:endCxn id="68" idx="0"/>
          </p:cNvCxnSpPr>
          <p:nvPr/>
        </p:nvCxnSpPr>
        <p:spPr>
          <a:xfrm flipV="1">
            <a:off x="3333115" y="5326516"/>
            <a:ext cx="2167369" cy="627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8" idx="2"/>
            <a:endCxn id="43" idx="0"/>
          </p:cNvCxnSpPr>
          <p:nvPr/>
        </p:nvCxnSpPr>
        <p:spPr>
          <a:xfrm flipH="1" flipV="1">
            <a:off x="3293441" y="5570137"/>
            <a:ext cx="2207043" cy="45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596915" y="2432623"/>
            <a:ext cx="1896673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Session(Client Id, optional text, </a:t>
            </a:r>
            <a:r>
              <a:rPr lang="en-US" sz="800" dirty="0" smtClean="0">
                <a:solidFill>
                  <a:srgbClr val="FF0000"/>
                </a:solidFill>
              </a:rPr>
              <a:t>Phone #)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29602" y="3997185"/>
            <a:ext cx="17251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SMS(Client name, optional test, OTP)</a:t>
            </a:r>
            <a:endParaRPr 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1774288" y="1845179"/>
            <a:ext cx="928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User Id, Password</a:t>
            </a:r>
            <a:endParaRPr 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2049430" y="4924653"/>
            <a:ext cx="8531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Web Form(OTP)</a:t>
            </a:r>
            <a:endParaRPr 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3962400" y="5154123"/>
            <a:ext cx="111921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Session(Client Id, OTP)</a:t>
            </a:r>
            <a:endParaRPr lang="en-US" sz="800" dirty="0"/>
          </a:p>
        </p:txBody>
      </p:sp>
      <p:cxnSp>
        <p:nvCxnSpPr>
          <p:cNvPr id="85" name="Straight Arrow Connector 84"/>
          <p:cNvCxnSpPr>
            <a:stCxn id="15" idx="2"/>
            <a:endCxn id="19" idx="0"/>
          </p:cNvCxnSpPr>
          <p:nvPr/>
        </p:nvCxnSpPr>
        <p:spPr>
          <a:xfrm flipH="1">
            <a:off x="3329662" y="3326154"/>
            <a:ext cx="2231135" cy="575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606937" y="3151541"/>
            <a:ext cx="13805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Session(Response: OTP sent)</a:t>
            </a:r>
            <a:endParaRPr 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583313" y="95619"/>
            <a:ext cx="349807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5" b="1" dirty="0"/>
              <a:t>Online </a:t>
            </a:r>
            <a:r>
              <a:rPr lang="en-US" sz="2025" b="1" dirty="0" smtClean="0"/>
              <a:t>Banking Authentication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12099" y="5403631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Session(User authenticated)</a:t>
            </a:r>
            <a:endParaRPr 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2545880" y="5570137"/>
            <a:ext cx="149512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/>
              <a:t>Online banking session</a:t>
            </a:r>
          </a:p>
          <a:p>
            <a:pPr algn="ctr"/>
            <a:r>
              <a:rPr lang="en-US" sz="1013" dirty="0"/>
              <a:t>continued</a:t>
            </a:r>
          </a:p>
        </p:txBody>
      </p:sp>
      <p:cxnSp>
        <p:nvCxnSpPr>
          <p:cNvPr id="18" name="Elbow Connector 17"/>
          <p:cNvCxnSpPr>
            <a:stCxn id="30" idx="1"/>
            <a:endCxn id="57" idx="1"/>
          </p:cNvCxnSpPr>
          <p:nvPr/>
        </p:nvCxnSpPr>
        <p:spPr>
          <a:xfrm rot="10800000" flipV="1">
            <a:off x="440699" y="3711862"/>
            <a:ext cx="31259" cy="1168394"/>
          </a:xfrm>
          <a:prstGeom prst="bentConnector3">
            <a:avLst>
              <a:gd name="adj1" fmla="val 831309"/>
            </a:avLst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ular Callout 32"/>
          <p:cNvSpPr/>
          <p:nvPr/>
        </p:nvSpPr>
        <p:spPr>
          <a:xfrm>
            <a:off x="4364655" y="1672155"/>
            <a:ext cx="1290465" cy="332364"/>
          </a:xfrm>
          <a:prstGeom prst="wedgeRoundRectCallout">
            <a:avLst>
              <a:gd name="adj1" fmla="val -13423"/>
              <a:gd name="adj2" fmla="val 18488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MAC has only Client information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8" name="Right Brace 57"/>
          <p:cNvSpPr/>
          <p:nvPr/>
        </p:nvSpPr>
        <p:spPr>
          <a:xfrm>
            <a:off x="6049586" y="2422520"/>
            <a:ext cx="307692" cy="175065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Brace 59"/>
          <p:cNvSpPr/>
          <p:nvPr/>
        </p:nvSpPr>
        <p:spPr>
          <a:xfrm>
            <a:off x="6069012" y="4914550"/>
            <a:ext cx="242901" cy="94895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58" idx="2"/>
            <a:endCxn id="60" idx="0"/>
          </p:cNvCxnSpPr>
          <p:nvPr/>
        </p:nvCxnSpPr>
        <p:spPr>
          <a:xfrm>
            <a:off x="6049586" y="4173178"/>
            <a:ext cx="19426" cy="74137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5400000">
            <a:off x="5022040" y="4065614"/>
            <a:ext cx="279337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MAC’s OTP Service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84918" y="947619"/>
            <a:ext cx="5100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u="sng" dirty="0"/>
              <a:t>User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37201" y="935375"/>
            <a:ext cx="5918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u="sng" dirty="0"/>
              <a:t>Client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38870" y="959867"/>
            <a:ext cx="5232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u="sng" dirty="0"/>
              <a:t>MAC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56519" y="286804"/>
            <a:ext cx="3176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(MAC maintains user’s OTP information)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2032" y="1522376"/>
            <a:ext cx="1455848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User navigates to</a:t>
            </a:r>
          </a:p>
          <a:p>
            <a:pPr algn="ctr"/>
            <a:r>
              <a:rPr lang="en-US" sz="1013" dirty="0"/>
              <a:t>Online banking web site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57051" y="1927375"/>
            <a:ext cx="7521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Login Page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45880" y="2429157"/>
            <a:ext cx="157447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Validate </a:t>
            </a:r>
            <a:r>
              <a:rPr lang="en-US" sz="1013" dirty="0" smtClean="0"/>
              <a:t>user’s credentials</a:t>
            </a:r>
            <a:endParaRPr lang="en-US" sz="1013" dirty="0"/>
          </a:p>
        </p:txBody>
      </p:sp>
      <p:sp>
        <p:nvSpPr>
          <p:cNvPr id="14" name="TextBox 13"/>
          <p:cNvSpPr txBox="1"/>
          <p:nvPr/>
        </p:nvSpPr>
        <p:spPr>
          <a:xfrm>
            <a:off x="2902549" y="2786813"/>
            <a:ext cx="86113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Request </a:t>
            </a:r>
            <a:r>
              <a:rPr lang="en-US" sz="1013" dirty="0" smtClean="0"/>
              <a:t>OTP</a:t>
            </a:r>
            <a:endParaRPr lang="en-US" sz="1013" dirty="0"/>
          </a:p>
        </p:txBody>
      </p:sp>
      <p:sp>
        <p:nvSpPr>
          <p:cNvPr id="15" name="TextBox 14"/>
          <p:cNvSpPr txBox="1"/>
          <p:nvPr/>
        </p:nvSpPr>
        <p:spPr>
          <a:xfrm>
            <a:off x="4824859" y="3027725"/>
            <a:ext cx="1471877" cy="715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 smtClean="0"/>
              <a:t>Get user’s phone #,</a:t>
            </a:r>
          </a:p>
          <a:p>
            <a:pPr algn="ctr"/>
            <a:r>
              <a:rPr lang="en-US" sz="1013" dirty="0" smtClean="0"/>
              <a:t>Generate OTP,</a:t>
            </a:r>
          </a:p>
          <a:p>
            <a:pPr algn="ctr"/>
            <a:r>
              <a:rPr lang="en-US" sz="1013" dirty="0" smtClean="0"/>
              <a:t>Construct Text message,</a:t>
            </a:r>
          </a:p>
          <a:p>
            <a:pPr algn="ctr"/>
            <a:r>
              <a:rPr lang="en-US" sz="1013" dirty="0" smtClean="0"/>
              <a:t>Send</a:t>
            </a:r>
            <a:endParaRPr lang="en-US" sz="1013" dirty="0"/>
          </a:p>
        </p:txBody>
      </p:sp>
      <p:sp>
        <p:nvSpPr>
          <p:cNvPr id="16" name="TextBox 15"/>
          <p:cNvSpPr txBox="1"/>
          <p:nvPr/>
        </p:nvSpPr>
        <p:spPr>
          <a:xfrm>
            <a:off x="841450" y="2177456"/>
            <a:ext cx="79701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User logs in</a:t>
            </a:r>
          </a:p>
        </p:txBody>
      </p:sp>
      <p:cxnSp>
        <p:nvCxnSpPr>
          <p:cNvPr id="3" name="Straight Arrow Connector 2"/>
          <p:cNvCxnSpPr>
            <a:stCxn id="11" idx="2"/>
            <a:endCxn id="12" idx="0"/>
          </p:cNvCxnSpPr>
          <p:nvPr/>
        </p:nvCxnSpPr>
        <p:spPr>
          <a:xfrm>
            <a:off x="1239956" y="1926461"/>
            <a:ext cx="2093160" cy="91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2" idx="2"/>
            <a:endCxn id="16" idx="0"/>
          </p:cNvCxnSpPr>
          <p:nvPr/>
        </p:nvCxnSpPr>
        <p:spPr>
          <a:xfrm flipH="1">
            <a:off x="1239957" y="2175584"/>
            <a:ext cx="2093159" cy="187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6" idx="2"/>
            <a:endCxn id="13" idx="0"/>
          </p:cNvCxnSpPr>
          <p:nvPr/>
        </p:nvCxnSpPr>
        <p:spPr>
          <a:xfrm>
            <a:off x="1239957" y="2425665"/>
            <a:ext cx="2093158" cy="349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86945" y="3815589"/>
            <a:ext cx="12923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 smtClean="0"/>
              <a:t>Send enter OTP form</a:t>
            </a:r>
            <a:endParaRPr lang="en-US" sz="1013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333115" y="2677366"/>
            <a:ext cx="1" cy="13967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  <a:endCxn id="19" idx="0"/>
          </p:cNvCxnSpPr>
          <p:nvPr/>
        </p:nvCxnSpPr>
        <p:spPr>
          <a:xfrm>
            <a:off x="3333116" y="3035022"/>
            <a:ext cx="0" cy="78056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  <a:endCxn id="15" idx="0"/>
          </p:cNvCxnSpPr>
          <p:nvPr/>
        </p:nvCxnSpPr>
        <p:spPr>
          <a:xfrm flipV="1">
            <a:off x="3333116" y="3027725"/>
            <a:ext cx="2227682" cy="729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1957" y="4078912"/>
            <a:ext cx="15359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smtClean="0"/>
              <a:t>Enter OTP form displayed</a:t>
            </a:r>
            <a:endParaRPr lang="en-US" sz="1013" dirty="0"/>
          </a:p>
        </p:txBody>
      </p:sp>
      <p:cxnSp>
        <p:nvCxnSpPr>
          <p:cNvPr id="39" name="Elbow Connector 38"/>
          <p:cNvCxnSpPr>
            <a:endCxn id="45" idx="6"/>
          </p:cNvCxnSpPr>
          <p:nvPr/>
        </p:nvCxnSpPr>
        <p:spPr>
          <a:xfrm rot="5400000">
            <a:off x="3027815" y="1997351"/>
            <a:ext cx="767981" cy="429797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474362" y="4498386"/>
            <a:ext cx="1531188" cy="404085"/>
            <a:chOff x="906509" y="2909604"/>
            <a:chExt cx="1531188" cy="404085"/>
          </a:xfrm>
        </p:grpSpPr>
        <p:sp>
          <p:nvSpPr>
            <p:cNvPr id="31" name="TextBox 30"/>
            <p:cNvSpPr txBox="1"/>
            <p:nvPr/>
          </p:nvSpPr>
          <p:spPr>
            <a:xfrm>
              <a:off x="906509" y="2909604"/>
              <a:ext cx="1531188" cy="4040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13" dirty="0" smtClean="0"/>
                <a:t>OTP text message</a:t>
              </a:r>
            </a:p>
            <a:p>
              <a:pPr algn="ctr"/>
              <a:r>
                <a:rPr lang="en-US" sz="1013" dirty="0" smtClean="0"/>
                <a:t>delivered to user’s phone</a:t>
              </a:r>
              <a:endParaRPr lang="en-US" sz="1013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1649244" y="2918688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40698" y="5095621"/>
            <a:ext cx="1598515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 smtClean="0"/>
              <a:t>User enters OTP into form,</a:t>
            </a:r>
          </a:p>
          <a:p>
            <a:pPr algn="ctr"/>
            <a:r>
              <a:rPr lang="en-US" sz="1013" dirty="0"/>
              <a:t>a</a:t>
            </a:r>
            <a:r>
              <a:rPr lang="en-US" sz="1013" dirty="0" smtClean="0"/>
              <a:t>nd submits</a:t>
            </a:r>
            <a:endParaRPr lang="en-US" sz="1013" dirty="0"/>
          </a:p>
        </p:txBody>
      </p:sp>
      <p:cxnSp>
        <p:nvCxnSpPr>
          <p:cNvPr id="59" name="Straight Arrow Connector 58"/>
          <p:cNvCxnSpPr>
            <a:stCxn id="19" idx="2"/>
            <a:endCxn id="30" idx="0"/>
          </p:cNvCxnSpPr>
          <p:nvPr/>
        </p:nvCxnSpPr>
        <p:spPr>
          <a:xfrm flipH="1">
            <a:off x="1239956" y="4063798"/>
            <a:ext cx="2093160" cy="1511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625229" y="5501989"/>
            <a:ext cx="141577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 smtClean="0"/>
              <a:t>Request OTP validation</a:t>
            </a:r>
          </a:p>
        </p:txBody>
      </p:sp>
      <p:cxnSp>
        <p:nvCxnSpPr>
          <p:cNvPr id="64" name="Straight Arrow Connector 63"/>
          <p:cNvCxnSpPr>
            <a:stCxn id="57" idx="2"/>
            <a:endCxn id="62" idx="0"/>
          </p:cNvCxnSpPr>
          <p:nvPr/>
        </p:nvCxnSpPr>
        <p:spPr>
          <a:xfrm>
            <a:off x="1239956" y="5499706"/>
            <a:ext cx="2093159" cy="228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841489" y="5743924"/>
            <a:ext cx="13179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 smtClean="0"/>
              <a:t>Validate Client &amp; OTP</a:t>
            </a:r>
          </a:p>
        </p:txBody>
      </p:sp>
      <p:cxnSp>
        <p:nvCxnSpPr>
          <p:cNvPr id="70" name="Straight Arrow Connector 69"/>
          <p:cNvCxnSpPr>
            <a:stCxn id="62" idx="2"/>
            <a:endCxn id="68" idx="0"/>
          </p:cNvCxnSpPr>
          <p:nvPr/>
        </p:nvCxnSpPr>
        <p:spPr>
          <a:xfrm flipV="1">
            <a:off x="3333115" y="5743924"/>
            <a:ext cx="2167369" cy="627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545879" y="6003425"/>
            <a:ext cx="149512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/>
              <a:t>Online banking session</a:t>
            </a:r>
          </a:p>
          <a:p>
            <a:pPr algn="ctr"/>
            <a:r>
              <a:rPr lang="en-US" sz="1013" dirty="0"/>
              <a:t>continued</a:t>
            </a:r>
          </a:p>
        </p:txBody>
      </p:sp>
      <p:cxnSp>
        <p:nvCxnSpPr>
          <p:cNvPr id="77" name="Straight Arrow Connector 76"/>
          <p:cNvCxnSpPr>
            <a:stCxn id="68" idx="2"/>
            <a:endCxn id="75" idx="0"/>
          </p:cNvCxnSpPr>
          <p:nvPr/>
        </p:nvCxnSpPr>
        <p:spPr>
          <a:xfrm flipH="1">
            <a:off x="3293440" y="5992133"/>
            <a:ext cx="2207044" cy="1129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596915" y="2850031"/>
            <a:ext cx="21547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Session(Client Id, optional text, </a:t>
            </a:r>
            <a:r>
              <a:rPr lang="en-US" sz="800" dirty="0" smtClean="0">
                <a:solidFill>
                  <a:srgbClr val="FF0000"/>
                </a:solidFill>
              </a:rPr>
              <a:t>User </a:t>
            </a:r>
            <a:r>
              <a:rPr lang="en-US" sz="800" dirty="0" smtClean="0">
                <a:solidFill>
                  <a:srgbClr val="FF0000"/>
                </a:solidFill>
              </a:rPr>
              <a:t>account #)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29602" y="4355218"/>
            <a:ext cx="17251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SMS(Client name, optional test, OTP)</a:t>
            </a:r>
            <a:endParaRPr 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1774288" y="2262587"/>
            <a:ext cx="928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User Id, Password</a:t>
            </a:r>
            <a:endParaRPr 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2049430" y="5342061"/>
            <a:ext cx="8531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Web Form(OTP)</a:t>
            </a:r>
            <a:endParaRPr 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3962400" y="5571531"/>
            <a:ext cx="11192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Session(Client Id, OTP)</a:t>
            </a:r>
            <a:endParaRPr 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3629030" y="5843647"/>
            <a:ext cx="145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Session(user authenticated)</a:t>
            </a:r>
            <a:endParaRPr lang="en-US" sz="800" dirty="0"/>
          </a:p>
        </p:txBody>
      </p:sp>
      <p:cxnSp>
        <p:nvCxnSpPr>
          <p:cNvPr id="85" name="Straight Arrow Connector 84"/>
          <p:cNvCxnSpPr>
            <a:endCxn id="19" idx="0"/>
          </p:cNvCxnSpPr>
          <p:nvPr/>
        </p:nvCxnSpPr>
        <p:spPr>
          <a:xfrm flipH="1">
            <a:off x="3333116" y="3809849"/>
            <a:ext cx="2227677" cy="574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763682" y="3642675"/>
            <a:ext cx="13805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Session(Response: OTP sent)</a:t>
            </a:r>
            <a:endParaRPr 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512469" y="45229"/>
            <a:ext cx="349807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5" b="1" dirty="0"/>
              <a:t>Online </a:t>
            </a:r>
            <a:r>
              <a:rPr lang="en-US" sz="2025" b="1" dirty="0" smtClean="0"/>
              <a:t>Banking Authentication</a:t>
            </a:r>
          </a:p>
        </p:txBody>
      </p:sp>
      <p:cxnSp>
        <p:nvCxnSpPr>
          <p:cNvPr id="20" name="Elbow Connector 19"/>
          <p:cNvCxnSpPr>
            <a:stCxn id="30" idx="1"/>
            <a:endCxn id="57" idx="1"/>
          </p:cNvCxnSpPr>
          <p:nvPr/>
        </p:nvCxnSpPr>
        <p:spPr>
          <a:xfrm rot="10800000" flipV="1">
            <a:off x="440699" y="4203016"/>
            <a:ext cx="31259" cy="1094647"/>
          </a:xfrm>
          <a:prstGeom prst="bentConnector3">
            <a:avLst>
              <a:gd name="adj1" fmla="val 451409"/>
            </a:avLst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/>
          <p:cNvSpPr/>
          <p:nvPr/>
        </p:nvSpPr>
        <p:spPr>
          <a:xfrm>
            <a:off x="6049586" y="2850031"/>
            <a:ext cx="307692" cy="175065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e 49"/>
          <p:cNvSpPr/>
          <p:nvPr/>
        </p:nvSpPr>
        <p:spPr>
          <a:xfrm>
            <a:off x="6069012" y="5342061"/>
            <a:ext cx="242901" cy="94895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5" idx="2"/>
            <a:endCxn id="50" idx="0"/>
          </p:cNvCxnSpPr>
          <p:nvPr/>
        </p:nvCxnSpPr>
        <p:spPr>
          <a:xfrm>
            <a:off x="6049586" y="4600689"/>
            <a:ext cx="19426" cy="74137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5400000">
            <a:off x="5022040" y="4493125"/>
            <a:ext cx="279337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MAC’s OTP Service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8" name="Rounded Rectangular Callout 57"/>
          <p:cNvSpPr/>
          <p:nvPr/>
        </p:nvSpPr>
        <p:spPr>
          <a:xfrm>
            <a:off x="4471625" y="1837150"/>
            <a:ext cx="1290465" cy="347514"/>
          </a:xfrm>
          <a:prstGeom prst="wedgeRoundRectCallout">
            <a:avLst>
              <a:gd name="adj1" fmla="val -22625"/>
              <a:gd name="adj2" fmla="val 24639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MAC has Client  and User  information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49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82653" y="573543"/>
            <a:ext cx="5100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u="sng" dirty="0" smtClean="0"/>
              <a:t>User</a:t>
            </a:r>
            <a:endParaRPr lang="en-US" sz="135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037201" y="561299"/>
            <a:ext cx="5918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u="sng" dirty="0"/>
              <a:t>Client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31294" y="585791"/>
            <a:ext cx="5232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u="sng" dirty="0"/>
              <a:t>MAC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43270" y="327145"/>
            <a:ext cx="2279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(MAC provided OTP Service)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9767" y="774229"/>
            <a:ext cx="1455848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User navigates to</a:t>
            </a:r>
          </a:p>
          <a:p>
            <a:pPr algn="ctr"/>
            <a:r>
              <a:rPr lang="en-US" sz="1013" dirty="0"/>
              <a:t>Online banking web site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57051" y="1179228"/>
            <a:ext cx="7521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Login Page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45880" y="1681010"/>
            <a:ext cx="157447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Validate </a:t>
            </a:r>
            <a:r>
              <a:rPr lang="en-US" sz="1013" dirty="0" smtClean="0"/>
              <a:t>user’s credentials</a:t>
            </a:r>
            <a:endParaRPr lang="en-US" sz="1013" dirty="0"/>
          </a:p>
        </p:txBody>
      </p:sp>
      <p:sp>
        <p:nvSpPr>
          <p:cNvPr id="14" name="TextBox 13"/>
          <p:cNvSpPr txBox="1"/>
          <p:nvPr/>
        </p:nvSpPr>
        <p:spPr>
          <a:xfrm>
            <a:off x="2902549" y="2065560"/>
            <a:ext cx="86113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 smtClean="0"/>
              <a:t>Request OTP</a:t>
            </a:r>
            <a:endParaRPr lang="en-US" sz="1013" dirty="0"/>
          </a:p>
        </p:txBody>
      </p:sp>
      <p:sp>
        <p:nvSpPr>
          <p:cNvPr id="15" name="TextBox 14"/>
          <p:cNvSpPr txBox="1"/>
          <p:nvPr/>
        </p:nvSpPr>
        <p:spPr>
          <a:xfrm>
            <a:off x="4763124" y="2841829"/>
            <a:ext cx="1420582" cy="715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 smtClean="0"/>
              <a:t>Generate OTP,</a:t>
            </a:r>
          </a:p>
          <a:p>
            <a:pPr algn="ctr"/>
            <a:r>
              <a:rPr lang="en-US" sz="1013" dirty="0" smtClean="0"/>
              <a:t>Construct text message</a:t>
            </a:r>
          </a:p>
          <a:p>
            <a:pPr algn="ctr"/>
            <a:r>
              <a:rPr lang="en-US" sz="1013" dirty="0" smtClean="0"/>
              <a:t>(customized for client)</a:t>
            </a:r>
          </a:p>
          <a:p>
            <a:pPr algn="ctr"/>
            <a:r>
              <a:rPr lang="en-US" sz="1013" dirty="0" smtClean="0"/>
              <a:t>send message,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9185" y="1429309"/>
            <a:ext cx="79701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User logs in</a:t>
            </a:r>
          </a:p>
        </p:txBody>
      </p:sp>
      <p:cxnSp>
        <p:nvCxnSpPr>
          <p:cNvPr id="3" name="Straight Arrow Connector 2"/>
          <p:cNvCxnSpPr>
            <a:stCxn id="11" idx="2"/>
            <a:endCxn id="12" idx="0"/>
          </p:cNvCxnSpPr>
          <p:nvPr/>
        </p:nvCxnSpPr>
        <p:spPr>
          <a:xfrm>
            <a:off x="1337691" y="1178314"/>
            <a:ext cx="1995425" cy="91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2" idx="2"/>
            <a:endCxn id="16" idx="0"/>
          </p:cNvCxnSpPr>
          <p:nvPr/>
        </p:nvCxnSpPr>
        <p:spPr>
          <a:xfrm flipH="1">
            <a:off x="1337692" y="1427437"/>
            <a:ext cx="1995424" cy="187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6" idx="2"/>
            <a:endCxn id="13" idx="0"/>
          </p:cNvCxnSpPr>
          <p:nvPr/>
        </p:nvCxnSpPr>
        <p:spPr>
          <a:xfrm>
            <a:off x="1337692" y="1677518"/>
            <a:ext cx="1995423" cy="349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333115" y="1929219"/>
            <a:ext cx="1" cy="13967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  <a:endCxn id="46" idx="0"/>
          </p:cNvCxnSpPr>
          <p:nvPr/>
        </p:nvCxnSpPr>
        <p:spPr>
          <a:xfrm flipV="1">
            <a:off x="3333116" y="2308153"/>
            <a:ext cx="2142563" cy="561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2868" y="4188340"/>
            <a:ext cx="198964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smtClean="0"/>
              <a:t>Browser displays enter OTP form</a:t>
            </a:r>
            <a:endParaRPr lang="en-US" sz="1013" dirty="0"/>
          </a:p>
        </p:txBody>
      </p:sp>
      <p:grpSp>
        <p:nvGrpSpPr>
          <p:cNvPr id="56" name="Group 55"/>
          <p:cNvGrpSpPr/>
          <p:nvPr/>
        </p:nvGrpSpPr>
        <p:grpSpPr>
          <a:xfrm>
            <a:off x="572097" y="3558400"/>
            <a:ext cx="1531188" cy="404085"/>
            <a:chOff x="906509" y="2909604"/>
            <a:chExt cx="1531188" cy="404085"/>
          </a:xfrm>
        </p:grpSpPr>
        <p:sp>
          <p:nvSpPr>
            <p:cNvPr id="31" name="TextBox 30"/>
            <p:cNvSpPr txBox="1"/>
            <p:nvPr/>
          </p:nvSpPr>
          <p:spPr>
            <a:xfrm>
              <a:off x="906509" y="2909604"/>
              <a:ext cx="1531188" cy="4040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13" dirty="0" smtClean="0"/>
                <a:t>OTP text message</a:t>
              </a:r>
            </a:p>
            <a:p>
              <a:pPr algn="ctr"/>
              <a:r>
                <a:rPr lang="en-US" sz="1013" dirty="0" smtClean="0"/>
                <a:t>delivered to user’s phone</a:t>
              </a:r>
              <a:endParaRPr lang="en-US" sz="1013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1649244" y="2918688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54464" y="4753591"/>
            <a:ext cx="1566454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 smtClean="0"/>
              <a:t>User enters OTP into form</a:t>
            </a:r>
          </a:p>
          <a:p>
            <a:pPr algn="ctr"/>
            <a:r>
              <a:rPr lang="en-US" sz="1013" dirty="0" smtClean="0"/>
              <a:t>and submits</a:t>
            </a:r>
            <a:endParaRPr lang="en-US" sz="1013" dirty="0"/>
          </a:p>
        </p:txBody>
      </p:sp>
      <p:cxnSp>
        <p:nvCxnSpPr>
          <p:cNvPr id="59" name="Straight Arrow Connector 58"/>
          <p:cNvCxnSpPr>
            <a:stCxn id="53" idx="2"/>
            <a:endCxn id="30" idx="0"/>
          </p:cNvCxnSpPr>
          <p:nvPr/>
        </p:nvCxnSpPr>
        <p:spPr>
          <a:xfrm flipH="1">
            <a:off x="1337692" y="4182622"/>
            <a:ext cx="4139583" cy="571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7" idx="2"/>
            <a:endCxn id="68" idx="0"/>
          </p:cNvCxnSpPr>
          <p:nvPr/>
        </p:nvCxnSpPr>
        <p:spPr>
          <a:xfrm flipV="1">
            <a:off x="1337691" y="5146912"/>
            <a:ext cx="4158414" cy="1076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740930" y="5146912"/>
            <a:ext cx="151034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 smtClean="0"/>
              <a:t>Validate session and OTP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631648" y="5393021"/>
            <a:ext cx="1402948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 smtClean="0"/>
              <a:t>Online banking session</a:t>
            </a:r>
          </a:p>
          <a:p>
            <a:pPr algn="ctr"/>
            <a:r>
              <a:rPr lang="en-US" sz="1013" dirty="0" smtClean="0"/>
              <a:t>continued</a:t>
            </a:r>
            <a:endParaRPr lang="en-US" sz="1013" dirty="0" smtClean="0"/>
          </a:p>
        </p:txBody>
      </p:sp>
      <p:cxnSp>
        <p:nvCxnSpPr>
          <p:cNvPr id="77" name="Straight Arrow Connector 76"/>
          <p:cNvCxnSpPr>
            <a:stCxn id="68" idx="2"/>
            <a:endCxn id="75" idx="0"/>
          </p:cNvCxnSpPr>
          <p:nvPr/>
        </p:nvCxnSpPr>
        <p:spPr>
          <a:xfrm flipH="1" flipV="1">
            <a:off x="3333122" y="5393021"/>
            <a:ext cx="2162983" cy="21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744073" y="2088412"/>
            <a:ext cx="2194832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Session(</a:t>
            </a:r>
            <a:r>
              <a:rPr lang="en-US" sz="800" dirty="0" smtClean="0">
                <a:solidFill>
                  <a:srgbClr val="FF0000"/>
                </a:solidFill>
              </a:rPr>
              <a:t>Client </a:t>
            </a:r>
            <a:r>
              <a:rPr lang="en-US" sz="800" dirty="0" smtClean="0">
                <a:solidFill>
                  <a:srgbClr val="FF0000"/>
                </a:solidFill>
              </a:rPr>
              <a:t>Id, optional text, user account #)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218994" y="3386785"/>
            <a:ext cx="17700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SMS(Client name, optional text, OTP)</a:t>
            </a:r>
            <a:endParaRPr 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1828199" y="1514440"/>
            <a:ext cx="928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User Id, Password</a:t>
            </a:r>
            <a:endParaRPr 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3571513" y="3994096"/>
            <a:ext cx="8531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Web Form(OTP)</a:t>
            </a:r>
            <a:endParaRPr 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3412099" y="5236748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Session(User authenticated)</a:t>
            </a:r>
            <a:endParaRPr lang="en-US" sz="800" dirty="0"/>
          </a:p>
        </p:txBody>
      </p:sp>
      <p:cxnSp>
        <p:nvCxnSpPr>
          <p:cNvPr id="85" name="Straight Arrow Connector 84"/>
          <p:cNvCxnSpPr>
            <a:stCxn id="15" idx="2"/>
            <a:endCxn id="31" idx="0"/>
          </p:cNvCxnSpPr>
          <p:nvPr/>
        </p:nvCxnSpPr>
        <p:spPr>
          <a:xfrm flipH="1">
            <a:off x="1337691" y="3557666"/>
            <a:ext cx="4135724" cy="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453218" y="3585306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OTP sent</a:t>
            </a:r>
            <a:endParaRPr 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673362" y="45229"/>
            <a:ext cx="349807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5" b="1" dirty="0"/>
              <a:t>Online </a:t>
            </a:r>
            <a:r>
              <a:rPr lang="en-US" sz="2025" b="1" dirty="0" smtClean="0"/>
              <a:t>Banking Authentication</a:t>
            </a:r>
          </a:p>
        </p:txBody>
      </p:sp>
      <p:cxnSp>
        <p:nvCxnSpPr>
          <p:cNvPr id="22" name="Elbow Connector 21"/>
          <p:cNvCxnSpPr>
            <a:stCxn id="31" idx="1"/>
            <a:endCxn id="57" idx="1"/>
          </p:cNvCxnSpPr>
          <p:nvPr/>
        </p:nvCxnSpPr>
        <p:spPr>
          <a:xfrm rot="10800000" flipV="1">
            <a:off x="554465" y="3760442"/>
            <a:ext cx="17633" cy="1195191"/>
          </a:xfrm>
          <a:prstGeom prst="bentConnector3">
            <a:avLst>
              <a:gd name="adj1" fmla="val 1396433"/>
            </a:avLst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888018" y="2308153"/>
            <a:ext cx="117532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 smtClean="0"/>
              <a:t>Client verification,</a:t>
            </a:r>
          </a:p>
          <a:p>
            <a:pPr algn="ctr"/>
            <a:r>
              <a:rPr lang="en-US" sz="1013" dirty="0" smtClean="0"/>
              <a:t>User lookup</a:t>
            </a:r>
          </a:p>
        </p:txBody>
      </p:sp>
      <p:cxnSp>
        <p:nvCxnSpPr>
          <p:cNvPr id="27" name="Straight Arrow Connector 26"/>
          <p:cNvCxnSpPr>
            <a:stCxn id="46" idx="2"/>
            <a:endCxn id="15" idx="0"/>
          </p:cNvCxnSpPr>
          <p:nvPr/>
        </p:nvCxnSpPr>
        <p:spPr>
          <a:xfrm flipH="1">
            <a:off x="5473415" y="2712238"/>
            <a:ext cx="2264" cy="12959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41762" y="3778537"/>
            <a:ext cx="1871025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 smtClean="0"/>
              <a:t>Redirect user to enter OTP form</a:t>
            </a:r>
          </a:p>
          <a:p>
            <a:pPr algn="ctr"/>
            <a:r>
              <a:rPr lang="en-US" sz="1013" dirty="0" smtClean="0"/>
              <a:t>(customized for client)</a:t>
            </a:r>
            <a:endParaRPr lang="en-US" sz="1013" dirty="0"/>
          </a:p>
        </p:txBody>
      </p:sp>
      <p:cxnSp>
        <p:nvCxnSpPr>
          <p:cNvPr id="34" name="Straight Arrow Connector 33"/>
          <p:cNvCxnSpPr>
            <a:stCxn id="15" idx="2"/>
            <a:endCxn id="53" idx="0"/>
          </p:cNvCxnSpPr>
          <p:nvPr/>
        </p:nvCxnSpPr>
        <p:spPr>
          <a:xfrm>
            <a:off x="5473415" y="3557666"/>
            <a:ext cx="3860" cy="22087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921889" y="3993177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Secure session</a:t>
            </a:r>
            <a:endParaRPr lang="en-US" sz="800" dirty="0"/>
          </a:p>
        </p:txBody>
      </p:sp>
      <p:sp>
        <p:nvSpPr>
          <p:cNvPr id="65" name="Right Brace 64"/>
          <p:cNvSpPr/>
          <p:nvPr/>
        </p:nvSpPr>
        <p:spPr>
          <a:xfrm>
            <a:off x="6224047" y="2065560"/>
            <a:ext cx="250059" cy="35830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 rot="5400000">
            <a:off x="5667763" y="3792068"/>
            <a:ext cx="174214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MAC’s OTP Service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3" name="Rounded Rectangular Callout 42"/>
          <p:cNvSpPr/>
          <p:nvPr/>
        </p:nvSpPr>
        <p:spPr>
          <a:xfrm>
            <a:off x="4422292" y="1073409"/>
            <a:ext cx="1551479" cy="448794"/>
          </a:xfrm>
          <a:prstGeom prst="wedgeRoundRectCallout">
            <a:avLst>
              <a:gd name="adj1" fmla="val -10361"/>
              <a:gd name="adj2" fmla="val 19213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MAC has Client information and User  is registered with MAC’s OTP Service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77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374</Words>
  <Application>Microsoft Office PowerPoint</Application>
  <PresentationFormat>Letter Paper (8.5x11 in)</PresentationFormat>
  <Paragraphs>106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 Davis</dc:creator>
  <cp:lastModifiedBy>Terry Davis</cp:lastModifiedBy>
  <cp:revision>28</cp:revision>
  <dcterms:created xsi:type="dcterms:W3CDTF">2013-10-08T21:26:42Z</dcterms:created>
  <dcterms:modified xsi:type="dcterms:W3CDTF">2013-10-13T18:19:56Z</dcterms:modified>
</cp:coreProperties>
</file>