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8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88151" autoAdjust="0"/>
  </p:normalViewPr>
  <p:slideViewPr>
    <p:cSldViewPr snapToGrid="0">
      <p:cViewPr varScale="1">
        <p:scale>
          <a:sx n="50" d="100"/>
          <a:sy n="50" d="100"/>
        </p:scale>
        <p:origin x="265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C943F-6997-4A7C-B08D-54E82A444A90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C8736-8A88-46E6-AE52-4853D0DB9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C8736-8A88-46E6-AE52-4853D0DB9B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43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C8736-8A88-46E6-AE52-4853D0DB9B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74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5177B-7E99-4FB6-BDD2-A8D45B0537DA}" type="datetime1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to Mobile Authentication Corporation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8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24C4-3DE1-4485-9B9D-636C8E99E5C8}" type="datetime1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to Mobile Authentication Corporation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F6D7-7560-4194-990F-C97A843E0554}" type="datetime1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to Mobile Authentication Corporation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3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6AD-63EA-4D6F-AD66-02150B210B73}" type="datetime1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to Mobile Authentication Corporation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3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F9BD-057F-44D4-93FD-5AD0CF0F0007}" type="datetime1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to Mobile Authentication Corporation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6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F746-40D2-4900-A281-F4DF042D5874}" type="datetime1">
              <a:rPr lang="en-US" smtClean="0"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to Mobile Authentication Corporation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2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7F97-195E-4C85-8ED1-303E43ED0BDB}" type="datetime1">
              <a:rPr lang="en-US" smtClean="0"/>
              <a:t>3/20/2014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to Mobile Authentication Corporation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6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9989-1714-4C68-89EC-D235738FD34D}" type="datetime1">
              <a:rPr lang="en-US" smtClean="0"/>
              <a:t>3/20/2014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to Mobile Authentication Corporation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81F6-53B7-4F0A-BB4E-F5FB6C9A067C}" type="datetime1">
              <a:rPr lang="en-US" smtClean="0"/>
              <a:t>3/20/2014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to Mobile Authentication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4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22AE-D2E4-4767-B88D-DB2D88F6ECCB}" type="datetime1">
              <a:rPr lang="en-US" smtClean="0"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to Mobile Authentication Corporation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D551-03F1-4432-9E7A-32673BA776F5}" type="datetime1">
              <a:rPr lang="en-US" smtClean="0"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to Mobile Authentication Corporation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4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4DFA0-D944-48CF-8CB3-672ACB542330}" type="datetime1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 and Proprietary to Mobile Authentication Corporation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4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84918" y="1190032"/>
            <a:ext cx="5100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u="sng" dirty="0"/>
              <a:t>User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7601" y="1177788"/>
            <a:ext cx="5918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u="sng" dirty="0"/>
              <a:t>Client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38870" y="1202280"/>
            <a:ext cx="5232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u="sng" dirty="0"/>
              <a:t>MAC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0946" y="909781"/>
            <a:ext cx="4968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(Merchant using shopping cart and maintains user’s information)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40939" y="1886018"/>
            <a:ext cx="327941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dirty="0"/>
              <a:t>User navigates </a:t>
            </a:r>
            <a:r>
              <a:rPr lang="en-US" sz="1013" dirty="0" smtClean="0"/>
              <a:t>to Online Merchant’s web site,</a:t>
            </a:r>
          </a:p>
          <a:p>
            <a:pPr algn="ctr"/>
            <a:r>
              <a:rPr lang="en-US" sz="1013" dirty="0" smtClean="0"/>
              <a:t>Selects items to purchase and starts the checkout process</a:t>
            </a:r>
            <a:endParaRPr lang="en-US" sz="1013" dirty="0"/>
          </a:p>
        </p:txBody>
      </p:sp>
      <p:sp>
        <p:nvSpPr>
          <p:cNvPr id="12" name="TextBox 11"/>
          <p:cNvSpPr txBox="1"/>
          <p:nvPr/>
        </p:nvSpPr>
        <p:spPr>
          <a:xfrm>
            <a:off x="2670083" y="2349166"/>
            <a:ext cx="1728357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 smtClean="0"/>
              <a:t>Checkout Process</a:t>
            </a:r>
          </a:p>
          <a:p>
            <a:pPr algn="ctr"/>
            <a:r>
              <a:rPr lang="en-US" sz="1013" dirty="0" smtClean="0"/>
              <a:t>User payment information is </a:t>
            </a:r>
          </a:p>
          <a:p>
            <a:pPr algn="ctr"/>
            <a:r>
              <a:rPr lang="en-US" sz="1013" dirty="0" smtClean="0"/>
              <a:t>entered and verified</a:t>
            </a:r>
            <a:endParaRPr lang="en-US" sz="1013" dirty="0"/>
          </a:p>
        </p:txBody>
      </p:sp>
      <p:sp>
        <p:nvSpPr>
          <p:cNvPr id="14" name="TextBox 13"/>
          <p:cNvSpPr txBox="1"/>
          <p:nvPr/>
        </p:nvSpPr>
        <p:spPr>
          <a:xfrm>
            <a:off x="3103695" y="2950456"/>
            <a:ext cx="86113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Request </a:t>
            </a:r>
            <a:r>
              <a:rPr lang="en-US" sz="1013" dirty="0" smtClean="0"/>
              <a:t>OTP</a:t>
            </a:r>
            <a:endParaRPr lang="en-US" sz="1013" dirty="0"/>
          </a:p>
        </p:txBody>
      </p:sp>
      <p:sp>
        <p:nvSpPr>
          <p:cNvPr id="19" name="TextBox 18"/>
          <p:cNvSpPr txBox="1"/>
          <p:nvPr/>
        </p:nvSpPr>
        <p:spPr>
          <a:xfrm>
            <a:off x="2888091" y="4165896"/>
            <a:ext cx="1292340" cy="371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 smtClean="0"/>
              <a:t>Send enter OTP form</a:t>
            </a:r>
          </a:p>
          <a:p>
            <a:pPr algn="ctr"/>
            <a:r>
              <a:rPr lang="en-US" sz="800" dirty="0" smtClean="0"/>
              <a:t>(save Request ID)</a:t>
            </a:r>
            <a:endParaRPr lang="en-US" sz="800" dirty="0"/>
          </a:p>
        </p:txBody>
      </p:sp>
      <p:cxnSp>
        <p:nvCxnSpPr>
          <p:cNvPr id="21" name="Straight Arrow Connector 20"/>
          <p:cNvCxnSpPr>
            <a:endCxn id="14" idx="0"/>
          </p:cNvCxnSpPr>
          <p:nvPr/>
        </p:nvCxnSpPr>
        <p:spPr>
          <a:xfrm flipH="1">
            <a:off x="3534262" y="2841009"/>
            <a:ext cx="14574" cy="10944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3407" y="4669743"/>
            <a:ext cx="15359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smtClean="0"/>
              <a:t>Enter OTP form displayed</a:t>
            </a:r>
            <a:endParaRPr lang="en-US" sz="1013" dirty="0"/>
          </a:p>
        </p:txBody>
      </p:sp>
      <p:cxnSp>
        <p:nvCxnSpPr>
          <p:cNvPr id="39" name="Elbow Connector 38"/>
          <p:cNvCxnSpPr>
            <a:stCxn id="67" idx="2"/>
            <a:endCxn id="31" idx="3"/>
          </p:cNvCxnSpPr>
          <p:nvPr/>
        </p:nvCxnSpPr>
        <p:spPr>
          <a:xfrm rot="5400000">
            <a:off x="3645634" y="3010529"/>
            <a:ext cx="602823" cy="354009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45812" y="4879943"/>
            <a:ext cx="1531188" cy="404085"/>
            <a:chOff x="906509" y="2909604"/>
            <a:chExt cx="1531188" cy="404085"/>
          </a:xfrm>
        </p:grpSpPr>
        <p:sp>
          <p:nvSpPr>
            <p:cNvPr id="31" name="TextBox 30"/>
            <p:cNvSpPr txBox="1"/>
            <p:nvPr/>
          </p:nvSpPr>
          <p:spPr>
            <a:xfrm>
              <a:off x="906509" y="2909604"/>
              <a:ext cx="1531188" cy="4040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13" dirty="0" smtClean="0"/>
                <a:t>OTP text message</a:t>
              </a:r>
            </a:p>
            <a:p>
              <a:pPr algn="ctr"/>
              <a:r>
                <a:rPr lang="en-US" sz="1013" dirty="0" smtClean="0"/>
                <a:t>delivered to user’s phone</a:t>
              </a:r>
              <a:endParaRPr lang="en-US" sz="1013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1649244" y="2918688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612148" y="5326810"/>
            <a:ext cx="1598515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 smtClean="0"/>
              <a:t>User enters OTP into form,</a:t>
            </a:r>
          </a:p>
          <a:p>
            <a:pPr algn="ctr"/>
            <a:r>
              <a:rPr lang="en-US" sz="1013" dirty="0"/>
              <a:t>a</a:t>
            </a:r>
            <a:r>
              <a:rPr lang="en-US" sz="1013" dirty="0" smtClean="0"/>
              <a:t>nd submits</a:t>
            </a:r>
            <a:endParaRPr lang="en-US" sz="1013" dirty="0"/>
          </a:p>
        </p:txBody>
      </p:sp>
      <p:sp>
        <p:nvSpPr>
          <p:cNvPr id="62" name="TextBox 61"/>
          <p:cNvSpPr txBox="1"/>
          <p:nvPr/>
        </p:nvSpPr>
        <p:spPr>
          <a:xfrm>
            <a:off x="2909698" y="5772492"/>
            <a:ext cx="141577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dirty="0" smtClean="0"/>
              <a:t>Request OTP validation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14251" y="4892831"/>
            <a:ext cx="1451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SMS Message(containing OTP)</a:t>
            </a:r>
            <a:endParaRPr 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4045866" y="6098119"/>
            <a:ext cx="219964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ValidateOTP</a:t>
            </a:r>
            <a:r>
              <a:rPr lang="en-US" sz="800" dirty="0" smtClean="0"/>
              <a:t> API Call(Client ID, Request ID, OTP)</a:t>
            </a:r>
            <a:endParaRPr lang="en-US" sz="800" dirty="0"/>
          </a:p>
        </p:txBody>
      </p:sp>
      <p:sp>
        <p:nvSpPr>
          <p:cNvPr id="86" name="TextBox 85"/>
          <p:cNvSpPr txBox="1"/>
          <p:nvPr/>
        </p:nvSpPr>
        <p:spPr>
          <a:xfrm>
            <a:off x="3594137" y="3790749"/>
            <a:ext cx="15392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Response: OTP sent, Request ID</a:t>
            </a:r>
            <a:endParaRPr 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40939" y="608831"/>
            <a:ext cx="4614597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5" b="1" dirty="0"/>
              <a:t>Online </a:t>
            </a:r>
            <a:r>
              <a:rPr lang="en-US" sz="2025" b="1" dirty="0" smtClean="0"/>
              <a:t>Merchant Transaction Verification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18021" y="6863968"/>
            <a:ext cx="149512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dirty="0" smtClean="0"/>
              <a:t>Complete Checkout Process</a:t>
            </a:r>
            <a:endParaRPr lang="en-US" sz="1013" dirty="0"/>
          </a:p>
        </p:txBody>
      </p:sp>
      <p:cxnSp>
        <p:nvCxnSpPr>
          <p:cNvPr id="18" name="Elbow Connector 17"/>
          <p:cNvCxnSpPr>
            <a:stCxn id="30" idx="1"/>
            <a:endCxn id="57" idx="1"/>
          </p:cNvCxnSpPr>
          <p:nvPr/>
        </p:nvCxnSpPr>
        <p:spPr>
          <a:xfrm rot="10800000" flipV="1">
            <a:off x="612149" y="4793847"/>
            <a:ext cx="31259" cy="735005"/>
          </a:xfrm>
          <a:prstGeom prst="bentConnector3">
            <a:avLst>
              <a:gd name="adj1" fmla="val 831309"/>
            </a:avLst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902549" y="1177788"/>
            <a:ext cx="11769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u="sng" dirty="0" smtClean="0"/>
              <a:t>Shopping Cart</a:t>
            </a:r>
            <a:endParaRPr lang="en-US" sz="1350" u="sng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485515" y="2279008"/>
            <a:ext cx="1" cy="13967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036646" y="1464609"/>
            <a:ext cx="2580033" cy="348584"/>
          </a:xfrm>
          <a:prstGeom prst="round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Merchant has been registered with MAC 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and has received a Client ID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54012" y="3319419"/>
            <a:ext cx="613188" cy="125681"/>
          </a:xfrm>
          <a:prstGeom prst="round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MAC API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1" name="Elbow Connector 50"/>
          <p:cNvCxnSpPr>
            <a:stCxn id="14" idx="2"/>
            <a:endCxn id="41" idx="1"/>
          </p:cNvCxnSpPr>
          <p:nvPr/>
        </p:nvCxnSpPr>
        <p:spPr>
          <a:xfrm rot="16200000" flipH="1">
            <a:off x="3502340" y="3230587"/>
            <a:ext cx="183595" cy="119750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5023403" y="3564763"/>
            <a:ext cx="1387374" cy="914400"/>
          </a:xfrm>
          <a:prstGeom prst="roundRect">
            <a:avLst/>
          </a:prstGeom>
          <a:noFill/>
          <a:ln w="6350">
            <a:solidFill>
              <a:schemeClr val="accent1">
                <a:lumMod val="40000"/>
                <a:lumOff val="6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Validate Client,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Generate OTP,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Construct </a:t>
            </a:r>
            <a:r>
              <a:rPr lang="en-US" sz="1000" dirty="0" smtClean="0">
                <a:solidFill>
                  <a:schemeClr val="tx1"/>
                </a:solidFill>
              </a:rPr>
              <a:t>message</a:t>
            </a:r>
            <a:r>
              <a:rPr lang="en-US" sz="1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Send Message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080586" y="3527771"/>
            <a:ext cx="1225015" cy="230832"/>
          </a:xfrm>
          <a:prstGeom prst="rect">
            <a:avLst/>
          </a:prstGeom>
          <a:noFill/>
          <a:ln>
            <a:noFill/>
            <a:prstDash val="lgDashDotDot"/>
          </a:ln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solidFill>
                  <a:schemeClr val="bg1">
                    <a:lumMod val="75000"/>
                  </a:schemeClr>
                </a:solidFill>
              </a:rPr>
              <a:t>MAC OTP Web Service</a:t>
            </a:r>
            <a:endParaRPr lang="en-US" sz="9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74" name="Elbow Connector 73"/>
          <p:cNvCxnSpPr>
            <a:stCxn id="41" idx="3"/>
            <a:endCxn id="71" idx="0"/>
          </p:cNvCxnSpPr>
          <p:nvPr/>
        </p:nvCxnSpPr>
        <p:spPr>
          <a:xfrm>
            <a:off x="4267200" y="3382260"/>
            <a:ext cx="1425894" cy="145511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67" idx="1"/>
            <a:endCxn id="19" idx="0"/>
          </p:cNvCxnSpPr>
          <p:nvPr/>
        </p:nvCxnSpPr>
        <p:spPr>
          <a:xfrm rot="10800000" flipV="1">
            <a:off x="3534261" y="4021962"/>
            <a:ext cx="1489142" cy="1439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19" idx="1"/>
            <a:endCxn id="30" idx="0"/>
          </p:cNvCxnSpPr>
          <p:nvPr/>
        </p:nvCxnSpPr>
        <p:spPr>
          <a:xfrm rot="10800000" flipV="1">
            <a:off x="1411407" y="4351555"/>
            <a:ext cx="1476685" cy="318187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57" idx="2"/>
            <a:endCxn id="62" idx="1"/>
          </p:cNvCxnSpPr>
          <p:nvPr/>
        </p:nvCxnSpPr>
        <p:spPr>
          <a:xfrm rot="16200000" flipH="1">
            <a:off x="2077701" y="5064600"/>
            <a:ext cx="165702" cy="1498292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3785548" y="6023153"/>
            <a:ext cx="613188" cy="125681"/>
          </a:xfrm>
          <a:prstGeom prst="round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MAC API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02" name="Elbow Connector 101"/>
          <p:cNvCxnSpPr>
            <a:stCxn id="62" idx="2"/>
            <a:endCxn id="100" idx="1"/>
          </p:cNvCxnSpPr>
          <p:nvPr/>
        </p:nvCxnSpPr>
        <p:spPr>
          <a:xfrm rot="16200000" flipH="1">
            <a:off x="3668920" y="5969365"/>
            <a:ext cx="65293" cy="167964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088504" y="6395187"/>
            <a:ext cx="1387374" cy="579298"/>
          </a:xfrm>
          <a:prstGeom prst="roundRect">
            <a:avLst/>
          </a:prstGeom>
          <a:noFill/>
          <a:ln w="6350">
            <a:solidFill>
              <a:schemeClr val="accent1">
                <a:lumMod val="40000"/>
                <a:lumOff val="6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Validate Client and OTP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145687" y="6371752"/>
            <a:ext cx="1225015" cy="14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solidFill>
                  <a:schemeClr val="bg1">
                    <a:lumMod val="75000"/>
                  </a:schemeClr>
                </a:solidFill>
              </a:rPr>
              <a:t>MAC OTP Web Service</a:t>
            </a:r>
            <a:endParaRPr lang="en-US" sz="9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10" name="Elbow Connector 109"/>
          <p:cNvCxnSpPr>
            <a:stCxn id="100" idx="2"/>
            <a:endCxn id="105" idx="0"/>
          </p:cNvCxnSpPr>
          <p:nvPr/>
        </p:nvCxnSpPr>
        <p:spPr>
          <a:xfrm rot="16200000" flipH="1">
            <a:off x="4813709" y="5427266"/>
            <a:ext cx="222918" cy="1666053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04" idx="1"/>
            <a:endCxn id="43" idx="0"/>
          </p:cNvCxnSpPr>
          <p:nvPr/>
        </p:nvCxnSpPr>
        <p:spPr>
          <a:xfrm rot="10800000" flipV="1">
            <a:off x="3665582" y="6684836"/>
            <a:ext cx="1422922" cy="1791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816964" y="5742288"/>
            <a:ext cx="8531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Web Form(OTP)</a:t>
            </a:r>
            <a:endParaRPr lang="en-US" sz="800" dirty="0"/>
          </a:p>
        </p:txBody>
      </p:sp>
      <p:cxnSp>
        <p:nvCxnSpPr>
          <p:cNvPr id="119" name="Straight Arrow Connector 118"/>
          <p:cNvCxnSpPr/>
          <p:nvPr/>
        </p:nvCxnSpPr>
        <p:spPr>
          <a:xfrm flipH="1" flipV="1">
            <a:off x="1494994" y="6673816"/>
            <a:ext cx="2159018" cy="62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324206" y="6490946"/>
            <a:ext cx="9573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Invalid (retry logic)</a:t>
            </a:r>
            <a:endParaRPr lang="en-US" sz="8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717062" y="6696676"/>
            <a:ext cx="3946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Valid</a:t>
            </a:r>
            <a:endParaRPr lang="en-US" sz="800" dirty="0"/>
          </a:p>
        </p:txBody>
      </p:sp>
      <p:cxnSp>
        <p:nvCxnSpPr>
          <p:cNvPr id="125" name="Elbow Connector 124"/>
          <p:cNvCxnSpPr>
            <a:stCxn id="43" idx="2"/>
          </p:cNvCxnSpPr>
          <p:nvPr/>
        </p:nvCxnSpPr>
        <p:spPr>
          <a:xfrm rot="5400000">
            <a:off x="2503077" y="6259970"/>
            <a:ext cx="154423" cy="2170588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502214" y="7251783"/>
            <a:ext cx="407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Done</a:t>
            </a:r>
            <a:endParaRPr lang="en-US" sz="800" dirty="0"/>
          </a:p>
        </p:txBody>
      </p:sp>
      <p:grpSp>
        <p:nvGrpSpPr>
          <p:cNvPr id="130" name="Group 129"/>
          <p:cNvGrpSpPr/>
          <p:nvPr/>
        </p:nvGrpSpPr>
        <p:grpSpPr>
          <a:xfrm>
            <a:off x="4018514" y="3111311"/>
            <a:ext cx="2310415" cy="329721"/>
            <a:chOff x="-2678715" y="2621170"/>
            <a:chExt cx="2310415" cy="329721"/>
          </a:xfrm>
        </p:grpSpPr>
        <p:sp>
          <p:nvSpPr>
            <p:cNvPr id="78" name="TextBox 77"/>
            <p:cNvSpPr txBox="1"/>
            <p:nvPr/>
          </p:nvSpPr>
          <p:spPr>
            <a:xfrm>
              <a:off x="-2678715" y="2621170"/>
              <a:ext cx="174653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RequestOTP</a:t>
              </a:r>
              <a:r>
                <a:rPr lang="en-US" sz="800" dirty="0" smtClean="0"/>
                <a:t> Client Managed API Call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-2492827" y="2735447"/>
              <a:ext cx="212452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(Client ID, Transaction details as text, </a:t>
              </a:r>
              <a:r>
                <a:rPr lang="en-US" sz="800" dirty="0" smtClean="0">
                  <a:solidFill>
                    <a:srgbClr val="FF0000"/>
                  </a:solidFill>
                </a:rPr>
                <a:t>Phone #)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1" name="Rounded Rectangular Callout 130"/>
          <p:cNvSpPr/>
          <p:nvPr/>
        </p:nvSpPr>
        <p:spPr>
          <a:xfrm>
            <a:off x="4463938" y="2433330"/>
            <a:ext cx="1519052" cy="494627"/>
          </a:xfrm>
          <a:prstGeom prst="wedgeRoundRectCallout">
            <a:avLst>
              <a:gd name="adj1" fmla="val -23675"/>
              <a:gd name="adj2" fmla="val 9811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Merchant is registered as a client of MAC.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Note: Merchant is responsible for KYC.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3734511" y="6616486"/>
            <a:ext cx="613188" cy="125681"/>
          </a:xfrm>
          <a:prstGeom prst="round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MAC API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3620211" y="3964726"/>
            <a:ext cx="613188" cy="125681"/>
          </a:xfrm>
          <a:prstGeom prst="round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MAC API</a:t>
            </a:r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4169538" y="6426088"/>
            <a:ext cx="911048" cy="316079"/>
            <a:chOff x="346253" y="6172277"/>
            <a:chExt cx="911048" cy="316079"/>
          </a:xfrm>
        </p:grpSpPr>
        <p:sp>
          <p:nvSpPr>
            <p:cNvPr id="135" name="TextBox 134"/>
            <p:cNvSpPr txBox="1"/>
            <p:nvPr/>
          </p:nvSpPr>
          <p:spPr>
            <a:xfrm>
              <a:off x="346253" y="6172277"/>
              <a:ext cx="6386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Response:</a:t>
              </a:r>
              <a:endParaRPr lang="en-US" sz="8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83701" y="6272912"/>
              <a:ext cx="773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Valid/ Invalid)</a:t>
              </a:r>
              <a:endParaRPr lang="en-US" sz="800" dirty="0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to Mobile Authentication Corporation</a:t>
            </a:r>
            <a:endParaRPr lang="en-US"/>
          </a:p>
        </p:txBody>
      </p:sp>
      <p:pic>
        <p:nvPicPr>
          <p:cNvPr id="58" name="Picture 5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894" y="42056"/>
            <a:ext cx="1165225" cy="448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982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047689" y="3655855"/>
            <a:ext cx="86113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Request </a:t>
            </a:r>
            <a:r>
              <a:rPr lang="en-US" sz="1013" dirty="0" smtClean="0"/>
              <a:t>OTP</a:t>
            </a:r>
            <a:endParaRPr lang="en-US" sz="1013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78255" y="3432690"/>
            <a:ext cx="1" cy="2334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ular Callout 57"/>
          <p:cNvSpPr/>
          <p:nvPr/>
        </p:nvSpPr>
        <p:spPr>
          <a:xfrm>
            <a:off x="4421721" y="2639785"/>
            <a:ext cx="1823786" cy="657320"/>
          </a:xfrm>
          <a:prstGeom prst="wedgeRoundRectCallout">
            <a:avLst>
              <a:gd name="adj1" fmla="val -5340"/>
              <a:gd name="adj2" fmla="val 11347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MAC has Merchant and End User  information.</a:t>
            </a:r>
          </a:p>
          <a:p>
            <a:r>
              <a:rPr lang="en-US" sz="800" dirty="0" smtClean="0">
                <a:solidFill>
                  <a:schemeClr val="tx1"/>
                </a:solidFill>
              </a:rPr>
              <a:t>Note: UID is what was used in MAC’s End User Registration Process.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984918" y="1361482"/>
            <a:ext cx="5100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u="sng" dirty="0"/>
              <a:t>User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427601" y="1349238"/>
            <a:ext cx="5918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u="sng" dirty="0"/>
              <a:t>Client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238870" y="1373730"/>
            <a:ext cx="5232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u="sng" dirty="0"/>
              <a:t>MAC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503389" y="1081231"/>
            <a:ext cx="3814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(Merchant using shopping cart / Registered user)</a:t>
            </a:r>
            <a:endParaRPr lang="en-US" sz="14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840939" y="2419418"/>
            <a:ext cx="327941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dirty="0"/>
              <a:t>User navigates </a:t>
            </a:r>
            <a:r>
              <a:rPr lang="en-US" sz="1013" dirty="0" smtClean="0"/>
              <a:t>to Online Merchant’s web site,</a:t>
            </a:r>
          </a:p>
          <a:p>
            <a:pPr algn="ctr"/>
            <a:r>
              <a:rPr lang="en-US" sz="1013" dirty="0" smtClean="0"/>
              <a:t>Selects items to purchase and starts the checkout process</a:t>
            </a:r>
            <a:endParaRPr lang="en-US" sz="1013" dirty="0"/>
          </a:p>
        </p:txBody>
      </p:sp>
      <p:sp>
        <p:nvSpPr>
          <p:cNvPr id="129" name="TextBox 128"/>
          <p:cNvSpPr txBox="1"/>
          <p:nvPr/>
        </p:nvSpPr>
        <p:spPr>
          <a:xfrm>
            <a:off x="2670083" y="2939716"/>
            <a:ext cx="1728357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 smtClean="0"/>
              <a:t>Checkout Process</a:t>
            </a:r>
          </a:p>
          <a:p>
            <a:pPr algn="ctr"/>
            <a:r>
              <a:rPr lang="en-US" sz="1013" dirty="0" smtClean="0"/>
              <a:t>User payment information is </a:t>
            </a:r>
          </a:p>
          <a:p>
            <a:pPr algn="ctr"/>
            <a:r>
              <a:rPr lang="en-US" sz="1013" dirty="0" smtClean="0"/>
              <a:t>entered and verified</a:t>
            </a:r>
            <a:endParaRPr lang="en-US" sz="1013" dirty="0"/>
          </a:p>
        </p:txBody>
      </p:sp>
      <p:sp>
        <p:nvSpPr>
          <p:cNvPr id="134" name="TextBox 133"/>
          <p:cNvSpPr txBox="1"/>
          <p:nvPr/>
        </p:nvSpPr>
        <p:spPr>
          <a:xfrm>
            <a:off x="1103215" y="798823"/>
            <a:ext cx="4614597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5" b="1" dirty="0"/>
              <a:t>Online </a:t>
            </a:r>
            <a:r>
              <a:rPr lang="en-US" sz="2025" b="1" dirty="0" smtClean="0"/>
              <a:t>Merchant Transaction Verification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902549" y="1349238"/>
            <a:ext cx="11769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u="sng" dirty="0" smtClean="0"/>
              <a:t>Shopping Cart</a:t>
            </a:r>
            <a:endParaRPr lang="en-US" sz="1350" u="sng" dirty="0"/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3485515" y="2869558"/>
            <a:ext cx="1" cy="13967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/>
          <p:cNvSpPr/>
          <p:nvPr/>
        </p:nvSpPr>
        <p:spPr>
          <a:xfrm>
            <a:off x="2036646" y="1636059"/>
            <a:ext cx="2580033" cy="690642"/>
          </a:xfrm>
          <a:prstGeom prst="round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1) Merchant </a:t>
            </a:r>
            <a:r>
              <a:rPr lang="en-US" sz="1000" dirty="0">
                <a:solidFill>
                  <a:schemeClr val="tx1"/>
                </a:solidFill>
              </a:rPr>
              <a:t>has been registered with MAC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and has received a Client </a:t>
            </a:r>
            <a:r>
              <a:rPr lang="en-US" sz="10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2) Merchant has registered End Users with MAC.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2888091" y="4756446"/>
            <a:ext cx="1292340" cy="371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 smtClean="0"/>
              <a:t>Send enter OTP form</a:t>
            </a:r>
          </a:p>
          <a:p>
            <a:pPr algn="ctr"/>
            <a:r>
              <a:rPr lang="en-US" sz="800" dirty="0" smtClean="0"/>
              <a:t>(save Request ID)</a:t>
            </a:r>
            <a:endParaRPr lang="en-US" sz="800" dirty="0"/>
          </a:p>
        </p:txBody>
      </p:sp>
      <p:sp>
        <p:nvSpPr>
          <p:cNvPr id="175" name="TextBox 174"/>
          <p:cNvSpPr txBox="1"/>
          <p:nvPr/>
        </p:nvSpPr>
        <p:spPr>
          <a:xfrm>
            <a:off x="643407" y="5260293"/>
            <a:ext cx="15359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smtClean="0"/>
              <a:t>Enter OTP form displayed</a:t>
            </a:r>
            <a:endParaRPr lang="en-US" sz="1013" dirty="0"/>
          </a:p>
        </p:txBody>
      </p:sp>
      <p:cxnSp>
        <p:nvCxnSpPr>
          <p:cNvPr id="176" name="Elbow Connector 175"/>
          <p:cNvCxnSpPr>
            <a:stCxn id="191" idx="2"/>
            <a:endCxn id="178" idx="3"/>
          </p:cNvCxnSpPr>
          <p:nvPr/>
        </p:nvCxnSpPr>
        <p:spPr>
          <a:xfrm rot="5400000">
            <a:off x="3645634" y="3601079"/>
            <a:ext cx="602823" cy="354009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5812" y="5470493"/>
            <a:ext cx="1531188" cy="404085"/>
            <a:chOff x="906509" y="2909604"/>
            <a:chExt cx="1531188" cy="404085"/>
          </a:xfrm>
        </p:grpSpPr>
        <p:sp>
          <p:nvSpPr>
            <p:cNvPr id="178" name="TextBox 177"/>
            <p:cNvSpPr txBox="1"/>
            <p:nvPr/>
          </p:nvSpPr>
          <p:spPr>
            <a:xfrm>
              <a:off x="906509" y="2909604"/>
              <a:ext cx="1531188" cy="4040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13" dirty="0" smtClean="0"/>
                <a:t>OTP text message</a:t>
              </a:r>
            </a:p>
            <a:p>
              <a:pPr algn="ctr"/>
              <a:r>
                <a:rPr lang="en-US" sz="1013" dirty="0" smtClean="0"/>
                <a:t>delivered to user’s phone</a:t>
              </a:r>
              <a:endParaRPr lang="en-US" sz="1013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1649244" y="2918688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0" name="TextBox 179"/>
          <p:cNvSpPr txBox="1"/>
          <p:nvPr/>
        </p:nvSpPr>
        <p:spPr>
          <a:xfrm>
            <a:off x="612148" y="5917360"/>
            <a:ext cx="1598515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 smtClean="0"/>
              <a:t>User enters OTP into form,</a:t>
            </a:r>
          </a:p>
          <a:p>
            <a:pPr algn="ctr"/>
            <a:r>
              <a:rPr lang="en-US" sz="1013" dirty="0"/>
              <a:t>a</a:t>
            </a:r>
            <a:r>
              <a:rPr lang="en-US" sz="1013" dirty="0" smtClean="0"/>
              <a:t>nd submits</a:t>
            </a:r>
            <a:endParaRPr lang="en-US" sz="1013" dirty="0"/>
          </a:p>
        </p:txBody>
      </p:sp>
      <p:sp>
        <p:nvSpPr>
          <p:cNvPr id="181" name="TextBox 180"/>
          <p:cNvSpPr txBox="1"/>
          <p:nvPr/>
        </p:nvSpPr>
        <p:spPr>
          <a:xfrm>
            <a:off x="2909698" y="6363042"/>
            <a:ext cx="141577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dirty="0" smtClean="0"/>
              <a:t>Request OTP validation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3714251" y="5483381"/>
            <a:ext cx="1451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SMS Message(containing OTP)</a:t>
            </a:r>
            <a:endParaRPr lang="en-US" sz="800" dirty="0"/>
          </a:p>
        </p:txBody>
      </p:sp>
      <p:sp>
        <p:nvSpPr>
          <p:cNvPr id="183" name="TextBox 182"/>
          <p:cNvSpPr txBox="1"/>
          <p:nvPr/>
        </p:nvSpPr>
        <p:spPr>
          <a:xfrm>
            <a:off x="4045866" y="6688669"/>
            <a:ext cx="219964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ValidateOTP</a:t>
            </a:r>
            <a:r>
              <a:rPr lang="en-US" sz="800" dirty="0" smtClean="0"/>
              <a:t> API Call(Client ID, Request ID, OTP)</a:t>
            </a:r>
            <a:endParaRPr lang="en-US" sz="800" dirty="0"/>
          </a:p>
        </p:txBody>
      </p:sp>
      <p:sp>
        <p:nvSpPr>
          <p:cNvPr id="186" name="TextBox 185"/>
          <p:cNvSpPr txBox="1"/>
          <p:nvPr/>
        </p:nvSpPr>
        <p:spPr>
          <a:xfrm>
            <a:off x="2918021" y="7454518"/>
            <a:ext cx="149512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dirty="0" smtClean="0"/>
              <a:t>Complete Checkout Process</a:t>
            </a:r>
            <a:endParaRPr lang="en-US" sz="1013" dirty="0"/>
          </a:p>
        </p:txBody>
      </p:sp>
      <p:cxnSp>
        <p:nvCxnSpPr>
          <p:cNvPr id="187" name="Elbow Connector 186"/>
          <p:cNvCxnSpPr>
            <a:stCxn id="175" idx="1"/>
            <a:endCxn id="180" idx="1"/>
          </p:cNvCxnSpPr>
          <p:nvPr/>
        </p:nvCxnSpPr>
        <p:spPr>
          <a:xfrm rot="10800000" flipV="1">
            <a:off x="612149" y="5384397"/>
            <a:ext cx="31259" cy="735005"/>
          </a:xfrm>
          <a:prstGeom prst="bentConnector3">
            <a:avLst>
              <a:gd name="adj1" fmla="val 831309"/>
            </a:avLst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ounded Rectangle 187"/>
          <p:cNvSpPr/>
          <p:nvPr/>
        </p:nvSpPr>
        <p:spPr>
          <a:xfrm>
            <a:off x="3654012" y="3909969"/>
            <a:ext cx="613188" cy="125681"/>
          </a:xfrm>
          <a:prstGeom prst="round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MAC API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89" name="Elbow Connector 188"/>
          <p:cNvCxnSpPr>
            <a:endCxn id="188" idx="1"/>
          </p:cNvCxnSpPr>
          <p:nvPr/>
        </p:nvCxnSpPr>
        <p:spPr>
          <a:xfrm rot="16200000" flipH="1">
            <a:off x="3502340" y="3821137"/>
            <a:ext cx="183595" cy="119750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/>
          <p:cNvGrpSpPr/>
          <p:nvPr/>
        </p:nvGrpSpPr>
        <p:grpSpPr>
          <a:xfrm>
            <a:off x="5023403" y="4118321"/>
            <a:ext cx="1387374" cy="951392"/>
            <a:chOff x="1405505" y="2656100"/>
            <a:chExt cx="1387374" cy="951392"/>
          </a:xfrm>
        </p:grpSpPr>
        <p:sp>
          <p:nvSpPr>
            <p:cNvPr id="191" name="Rounded Rectangle 190"/>
            <p:cNvSpPr/>
            <p:nvPr/>
          </p:nvSpPr>
          <p:spPr>
            <a:xfrm>
              <a:off x="1405505" y="2693092"/>
              <a:ext cx="1387374" cy="914400"/>
            </a:xfrm>
            <a:prstGeom prst="round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Validate Client,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Verify End User,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Construct </a:t>
              </a:r>
              <a:r>
                <a:rPr lang="en-US" sz="1000" dirty="0" smtClean="0">
                  <a:solidFill>
                    <a:schemeClr val="tx1"/>
                  </a:solidFill>
                </a:rPr>
                <a:t>message</a:t>
              </a:r>
              <a:r>
                <a:rPr lang="en-US" sz="100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Send Message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462688" y="2656100"/>
              <a:ext cx="12250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dirty="0" smtClean="0">
                  <a:solidFill>
                    <a:schemeClr val="bg1">
                      <a:lumMod val="75000"/>
                    </a:schemeClr>
                  </a:solidFill>
                </a:rPr>
                <a:t>MAC OTP Web Service</a:t>
              </a:r>
              <a:endParaRPr lang="en-US" sz="900" i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93" name="Elbow Connector 192"/>
          <p:cNvCxnSpPr>
            <a:stCxn id="188" idx="3"/>
            <a:endCxn id="192" idx="0"/>
          </p:cNvCxnSpPr>
          <p:nvPr/>
        </p:nvCxnSpPr>
        <p:spPr>
          <a:xfrm>
            <a:off x="4267200" y="3972810"/>
            <a:ext cx="1425894" cy="145511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191" idx="1"/>
            <a:endCxn id="174" idx="0"/>
          </p:cNvCxnSpPr>
          <p:nvPr/>
        </p:nvCxnSpPr>
        <p:spPr>
          <a:xfrm rot="10800000" flipV="1">
            <a:off x="3534261" y="4612512"/>
            <a:ext cx="1489142" cy="1439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stCxn id="174" idx="1"/>
            <a:endCxn id="175" idx="0"/>
          </p:cNvCxnSpPr>
          <p:nvPr/>
        </p:nvCxnSpPr>
        <p:spPr>
          <a:xfrm rot="10800000" flipV="1">
            <a:off x="1411407" y="4942105"/>
            <a:ext cx="1476685" cy="318187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stCxn id="180" idx="2"/>
            <a:endCxn id="181" idx="1"/>
          </p:cNvCxnSpPr>
          <p:nvPr/>
        </p:nvCxnSpPr>
        <p:spPr>
          <a:xfrm rot="16200000" flipH="1">
            <a:off x="2077701" y="5655150"/>
            <a:ext cx="165702" cy="1498292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ounded Rectangle 196"/>
          <p:cNvSpPr/>
          <p:nvPr/>
        </p:nvSpPr>
        <p:spPr>
          <a:xfrm>
            <a:off x="3785548" y="6613703"/>
            <a:ext cx="613188" cy="125681"/>
          </a:xfrm>
          <a:prstGeom prst="round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MAC API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98" name="Elbow Connector 197"/>
          <p:cNvCxnSpPr>
            <a:stCxn id="181" idx="2"/>
            <a:endCxn id="197" idx="1"/>
          </p:cNvCxnSpPr>
          <p:nvPr/>
        </p:nvCxnSpPr>
        <p:spPr>
          <a:xfrm rot="16200000" flipH="1">
            <a:off x="3668920" y="6559915"/>
            <a:ext cx="65293" cy="167964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5088504" y="6962302"/>
            <a:ext cx="1387374" cy="602733"/>
            <a:chOff x="1405505" y="2656100"/>
            <a:chExt cx="1387374" cy="951392"/>
          </a:xfrm>
        </p:grpSpPr>
        <p:sp>
          <p:nvSpPr>
            <p:cNvPr id="200" name="Rounded Rectangle 199"/>
            <p:cNvSpPr/>
            <p:nvPr/>
          </p:nvSpPr>
          <p:spPr>
            <a:xfrm>
              <a:off x="1405505" y="2693092"/>
              <a:ext cx="1387374" cy="914400"/>
            </a:xfrm>
            <a:prstGeom prst="round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Validate Client and OTP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1462688" y="2656100"/>
              <a:ext cx="12250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dirty="0" smtClean="0">
                  <a:solidFill>
                    <a:schemeClr val="bg1">
                      <a:lumMod val="75000"/>
                    </a:schemeClr>
                  </a:solidFill>
                </a:rPr>
                <a:t>MAC OTP Web Service</a:t>
              </a:r>
              <a:endParaRPr lang="en-US" sz="900" i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202" name="Elbow Connector 201"/>
          <p:cNvCxnSpPr>
            <a:stCxn id="197" idx="2"/>
            <a:endCxn id="201" idx="0"/>
          </p:cNvCxnSpPr>
          <p:nvPr/>
        </p:nvCxnSpPr>
        <p:spPr>
          <a:xfrm rot="16200000" flipH="1">
            <a:off x="4813709" y="6017816"/>
            <a:ext cx="222918" cy="1666053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stCxn id="200" idx="1"/>
            <a:endCxn id="186" idx="0"/>
          </p:cNvCxnSpPr>
          <p:nvPr/>
        </p:nvCxnSpPr>
        <p:spPr>
          <a:xfrm rot="10800000" flipV="1">
            <a:off x="3665582" y="7275386"/>
            <a:ext cx="1422922" cy="1791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1816964" y="6332838"/>
            <a:ext cx="8531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Web Form(OTP)</a:t>
            </a:r>
            <a:endParaRPr lang="en-US" sz="800" dirty="0"/>
          </a:p>
        </p:txBody>
      </p:sp>
      <p:cxnSp>
        <p:nvCxnSpPr>
          <p:cNvPr id="205" name="Straight Arrow Connector 204"/>
          <p:cNvCxnSpPr/>
          <p:nvPr/>
        </p:nvCxnSpPr>
        <p:spPr>
          <a:xfrm flipH="1" flipV="1">
            <a:off x="1494994" y="7264366"/>
            <a:ext cx="2159018" cy="62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2324206" y="7081496"/>
            <a:ext cx="7986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Invalid reenter</a:t>
            </a:r>
            <a:endParaRPr lang="en-US" sz="800" dirty="0"/>
          </a:p>
        </p:txBody>
      </p:sp>
      <p:sp>
        <p:nvSpPr>
          <p:cNvPr id="207" name="TextBox 206"/>
          <p:cNvSpPr txBox="1"/>
          <p:nvPr/>
        </p:nvSpPr>
        <p:spPr>
          <a:xfrm>
            <a:off x="3717062" y="7340566"/>
            <a:ext cx="3946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Valid</a:t>
            </a:r>
            <a:endParaRPr lang="en-US" sz="800" dirty="0"/>
          </a:p>
        </p:txBody>
      </p:sp>
      <p:cxnSp>
        <p:nvCxnSpPr>
          <p:cNvPr id="208" name="Elbow Connector 207"/>
          <p:cNvCxnSpPr>
            <a:stCxn id="186" idx="2"/>
          </p:cNvCxnSpPr>
          <p:nvPr/>
        </p:nvCxnSpPr>
        <p:spPr>
          <a:xfrm rot="5400000">
            <a:off x="2503077" y="6850520"/>
            <a:ext cx="154423" cy="2170588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2502214" y="7842333"/>
            <a:ext cx="407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Done</a:t>
            </a:r>
            <a:endParaRPr lang="en-US" sz="8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962775" y="3656904"/>
            <a:ext cx="2108622" cy="343986"/>
            <a:chOff x="-2953960" y="2196613"/>
            <a:chExt cx="2108622" cy="343986"/>
          </a:xfrm>
        </p:grpSpPr>
        <p:sp>
          <p:nvSpPr>
            <p:cNvPr id="78" name="TextBox 77"/>
            <p:cNvSpPr txBox="1"/>
            <p:nvPr/>
          </p:nvSpPr>
          <p:spPr>
            <a:xfrm>
              <a:off x="-2706745" y="2325155"/>
              <a:ext cx="18614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(Client Id, optional text, </a:t>
              </a:r>
              <a:r>
                <a:rPr lang="en-US" sz="800" dirty="0" smtClean="0">
                  <a:solidFill>
                    <a:srgbClr val="FF0000"/>
                  </a:solidFill>
                </a:rPr>
                <a:t>UID, Last Name)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-2953960" y="2196613"/>
              <a:ext cx="1722060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RequestOTP</a:t>
              </a:r>
              <a:r>
                <a:rPr lang="en-US" sz="800" dirty="0" smtClean="0"/>
                <a:t> Registered User API Call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12" name="Rounded Rectangle 211"/>
          <p:cNvSpPr/>
          <p:nvPr/>
        </p:nvSpPr>
        <p:spPr>
          <a:xfrm>
            <a:off x="3567354" y="4525098"/>
            <a:ext cx="613188" cy="125681"/>
          </a:xfrm>
          <a:prstGeom prst="round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MAC API</a:t>
            </a:r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835204" y="4266867"/>
            <a:ext cx="1270014" cy="314504"/>
            <a:chOff x="512567" y="3451205"/>
            <a:chExt cx="1270014" cy="314504"/>
          </a:xfrm>
        </p:grpSpPr>
        <p:sp>
          <p:nvSpPr>
            <p:cNvPr id="184" name="TextBox 183"/>
            <p:cNvSpPr txBox="1"/>
            <p:nvPr/>
          </p:nvSpPr>
          <p:spPr>
            <a:xfrm>
              <a:off x="512567" y="3451205"/>
              <a:ext cx="5870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Response</a:t>
              </a:r>
              <a:endParaRPr lang="en-US" sz="8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664967" y="3550265"/>
              <a:ext cx="1117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(</a:t>
              </a:r>
              <a:r>
                <a:rPr lang="en-US" sz="800" dirty="0" smtClean="0"/>
                <a:t>OTP sent, Request ID)</a:t>
              </a:r>
              <a:endParaRPr lang="en-US" sz="800" dirty="0"/>
            </a:p>
          </p:txBody>
        </p:sp>
      </p:grpSp>
      <p:sp>
        <p:nvSpPr>
          <p:cNvPr id="214" name="Rounded Rectangle 213"/>
          <p:cNvSpPr/>
          <p:nvPr/>
        </p:nvSpPr>
        <p:spPr>
          <a:xfrm>
            <a:off x="3719754" y="7214958"/>
            <a:ext cx="613188" cy="125681"/>
          </a:xfrm>
          <a:prstGeom prst="round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MAC API</a:t>
            </a:r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161464" y="7017830"/>
            <a:ext cx="911048" cy="316079"/>
            <a:chOff x="346253" y="6172277"/>
            <a:chExt cx="911048" cy="316079"/>
          </a:xfrm>
        </p:grpSpPr>
        <p:sp>
          <p:nvSpPr>
            <p:cNvPr id="185" name="TextBox 184"/>
            <p:cNvSpPr txBox="1"/>
            <p:nvPr/>
          </p:nvSpPr>
          <p:spPr>
            <a:xfrm>
              <a:off x="346253" y="6172277"/>
              <a:ext cx="6386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Response:</a:t>
              </a:r>
              <a:endParaRPr lang="en-US" sz="8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483701" y="6272912"/>
              <a:ext cx="773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Valid/ Invalid)</a:t>
              </a:r>
              <a:endParaRPr lang="en-US" sz="800" dirty="0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to Mobile Authentication Corporation</a:t>
            </a:r>
            <a:endParaRPr lang="en-US"/>
          </a:p>
        </p:txBody>
      </p:sp>
      <p:pic>
        <p:nvPicPr>
          <p:cNvPr id="61" name="Picture 6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894" y="82390"/>
            <a:ext cx="1165225" cy="448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649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</TotalTime>
  <Words>420</Words>
  <Application>Microsoft Office PowerPoint</Application>
  <PresentationFormat>Letter Paper (8.5x11 in)</PresentationFormat>
  <Paragraphs>100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 Davis</dc:creator>
  <cp:lastModifiedBy>Terry Davis</cp:lastModifiedBy>
  <cp:revision>42</cp:revision>
  <dcterms:created xsi:type="dcterms:W3CDTF">2013-10-08T21:26:42Z</dcterms:created>
  <dcterms:modified xsi:type="dcterms:W3CDTF">2014-03-20T16:47:36Z</dcterms:modified>
</cp:coreProperties>
</file>