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72" r:id="rId1"/>
  </p:sldMasterIdLst>
  <p:notesMasterIdLst>
    <p:notesMasterId r:id="rId8"/>
  </p:notesMasterIdLst>
  <p:handoutMasterIdLst>
    <p:handoutMasterId r:id="rId9"/>
  </p:handoutMasterIdLst>
  <p:sldIdLst>
    <p:sldId id="551" r:id="rId2"/>
    <p:sldId id="615" r:id="rId3"/>
    <p:sldId id="609" r:id="rId4"/>
    <p:sldId id="588" r:id="rId5"/>
    <p:sldId id="604" r:id="rId6"/>
    <p:sldId id="611" r:id="rId7"/>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656">
          <p15:clr>
            <a:srgbClr val="A4A3A4"/>
          </p15:clr>
        </p15:guide>
        <p15:guide id="2" orient="horz" pos="269">
          <p15:clr>
            <a:srgbClr val="A4A3A4"/>
          </p15:clr>
        </p15:guide>
        <p15:guide id="3" orient="horz" pos="2185">
          <p15:clr>
            <a:srgbClr val="A4A3A4"/>
          </p15:clr>
        </p15:guide>
        <p15:guide id="4" orient="horz" pos="3220">
          <p15:clr>
            <a:srgbClr val="A4A3A4"/>
          </p15:clr>
        </p15:guide>
        <p15:guide id="5" orient="horz" pos="1206">
          <p15:clr>
            <a:srgbClr val="A4A3A4"/>
          </p15:clr>
        </p15:guide>
        <p15:guide id="6" pos="256">
          <p15:clr>
            <a:srgbClr val="A4A3A4"/>
          </p15:clr>
        </p15:guide>
        <p15:guide id="7" pos="5580">
          <p15:clr>
            <a:srgbClr val="A4A3A4"/>
          </p15:clr>
        </p15:guide>
        <p15:guide id="8" pos="4321">
          <p15:clr>
            <a:srgbClr val="A4A3A4"/>
          </p15:clr>
        </p15:guide>
        <p15:guide id="9" pos="3212">
          <p15:clr>
            <a:srgbClr val="A4A3A4"/>
          </p15:clr>
        </p15:guide>
        <p15:guide id="10" pos="393">
          <p15:clr>
            <a:srgbClr val="A4A3A4"/>
          </p15:clr>
        </p15:guide>
        <p15:guide id="11" pos="4472">
          <p15:clr>
            <a:srgbClr val="A4A3A4"/>
          </p15:clr>
        </p15:guide>
        <p15:guide id="12" pos="21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7BA7"/>
    <a:srgbClr val="E5ECF0"/>
    <a:srgbClr val="168FCC"/>
    <a:srgbClr val="D0DDE4"/>
    <a:srgbClr val="D8E3E9"/>
    <a:srgbClr val="99CCFF"/>
    <a:srgbClr val="CCCCCC"/>
    <a:srgbClr val="CC3300"/>
    <a:srgbClr val="FF5050"/>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9314" autoAdjust="0"/>
  </p:normalViewPr>
  <p:slideViewPr>
    <p:cSldViewPr snapToGrid="0">
      <p:cViewPr varScale="1">
        <p:scale>
          <a:sx n="128" d="100"/>
          <a:sy n="128" d="100"/>
        </p:scale>
        <p:origin x="1410" y="120"/>
      </p:cViewPr>
      <p:guideLst>
        <p:guide orient="horz" pos="2656"/>
        <p:guide orient="horz" pos="269"/>
        <p:guide orient="horz" pos="2185"/>
        <p:guide orient="horz" pos="3220"/>
        <p:guide orient="horz" pos="1206"/>
        <p:guide pos="256"/>
        <p:guide pos="5580"/>
        <p:guide pos="4321"/>
        <p:guide pos="3212"/>
        <p:guide pos="393"/>
        <p:guide pos="4472"/>
        <p:guide pos="21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78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9920" cy="480060"/>
          </a:xfrm>
          <a:prstGeom prst="rect">
            <a:avLst/>
          </a:prstGeom>
          <a:noFill/>
          <a:ln w="9525">
            <a:noFill/>
            <a:miter lim="800000"/>
            <a:headEnd/>
            <a:tailEnd/>
          </a:ln>
        </p:spPr>
        <p:txBody>
          <a:bodyPr vert="horz" wrap="square" lIns="96653" tIns="48327" rIns="96653" bIns="48327" numCol="1" anchor="t" anchorCtr="0" compatLnSpc="1">
            <a:prstTxWarp prst="textNoShape">
              <a:avLst/>
            </a:prstTxWarp>
          </a:bodyPr>
          <a:lstStyle>
            <a:lvl1pPr>
              <a:defRPr sz="1200" dirty="0" smtClean="0"/>
            </a:lvl1pPr>
          </a:lstStyle>
          <a:p>
            <a:pPr>
              <a:defRPr/>
            </a:pPr>
            <a:endParaRPr lang="en-US" dirty="0"/>
          </a:p>
        </p:txBody>
      </p:sp>
      <p:sp>
        <p:nvSpPr>
          <p:cNvPr id="30723"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p:spPr>
        <p:txBody>
          <a:bodyPr vert="horz" wrap="square" lIns="96653" tIns="48327" rIns="96653" bIns="48327" numCol="1" anchor="t" anchorCtr="0" compatLnSpc="1">
            <a:prstTxWarp prst="textNoShape">
              <a:avLst/>
            </a:prstTxWarp>
          </a:bodyPr>
          <a:lstStyle>
            <a:lvl1pPr algn="r">
              <a:defRPr sz="1200" smtClean="0"/>
            </a:lvl1pPr>
          </a:lstStyle>
          <a:p>
            <a:pPr>
              <a:defRPr/>
            </a:pPr>
            <a:fld id="{236F6E09-65FA-46FF-9083-A1AD0727773F}" type="datetime1">
              <a:rPr lang="en-US"/>
              <a:pPr>
                <a:defRPr/>
              </a:pPr>
              <a:t>11/4/2014</a:t>
            </a:fld>
            <a:endParaRPr lang="en-US" dirty="0"/>
          </a:p>
        </p:txBody>
      </p:sp>
      <p:sp>
        <p:nvSpPr>
          <p:cNvPr id="30724"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p:spPr>
        <p:txBody>
          <a:bodyPr vert="horz" wrap="square" lIns="96653" tIns="48327" rIns="96653" bIns="48327" numCol="1" anchor="b" anchorCtr="0" compatLnSpc="1">
            <a:prstTxWarp prst="textNoShape">
              <a:avLst/>
            </a:prstTxWarp>
          </a:bodyPr>
          <a:lstStyle>
            <a:lvl1pPr>
              <a:defRPr sz="1200" dirty="0" smtClean="0"/>
            </a:lvl1pPr>
          </a:lstStyle>
          <a:p>
            <a:pPr>
              <a:defRPr/>
            </a:pPr>
            <a:endParaRPr lang="en-US" dirty="0"/>
          </a:p>
        </p:txBody>
      </p:sp>
      <p:sp>
        <p:nvSpPr>
          <p:cNvPr id="30725"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p:spPr>
        <p:txBody>
          <a:bodyPr vert="horz" wrap="square" lIns="96653" tIns="48327" rIns="96653" bIns="48327" numCol="1" anchor="b" anchorCtr="0" compatLnSpc="1">
            <a:prstTxWarp prst="textNoShape">
              <a:avLst/>
            </a:prstTxWarp>
          </a:bodyPr>
          <a:lstStyle>
            <a:lvl1pPr algn="r">
              <a:defRPr sz="1200" smtClean="0"/>
            </a:lvl1pPr>
          </a:lstStyle>
          <a:p>
            <a:pPr>
              <a:defRPr/>
            </a:pPr>
            <a:fld id="{4DD55A25-6614-434B-B8B6-DA635C257375}" type="slidenum">
              <a:rPr lang="en-US"/>
              <a:pPr>
                <a:defRPr/>
              </a:pPr>
              <a:t>‹#›</a:t>
            </a:fld>
            <a:endParaRPr lang="en-US" dirty="0"/>
          </a:p>
        </p:txBody>
      </p:sp>
    </p:spTree>
    <p:extLst>
      <p:ext uri="{BB962C8B-B14F-4D97-AF65-F5344CB8AC3E}">
        <p14:creationId xmlns:p14="http://schemas.microsoft.com/office/powerpoint/2010/main" val="26769656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p:spPr>
        <p:txBody>
          <a:bodyPr vert="horz" wrap="square" lIns="96653" tIns="48327" rIns="96653" bIns="48327" numCol="1" anchor="t" anchorCtr="0" compatLnSpc="1">
            <a:prstTxWarp prst="textNoShape">
              <a:avLst/>
            </a:prstTxWarp>
          </a:bodyPr>
          <a:lstStyle>
            <a:lvl1pPr eaLnBrk="0" hangingPunct="0">
              <a:defRPr sz="1200" dirty="0" smtClean="0"/>
            </a:lvl1pPr>
          </a:lstStyle>
          <a:p>
            <a:pPr>
              <a:defRPr/>
            </a:pPr>
            <a:endParaRPr lang="en-US" dirty="0"/>
          </a:p>
        </p:txBody>
      </p:sp>
      <p:sp>
        <p:nvSpPr>
          <p:cNvPr id="4099" name="Rectangle 3"/>
          <p:cNvSpPr>
            <a:spLocks noGrp="1" noChangeArrowheads="1"/>
          </p:cNvSpPr>
          <p:nvPr>
            <p:ph type="dt" idx="1"/>
          </p:nvPr>
        </p:nvSpPr>
        <p:spPr bwMode="auto">
          <a:xfrm>
            <a:off x="4145280" y="0"/>
            <a:ext cx="3169920" cy="480060"/>
          </a:xfrm>
          <a:prstGeom prst="rect">
            <a:avLst/>
          </a:prstGeom>
          <a:noFill/>
          <a:ln w="9525">
            <a:noFill/>
            <a:miter lim="800000"/>
            <a:headEnd/>
            <a:tailEnd/>
          </a:ln>
        </p:spPr>
        <p:txBody>
          <a:bodyPr vert="horz" wrap="square" lIns="96653" tIns="48327" rIns="96653" bIns="48327" numCol="1" anchor="t" anchorCtr="0" compatLnSpc="1">
            <a:prstTxWarp prst="textNoShape">
              <a:avLst/>
            </a:prstTxWarp>
          </a:bodyPr>
          <a:lstStyle>
            <a:lvl1pPr algn="r" eaLnBrk="0" hangingPunct="0">
              <a:defRPr sz="1200" dirty="0" smtClean="0"/>
            </a:lvl1pPr>
          </a:lstStyle>
          <a:p>
            <a:pPr>
              <a:defRPr/>
            </a:pPr>
            <a:endParaRPr lang="en-US" dirty="0"/>
          </a:p>
        </p:txBody>
      </p:sp>
      <p:sp>
        <p:nvSpPr>
          <p:cNvPr id="4506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p:spPr>
        <p:txBody>
          <a:bodyPr vert="horz" wrap="square" lIns="96653" tIns="48327" rIns="96653" bIns="48327" numCol="1" anchor="b" anchorCtr="0" compatLnSpc="1">
            <a:prstTxWarp prst="textNoShape">
              <a:avLst/>
            </a:prstTxWarp>
          </a:bodyPr>
          <a:lstStyle>
            <a:lvl1pPr eaLnBrk="0" hangingPunct="0">
              <a:defRPr sz="1200" dirty="0" smtClean="0"/>
            </a:lvl1pPr>
          </a:lstStyle>
          <a:p>
            <a:pPr>
              <a:defRPr/>
            </a:pPr>
            <a:endParaRPr lang="en-US" dirty="0"/>
          </a:p>
        </p:txBody>
      </p:sp>
      <p:sp>
        <p:nvSpPr>
          <p:cNvPr id="4103"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p:spPr>
        <p:txBody>
          <a:bodyPr vert="horz" wrap="square" lIns="96653" tIns="48327" rIns="96653" bIns="48327" numCol="1" anchor="b" anchorCtr="0" compatLnSpc="1">
            <a:prstTxWarp prst="textNoShape">
              <a:avLst/>
            </a:prstTxWarp>
          </a:bodyPr>
          <a:lstStyle>
            <a:lvl1pPr algn="r" eaLnBrk="0" hangingPunct="0">
              <a:defRPr sz="1200" smtClean="0"/>
            </a:lvl1pPr>
          </a:lstStyle>
          <a:p>
            <a:pPr>
              <a:defRPr/>
            </a:pPr>
            <a:fld id="{FC79DF43-69F2-4AB0-A09A-65B85B922DCF}" type="slidenum">
              <a:rPr lang="en-US"/>
              <a:pPr>
                <a:defRPr/>
              </a:pPr>
              <a:t>‹#›</a:t>
            </a:fld>
            <a:endParaRPr lang="en-US" dirty="0"/>
          </a:p>
        </p:txBody>
      </p:sp>
    </p:spTree>
    <p:extLst>
      <p:ext uri="{BB962C8B-B14F-4D97-AF65-F5344CB8AC3E}">
        <p14:creationId xmlns:p14="http://schemas.microsoft.com/office/powerpoint/2010/main" val="9282821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Placeholder 2"/>
          <p:cNvSpPr>
            <a:spLocks noGrp="1" noRot="1" noChangeAspect="1" noChangeArrowheads="1" noTextEdit="1"/>
          </p:cNvSpPr>
          <p:nvPr>
            <p:ph type="sldImg"/>
          </p:nvPr>
        </p:nvSpPr>
        <p:spPr>
          <a:solidFill>
            <a:srgbClr val="FFFFFF"/>
          </a:solidFill>
          <a:ln/>
        </p:spPr>
      </p:sp>
      <p:sp>
        <p:nvSpPr>
          <p:cNvPr id="46083" name="Placeholder 3"/>
          <p:cNvSpPr>
            <a:spLocks noGrp="1" noChangeArrowheads="1"/>
          </p:cNvSpPr>
          <p:nvPr>
            <p:ph type="body" idx="1"/>
          </p:nvPr>
        </p:nvSpPr>
        <p:spPr>
          <a:solidFill>
            <a:srgbClr val="FFFFFF"/>
          </a:solidFill>
          <a:ln>
            <a:solidFill>
              <a:srgbClr val="000000"/>
            </a:solidFill>
          </a:ln>
        </p:spPr>
        <p:txBody>
          <a:bodyPr/>
          <a:lstStyle/>
          <a:p>
            <a:endParaRPr lang="en-US" dirty="0" smtClean="0"/>
          </a:p>
        </p:txBody>
      </p:sp>
    </p:spTree>
    <p:extLst>
      <p:ext uri="{BB962C8B-B14F-4D97-AF65-F5344CB8AC3E}">
        <p14:creationId xmlns:p14="http://schemas.microsoft.com/office/powerpoint/2010/main" val="3176503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Line 15"/>
          <p:cNvSpPr>
            <a:spLocks noChangeShapeType="1"/>
          </p:cNvSpPr>
          <p:nvPr/>
        </p:nvSpPr>
        <p:spPr bwMode="auto">
          <a:xfrm>
            <a:off x="7854950" y="503238"/>
            <a:ext cx="0" cy="349250"/>
          </a:xfrm>
          <a:prstGeom prst="line">
            <a:avLst/>
          </a:prstGeom>
          <a:noFill/>
          <a:ln w="9525">
            <a:solidFill>
              <a:schemeClr val="bg1"/>
            </a:solidFill>
            <a:round/>
            <a:headEnd/>
            <a:tailEnd/>
          </a:ln>
          <a:effectLst/>
        </p:spPr>
        <p:txBody>
          <a:bodyPr wrap="none" anchor="ctr"/>
          <a:lstStyle/>
          <a:p>
            <a:pPr eaLnBrk="0" hangingPunct="0">
              <a:defRPr/>
            </a:pPr>
            <a:endParaRPr lang="en-US" dirty="0">
              <a:ea typeface="+mn-ea"/>
            </a:endParaRPr>
          </a:p>
        </p:txBody>
      </p:sp>
      <p:sp>
        <p:nvSpPr>
          <p:cNvPr id="2" name="Title 1"/>
          <p:cNvSpPr>
            <a:spLocks noGrp="1"/>
          </p:cNvSpPr>
          <p:nvPr>
            <p:ph type="title" hasCustomPrompt="1"/>
          </p:nvPr>
        </p:nvSpPr>
        <p:spPr>
          <a:xfrm>
            <a:off x="508000" y="382195"/>
            <a:ext cx="7737784" cy="800100"/>
          </a:xfrm>
        </p:spPr>
        <p:txBody>
          <a:bodyPr/>
          <a:lstStyle>
            <a:lvl1pPr>
              <a:defRPr b="1">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08000" y="1466079"/>
            <a:ext cx="7772400" cy="4028414"/>
          </a:xfrm>
        </p:spPr>
        <p:txBody>
          <a:bodyPr/>
          <a:lstStyle>
            <a:lvl1pPr>
              <a:defRPr sz="2000">
                <a:solidFill>
                  <a:schemeClr val="tx1">
                    <a:lumMod val="65000"/>
                    <a:lumOff val="35000"/>
                  </a:schemeClr>
                </a:solidFill>
              </a:defRPr>
            </a:lvl1pPr>
            <a:lvl2pPr>
              <a:defRPr sz="1800">
                <a:solidFill>
                  <a:schemeClr val="tx1">
                    <a:lumMod val="65000"/>
                    <a:lumOff val="35000"/>
                  </a:schemeClr>
                </a:solidFill>
              </a:defRPr>
            </a:lvl2pPr>
            <a:lvl3pPr>
              <a:defRPr sz="1600">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Line 13"/>
          <p:cNvSpPr>
            <a:spLocks noChangeShapeType="1"/>
          </p:cNvSpPr>
          <p:nvPr/>
        </p:nvSpPr>
        <p:spPr bwMode="auto">
          <a:xfrm>
            <a:off x="0" y="501650"/>
            <a:ext cx="9144000" cy="0"/>
          </a:xfrm>
          <a:prstGeom prst="line">
            <a:avLst/>
          </a:prstGeom>
          <a:noFill/>
          <a:ln w="9525">
            <a:solidFill>
              <a:schemeClr val="bg1"/>
            </a:solidFill>
            <a:round/>
            <a:headEnd/>
            <a:tailEnd/>
          </a:ln>
          <a:effectLst/>
        </p:spPr>
        <p:txBody>
          <a:bodyPr wrap="none" anchor="ctr"/>
          <a:lstStyle/>
          <a:p>
            <a:pPr eaLnBrk="0" hangingPunct="0">
              <a:defRPr/>
            </a:pPr>
            <a:endParaRPr lang="en-US" dirty="0">
              <a:ea typeface="+mn-ea"/>
            </a:endParaRPr>
          </a:p>
        </p:txBody>
      </p:sp>
      <p:sp>
        <p:nvSpPr>
          <p:cNvPr id="3" name="Line 15"/>
          <p:cNvSpPr>
            <a:spLocks noChangeShapeType="1"/>
          </p:cNvSpPr>
          <p:nvPr/>
        </p:nvSpPr>
        <p:spPr bwMode="auto">
          <a:xfrm>
            <a:off x="7854950" y="503238"/>
            <a:ext cx="0" cy="349250"/>
          </a:xfrm>
          <a:prstGeom prst="line">
            <a:avLst/>
          </a:prstGeom>
          <a:noFill/>
          <a:ln w="9525">
            <a:solidFill>
              <a:schemeClr val="bg1"/>
            </a:solidFill>
            <a:round/>
            <a:headEnd/>
            <a:tailEnd/>
          </a:ln>
          <a:effectLst/>
        </p:spPr>
        <p:txBody>
          <a:bodyPr wrap="none" anchor="ctr"/>
          <a:lstStyle/>
          <a:p>
            <a:pPr eaLnBrk="0" hangingPunct="0">
              <a:defRPr/>
            </a:pPr>
            <a:endParaRPr lang="en-US" dirty="0">
              <a:ea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9113" y="1462088"/>
            <a:ext cx="3728887" cy="4103512"/>
          </a:xfrm>
        </p:spPr>
        <p:txBody>
          <a:bodyPr/>
          <a:lstStyle>
            <a:lvl1pPr marL="0" indent="0">
              <a:defRPr sz="2000">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3"/>
          <p:cNvSpPr>
            <a:spLocks noGrp="1"/>
          </p:cNvSpPr>
          <p:nvPr>
            <p:ph sz="quarter" idx="11"/>
          </p:nvPr>
        </p:nvSpPr>
        <p:spPr>
          <a:xfrm>
            <a:off x="4573913" y="1448888"/>
            <a:ext cx="3728887" cy="4103512"/>
          </a:xfrm>
        </p:spPr>
        <p:txBody>
          <a:bodyPr/>
          <a:lstStyle>
            <a:lvl1pPr marL="0" indent="0">
              <a:defRPr sz="2000">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Message-Broadcast-PPT-Background-for-Chase.png" descr="K:\Adobe Work\Phil Dunn\Message Direct PPT\Message-Broadcast-PPT-Background-for-Chase.png"/>
          <p:cNvPicPr>
            <a:picLocks noChangeAspect="1"/>
          </p:cNvPicPr>
          <p:nvPr userDrawn="1"/>
        </p:nvPicPr>
        <p:blipFill>
          <a:blip r:embed="rId5"/>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auto">
          <a:xfrm>
            <a:off x="508000" y="495483"/>
            <a:ext cx="7780338" cy="8001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508000" y="1587458"/>
            <a:ext cx="7772400" cy="38180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Box 11"/>
          <p:cNvSpPr txBox="1"/>
          <p:nvPr userDrawn="1"/>
        </p:nvSpPr>
        <p:spPr>
          <a:xfrm>
            <a:off x="8350026" y="6382832"/>
            <a:ext cx="412374" cy="276999"/>
          </a:xfrm>
          <a:prstGeom prst="rect">
            <a:avLst/>
          </a:prstGeom>
          <a:noFill/>
        </p:spPr>
        <p:txBody>
          <a:bodyPr wrap="square" rtlCol="0">
            <a:spAutoFit/>
          </a:bodyPr>
          <a:lstStyle/>
          <a:p>
            <a:pPr algn="ctr"/>
            <a:fld id="{8227BB6F-F131-4A0D-90F3-1C4F738504A9}" type="slidenum">
              <a:rPr lang="en-US" sz="1200" smtClean="0">
                <a:solidFill>
                  <a:schemeClr val="bg1"/>
                </a:solidFill>
              </a:rPr>
              <a:pPr algn="ctr"/>
              <a:t>‹#›</a:t>
            </a:fld>
            <a:endParaRPr 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Lst>
  <p:hf hdr="0" ftr="0" dt="0"/>
  <p:txStyles>
    <p:titleStyle>
      <a:lvl1pPr algn="l" rtl="0" eaLnBrk="0" fontAlgn="base" hangingPunct="0">
        <a:lnSpc>
          <a:spcPct val="70000"/>
        </a:lnSpc>
        <a:spcBef>
          <a:spcPct val="0"/>
        </a:spcBef>
        <a:spcAft>
          <a:spcPct val="0"/>
        </a:spcAft>
        <a:defRPr sz="2800" b="1">
          <a:solidFill>
            <a:srgbClr val="347BA7"/>
          </a:solidFill>
          <a:latin typeface="+mj-lt"/>
          <a:ea typeface="+mj-ea"/>
          <a:cs typeface="+mj-cs"/>
        </a:defRPr>
      </a:lvl1pPr>
      <a:lvl2pPr algn="l" rtl="0" eaLnBrk="0" fontAlgn="base" hangingPunct="0">
        <a:lnSpc>
          <a:spcPct val="111000"/>
        </a:lnSpc>
        <a:spcBef>
          <a:spcPct val="0"/>
        </a:spcBef>
        <a:spcAft>
          <a:spcPct val="0"/>
        </a:spcAft>
        <a:defRPr sz="2400">
          <a:solidFill>
            <a:schemeClr val="tx2"/>
          </a:solidFill>
          <a:latin typeface="Arial" charset="0"/>
          <a:ea typeface="ＭＳ Ｐゴシック" charset="-128"/>
          <a:cs typeface="ＭＳ Ｐゴシック" charset="-128"/>
        </a:defRPr>
      </a:lvl2pPr>
      <a:lvl3pPr algn="l" rtl="0" eaLnBrk="0" fontAlgn="base" hangingPunct="0">
        <a:lnSpc>
          <a:spcPct val="111000"/>
        </a:lnSpc>
        <a:spcBef>
          <a:spcPct val="0"/>
        </a:spcBef>
        <a:spcAft>
          <a:spcPct val="0"/>
        </a:spcAft>
        <a:defRPr sz="2400">
          <a:solidFill>
            <a:schemeClr val="tx2"/>
          </a:solidFill>
          <a:latin typeface="Arial" charset="0"/>
          <a:ea typeface="ＭＳ Ｐゴシック" charset="-128"/>
          <a:cs typeface="ＭＳ Ｐゴシック" charset="-128"/>
        </a:defRPr>
      </a:lvl3pPr>
      <a:lvl4pPr algn="l" rtl="0" eaLnBrk="0" fontAlgn="base" hangingPunct="0">
        <a:lnSpc>
          <a:spcPct val="111000"/>
        </a:lnSpc>
        <a:spcBef>
          <a:spcPct val="0"/>
        </a:spcBef>
        <a:spcAft>
          <a:spcPct val="0"/>
        </a:spcAft>
        <a:defRPr sz="2400">
          <a:solidFill>
            <a:schemeClr val="tx2"/>
          </a:solidFill>
          <a:latin typeface="Arial" charset="0"/>
          <a:ea typeface="ＭＳ Ｐゴシック" charset="-128"/>
          <a:cs typeface="ＭＳ Ｐゴシック" charset="-128"/>
        </a:defRPr>
      </a:lvl4pPr>
      <a:lvl5pPr algn="l" rtl="0" eaLnBrk="0" fontAlgn="base" hangingPunct="0">
        <a:lnSpc>
          <a:spcPct val="111000"/>
        </a:lnSpc>
        <a:spcBef>
          <a:spcPct val="0"/>
        </a:spcBef>
        <a:spcAft>
          <a:spcPct val="0"/>
        </a:spcAft>
        <a:defRPr sz="2400">
          <a:solidFill>
            <a:schemeClr val="tx2"/>
          </a:solidFill>
          <a:latin typeface="Arial" charset="0"/>
          <a:ea typeface="ＭＳ Ｐゴシック" charset="-128"/>
          <a:cs typeface="ＭＳ Ｐゴシック" charset="-128"/>
        </a:defRPr>
      </a:lvl5pPr>
      <a:lvl6pPr marL="457200" algn="l" rtl="0" fontAlgn="base">
        <a:lnSpc>
          <a:spcPts val="2900"/>
        </a:lnSpc>
        <a:spcBef>
          <a:spcPct val="0"/>
        </a:spcBef>
        <a:spcAft>
          <a:spcPct val="0"/>
        </a:spcAft>
        <a:defRPr sz="2400">
          <a:solidFill>
            <a:schemeClr val="tx2"/>
          </a:solidFill>
          <a:latin typeface="Arial" charset="0"/>
          <a:ea typeface="ＭＳ Ｐゴシック" charset="-128"/>
          <a:cs typeface="ＭＳ Ｐゴシック" charset="-128"/>
        </a:defRPr>
      </a:lvl6pPr>
      <a:lvl7pPr marL="914400" algn="l" rtl="0" fontAlgn="base">
        <a:lnSpc>
          <a:spcPts val="2900"/>
        </a:lnSpc>
        <a:spcBef>
          <a:spcPct val="0"/>
        </a:spcBef>
        <a:spcAft>
          <a:spcPct val="0"/>
        </a:spcAft>
        <a:defRPr sz="2400">
          <a:solidFill>
            <a:schemeClr val="tx2"/>
          </a:solidFill>
          <a:latin typeface="Arial" charset="0"/>
          <a:ea typeface="ＭＳ Ｐゴシック" charset="-128"/>
          <a:cs typeface="ＭＳ Ｐゴシック" charset="-128"/>
        </a:defRPr>
      </a:lvl7pPr>
      <a:lvl8pPr marL="1371600" algn="l" rtl="0" fontAlgn="base">
        <a:lnSpc>
          <a:spcPts val="2900"/>
        </a:lnSpc>
        <a:spcBef>
          <a:spcPct val="0"/>
        </a:spcBef>
        <a:spcAft>
          <a:spcPct val="0"/>
        </a:spcAft>
        <a:defRPr sz="2400">
          <a:solidFill>
            <a:schemeClr val="tx2"/>
          </a:solidFill>
          <a:latin typeface="Arial" charset="0"/>
          <a:ea typeface="ＭＳ Ｐゴシック" charset="-128"/>
          <a:cs typeface="ＭＳ Ｐゴシック" charset="-128"/>
        </a:defRPr>
      </a:lvl8pPr>
      <a:lvl9pPr marL="1828800" algn="l" rtl="0" fontAlgn="base">
        <a:lnSpc>
          <a:spcPts val="2900"/>
        </a:lnSpc>
        <a:spcBef>
          <a:spcPct val="0"/>
        </a:spcBef>
        <a:spcAft>
          <a:spcPct val="0"/>
        </a:spcAft>
        <a:defRPr sz="2400">
          <a:solidFill>
            <a:schemeClr val="tx2"/>
          </a:solidFill>
          <a:latin typeface="Arial" charset="0"/>
          <a:ea typeface="ＭＳ Ｐゴシック" charset="-128"/>
          <a:cs typeface="ＭＳ Ｐゴシック" charset="-128"/>
        </a:defRPr>
      </a:lvl9pPr>
    </p:titleStyle>
    <p:bodyStyle>
      <a:lvl1pPr marL="342900" indent="-342900" algn="l" rtl="0" eaLnBrk="0" fontAlgn="base" hangingPunct="0">
        <a:lnSpc>
          <a:spcPts val="1900"/>
        </a:lnSpc>
        <a:spcBef>
          <a:spcPts val="1000"/>
        </a:spcBef>
        <a:spcAft>
          <a:spcPct val="0"/>
        </a:spcAft>
        <a:buClr>
          <a:srgbClr val="FF7C1F"/>
        </a:buClr>
        <a:buFont typeface="Arial" charset="0"/>
        <a:defRPr sz="2000">
          <a:solidFill>
            <a:schemeClr val="tx1">
              <a:lumMod val="65000"/>
              <a:lumOff val="35000"/>
            </a:schemeClr>
          </a:solidFill>
          <a:latin typeface="+mj-lt"/>
          <a:ea typeface="+mn-ea"/>
          <a:cs typeface="+mn-cs"/>
        </a:defRPr>
      </a:lvl1pPr>
      <a:lvl2pPr marL="290513" indent="-168275" algn="l" rtl="0" eaLnBrk="0" fontAlgn="base" hangingPunct="0">
        <a:lnSpc>
          <a:spcPts val="1900"/>
        </a:lnSpc>
        <a:spcBef>
          <a:spcPts val="1000"/>
        </a:spcBef>
        <a:spcAft>
          <a:spcPct val="0"/>
        </a:spcAft>
        <a:buClr>
          <a:srgbClr val="0070C0"/>
        </a:buClr>
        <a:buFont typeface="Arial" pitchFamily="34" charset="0"/>
        <a:buChar char="•"/>
        <a:defRPr sz="1800">
          <a:solidFill>
            <a:schemeClr val="tx1">
              <a:lumMod val="65000"/>
              <a:lumOff val="35000"/>
            </a:schemeClr>
          </a:solidFill>
          <a:latin typeface="+mj-lt"/>
          <a:ea typeface="+mn-ea"/>
        </a:defRPr>
      </a:lvl2pPr>
      <a:lvl3pPr marL="627063" indent="-166688" algn="l" rtl="0" eaLnBrk="0" fontAlgn="base" hangingPunct="0">
        <a:lnSpc>
          <a:spcPts val="1900"/>
        </a:lnSpc>
        <a:spcBef>
          <a:spcPts val="1000"/>
        </a:spcBef>
        <a:spcAft>
          <a:spcPct val="0"/>
        </a:spcAft>
        <a:buClr>
          <a:schemeClr val="tx1"/>
        </a:buClr>
        <a:buFont typeface="Helvetica CY" charset="-52"/>
        <a:buChar char="–"/>
        <a:defRPr sz="1800">
          <a:solidFill>
            <a:schemeClr val="tx1">
              <a:lumMod val="65000"/>
              <a:lumOff val="35000"/>
            </a:schemeClr>
          </a:solidFill>
          <a:latin typeface="+mj-lt"/>
          <a:ea typeface="+mn-ea"/>
        </a:defRPr>
      </a:lvl3pPr>
      <a:lvl4pPr marL="968375" indent="-166688" algn="l" rtl="0" eaLnBrk="0" fontAlgn="base" hangingPunct="0">
        <a:lnSpc>
          <a:spcPts val="1900"/>
        </a:lnSpc>
        <a:spcBef>
          <a:spcPts val="1000"/>
        </a:spcBef>
        <a:spcAft>
          <a:spcPct val="0"/>
        </a:spcAft>
        <a:buClr>
          <a:srgbClr val="FF7C1F"/>
        </a:buClr>
        <a:buFont typeface="Wingdings" charset="2"/>
        <a:defRPr sz="1400">
          <a:solidFill>
            <a:schemeClr val="tx1">
              <a:lumMod val="65000"/>
              <a:lumOff val="35000"/>
            </a:schemeClr>
          </a:solidFill>
          <a:latin typeface="+mj-lt"/>
          <a:ea typeface="+mn-ea"/>
        </a:defRPr>
      </a:lvl4pPr>
      <a:lvl5pPr marL="2057400" indent="-974725" algn="l" rtl="0" eaLnBrk="0" fontAlgn="base" hangingPunct="0">
        <a:lnSpc>
          <a:spcPts val="1900"/>
        </a:lnSpc>
        <a:spcBef>
          <a:spcPts val="1000"/>
        </a:spcBef>
        <a:spcAft>
          <a:spcPct val="0"/>
        </a:spcAft>
        <a:buClr>
          <a:srgbClr val="FF7C1F"/>
        </a:buClr>
        <a:buFont typeface="Wingdings" charset="2"/>
        <a:defRPr sz="1400">
          <a:solidFill>
            <a:schemeClr val="tx1">
              <a:lumMod val="65000"/>
              <a:lumOff val="35000"/>
            </a:schemeClr>
          </a:solidFill>
          <a:latin typeface="+mj-lt"/>
          <a:ea typeface="+mn-ea"/>
        </a:defRPr>
      </a:lvl5pPr>
      <a:lvl6pPr marL="2514600" indent="-974725" algn="l" rtl="0" fontAlgn="base">
        <a:lnSpc>
          <a:spcPts val="1900"/>
        </a:lnSpc>
        <a:spcBef>
          <a:spcPts val="1100"/>
        </a:spcBef>
        <a:spcAft>
          <a:spcPct val="0"/>
        </a:spcAft>
        <a:buClr>
          <a:srgbClr val="FF7C1F"/>
        </a:buClr>
        <a:buFont typeface="Wingdings" charset="2"/>
        <a:defRPr sz="1600">
          <a:solidFill>
            <a:schemeClr val="tx1"/>
          </a:solidFill>
          <a:latin typeface="+mn-lt"/>
          <a:ea typeface="+mn-ea"/>
        </a:defRPr>
      </a:lvl6pPr>
      <a:lvl7pPr marL="2971800" indent="-974725" algn="l" rtl="0" fontAlgn="base">
        <a:lnSpc>
          <a:spcPts val="1900"/>
        </a:lnSpc>
        <a:spcBef>
          <a:spcPts val="1100"/>
        </a:spcBef>
        <a:spcAft>
          <a:spcPct val="0"/>
        </a:spcAft>
        <a:buClr>
          <a:srgbClr val="FF7C1F"/>
        </a:buClr>
        <a:buFont typeface="Wingdings" charset="2"/>
        <a:defRPr sz="1600">
          <a:solidFill>
            <a:schemeClr val="tx1"/>
          </a:solidFill>
          <a:latin typeface="+mn-lt"/>
          <a:ea typeface="+mn-ea"/>
        </a:defRPr>
      </a:lvl7pPr>
      <a:lvl8pPr marL="3429000" indent="-974725" algn="l" rtl="0" fontAlgn="base">
        <a:lnSpc>
          <a:spcPts val="1900"/>
        </a:lnSpc>
        <a:spcBef>
          <a:spcPts val="1100"/>
        </a:spcBef>
        <a:spcAft>
          <a:spcPct val="0"/>
        </a:spcAft>
        <a:buClr>
          <a:srgbClr val="FF7C1F"/>
        </a:buClr>
        <a:buFont typeface="Wingdings" charset="2"/>
        <a:defRPr sz="1600">
          <a:solidFill>
            <a:schemeClr val="tx1"/>
          </a:solidFill>
          <a:latin typeface="+mn-lt"/>
          <a:ea typeface="+mn-ea"/>
        </a:defRPr>
      </a:lvl8pPr>
      <a:lvl9pPr marL="3886200" indent="-974725" algn="l" rtl="0" fontAlgn="base">
        <a:lnSpc>
          <a:spcPts val="1900"/>
        </a:lnSpc>
        <a:spcBef>
          <a:spcPts val="1100"/>
        </a:spcBef>
        <a:spcAft>
          <a:spcPct val="0"/>
        </a:spcAft>
        <a:buClr>
          <a:srgbClr val="FF7C1F"/>
        </a:buClr>
        <a:buFont typeface="Wingdings" charset="2"/>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demoHELP@mobileauthcorp.com" TargetMode="External"/><Relationship Id="rId2" Type="http://schemas.openxmlformats.org/officeDocument/2006/relationships/hyperlink" Target="http://www.xyz.com/sss" TargetMode="External"/><Relationship Id="rId1" Type="http://schemas.openxmlformats.org/officeDocument/2006/relationships/slideLayout" Target="../slideLayouts/slideLayout2.xml"/><Relationship Id="rId4" Type="http://schemas.openxmlformats.org/officeDocument/2006/relationships/hyperlink" Target="http://www.mobileauthcorp.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mailto:demoHELP@mobileauthcorp.com"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www.mobileauthcorp.com/"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www.mobileauthcorp.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5"/>
          <p:cNvSpPr txBox="1">
            <a:spLocks noChangeArrowheads="1"/>
          </p:cNvSpPr>
          <p:nvPr/>
        </p:nvSpPr>
        <p:spPr bwMode="auto">
          <a:xfrm>
            <a:off x="473551" y="3961613"/>
            <a:ext cx="8270914" cy="1310615"/>
          </a:xfrm>
          <a:prstGeom prst="rect">
            <a:avLst/>
          </a:prstGeom>
          <a:noFill/>
          <a:ln w="9525">
            <a:noFill/>
            <a:miter lim="800000"/>
            <a:headEnd/>
            <a:tailEnd/>
          </a:ln>
        </p:spPr>
        <p:txBody>
          <a:bodyPr wrap="square">
            <a:spAutoFit/>
          </a:bodyPr>
          <a:lstStyle/>
          <a:p>
            <a:pPr algn="ctr" eaLnBrk="0" hangingPunct="0">
              <a:lnSpc>
                <a:spcPts val="4000"/>
              </a:lnSpc>
              <a:spcBef>
                <a:spcPts val="1500"/>
              </a:spcBef>
            </a:pPr>
            <a:r>
              <a:rPr lang="en-US" sz="3600" b="1" kern="0" dirty="0" smtClean="0">
                <a:solidFill>
                  <a:srgbClr val="347BA7"/>
                </a:solidFill>
                <a:latin typeface="Franklin Gothic Book"/>
                <a:ea typeface="+mj-ea"/>
                <a:cs typeface="+mj-cs"/>
              </a:rPr>
              <a:t>MAC SMS Opt-in</a:t>
            </a:r>
          </a:p>
          <a:p>
            <a:pPr algn="ctr" eaLnBrk="0" hangingPunct="0">
              <a:lnSpc>
                <a:spcPts val="4000"/>
              </a:lnSpc>
              <a:spcBef>
                <a:spcPts val="1500"/>
              </a:spcBef>
            </a:pPr>
            <a:r>
              <a:rPr lang="en-US" sz="3600" b="1" kern="0" dirty="0" smtClean="0">
                <a:solidFill>
                  <a:srgbClr val="347BA7"/>
                </a:solidFill>
                <a:latin typeface="Franklin Gothic Book"/>
                <a:ea typeface="+mj-ea"/>
                <a:cs typeface="+mj-cs"/>
              </a:rPr>
              <a:t>Carrier Submittal Package</a:t>
            </a:r>
            <a:endParaRPr lang="en-US" sz="3600" dirty="0"/>
          </a:p>
        </p:txBody>
      </p:sp>
      <p:pic>
        <p:nvPicPr>
          <p:cNvPr id="18" name="Picture 17" descr="Message-Broadcast-Icons_email.jpg"/>
          <p:cNvPicPr>
            <a:picLocks noChangeAspect="1"/>
          </p:cNvPicPr>
          <p:nvPr/>
        </p:nvPicPr>
        <p:blipFill>
          <a:blip r:embed="rId3"/>
          <a:stretch>
            <a:fillRect/>
          </a:stretch>
        </p:blipFill>
        <p:spPr>
          <a:xfrm>
            <a:off x="6277758" y="1975307"/>
            <a:ext cx="1749246" cy="1403041"/>
          </a:xfrm>
          <a:prstGeom prst="rect">
            <a:avLst/>
          </a:prstGeom>
        </p:spPr>
      </p:pic>
      <p:pic>
        <p:nvPicPr>
          <p:cNvPr id="20" name="Picture 19" descr="Message-Broadcast-Icons_phone.jpg"/>
          <p:cNvPicPr>
            <a:picLocks noChangeAspect="1"/>
          </p:cNvPicPr>
          <p:nvPr/>
        </p:nvPicPr>
        <p:blipFill>
          <a:blip r:embed="rId4"/>
          <a:stretch>
            <a:fillRect/>
          </a:stretch>
        </p:blipFill>
        <p:spPr>
          <a:xfrm>
            <a:off x="1011942" y="1857001"/>
            <a:ext cx="1808537" cy="1762635"/>
          </a:xfrm>
          <a:prstGeom prst="rect">
            <a:avLst/>
          </a:prstGeom>
        </p:spPr>
      </p:pic>
      <p:pic>
        <p:nvPicPr>
          <p:cNvPr id="22" name="Picture 21" descr="Message-Broadcast-Icons_SMS.jpg"/>
          <p:cNvPicPr>
            <a:picLocks noChangeAspect="1"/>
          </p:cNvPicPr>
          <p:nvPr/>
        </p:nvPicPr>
        <p:blipFill>
          <a:blip r:embed="rId5"/>
          <a:stretch>
            <a:fillRect/>
          </a:stretch>
        </p:blipFill>
        <p:spPr>
          <a:xfrm>
            <a:off x="4549741" y="1814559"/>
            <a:ext cx="1971872" cy="1847520"/>
          </a:xfrm>
          <a:prstGeom prst="rect">
            <a:avLst/>
          </a:prstGeom>
        </p:spPr>
      </p:pic>
      <p:pic>
        <p:nvPicPr>
          <p:cNvPr id="1026" name="Picture 2"/>
          <p:cNvPicPr>
            <a:picLocks noChangeAspect="1" noChangeArrowheads="1"/>
          </p:cNvPicPr>
          <p:nvPr/>
        </p:nvPicPr>
        <p:blipFill>
          <a:blip r:embed="rId6"/>
          <a:srcRect/>
          <a:stretch>
            <a:fillRect/>
          </a:stretch>
        </p:blipFill>
        <p:spPr bwMode="auto">
          <a:xfrm>
            <a:off x="2742150" y="2156535"/>
            <a:ext cx="1729299" cy="1280288"/>
          </a:xfrm>
          <a:prstGeom prst="rect">
            <a:avLst/>
          </a:prstGeom>
          <a:noFill/>
          <a:ln w="9525">
            <a:noFill/>
            <a:miter lim="800000"/>
            <a:headEnd/>
            <a:tailEnd/>
          </a:ln>
          <a:effectLst/>
        </p:spPr>
      </p:pic>
      <p:pic>
        <p:nvPicPr>
          <p:cNvPr id="3" name="Picture 2"/>
          <p:cNvPicPr>
            <a:picLocks noChangeAspect="1"/>
          </p:cNvPicPr>
          <p:nvPr/>
        </p:nvPicPr>
        <p:blipFill>
          <a:blip r:embed="rId7"/>
          <a:stretch>
            <a:fillRect/>
          </a:stretch>
        </p:blipFill>
        <p:spPr>
          <a:xfrm>
            <a:off x="3331422" y="617495"/>
            <a:ext cx="2526578" cy="1014250"/>
          </a:xfrm>
          <a:prstGeom prst="rect">
            <a:avLst/>
          </a:prstGeom>
        </p:spPr>
      </p:pic>
    </p:spTree>
    <p:extLst>
      <p:ext uri="{BB962C8B-B14F-4D97-AF65-F5344CB8AC3E}">
        <p14:creationId xmlns:p14="http://schemas.microsoft.com/office/powerpoint/2010/main" val="1201412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508000" y="382195"/>
            <a:ext cx="7737784" cy="800100"/>
          </a:xfrm>
          <a:prstGeom prst="rect">
            <a:avLst/>
          </a:prstGeom>
        </p:spPr>
        <p:txBody>
          <a:bodyPr/>
          <a:lstStyle/>
          <a:p>
            <a:r>
              <a:rPr lang="en-US" sz="2800" b="1" kern="0" cap="all" dirty="0" smtClean="0">
                <a:solidFill>
                  <a:srgbClr val="347BA7"/>
                </a:solidFill>
              </a:rPr>
              <a:t>Carrier checklist</a:t>
            </a:r>
            <a:r>
              <a:rPr lang="en-US" sz="2800" b="1" kern="0" dirty="0" smtClean="0">
                <a:solidFill>
                  <a:srgbClr val="347BA7"/>
                </a:solidFill>
              </a:rPr>
              <a:t>:</a:t>
            </a:r>
            <a:endParaRPr lang="en-US" sz="2800" b="1" kern="0" dirty="0">
              <a:solidFill>
                <a:srgbClr val="347BA7"/>
              </a:solidFill>
            </a:endParaRPr>
          </a:p>
        </p:txBody>
      </p:sp>
      <p:sp>
        <p:nvSpPr>
          <p:cNvPr id="5" name="TextBox 4"/>
          <p:cNvSpPr txBox="1"/>
          <p:nvPr/>
        </p:nvSpPr>
        <p:spPr>
          <a:xfrm>
            <a:off x="508000" y="1179257"/>
            <a:ext cx="8001000" cy="1569660"/>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solidFill>
                  <a:srgbClr val="0070C0"/>
                </a:solidFill>
                <a:latin typeface="Calibri" pitchFamily="34" charset="0"/>
              </a:rPr>
              <a:t>Proof of Opt In: Screenshots of customer preference portal, advertisement, Script, etc. </a:t>
            </a:r>
          </a:p>
          <a:p>
            <a:pPr marL="285750" indent="-285750">
              <a:buFont typeface="Wingdings" panose="05000000000000000000" pitchFamily="2" charset="2"/>
              <a:buChar char="ü"/>
            </a:pPr>
            <a:r>
              <a:rPr lang="en-US" sz="1600" dirty="0">
                <a:solidFill>
                  <a:srgbClr val="0070C0"/>
                </a:solidFill>
                <a:latin typeface="Calibri" pitchFamily="34" charset="0"/>
              </a:rPr>
              <a:t>Mobile T&amp;C’s</a:t>
            </a:r>
          </a:p>
          <a:p>
            <a:pPr marL="285750" indent="-285750">
              <a:buFont typeface="Wingdings" panose="05000000000000000000" pitchFamily="2" charset="2"/>
              <a:buChar char="ü"/>
            </a:pPr>
            <a:r>
              <a:rPr lang="en-US" sz="1600" dirty="0">
                <a:solidFill>
                  <a:srgbClr val="0070C0"/>
                </a:solidFill>
                <a:latin typeface="Calibri" pitchFamily="34" charset="0"/>
              </a:rPr>
              <a:t>Help Email</a:t>
            </a:r>
          </a:p>
          <a:p>
            <a:pPr marL="285750" indent="-285750">
              <a:buFont typeface="Wingdings" panose="05000000000000000000" pitchFamily="2" charset="2"/>
              <a:buChar char="ü"/>
            </a:pPr>
            <a:r>
              <a:rPr lang="en-US" sz="1600" dirty="0">
                <a:solidFill>
                  <a:srgbClr val="0070C0"/>
                </a:solidFill>
                <a:latin typeface="Calibri" pitchFamily="34" charset="0"/>
              </a:rPr>
              <a:t>Toll Free Number</a:t>
            </a:r>
          </a:p>
          <a:p>
            <a:pPr marL="285750" indent="-285750">
              <a:buFont typeface="Wingdings" panose="05000000000000000000" pitchFamily="2" charset="2"/>
              <a:buChar char="ü"/>
            </a:pPr>
            <a:r>
              <a:rPr lang="en-US" sz="1600" dirty="0" smtClean="0">
                <a:solidFill>
                  <a:srgbClr val="0070C0"/>
                </a:solidFill>
                <a:latin typeface="Calibri" pitchFamily="34" charset="0"/>
              </a:rPr>
              <a:t>2 Short </a:t>
            </a:r>
            <a:r>
              <a:rPr lang="en-US" sz="1600" dirty="0">
                <a:solidFill>
                  <a:srgbClr val="0070C0"/>
                </a:solidFill>
                <a:latin typeface="Calibri" pitchFamily="34" charset="0"/>
              </a:rPr>
              <a:t>Code </a:t>
            </a:r>
            <a:r>
              <a:rPr lang="en-US" sz="1600" dirty="0" smtClean="0">
                <a:solidFill>
                  <a:srgbClr val="0070C0"/>
                </a:solidFill>
                <a:latin typeface="Calibri" pitchFamily="34" charset="0"/>
              </a:rPr>
              <a:t>Receipts </a:t>
            </a:r>
            <a:r>
              <a:rPr lang="en-US" sz="1600" dirty="0">
                <a:solidFill>
                  <a:srgbClr val="0070C0"/>
                </a:solidFill>
                <a:latin typeface="Calibri" pitchFamily="34" charset="0"/>
              </a:rPr>
              <a:t>(MessageBroadcast will provide to carriers when short code is purchased)</a:t>
            </a:r>
          </a:p>
        </p:txBody>
      </p:sp>
    </p:spTree>
    <p:extLst>
      <p:ext uri="{BB962C8B-B14F-4D97-AF65-F5344CB8AC3E}">
        <p14:creationId xmlns:p14="http://schemas.microsoft.com/office/powerpoint/2010/main" val="4088813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508000" y="382195"/>
            <a:ext cx="7737784" cy="800100"/>
          </a:xfrm>
          <a:prstGeom prst="rect">
            <a:avLst/>
          </a:prstGeom>
        </p:spPr>
        <p:txBody>
          <a:bodyPr/>
          <a:lstStyle/>
          <a:p>
            <a:r>
              <a:rPr lang="en-US" sz="2800" b="1" kern="0" cap="all" dirty="0" smtClean="0">
                <a:solidFill>
                  <a:srgbClr val="347BA7"/>
                </a:solidFill>
              </a:rPr>
              <a:t>List of requirements when opting in</a:t>
            </a:r>
            <a:r>
              <a:rPr lang="en-US" sz="2800" b="1" kern="0" dirty="0" smtClean="0">
                <a:solidFill>
                  <a:srgbClr val="347BA7"/>
                </a:solidFill>
              </a:rPr>
              <a:t>:</a:t>
            </a:r>
            <a:endParaRPr lang="en-US" sz="2800" b="1" kern="0" dirty="0">
              <a:solidFill>
                <a:srgbClr val="347BA7"/>
              </a:solidFill>
            </a:endParaRPr>
          </a:p>
        </p:txBody>
      </p:sp>
      <p:sp>
        <p:nvSpPr>
          <p:cNvPr id="7" name="TextBox 6"/>
          <p:cNvSpPr txBox="1"/>
          <p:nvPr/>
        </p:nvSpPr>
        <p:spPr>
          <a:xfrm>
            <a:off x="609599" y="919829"/>
            <a:ext cx="7855035" cy="5339923"/>
          </a:xfrm>
          <a:prstGeom prst="rect">
            <a:avLst/>
          </a:prstGeom>
          <a:noFill/>
        </p:spPr>
        <p:txBody>
          <a:bodyPr wrap="square" rtlCol="0">
            <a:spAutoFit/>
          </a:bodyPr>
          <a:lstStyle/>
          <a:p>
            <a:pPr marL="171450" lvl="0" indent="-171450">
              <a:buFont typeface="Wingdings" pitchFamily="2" charset="2"/>
              <a:buChar char="ü"/>
            </a:pPr>
            <a:r>
              <a:rPr lang="en-US" sz="1300" dirty="0" smtClean="0">
                <a:solidFill>
                  <a:srgbClr val="0070C0"/>
                </a:solidFill>
                <a:latin typeface="Calibri" pitchFamily="34" charset="0"/>
              </a:rPr>
              <a:t>Color </a:t>
            </a:r>
            <a:r>
              <a:rPr lang="en-US" sz="1300" dirty="0">
                <a:solidFill>
                  <a:srgbClr val="0070C0"/>
                </a:solidFill>
                <a:latin typeface="Calibri" pitchFamily="34" charset="0"/>
              </a:rPr>
              <a:t>contrast must be great enough </a:t>
            </a:r>
          </a:p>
          <a:p>
            <a:pPr marL="171450" lvl="0" indent="-171450">
              <a:buFont typeface="Wingdings" pitchFamily="2" charset="2"/>
              <a:buChar char="ü"/>
            </a:pPr>
            <a:r>
              <a:rPr lang="en-US" sz="1300" dirty="0" err="1">
                <a:solidFill>
                  <a:srgbClr val="0070C0"/>
                </a:solidFill>
                <a:latin typeface="Calibri" pitchFamily="34" charset="0"/>
              </a:rPr>
              <a:t>Shortcode</a:t>
            </a:r>
            <a:r>
              <a:rPr lang="en-US" sz="1300" dirty="0">
                <a:solidFill>
                  <a:srgbClr val="0070C0"/>
                </a:solidFill>
                <a:latin typeface="Calibri" pitchFamily="34" charset="0"/>
              </a:rPr>
              <a:t>/Keyword opt in:  All information should be listed close to where keyword or </a:t>
            </a:r>
            <a:r>
              <a:rPr lang="en-US" sz="1300" dirty="0" err="1">
                <a:solidFill>
                  <a:srgbClr val="0070C0"/>
                </a:solidFill>
                <a:latin typeface="Calibri" pitchFamily="34" charset="0"/>
              </a:rPr>
              <a:t>shortcode</a:t>
            </a:r>
            <a:r>
              <a:rPr lang="en-US" sz="1300" dirty="0">
                <a:solidFill>
                  <a:srgbClr val="0070C0"/>
                </a:solidFill>
                <a:latin typeface="Calibri" pitchFamily="34" charset="0"/>
              </a:rPr>
              <a:t> is listed</a:t>
            </a:r>
          </a:p>
          <a:p>
            <a:pPr marL="171450" lvl="0" indent="-171450">
              <a:buFont typeface="Wingdings" pitchFamily="2" charset="2"/>
              <a:buChar char="ü"/>
            </a:pPr>
            <a:r>
              <a:rPr lang="en-US" sz="1300" dirty="0">
                <a:solidFill>
                  <a:srgbClr val="0070C0"/>
                </a:solidFill>
                <a:latin typeface="Calibri" pitchFamily="34" charset="0"/>
              </a:rPr>
              <a:t>Web Ingest:  </a:t>
            </a:r>
            <a:r>
              <a:rPr lang="en-US" sz="1300" dirty="0" smtClean="0">
                <a:solidFill>
                  <a:srgbClr val="0070C0"/>
                </a:solidFill>
                <a:latin typeface="Calibri" pitchFamily="34" charset="0"/>
              </a:rPr>
              <a:t>Click on verify</a:t>
            </a:r>
            <a:endParaRPr lang="en-US" sz="1300" dirty="0">
              <a:solidFill>
                <a:srgbClr val="0070C0"/>
              </a:solidFill>
              <a:latin typeface="Calibri" pitchFamily="34" charset="0"/>
            </a:endParaRPr>
          </a:p>
          <a:p>
            <a:pPr marL="171450" lvl="0" indent="-171450">
              <a:buFont typeface="Wingdings" pitchFamily="2" charset="2"/>
              <a:buChar char="ü"/>
            </a:pPr>
            <a:r>
              <a:rPr lang="en-US" sz="1300" dirty="0">
                <a:solidFill>
                  <a:srgbClr val="0070C0"/>
                </a:solidFill>
                <a:latin typeface="Calibri" pitchFamily="34" charset="0"/>
              </a:rPr>
              <a:t>Disclosure:  </a:t>
            </a:r>
            <a:r>
              <a:rPr lang="en-US" sz="1300" b="1" i="1" dirty="0">
                <a:solidFill>
                  <a:srgbClr val="0070C0"/>
                </a:solidFill>
                <a:latin typeface="Calibri" pitchFamily="34" charset="0"/>
              </a:rPr>
              <a:t>(Sample Disclosure is listed below</a:t>
            </a:r>
            <a:r>
              <a:rPr lang="en-US" sz="1300" b="1" i="1" dirty="0" smtClean="0">
                <a:solidFill>
                  <a:srgbClr val="0070C0"/>
                </a:solidFill>
                <a:latin typeface="Calibri" pitchFamily="34" charset="0"/>
              </a:rPr>
              <a:t>)</a:t>
            </a:r>
          </a:p>
          <a:p>
            <a:pPr marL="628650" lvl="1" indent="-171450">
              <a:buFont typeface="Courier New" pitchFamily="49" charset="0"/>
              <a:buChar char="o"/>
            </a:pPr>
            <a:r>
              <a:rPr lang="en-US" sz="1300" dirty="0" smtClean="0">
                <a:solidFill>
                  <a:srgbClr val="0070C0"/>
                </a:solidFill>
                <a:latin typeface="Calibri" pitchFamily="34" charset="0"/>
              </a:rPr>
              <a:t>Program </a:t>
            </a:r>
            <a:r>
              <a:rPr lang="en-US" sz="1300" dirty="0">
                <a:solidFill>
                  <a:srgbClr val="0070C0"/>
                </a:solidFill>
                <a:latin typeface="Calibri" pitchFamily="34" charset="0"/>
              </a:rPr>
              <a:t>sponsor</a:t>
            </a:r>
          </a:p>
          <a:p>
            <a:pPr marL="628650" lvl="1" indent="-171450">
              <a:buFont typeface="Courier New" pitchFamily="49" charset="0"/>
              <a:buChar char="o"/>
            </a:pPr>
            <a:r>
              <a:rPr lang="en-US" sz="1300" dirty="0">
                <a:solidFill>
                  <a:srgbClr val="0070C0"/>
                </a:solidFill>
                <a:latin typeface="Calibri" pitchFamily="34" charset="0"/>
              </a:rPr>
              <a:t>Service Description</a:t>
            </a:r>
          </a:p>
          <a:p>
            <a:pPr marL="628650" lvl="1" indent="-171450">
              <a:buFont typeface="Courier New" pitchFamily="49" charset="0"/>
              <a:buChar char="o"/>
            </a:pPr>
            <a:r>
              <a:rPr lang="en-US" sz="1300" dirty="0">
                <a:solidFill>
                  <a:srgbClr val="0070C0"/>
                </a:solidFill>
                <a:latin typeface="Calibri" pitchFamily="34" charset="0"/>
              </a:rPr>
              <a:t>Frequency of messaging (Ex: 1 </a:t>
            </a:r>
            <a:r>
              <a:rPr lang="en-US" sz="1300" dirty="0" err="1" smtClean="0">
                <a:solidFill>
                  <a:srgbClr val="0070C0"/>
                </a:solidFill>
                <a:latin typeface="Calibri" pitchFamily="34" charset="0"/>
              </a:rPr>
              <a:t>msg</a:t>
            </a:r>
            <a:r>
              <a:rPr lang="en-US" sz="1300" dirty="0" smtClean="0">
                <a:solidFill>
                  <a:srgbClr val="0070C0"/>
                </a:solidFill>
                <a:latin typeface="Calibri" pitchFamily="34" charset="0"/>
              </a:rPr>
              <a:t>/query, </a:t>
            </a:r>
            <a:r>
              <a:rPr lang="en-US" sz="1300" dirty="0" err="1" smtClean="0">
                <a:solidFill>
                  <a:srgbClr val="0070C0"/>
                </a:solidFill>
                <a:latin typeface="Calibri" pitchFamily="34" charset="0"/>
              </a:rPr>
              <a:t>Msg</a:t>
            </a:r>
            <a:r>
              <a:rPr lang="en-US" sz="1300" dirty="0" smtClean="0">
                <a:solidFill>
                  <a:srgbClr val="0070C0"/>
                </a:solidFill>
                <a:latin typeface="Calibri" pitchFamily="34" charset="0"/>
              </a:rPr>
              <a:t> </a:t>
            </a:r>
            <a:r>
              <a:rPr lang="en-US" sz="1300" dirty="0" err="1" smtClean="0">
                <a:solidFill>
                  <a:srgbClr val="0070C0"/>
                </a:solidFill>
                <a:latin typeface="Calibri" pitchFamily="34" charset="0"/>
              </a:rPr>
              <a:t>Frequ</a:t>
            </a:r>
            <a:r>
              <a:rPr lang="en-US" sz="1300" dirty="0" smtClean="0">
                <a:solidFill>
                  <a:srgbClr val="0070C0"/>
                </a:solidFill>
                <a:latin typeface="Calibri" pitchFamily="34" charset="0"/>
              </a:rPr>
              <a:t> Varies) </a:t>
            </a:r>
            <a:endParaRPr lang="en-US" sz="1300" dirty="0">
              <a:solidFill>
                <a:srgbClr val="0070C0"/>
              </a:solidFill>
              <a:latin typeface="Calibri" pitchFamily="34" charset="0"/>
            </a:endParaRPr>
          </a:p>
          <a:p>
            <a:pPr marL="628650" lvl="1" indent="-171450">
              <a:buFont typeface="Courier New" pitchFamily="49" charset="0"/>
              <a:buChar char="o"/>
            </a:pPr>
            <a:r>
              <a:rPr lang="en-US" sz="1300" dirty="0">
                <a:solidFill>
                  <a:srgbClr val="0070C0"/>
                </a:solidFill>
                <a:latin typeface="Calibri" pitchFamily="34" charset="0"/>
              </a:rPr>
              <a:t>Help instructions: Text HELP for Help (</a:t>
            </a:r>
            <a:r>
              <a:rPr lang="en-US" sz="1300" b="1" dirty="0">
                <a:solidFill>
                  <a:srgbClr val="0070C0"/>
                </a:solidFill>
                <a:latin typeface="Calibri" pitchFamily="34" charset="0"/>
              </a:rPr>
              <a:t>HELP</a:t>
            </a:r>
            <a:r>
              <a:rPr lang="en-US" sz="1300" dirty="0">
                <a:solidFill>
                  <a:srgbClr val="0070C0"/>
                </a:solidFill>
                <a:latin typeface="Calibri" pitchFamily="34" charset="0"/>
              </a:rPr>
              <a:t> must be bold)</a:t>
            </a:r>
          </a:p>
          <a:p>
            <a:pPr marL="628650" lvl="1" indent="-171450">
              <a:buFont typeface="Courier New" pitchFamily="49" charset="0"/>
              <a:buChar char="o"/>
            </a:pPr>
            <a:r>
              <a:rPr lang="en-US" sz="1300" dirty="0">
                <a:solidFill>
                  <a:srgbClr val="0070C0"/>
                </a:solidFill>
                <a:latin typeface="Calibri" pitchFamily="34" charset="0"/>
              </a:rPr>
              <a:t>Opt out Info:  To stop text STOP to &lt;SC #&gt; (</a:t>
            </a:r>
            <a:r>
              <a:rPr lang="en-US" sz="1300" b="1" dirty="0">
                <a:solidFill>
                  <a:srgbClr val="0070C0"/>
                </a:solidFill>
                <a:latin typeface="Calibri" pitchFamily="34" charset="0"/>
              </a:rPr>
              <a:t>STOP</a:t>
            </a:r>
            <a:r>
              <a:rPr lang="en-US" sz="1300" dirty="0">
                <a:solidFill>
                  <a:srgbClr val="0070C0"/>
                </a:solidFill>
                <a:latin typeface="Calibri" pitchFamily="34" charset="0"/>
              </a:rPr>
              <a:t> must be bold)</a:t>
            </a:r>
          </a:p>
          <a:p>
            <a:pPr marL="628650" lvl="1" indent="-171450">
              <a:buFont typeface="Courier New" pitchFamily="49" charset="0"/>
              <a:buChar char="o"/>
            </a:pPr>
            <a:r>
              <a:rPr lang="en-US" sz="1300" dirty="0">
                <a:solidFill>
                  <a:srgbClr val="0070C0"/>
                </a:solidFill>
                <a:latin typeface="Calibri" pitchFamily="34" charset="0"/>
              </a:rPr>
              <a:t>Additional carrier costs: ‘ </a:t>
            </a:r>
            <a:r>
              <a:rPr lang="en-US" sz="1300" dirty="0" err="1">
                <a:solidFill>
                  <a:srgbClr val="0070C0"/>
                </a:solidFill>
                <a:latin typeface="Calibri" pitchFamily="34" charset="0"/>
              </a:rPr>
              <a:t>Msg&amp;Data</a:t>
            </a:r>
            <a:r>
              <a:rPr lang="en-US" sz="1300" dirty="0">
                <a:solidFill>
                  <a:srgbClr val="0070C0"/>
                </a:solidFill>
                <a:latin typeface="Calibri" pitchFamily="34" charset="0"/>
              </a:rPr>
              <a:t> Rates May Apply’</a:t>
            </a:r>
          </a:p>
          <a:p>
            <a:pPr marL="628650" lvl="1" indent="-171450">
              <a:buFont typeface="Courier New" pitchFamily="49" charset="0"/>
              <a:buChar char="o"/>
            </a:pPr>
            <a:r>
              <a:rPr lang="en-US" sz="1300" dirty="0">
                <a:solidFill>
                  <a:srgbClr val="0070C0"/>
                </a:solidFill>
                <a:latin typeface="Calibri" pitchFamily="34" charset="0"/>
              </a:rPr>
              <a:t>Static Terms and Conditions:  Mobile T&amp;Cs available at </a:t>
            </a:r>
            <a:r>
              <a:rPr lang="en-US" sz="1300" dirty="0">
                <a:solidFill>
                  <a:srgbClr val="0070C0"/>
                </a:solidFill>
                <a:latin typeface="Calibri" pitchFamily="34" charset="0"/>
                <a:hlinkClick r:id="rId2"/>
              </a:rPr>
              <a:t>www.xyz.com/sss</a:t>
            </a:r>
            <a:endParaRPr lang="en-US" sz="1300" dirty="0">
              <a:solidFill>
                <a:srgbClr val="0070C0"/>
              </a:solidFill>
              <a:latin typeface="Calibri" pitchFamily="34" charset="0"/>
            </a:endParaRPr>
          </a:p>
          <a:p>
            <a:pPr marL="628650" lvl="1" indent="-171450">
              <a:buFont typeface="Courier New" pitchFamily="49" charset="0"/>
              <a:buChar char="o"/>
            </a:pPr>
            <a:r>
              <a:rPr lang="en-US" sz="1300" dirty="0">
                <a:solidFill>
                  <a:srgbClr val="0070C0"/>
                </a:solidFill>
                <a:latin typeface="Calibri" pitchFamily="34" charset="0"/>
              </a:rPr>
              <a:t>Participating carriers:  ACG, ALLTEL AWCC, AT&amp;T Mobility, Boost, Cincinnati Bell, Cricket, Google Voice, Metro PCS, </a:t>
            </a:r>
            <a:r>
              <a:rPr lang="en-US" sz="1300" dirty="0" smtClean="0">
                <a:solidFill>
                  <a:srgbClr val="0070C0"/>
                </a:solidFill>
                <a:latin typeface="Calibri" pitchFamily="34" charset="0"/>
              </a:rPr>
              <a:t>Rural </a:t>
            </a:r>
            <a:r>
              <a:rPr lang="en-US" sz="1300" dirty="0">
                <a:solidFill>
                  <a:srgbClr val="0070C0"/>
                </a:solidFill>
                <a:latin typeface="Calibri" pitchFamily="34" charset="0"/>
              </a:rPr>
              <a:t>Carrier Groups, Sprint, Tier 2/3 Carrier Group, T-Mobile, U.S. Cellular, Verizon Wireless, Virgin </a:t>
            </a:r>
            <a:r>
              <a:rPr lang="en-US" sz="1300" dirty="0" smtClean="0">
                <a:solidFill>
                  <a:srgbClr val="0070C0"/>
                </a:solidFill>
                <a:latin typeface="Calibri" pitchFamily="34" charset="0"/>
              </a:rPr>
              <a:t>Mobile</a:t>
            </a:r>
          </a:p>
          <a:p>
            <a:pPr marL="628650" lvl="1" indent="-171450">
              <a:buFont typeface="Courier New" pitchFamily="49" charset="0"/>
              <a:buChar char="o"/>
            </a:pPr>
            <a:endParaRPr lang="en-US" sz="1300" dirty="0" smtClean="0">
              <a:solidFill>
                <a:srgbClr val="0070C0"/>
              </a:solidFill>
              <a:latin typeface="Calibri" pitchFamily="34" charset="0"/>
            </a:endParaRPr>
          </a:p>
          <a:p>
            <a:pPr marL="0" lvl="1"/>
            <a:r>
              <a:rPr lang="en-US" sz="1300" b="1" dirty="0" smtClean="0">
                <a:solidFill>
                  <a:srgbClr val="0070C0"/>
                </a:solidFill>
                <a:latin typeface="Calibri" pitchFamily="34" charset="0"/>
              </a:rPr>
              <a:t>Double </a:t>
            </a:r>
            <a:r>
              <a:rPr lang="en-US" sz="1300" b="1" dirty="0">
                <a:solidFill>
                  <a:srgbClr val="0070C0"/>
                </a:solidFill>
                <a:latin typeface="Calibri" pitchFamily="34" charset="0"/>
              </a:rPr>
              <a:t>Opt-In:  </a:t>
            </a:r>
            <a:r>
              <a:rPr lang="en-US" sz="1300" dirty="0">
                <a:solidFill>
                  <a:srgbClr val="0070C0"/>
                </a:solidFill>
                <a:latin typeface="Calibri" pitchFamily="34" charset="0"/>
              </a:rPr>
              <a:t>MessageBroadcast recommends informing the customer that they will receive a text shortly after registering their account for SMS alerts.  Let them know that they must respond ‘Yes’ to complete the registration process.  This will help increase the opt-in completion rate. </a:t>
            </a:r>
          </a:p>
          <a:p>
            <a:pPr marL="0" lvl="1"/>
            <a:endParaRPr lang="en-US" sz="1300" dirty="0">
              <a:solidFill>
                <a:srgbClr val="0070C0"/>
              </a:solidFill>
              <a:latin typeface="Calibri" pitchFamily="34" charset="0"/>
            </a:endParaRPr>
          </a:p>
          <a:p>
            <a:pPr marL="0" lvl="1"/>
            <a:r>
              <a:rPr lang="en-US" sz="1300" b="1" dirty="0">
                <a:solidFill>
                  <a:srgbClr val="0070C0"/>
                </a:solidFill>
                <a:latin typeface="Calibri" pitchFamily="34" charset="0"/>
              </a:rPr>
              <a:t>Additional Note: </a:t>
            </a:r>
            <a:r>
              <a:rPr lang="en-US" sz="1300" dirty="0">
                <a:solidFill>
                  <a:srgbClr val="0070C0"/>
                </a:solidFill>
                <a:latin typeface="Calibri" pitchFamily="34" charset="0"/>
              </a:rPr>
              <a:t> A submit button will need to be included. </a:t>
            </a:r>
            <a:endParaRPr lang="en-US" sz="1300" dirty="0" smtClean="0">
              <a:solidFill>
                <a:srgbClr val="0070C0"/>
              </a:solidFill>
              <a:latin typeface="Calibri" pitchFamily="34" charset="0"/>
            </a:endParaRPr>
          </a:p>
          <a:p>
            <a:pPr marL="0" lvl="1"/>
            <a:endParaRPr lang="en-US" sz="900" dirty="0">
              <a:solidFill>
                <a:srgbClr val="0070C0"/>
              </a:solidFill>
              <a:latin typeface="Calibri" pitchFamily="34" charset="0"/>
            </a:endParaRPr>
          </a:p>
          <a:p>
            <a:r>
              <a:rPr lang="en-US" sz="1300" dirty="0">
                <a:solidFill>
                  <a:srgbClr val="0070C0"/>
                </a:solidFill>
                <a:latin typeface="Calibri" pitchFamily="34" charset="0"/>
              </a:rPr>
              <a:t>Sample Disclosure:  </a:t>
            </a:r>
            <a:r>
              <a:rPr lang="en-US" sz="900" dirty="0">
                <a:solidFill>
                  <a:srgbClr val="0070C0"/>
                </a:solidFill>
                <a:latin typeface="Calibri" pitchFamily="34" charset="0"/>
              </a:rPr>
              <a:t>MAC Alerts and Notifications:  Message frequency depends on user.  Text STOP to </a:t>
            </a:r>
            <a:r>
              <a:rPr lang="en-US" sz="900" dirty="0">
                <a:solidFill>
                  <a:srgbClr val="FF0000"/>
                </a:solidFill>
                <a:latin typeface="Calibri" pitchFamily="34" charset="0"/>
              </a:rPr>
              <a:t>XXXXX or XXXXXX </a:t>
            </a:r>
            <a:r>
              <a:rPr lang="en-US" sz="900" dirty="0">
                <a:solidFill>
                  <a:srgbClr val="0070C0"/>
                </a:solidFill>
                <a:latin typeface="Calibri" pitchFamily="34" charset="0"/>
              </a:rPr>
              <a:t>to cancel.  Text HELP to </a:t>
            </a:r>
            <a:r>
              <a:rPr lang="en-US" sz="900" dirty="0">
                <a:solidFill>
                  <a:srgbClr val="FF0000"/>
                </a:solidFill>
                <a:latin typeface="Calibri" pitchFamily="34" charset="0"/>
              </a:rPr>
              <a:t>XXXXX or XXXXX</a:t>
            </a:r>
            <a:r>
              <a:rPr lang="en-US" sz="900" dirty="0">
                <a:solidFill>
                  <a:srgbClr val="0070C0"/>
                </a:solidFill>
                <a:latin typeface="Calibri" pitchFamily="34" charset="0"/>
              </a:rPr>
              <a:t> for assistance or email to </a:t>
            </a:r>
            <a:r>
              <a:rPr lang="en-US" sz="900" dirty="0">
                <a:solidFill>
                  <a:srgbClr val="0070C0"/>
                </a:solidFill>
                <a:latin typeface="Calibri" pitchFamily="34" charset="0"/>
                <a:hlinkClick r:id="rId3"/>
              </a:rPr>
              <a:t>demoHELP@mobileauthcorp.com</a:t>
            </a:r>
            <a:r>
              <a:rPr lang="en-US" sz="900" dirty="0">
                <a:solidFill>
                  <a:srgbClr val="0070C0"/>
                </a:solidFill>
                <a:latin typeface="Calibri" pitchFamily="34" charset="0"/>
              </a:rPr>
              <a:t>.  Message and data rates may apply.  Participating carriers are:  ACG, ALLTEL AWCC, AT&amp;T Mobility, Boost, Cincinnati Bell, Cricket, Google Voice, Metro PCS, Rural Carrier Groups, Sprint, Tier 2/3 Carrier Group, T-Mobile, U.S. Cellular, Verizon Wireless, Virgin Mobile</a:t>
            </a:r>
          </a:p>
          <a:p>
            <a:r>
              <a:rPr lang="en-US" sz="900" dirty="0">
                <a:solidFill>
                  <a:srgbClr val="0070C0"/>
                </a:solidFill>
                <a:latin typeface="Calibri" pitchFamily="34" charset="0"/>
              </a:rPr>
              <a:t>Mobile Terms and Conditions </a:t>
            </a:r>
            <a:r>
              <a:rPr lang="en-US" sz="900" dirty="0" smtClean="0">
                <a:solidFill>
                  <a:srgbClr val="FF0000"/>
                </a:solidFill>
                <a:latin typeface="Calibri" pitchFamily="34" charset="0"/>
                <a:hlinkClick r:id="rId4"/>
              </a:rPr>
              <a:t>www.mobileauthcorp.com</a:t>
            </a:r>
            <a:r>
              <a:rPr lang="en-US" sz="900" dirty="0" smtClean="0">
                <a:solidFill>
                  <a:srgbClr val="FF0000"/>
                </a:solidFill>
                <a:latin typeface="Calibri" pitchFamily="34" charset="0"/>
              </a:rPr>
              <a:t> – Need a live link</a:t>
            </a:r>
            <a:endParaRPr lang="en-US" sz="900" dirty="0">
              <a:solidFill>
                <a:srgbClr val="FF0000"/>
              </a:solidFill>
              <a:latin typeface="Calibri" pitchFamily="34" charset="0"/>
            </a:endParaRPr>
          </a:p>
          <a:p>
            <a:r>
              <a:rPr lang="en-US" sz="900" dirty="0">
                <a:solidFill>
                  <a:srgbClr val="0070C0"/>
                </a:solidFill>
                <a:latin typeface="Calibri" pitchFamily="34" charset="0"/>
              </a:rPr>
              <a:t>Privacy Policy  </a:t>
            </a:r>
            <a:r>
              <a:rPr lang="en-US" sz="900" dirty="0" smtClean="0">
                <a:solidFill>
                  <a:srgbClr val="FF0000"/>
                </a:solidFill>
                <a:latin typeface="Calibri" pitchFamily="34" charset="0"/>
                <a:hlinkClick r:id="rId4"/>
              </a:rPr>
              <a:t>www.mobileauthcorp.com</a:t>
            </a:r>
            <a:r>
              <a:rPr lang="en-US" sz="900" dirty="0" smtClean="0">
                <a:solidFill>
                  <a:srgbClr val="FF0000"/>
                </a:solidFill>
                <a:latin typeface="Calibri" pitchFamily="34" charset="0"/>
              </a:rPr>
              <a:t> – Need a live link</a:t>
            </a:r>
            <a:endParaRPr lang="en-US" sz="900" dirty="0">
              <a:solidFill>
                <a:srgbClr val="FF0000"/>
              </a:solidFill>
              <a:latin typeface="Calibri" pitchFamily="34" charset="0"/>
            </a:endParaRPr>
          </a:p>
          <a:p>
            <a:pPr marL="0" lvl="1"/>
            <a:endParaRPr lang="en-US" sz="1400" dirty="0">
              <a:solidFill>
                <a:srgbClr val="0070C0"/>
              </a:solidFill>
              <a:latin typeface="Calibri" pitchFamily="34" charset="0"/>
            </a:endParaRPr>
          </a:p>
        </p:txBody>
      </p:sp>
    </p:spTree>
    <p:extLst>
      <p:ext uri="{BB962C8B-B14F-4D97-AF65-F5344CB8AC3E}">
        <p14:creationId xmlns:p14="http://schemas.microsoft.com/office/powerpoint/2010/main" val="233973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itle 12"/>
          <p:cNvSpPr txBox="1">
            <a:spLocks/>
          </p:cNvSpPr>
          <p:nvPr/>
        </p:nvSpPr>
        <p:spPr>
          <a:xfrm>
            <a:off x="508000" y="221322"/>
            <a:ext cx="7737784" cy="800100"/>
          </a:xfrm>
          <a:prstGeom prst="rect">
            <a:avLst/>
          </a:prstGeom>
        </p:spPr>
        <p:txBody>
          <a:bodyPr/>
          <a:lstStyle/>
          <a:p>
            <a:r>
              <a:rPr lang="en-US" sz="2800" b="1" kern="0" cap="all" dirty="0" smtClean="0">
                <a:solidFill>
                  <a:srgbClr val="347BA7"/>
                </a:solidFill>
              </a:rPr>
              <a:t>Sample screenshots</a:t>
            </a:r>
            <a:r>
              <a:rPr lang="en-US" sz="2800" b="1" kern="0" dirty="0" smtClean="0">
                <a:solidFill>
                  <a:srgbClr val="347BA7"/>
                </a:solidFill>
              </a:rPr>
              <a:t>:</a:t>
            </a:r>
            <a:endParaRPr lang="en-US" sz="2800" b="1" kern="0" dirty="0">
              <a:solidFill>
                <a:srgbClr val="347BA7"/>
              </a:solidFill>
            </a:endParaRPr>
          </a:p>
        </p:txBody>
      </p:sp>
      <p:pic>
        <p:nvPicPr>
          <p:cNvPr id="2" name="Picture 1"/>
          <p:cNvPicPr>
            <a:picLocks noChangeAspect="1"/>
          </p:cNvPicPr>
          <p:nvPr/>
        </p:nvPicPr>
        <p:blipFill rotWithShape="1">
          <a:blip r:embed="rId2"/>
          <a:srcRect l="33700" t="20933" r="28800" b="22889"/>
          <a:stretch/>
        </p:blipFill>
        <p:spPr>
          <a:xfrm>
            <a:off x="828675" y="800100"/>
            <a:ext cx="7417109" cy="5017770"/>
          </a:xfrm>
          <a:prstGeom prst="rect">
            <a:avLst/>
          </a:prstGeom>
        </p:spPr>
      </p:pic>
      <p:sp>
        <p:nvSpPr>
          <p:cNvPr id="3" name="TextBox 2"/>
          <p:cNvSpPr txBox="1"/>
          <p:nvPr/>
        </p:nvSpPr>
        <p:spPr>
          <a:xfrm>
            <a:off x="1105054" y="4948939"/>
            <a:ext cx="6543675" cy="830997"/>
          </a:xfrm>
          <a:prstGeom prst="rect">
            <a:avLst/>
          </a:prstGeom>
          <a:solidFill>
            <a:schemeClr val="bg1"/>
          </a:solidFill>
        </p:spPr>
        <p:txBody>
          <a:bodyPr wrap="square" rtlCol="0">
            <a:spAutoFit/>
          </a:bodyPr>
          <a:lstStyle/>
          <a:p>
            <a:r>
              <a:rPr lang="en-US" sz="800" dirty="0" smtClean="0">
                <a:solidFill>
                  <a:srgbClr val="0070C0"/>
                </a:solidFill>
                <a:latin typeface="Calibri" pitchFamily="34" charset="0"/>
              </a:rPr>
              <a:t>MAC Alerts and Notifications:  Message frequency depends on user.  Text STOP to </a:t>
            </a:r>
            <a:r>
              <a:rPr lang="en-US" sz="800" dirty="0" smtClean="0">
                <a:solidFill>
                  <a:srgbClr val="FF0000"/>
                </a:solidFill>
                <a:latin typeface="Calibri" pitchFamily="34" charset="0"/>
              </a:rPr>
              <a:t>XXXXX or XXXXXX </a:t>
            </a:r>
            <a:r>
              <a:rPr lang="en-US" sz="800" dirty="0" smtClean="0">
                <a:solidFill>
                  <a:srgbClr val="0070C0"/>
                </a:solidFill>
                <a:latin typeface="Calibri" pitchFamily="34" charset="0"/>
              </a:rPr>
              <a:t>to cancel.  Text HELP to </a:t>
            </a:r>
            <a:r>
              <a:rPr lang="en-US" sz="800" dirty="0" smtClean="0">
                <a:solidFill>
                  <a:srgbClr val="FF0000"/>
                </a:solidFill>
                <a:latin typeface="Calibri" pitchFamily="34" charset="0"/>
              </a:rPr>
              <a:t>XXXXX or XXXXX</a:t>
            </a:r>
            <a:r>
              <a:rPr lang="en-US" sz="800" dirty="0" smtClean="0">
                <a:solidFill>
                  <a:srgbClr val="0070C0"/>
                </a:solidFill>
                <a:latin typeface="Calibri" pitchFamily="34" charset="0"/>
              </a:rPr>
              <a:t> for assistance or email to </a:t>
            </a:r>
            <a:r>
              <a:rPr lang="en-US" sz="800" dirty="0" smtClean="0">
                <a:solidFill>
                  <a:srgbClr val="0070C0"/>
                </a:solidFill>
                <a:latin typeface="Calibri" pitchFamily="34" charset="0"/>
                <a:hlinkClick r:id="rId3"/>
              </a:rPr>
              <a:t>demoHELP@mobileauthcorp.com</a:t>
            </a:r>
            <a:r>
              <a:rPr lang="en-US" sz="800" dirty="0" smtClean="0">
                <a:solidFill>
                  <a:srgbClr val="0070C0"/>
                </a:solidFill>
                <a:latin typeface="Calibri" pitchFamily="34" charset="0"/>
              </a:rPr>
              <a:t>.  Message and data rates may apply.  Participating carriers are:  ACG, ALLTEL AWCC, AT&amp;T Mobility, Boost, Cincinnati Bell, Cricket, Google Voice, Metro PCS, Rural Carrier Groups, Sprint, Tier 2/3 Carrier Group, T-Mobile, U.S. Cellular, Verizon Wireless, Virgin Mobile</a:t>
            </a:r>
          </a:p>
          <a:p>
            <a:endParaRPr lang="en-US" sz="800" dirty="0" smtClean="0">
              <a:solidFill>
                <a:srgbClr val="0070C0"/>
              </a:solidFill>
              <a:latin typeface="Calibri" pitchFamily="34" charset="0"/>
            </a:endParaRPr>
          </a:p>
          <a:p>
            <a:r>
              <a:rPr lang="en-US" sz="800" dirty="0" smtClean="0">
                <a:solidFill>
                  <a:srgbClr val="0070C0"/>
                </a:solidFill>
                <a:latin typeface="Calibri" pitchFamily="34" charset="0"/>
              </a:rPr>
              <a:t>Mobile Terms and Conditions </a:t>
            </a:r>
            <a:r>
              <a:rPr lang="en-US" sz="800" dirty="0" smtClean="0">
                <a:solidFill>
                  <a:srgbClr val="FF0000"/>
                </a:solidFill>
                <a:latin typeface="Calibri" pitchFamily="34" charset="0"/>
                <a:hlinkClick r:id="rId4"/>
              </a:rPr>
              <a:t>www.mobileauthcorp.com</a:t>
            </a:r>
            <a:r>
              <a:rPr lang="en-US" sz="800" dirty="0" smtClean="0">
                <a:solidFill>
                  <a:srgbClr val="FF0000"/>
                </a:solidFill>
                <a:latin typeface="Calibri" pitchFamily="34" charset="0"/>
              </a:rPr>
              <a:t> – Need a live T&amp;C link </a:t>
            </a:r>
            <a:r>
              <a:rPr lang="en-US" sz="800" dirty="0">
                <a:solidFill>
                  <a:srgbClr val="0070C0"/>
                </a:solidFill>
                <a:latin typeface="Calibri" pitchFamily="34" charset="0"/>
              </a:rPr>
              <a:t>I </a:t>
            </a:r>
            <a:r>
              <a:rPr lang="en-US" sz="800" dirty="0" smtClean="0">
                <a:solidFill>
                  <a:srgbClr val="0070C0"/>
                </a:solidFill>
                <a:latin typeface="Calibri" pitchFamily="34" charset="0"/>
              </a:rPr>
              <a:t>Privacy Policy  </a:t>
            </a:r>
            <a:r>
              <a:rPr lang="en-US" sz="800" dirty="0" smtClean="0">
                <a:solidFill>
                  <a:srgbClr val="FF0000"/>
                </a:solidFill>
                <a:latin typeface="Calibri" pitchFamily="34" charset="0"/>
                <a:hlinkClick r:id="rId4"/>
              </a:rPr>
              <a:t>www.mobileauthcorp.com</a:t>
            </a:r>
            <a:r>
              <a:rPr lang="en-US" sz="800" dirty="0" smtClean="0">
                <a:solidFill>
                  <a:srgbClr val="FF0000"/>
                </a:solidFill>
                <a:latin typeface="Calibri" pitchFamily="34" charset="0"/>
              </a:rPr>
              <a:t> – Need a live PP link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508000" y="382195"/>
            <a:ext cx="7737784" cy="800100"/>
          </a:xfrm>
          <a:prstGeom prst="rect">
            <a:avLst/>
          </a:prstGeom>
        </p:spPr>
        <p:txBody>
          <a:bodyPr/>
          <a:lstStyle/>
          <a:p>
            <a:pPr algn="ctr"/>
            <a:r>
              <a:rPr lang="en-US" sz="2800" b="1" kern="0" cap="all" dirty="0" smtClean="0">
                <a:solidFill>
                  <a:srgbClr val="347BA7"/>
                </a:solidFill>
              </a:rPr>
              <a:t>Sample </a:t>
            </a:r>
            <a:r>
              <a:rPr lang="en-US" sz="2800" b="1" kern="0" cap="all" dirty="0">
                <a:solidFill>
                  <a:srgbClr val="347BA7"/>
                </a:solidFill>
              </a:rPr>
              <a:t>Mobile </a:t>
            </a:r>
            <a:r>
              <a:rPr lang="en-US" sz="2800" b="1" kern="0" dirty="0" smtClean="0">
                <a:solidFill>
                  <a:srgbClr val="347BA7"/>
                </a:solidFill>
              </a:rPr>
              <a:t>T&amp;C’s:</a:t>
            </a:r>
            <a:endParaRPr lang="en-US" sz="1100" b="1" kern="0" cap="all" dirty="0">
              <a:solidFill>
                <a:srgbClr val="347BA7"/>
              </a:solidFill>
            </a:endParaRPr>
          </a:p>
          <a:p>
            <a:pPr algn="ctr"/>
            <a:r>
              <a:rPr lang="en-US" sz="1800" u="sng" dirty="0" smtClean="0">
                <a:solidFill>
                  <a:srgbClr val="FF0000"/>
                </a:solidFill>
                <a:hlinkClick r:id="rId2"/>
              </a:rPr>
              <a:t>www.mobileauthcorp.com</a:t>
            </a:r>
            <a:r>
              <a:rPr lang="en-US" sz="1800" u="sng" dirty="0" smtClean="0">
                <a:solidFill>
                  <a:srgbClr val="FF0000"/>
                </a:solidFill>
              </a:rPr>
              <a:t> </a:t>
            </a:r>
            <a:r>
              <a:rPr lang="en-US" sz="1800" u="sng" dirty="0" smtClean="0">
                <a:solidFill>
                  <a:srgbClr val="347BA7"/>
                </a:solidFill>
              </a:rPr>
              <a:t>– </a:t>
            </a:r>
            <a:r>
              <a:rPr lang="en-US" sz="1800" u="sng" dirty="0" smtClean="0">
                <a:solidFill>
                  <a:srgbClr val="FF0000"/>
                </a:solidFill>
              </a:rPr>
              <a:t>Need a live T&amp;C link</a:t>
            </a:r>
            <a:endParaRPr lang="en-US" sz="1800" dirty="0">
              <a:solidFill>
                <a:srgbClr val="FF0000"/>
              </a:solidFill>
            </a:endParaRPr>
          </a:p>
          <a:p>
            <a:pPr algn="ctr"/>
            <a:endParaRPr lang="en-US" sz="1100" b="1" i="1" kern="0" cap="all" dirty="0">
              <a:solidFill>
                <a:srgbClr val="7030A0"/>
              </a:solidFill>
            </a:endParaRPr>
          </a:p>
          <a:p>
            <a:pPr algn="ctr"/>
            <a:endParaRPr lang="en-US" sz="2800" b="1" i="1" kern="0" dirty="0">
              <a:solidFill>
                <a:srgbClr val="347BA7"/>
              </a:solidFill>
            </a:endParaRPr>
          </a:p>
        </p:txBody>
      </p:sp>
      <p:sp>
        <p:nvSpPr>
          <p:cNvPr id="7" name="TextBox 6"/>
          <p:cNvSpPr txBox="1"/>
          <p:nvPr/>
        </p:nvSpPr>
        <p:spPr>
          <a:xfrm>
            <a:off x="666669" y="960270"/>
            <a:ext cx="7998968" cy="5101397"/>
          </a:xfrm>
          <a:prstGeom prst="rect">
            <a:avLst/>
          </a:prstGeom>
          <a:noFill/>
        </p:spPr>
        <p:txBody>
          <a:bodyPr wrap="square" rtlCol="0">
            <a:spAutoFit/>
          </a:bodyPr>
          <a:lstStyle/>
          <a:p>
            <a:pPr lvl="1" algn="ctr"/>
            <a:endParaRPr lang="en-US" sz="1050" b="1" cap="all" dirty="0" smtClean="0"/>
          </a:p>
          <a:p>
            <a:pPr algn="ctr"/>
            <a:r>
              <a:rPr lang="en-US" sz="1050" b="1" cap="all" dirty="0" smtClean="0"/>
              <a:t>Mobile authentication corp mobile terms and Conditions</a:t>
            </a:r>
            <a:endParaRPr lang="en-US" sz="1050" dirty="0" smtClean="0"/>
          </a:p>
          <a:p>
            <a:pPr algn="ctr"/>
            <a:r>
              <a:rPr lang="en-US" sz="1050" b="1" cap="all" dirty="0" smtClean="0"/>
              <a:t>for </a:t>
            </a:r>
            <a:r>
              <a:rPr lang="en-US" sz="1050" b="1" cap="all" dirty="0"/>
              <a:t>Text Messages Providing Alerts and/or Notices </a:t>
            </a:r>
            <a:endParaRPr lang="en-US" sz="1050" b="1" cap="all" dirty="0" smtClean="0"/>
          </a:p>
          <a:p>
            <a:pPr algn="ctr"/>
            <a:endParaRPr lang="en-US" sz="1050" dirty="0"/>
          </a:p>
          <a:p>
            <a:r>
              <a:rPr lang="en-US" sz="1050" dirty="0"/>
              <a:t>You have subscribed and expressly consented to receive SMS alerts and notifications on your mobile telecommunications device from Mobile Authentication Corp ('us' or 'we' or 'our') for purposes of providing you notices and/or alerts regarding your </a:t>
            </a:r>
            <a:r>
              <a:rPr lang="en-US" sz="1050" dirty="0" smtClean="0"/>
              <a:t>account </a:t>
            </a:r>
            <a:r>
              <a:rPr lang="en-US" sz="1050" dirty="0"/>
              <a:t>with us. You acknowledge, understand and agree as follows</a:t>
            </a:r>
            <a:r>
              <a:rPr lang="en-US" sz="1050" dirty="0" smtClean="0"/>
              <a:t>:</a:t>
            </a:r>
          </a:p>
          <a:p>
            <a:endParaRPr lang="en-US" sz="1050" dirty="0"/>
          </a:p>
          <a:p>
            <a:r>
              <a:rPr lang="en-US" sz="1050" dirty="0"/>
              <a:t>Message frequency depends on user. Message and Data rates may apply. These would be charged by, and be payable by you to, your mobile service provider. You acknowledge, understand and agree that we shall not be held liable for any delays in the receipt of our text message to you, as its delivery is subject to effective transmission from your mobile service provider. In addition, if you decide you no longer want to subscribe, you can respond to any text alert and notifications you receive by texting in the word </a:t>
            </a:r>
            <a:r>
              <a:rPr lang="en-US" sz="1050" b="1" dirty="0"/>
              <a:t>STOP</a:t>
            </a:r>
            <a:r>
              <a:rPr lang="en-US" sz="1050" dirty="0"/>
              <a:t> to </a:t>
            </a:r>
            <a:r>
              <a:rPr lang="en-US" sz="1050" dirty="0" smtClean="0">
                <a:solidFill>
                  <a:srgbClr val="FF0000"/>
                </a:solidFill>
              </a:rPr>
              <a:t>(XXXXX) or (XXXXX) </a:t>
            </a:r>
            <a:r>
              <a:rPr lang="en-US" sz="1050" dirty="0" smtClean="0"/>
              <a:t>to </a:t>
            </a:r>
            <a:r>
              <a:rPr lang="en-US" sz="1050" dirty="0"/>
              <a:t>cancel</a:t>
            </a:r>
            <a:r>
              <a:rPr lang="en-US" sz="1050" dirty="0" smtClean="0"/>
              <a:t>.</a:t>
            </a:r>
          </a:p>
          <a:p>
            <a:endParaRPr lang="en-US" sz="1050" dirty="0"/>
          </a:p>
          <a:p>
            <a:r>
              <a:rPr lang="en-US" sz="1050" dirty="0"/>
              <a:t>Messages sent via SMS may not be delivered to you if your phone is not in range of a transmission site, or if sufficient network capacity is not available at a particular time. Even within a coverage area, factors beyond the control of your wireless carrier may interfere with message delivery, including the customer's equipment, terrain, proximity to buildings, foliage, and weather. You acknowledge that urgent alerts may not be timely received and that your wireless carrier does not guarantee that alerts will be delivered</a:t>
            </a:r>
            <a:r>
              <a:rPr lang="en-US" sz="1050" dirty="0" smtClean="0"/>
              <a:t>.</a:t>
            </a:r>
          </a:p>
          <a:p>
            <a:endParaRPr lang="en-US" sz="1050" dirty="0"/>
          </a:p>
          <a:p>
            <a:r>
              <a:rPr lang="en-US" sz="1050" dirty="0"/>
              <a:t>Content may not be available on all carriers. Participating carriers are: ACG, ALLTEL AWCC, AT&amp;T Mobility, Boost, Cincinnati Bell, Cricket, Google Voice, Metro </a:t>
            </a:r>
            <a:r>
              <a:rPr lang="en-US" sz="1050" dirty="0" smtClean="0"/>
              <a:t>PCS, Rural </a:t>
            </a:r>
            <a:r>
              <a:rPr lang="en-US" sz="1050" dirty="0"/>
              <a:t>Carrier Groups, Sprint, Tier 2/3 Carrier Group, T-Mobile, U.S. Cellular, Verizon Wireless, Virgin Mobile. Data obtained by us from you in connection with our providing you the text messages as described above may include your cellular number, the name of your mobile service provider, and the date, time and content of the text messages we send you. We may use this information to contact you and to provide the text messages you have requested</a:t>
            </a:r>
            <a:r>
              <a:rPr lang="en-US" sz="1050" dirty="0" smtClean="0"/>
              <a:t>.</a:t>
            </a:r>
          </a:p>
          <a:p>
            <a:endParaRPr lang="en-US" sz="1050" dirty="0"/>
          </a:p>
          <a:p>
            <a:r>
              <a:rPr lang="en-US" sz="1050" dirty="0"/>
              <a:t>If you have any questions regarding the above terms or the types of text messages to be received by you as described above, then you can respond to any such message you receive by texting in the word </a:t>
            </a:r>
            <a:r>
              <a:rPr lang="en-US" sz="1050" b="1" dirty="0"/>
              <a:t>HELP</a:t>
            </a:r>
            <a:r>
              <a:rPr lang="en-US" sz="1050" dirty="0"/>
              <a:t> and replying back to the message </a:t>
            </a:r>
            <a:r>
              <a:rPr lang="en-US" sz="1050" dirty="0" smtClean="0"/>
              <a:t>at </a:t>
            </a:r>
            <a:r>
              <a:rPr lang="en-US" sz="1050" dirty="0">
                <a:solidFill>
                  <a:srgbClr val="FF0000"/>
                </a:solidFill>
              </a:rPr>
              <a:t>(XXXXX) or </a:t>
            </a:r>
            <a:r>
              <a:rPr lang="en-US" sz="1050" dirty="0" smtClean="0">
                <a:solidFill>
                  <a:srgbClr val="FF0000"/>
                </a:solidFill>
              </a:rPr>
              <a:t>(XXXXX)</a:t>
            </a:r>
            <a:r>
              <a:rPr lang="en-US" sz="1050" dirty="0" smtClean="0"/>
              <a:t>. </a:t>
            </a:r>
            <a:r>
              <a:rPr lang="en-US" sz="1050" dirty="0"/>
              <a:t>Or, you can contact us at </a:t>
            </a:r>
            <a:r>
              <a:rPr lang="en-US" sz="1050" dirty="0" smtClean="0">
                <a:solidFill>
                  <a:srgbClr val="FF0000"/>
                </a:solidFill>
              </a:rPr>
              <a:t>XXX-XXX-XXXX</a:t>
            </a:r>
            <a:r>
              <a:rPr lang="en-US" sz="1050" dirty="0" smtClean="0">
                <a:solidFill>
                  <a:srgbClr val="7030A0"/>
                </a:solidFill>
              </a:rPr>
              <a:t> </a:t>
            </a:r>
            <a:r>
              <a:rPr lang="en-US" sz="1050" dirty="0"/>
              <a:t>or by visiting </a:t>
            </a:r>
            <a:r>
              <a:rPr lang="en-US" sz="1050" dirty="0" smtClean="0">
                <a:solidFill>
                  <a:srgbClr val="FF0000"/>
                </a:solidFill>
                <a:latin typeface="Calibri" pitchFamily="34" charset="0"/>
                <a:hlinkClick r:id="rId2"/>
              </a:rPr>
              <a:t>www.mobileauthcorp.com. </a:t>
            </a:r>
            <a:endParaRPr lang="en-US" sz="1050" dirty="0" smtClean="0">
              <a:solidFill>
                <a:srgbClr val="FF0000"/>
              </a:solidFill>
              <a:latin typeface="Calibri" pitchFamily="34" charset="0"/>
            </a:endParaRPr>
          </a:p>
          <a:p>
            <a:r>
              <a:rPr lang="en-US" sz="1050" dirty="0" smtClean="0"/>
              <a:t>Privacy </a:t>
            </a:r>
            <a:r>
              <a:rPr lang="en-US" sz="1050" dirty="0"/>
              <a:t>Policy </a:t>
            </a:r>
            <a:r>
              <a:rPr lang="en-US" sz="1050" dirty="0" smtClean="0">
                <a:solidFill>
                  <a:srgbClr val="FF0000"/>
                </a:solidFill>
                <a:latin typeface="Calibri" pitchFamily="34" charset="0"/>
                <a:hlinkClick r:id="rId2"/>
              </a:rPr>
              <a:t>www.mobileauthcorp.com</a:t>
            </a:r>
            <a:r>
              <a:rPr lang="en-US" sz="1050" dirty="0" smtClean="0">
                <a:solidFill>
                  <a:srgbClr val="FF0000"/>
                </a:solidFill>
                <a:latin typeface="Calibri" pitchFamily="34" charset="0"/>
              </a:rPr>
              <a:t> </a:t>
            </a:r>
            <a:r>
              <a:rPr lang="en-US" sz="1050" dirty="0" smtClean="0"/>
              <a:t>– </a:t>
            </a:r>
            <a:r>
              <a:rPr lang="en-US" sz="1050" dirty="0" smtClean="0">
                <a:solidFill>
                  <a:srgbClr val="FF0000"/>
                </a:solidFill>
              </a:rPr>
              <a:t>Need a live PP link</a:t>
            </a:r>
            <a:endParaRPr lang="en-US" sz="1050" dirty="0">
              <a:solidFill>
                <a:srgbClr val="FF0000"/>
              </a:solidFill>
            </a:endParaRPr>
          </a:p>
          <a:p>
            <a:pPr algn="ctr"/>
            <a:endParaRPr lang="en-US" sz="1050" dirty="0"/>
          </a:p>
        </p:txBody>
      </p:sp>
    </p:spTree>
    <p:extLst>
      <p:ext uri="{BB962C8B-B14F-4D97-AF65-F5344CB8AC3E}">
        <p14:creationId xmlns:p14="http://schemas.microsoft.com/office/powerpoint/2010/main" val="2839161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508000" y="382195"/>
            <a:ext cx="7737784" cy="456005"/>
          </a:xfrm>
          <a:prstGeom prst="rect">
            <a:avLst/>
          </a:prstGeom>
        </p:spPr>
        <p:txBody>
          <a:bodyPr/>
          <a:lstStyle/>
          <a:p>
            <a:pPr algn="ctr"/>
            <a:r>
              <a:rPr lang="en-US" sz="2000" b="1" kern="0" cap="all" dirty="0">
                <a:solidFill>
                  <a:srgbClr val="347BA7"/>
                </a:solidFill>
              </a:rPr>
              <a:t>Sample Session flows </a:t>
            </a:r>
            <a:r>
              <a:rPr lang="en-US" sz="2000" b="1" kern="0" cap="all" dirty="0" smtClean="0">
                <a:solidFill>
                  <a:srgbClr val="347BA7"/>
                </a:solidFill>
              </a:rPr>
              <a:t>– Opt IN</a:t>
            </a:r>
            <a:endParaRPr lang="en-US" sz="2000" b="1" kern="0" dirty="0">
              <a:solidFill>
                <a:srgbClr val="347BA7"/>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029791952"/>
              </p:ext>
            </p:extLst>
          </p:nvPr>
        </p:nvGraphicFramePr>
        <p:xfrm>
          <a:off x="929390" y="981857"/>
          <a:ext cx="7022892" cy="4527518"/>
        </p:xfrm>
        <a:graphic>
          <a:graphicData uri="http://schemas.openxmlformats.org/drawingml/2006/table">
            <a:tbl>
              <a:tblPr/>
              <a:tblGrid>
                <a:gridCol w="1473431"/>
                <a:gridCol w="5549461"/>
              </a:tblGrid>
              <a:tr h="245936">
                <a:tc>
                  <a:txBody>
                    <a:bodyPr/>
                    <a:lstStyle/>
                    <a:p>
                      <a:pPr marL="0" marR="0">
                        <a:lnSpc>
                          <a:spcPct val="107000"/>
                        </a:lnSpc>
                        <a:spcBef>
                          <a:spcPts val="0"/>
                        </a:spcBef>
                        <a:spcAft>
                          <a:spcPts val="800"/>
                        </a:spcAft>
                      </a:pPr>
                      <a:r>
                        <a:rPr lang="en-US" sz="800" b="1" dirty="0">
                          <a:effectLst/>
                          <a:latin typeface="Calibri" panose="020F0502020204030204" pitchFamily="34" charset="0"/>
                          <a:ea typeface="Calibri" panose="020F0502020204030204" pitchFamily="34" charset="0"/>
                          <a:cs typeface="Times New Roman" panose="02020603050405020304" pitchFamily="18" charset="0"/>
                        </a:rPr>
                        <a:t>TYPE OF MESSAGE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4127" marR="44127" marT="44127" marB="441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7000"/>
                        </a:lnSpc>
                        <a:spcBef>
                          <a:spcPts val="0"/>
                        </a:spcBef>
                        <a:spcAft>
                          <a:spcPts val="800"/>
                        </a:spcAft>
                      </a:pPr>
                      <a:r>
                        <a:rPr lang="en-US" sz="800" b="1">
                          <a:effectLst/>
                          <a:latin typeface="Calibri" panose="020F0502020204030204" pitchFamily="34" charset="0"/>
                          <a:ea typeface="Calibri" panose="020F0502020204030204" pitchFamily="34" charset="0"/>
                          <a:cs typeface="Times New Roman" panose="02020603050405020304" pitchFamily="18" charset="0"/>
                        </a:rPr>
                        <a:t>SUBSCRIPTION ALET TEXT MESSAGES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4127" marR="44127" marT="44127" marB="441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653564">
                <a:tc>
                  <a:txBody>
                    <a:bodyPr/>
                    <a:lstStyle/>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One-Time Double-Opt-In Message</a:t>
                      </a:r>
                    </a:p>
                    <a:p>
                      <a:pPr marL="0" marR="0">
                        <a:lnSpc>
                          <a:spcPct val="107000"/>
                        </a:lnSpc>
                        <a:spcBef>
                          <a:spcPts val="0"/>
                        </a:spcBef>
                        <a:spcAft>
                          <a:spcPts val="800"/>
                        </a:spcAft>
                      </a:pPr>
                      <a:r>
                        <a:rPr lang="en-US" sz="800" u="sng" dirty="0" smtClean="0">
                          <a:effectLst/>
                          <a:latin typeface="Calibri" panose="020F0502020204030204" pitchFamily="34" charset="0"/>
                          <a:ea typeface="Calibri" panose="020F0502020204030204" pitchFamily="34" charset="0"/>
                          <a:cs typeface="Times New Roman" panose="02020603050405020304" pitchFamily="18" charset="0"/>
                        </a:rPr>
                        <a:t>151 </a:t>
                      </a:r>
                      <a:r>
                        <a:rPr lang="en-US" sz="800" u="sng" dirty="0">
                          <a:effectLst/>
                          <a:latin typeface="Calibri" panose="020F0502020204030204" pitchFamily="34" charset="0"/>
                          <a:ea typeface="Calibri" panose="020F0502020204030204" pitchFamily="34" charset="0"/>
                          <a:cs typeface="Times New Roman" panose="02020603050405020304" pitchFamily="18" charset="0"/>
                        </a:rPr>
                        <a:t>characters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4127" marR="44127" marT="44127" marB="441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MAC Alert</a:t>
                      </a:r>
                      <a:r>
                        <a:rPr lang="en-US" sz="800" dirty="0" smtClean="0">
                          <a:effectLst/>
                          <a:latin typeface="Calibri" panose="020F0502020204030204" pitchFamily="34" charset="0"/>
                          <a:ea typeface="Calibri" panose="020F0502020204030204" pitchFamily="34" charset="0"/>
                          <a:cs typeface="Times New Roman" panose="02020603050405020304" pitchFamily="18" charset="0"/>
                        </a:rPr>
                        <a:t>: You’ve </a:t>
                      </a:r>
                      <a:r>
                        <a:rPr lang="en-US" sz="800" dirty="0">
                          <a:effectLst/>
                          <a:latin typeface="Calibri" panose="020F0502020204030204" pitchFamily="34" charset="0"/>
                          <a:ea typeface="Calibri" panose="020F0502020204030204" pitchFamily="34" charset="0"/>
                          <a:cs typeface="Times New Roman" panose="02020603050405020304" pitchFamily="18" charset="0"/>
                        </a:rPr>
                        <a:t>chosen to receive </a:t>
                      </a:r>
                      <a:r>
                        <a:rPr lang="en-US" sz="800" dirty="0" smtClean="0">
                          <a:effectLst/>
                          <a:latin typeface="Calibri" panose="020F0502020204030204" pitchFamily="34" charset="0"/>
                          <a:ea typeface="Calibri" panose="020F0502020204030204" pitchFamily="34" charset="0"/>
                          <a:cs typeface="Times New Roman" panose="02020603050405020304" pitchFamily="18" charset="0"/>
                        </a:rPr>
                        <a:t>alerts. Reply </a:t>
                      </a:r>
                      <a:r>
                        <a:rPr lang="en-US" sz="800" dirty="0">
                          <a:effectLst/>
                          <a:latin typeface="Calibri" panose="020F0502020204030204" pitchFamily="34" charset="0"/>
                          <a:ea typeface="Calibri" panose="020F0502020204030204" pitchFamily="34" charset="0"/>
                          <a:cs typeface="Times New Roman" panose="02020603050405020304" pitchFamily="18" charset="0"/>
                        </a:rPr>
                        <a:t>YES to confirm, HELP for help or STOP to cancel. </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Msg</a:t>
                      </a:r>
                      <a:r>
                        <a:rPr lang="en-US" sz="800" dirty="0">
                          <a:effectLst/>
                          <a:latin typeface="Calibri" panose="020F0502020204030204" pitchFamily="34" charset="0"/>
                          <a:ea typeface="Calibri" panose="020F0502020204030204" pitchFamily="34" charset="0"/>
                          <a:cs typeface="Times New Roman" panose="02020603050405020304" pitchFamily="18" charset="0"/>
                        </a:rPr>
                        <a:t> </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freq</a:t>
                      </a:r>
                      <a:r>
                        <a:rPr lang="en-US" sz="800" dirty="0">
                          <a:effectLst/>
                          <a:latin typeface="Calibri" panose="020F0502020204030204" pitchFamily="34" charset="0"/>
                          <a:ea typeface="Calibri" panose="020F0502020204030204" pitchFamily="34" charset="0"/>
                          <a:cs typeface="Times New Roman" panose="02020603050405020304" pitchFamily="18" charset="0"/>
                        </a:rPr>
                        <a:t> depends on user. </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Msg&amp;Data</a:t>
                      </a:r>
                      <a:r>
                        <a:rPr lang="en-US" sz="800" dirty="0">
                          <a:effectLst/>
                          <a:latin typeface="Calibri" panose="020F0502020204030204" pitchFamily="34" charset="0"/>
                          <a:ea typeface="Calibri" panose="020F0502020204030204" pitchFamily="34" charset="0"/>
                          <a:cs typeface="Times New Roman" panose="02020603050405020304" pitchFamily="18" charset="0"/>
                        </a:rPr>
                        <a:t> rates may </a:t>
                      </a:r>
                      <a:r>
                        <a:rPr lang="en-US" sz="800" dirty="0" smtClean="0">
                          <a:effectLst/>
                          <a:latin typeface="Calibri" panose="020F0502020204030204" pitchFamily="34" charset="0"/>
                          <a:ea typeface="Calibri" panose="020F0502020204030204" pitchFamily="34" charset="0"/>
                          <a:cs typeface="Times New Roman" panose="02020603050405020304" pitchFamily="18" charset="0"/>
                        </a:rPr>
                        <a:t>apply.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4127" marR="44127" marT="44127" marB="441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6881">
                <a:tc>
                  <a:txBody>
                    <a:bodyPr/>
                    <a:lstStyle/>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Customer Response</a:t>
                      </a:r>
                    </a:p>
                    <a:p>
                      <a:pPr marL="0" marR="0">
                        <a:lnSpc>
                          <a:spcPct val="107000"/>
                        </a:lnSpc>
                        <a:spcBef>
                          <a:spcPts val="0"/>
                        </a:spcBef>
                        <a:spcAft>
                          <a:spcPts val="800"/>
                        </a:spcAft>
                      </a:pPr>
                      <a:r>
                        <a:rPr lang="en-US" sz="800" u="sng" dirty="0">
                          <a:effectLst/>
                          <a:latin typeface="Calibri" panose="020F0502020204030204" pitchFamily="34" charset="0"/>
                          <a:ea typeface="Calibri" panose="020F0502020204030204" pitchFamily="34" charset="0"/>
                          <a:cs typeface="Times New Roman" panose="02020603050405020304" pitchFamily="18" charset="0"/>
                        </a:rPr>
                        <a:t>Up to 3 characters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4127" marR="44127" marT="44127" marB="441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800" dirty="0" smtClean="0">
                          <a:effectLst/>
                          <a:latin typeface="Calibri" panose="020F0502020204030204" pitchFamily="34" charset="0"/>
                          <a:ea typeface="Calibri" panose="020F0502020204030204" pitchFamily="34" charset="0"/>
                          <a:cs typeface="Times New Roman" panose="02020603050405020304" pitchFamily="18" charset="0"/>
                        </a:rPr>
                        <a:t>Yes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4127" marR="44127" marT="44127" marB="441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3564">
                <a:tc>
                  <a:txBody>
                    <a:bodyPr/>
                    <a:lstStyle/>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Double-Opt-In Confirmation</a:t>
                      </a:r>
                    </a:p>
                    <a:p>
                      <a:pPr marL="0" marR="0">
                        <a:lnSpc>
                          <a:spcPct val="107000"/>
                        </a:lnSpc>
                        <a:spcBef>
                          <a:spcPts val="0"/>
                        </a:spcBef>
                        <a:spcAft>
                          <a:spcPts val="800"/>
                        </a:spcAft>
                      </a:pPr>
                      <a:r>
                        <a:rPr lang="en-US" sz="800" u="sng" dirty="0" smtClean="0">
                          <a:effectLst/>
                          <a:latin typeface="Calibri" panose="020F0502020204030204" pitchFamily="34" charset="0"/>
                          <a:ea typeface="Calibri" panose="020F0502020204030204" pitchFamily="34" charset="0"/>
                          <a:cs typeface="Times New Roman" panose="02020603050405020304" pitchFamily="18" charset="0"/>
                        </a:rPr>
                        <a:t>137 </a:t>
                      </a:r>
                      <a:r>
                        <a:rPr lang="en-US" sz="800" u="sng" dirty="0">
                          <a:effectLst/>
                          <a:latin typeface="Calibri" panose="020F0502020204030204" pitchFamily="34" charset="0"/>
                          <a:ea typeface="Calibri" panose="020F0502020204030204" pitchFamily="34" charset="0"/>
                          <a:cs typeface="Times New Roman" panose="02020603050405020304" pitchFamily="18" charset="0"/>
                        </a:rPr>
                        <a:t>characters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4127" marR="44127" marT="44127" marB="441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MAC Alert</a:t>
                      </a:r>
                      <a:r>
                        <a:rPr lang="en-US" sz="800" dirty="0" smtClean="0">
                          <a:effectLst/>
                          <a:latin typeface="Calibri" panose="020F0502020204030204" pitchFamily="34" charset="0"/>
                          <a:ea typeface="Calibri" panose="020F0502020204030204" pitchFamily="34" charset="0"/>
                          <a:cs typeface="Times New Roman" panose="02020603050405020304" pitchFamily="18" charset="0"/>
                        </a:rPr>
                        <a:t>: Registration is </a:t>
                      </a:r>
                      <a:r>
                        <a:rPr lang="en-US" sz="800" dirty="0">
                          <a:effectLst/>
                          <a:latin typeface="Calibri" panose="020F0502020204030204" pitchFamily="34" charset="0"/>
                          <a:ea typeface="Calibri" panose="020F0502020204030204" pitchFamily="34" charset="0"/>
                          <a:cs typeface="Times New Roman" panose="02020603050405020304" pitchFamily="18" charset="0"/>
                        </a:rPr>
                        <a:t>complete. Reply HELP for help or STOP to cancel. </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Msg</a:t>
                      </a:r>
                      <a:r>
                        <a:rPr lang="en-US" sz="800" dirty="0">
                          <a:effectLst/>
                          <a:latin typeface="Calibri" panose="020F0502020204030204" pitchFamily="34" charset="0"/>
                          <a:ea typeface="Calibri" panose="020F0502020204030204" pitchFamily="34" charset="0"/>
                          <a:cs typeface="Times New Roman" panose="02020603050405020304" pitchFamily="18" charset="0"/>
                        </a:rPr>
                        <a:t> </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freq</a:t>
                      </a:r>
                      <a:r>
                        <a:rPr lang="en-US" sz="800" dirty="0">
                          <a:effectLst/>
                          <a:latin typeface="Calibri" panose="020F0502020204030204" pitchFamily="34" charset="0"/>
                          <a:ea typeface="Calibri" panose="020F0502020204030204" pitchFamily="34" charset="0"/>
                          <a:cs typeface="Times New Roman" panose="02020603050405020304" pitchFamily="18" charset="0"/>
                        </a:rPr>
                        <a:t> depends on user. </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Msg&amp;Data</a:t>
                      </a:r>
                      <a:r>
                        <a:rPr lang="en-US" sz="800" dirty="0">
                          <a:effectLst/>
                          <a:latin typeface="Calibri" panose="020F0502020204030204" pitchFamily="34" charset="0"/>
                          <a:ea typeface="Calibri" panose="020F0502020204030204" pitchFamily="34" charset="0"/>
                          <a:cs typeface="Times New Roman" panose="02020603050405020304" pitchFamily="18" charset="0"/>
                        </a:rPr>
                        <a:t> rates may apply.</a:t>
                      </a:r>
                    </a:p>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 </a:t>
                      </a:r>
                    </a:p>
                  </a:txBody>
                  <a:tcPr marL="44127" marR="44127" marT="44127" marB="441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3564">
                <a:tc>
                  <a:txBody>
                    <a:bodyPr/>
                    <a:lstStyle/>
                    <a:p>
                      <a:pPr marL="0" marR="0">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STOP Message</a:t>
                      </a:r>
                    </a:p>
                    <a:p>
                      <a:pPr marL="0" marR="0">
                        <a:lnSpc>
                          <a:spcPct val="107000"/>
                        </a:lnSpc>
                        <a:spcBef>
                          <a:spcPts val="0"/>
                        </a:spcBef>
                        <a:spcAft>
                          <a:spcPts val="800"/>
                        </a:spcAft>
                      </a:pPr>
                      <a:r>
                        <a:rPr lang="en-US" sz="800" u="sng">
                          <a:effectLst/>
                          <a:latin typeface="Calibri" panose="020F0502020204030204" pitchFamily="34" charset="0"/>
                          <a:ea typeface="Calibri" panose="020F0502020204030204" pitchFamily="34" charset="0"/>
                          <a:cs typeface="Times New Roman" panose="02020603050405020304" pitchFamily="18" charset="0"/>
                        </a:rPr>
                        <a:t>113 characters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4127" marR="44127" marT="44127" marB="441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MAC Alert: You have opted out. You will not receive additional messages. Call us at </a:t>
                      </a:r>
                      <a:r>
                        <a:rPr lang="en-US" sz="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XXX-XXX-XXXX </a:t>
                      </a:r>
                      <a:r>
                        <a:rPr lang="en-US" sz="800" dirty="0">
                          <a:effectLst/>
                          <a:latin typeface="Calibri" panose="020F0502020204030204" pitchFamily="34" charset="0"/>
                          <a:ea typeface="Calibri" panose="020F0502020204030204" pitchFamily="34" charset="0"/>
                          <a:cs typeface="Times New Roman" panose="02020603050405020304" pitchFamily="18" charset="0"/>
                        </a:rPr>
                        <a:t>for assistance. </a:t>
                      </a:r>
                    </a:p>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 </a:t>
                      </a:r>
                    </a:p>
                  </a:txBody>
                  <a:tcPr marL="44127" marR="44127" marT="44127" marB="441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3564">
                <a:tc>
                  <a:txBody>
                    <a:bodyPr/>
                    <a:lstStyle/>
                    <a:p>
                      <a:pPr marL="0" marR="0">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Times New Roman" panose="02020603050405020304" pitchFamily="18" charset="0"/>
                        </a:rPr>
                        <a:t>HELP Message</a:t>
                      </a:r>
                    </a:p>
                    <a:p>
                      <a:pPr marL="0" marR="0">
                        <a:lnSpc>
                          <a:spcPct val="107000"/>
                        </a:lnSpc>
                        <a:spcBef>
                          <a:spcPts val="0"/>
                        </a:spcBef>
                        <a:spcAft>
                          <a:spcPts val="800"/>
                        </a:spcAft>
                      </a:pPr>
                      <a:r>
                        <a:rPr lang="en-US" sz="800" u="sng">
                          <a:effectLst/>
                          <a:latin typeface="Calibri" panose="020F0502020204030204" pitchFamily="34" charset="0"/>
                          <a:ea typeface="Calibri" panose="020F0502020204030204" pitchFamily="34" charset="0"/>
                          <a:cs typeface="Times New Roman" panose="02020603050405020304" pitchFamily="18" charset="0"/>
                        </a:rPr>
                        <a:t>136 characters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4127" marR="44127" marT="44127" marB="441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MAC Alert: </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Msg&amp;Data</a:t>
                      </a:r>
                      <a:r>
                        <a:rPr lang="en-US" sz="800" dirty="0">
                          <a:effectLst/>
                          <a:latin typeface="Calibri" panose="020F0502020204030204" pitchFamily="34" charset="0"/>
                          <a:ea typeface="Calibri" panose="020F0502020204030204" pitchFamily="34" charset="0"/>
                          <a:cs typeface="Times New Roman" panose="02020603050405020304" pitchFamily="18" charset="0"/>
                        </a:rPr>
                        <a:t> rates may apply. </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Msg</a:t>
                      </a:r>
                      <a:r>
                        <a:rPr lang="en-US" sz="800" dirty="0">
                          <a:effectLst/>
                          <a:latin typeface="Calibri" panose="020F0502020204030204" pitchFamily="34" charset="0"/>
                          <a:ea typeface="Calibri" panose="020F0502020204030204" pitchFamily="34" charset="0"/>
                          <a:cs typeface="Times New Roman" panose="02020603050405020304" pitchFamily="18" charset="0"/>
                        </a:rPr>
                        <a:t> </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freq</a:t>
                      </a:r>
                      <a:r>
                        <a:rPr lang="en-US" sz="800" dirty="0">
                          <a:effectLst/>
                          <a:latin typeface="Calibri" panose="020F0502020204030204" pitchFamily="34" charset="0"/>
                          <a:ea typeface="Calibri" panose="020F0502020204030204" pitchFamily="34" charset="0"/>
                          <a:cs typeface="Times New Roman" panose="02020603050405020304" pitchFamily="18" charset="0"/>
                        </a:rPr>
                        <a:t> depends on user. Call us at </a:t>
                      </a:r>
                      <a:r>
                        <a:rPr lang="en-US" sz="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XXX-XXX-XXXX</a:t>
                      </a:r>
                      <a:r>
                        <a:rPr lang="en-US" sz="800" dirty="0">
                          <a:effectLst/>
                          <a:latin typeface="Calibri" panose="020F0502020204030204" pitchFamily="34" charset="0"/>
                          <a:ea typeface="Calibri" panose="020F0502020204030204" pitchFamily="34" charset="0"/>
                          <a:cs typeface="Times New Roman" panose="02020603050405020304" pitchFamily="18" charset="0"/>
                        </a:rPr>
                        <a:t> for assistance. Reply STOP to cancel all alerts. </a:t>
                      </a:r>
                    </a:p>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 </a:t>
                      </a:r>
                    </a:p>
                  </a:txBody>
                  <a:tcPr marL="44127" marR="44127" marT="44127" marB="441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3564">
                <a:tc>
                  <a:txBody>
                    <a:bodyPr/>
                    <a:lstStyle/>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Invalid Message</a:t>
                      </a:r>
                    </a:p>
                    <a:p>
                      <a:pPr marL="0" marR="0">
                        <a:lnSpc>
                          <a:spcPct val="107000"/>
                        </a:lnSpc>
                        <a:spcBef>
                          <a:spcPts val="0"/>
                        </a:spcBef>
                        <a:spcAft>
                          <a:spcPts val="800"/>
                        </a:spcAft>
                      </a:pPr>
                      <a:r>
                        <a:rPr lang="en-US" sz="800" u="sng" smtClean="0">
                          <a:effectLst/>
                          <a:latin typeface="Calibri" panose="020F0502020204030204" pitchFamily="34" charset="0"/>
                          <a:ea typeface="Calibri" panose="020F0502020204030204" pitchFamily="34" charset="0"/>
                          <a:cs typeface="Times New Roman" panose="02020603050405020304" pitchFamily="18" charset="0"/>
                        </a:rPr>
                        <a:t>91 </a:t>
                      </a:r>
                      <a:r>
                        <a:rPr lang="en-US" sz="800" u="sng" dirty="0">
                          <a:effectLst/>
                          <a:latin typeface="Calibri" panose="020F0502020204030204" pitchFamily="34" charset="0"/>
                          <a:ea typeface="Calibri" panose="020F0502020204030204" pitchFamily="34" charset="0"/>
                          <a:cs typeface="Times New Roman" panose="02020603050405020304" pitchFamily="18" charset="0"/>
                        </a:rPr>
                        <a:t>characters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4127" marR="44127" marT="44127" marB="441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MAC Alert: You have sent an invalid response. Please call us at </a:t>
                      </a:r>
                      <a:r>
                        <a:rPr lang="en-US" sz="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XXX-XXX-XXXX </a:t>
                      </a:r>
                      <a:r>
                        <a:rPr lang="en-US" sz="800" dirty="0">
                          <a:effectLst/>
                          <a:latin typeface="Calibri" panose="020F0502020204030204" pitchFamily="34" charset="0"/>
                          <a:ea typeface="Calibri" panose="020F0502020204030204" pitchFamily="34" charset="0"/>
                          <a:cs typeface="Times New Roman" panose="02020603050405020304" pitchFamily="18" charset="0"/>
                        </a:rPr>
                        <a:t>for assistance. </a:t>
                      </a:r>
                    </a:p>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 </a:t>
                      </a:r>
                    </a:p>
                  </a:txBody>
                  <a:tcPr marL="44127" marR="44127" marT="44127" marB="441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6881">
                <a:tc>
                  <a:txBody>
                    <a:bodyPr/>
                    <a:lstStyle/>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Alert </a:t>
                      </a:r>
                      <a:r>
                        <a:rPr lang="en-US" sz="800" dirty="0" smtClean="0">
                          <a:effectLst/>
                          <a:latin typeface="Calibri" panose="020F0502020204030204" pitchFamily="34" charset="0"/>
                          <a:ea typeface="Calibri" panose="020F0502020204030204" pitchFamily="34" charset="0"/>
                          <a:cs typeface="Times New Roman" panose="02020603050405020304" pitchFamily="18" charset="0"/>
                        </a:rPr>
                        <a:t>MT</a:t>
                      </a:r>
                    </a:p>
                    <a:p>
                      <a:pPr marL="0" marR="0">
                        <a:lnSpc>
                          <a:spcPct val="107000"/>
                        </a:lnSpc>
                        <a:spcBef>
                          <a:spcPts val="0"/>
                        </a:spcBef>
                        <a:spcAft>
                          <a:spcPts val="800"/>
                        </a:spcAft>
                      </a:pPr>
                      <a:r>
                        <a:rPr lang="en-US" sz="800" dirty="0" smtClean="0">
                          <a:effectLst/>
                          <a:latin typeface="Calibri" panose="020F0502020204030204" pitchFamily="34" charset="0"/>
                          <a:ea typeface="Calibri" panose="020F0502020204030204" pitchFamily="34" charset="0"/>
                          <a:cs typeface="Times New Roman" panose="02020603050405020304" pitchFamily="18" charset="0"/>
                        </a:rPr>
                        <a:t>TBD Characters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4127" marR="44127" marT="44127" marB="441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MAC Alert: (</a:t>
                      </a:r>
                      <a:r>
                        <a:rPr lang="en-US" sz="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Merchant or Financial </a:t>
                      </a:r>
                      <a:r>
                        <a:rPr lang="en-US" sz="80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Institution Name), </a:t>
                      </a:r>
                      <a:r>
                        <a:rPr lang="en-US" sz="800" dirty="0" err="1"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TCode</a:t>
                      </a:r>
                      <a:r>
                        <a:rPr lang="en-US" sz="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:(XXXXXX), </a:t>
                      </a:r>
                      <a:r>
                        <a:rPr lang="en-US" sz="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Merchant Link</a:t>
                      </a:r>
                      <a:endParaRPr lang="en-US" sz="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 b="1" dirty="0">
                          <a:effectLst/>
                          <a:latin typeface="Calibri" panose="020F0502020204030204" pitchFamily="34" charset="0"/>
                          <a:ea typeface="Calibri" panose="020F0502020204030204" pitchFamily="34" charset="0"/>
                          <a:cs typeface="Times New Roman" panose="02020603050405020304" pitchFamily="18" charset="0"/>
                        </a:rPr>
                        <a:t>Example: </a:t>
                      </a:r>
                      <a:r>
                        <a:rPr lang="en-US" sz="800" dirty="0">
                          <a:effectLst/>
                          <a:latin typeface="Calibri" panose="020F0502020204030204" pitchFamily="34" charset="0"/>
                          <a:ea typeface="Calibri" panose="020F0502020204030204" pitchFamily="34" charset="0"/>
                          <a:cs typeface="Times New Roman" panose="02020603050405020304" pitchFamily="18" charset="0"/>
                        </a:rPr>
                        <a:t>Scottsdale Golf Store,Tcode:244990, http://golf.mobileauthcorp.net</a:t>
                      </a:r>
                    </a:p>
                  </a:txBody>
                  <a:tcPr marL="44127" marR="44127" marT="44127" marB="441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29735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28_R2_PPT_2010_Larg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23280</TotalTime>
  <Words>661</Words>
  <Application>Microsoft Office PowerPoint</Application>
  <PresentationFormat>On-screen Show (4:3)</PresentationFormat>
  <Paragraphs>78</Paragraphs>
  <Slides>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ＭＳ Ｐゴシック</vt:lpstr>
      <vt:lpstr>Arial</vt:lpstr>
      <vt:lpstr>Calibri</vt:lpstr>
      <vt:lpstr>Courier New</vt:lpstr>
      <vt:lpstr>Franklin Gothic Book</vt:lpstr>
      <vt:lpstr>Helvetica CY</vt:lpstr>
      <vt:lpstr>Times New Roman</vt:lpstr>
      <vt:lpstr>Wingdings</vt:lpstr>
      <vt:lpstr>28_R2_PPT_2010_Large</vt:lpstr>
      <vt:lpstr>PowerPoint Presentation</vt:lpstr>
      <vt:lpstr>PowerPoint Presentation</vt:lpstr>
      <vt:lpstr>PowerPoint Presentation</vt:lpstr>
      <vt:lpstr>PowerPoint Presentation</vt:lpstr>
      <vt:lpstr>PowerPoint Presentation</vt:lpstr>
      <vt:lpstr>PowerPoint Presentation</vt:lpstr>
    </vt:vector>
  </TitlesOfParts>
  <Company>Reality2</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Cesar Martin</dc:creator>
  <cp:lastModifiedBy>Sultana Wazzan</cp:lastModifiedBy>
  <cp:revision>741</cp:revision>
  <cp:lastPrinted>2013-08-05T19:20:45Z</cp:lastPrinted>
  <dcterms:created xsi:type="dcterms:W3CDTF">2011-04-04T20:57:14Z</dcterms:created>
  <dcterms:modified xsi:type="dcterms:W3CDTF">2014-11-04T23:24:24Z</dcterms:modified>
</cp:coreProperties>
</file>