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9" r:id="rId3"/>
    <p:sldId id="261" r:id="rId4"/>
    <p:sldId id="265" r:id="rId5"/>
    <p:sldId id="267" r:id="rId6"/>
    <p:sldId id="290" r:id="rId7"/>
    <p:sldId id="291" r:id="rId8"/>
    <p:sldId id="292" r:id="rId9"/>
    <p:sldId id="293" r:id="rId10"/>
    <p:sldId id="294" r:id="rId11"/>
    <p:sldId id="269" r:id="rId12"/>
    <p:sldId id="295" r:id="rId13"/>
    <p:sldId id="271" r:id="rId14"/>
    <p:sldId id="273" r:id="rId15"/>
    <p:sldId id="296" r:id="rId16"/>
    <p:sldId id="277" r:id="rId17"/>
    <p:sldId id="281" r:id="rId18"/>
    <p:sldId id="297" r:id="rId19"/>
    <p:sldId id="283" r:id="rId20"/>
    <p:sldId id="298" r:id="rId21"/>
    <p:sldId id="299" r:id="rId22"/>
    <p:sldId id="300" r:id="rId23"/>
    <p:sldId id="285" r:id="rId24"/>
    <p:sldId id="301" r:id="rId25"/>
    <p:sldId id="302" r:id="rId26"/>
    <p:sldId id="286" r:id="rId27"/>
    <p:sldId id="287" r:id="rId28"/>
    <p:sldId id="303" r:id="rId29"/>
    <p:sldId id="304" r:id="rId30"/>
    <p:sldId id="305" r:id="rId3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10"/>
  </p:normalViewPr>
  <p:slideViewPr>
    <p:cSldViewPr snapToGrid="0" snapToObjects="1">
      <p:cViewPr varScale="1">
        <p:scale>
          <a:sx n="114" d="100"/>
          <a:sy n="114" d="100"/>
        </p:scale>
        <p:origin x="5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5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555446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930789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707327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44618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808417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632742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946759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558398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585135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669879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42256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49130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349373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29113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669256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888883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2956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538288" y="1104900"/>
            <a:ext cx="6130290" cy="1485900"/>
          </a:xfrm>
          <a:prstGeom prst="rect">
            <a:avLst/>
          </a:prstGeom>
          <a:noFill/>
          <a:ln/>
        </p:spPr>
        <p:txBody>
          <a:bodyPr wrap="square" rtlCol="0" anchor="b"/>
          <a:lstStyle/>
          <a:p>
            <a:pPr marL="0" indent="0" algn="ctr">
              <a:buNone/>
            </a:pPr>
            <a:r>
              <a:rPr lang="en-US" sz="4800" b="1" dirty="0">
                <a:solidFill>
                  <a:srgbClr val="FF7500"/>
                </a:solidFill>
                <a:latin typeface="Noto Sans SC" pitchFamily="34" charset="0"/>
                <a:ea typeface="Noto Sans SC" pitchFamily="34" charset="-122"/>
                <a:cs typeface="Noto Sans SC" pitchFamily="34" charset="-120"/>
              </a:rPr>
              <a:t>语句</a:t>
            </a:r>
            <a:endParaRPr lang="en-US" sz="4800" dirty="0"/>
          </a:p>
        </p:txBody>
      </p:sp>
      <p:sp>
        <p:nvSpPr>
          <p:cNvPr id="3" name="Text 1"/>
          <p:cNvSpPr/>
          <p:nvPr/>
        </p:nvSpPr>
        <p:spPr>
          <a:xfrm>
            <a:off x="2341245" y="3144932"/>
            <a:ext cx="4524375" cy="552450"/>
          </a:xfrm>
          <a:prstGeom prst="rect">
            <a:avLst/>
          </a:prstGeom>
          <a:noFill/>
          <a:ln/>
        </p:spPr>
        <p:txBody>
          <a:bodyPr wrap="square" rtlCol="0" anchor="t"/>
          <a:lstStyle/>
          <a:p>
            <a:pPr marL="0" indent="0" algn="ctr">
              <a:buNone/>
            </a:pPr>
            <a:r>
              <a:rPr lang="en-US" sz="1200" dirty="0">
                <a:solidFill>
                  <a:srgbClr val="FF7500"/>
                </a:solidFill>
                <a:latin typeface="Noto Sans SC" pitchFamily="34" charset="0"/>
                <a:ea typeface="Noto Sans SC" pitchFamily="34" charset="-122"/>
                <a:cs typeface="Noto Sans SC" pitchFamily="34" charset="-120"/>
              </a:rPr>
              <a:t>宛浩宇</a:t>
            </a:r>
            <a:endParaRPr lang="en-US" sz="1200" dirty="0"/>
          </a:p>
          <a:p>
            <a:pPr marL="0" indent="0" algn="ctr">
              <a:buNone/>
            </a:pPr>
            <a:r>
              <a:rPr lang="en-US" sz="1200" dirty="0">
                <a:solidFill>
                  <a:srgbClr val="FF7500"/>
                </a:solidFill>
                <a:latin typeface="Noto Sans SC" pitchFamily="34" charset="0"/>
                <a:ea typeface="Noto Sans SC" pitchFamily="34" charset="-122"/>
                <a:cs typeface="Noto Sans SC" pitchFamily="34" charset="-120"/>
              </a:rPr>
              <a:t>2023-06-25</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87779" y="116680"/>
            <a:ext cx="7506653" cy="1128713"/>
          </a:xfrm>
          <a:prstGeom prst="rect">
            <a:avLst/>
          </a:prstGeom>
          <a:noFill/>
          <a:ln/>
        </p:spPr>
        <p:txBody>
          <a:bodyPr wrap="square" rtlCol="0" anchor="ctr"/>
          <a:lstStyle/>
          <a:p>
            <a:r>
              <a:rPr lang="zh-CN" altLang="en-US" sz="2400" b="1" dirty="0">
                <a:solidFill>
                  <a:srgbClr val="FF7500"/>
                </a:solidFill>
                <a:latin typeface="Noto Sans SC" pitchFamily="34" charset="0"/>
                <a:ea typeface="Noto Sans SC" pitchFamily="34" charset="-122"/>
                <a:cs typeface="Noto Sans SC" pitchFamily="34" charset="-120"/>
              </a:rPr>
              <a:t>条件</a:t>
            </a:r>
            <a:r>
              <a:rPr lang="en-US" altLang="zh-CN" sz="2400" b="1" dirty="0" err="1">
                <a:solidFill>
                  <a:srgbClr val="FF7500"/>
                </a:solidFill>
                <a:latin typeface="Noto Sans SC" pitchFamily="34" charset="0"/>
                <a:ea typeface="Noto Sans SC" pitchFamily="34" charset="-122"/>
                <a:cs typeface="Noto Sans SC" pitchFamily="34" charset="-120"/>
              </a:rPr>
              <a:t>语句</a:t>
            </a:r>
            <a:endParaRPr lang="en-US" altLang="zh-CN" sz="2400" b="1" dirty="0">
              <a:solidFill>
                <a:srgbClr val="FF7500"/>
              </a:solidFill>
              <a:latin typeface="Noto Sans SC" pitchFamily="34" charset="0"/>
              <a:ea typeface="Noto Sans SC" pitchFamily="34" charset="-122"/>
              <a:cs typeface="Noto Sans SC" pitchFamily="34" charset="-120"/>
            </a:endParaRPr>
          </a:p>
          <a:p>
            <a:pPr marL="0" indent="0">
              <a:buNone/>
            </a:pPr>
            <a:endParaRPr lang="en-US" sz="2400" b="1" dirty="0">
              <a:solidFill>
                <a:srgbClr val="FF7500"/>
              </a:solidFill>
              <a:latin typeface="Noto Sans SC" pitchFamily="34" charset="0"/>
              <a:ea typeface="Noto Sans SC" pitchFamily="34" charset="-122"/>
              <a:cs typeface="Noto Sans SC" pitchFamily="34" charset="-120"/>
            </a:endParaRPr>
          </a:p>
          <a:p>
            <a:pPr marL="0" indent="0">
              <a:buNone/>
            </a:pPr>
            <a:r>
              <a:rPr lang="en-US" sz="1600" b="1" dirty="0" err="1">
                <a:solidFill>
                  <a:srgbClr val="FF7500"/>
                </a:solidFill>
                <a:latin typeface="Noto Sans SC" pitchFamily="34" charset="0"/>
                <a:ea typeface="Noto Sans SC" pitchFamily="34" charset="-122"/>
                <a:cs typeface="Noto Sans SC" pitchFamily="34" charset="-120"/>
              </a:rPr>
              <a:t>switch语句</a:t>
            </a:r>
            <a:endParaRPr lang="en-US" sz="1600" dirty="0"/>
          </a:p>
        </p:txBody>
      </p:sp>
      <p:sp>
        <p:nvSpPr>
          <p:cNvPr id="3" name="Text 1"/>
          <p:cNvSpPr/>
          <p:nvPr/>
        </p:nvSpPr>
        <p:spPr>
          <a:xfrm>
            <a:off x="1287779" y="1245393"/>
            <a:ext cx="7415213" cy="496001"/>
          </a:xfrm>
          <a:prstGeom prst="rect">
            <a:avLst/>
          </a:prstGeom>
          <a:noFill/>
          <a:ln/>
        </p:spPr>
        <p:txBody>
          <a:bodyPr wrap="square" rtlCol="0" anchor="t"/>
          <a:lstStyle/>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switch 语句提供了一种更方便的方法来实现深层嵌套的 if/else 逻辑。</a:t>
            </a:r>
            <a:endParaRPr lang="en-US" sz="1100" dirty="0"/>
          </a:p>
          <a:p>
            <a:pPr marL="342900" indent="-342900" algn="l">
              <a:lnSpc>
                <a:spcPct val="150000"/>
              </a:lnSpc>
              <a:buSzPct val="100000"/>
              <a:buChar char="•"/>
            </a:pPr>
            <a:r>
              <a:rPr lang="en-US" sz="320" dirty="0">
                <a:solidFill>
                  <a:srgbClr val="383838"/>
                </a:solidFill>
                <a:latin typeface="Noto Sans SC" pitchFamily="34" charset="0"/>
                <a:ea typeface="Noto Sans SC" pitchFamily="34" charset="-122"/>
                <a:cs typeface="Noto Sans SC" pitchFamily="34" charset="-120"/>
              </a:rPr>
              <a:t>```</a:t>
            </a:r>
            <a:endParaRPr lang="en-US" sz="320" dirty="0"/>
          </a:p>
        </p:txBody>
      </p:sp>
      <p:pic>
        <p:nvPicPr>
          <p:cNvPr id="5" name="图片 4">
            <a:extLst>
              <a:ext uri="{FF2B5EF4-FFF2-40B4-BE49-F238E27FC236}">
                <a16:creationId xmlns:a16="http://schemas.microsoft.com/office/drawing/2014/main" id="{E79A463F-4594-41D9-A916-EB07A1F7A407}"/>
              </a:ext>
            </a:extLst>
          </p:cNvPr>
          <p:cNvPicPr>
            <a:picLocks noChangeAspect="1"/>
          </p:cNvPicPr>
          <p:nvPr/>
        </p:nvPicPr>
        <p:blipFill>
          <a:blip r:embed="rId3"/>
          <a:stretch>
            <a:fillRect/>
          </a:stretch>
        </p:blipFill>
        <p:spPr>
          <a:xfrm>
            <a:off x="2911288" y="1647825"/>
            <a:ext cx="2084294" cy="3300132"/>
          </a:xfrm>
          <a:prstGeom prst="rect">
            <a:avLst/>
          </a:prstGeom>
        </p:spPr>
      </p:pic>
    </p:spTree>
    <p:extLst>
      <p:ext uri="{BB962C8B-B14F-4D97-AF65-F5344CB8AC3E}">
        <p14:creationId xmlns:p14="http://schemas.microsoft.com/office/powerpoint/2010/main" val="66124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19691" y="948018"/>
            <a:ext cx="7506653" cy="457200"/>
          </a:xfrm>
          <a:prstGeom prst="rect">
            <a:avLst/>
          </a:prstGeom>
          <a:noFill/>
          <a:ln/>
        </p:spPr>
        <p:txBody>
          <a:bodyPr wrap="square" rtlCol="0" anchor="ctr"/>
          <a:lstStyle/>
          <a:p>
            <a:pPr marL="0" indent="0">
              <a:buNone/>
            </a:pPr>
            <a:r>
              <a:rPr lang="en-US" sz="1600" b="1" dirty="0" err="1">
                <a:solidFill>
                  <a:srgbClr val="FF7500"/>
                </a:solidFill>
                <a:latin typeface="Noto Sans SC" pitchFamily="34" charset="0"/>
                <a:ea typeface="Noto Sans SC" pitchFamily="34" charset="-122"/>
                <a:cs typeface="Noto Sans SC" pitchFamily="34" charset="-120"/>
              </a:rPr>
              <a:t>switch语句</a:t>
            </a:r>
            <a:endParaRPr lang="en-US" sz="1600" dirty="0"/>
          </a:p>
        </p:txBody>
      </p:sp>
      <p:sp>
        <p:nvSpPr>
          <p:cNvPr id="3" name="Text 1"/>
          <p:cNvSpPr/>
          <p:nvPr/>
        </p:nvSpPr>
        <p:spPr>
          <a:xfrm>
            <a:off x="1044387" y="1580029"/>
            <a:ext cx="7415213" cy="3099547"/>
          </a:xfrm>
          <a:prstGeom prst="rect">
            <a:avLst/>
          </a:prstGeom>
          <a:noFill/>
          <a:ln/>
        </p:spPr>
        <p:txBody>
          <a:bodyPr wrap="square" rtlCol="0" anchor="t"/>
          <a:lstStyle/>
          <a:p>
            <a:pPr marL="342900" indent="-342900" algn="l">
              <a:lnSpc>
                <a:spcPct val="150000"/>
              </a:lnSpc>
              <a:buSzPct val="100000"/>
              <a:buChar char="•"/>
            </a:pPr>
            <a:r>
              <a:rPr lang="en-US" sz="1200" dirty="0" err="1">
                <a:solidFill>
                  <a:srgbClr val="383838"/>
                </a:solidFill>
                <a:latin typeface="Noto Sans SC" pitchFamily="34" charset="0"/>
                <a:ea typeface="Noto Sans SC" pitchFamily="34" charset="-122"/>
                <a:cs typeface="Noto Sans SC" pitchFamily="34" charset="-120"/>
              </a:rPr>
              <a:t>通过对圆括号内表达式的值与其后列出的关键字做比较，实现</a:t>
            </a:r>
            <a:r>
              <a:rPr lang="en-US" sz="1200" dirty="0">
                <a:solidFill>
                  <a:srgbClr val="383838"/>
                </a:solidFill>
                <a:latin typeface="Noto Sans SC" pitchFamily="34" charset="0"/>
                <a:ea typeface="Noto Sans SC" pitchFamily="34" charset="-122"/>
                <a:cs typeface="Noto Sans SC" pitchFamily="34" charset="-120"/>
              </a:rPr>
              <a:t> switch </a:t>
            </a:r>
            <a:r>
              <a:rPr lang="en-US" sz="1200" dirty="0" err="1">
                <a:solidFill>
                  <a:srgbClr val="383838"/>
                </a:solidFill>
                <a:latin typeface="Noto Sans SC" pitchFamily="34" charset="0"/>
                <a:ea typeface="Noto Sans SC" pitchFamily="34" charset="-122"/>
                <a:cs typeface="Noto Sans SC" pitchFamily="34" charset="-120"/>
              </a:rPr>
              <a:t>语句的功能。表达式必须产生一个</a:t>
            </a:r>
            <a:r>
              <a:rPr lang="en-US" sz="1200" b="1" dirty="0" err="1">
                <a:solidFill>
                  <a:srgbClr val="383838"/>
                </a:solidFill>
                <a:latin typeface="Noto Sans SC" pitchFamily="34" charset="0"/>
                <a:ea typeface="Noto Sans SC" pitchFamily="34" charset="-122"/>
                <a:cs typeface="Noto Sans SC" pitchFamily="34" charset="-120"/>
              </a:rPr>
              <a:t>整数结果</a:t>
            </a:r>
            <a:r>
              <a:rPr lang="en-US" sz="1200" dirty="0" err="1">
                <a:solidFill>
                  <a:srgbClr val="383838"/>
                </a:solidFill>
                <a:latin typeface="Noto Sans SC" pitchFamily="34" charset="0"/>
                <a:ea typeface="Noto Sans SC" pitchFamily="34" charset="-122"/>
                <a:cs typeface="Noto Sans SC" pitchFamily="34" charset="-120"/>
              </a:rPr>
              <a:t>，其值与每个</a:t>
            </a:r>
            <a:r>
              <a:rPr lang="en-US" sz="1200" dirty="0">
                <a:solidFill>
                  <a:srgbClr val="383838"/>
                </a:solidFill>
                <a:latin typeface="Noto Sans SC" pitchFamily="34" charset="0"/>
                <a:ea typeface="Noto Sans SC" pitchFamily="34" charset="-122"/>
                <a:cs typeface="Noto Sans SC" pitchFamily="34" charset="-120"/>
              </a:rPr>
              <a:t> case 的值比较。关键字 case 和 它所关联的值称为 case 标号。每个 case </a:t>
            </a:r>
            <a:r>
              <a:rPr lang="en-US" sz="1200" dirty="0" err="1">
                <a:solidFill>
                  <a:srgbClr val="383838"/>
                </a:solidFill>
                <a:latin typeface="Noto Sans SC" pitchFamily="34" charset="0"/>
                <a:ea typeface="Noto Sans SC" pitchFamily="34" charset="-122"/>
                <a:cs typeface="Noto Sans SC" pitchFamily="34" charset="-120"/>
              </a:rPr>
              <a:t>标号的值都必须是一个</a:t>
            </a:r>
            <a:r>
              <a:rPr lang="en-US" sz="1200" b="1" dirty="0" err="1">
                <a:solidFill>
                  <a:srgbClr val="383838"/>
                </a:solidFill>
                <a:latin typeface="Noto Sans SC" pitchFamily="34" charset="0"/>
                <a:ea typeface="Noto Sans SC" pitchFamily="34" charset="-122"/>
                <a:cs typeface="Noto Sans SC" pitchFamily="34" charset="-120"/>
              </a:rPr>
              <a:t>常量表达式</a:t>
            </a:r>
            <a:r>
              <a:rPr lang="en-US" sz="1200" dirty="0">
                <a:solidFill>
                  <a:srgbClr val="383838"/>
                </a:solidFill>
                <a:latin typeface="Noto Sans SC" pitchFamily="34" charset="0"/>
                <a:ea typeface="Noto Sans SC" pitchFamily="34" charset="-122"/>
                <a:cs typeface="Noto Sans SC" pitchFamily="34" charset="-120"/>
              </a:rPr>
              <a:t> 。</a:t>
            </a:r>
          </a:p>
          <a:p>
            <a:pPr marL="342900" indent="-342900" algn="l">
              <a:lnSpc>
                <a:spcPct val="150000"/>
              </a:lnSpc>
              <a:buSzPct val="100000"/>
              <a:buChar char="•"/>
            </a:pPr>
            <a:endParaRPr lang="en-US" sz="1200" dirty="0"/>
          </a:p>
          <a:p>
            <a:pPr marL="342900" indent="-342900" algn="l">
              <a:lnSpc>
                <a:spcPct val="150000"/>
              </a:lnSpc>
              <a:buSzPct val="100000"/>
              <a:buChar char="•"/>
            </a:pPr>
            <a:endParaRPr lang="en-US" sz="1200" dirty="0"/>
          </a:p>
          <a:p>
            <a:pPr marL="342900" indent="-342900">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如果表达式与其中一个 case </a:t>
            </a:r>
            <a:r>
              <a:rPr lang="en-US" sz="1200" dirty="0" err="1">
                <a:solidFill>
                  <a:srgbClr val="383838"/>
                </a:solidFill>
                <a:latin typeface="Noto Sans SC" pitchFamily="34" charset="0"/>
                <a:ea typeface="Noto Sans SC" pitchFamily="34" charset="-122"/>
                <a:cs typeface="Noto Sans SC" pitchFamily="34" charset="-120"/>
              </a:rPr>
              <a:t>标号的值匹配，则程序将从该标号后面的第一个语句开始依次执行各个语句，直到</a:t>
            </a:r>
            <a:r>
              <a:rPr lang="en-US" sz="1200" dirty="0">
                <a:solidFill>
                  <a:srgbClr val="383838"/>
                </a:solidFill>
                <a:latin typeface="Noto Sans SC" pitchFamily="34" charset="0"/>
                <a:ea typeface="Noto Sans SC" pitchFamily="34" charset="-122"/>
                <a:cs typeface="Noto Sans SC" pitchFamily="34" charset="-120"/>
              </a:rPr>
              <a:t> switch 结束或遇到 break </a:t>
            </a:r>
            <a:r>
              <a:rPr lang="en-US" sz="1200" dirty="0" err="1">
                <a:solidFill>
                  <a:srgbClr val="383838"/>
                </a:solidFill>
                <a:latin typeface="Noto Sans SC" pitchFamily="34" charset="0"/>
                <a:ea typeface="Noto Sans SC" pitchFamily="34" charset="-122"/>
                <a:cs typeface="Noto Sans SC" pitchFamily="34" charset="-120"/>
              </a:rPr>
              <a:t>语句为止</a:t>
            </a:r>
            <a:r>
              <a:rPr lang="en-US" sz="1200" dirty="0">
                <a:solidFill>
                  <a:srgbClr val="383838"/>
                </a:solidFill>
                <a:latin typeface="Noto Sans SC" pitchFamily="34" charset="0"/>
                <a:ea typeface="Noto Sans SC" pitchFamily="34" charset="-122"/>
                <a:cs typeface="Noto Sans SC" pitchFamily="34" charset="-120"/>
              </a:rPr>
              <a:t>,</a:t>
            </a:r>
            <a:r>
              <a:rPr lang="en-US" altLang="zh-CN" sz="1200" dirty="0">
                <a:solidFill>
                  <a:srgbClr val="383838"/>
                </a:solidFill>
                <a:latin typeface="Noto Sans SC" pitchFamily="34" charset="0"/>
                <a:ea typeface="Noto Sans SC" pitchFamily="34" charset="-122"/>
                <a:cs typeface="Noto Sans SC" pitchFamily="34" charset="-120"/>
              </a:rPr>
              <a:t> </a:t>
            </a:r>
            <a:r>
              <a:rPr lang="en-US" altLang="zh-CN" sz="1200" dirty="0" err="1">
                <a:solidFill>
                  <a:srgbClr val="383838"/>
                </a:solidFill>
                <a:latin typeface="Noto Sans SC" pitchFamily="34" charset="0"/>
                <a:ea typeface="Noto Sans SC" pitchFamily="34" charset="-122"/>
                <a:cs typeface="Noto Sans SC" pitchFamily="34" charset="-120"/>
              </a:rPr>
              <a:t>因此一般都会在每个标号后添加break来进行控制</a:t>
            </a:r>
            <a:r>
              <a:rPr lang="en-US" altLang="zh-CN" sz="1200" dirty="0">
                <a:solidFill>
                  <a:srgbClr val="383838"/>
                </a:solidFill>
                <a:latin typeface="Noto Sans SC" pitchFamily="34" charset="0"/>
                <a:ea typeface="Noto Sans SC" pitchFamily="34" charset="-122"/>
                <a:cs typeface="Noto Sans SC" pitchFamily="34" charset="-120"/>
              </a:rPr>
              <a:t> </a:t>
            </a:r>
            <a:r>
              <a:rPr lang="en-US" sz="1200" dirty="0">
                <a:solidFill>
                  <a:srgbClr val="383838"/>
                </a:solidFill>
                <a:latin typeface="Noto Sans SC" pitchFamily="34" charset="0"/>
                <a:ea typeface="Noto Sans SC" pitchFamily="34" charset="-122"/>
                <a:cs typeface="Noto Sans SC" pitchFamily="34" charset="-120"/>
              </a:rPr>
              <a:t>。如果没有发现匹配的 case 标号（并且也没有 default 标号），则程序从 switch </a:t>
            </a:r>
            <a:r>
              <a:rPr lang="en-US" sz="1200" dirty="0" err="1">
                <a:solidFill>
                  <a:srgbClr val="383838"/>
                </a:solidFill>
                <a:latin typeface="Noto Sans SC" pitchFamily="34" charset="0"/>
                <a:ea typeface="Noto Sans SC" pitchFamily="34" charset="-122"/>
                <a:cs typeface="Noto Sans SC" pitchFamily="34" charset="-120"/>
              </a:rPr>
              <a:t>语句后面的第一条继续执行</a:t>
            </a:r>
            <a:r>
              <a:rPr lang="en-US" sz="12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200" dirty="0"/>
          </a:p>
        </p:txBody>
      </p:sp>
    </p:spTree>
    <p:extLst>
      <p:ext uri="{BB962C8B-B14F-4D97-AF65-F5344CB8AC3E}">
        <p14:creationId xmlns:p14="http://schemas.microsoft.com/office/powerpoint/2010/main" val="292163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04046" y="839601"/>
            <a:ext cx="7506653" cy="457200"/>
          </a:xfrm>
          <a:prstGeom prst="rect">
            <a:avLst/>
          </a:prstGeom>
          <a:noFill/>
          <a:ln/>
        </p:spPr>
        <p:txBody>
          <a:bodyPr wrap="square" rtlCol="0" anchor="ctr"/>
          <a:lstStyle/>
          <a:p>
            <a:pPr marL="0" indent="0">
              <a:buNone/>
            </a:pPr>
            <a:r>
              <a:rPr lang="en-US" sz="1600" b="1" dirty="0" err="1">
                <a:solidFill>
                  <a:srgbClr val="FF7500"/>
                </a:solidFill>
                <a:latin typeface="Noto Sans SC" pitchFamily="34" charset="0"/>
                <a:ea typeface="Noto Sans SC" pitchFamily="34" charset="-122"/>
                <a:cs typeface="Noto Sans SC" pitchFamily="34" charset="-120"/>
              </a:rPr>
              <a:t>switch语句</a:t>
            </a:r>
            <a:endParaRPr lang="en-US" sz="1600" dirty="0"/>
          </a:p>
        </p:txBody>
      </p:sp>
      <p:sp>
        <p:nvSpPr>
          <p:cNvPr id="3" name="Text 1"/>
          <p:cNvSpPr/>
          <p:nvPr/>
        </p:nvSpPr>
        <p:spPr>
          <a:xfrm>
            <a:off x="1004046" y="1296801"/>
            <a:ext cx="7415213" cy="2878510"/>
          </a:xfrm>
          <a:prstGeom prst="rect">
            <a:avLst/>
          </a:prstGeom>
          <a:noFill/>
          <a:ln/>
        </p:spPr>
        <p:txBody>
          <a:bodyPr wrap="square" rtlCol="0" anchor="t"/>
          <a:lstStyle/>
          <a:p>
            <a:pPr marL="342900" indent="-342900" algn="l">
              <a:lnSpc>
                <a:spcPct val="150000"/>
              </a:lnSpc>
              <a:buSzPct val="100000"/>
              <a:buChar char="•"/>
            </a:pPr>
            <a:r>
              <a:rPr lang="en-US" sz="1200" b="1" dirty="0" err="1">
                <a:solidFill>
                  <a:srgbClr val="383838"/>
                </a:solidFill>
                <a:latin typeface="Noto Sans SC" pitchFamily="34" charset="0"/>
                <a:ea typeface="Noto Sans SC" pitchFamily="34" charset="-122"/>
                <a:cs typeface="Noto Sans SC" pitchFamily="34" charset="-120"/>
              </a:rPr>
              <a:t>default</a:t>
            </a:r>
            <a:r>
              <a:rPr lang="en-US" sz="1200" dirty="0" err="1">
                <a:solidFill>
                  <a:srgbClr val="383838"/>
                </a:solidFill>
                <a:latin typeface="Noto Sans SC" pitchFamily="34" charset="0"/>
                <a:ea typeface="Noto Sans SC" pitchFamily="34" charset="-122"/>
                <a:cs typeface="Noto Sans SC" pitchFamily="34" charset="-120"/>
              </a:rPr>
              <a:t>标号</a:t>
            </a:r>
            <a:r>
              <a:rPr lang="en-US" sz="1200" dirty="0">
                <a:solidFill>
                  <a:srgbClr val="383838"/>
                </a:solidFill>
                <a:latin typeface="Noto Sans SC" pitchFamily="34" charset="0"/>
                <a:ea typeface="Noto Sans SC" pitchFamily="34" charset="-122"/>
                <a:cs typeface="Noto Sans SC" pitchFamily="34" charset="-120"/>
              </a:rPr>
              <a:t>：</a:t>
            </a:r>
            <a:endParaRPr lang="en-US" sz="1200" dirty="0"/>
          </a:p>
          <a:p>
            <a:pPr algn="l">
              <a:lnSpc>
                <a:spcPct val="150000"/>
              </a:lnSpc>
              <a:buSzPct val="100000"/>
            </a:pPr>
            <a:r>
              <a:rPr lang="en-US" sz="1200" dirty="0">
                <a:solidFill>
                  <a:srgbClr val="383838"/>
                </a:solidFill>
                <a:latin typeface="Noto Sans SC" pitchFamily="34" charset="0"/>
                <a:ea typeface="Noto Sans SC" pitchFamily="34" charset="-122"/>
                <a:cs typeface="Noto Sans SC" pitchFamily="34" charset="-120"/>
              </a:rPr>
              <a:t>        </a:t>
            </a:r>
            <a:r>
              <a:rPr lang="en-US" sz="1200" dirty="0" err="1">
                <a:solidFill>
                  <a:srgbClr val="383838"/>
                </a:solidFill>
                <a:latin typeface="Noto Sans SC" pitchFamily="34" charset="0"/>
                <a:ea typeface="Noto Sans SC" pitchFamily="34" charset="-122"/>
                <a:cs typeface="Noto Sans SC" pitchFamily="34" charset="-120"/>
              </a:rPr>
              <a:t>如果所有的</a:t>
            </a:r>
            <a:r>
              <a:rPr lang="en-US" sz="1200" dirty="0">
                <a:solidFill>
                  <a:srgbClr val="383838"/>
                </a:solidFill>
                <a:latin typeface="Noto Sans SC" pitchFamily="34" charset="0"/>
                <a:ea typeface="Noto Sans SC" pitchFamily="34" charset="-122"/>
                <a:cs typeface="Noto Sans SC" pitchFamily="34" charset="-120"/>
              </a:rPr>
              <a:t> case 标号与 switch 表达式的值都不匹配，并且 default 标号存在，则执行 default </a:t>
            </a:r>
            <a:r>
              <a:rPr lang="en-US" sz="1200" dirty="0" err="1">
                <a:solidFill>
                  <a:srgbClr val="383838"/>
                </a:solidFill>
                <a:latin typeface="Noto Sans SC" pitchFamily="34" charset="0"/>
                <a:ea typeface="Noto Sans SC" pitchFamily="34" charset="-122"/>
                <a:cs typeface="Noto Sans SC" pitchFamily="34" charset="-120"/>
              </a:rPr>
              <a:t>标号</a:t>
            </a:r>
            <a:endParaRPr lang="en-US" sz="12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200" dirty="0">
                <a:solidFill>
                  <a:srgbClr val="383838"/>
                </a:solidFill>
                <a:latin typeface="Noto Sans SC" pitchFamily="34" charset="0"/>
                <a:ea typeface="Noto Sans SC" pitchFamily="34" charset="-122"/>
                <a:cs typeface="Noto Sans SC" pitchFamily="34" charset="-120"/>
              </a:rPr>
              <a:t>        </a:t>
            </a:r>
            <a:r>
              <a:rPr lang="en-US" sz="1200" dirty="0" err="1">
                <a:solidFill>
                  <a:srgbClr val="383838"/>
                </a:solidFill>
                <a:latin typeface="Noto Sans SC" pitchFamily="34" charset="0"/>
                <a:ea typeface="Noto Sans SC" pitchFamily="34" charset="-122"/>
                <a:cs typeface="Noto Sans SC" pitchFamily="34" charset="-120"/>
              </a:rPr>
              <a:t>后面的语句</a:t>
            </a:r>
            <a:r>
              <a:rPr lang="en-US" sz="12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switch</a:t>
            </a:r>
            <a:r>
              <a:rPr lang="en-US" sz="1200" b="1" dirty="0">
                <a:solidFill>
                  <a:srgbClr val="383838"/>
                </a:solidFill>
                <a:latin typeface="Noto Sans SC" pitchFamily="34" charset="0"/>
                <a:ea typeface="Noto Sans SC" pitchFamily="34" charset="-122"/>
                <a:cs typeface="Noto Sans SC" pitchFamily="34" charset="-120"/>
              </a:rPr>
              <a:t> </a:t>
            </a:r>
            <a:r>
              <a:rPr lang="en-US" sz="1200" b="1" dirty="0" err="1">
                <a:solidFill>
                  <a:srgbClr val="383838"/>
                </a:solidFill>
                <a:latin typeface="Noto Sans SC" pitchFamily="34" charset="0"/>
                <a:ea typeface="Noto Sans SC" pitchFamily="34" charset="-122"/>
                <a:cs typeface="Noto Sans SC" pitchFamily="34" charset="-120"/>
              </a:rPr>
              <a:t>求解的表达式</a:t>
            </a:r>
            <a:r>
              <a:rPr lang="en-US" sz="1200" dirty="0" err="1">
                <a:solidFill>
                  <a:srgbClr val="383838"/>
                </a:solidFill>
                <a:latin typeface="Noto Sans SC" pitchFamily="34" charset="0"/>
                <a:ea typeface="Noto Sans SC" pitchFamily="34" charset="-122"/>
                <a:cs typeface="Noto Sans SC" pitchFamily="34" charset="-120"/>
              </a:rPr>
              <a:t>可以非常复杂。特别是，该表达式也可以定义和初始化一个变量</a:t>
            </a:r>
            <a:r>
              <a:rPr lang="en-US" sz="12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200" dirty="0"/>
          </a:p>
          <a:p>
            <a:pPr algn="l">
              <a:lnSpc>
                <a:spcPct val="150000"/>
              </a:lnSpc>
              <a:buSzPct val="100000"/>
            </a:pPr>
            <a:r>
              <a:rPr lang="en-US" sz="1200" dirty="0">
                <a:solidFill>
                  <a:srgbClr val="383838"/>
                </a:solidFill>
                <a:latin typeface="Noto Sans SC" pitchFamily="34" charset="0"/>
                <a:ea typeface="Noto Sans SC" pitchFamily="34" charset="-122"/>
                <a:cs typeface="Noto Sans SC" pitchFamily="34" charset="-120"/>
              </a:rPr>
              <a:t>	switch(int </a:t>
            </a:r>
            <a:r>
              <a:rPr lang="en-US" sz="1200" dirty="0" err="1">
                <a:solidFill>
                  <a:srgbClr val="383838"/>
                </a:solidFill>
                <a:latin typeface="Noto Sans SC" pitchFamily="34" charset="0"/>
                <a:ea typeface="Noto Sans SC" pitchFamily="34" charset="-122"/>
                <a:cs typeface="Noto Sans SC" pitchFamily="34" charset="-120"/>
              </a:rPr>
              <a:t>i</a:t>
            </a:r>
            <a:r>
              <a:rPr lang="en-US" sz="1200" dirty="0">
                <a:solidFill>
                  <a:srgbClr val="383838"/>
                </a:solidFill>
                <a:latin typeface="Noto Sans SC" pitchFamily="34" charset="0"/>
                <a:ea typeface="Noto Sans SC" pitchFamily="34" charset="-122"/>
                <a:cs typeface="Noto Sans SC" pitchFamily="34" charset="-120"/>
              </a:rPr>
              <a:t> = </a:t>
            </a:r>
            <a:r>
              <a:rPr lang="en-US" sz="1200" dirty="0" err="1">
                <a:solidFill>
                  <a:srgbClr val="383838"/>
                </a:solidFill>
                <a:latin typeface="Noto Sans SC" pitchFamily="34" charset="0"/>
                <a:ea typeface="Noto Sans SC" pitchFamily="34" charset="-122"/>
                <a:cs typeface="Noto Sans SC" pitchFamily="34" charset="-120"/>
              </a:rPr>
              <a:t>get_response</a:t>
            </a:r>
            <a:r>
              <a:rPr lang="en-US" sz="12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200" dirty="0"/>
          </a:p>
          <a:p>
            <a:pPr marL="342900" indent="-342900" algn="l">
              <a:lnSpc>
                <a:spcPct val="150000"/>
              </a:lnSpc>
              <a:buSzPct val="100000"/>
              <a:buChar char="•"/>
            </a:pPr>
            <a:r>
              <a:rPr lang="en-US" sz="1200" dirty="0" err="1">
                <a:solidFill>
                  <a:srgbClr val="383838"/>
                </a:solidFill>
                <a:latin typeface="Noto Sans SC" pitchFamily="34" charset="0"/>
                <a:ea typeface="Noto Sans SC" pitchFamily="34" charset="-122"/>
                <a:cs typeface="Noto Sans SC" pitchFamily="34" charset="-120"/>
              </a:rPr>
              <a:t>在这个例子中，i</a:t>
            </a:r>
            <a:r>
              <a:rPr lang="en-US" sz="1200" dirty="0">
                <a:solidFill>
                  <a:srgbClr val="383838"/>
                </a:solidFill>
                <a:latin typeface="Noto Sans SC" pitchFamily="34" charset="0"/>
                <a:ea typeface="Noto Sans SC" pitchFamily="34" charset="-122"/>
                <a:cs typeface="Noto Sans SC" pitchFamily="34" charset="-120"/>
              </a:rPr>
              <a:t> 被初始化为 get_response </a:t>
            </a:r>
            <a:r>
              <a:rPr lang="en-US" sz="1200" dirty="0" err="1">
                <a:solidFill>
                  <a:srgbClr val="383838"/>
                </a:solidFill>
                <a:latin typeface="Noto Sans SC" pitchFamily="34" charset="0"/>
                <a:ea typeface="Noto Sans SC" pitchFamily="34" charset="-122"/>
                <a:cs typeface="Noto Sans SC" pitchFamily="34" charset="-120"/>
              </a:rPr>
              <a:t>函数的调用结果，其值将要与每个</a:t>
            </a:r>
            <a:r>
              <a:rPr lang="en-US" sz="1200" dirty="0">
                <a:solidFill>
                  <a:srgbClr val="383838"/>
                </a:solidFill>
                <a:latin typeface="Noto Sans SC" pitchFamily="34" charset="0"/>
                <a:ea typeface="Noto Sans SC" pitchFamily="34" charset="-122"/>
                <a:cs typeface="Noto Sans SC" pitchFamily="34" charset="-120"/>
              </a:rPr>
              <a:t> case 标号作比较。</a:t>
            </a:r>
            <a:endParaRPr lang="en-US" sz="1200" dirty="0"/>
          </a:p>
          <a:p>
            <a:pPr algn="l">
              <a:lnSpc>
                <a:spcPct val="150000"/>
              </a:lnSpc>
              <a:buSzPct val="100000"/>
            </a:pPr>
            <a:r>
              <a:rPr lang="en-US" sz="1200" dirty="0">
                <a:solidFill>
                  <a:srgbClr val="383838"/>
                </a:solidFill>
                <a:latin typeface="Noto Sans SC" pitchFamily="34" charset="0"/>
                <a:ea typeface="Noto Sans SC" pitchFamily="34" charset="-122"/>
                <a:cs typeface="Noto Sans SC" pitchFamily="34" charset="-120"/>
              </a:rPr>
              <a:t>        case 标号必须是整型常量表达式且两个标号不能有相同的值</a:t>
            </a:r>
            <a:endParaRPr lang="en-US" sz="1200" dirty="0"/>
          </a:p>
        </p:txBody>
      </p:sp>
    </p:spTree>
    <p:extLst>
      <p:ext uri="{BB962C8B-B14F-4D97-AF65-F5344CB8AC3E}">
        <p14:creationId xmlns:p14="http://schemas.microsoft.com/office/powerpoint/2010/main" val="224311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1333500" y="389964"/>
            <a:ext cx="7506653" cy="1082489"/>
          </a:xfrm>
          <a:prstGeom prst="rect">
            <a:avLst/>
          </a:prstGeom>
          <a:noFill/>
          <a:ln/>
        </p:spPr>
        <p:txBody>
          <a:bodyPr wrap="square" rtlCol="0" anchor="ctr"/>
          <a:lstStyle/>
          <a:p>
            <a:pPr marL="0" indent="0">
              <a:buNone/>
            </a:pPr>
            <a:r>
              <a:rPr lang="zh-CN" altLang="en-US" sz="2400" b="1" dirty="0">
                <a:solidFill>
                  <a:srgbClr val="FF7500"/>
                </a:solidFill>
                <a:latin typeface="Noto Sans SC" pitchFamily="34" charset="0"/>
                <a:ea typeface="Noto Sans SC" pitchFamily="34" charset="-122"/>
                <a:cs typeface="Noto Sans SC" pitchFamily="34" charset="-120"/>
              </a:rPr>
              <a:t>迭代</a:t>
            </a:r>
            <a:r>
              <a:rPr lang="en-US" sz="2400" b="1" dirty="0" err="1">
                <a:solidFill>
                  <a:srgbClr val="FF7500"/>
                </a:solidFill>
                <a:latin typeface="Noto Sans SC" pitchFamily="34" charset="0"/>
                <a:ea typeface="Noto Sans SC" pitchFamily="34" charset="-122"/>
                <a:cs typeface="Noto Sans SC" pitchFamily="34" charset="-120"/>
              </a:rPr>
              <a:t>语句</a:t>
            </a:r>
            <a:endParaRPr lang="en-US" sz="2400" b="1" dirty="0">
              <a:solidFill>
                <a:srgbClr val="FF7500"/>
              </a:solidFill>
              <a:latin typeface="Noto Sans SC" pitchFamily="34" charset="0"/>
              <a:ea typeface="Noto Sans SC" pitchFamily="34" charset="-122"/>
              <a:cs typeface="Noto Sans SC" pitchFamily="34" charset="-120"/>
            </a:endParaRPr>
          </a:p>
          <a:p>
            <a:pPr marL="0" indent="0">
              <a:buNone/>
            </a:pPr>
            <a:endParaRPr lang="en-US" sz="2400" b="1" dirty="0">
              <a:solidFill>
                <a:srgbClr val="FF7500"/>
              </a:solidFill>
              <a:latin typeface="Noto Sans SC" pitchFamily="34" charset="0"/>
              <a:ea typeface="Noto Sans SC" pitchFamily="34" charset="-122"/>
              <a:cs typeface="Noto Sans SC" pitchFamily="34" charset="-120"/>
            </a:endParaRPr>
          </a:p>
          <a:p>
            <a:r>
              <a:rPr lang="en-US" altLang="zh-CN" b="1" dirty="0" err="1">
                <a:solidFill>
                  <a:srgbClr val="FF7500"/>
                </a:solidFill>
                <a:latin typeface="Noto Sans SC" pitchFamily="34" charset="0"/>
                <a:ea typeface="Noto Sans SC" pitchFamily="34" charset="-122"/>
                <a:cs typeface="Noto Sans SC" pitchFamily="34" charset="-120"/>
              </a:rPr>
              <a:t>while语句</a:t>
            </a:r>
            <a:endParaRPr lang="en-US" dirty="0"/>
          </a:p>
        </p:txBody>
      </p:sp>
      <p:sp>
        <p:nvSpPr>
          <p:cNvPr id="3" name="Text 1"/>
          <p:cNvSpPr/>
          <p:nvPr/>
        </p:nvSpPr>
        <p:spPr>
          <a:xfrm>
            <a:off x="1424940" y="1581150"/>
            <a:ext cx="7415213" cy="609600"/>
          </a:xfrm>
          <a:prstGeom prst="rect">
            <a:avLst/>
          </a:prstGeom>
          <a:noFill/>
          <a:ln/>
        </p:spPr>
        <p:txBody>
          <a:bodyPr wrap="square" rtlCol="0" anchor="t"/>
          <a:lstStyle/>
          <a:p>
            <a:pPr algn="l">
              <a:lnSpc>
                <a:spcPct val="150000"/>
              </a:lnSpc>
              <a:buSzPct val="100000"/>
            </a:pPr>
            <a:r>
              <a:rPr lang="en-US" sz="1408" dirty="0">
                <a:solidFill>
                  <a:srgbClr val="383838"/>
                </a:solidFill>
                <a:latin typeface="Noto Sans SC" pitchFamily="34" charset="0"/>
                <a:ea typeface="Noto Sans SC" pitchFamily="34" charset="-122"/>
                <a:cs typeface="Noto Sans SC" pitchFamily="34" charset="-120"/>
              </a:rPr>
              <a:t>当条件为真时，while </a:t>
            </a:r>
            <a:r>
              <a:rPr lang="en-US" sz="1408" dirty="0" err="1">
                <a:solidFill>
                  <a:srgbClr val="383838"/>
                </a:solidFill>
                <a:latin typeface="Noto Sans SC" pitchFamily="34" charset="0"/>
                <a:ea typeface="Noto Sans SC" pitchFamily="34" charset="-122"/>
                <a:cs typeface="Noto Sans SC" pitchFamily="34" charset="-120"/>
              </a:rPr>
              <a:t>语句反复执行目标语句。它的语法形式如下</a:t>
            </a:r>
            <a:r>
              <a:rPr lang="en-US" sz="1408" dirty="0">
                <a:solidFill>
                  <a:srgbClr val="383838"/>
                </a:solidFill>
                <a:latin typeface="Noto Sans SC" pitchFamily="34" charset="0"/>
                <a:ea typeface="Noto Sans SC" pitchFamily="34" charset="-122"/>
                <a:cs typeface="Noto Sans SC" pitchFamily="34" charset="-120"/>
              </a:rPr>
              <a:t>：</a:t>
            </a:r>
            <a:endParaRPr lang="en-US" sz="1408" dirty="0"/>
          </a:p>
        </p:txBody>
      </p:sp>
      <p:pic>
        <p:nvPicPr>
          <p:cNvPr id="5" name="图片 4">
            <a:extLst>
              <a:ext uri="{FF2B5EF4-FFF2-40B4-BE49-F238E27FC236}">
                <a16:creationId xmlns:a16="http://schemas.microsoft.com/office/drawing/2014/main" id="{3A7A32A7-24E4-48FA-BCCE-444F8571A3E6}"/>
              </a:ext>
            </a:extLst>
          </p:cNvPr>
          <p:cNvPicPr>
            <a:picLocks noChangeAspect="1"/>
          </p:cNvPicPr>
          <p:nvPr/>
        </p:nvPicPr>
        <p:blipFill>
          <a:blip r:embed="rId3"/>
          <a:stretch>
            <a:fillRect/>
          </a:stretch>
        </p:blipFill>
        <p:spPr>
          <a:xfrm>
            <a:off x="1530163" y="2179034"/>
            <a:ext cx="2238375" cy="609600"/>
          </a:xfrm>
          <a:prstGeom prst="rect">
            <a:avLst/>
          </a:prstGeom>
        </p:spPr>
      </p:pic>
      <p:sp>
        <p:nvSpPr>
          <p:cNvPr id="6" name="文本框 5">
            <a:extLst>
              <a:ext uri="{FF2B5EF4-FFF2-40B4-BE49-F238E27FC236}">
                <a16:creationId xmlns:a16="http://schemas.microsoft.com/office/drawing/2014/main" id="{75FCC863-14BB-4E53-82C1-315E383706F9}"/>
              </a:ext>
            </a:extLst>
          </p:cNvPr>
          <p:cNvSpPr txBox="1"/>
          <p:nvPr/>
        </p:nvSpPr>
        <p:spPr>
          <a:xfrm>
            <a:off x="1424940" y="2952751"/>
            <a:ext cx="2400748" cy="369332"/>
          </a:xfrm>
          <a:prstGeom prst="rect">
            <a:avLst/>
          </a:prstGeom>
          <a:noFill/>
        </p:spPr>
        <p:txBody>
          <a:bodyPr wrap="square" rtlCol="0">
            <a:spAutoFit/>
          </a:bodyPr>
          <a:lstStyle/>
          <a:p>
            <a:r>
              <a:rPr lang="en-US" altLang="zh-CN" b="1" dirty="0">
                <a:solidFill>
                  <a:srgbClr val="FF7500"/>
                </a:solidFill>
                <a:latin typeface="Noto Sans SC" pitchFamily="34" charset="0"/>
                <a:ea typeface="Noto Sans SC" pitchFamily="34" charset="-122"/>
                <a:cs typeface="Noto Sans SC" pitchFamily="34" charset="-120"/>
              </a:rPr>
              <a:t>do</a:t>
            </a:r>
            <a:r>
              <a:rPr lang="zh-CN" altLang="en-US" b="1" dirty="0">
                <a:solidFill>
                  <a:srgbClr val="FF7500"/>
                </a:solidFill>
                <a:latin typeface="Noto Sans SC" pitchFamily="34" charset="0"/>
                <a:ea typeface="Noto Sans SC" pitchFamily="34" charset="-122"/>
                <a:cs typeface="Noto Sans SC" pitchFamily="34" charset="-120"/>
              </a:rPr>
              <a:t> </a:t>
            </a:r>
            <a:r>
              <a:rPr lang="en-US" altLang="zh-CN" b="1" dirty="0" err="1">
                <a:solidFill>
                  <a:srgbClr val="FF7500"/>
                </a:solidFill>
                <a:latin typeface="Noto Sans SC" pitchFamily="34" charset="0"/>
                <a:ea typeface="Noto Sans SC" pitchFamily="34" charset="-122"/>
                <a:cs typeface="Noto Sans SC" pitchFamily="34" charset="-120"/>
              </a:rPr>
              <a:t>while语句</a:t>
            </a:r>
            <a:endParaRPr lang="en-US" altLang="zh-CN" dirty="0"/>
          </a:p>
        </p:txBody>
      </p:sp>
      <p:sp>
        <p:nvSpPr>
          <p:cNvPr id="7" name="Text 1">
            <a:extLst>
              <a:ext uri="{FF2B5EF4-FFF2-40B4-BE49-F238E27FC236}">
                <a16:creationId xmlns:a16="http://schemas.microsoft.com/office/drawing/2014/main" id="{2DF0CFB4-EDBB-4E94-A9B5-BB78ED044388}"/>
              </a:ext>
            </a:extLst>
          </p:cNvPr>
          <p:cNvSpPr/>
          <p:nvPr/>
        </p:nvSpPr>
        <p:spPr>
          <a:xfrm>
            <a:off x="1424940" y="4231344"/>
            <a:ext cx="7139492" cy="565896"/>
          </a:xfrm>
          <a:prstGeom prst="rect">
            <a:avLst/>
          </a:prstGeom>
          <a:noFill/>
          <a:ln/>
        </p:spPr>
        <p:txBody>
          <a:bodyPr wrap="square" rtlCol="0" anchor="t"/>
          <a:lstStyle/>
          <a:p>
            <a:pPr>
              <a:lnSpc>
                <a:spcPct val="150000"/>
              </a:lnSpc>
              <a:buSzPct val="100000"/>
            </a:pPr>
            <a:r>
              <a:rPr lang="en-US" altLang="zh-CN" sz="1400" dirty="0">
                <a:latin typeface="Noto Sans SC"/>
                <a:ea typeface="Noto Sans SC"/>
              </a:rPr>
              <a:t>do while</a:t>
            </a:r>
            <a:r>
              <a:rPr lang="zh-CN" altLang="en-US" sz="1400" dirty="0">
                <a:latin typeface="Noto Sans SC"/>
                <a:ea typeface="Noto Sans SC"/>
              </a:rPr>
              <a:t>在求解 </a:t>
            </a:r>
            <a:r>
              <a:rPr lang="en-US" altLang="zh-CN" sz="1400" dirty="0">
                <a:latin typeface="Noto Sans SC"/>
                <a:ea typeface="Noto Sans SC"/>
              </a:rPr>
              <a:t>condition </a:t>
            </a:r>
            <a:r>
              <a:rPr lang="zh-CN" altLang="en-US" sz="1400" dirty="0">
                <a:latin typeface="Noto Sans SC"/>
                <a:ea typeface="Noto Sans SC"/>
              </a:rPr>
              <a:t>之前，先执行了 </a:t>
            </a:r>
            <a:r>
              <a:rPr lang="en-US" altLang="zh-CN" sz="1400" dirty="0">
                <a:latin typeface="Noto Sans SC"/>
                <a:ea typeface="Noto Sans SC"/>
              </a:rPr>
              <a:t>do </a:t>
            </a:r>
            <a:r>
              <a:rPr lang="zh-CN" altLang="en-US" sz="1400" dirty="0">
                <a:latin typeface="Noto Sans SC"/>
                <a:ea typeface="Noto Sans SC"/>
              </a:rPr>
              <a:t>里面的 </a:t>
            </a:r>
            <a:r>
              <a:rPr lang="en-US" altLang="zh-CN" sz="1400" dirty="0">
                <a:latin typeface="Noto Sans SC"/>
                <a:ea typeface="Noto Sans SC"/>
              </a:rPr>
              <a:t>statement</a:t>
            </a:r>
            <a:r>
              <a:rPr lang="zh-CN" altLang="en-US" sz="1400" dirty="0">
                <a:latin typeface="Noto Sans SC"/>
                <a:ea typeface="Noto Sans SC"/>
              </a:rPr>
              <a:t>。</a:t>
            </a:r>
            <a:r>
              <a:rPr lang="en-US" altLang="zh-CN" sz="1400" dirty="0">
                <a:latin typeface="Noto Sans SC"/>
                <a:ea typeface="Noto Sans SC"/>
              </a:rPr>
              <a:t>condition</a:t>
            </a:r>
            <a:r>
              <a:rPr lang="zh-CN" altLang="en-US" sz="1400" dirty="0">
                <a:latin typeface="Noto Sans SC"/>
                <a:ea typeface="Noto Sans SC"/>
              </a:rPr>
              <a:t>不能为空</a:t>
            </a:r>
            <a:r>
              <a:rPr lang="zh-CN" altLang="en-US" sz="1600" dirty="0">
                <a:latin typeface="Noto Sans SC"/>
                <a:ea typeface="Noto Sans SC"/>
              </a:rPr>
              <a:t>。</a:t>
            </a:r>
            <a:endParaRPr lang="en-US" sz="1408" dirty="0">
              <a:latin typeface="Noto Sans SC"/>
              <a:ea typeface="Noto Sans SC"/>
            </a:endParaRPr>
          </a:p>
        </p:txBody>
      </p:sp>
      <p:pic>
        <p:nvPicPr>
          <p:cNvPr id="9" name="图片 8">
            <a:extLst>
              <a:ext uri="{FF2B5EF4-FFF2-40B4-BE49-F238E27FC236}">
                <a16:creationId xmlns:a16="http://schemas.microsoft.com/office/drawing/2014/main" id="{101261F5-3562-4409-86D8-E33FF5DE98FE}"/>
              </a:ext>
            </a:extLst>
          </p:cNvPr>
          <p:cNvPicPr>
            <a:picLocks noChangeAspect="1"/>
          </p:cNvPicPr>
          <p:nvPr/>
        </p:nvPicPr>
        <p:blipFill>
          <a:blip r:embed="rId4"/>
          <a:stretch>
            <a:fillRect/>
          </a:stretch>
        </p:blipFill>
        <p:spPr>
          <a:xfrm>
            <a:off x="1530163" y="3280986"/>
            <a:ext cx="2295525" cy="857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3" name="Text 1"/>
          <p:cNvSpPr/>
          <p:nvPr/>
        </p:nvSpPr>
        <p:spPr>
          <a:xfrm>
            <a:off x="1333500" y="1128713"/>
            <a:ext cx="7415213" cy="3514725"/>
          </a:xfrm>
          <a:prstGeom prst="rect">
            <a:avLst/>
          </a:prstGeom>
          <a:noFill/>
          <a:ln/>
        </p:spPr>
        <p:txBody>
          <a:bodyPr wrap="square" rtlCol="0" anchor="t"/>
          <a:lstStyle/>
          <a:p>
            <a:pPr marL="342900" indent="-342900" algn="l">
              <a:lnSpc>
                <a:spcPct val="150000"/>
              </a:lnSpc>
              <a:buSzPct val="100000"/>
              <a:buChar char="•"/>
            </a:pPr>
            <a:r>
              <a:rPr lang="en-US" sz="1400" dirty="0">
                <a:solidFill>
                  <a:srgbClr val="383838"/>
                </a:solidFill>
                <a:latin typeface="Noto Sans SC" pitchFamily="34" charset="0"/>
                <a:ea typeface="Noto Sans SC" pitchFamily="34" charset="-122"/>
                <a:cs typeface="Noto Sans SC" pitchFamily="34" charset="-120"/>
              </a:rPr>
              <a:t>for </a:t>
            </a:r>
            <a:r>
              <a:rPr lang="en-US" sz="1400" dirty="0" err="1">
                <a:solidFill>
                  <a:srgbClr val="383838"/>
                </a:solidFill>
                <a:latin typeface="Noto Sans SC" pitchFamily="34" charset="0"/>
                <a:ea typeface="Noto Sans SC" pitchFamily="34" charset="-122"/>
                <a:cs typeface="Noto Sans SC" pitchFamily="34" charset="-120"/>
              </a:rPr>
              <a:t>语句的语法形式是</a:t>
            </a:r>
            <a:r>
              <a:rPr lang="en-US" sz="14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400" dirty="0"/>
          </a:p>
          <a:p>
            <a:pPr marL="342900" indent="-342900" algn="l">
              <a:lnSpc>
                <a:spcPct val="150000"/>
              </a:lnSpc>
              <a:buSzPct val="100000"/>
              <a:buChar char="•"/>
            </a:pPr>
            <a:endParaRPr lang="en-US" sz="1400" dirty="0"/>
          </a:p>
          <a:p>
            <a:pPr marL="342900" indent="-342900" algn="l">
              <a:lnSpc>
                <a:spcPct val="150000"/>
              </a:lnSpc>
              <a:buSzPct val="100000"/>
              <a:buChar char="•"/>
            </a:pPr>
            <a:endParaRPr lang="en-US" sz="1400" dirty="0"/>
          </a:p>
          <a:p>
            <a:pPr marL="342900" indent="-342900" algn="l">
              <a:lnSpc>
                <a:spcPct val="150000"/>
              </a:lnSpc>
              <a:buSzPct val="100000"/>
              <a:buChar char="•"/>
            </a:pPr>
            <a:r>
              <a:rPr lang="en-US" sz="1400" dirty="0" err="1">
                <a:solidFill>
                  <a:srgbClr val="383838"/>
                </a:solidFill>
                <a:latin typeface="Noto Sans SC" pitchFamily="34" charset="0"/>
                <a:ea typeface="Noto Sans SC" pitchFamily="34" charset="-122"/>
                <a:cs typeface="Noto Sans SC" pitchFamily="34" charset="-120"/>
              </a:rPr>
              <a:t>init</a:t>
            </a:r>
            <a:r>
              <a:rPr lang="en-US" sz="1400" dirty="0">
                <a:solidFill>
                  <a:srgbClr val="383838"/>
                </a:solidFill>
                <a:latin typeface="Noto Sans SC" pitchFamily="34" charset="0"/>
                <a:ea typeface="Noto Sans SC" pitchFamily="34" charset="-122"/>
                <a:cs typeface="Noto Sans SC" pitchFamily="34" charset="-120"/>
              </a:rPr>
              <a:t>-statement </a:t>
            </a:r>
            <a:r>
              <a:rPr lang="en-US" sz="1400" dirty="0" err="1">
                <a:solidFill>
                  <a:srgbClr val="383838"/>
                </a:solidFill>
                <a:latin typeface="Noto Sans SC" pitchFamily="34" charset="0"/>
                <a:ea typeface="Noto Sans SC" pitchFamily="34" charset="-122"/>
                <a:cs typeface="Noto Sans SC" pitchFamily="34" charset="-120"/>
              </a:rPr>
              <a:t>必须是声明语句、表达式语句或空语句。这些语句都以分号结束，因此其语法形式也可以看成</a:t>
            </a:r>
            <a:r>
              <a:rPr lang="en-US" sz="14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endParaRPr>
          </a:p>
          <a:p>
            <a:pPr algn="l">
              <a:lnSpc>
                <a:spcPct val="150000"/>
              </a:lnSpc>
              <a:buSzPct val="100000"/>
            </a:pPr>
            <a:endParaRPr lang="en-US" sz="1400" dirty="0"/>
          </a:p>
          <a:p>
            <a:pPr marL="342900" indent="-342900" algn="l">
              <a:lnSpc>
                <a:spcPct val="150000"/>
              </a:lnSpc>
              <a:buSzPct val="100000"/>
              <a:buChar char="•"/>
            </a:pPr>
            <a:r>
              <a:rPr lang="en-US" sz="1400" dirty="0">
                <a:solidFill>
                  <a:srgbClr val="383838"/>
                </a:solidFill>
                <a:latin typeface="Noto Sans SC" pitchFamily="34" charset="0"/>
                <a:ea typeface="Noto Sans SC" pitchFamily="34" charset="-122"/>
                <a:cs typeface="Noto Sans SC" pitchFamily="34" charset="-120"/>
              </a:rPr>
              <a:t>在 initializer 后面的分号是 for </a:t>
            </a:r>
            <a:r>
              <a:rPr lang="en-US" sz="1400" dirty="0" err="1">
                <a:solidFill>
                  <a:srgbClr val="383838"/>
                </a:solidFill>
                <a:latin typeface="Noto Sans SC" pitchFamily="34" charset="0"/>
                <a:ea typeface="Noto Sans SC" pitchFamily="34" charset="-122"/>
                <a:cs typeface="Noto Sans SC" pitchFamily="34" charset="-120"/>
              </a:rPr>
              <a:t>语句头的一部分</a:t>
            </a:r>
            <a:endParaRPr lang="en-US" sz="1400" dirty="0"/>
          </a:p>
        </p:txBody>
      </p:sp>
      <p:sp>
        <p:nvSpPr>
          <p:cNvPr id="4" name="文本框 3">
            <a:extLst>
              <a:ext uri="{FF2B5EF4-FFF2-40B4-BE49-F238E27FC236}">
                <a16:creationId xmlns:a16="http://schemas.microsoft.com/office/drawing/2014/main" id="{667B86BF-E994-4045-B076-91676BD19FF8}"/>
              </a:ext>
            </a:extLst>
          </p:cNvPr>
          <p:cNvSpPr txBox="1"/>
          <p:nvPr/>
        </p:nvSpPr>
        <p:spPr>
          <a:xfrm>
            <a:off x="1333500" y="680198"/>
            <a:ext cx="2400748" cy="369332"/>
          </a:xfrm>
          <a:prstGeom prst="rect">
            <a:avLst/>
          </a:prstGeom>
          <a:noFill/>
        </p:spPr>
        <p:txBody>
          <a:bodyPr wrap="square" rtlCol="0">
            <a:spAutoFit/>
          </a:bodyPr>
          <a:lstStyle/>
          <a:p>
            <a:r>
              <a:rPr lang="en-US" altLang="zh-CN" b="1" dirty="0" err="1">
                <a:solidFill>
                  <a:srgbClr val="FF7500"/>
                </a:solidFill>
                <a:latin typeface="Noto Sans SC" pitchFamily="34" charset="0"/>
                <a:ea typeface="Noto Sans SC" pitchFamily="34" charset="-122"/>
                <a:cs typeface="Noto Sans SC" pitchFamily="34" charset="-120"/>
              </a:rPr>
              <a:t>for语句</a:t>
            </a:r>
            <a:endParaRPr lang="en-US" altLang="zh-CN" dirty="0"/>
          </a:p>
        </p:txBody>
      </p:sp>
      <p:pic>
        <p:nvPicPr>
          <p:cNvPr id="6" name="图片 5">
            <a:extLst>
              <a:ext uri="{FF2B5EF4-FFF2-40B4-BE49-F238E27FC236}">
                <a16:creationId xmlns:a16="http://schemas.microsoft.com/office/drawing/2014/main" id="{0D775B88-6A1B-4871-A645-2AE26272CB2C}"/>
              </a:ext>
            </a:extLst>
          </p:cNvPr>
          <p:cNvPicPr>
            <a:picLocks noChangeAspect="1"/>
          </p:cNvPicPr>
          <p:nvPr/>
        </p:nvPicPr>
        <p:blipFill>
          <a:blip r:embed="rId3"/>
          <a:stretch>
            <a:fillRect/>
          </a:stretch>
        </p:blipFill>
        <p:spPr>
          <a:xfrm>
            <a:off x="1819275" y="1558738"/>
            <a:ext cx="4097431" cy="476050"/>
          </a:xfrm>
          <a:prstGeom prst="rect">
            <a:avLst/>
          </a:prstGeom>
        </p:spPr>
      </p:pic>
      <p:pic>
        <p:nvPicPr>
          <p:cNvPr id="8" name="图片 7">
            <a:extLst>
              <a:ext uri="{FF2B5EF4-FFF2-40B4-BE49-F238E27FC236}">
                <a16:creationId xmlns:a16="http://schemas.microsoft.com/office/drawing/2014/main" id="{86B65D61-AFA7-4A39-A983-E04FFA2F3F1B}"/>
              </a:ext>
            </a:extLst>
          </p:cNvPr>
          <p:cNvPicPr>
            <a:picLocks noChangeAspect="1"/>
          </p:cNvPicPr>
          <p:nvPr/>
        </p:nvPicPr>
        <p:blipFill>
          <a:blip r:embed="rId4"/>
          <a:stretch>
            <a:fillRect/>
          </a:stretch>
        </p:blipFill>
        <p:spPr>
          <a:xfrm>
            <a:off x="1685532" y="3150885"/>
            <a:ext cx="4097431" cy="579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1333500" y="1128713"/>
            <a:ext cx="7415213" cy="3514725"/>
          </a:xfrm>
          <a:prstGeom prst="rect">
            <a:avLst/>
          </a:prstGeom>
          <a:noFill/>
          <a:ln/>
        </p:spPr>
        <p:txBody>
          <a:bodyPr wrap="square" rtlCol="0" anchor="t"/>
          <a:lstStyle/>
          <a:p>
            <a:pPr marL="342900" indent="-342900" algn="l">
              <a:lnSpc>
                <a:spcPct val="150000"/>
              </a:lnSpc>
              <a:buSzPct val="100000"/>
              <a:buChar char="•"/>
            </a:pPr>
            <a:r>
              <a:rPr lang="en-US" sz="1400" dirty="0" err="1">
                <a:solidFill>
                  <a:srgbClr val="383838"/>
                </a:solidFill>
                <a:latin typeface="Noto Sans SC" pitchFamily="34" charset="0"/>
                <a:ea typeface="Noto Sans SC" pitchFamily="34" charset="-122"/>
                <a:cs typeface="Noto Sans SC" pitchFamily="34" charset="-120"/>
              </a:rPr>
              <a:t>expression在每次循环迭代后都要求解。如果第一次求解</a:t>
            </a:r>
            <a:r>
              <a:rPr lang="en-US" sz="1400" dirty="0">
                <a:solidFill>
                  <a:srgbClr val="383838"/>
                </a:solidFill>
                <a:latin typeface="Noto Sans SC" pitchFamily="34" charset="0"/>
                <a:ea typeface="Noto Sans SC" pitchFamily="34" charset="-122"/>
                <a:cs typeface="Noto Sans SC" pitchFamily="34" charset="-120"/>
              </a:rPr>
              <a:t> condition 就得 false 值，则始终不执行 expression。</a:t>
            </a:r>
            <a:endParaRPr lang="en-US" sz="1400" dirty="0"/>
          </a:p>
          <a:p>
            <a:pPr marL="342900" indent="-342900">
              <a:lnSpc>
                <a:spcPct val="150000"/>
              </a:lnSpc>
              <a:buSzPct val="100000"/>
              <a:buChar char="•"/>
            </a:pPr>
            <a:r>
              <a:rPr lang="en-US" sz="1400" dirty="0">
                <a:solidFill>
                  <a:srgbClr val="383838"/>
                </a:solidFill>
                <a:latin typeface="Noto Sans SC" pitchFamily="34" charset="0"/>
                <a:ea typeface="Noto Sans SC" pitchFamily="34" charset="-122"/>
                <a:cs typeface="Noto Sans SC" pitchFamily="34" charset="-120"/>
              </a:rPr>
              <a:t>可以在 for 语句的 init-statement </a:t>
            </a:r>
            <a:r>
              <a:rPr lang="en-US" sz="1400" dirty="0" err="1">
                <a:solidFill>
                  <a:srgbClr val="383838"/>
                </a:solidFill>
                <a:latin typeface="Noto Sans SC" pitchFamily="34" charset="0"/>
                <a:ea typeface="Noto Sans SC" pitchFamily="34" charset="-122"/>
                <a:cs typeface="Noto Sans SC" pitchFamily="34" charset="-120"/>
              </a:rPr>
              <a:t>中定义多个对象；但是不管怎么样</a:t>
            </a:r>
            <a:r>
              <a:rPr lang="en-US" sz="1400" dirty="0">
                <a:solidFill>
                  <a:srgbClr val="383838"/>
                </a:solidFill>
                <a:latin typeface="Noto Sans SC" pitchFamily="34" charset="0"/>
                <a:ea typeface="Noto Sans SC" pitchFamily="34" charset="-122"/>
                <a:cs typeface="Noto Sans SC" pitchFamily="34" charset="-120"/>
              </a:rPr>
              <a:t>， </a:t>
            </a:r>
            <a:r>
              <a:rPr lang="en-US" sz="1400" dirty="0" err="1">
                <a:solidFill>
                  <a:srgbClr val="383838"/>
                </a:solidFill>
                <a:latin typeface="Noto Sans SC" pitchFamily="34" charset="0"/>
                <a:ea typeface="Noto Sans SC" pitchFamily="34" charset="-122"/>
                <a:cs typeface="Noto Sans SC" pitchFamily="34" charset="-120"/>
              </a:rPr>
              <a:t>该处只能出现一个语句</a:t>
            </a:r>
            <a:r>
              <a:rPr lang="zh-CN" altLang="en-US" sz="1400" dirty="0">
                <a:solidFill>
                  <a:srgbClr val="383838"/>
                </a:solidFill>
                <a:latin typeface="Noto Sans SC" pitchFamily="34" charset="0"/>
                <a:ea typeface="Noto Sans SC" pitchFamily="34" charset="-122"/>
                <a:cs typeface="Noto Sans SC" pitchFamily="34" charset="-120"/>
              </a:rPr>
              <a:t>，且</a:t>
            </a:r>
            <a:r>
              <a:rPr lang="en-US" altLang="zh-CN" sz="1400" dirty="0" err="1">
                <a:solidFill>
                  <a:srgbClr val="383838"/>
                </a:solidFill>
                <a:latin typeface="Noto Sans SC" pitchFamily="34" charset="0"/>
                <a:ea typeface="Noto Sans SC" pitchFamily="34" charset="-122"/>
                <a:cs typeface="Noto Sans SC" pitchFamily="34" charset="-120"/>
              </a:rPr>
              <a:t>所有的对象必须具有相同的一般类型</a:t>
            </a:r>
            <a:r>
              <a:rPr lang="en-US" altLang="zh-CN" sz="1400" dirty="0">
                <a:solidFill>
                  <a:srgbClr val="383838"/>
                </a:solidFill>
                <a:latin typeface="Noto Sans SC" pitchFamily="34" charset="0"/>
                <a:ea typeface="Noto Sans SC" pitchFamily="34" charset="-122"/>
                <a:cs typeface="Noto Sans SC" pitchFamily="34" charset="-120"/>
              </a:rPr>
              <a:t> </a:t>
            </a:r>
            <a:r>
              <a:rPr lang="zh-CN" altLang="en-US" sz="1400" dirty="0">
                <a:solidFill>
                  <a:srgbClr val="383838"/>
                </a:solidFill>
                <a:latin typeface="Noto Sans SC" pitchFamily="34" charset="0"/>
                <a:ea typeface="Noto Sans SC" pitchFamily="34" charset="-122"/>
                <a:cs typeface="Noto Sans SC" pitchFamily="34" charset="-120"/>
              </a:rPr>
              <a:t>。如下例：</a:t>
            </a:r>
            <a:endParaRPr lang="en-US" sz="1400" dirty="0"/>
          </a:p>
        </p:txBody>
      </p:sp>
      <p:sp>
        <p:nvSpPr>
          <p:cNvPr id="4" name="文本框 3">
            <a:extLst>
              <a:ext uri="{FF2B5EF4-FFF2-40B4-BE49-F238E27FC236}">
                <a16:creationId xmlns:a16="http://schemas.microsoft.com/office/drawing/2014/main" id="{667B86BF-E994-4045-B076-91676BD19FF8}"/>
              </a:ext>
            </a:extLst>
          </p:cNvPr>
          <p:cNvSpPr txBox="1"/>
          <p:nvPr/>
        </p:nvSpPr>
        <p:spPr>
          <a:xfrm>
            <a:off x="1333500" y="680198"/>
            <a:ext cx="2400748" cy="369332"/>
          </a:xfrm>
          <a:prstGeom prst="rect">
            <a:avLst/>
          </a:prstGeom>
          <a:noFill/>
        </p:spPr>
        <p:txBody>
          <a:bodyPr wrap="square" rtlCol="0">
            <a:spAutoFit/>
          </a:bodyPr>
          <a:lstStyle/>
          <a:p>
            <a:r>
              <a:rPr lang="en-US" altLang="zh-CN" b="1" dirty="0" err="1">
                <a:solidFill>
                  <a:srgbClr val="FF7500"/>
                </a:solidFill>
                <a:latin typeface="Noto Sans SC" pitchFamily="34" charset="0"/>
                <a:ea typeface="Noto Sans SC" pitchFamily="34" charset="-122"/>
                <a:cs typeface="Noto Sans SC" pitchFamily="34" charset="-120"/>
              </a:rPr>
              <a:t>for语句</a:t>
            </a:r>
            <a:endParaRPr lang="en-US" altLang="zh-CN" dirty="0"/>
          </a:p>
        </p:txBody>
      </p:sp>
      <p:pic>
        <p:nvPicPr>
          <p:cNvPr id="5" name="图片 4">
            <a:extLst>
              <a:ext uri="{FF2B5EF4-FFF2-40B4-BE49-F238E27FC236}">
                <a16:creationId xmlns:a16="http://schemas.microsoft.com/office/drawing/2014/main" id="{365D591B-3984-4CFD-AB3B-750C77B76C36}"/>
              </a:ext>
            </a:extLst>
          </p:cNvPr>
          <p:cNvPicPr>
            <a:picLocks noChangeAspect="1"/>
          </p:cNvPicPr>
          <p:nvPr/>
        </p:nvPicPr>
        <p:blipFill>
          <a:blip r:embed="rId3"/>
          <a:stretch>
            <a:fillRect/>
          </a:stretch>
        </p:blipFill>
        <p:spPr>
          <a:xfrm>
            <a:off x="2221286" y="2670864"/>
            <a:ext cx="4804801" cy="1567811"/>
          </a:xfrm>
          <a:prstGeom prst="rect">
            <a:avLst/>
          </a:prstGeom>
        </p:spPr>
      </p:pic>
    </p:spTree>
    <p:extLst>
      <p:ext uri="{BB962C8B-B14F-4D97-AF65-F5344CB8AC3E}">
        <p14:creationId xmlns:p14="http://schemas.microsoft.com/office/powerpoint/2010/main" val="216127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1333500" y="437030"/>
            <a:ext cx="7506653" cy="1169894"/>
          </a:xfrm>
          <a:prstGeom prst="rect">
            <a:avLst/>
          </a:prstGeom>
          <a:noFill/>
          <a:ln/>
        </p:spPr>
        <p:txBody>
          <a:bodyPr wrap="square" rtlCol="0" anchor="ctr"/>
          <a:lstStyle/>
          <a:p>
            <a:pPr marL="0" indent="0">
              <a:buNone/>
            </a:pPr>
            <a:r>
              <a:rPr lang="zh-CN" altLang="en-US" sz="2400" b="1" dirty="0">
                <a:solidFill>
                  <a:srgbClr val="FF7500"/>
                </a:solidFill>
                <a:latin typeface="Noto Sans SC" pitchFamily="34" charset="0"/>
                <a:ea typeface="Noto Sans SC" pitchFamily="34" charset="-122"/>
                <a:cs typeface="Noto Sans SC" pitchFamily="34" charset="-120"/>
              </a:rPr>
              <a:t>跳转语句</a:t>
            </a:r>
            <a:endParaRPr lang="en-US" altLang="zh-CN" sz="2400" b="1" dirty="0">
              <a:solidFill>
                <a:srgbClr val="FF7500"/>
              </a:solidFill>
              <a:latin typeface="Noto Sans SC" pitchFamily="34" charset="0"/>
              <a:ea typeface="Noto Sans SC" pitchFamily="34" charset="-122"/>
              <a:cs typeface="Noto Sans SC" pitchFamily="34" charset="-120"/>
            </a:endParaRPr>
          </a:p>
          <a:p>
            <a:pPr marL="0" indent="0">
              <a:buNone/>
            </a:pPr>
            <a:endParaRPr lang="en-US" sz="2400" b="1" dirty="0">
              <a:solidFill>
                <a:srgbClr val="FF7500"/>
              </a:solidFill>
              <a:latin typeface="Noto Sans SC" pitchFamily="34" charset="0"/>
              <a:ea typeface="Noto Sans SC" pitchFamily="34" charset="-122"/>
            </a:endParaRPr>
          </a:p>
          <a:p>
            <a:r>
              <a:rPr lang="en-US" altLang="zh-CN" sz="1600" b="1" dirty="0">
                <a:solidFill>
                  <a:srgbClr val="FF7500"/>
                </a:solidFill>
                <a:latin typeface="Noto Sans SC" pitchFamily="34" charset="0"/>
                <a:ea typeface="Noto Sans SC" pitchFamily="34" charset="-122"/>
                <a:cs typeface="Noto Sans SC" pitchFamily="34" charset="-120"/>
              </a:rPr>
              <a:t>break</a:t>
            </a:r>
            <a:r>
              <a:rPr lang="zh-CN" altLang="en-US" sz="1600" b="1" dirty="0">
                <a:solidFill>
                  <a:srgbClr val="FF7500"/>
                </a:solidFill>
                <a:latin typeface="Noto Sans SC" pitchFamily="34" charset="0"/>
                <a:ea typeface="Noto Sans SC" pitchFamily="34" charset="-122"/>
                <a:cs typeface="Noto Sans SC" pitchFamily="34" charset="-120"/>
              </a:rPr>
              <a:t>语句</a:t>
            </a:r>
            <a:endParaRPr lang="en-US" altLang="zh-CN" sz="1600" dirty="0"/>
          </a:p>
        </p:txBody>
      </p:sp>
      <p:sp>
        <p:nvSpPr>
          <p:cNvPr id="3" name="Text 1"/>
          <p:cNvSpPr/>
          <p:nvPr/>
        </p:nvSpPr>
        <p:spPr>
          <a:xfrm>
            <a:off x="1333500" y="1518678"/>
            <a:ext cx="7415213" cy="1520357"/>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break 语句用于结束最近的 while、do while、for 或 switch </a:t>
            </a:r>
            <a:r>
              <a:rPr lang="en-US" sz="1536" dirty="0" err="1">
                <a:solidFill>
                  <a:srgbClr val="383838"/>
                </a:solidFill>
                <a:latin typeface="Noto Sans SC" pitchFamily="34" charset="0"/>
                <a:ea typeface="Noto Sans SC" pitchFamily="34" charset="-122"/>
                <a:cs typeface="Noto Sans SC" pitchFamily="34" charset="-120"/>
              </a:rPr>
              <a:t>语句，并将程序的执行权传递给紧接在被终止语句之后的语句</a:t>
            </a:r>
            <a:r>
              <a:rPr lang="en-US" sz="1536" dirty="0">
                <a:solidFill>
                  <a:srgbClr val="383838"/>
                </a:solidFill>
                <a:latin typeface="Noto Sans SC" pitchFamily="34" charset="0"/>
                <a:ea typeface="Noto Sans SC" pitchFamily="34" charset="-122"/>
                <a:cs typeface="Noto Sans SC" pitchFamily="34" charset="-120"/>
              </a:rPr>
              <a:t>。</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break 只能出现在循环或 switch 结构中，或者出现在嵌套于循环或 switch </a:t>
            </a:r>
            <a:r>
              <a:rPr lang="en-US" sz="1536" dirty="0" err="1">
                <a:solidFill>
                  <a:srgbClr val="383838"/>
                </a:solidFill>
                <a:latin typeface="Noto Sans SC" pitchFamily="34" charset="0"/>
                <a:ea typeface="Noto Sans SC" pitchFamily="34" charset="-122"/>
                <a:cs typeface="Noto Sans SC" pitchFamily="34" charset="-120"/>
              </a:rPr>
              <a:t>结构中的语句里。break</a:t>
            </a:r>
            <a:r>
              <a:rPr lang="en-US" sz="1536" dirty="0">
                <a:solidFill>
                  <a:srgbClr val="383838"/>
                </a:solidFill>
                <a:latin typeface="Noto Sans SC" pitchFamily="34" charset="0"/>
                <a:ea typeface="Noto Sans SC" pitchFamily="34" charset="-122"/>
                <a:cs typeface="Noto Sans SC" pitchFamily="34" charset="-120"/>
              </a:rPr>
              <a:t> 出现在循环外或者 switch </a:t>
            </a:r>
            <a:r>
              <a:rPr lang="en-US" sz="1536" dirty="0" err="1">
                <a:solidFill>
                  <a:srgbClr val="383838"/>
                </a:solidFill>
                <a:latin typeface="Noto Sans SC" pitchFamily="34" charset="0"/>
                <a:ea typeface="Noto Sans SC" pitchFamily="34" charset="-122"/>
                <a:cs typeface="Noto Sans SC" pitchFamily="34" charset="-120"/>
              </a:rPr>
              <a:t>外将会导致编译时错误</a:t>
            </a:r>
            <a:endParaRPr lang="en-US" sz="1536" dirty="0"/>
          </a:p>
        </p:txBody>
      </p:sp>
      <p:sp>
        <p:nvSpPr>
          <p:cNvPr id="4" name="Text 0">
            <a:extLst>
              <a:ext uri="{FF2B5EF4-FFF2-40B4-BE49-F238E27FC236}">
                <a16:creationId xmlns:a16="http://schemas.microsoft.com/office/drawing/2014/main" id="{FD3806E7-F810-4178-A8B0-B3D5686D47A7}"/>
              </a:ext>
            </a:extLst>
          </p:cNvPr>
          <p:cNvSpPr/>
          <p:nvPr/>
        </p:nvSpPr>
        <p:spPr>
          <a:xfrm>
            <a:off x="1333499" y="3064248"/>
            <a:ext cx="7506653" cy="552450"/>
          </a:xfrm>
          <a:prstGeom prst="rect">
            <a:avLst/>
          </a:prstGeom>
          <a:noFill/>
          <a:ln/>
        </p:spPr>
        <p:txBody>
          <a:bodyPr wrap="square" rtlCol="0" anchor="ctr"/>
          <a:lstStyle/>
          <a:p>
            <a:pPr lvl="0"/>
            <a:r>
              <a:rPr lang="en-US" altLang="zh-CN" sz="1600" b="1" dirty="0">
                <a:solidFill>
                  <a:srgbClr val="FF7500"/>
                </a:solidFill>
                <a:latin typeface="Noto Sans SC" pitchFamily="34" charset="0"/>
                <a:ea typeface="Noto Sans SC" pitchFamily="34" charset="-122"/>
                <a:cs typeface="Noto Sans SC" pitchFamily="34" charset="-120"/>
              </a:rPr>
              <a:t>continue</a:t>
            </a:r>
            <a:r>
              <a:rPr lang="zh-CN" altLang="en-US" sz="1600" b="1" dirty="0">
                <a:solidFill>
                  <a:srgbClr val="FF7500"/>
                </a:solidFill>
                <a:latin typeface="Noto Sans SC" pitchFamily="34" charset="0"/>
                <a:ea typeface="Noto Sans SC" pitchFamily="34" charset="-122"/>
                <a:cs typeface="Noto Sans SC" pitchFamily="34" charset="-120"/>
              </a:rPr>
              <a:t>语句</a:t>
            </a:r>
            <a:endParaRPr lang="en-US" altLang="zh-CN" sz="1600" dirty="0">
              <a:solidFill>
                <a:prstClr val="black"/>
              </a:solidFill>
            </a:endParaRPr>
          </a:p>
        </p:txBody>
      </p:sp>
      <p:sp>
        <p:nvSpPr>
          <p:cNvPr id="5" name="Text 1">
            <a:extLst>
              <a:ext uri="{FF2B5EF4-FFF2-40B4-BE49-F238E27FC236}">
                <a16:creationId xmlns:a16="http://schemas.microsoft.com/office/drawing/2014/main" id="{CB2D5499-97E7-4AA5-9EE9-4049A8D648AB}"/>
              </a:ext>
            </a:extLst>
          </p:cNvPr>
          <p:cNvSpPr/>
          <p:nvPr/>
        </p:nvSpPr>
        <p:spPr>
          <a:xfrm>
            <a:off x="1333499" y="3554228"/>
            <a:ext cx="7415213" cy="575701"/>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continue </a:t>
            </a:r>
            <a:r>
              <a:rPr lang="en-US" sz="1536" dirty="0" err="1">
                <a:solidFill>
                  <a:srgbClr val="383838"/>
                </a:solidFill>
                <a:latin typeface="Noto Sans SC" pitchFamily="34" charset="0"/>
                <a:ea typeface="Noto Sans SC" pitchFamily="34" charset="-122"/>
                <a:cs typeface="Noto Sans SC" pitchFamily="34" charset="-120"/>
              </a:rPr>
              <a:t>语句导致最近的循环语句的当次迭代提前结束</a:t>
            </a:r>
            <a:r>
              <a:rPr lang="en-US" sz="1536" dirty="0">
                <a:solidFill>
                  <a:srgbClr val="383838"/>
                </a:solidFill>
                <a:latin typeface="Noto Sans SC" pitchFamily="34" charset="0"/>
                <a:ea typeface="Noto Sans SC" pitchFamily="34" charset="-122"/>
                <a:cs typeface="Noto Sans SC" pitchFamily="34" charset="-120"/>
              </a:rPr>
              <a:t>。</a:t>
            </a:r>
            <a:endParaRPr lang="en-US" sz="1536"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1600" b="1" dirty="0" err="1">
                <a:solidFill>
                  <a:srgbClr val="FF7500"/>
                </a:solidFill>
                <a:latin typeface="Noto Sans SC" pitchFamily="34" charset="0"/>
                <a:ea typeface="Noto Sans SC" pitchFamily="34" charset="-122"/>
                <a:cs typeface="Noto Sans SC" pitchFamily="34" charset="-120"/>
              </a:rPr>
              <a:t>goto语句</a:t>
            </a:r>
            <a:endParaRPr lang="en-US" sz="1600" dirty="0"/>
          </a:p>
        </p:txBody>
      </p:sp>
      <p:sp>
        <p:nvSpPr>
          <p:cNvPr id="3" name="Text 1"/>
          <p:cNvSpPr/>
          <p:nvPr/>
        </p:nvSpPr>
        <p:spPr>
          <a:xfrm>
            <a:off x="1333500" y="1128713"/>
            <a:ext cx="7415213" cy="3604652"/>
          </a:xfrm>
          <a:prstGeom prst="rect">
            <a:avLst/>
          </a:prstGeom>
          <a:noFill/>
          <a:ln/>
        </p:spPr>
        <p:txBody>
          <a:bodyPr wrap="square" rtlCol="0" anchor="t"/>
          <a:lstStyle/>
          <a:p>
            <a:pPr marL="342900" indent="-342900" algn="l">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goto 语句提供了函数内部的无条件跳转，实现从 </a:t>
            </a:r>
            <a:r>
              <a:rPr lang="en-US" sz="1200" dirty="0" err="1">
                <a:solidFill>
                  <a:srgbClr val="383838"/>
                </a:solidFill>
                <a:latin typeface="Noto Sans SC" pitchFamily="34" charset="0"/>
                <a:ea typeface="Noto Sans SC" pitchFamily="34" charset="-122"/>
                <a:cs typeface="Noto Sans SC" pitchFamily="34" charset="-120"/>
              </a:rPr>
              <a:t>goto</a:t>
            </a:r>
            <a:r>
              <a:rPr lang="en-US" sz="1200" dirty="0">
                <a:solidFill>
                  <a:srgbClr val="383838"/>
                </a:solidFill>
                <a:latin typeface="Noto Sans SC" pitchFamily="34" charset="0"/>
                <a:ea typeface="Noto Sans SC" pitchFamily="34" charset="-122"/>
                <a:cs typeface="Noto Sans SC" pitchFamily="34" charset="-120"/>
              </a:rPr>
              <a:t> </a:t>
            </a:r>
            <a:r>
              <a:rPr lang="en-US" sz="1200" dirty="0" err="1">
                <a:solidFill>
                  <a:srgbClr val="383838"/>
                </a:solidFill>
                <a:latin typeface="Noto Sans SC" pitchFamily="34" charset="0"/>
                <a:ea typeface="Noto Sans SC" pitchFamily="34" charset="-122"/>
                <a:cs typeface="Noto Sans SC" pitchFamily="34" charset="-120"/>
              </a:rPr>
              <a:t>语句跳转到同一函数内某个带标号的语句</a:t>
            </a:r>
            <a:r>
              <a:rPr lang="en-US" sz="1200" dirty="0">
                <a:solidFill>
                  <a:srgbClr val="383838"/>
                </a:solidFill>
                <a:latin typeface="Noto Sans SC" pitchFamily="34" charset="0"/>
                <a:ea typeface="Noto Sans SC" pitchFamily="34" charset="-122"/>
                <a:cs typeface="Noto Sans SC" pitchFamily="34" charset="-120"/>
              </a:rPr>
              <a:t>。</a:t>
            </a:r>
            <a:endParaRPr lang="en-US" sz="1200" dirty="0"/>
          </a:p>
          <a:p>
            <a:pPr marL="342900" indent="-342900" algn="l">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goto </a:t>
            </a:r>
            <a:r>
              <a:rPr lang="en-US" sz="1200" dirty="0" err="1">
                <a:solidFill>
                  <a:srgbClr val="383838"/>
                </a:solidFill>
                <a:latin typeface="Noto Sans SC" pitchFamily="34" charset="0"/>
                <a:ea typeface="Noto Sans SC" pitchFamily="34" charset="-122"/>
                <a:cs typeface="Noto Sans SC" pitchFamily="34" charset="-120"/>
              </a:rPr>
              <a:t>语句不能跨越变量的定义语句向前跳转</a:t>
            </a:r>
            <a:r>
              <a:rPr lang="en-US" sz="12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20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20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20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200" dirty="0">
              <a:solidFill>
                <a:srgbClr val="383838"/>
              </a:solidFill>
              <a:latin typeface="Noto Sans SC" pitchFamily="34" charset="0"/>
              <a:ea typeface="Noto Sans SC" pitchFamily="34" charset="-122"/>
            </a:endParaRPr>
          </a:p>
          <a:p>
            <a:pPr marL="342900" indent="-342900">
              <a:lnSpc>
                <a:spcPct val="150000"/>
              </a:lnSpc>
              <a:buSzPct val="100000"/>
              <a:buChar char="•"/>
            </a:pPr>
            <a:r>
              <a:rPr lang="zh-CN" altLang="en-US" sz="1200" dirty="0"/>
              <a:t>如果确实需要在 </a:t>
            </a:r>
            <a:r>
              <a:rPr lang="en-US" altLang="zh-CN" sz="1200" dirty="0" err="1"/>
              <a:t>goto</a:t>
            </a:r>
            <a:r>
              <a:rPr lang="en-US" altLang="zh-CN" sz="1200" dirty="0"/>
              <a:t> </a:t>
            </a:r>
            <a:r>
              <a:rPr lang="zh-CN" altLang="en-US" sz="1200" dirty="0"/>
              <a:t>和其跳转对应的标号之间定义变量，则定义必须放在一个块语句中</a:t>
            </a:r>
            <a:r>
              <a:rPr lang="en-US" altLang="zh-CN" sz="1200" dirty="0"/>
              <a:t>(ix</a:t>
            </a:r>
            <a:r>
              <a:rPr lang="zh-CN" altLang="en-US" sz="1200" dirty="0"/>
              <a:t>此时仅在块中使用</a:t>
            </a:r>
            <a:r>
              <a:rPr lang="en-US" altLang="zh-CN" sz="1200" dirty="0"/>
              <a:t>)</a:t>
            </a:r>
            <a:r>
              <a:rPr lang="zh-CN" altLang="en-US" sz="1200" dirty="0"/>
              <a:t> </a:t>
            </a:r>
          </a:p>
          <a:p>
            <a:pPr marL="342900" indent="-342900" algn="l">
              <a:lnSpc>
                <a:spcPct val="150000"/>
              </a:lnSpc>
              <a:buSzPct val="100000"/>
              <a:buChar char="•"/>
            </a:pPr>
            <a:endParaRPr lang="en-US" sz="1200" dirty="0"/>
          </a:p>
          <a:p>
            <a:pPr marL="342900" indent="-342900" algn="l">
              <a:lnSpc>
                <a:spcPct val="150000"/>
              </a:lnSpc>
              <a:buSzPct val="100000"/>
              <a:buChar char="•"/>
            </a:pPr>
            <a:endParaRPr lang="en-US" sz="800" dirty="0"/>
          </a:p>
        </p:txBody>
      </p:sp>
      <p:pic>
        <p:nvPicPr>
          <p:cNvPr id="5" name="图片 4">
            <a:extLst>
              <a:ext uri="{FF2B5EF4-FFF2-40B4-BE49-F238E27FC236}">
                <a16:creationId xmlns:a16="http://schemas.microsoft.com/office/drawing/2014/main" id="{B2F75E1D-4B30-45F6-B807-B9037E59566A}"/>
              </a:ext>
            </a:extLst>
          </p:cNvPr>
          <p:cNvPicPr>
            <a:picLocks noChangeAspect="1"/>
          </p:cNvPicPr>
          <p:nvPr/>
        </p:nvPicPr>
        <p:blipFill>
          <a:blip r:embed="rId3"/>
          <a:stretch>
            <a:fillRect/>
          </a:stretch>
        </p:blipFill>
        <p:spPr>
          <a:xfrm>
            <a:off x="2015939" y="1825717"/>
            <a:ext cx="2872067" cy="959875"/>
          </a:xfrm>
          <a:prstGeom prst="rect">
            <a:avLst/>
          </a:prstGeom>
        </p:spPr>
      </p:pic>
      <p:pic>
        <p:nvPicPr>
          <p:cNvPr id="8" name="图片 7">
            <a:extLst>
              <a:ext uri="{FF2B5EF4-FFF2-40B4-BE49-F238E27FC236}">
                <a16:creationId xmlns:a16="http://schemas.microsoft.com/office/drawing/2014/main" id="{63B572BC-4DA6-494E-9E75-4E481FAE87B5}"/>
              </a:ext>
            </a:extLst>
          </p:cNvPr>
          <p:cNvPicPr>
            <a:picLocks noChangeAspect="1"/>
          </p:cNvPicPr>
          <p:nvPr/>
        </p:nvPicPr>
        <p:blipFill>
          <a:blip r:embed="rId4"/>
          <a:stretch>
            <a:fillRect/>
          </a:stretch>
        </p:blipFill>
        <p:spPr>
          <a:xfrm>
            <a:off x="2892518" y="3247273"/>
            <a:ext cx="1995488" cy="13753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1600" b="1" dirty="0" err="1">
                <a:solidFill>
                  <a:srgbClr val="FF7500"/>
                </a:solidFill>
                <a:latin typeface="Noto Sans SC" pitchFamily="34" charset="0"/>
                <a:ea typeface="Noto Sans SC" pitchFamily="34" charset="-122"/>
                <a:cs typeface="Noto Sans SC" pitchFamily="34" charset="-120"/>
              </a:rPr>
              <a:t>goto语句</a:t>
            </a:r>
            <a:endParaRPr lang="en-US" sz="1600" dirty="0"/>
          </a:p>
        </p:txBody>
      </p:sp>
      <p:sp>
        <p:nvSpPr>
          <p:cNvPr id="3" name="Text 1"/>
          <p:cNvSpPr/>
          <p:nvPr/>
        </p:nvSpPr>
        <p:spPr>
          <a:xfrm>
            <a:off x="1333500" y="1128713"/>
            <a:ext cx="7415213" cy="3267075"/>
          </a:xfrm>
          <a:prstGeom prst="rect">
            <a:avLst/>
          </a:prstGeom>
          <a:noFill/>
          <a:ln/>
        </p:spPr>
        <p:txBody>
          <a:bodyPr wrap="square" rtlCol="0" anchor="t"/>
          <a:lstStyle/>
          <a:p>
            <a:pPr marL="342900" indent="-342900" algn="l">
              <a:lnSpc>
                <a:spcPct val="150000"/>
              </a:lnSpc>
              <a:buSzPct val="100000"/>
              <a:buChar char="•"/>
            </a:pPr>
            <a:r>
              <a:rPr lang="en-US" sz="1400" dirty="0" err="1">
                <a:solidFill>
                  <a:srgbClr val="383838"/>
                </a:solidFill>
                <a:latin typeface="Noto Sans SC" pitchFamily="34" charset="0"/>
                <a:ea typeface="Noto Sans SC" pitchFamily="34" charset="-122"/>
                <a:cs typeface="Noto Sans SC" pitchFamily="34" charset="-120"/>
              </a:rPr>
              <a:t>向后跳回到一个变量定义之前，则会使系统撤销这个变量，然后再重新创建它</a:t>
            </a:r>
            <a:r>
              <a:rPr lang="en-US" sz="14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nSpc>
                <a:spcPct val="150000"/>
              </a:lnSpc>
              <a:buSzPct val="100000"/>
              <a:buChar char="•"/>
            </a:pPr>
            <a:r>
              <a:rPr lang="zh-CN" altLang="en-US" sz="1400" dirty="0">
                <a:latin typeface="Noto Sans SC"/>
                <a:ea typeface="Noto Sans SC"/>
              </a:rPr>
              <a:t>执行上述语句时，首先撤销变量 </a:t>
            </a:r>
            <a:r>
              <a:rPr lang="en-US" altLang="zh-CN" sz="1400" dirty="0" err="1">
                <a:latin typeface="Noto Sans SC"/>
                <a:ea typeface="Noto Sans SC"/>
              </a:rPr>
              <a:t>sz</a:t>
            </a:r>
            <a:r>
              <a:rPr lang="zh-CN" altLang="en-US" sz="1400" dirty="0">
                <a:latin typeface="Noto Sans SC"/>
                <a:ea typeface="Noto Sans SC"/>
              </a:rPr>
              <a:t>，然后程序的控制流程跳转到带</a:t>
            </a:r>
            <a:r>
              <a:rPr lang="en-US" altLang="zh-CN" sz="1400" dirty="0">
                <a:latin typeface="Noto Sans SC"/>
                <a:ea typeface="Noto Sans SC"/>
              </a:rPr>
              <a:t>begin: </a:t>
            </a:r>
            <a:r>
              <a:rPr lang="zh-CN" altLang="en-US" sz="1400" dirty="0">
                <a:latin typeface="Noto Sans SC"/>
                <a:ea typeface="Noto Sans SC"/>
              </a:rPr>
              <a:t>标号的语句继续执行，再次重新创建和初始化 </a:t>
            </a:r>
            <a:r>
              <a:rPr lang="en-US" altLang="zh-CN" sz="1400" dirty="0" err="1">
                <a:latin typeface="Noto Sans SC"/>
                <a:ea typeface="Noto Sans SC"/>
              </a:rPr>
              <a:t>sz</a:t>
            </a:r>
            <a:r>
              <a:rPr lang="en-US" altLang="zh-CN" sz="1400" dirty="0">
                <a:latin typeface="Noto Sans SC"/>
                <a:ea typeface="Noto Sans SC"/>
              </a:rPr>
              <a:t> </a:t>
            </a:r>
            <a:r>
              <a:rPr lang="zh-CN" altLang="en-US" sz="1400" dirty="0">
                <a:latin typeface="Noto Sans SC"/>
                <a:ea typeface="Noto Sans SC"/>
              </a:rPr>
              <a:t>变量</a:t>
            </a:r>
            <a:endParaRPr lang="en-US" sz="1400" dirty="0">
              <a:latin typeface="Noto Sans SC"/>
              <a:ea typeface="Noto Sans SC"/>
            </a:endParaRPr>
          </a:p>
        </p:txBody>
      </p:sp>
      <p:pic>
        <p:nvPicPr>
          <p:cNvPr id="5" name="图片 4">
            <a:extLst>
              <a:ext uri="{FF2B5EF4-FFF2-40B4-BE49-F238E27FC236}">
                <a16:creationId xmlns:a16="http://schemas.microsoft.com/office/drawing/2014/main" id="{69C7769D-9BC2-43CA-9E86-EA1F2088D1DE}"/>
              </a:ext>
            </a:extLst>
          </p:cNvPr>
          <p:cNvPicPr>
            <a:picLocks noChangeAspect="1"/>
          </p:cNvPicPr>
          <p:nvPr/>
        </p:nvPicPr>
        <p:blipFill>
          <a:blip r:embed="rId3"/>
          <a:stretch>
            <a:fillRect/>
          </a:stretch>
        </p:blipFill>
        <p:spPr>
          <a:xfrm>
            <a:off x="2942384" y="1696850"/>
            <a:ext cx="2159609" cy="1274950"/>
          </a:xfrm>
          <a:prstGeom prst="rect">
            <a:avLst/>
          </a:prstGeom>
        </p:spPr>
      </p:pic>
    </p:spTree>
    <p:extLst>
      <p:ext uri="{BB962C8B-B14F-4D97-AF65-F5344CB8AC3E}">
        <p14:creationId xmlns:p14="http://schemas.microsoft.com/office/powerpoint/2010/main" val="2195625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try </a:t>
            </a:r>
            <a:r>
              <a:rPr lang="en-US" sz="2400" b="1" dirty="0" err="1">
                <a:solidFill>
                  <a:srgbClr val="FF7500"/>
                </a:solidFill>
                <a:latin typeface="Noto Sans SC" pitchFamily="34" charset="0"/>
                <a:ea typeface="Noto Sans SC" pitchFamily="34" charset="-122"/>
                <a:cs typeface="Noto Sans SC" pitchFamily="34" charset="-120"/>
              </a:rPr>
              <a:t>块和异常处理</a:t>
            </a:r>
            <a:endParaRPr lang="en-US" sz="2400" dirty="0"/>
          </a:p>
        </p:txBody>
      </p:sp>
      <p:sp>
        <p:nvSpPr>
          <p:cNvPr id="3" name="Text 1"/>
          <p:cNvSpPr/>
          <p:nvPr/>
        </p:nvSpPr>
        <p:spPr>
          <a:xfrm>
            <a:off x="1333500" y="1128713"/>
            <a:ext cx="7415213" cy="3275199"/>
          </a:xfrm>
          <a:prstGeom prst="rect">
            <a:avLst/>
          </a:prstGeom>
          <a:noFill/>
          <a:ln/>
        </p:spPr>
        <p:txBody>
          <a:bodyPr wrap="square" rtlCol="0" anchor="t"/>
          <a:lstStyle/>
          <a:p>
            <a:pPr marL="342900" indent="-342900" algn="l">
              <a:lnSpc>
                <a:spcPct val="150000"/>
              </a:lnSpc>
              <a:buSzPct val="100000"/>
              <a:buChar char="•"/>
            </a:pPr>
            <a:r>
              <a:rPr lang="en-US" sz="1400" dirty="0" err="1">
                <a:solidFill>
                  <a:srgbClr val="383838"/>
                </a:solidFill>
                <a:latin typeface="Noto Sans SC" pitchFamily="34" charset="0"/>
                <a:ea typeface="Noto Sans SC" pitchFamily="34" charset="-122"/>
                <a:cs typeface="Noto Sans SC" pitchFamily="34" charset="-120"/>
              </a:rPr>
              <a:t>异常机制提供程序中错误检测与错误处理部分之间的通信。C</a:t>
            </a:r>
            <a:r>
              <a:rPr lang="en-US" sz="1400" dirty="0">
                <a:solidFill>
                  <a:srgbClr val="383838"/>
                </a:solidFill>
                <a:latin typeface="Noto Sans SC" pitchFamily="34" charset="0"/>
                <a:ea typeface="Noto Sans SC" pitchFamily="34" charset="-122"/>
                <a:cs typeface="Noto Sans SC" pitchFamily="34" charset="-120"/>
              </a:rPr>
              <a:t>++ </a:t>
            </a:r>
            <a:r>
              <a:rPr lang="en-US" sz="1400" dirty="0" err="1">
                <a:solidFill>
                  <a:srgbClr val="383838"/>
                </a:solidFill>
                <a:latin typeface="Noto Sans SC" pitchFamily="34" charset="0"/>
                <a:ea typeface="Noto Sans SC" pitchFamily="34" charset="-122"/>
                <a:cs typeface="Noto Sans SC" pitchFamily="34" charset="-120"/>
              </a:rPr>
              <a:t>的异常处理中包括</a:t>
            </a:r>
            <a:r>
              <a:rPr lang="en-US" sz="14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400" dirty="0"/>
          </a:p>
          <a:p>
            <a:pPr marL="342900" indent="-342900" algn="l">
              <a:lnSpc>
                <a:spcPct val="150000"/>
              </a:lnSpc>
              <a:buSzPct val="100000"/>
              <a:buChar char="•"/>
            </a:pPr>
            <a:r>
              <a:rPr lang="en-US" sz="1400" dirty="0">
                <a:solidFill>
                  <a:srgbClr val="383838"/>
                </a:solidFill>
                <a:latin typeface="Noto Sans SC" pitchFamily="34" charset="0"/>
                <a:ea typeface="Noto Sans SC" pitchFamily="34" charset="-122"/>
                <a:cs typeface="Noto Sans SC" pitchFamily="34" charset="-120"/>
              </a:rPr>
              <a:t>1. </a:t>
            </a:r>
            <a:r>
              <a:rPr lang="en-US" sz="1400" b="1" dirty="0">
                <a:solidFill>
                  <a:srgbClr val="383838"/>
                </a:solidFill>
                <a:latin typeface="Noto Sans SC" pitchFamily="34" charset="0"/>
                <a:ea typeface="Noto Sans SC" pitchFamily="34" charset="-122"/>
                <a:cs typeface="Noto Sans SC" pitchFamily="34" charset="-120"/>
              </a:rPr>
              <a:t>throw </a:t>
            </a:r>
            <a:r>
              <a:rPr lang="en-US" sz="1400" b="1" dirty="0" err="1">
                <a:solidFill>
                  <a:srgbClr val="383838"/>
                </a:solidFill>
                <a:latin typeface="Noto Sans SC" pitchFamily="34" charset="0"/>
                <a:ea typeface="Noto Sans SC" pitchFamily="34" charset="-122"/>
                <a:cs typeface="Noto Sans SC" pitchFamily="34" charset="-120"/>
              </a:rPr>
              <a:t>表达式</a:t>
            </a:r>
            <a:r>
              <a:rPr lang="zh-CN" altLang="en-US" sz="1400" b="1" dirty="0">
                <a:solidFill>
                  <a:srgbClr val="383838"/>
                </a:solidFill>
                <a:latin typeface="Noto Sans SC" pitchFamily="34" charset="0"/>
                <a:ea typeface="Noto Sans SC" pitchFamily="34" charset="-122"/>
                <a:cs typeface="Noto Sans SC" pitchFamily="34" charset="-120"/>
              </a:rPr>
              <a:t>：</a:t>
            </a:r>
            <a:r>
              <a:rPr lang="en-US" sz="1400" dirty="0" err="1">
                <a:solidFill>
                  <a:srgbClr val="383838"/>
                </a:solidFill>
                <a:latin typeface="Noto Sans SC" pitchFamily="34" charset="0"/>
                <a:ea typeface="Noto Sans SC" pitchFamily="34" charset="-122"/>
                <a:cs typeface="Noto Sans SC" pitchFamily="34" charset="-120"/>
              </a:rPr>
              <a:t>错误检测部分使用这种表达式来说明遇到了不可处理的错误</a:t>
            </a:r>
            <a:r>
              <a:rPr lang="en-US" sz="14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r>
              <a:rPr lang="en-US" sz="1400" dirty="0">
                <a:solidFill>
                  <a:srgbClr val="383838"/>
                </a:solidFill>
                <a:latin typeface="Noto Sans SC" pitchFamily="34" charset="0"/>
                <a:ea typeface="Noto Sans SC" pitchFamily="34" charset="-122"/>
                <a:cs typeface="Noto Sans SC" pitchFamily="34" charset="-120"/>
              </a:rPr>
              <a:t>2. </a:t>
            </a:r>
            <a:r>
              <a:rPr lang="en-US" sz="1400" b="1" dirty="0">
                <a:solidFill>
                  <a:srgbClr val="383838"/>
                </a:solidFill>
                <a:latin typeface="Noto Sans SC" pitchFamily="34" charset="0"/>
                <a:ea typeface="Noto Sans SC" pitchFamily="34" charset="-122"/>
                <a:cs typeface="Noto Sans SC" pitchFamily="34" charset="-120"/>
              </a:rPr>
              <a:t>try 块</a:t>
            </a:r>
            <a:r>
              <a:rPr lang="zh-CN" altLang="en-US" sz="1400" b="1" dirty="0">
                <a:solidFill>
                  <a:srgbClr val="383838"/>
                </a:solidFill>
                <a:latin typeface="Noto Sans SC" pitchFamily="34" charset="0"/>
                <a:ea typeface="Noto Sans SC" pitchFamily="34" charset="-122"/>
                <a:cs typeface="Noto Sans SC" pitchFamily="34" charset="-120"/>
              </a:rPr>
              <a:t>：</a:t>
            </a:r>
            <a:r>
              <a:rPr lang="en-US" sz="1400" dirty="0" err="1">
                <a:solidFill>
                  <a:srgbClr val="383838"/>
                </a:solidFill>
                <a:latin typeface="Noto Sans SC" pitchFamily="34" charset="0"/>
                <a:ea typeface="Noto Sans SC" pitchFamily="34" charset="-122"/>
                <a:cs typeface="Noto Sans SC" pitchFamily="34" charset="-120"/>
              </a:rPr>
              <a:t>错误处理部分使用它来处理异常。try</a:t>
            </a:r>
            <a:r>
              <a:rPr lang="en-US" sz="1400" dirty="0">
                <a:solidFill>
                  <a:srgbClr val="383838"/>
                </a:solidFill>
                <a:latin typeface="Noto Sans SC" pitchFamily="34" charset="0"/>
                <a:ea typeface="Noto Sans SC" pitchFamily="34" charset="-122"/>
                <a:cs typeface="Noto Sans SC" pitchFamily="34" charset="-120"/>
              </a:rPr>
              <a:t> 语句块以try关键字开 始，并以一个或多个catch子句结束。在 try 块中执行的代码所抛出 （throw）的异常，通常会被其中一个 catch 子句处理。由于它们“处理” 异常，</a:t>
            </a:r>
            <a:r>
              <a:rPr lang="en-US" sz="1400" b="1" dirty="0">
                <a:solidFill>
                  <a:srgbClr val="383838"/>
                </a:solidFill>
                <a:latin typeface="Noto Sans SC" pitchFamily="34" charset="0"/>
                <a:ea typeface="Noto Sans SC" pitchFamily="34" charset="-122"/>
                <a:cs typeface="Noto Sans SC" pitchFamily="34" charset="-120"/>
              </a:rPr>
              <a:t>catch 子句</a:t>
            </a:r>
            <a:r>
              <a:rPr lang="en-US" sz="1400" dirty="0">
                <a:solidFill>
                  <a:srgbClr val="383838"/>
                </a:solidFill>
                <a:latin typeface="Noto Sans SC" pitchFamily="34" charset="0"/>
                <a:ea typeface="Noto Sans SC" pitchFamily="34" charset="-122"/>
                <a:cs typeface="Noto Sans SC" pitchFamily="34" charset="-120"/>
              </a:rPr>
              <a:t>也称为</a:t>
            </a:r>
            <a:r>
              <a:rPr lang="en-US" sz="1400" b="1" dirty="0">
                <a:solidFill>
                  <a:srgbClr val="383838"/>
                </a:solidFill>
                <a:latin typeface="Noto Sans SC" pitchFamily="34" charset="0"/>
                <a:ea typeface="Noto Sans SC" pitchFamily="34" charset="-122"/>
                <a:cs typeface="Noto Sans SC" pitchFamily="34" charset="-120"/>
              </a:rPr>
              <a:t>处理代码</a:t>
            </a:r>
            <a:r>
              <a:rPr lang="en-US" sz="1400" dirty="0">
                <a:solidFill>
                  <a:srgbClr val="383838"/>
                </a:solidFill>
                <a:latin typeface="Noto Sans SC" pitchFamily="34" charset="0"/>
                <a:ea typeface="Noto Sans SC" pitchFamily="34" charset="-122"/>
                <a:cs typeface="Noto Sans SC" pitchFamily="34" charset="-120"/>
              </a:rPr>
              <a:t>。</a:t>
            </a:r>
            <a:endParaRPr lang="en-US" sz="1400" dirty="0"/>
          </a:p>
          <a:p>
            <a:pPr marL="342900" indent="-342900" algn="l">
              <a:lnSpc>
                <a:spcPct val="150000"/>
              </a:lnSpc>
              <a:buSzPct val="100000"/>
              <a:buChar char="•"/>
            </a:pPr>
            <a:r>
              <a:rPr lang="en-US" sz="1400" dirty="0">
                <a:solidFill>
                  <a:srgbClr val="383838"/>
                </a:solidFill>
                <a:latin typeface="Noto Sans SC" pitchFamily="34" charset="0"/>
                <a:ea typeface="Noto Sans SC" pitchFamily="34" charset="-122"/>
                <a:cs typeface="Noto Sans SC" pitchFamily="34" charset="-120"/>
              </a:rPr>
              <a:t>3. </a:t>
            </a:r>
            <a:r>
              <a:rPr lang="en-US" sz="1400" dirty="0" err="1">
                <a:solidFill>
                  <a:srgbClr val="383838"/>
                </a:solidFill>
                <a:latin typeface="Noto Sans SC" pitchFamily="34" charset="0"/>
                <a:ea typeface="Noto Sans SC" pitchFamily="34" charset="-122"/>
                <a:cs typeface="Noto Sans SC" pitchFamily="34" charset="-120"/>
              </a:rPr>
              <a:t>由标准库定义的</a:t>
            </a:r>
            <a:r>
              <a:rPr lang="en-US" sz="1400" b="1" dirty="0" err="1">
                <a:solidFill>
                  <a:srgbClr val="383838"/>
                </a:solidFill>
                <a:latin typeface="Noto Sans SC" pitchFamily="34" charset="0"/>
                <a:ea typeface="Noto Sans SC" pitchFamily="34" charset="-122"/>
                <a:cs typeface="Noto Sans SC" pitchFamily="34" charset="-120"/>
              </a:rPr>
              <a:t>一组异常类</a:t>
            </a:r>
            <a:r>
              <a:rPr lang="zh-CN" altLang="en-US" sz="1400" b="1" dirty="0">
                <a:solidFill>
                  <a:srgbClr val="383838"/>
                </a:solidFill>
                <a:latin typeface="Noto Sans SC" pitchFamily="34" charset="0"/>
                <a:ea typeface="Noto Sans SC" pitchFamily="34" charset="-122"/>
                <a:cs typeface="Noto Sans SC" pitchFamily="34" charset="-120"/>
              </a:rPr>
              <a:t>：</a:t>
            </a:r>
            <a:r>
              <a:rPr lang="en-US" sz="1400" dirty="0">
                <a:solidFill>
                  <a:srgbClr val="383838"/>
                </a:solidFill>
                <a:latin typeface="Noto Sans SC" pitchFamily="34" charset="0"/>
                <a:ea typeface="Noto Sans SC" pitchFamily="34" charset="-122"/>
                <a:cs typeface="Noto Sans SC" pitchFamily="34" charset="-120"/>
              </a:rPr>
              <a:t>在 throw 和相应的 catch </a:t>
            </a:r>
            <a:r>
              <a:rPr lang="en-US" sz="1400" dirty="0" err="1">
                <a:solidFill>
                  <a:srgbClr val="383838"/>
                </a:solidFill>
                <a:latin typeface="Noto Sans SC" pitchFamily="34" charset="0"/>
                <a:ea typeface="Noto Sans SC" pitchFamily="34" charset="-122"/>
                <a:cs typeface="Noto Sans SC" pitchFamily="34" charset="-120"/>
              </a:rPr>
              <a:t>之间</a:t>
            </a:r>
            <a:r>
              <a:rPr lang="en-US" sz="1400" b="1" dirty="0" err="1">
                <a:solidFill>
                  <a:srgbClr val="383838"/>
                </a:solidFill>
                <a:latin typeface="Noto Sans SC" pitchFamily="34" charset="0"/>
                <a:ea typeface="Noto Sans SC" pitchFamily="34" charset="-122"/>
                <a:cs typeface="Noto Sans SC" pitchFamily="34" charset="-120"/>
              </a:rPr>
              <a:t>传递</a:t>
            </a:r>
            <a:r>
              <a:rPr lang="en-US" sz="1400" dirty="0" err="1">
                <a:solidFill>
                  <a:srgbClr val="383838"/>
                </a:solidFill>
                <a:latin typeface="Noto Sans SC" pitchFamily="34" charset="0"/>
                <a:ea typeface="Noto Sans SC" pitchFamily="34" charset="-122"/>
                <a:cs typeface="Noto Sans SC" pitchFamily="34" charset="-120"/>
              </a:rPr>
              <a:t>有关的错误信息</a:t>
            </a:r>
            <a:r>
              <a:rPr lang="en-US" sz="1400" dirty="0">
                <a:solidFill>
                  <a:srgbClr val="383838"/>
                </a:solidFill>
                <a:latin typeface="Noto Sans SC" pitchFamily="34" charset="0"/>
                <a:ea typeface="Noto Sans SC" pitchFamily="34" charset="-122"/>
                <a:cs typeface="Noto Sans SC" pitchFamily="34" charset="-120"/>
              </a:rPr>
              <a:t>。</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err="1">
                <a:solidFill>
                  <a:srgbClr val="FF7500"/>
                </a:solidFill>
                <a:latin typeface="Noto Sans SC" pitchFamily="34" charset="0"/>
                <a:ea typeface="Noto Sans SC" pitchFamily="34" charset="-122"/>
                <a:cs typeface="Noto Sans SC" pitchFamily="34" charset="-120"/>
              </a:rPr>
              <a:t>简单语句</a:t>
            </a:r>
            <a:endParaRPr lang="en-US" sz="2400" dirty="0"/>
          </a:p>
        </p:txBody>
      </p:sp>
      <p:sp>
        <p:nvSpPr>
          <p:cNvPr id="3" name="Text 1"/>
          <p:cNvSpPr/>
          <p:nvPr/>
        </p:nvSpPr>
        <p:spPr>
          <a:xfrm>
            <a:off x="1333500" y="1128712"/>
            <a:ext cx="7415213" cy="2925576"/>
          </a:xfrm>
          <a:prstGeom prst="rect">
            <a:avLst/>
          </a:prstGeom>
          <a:noFill/>
          <a:ln/>
        </p:spPr>
        <p:txBody>
          <a:bodyPr wrap="square" rtlCol="0" anchor="t"/>
          <a:lstStyle/>
          <a:p>
            <a:pPr marL="342900" indent="-342900" algn="l">
              <a:lnSpc>
                <a:spcPct val="150000"/>
              </a:lnSpc>
              <a:buSzPct val="100000"/>
              <a:buChar char="•"/>
            </a:pPr>
            <a:r>
              <a:rPr lang="en-US" sz="1536" b="1" dirty="0" err="1">
                <a:solidFill>
                  <a:srgbClr val="383838"/>
                </a:solidFill>
                <a:latin typeface="Noto Sans SC" pitchFamily="34" charset="0"/>
                <a:ea typeface="Noto Sans SC" pitchFamily="34" charset="-122"/>
                <a:cs typeface="Noto Sans SC" pitchFamily="34" charset="-120"/>
              </a:rPr>
              <a:t>表达式语句</a:t>
            </a:r>
            <a:r>
              <a:rPr lang="zh-CN" altLang="en-US" sz="1536" dirty="0">
                <a:solidFill>
                  <a:srgbClr val="383838"/>
                </a:solidFill>
                <a:latin typeface="Noto Sans SC" pitchFamily="34" charset="0"/>
                <a:ea typeface="Noto Sans SC" pitchFamily="34" charset="-122"/>
                <a:cs typeface="Noto Sans SC" pitchFamily="34" charset="-120"/>
              </a:rPr>
              <a:t>：</a:t>
            </a:r>
            <a:endParaRPr lang="en-US" altLang="zh-CN" sz="1536" dirty="0">
              <a:solidFill>
                <a:srgbClr val="383838"/>
              </a:solidFill>
              <a:latin typeface="Noto Sans SC" pitchFamily="34" charset="0"/>
              <a:ea typeface="Noto Sans SC" pitchFamily="34" charset="-122"/>
              <a:cs typeface="Noto Sans SC" pitchFamily="34" charset="-120"/>
            </a:endParaRPr>
          </a:p>
          <a:p>
            <a:pPr marL="342900" indent="-342900">
              <a:lnSpc>
                <a:spcPct val="150000"/>
              </a:lnSpc>
              <a:buSzPct val="100000"/>
              <a:buChar char="•"/>
            </a:pPr>
            <a:r>
              <a:rPr lang="zh-CN" altLang="en-US" sz="1536" dirty="0">
                <a:solidFill>
                  <a:srgbClr val="383838"/>
                </a:solidFill>
                <a:latin typeface="Noto Sans SC" pitchFamily="34" charset="0"/>
                <a:ea typeface="Noto Sans SC" pitchFamily="34" charset="-122"/>
                <a:cs typeface="Noto Sans SC" pitchFamily="34" charset="-120"/>
              </a:rPr>
              <a:t>像 </a:t>
            </a:r>
            <a:r>
              <a:rPr lang="en-US" altLang="zh-CN" sz="1536" dirty="0" err="1">
                <a:solidFill>
                  <a:srgbClr val="383838"/>
                </a:solidFill>
                <a:latin typeface="Noto Sans SC" pitchFamily="34" charset="0"/>
                <a:ea typeface="Noto Sans SC" pitchFamily="34" charset="-122"/>
                <a:cs typeface="Noto Sans SC" pitchFamily="34" charset="-120"/>
              </a:rPr>
              <a:t>ival</a:t>
            </a:r>
            <a:r>
              <a:rPr lang="en-US" altLang="zh-CN" sz="1536" dirty="0">
                <a:solidFill>
                  <a:srgbClr val="383838"/>
                </a:solidFill>
                <a:latin typeface="Noto Sans SC" pitchFamily="34" charset="0"/>
                <a:ea typeface="Noto Sans SC" pitchFamily="34" charset="-122"/>
                <a:cs typeface="Noto Sans SC" pitchFamily="34" charset="-120"/>
              </a:rPr>
              <a:t> + 5 </a:t>
            </a:r>
            <a:r>
              <a:rPr lang="zh-CN" altLang="en-US" sz="1536" dirty="0">
                <a:solidFill>
                  <a:srgbClr val="383838"/>
                </a:solidFill>
                <a:latin typeface="Noto Sans SC" pitchFamily="34" charset="0"/>
                <a:ea typeface="Noto Sans SC" pitchFamily="34" charset="-122"/>
                <a:cs typeface="Noto Sans SC" pitchFamily="34" charset="-120"/>
              </a:rPr>
              <a:t>这样的表达式，在后面加上分号，就是一条表达式语句。</a:t>
            </a:r>
            <a:endParaRPr lang="en-US" altLang="zh-CN" sz="1536" dirty="0">
              <a:solidFill>
                <a:srgbClr val="383838"/>
              </a:solidFill>
              <a:latin typeface="Noto Sans SC" pitchFamily="34" charset="0"/>
              <a:ea typeface="Noto Sans SC" pitchFamily="34" charset="-122"/>
              <a:cs typeface="Noto Sans SC" pitchFamily="34" charset="-120"/>
            </a:endParaRPr>
          </a:p>
          <a:p>
            <a:pPr>
              <a:lnSpc>
                <a:spcPct val="150000"/>
              </a:lnSpc>
              <a:buSzPct val="100000"/>
            </a:pPr>
            <a:r>
              <a:rPr lang="en-US" altLang="zh-CN" sz="1536" dirty="0">
                <a:solidFill>
                  <a:srgbClr val="383838"/>
                </a:solidFill>
                <a:latin typeface="Noto Sans SC" pitchFamily="34" charset="0"/>
                <a:ea typeface="Noto Sans SC" pitchFamily="34" charset="-122"/>
                <a:cs typeface="Noto Sans SC" pitchFamily="34" charset="-120"/>
              </a:rPr>
              <a:t>             Ival+5;</a:t>
            </a:r>
          </a:p>
          <a:p>
            <a:pPr marL="342900" indent="-342900">
              <a:lnSpc>
                <a:spcPct val="150000"/>
              </a:lnSpc>
              <a:buSzPct val="100000"/>
              <a:buChar char="•"/>
            </a:pPr>
            <a:r>
              <a:rPr lang="zh-CN" altLang="en-US" sz="1536" dirty="0">
                <a:solidFill>
                  <a:srgbClr val="383838"/>
                </a:solidFill>
                <a:latin typeface="Noto Sans SC" pitchFamily="34" charset="0"/>
                <a:ea typeface="Noto Sans SC" pitchFamily="34" charset="-122"/>
                <a:cs typeface="Noto Sans SC" pitchFamily="34" charset="-120"/>
              </a:rPr>
              <a:t>通常希望表达式语句所包含的表达式在计算时会影响程序的状态（例如使用赋值、自增、输入或输出操作符的表达式）</a:t>
            </a:r>
            <a:endParaRPr lang="en-US" sz="1536"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536" b="1" dirty="0" err="1">
                <a:solidFill>
                  <a:srgbClr val="383838"/>
                </a:solidFill>
                <a:latin typeface="Noto Sans SC" pitchFamily="34" charset="0"/>
                <a:ea typeface="Noto Sans SC" pitchFamily="34" charset="-122"/>
                <a:cs typeface="Noto Sans SC" pitchFamily="34" charset="-120"/>
              </a:rPr>
              <a:t>空语句</a:t>
            </a:r>
            <a:r>
              <a:rPr lang="zh-CN" altLang="en-US" sz="1536" dirty="0">
                <a:solidFill>
                  <a:srgbClr val="383838"/>
                </a:solidFill>
                <a:latin typeface="Noto Sans SC" pitchFamily="34" charset="0"/>
                <a:ea typeface="Noto Sans SC" pitchFamily="34" charset="-122"/>
                <a:cs typeface="Noto Sans SC" pitchFamily="34" charset="-120"/>
              </a:rPr>
              <a:t>：</a:t>
            </a:r>
            <a:endParaRPr lang="en-US" altLang="zh-CN" sz="1536"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altLang="zh-CN" sz="1536" dirty="0">
                <a:solidFill>
                  <a:srgbClr val="383838"/>
                </a:solidFill>
                <a:latin typeface="Noto Sans SC" pitchFamily="34" charset="0"/>
                <a:ea typeface="Noto Sans SC" pitchFamily="34" charset="-122"/>
                <a:cs typeface="Noto Sans SC" pitchFamily="34" charset="-120"/>
              </a:rPr>
              <a:t>             ;  //null</a:t>
            </a:r>
            <a:r>
              <a:rPr lang="zh-CN" altLang="en-US" sz="1536" dirty="0">
                <a:solidFill>
                  <a:srgbClr val="383838"/>
                </a:solidFill>
                <a:latin typeface="Noto Sans SC" pitchFamily="34" charset="0"/>
                <a:ea typeface="Noto Sans SC" pitchFamily="34" charset="-122"/>
                <a:cs typeface="Noto Sans SC" pitchFamily="34" charset="-120"/>
              </a:rPr>
              <a:t> </a:t>
            </a:r>
            <a:r>
              <a:rPr lang="en-US" altLang="zh-CN" sz="1536" dirty="0">
                <a:solidFill>
                  <a:srgbClr val="383838"/>
                </a:solidFill>
                <a:latin typeface="Noto Sans SC" pitchFamily="34" charset="0"/>
                <a:ea typeface="Noto Sans SC" pitchFamily="34" charset="-122"/>
                <a:cs typeface="Noto Sans SC" pitchFamily="34" charset="-120"/>
              </a:rPr>
              <a:t>statement</a:t>
            </a:r>
          </a:p>
          <a:p>
            <a:pPr marL="342900" indent="-342900" algn="l">
              <a:lnSpc>
                <a:spcPct val="150000"/>
              </a:lnSpc>
              <a:buSzPct val="100000"/>
              <a:buChar char="•"/>
            </a:pPr>
            <a:r>
              <a:rPr lang="zh-CN" altLang="en-US" sz="1536" dirty="0">
                <a:solidFill>
                  <a:srgbClr val="383838"/>
                </a:solidFill>
                <a:latin typeface="Noto Sans SC" pitchFamily="34" charset="0"/>
                <a:ea typeface="Noto Sans SC" pitchFamily="34" charset="-122"/>
                <a:cs typeface="Noto Sans SC" pitchFamily="34" charset="-120"/>
              </a:rPr>
              <a:t>写空语句时一般需要加上注释，使读者明白该句为有意省略的</a:t>
            </a:r>
            <a:endParaRPr lang="en-US" sz="1536"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endParaRPr lang="en-US" sz="2400" dirty="0"/>
          </a:p>
        </p:txBody>
      </p:sp>
      <p:sp>
        <p:nvSpPr>
          <p:cNvPr id="3" name="Text 1"/>
          <p:cNvSpPr/>
          <p:nvPr/>
        </p:nvSpPr>
        <p:spPr>
          <a:xfrm>
            <a:off x="1333500" y="1128713"/>
            <a:ext cx="7415213" cy="3810000"/>
          </a:xfrm>
          <a:prstGeom prst="rect">
            <a:avLst/>
          </a:prstGeom>
          <a:noFill/>
          <a:ln/>
        </p:spPr>
        <p:txBody>
          <a:bodyPr wrap="square" rtlCol="0" anchor="t"/>
          <a:lstStyle/>
          <a:p>
            <a:pPr marL="342900" indent="-3429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1.throw表达式</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系统通过 throw 表达式抛出异常。throw 表达式由关键字 throw </a:t>
            </a:r>
            <a:r>
              <a:rPr lang="en-US" sz="1100" dirty="0" err="1">
                <a:solidFill>
                  <a:srgbClr val="383838"/>
                </a:solidFill>
                <a:latin typeface="Noto Sans SC" pitchFamily="34" charset="0"/>
                <a:ea typeface="Noto Sans SC" pitchFamily="34" charset="-122"/>
                <a:cs typeface="Noto Sans SC" pitchFamily="34" charset="-120"/>
              </a:rPr>
              <a:t>以及尾随的表达式组成，通常以分号结束，这样它就成为了表达式语句。throw</a:t>
            </a:r>
            <a:r>
              <a:rPr lang="en-US" sz="1100" dirty="0">
                <a:solidFill>
                  <a:srgbClr val="383838"/>
                </a:solidFill>
                <a:latin typeface="Noto Sans SC" pitchFamily="34" charset="0"/>
                <a:ea typeface="Noto Sans SC" pitchFamily="34" charset="-122"/>
                <a:cs typeface="Noto Sans SC" pitchFamily="34" charset="-120"/>
              </a:rPr>
              <a:t> </a:t>
            </a:r>
            <a:r>
              <a:rPr lang="en-US" sz="1100" dirty="0" err="1">
                <a:solidFill>
                  <a:srgbClr val="383838"/>
                </a:solidFill>
                <a:latin typeface="Noto Sans SC" pitchFamily="34" charset="0"/>
                <a:ea typeface="Noto Sans SC" pitchFamily="34" charset="-122"/>
                <a:cs typeface="Noto Sans SC" pitchFamily="34" charset="-120"/>
              </a:rPr>
              <a:t>表达式的类型决定了所抛出异常的类型</a:t>
            </a:r>
            <a:r>
              <a:rPr lang="en-US" sz="1100" dirty="0">
                <a:solidFill>
                  <a:srgbClr val="383838"/>
                </a:solidFill>
                <a:latin typeface="Noto Sans SC" pitchFamily="34" charset="0"/>
                <a:ea typeface="Noto Sans SC" pitchFamily="34" charset="-122"/>
                <a:cs typeface="Noto Sans SC" pitchFamily="34" charset="-120"/>
              </a:rPr>
              <a:t>。</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在这个例子中，用 throw </a:t>
            </a:r>
            <a:r>
              <a:rPr lang="en-US" sz="1100" dirty="0" err="1">
                <a:solidFill>
                  <a:srgbClr val="383838"/>
                </a:solidFill>
                <a:latin typeface="Noto Sans SC" pitchFamily="34" charset="0"/>
                <a:ea typeface="Noto Sans SC" pitchFamily="34" charset="-122"/>
                <a:cs typeface="Noto Sans SC" pitchFamily="34" charset="-120"/>
              </a:rPr>
              <a:t>抛出异常来改写检测代码</a:t>
            </a:r>
            <a:r>
              <a:rPr lang="en-US" sz="11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100" dirty="0"/>
          </a:p>
          <a:p>
            <a:pPr marL="342900" indent="-342900" algn="l">
              <a:lnSpc>
                <a:spcPct val="150000"/>
              </a:lnSpc>
              <a:buSzPct val="100000"/>
              <a:buChar char="•"/>
            </a:pPr>
            <a:endParaRPr lang="en-US" sz="1100" dirty="0"/>
          </a:p>
          <a:p>
            <a:pPr marL="342900" indent="-342900" algn="l">
              <a:lnSpc>
                <a:spcPct val="150000"/>
              </a:lnSpc>
              <a:buSzPct val="100000"/>
              <a:buChar char="•"/>
            </a:pPr>
            <a:endParaRPr lang="en-US" sz="1100" dirty="0"/>
          </a:p>
          <a:p>
            <a:pPr marL="342900" indent="-342900" algn="l">
              <a:lnSpc>
                <a:spcPct val="150000"/>
              </a:lnSpc>
              <a:buSzPct val="100000"/>
              <a:buChar char="•"/>
            </a:pPr>
            <a:endParaRPr lang="en-US" sz="1100" dirty="0"/>
          </a:p>
          <a:p>
            <a:pPr marL="342900" indent="-342900" algn="l">
              <a:lnSpc>
                <a:spcPct val="150000"/>
              </a:lnSpc>
              <a:buSzPct val="100000"/>
              <a:buChar char="•"/>
            </a:pPr>
            <a:endParaRPr lang="en-US" sz="1100" dirty="0"/>
          </a:p>
          <a:p>
            <a:pPr marL="342900" indent="-342900" algn="l">
              <a:lnSpc>
                <a:spcPct val="150000"/>
              </a:lnSpc>
              <a:buSzPct val="100000"/>
              <a:buChar char="•"/>
            </a:pPr>
            <a:r>
              <a:rPr lang="en-US" sz="1100" dirty="0" err="1">
                <a:solidFill>
                  <a:srgbClr val="383838"/>
                </a:solidFill>
                <a:latin typeface="Noto Sans SC" pitchFamily="34" charset="0"/>
                <a:ea typeface="Noto Sans SC" pitchFamily="34" charset="-122"/>
                <a:cs typeface="Noto Sans SC" pitchFamily="34" charset="-120"/>
              </a:rPr>
              <a:t>这段代码检查对象是否不相同。如果不同的话，停止程序的执行，并将控制转移给处理这种错误的处理代码</a:t>
            </a:r>
            <a:r>
              <a:rPr lang="en-US" sz="1100" dirty="0">
                <a:solidFill>
                  <a:srgbClr val="383838"/>
                </a:solidFill>
                <a:latin typeface="Noto Sans SC" pitchFamily="34" charset="0"/>
                <a:ea typeface="Noto Sans SC" pitchFamily="34" charset="-122"/>
                <a:cs typeface="Noto Sans SC" pitchFamily="34" charset="-120"/>
              </a:rPr>
              <a:t>。 </a:t>
            </a:r>
            <a:r>
              <a:rPr lang="en-US" sz="1100" dirty="0" err="1">
                <a:solidFill>
                  <a:srgbClr val="383838"/>
                </a:solidFill>
                <a:latin typeface="Noto Sans SC" pitchFamily="34" charset="0"/>
                <a:ea typeface="Noto Sans SC" pitchFamily="34" charset="-122"/>
                <a:cs typeface="Noto Sans SC" pitchFamily="34" charset="-120"/>
              </a:rPr>
              <a:t>在本例中，该表达式是</a:t>
            </a:r>
            <a:r>
              <a:rPr lang="en-US" sz="1100" dirty="0">
                <a:solidFill>
                  <a:srgbClr val="383838"/>
                </a:solidFill>
                <a:latin typeface="Noto Sans SC" pitchFamily="34" charset="0"/>
                <a:ea typeface="Noto Sans SC" pitchFamily="34" charset="-122"/>
                <a:cs typeface="Noto Sans SC" pitchFamily="34" charset="-120"/>
              </a:rPr>
              <a:t> runtime_error </a:t>
            </a:r>
            <a:r>
              <a:rPr lang="en-US" sz="1100" dirty="0" err="1">
                <a:solidFill>
                  <a:srgbClr val="383838"/>
                </a:solidFill>
                <a:latin typeface="Noto Sans SC" pitchFamily="34" charset="0"/>
                <a:ea typeface="Noto Sans SC" pitchFamily="34" charset="-122"/>
                <a:cs typeface="Noto Sans SC" pitchFamily="34" charset="-120"/>
              </a:rPr>
              <a:t>类型的对象。runtime_error</a:t>
            </a:r>
            <a:r>
              <a:rPr lang="en-US" sz="1100" dirty="0">
                <a:solidFill>
                  <a:srgbClr val="383838"/>
                </a:solidFill>
                <a:latin typeface="Noto Sans SC" pitchFamily="34" charset="0"/>
                <a:ea typeface="Noto Sans SC" pitchFamily="34" charset="-122"/>
                <a:cs typeface="Noto Sans SC" pitchFamily="34" charset="-120"/>
              </a:rPr>
              <a:t> </a:t>
            </a:r>
            <a:r>
              <a:rPr lang="en-US" sz="1100" dirty="0" err="1">
                <a:solidFill>
                  <a:srgbClr val="383838"/>
                </a:solidFill>
                <a:latin typeface="Noto Sans SC" pitchFamily="34" charset="0"/>
                <a:ea typeface="Noto Sans SC" pitchFamily="34" charset="-122"/>
                <a:cs typeface="Noto Sans SC" pitchFamily="34" charset="-120"/>
              </a:rPr>
              <a:t>类型是标准库异常类中的一种</a:t>
            </a:r>
            <a:r>
              <a:rPr lang="en-US" sz="1100" dirty="0">
                <a:solidFill>
                  <a:srgbClr val="383838"/>
                </a:solidFill>
                <a:latin typeface="Noto Sans SC" pitchFamily="34" charset="0"/>
                <a:ea typeface="Noto Sans SC" pitchFamily="34" charset="-122"/>
                <a:cs typeface="Noto Sans SC" pitchFamily="34" charset="-120"/>
              </a:rPr>
              <a:t>。</a:t>
            </a:r>
            <a:endParaRPr lang="en-US" sz="1100" dirty="0"/>
          </a:p>
        </p:txBody>
      </p:sp>
      <p:pic>
        <p:nvPicPr>
          <p:cNvPr id="5" name="图片 4">
            <a:extLst>
              <a:ext uri="{FF2B5EF4-FFF2-40B4-BE49-F238E27FC236}">
                <a16:creationId xmlns:a16="http://schemas.microsoft.com/office/drawing/2014/main" id="{635A3DDB-5608-4BCA-8BB9-0A858B5E9D33}"/>
              </a:ext>
            </a:extLst>
          </p:cNvPr>
          <p:cNvPicPr>
            <a:picLocks noChangeAspect="1"/>
          </p:cNvPicPr>
          <p:nvPr/>
        </p:nvPicPr>
        <p:blipFill>
          <a:blip r:embed="rId3"/>
          <a:stretch>
            <a:fillRect/>
          </a:stretch>
        </p:blipFill>
        <p:spPr>
          <a:xfrm>
            <a:off x="1980079" y="2265269"/>
            <a:ext cx="4640041" cy="1035984"/>
          </a:xfrm>
          <a:prstGeom prst="rect">
            <a:avLst/>
          </a:prstGeom>
        </p:spPr>
      </p:pic>
    </p:spTree>
    <p:extLst>
      <p:ext uri="{BB962C8B-B14F-4D97-AF65-F5344CB8AC3E}">
        <p14:creationId xmlns:p14="http://schemas.microsoft.com/office/powerpoint/2010/main" val="3194386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endParaRPr lang="en-US" sz="2400" dirty="0"/>
          </a:p>
        </p:txBody>
      </p:sp>
      <p:sp>
        <p:nvSpPr>
          <p:cNvPr id="3" name="Text 1"/>
          <p:cNvSpPr/>
          <p:nvPr/>
        </p:nvSpPr>
        <p:spPr>
          <a:xfrm>
            <a:off x="1279712" y="500623"/>
            <a:ext cx="7415213" cy="4142254"/>
          </a:xfrm>
          <a:prstGeom prst="rect">
            <a:avLst/>
          </a:prstGeom>
          <a:noFill/>
          <a:ln/>
        </p:spPr>
        <p:txBody>
          <a:bodyPr wrap="square" rtlCol="0" anchor="t"/>
          <a:lstStyle/>
          <a:p>
            <a:pPr marL="342900" indent="-3429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2.try块</a:t>
            </a:r>
            <a:endParaRPr lang="en-US" sz="1100" dirty="0"/>
          </a:p>
          <a:p>
            <a:pPr marL="342900" indent="-342900" algn="l">
              <a:lnSpc>
                <a:spcPct val="150000"/>
              </a:lnSpc>
              <a:buSzPct val="100000"/>
              <a:buChar char="•"/>
            </a:pPr>
            <a:r>
              <a:rPr lang="en-US" sz="1100" dirty="0" err="1">
                <a:solidFill>
                  <a:srgbClr val="383838"/>
                </a:solidFill>
                <a:latin typeface="Noto Sans SC" pitchFamily="34" charset="0"/>
                <a:ea typeface="Noto Sans SC" pitchFamily="34" charset="-122"/>
                <a:cs typeface="Noto Sans SC" pitchFamily="34" charset="-120"/>
              </a:rPr>
              <a:t>try块通用语法形式</a:t>
            </a:r>
            <a:r>
              <a:rPr lang="en-US" sz="11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100" dirty="0"/>
          </a:p>
          <a:p>
            <a:pPr marL="342900" indent="-342900" algn="l">
              <a:lnSpc>
                <a:spcPct val="150000"/>
              </a:lnSpc>
              <a:buSzPct val="100000"/>
              <a:buChar char="•"/>
            </a:pPr>
            <a:endParaRPr lang="en-US" sz="1100" dirty="0"/>
          </a:p>
          <a:p>
            <a:pPr marL="342900" indent="-342900" algn="l">
              <a:lnSpc>
                <a:spcPct val="150000"/>
              </a:lnSpc>
              <a:buSzPct val="100000"/>
              <a:buChar char="•"/>
            </a:pPr>
            <a:endParaRPr lang="en-US" sz="1100" dirty="0"/>
          </a:p>
          <a:p>
            <a:pPr marL="342900" indent="-342900" algn="l">
              <a:lnSpc>
                <a:spcPct val="150000"/>
              </a:lnSpc>
              <a:buSzPct val="100000"/>
              <a:buChar char="•"/>
            </a:pPr>
            <a:endParaRPr lang="en-US" sz="1100" dirty="0"/>
          </a:p>
          <a:p>
            <a:pPr marL="342900" indent="-342900" algn="l">
              <a:lnSpc>
                <a:spcPct val="150000"/>
              </a:lnSpc>
              <a:buSzPct val="100000"/>
              <a:buChar char="•"/>
            </a:pPr>
            <a:endParaRPr lang="en-US" sz="1100" dirty="0"/>
          </a:p>
          <a:p>
            <a:pPr algn="l">
              <a:lnSpc>
                <a:spcPct val="150000"/>
              </a:lnSpc>
              <a:buSzPct val="100000"/>
            </a:pPr>
            <a:endParaRPr lang="en-US" sz="1100" dirty="0"/>
          </a:p>
          <a:p>
            <a:pPr marL="342900" indent="-342900" algn="l">
              <a:lnSpc>
                <a:spcPct val="150000"/>
              </a:lnSpc>
              <a:buSzPct val="100000"/>
              <a:buChar char="•"/>
            </a:pPr>
            <a:r>
              <a:rPr lang="en-US" sz="1100" dirty="0">
                <a:solidFill>
                  <a:srgbClr val="383838"/>
                </a:solidFill>
                <a:latin typeface="Noto Sans SC"/>
                <a:ea typeface="Noto Sans SC"/>
                <a:cs typeface="Noto Sans SC" pitchFamily="34" charset="-120"/>
              </a:rPr>
              <a:t>​​</a:t>
            </a:r>
            <a:r>
              <a:rPr lang="zh-CN" altLang="zh-CN" sz="1100" dirty="0">
                <a:solidFill>
                  <a:srgbClr val="333333"/>
                </a:solidFill>
                <a:latin typeface="Noto Sans SC"/>
                <a:ea typeface="Noto Sans SC"/>
                <a:cs typeface="Open Sans" panose="020B0606030504020204" pitchFamily="34" charset="0"/>
              </a:rPr>
              <a:t>在复杂的系统中，程序的执行路径也许在遇到抛出异常的代码之前，就已经经过了多个 try 块。例如，一个 try 块可能调用了包含另一 try 块的函数，它的 try 块又调用了含有 try 块的另一个函数，如此类推。 </a:t>
            </a:r>
            <a:endParaRPr lang="en-US" altLang="zh-CN" sz="1100" dirty="0">
              <a:solidFill>
                <a:srgbClr val="333333"/>
              </a:solidFill>
              <a:latin typeface="Noto Sans SC"/>
              <a:ea typeface="Noto Sans SC"/>
              <a:cs typeface="Open Sans" panose="020B0606030504020204" pitchFamily="34" charset="0"/>
            </a:endParaRPr>
          </a:p>
          <a:p>
            <a:pPr marL="342900" indent="-342900">
              <a:lnSpc>
                <a:spcPct val="150000"/>
              </a:lnSpc>
              <a:buSzPct val="100000"/>
              <a:buFontTx/>
              <a:buChar char="•"/>
            </a:pPr>
            <a:r>
              <a:rPr lang="en-US" altLang="zh-CN" sz="1100" dirty="0">
                <a:solidFill>
                  <a:srgbClr val="383838"/>
                </a:solidFill>
                <a:latin typeface="Noto Sans SC" pitchFamily="34" charset="0"/>
                <a:ea typeface="Noto Sans SC" pitchFamily="34" charset="-122"/>
                <a:cs typeface="Noto Sans SC" pitchFamily="34" charset="-120"/>
              </a:rPr>
              <a:t>抛出一个异常时，首先要搜索的是抛出异常的函数。如果没有找到匹配的catch，则终止这个函数的执行，并在调用这个函数的函数中寻找相配的 </a:t>
            </a:r>
            <a:r>
              <a:rPr lang="en-US" altLang="zh-CN" sz="1100" dirty="0" err="1">
                <a:solidFill>
                  <a:srgbClr val="383838"/>
                </a:solidFill>
                <a:latin typeface="Noto Sans SC" pitchFamily="34" charset="0"/>
                <a:ea typeface="Noto Sans SC" pitchFamily="34" charset="-122"/>
                <a:cs typeface="Noto Sans SC" pitchFamily="34" charset="-120"/>
              </a:rPr>
              <a:t>catch。如果仍</a:t>
            </a:r>
            <a:r>
              <a:rPr lang="zh-CN" altLang="en-US" sz="1100" dirty="0">
                <a:solidFill>
                  <a:srgbClr val="383838"/>
                </a:solidFill>
                <a:latin typeface="Noto Sans SC" pitchFamily="34" charset="0"/>
                <a:ea typeface="Noto Sans SC" pitchFamily="34" charset="-122"/>
                <a:cs typeface="Noto Sans SC" pitchFamily="34" charset="-120"/>
              </a:rPr>
              <a:t>未</a:t>
            </a:r>
            <a:r>
              <a:rPr lang="en-US" altLang="zh-CN" sz="1100" dirty="0" err="1">
                <a:solidFill>
                  <a:srgbClr val="383838"/>
                </a:solidFill>
                <a:latin typeface="Noto Sans SC" pitchFamily="34" charset="0"/>
                <a:ea typeface="Noto Sans SC" pitchFamily="34" charset="-122"/>
                <a:cs typeface="Noto Sans SC" pitchFamily="34" charset="-120"/>
              </a:rPr>
              <a:t>找到相应的处理代码，该函数同样要终止，搜索调用它的函数。如此类推，继续按执行路径回退，直到找到适当类型的</a:t>
            </a:r>
            <a:r>
              <a:rPr lang="en-US" altLang="zh-CN" sz="1100" dirty="0">
                <a:solidFill>
                  <a:srgbClr val="383838"/>
                </a:solidFill>
                <a:latin typeface="Noto Sans SC" pitchFamily="34" charset="0"/>
                <a:ea typeface="Noto Sans SC" pitchFamily="34" charset="-122"/>
                <a:cs typeface="Noto Sans SC" pitchFamily="34" charset="-120"/>
              </a:rPr>
              <a:t> catch </a:t>
            </a:r>
            <a:r>
              <a:rPr lang="en-US" altLang="zh-CN" sz="1100" dirty="0" err="1">
                <a:solidFill>
                  <a:srgbClr val="383838"/>
                </a:solidFill>
                <a:latin typeface="Noto Sans SC" pitchFamily="34" charset="0"/>
                <a:ea typeface="Noto Sans SC" pitchFamily="34" charset="-122"/>
                <a:cs typeface="Noto Sans SC" pitchFamily="34" charset="-120"/>
              </a:rPr>
              <a:t>为止</a:t>
            </a:r>
            <a:r>
              <a:rPr lang="en-US" altLang="zh-CN" sz="1100" dirty="0">
                <a:solidFill>
                  <a:srgbClr val="383838"/>
                </a:solidFill>
                <a:latin typeface="Noto Sans SC" pitchFamily="34" charset="0"/>
                <a:ea typeface="Noto Sans SC" pitchFamily="34" charset="-122"/>
                <a:cs typeface="Noto Sans SC" pitchFamily="34" charset="-120"/>
              </a:rPr>
              <a:t>。</a:t>
            </a:r>
            <a:endParaRPr lang="en-US" sz="11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​如果不存在处理该异常的 catch 子句，程序的运行就要跳转到名为 </a:t>
            </a:r>
            <a:r>
              <a:rPr lang="en-US" sz="1100" b="1" dirty="0">
                <a:solidFill>
                  <a:srgbClr val="383838"/>
                </a:solidFill>
                <a:latin typeface="Noto Sans SC" pitchFamily="34" charset="0"/>
                <a:ea typeface="Noto Sans SC" pitchFamily="34" charset="-122"/>
                <a:cs typeface="Noto Sans SC" pitchFamily="34" charset="-120"/>
              </a:rPr>
              <a:t>terminate 的标准库函数</a:t>
            </a:r>
            <a:r>
              <a:rPr lang="en-US" sz="1100" dirty="0">
                <a:solidFill>
                  <a:srgbClr val="383838"/>
                </a:solidFill>
                <a:latin typeface="Noto Sans SC" pitchFamily="34" charset="0"/>
                <a:ea typeface="Noto Sans SC" pitchFamily="34" charset="-122"/>
                <a:cs typeface="Noto Sans SC" pitchFamily="34" charset="-120"/>
              </a:rPr>
              <a:t>，该函数在 exception </a:t>
            </a:r>
            <a:r>
              <a:rPr lang="en-US" sz="1100" dirty="0" err="1">
                <a:solidFill>
                  <a:srgbClr val="383838"/>
                </a:solidFill>
                <a:latin typeface="Noto Sans SC" pitchFamily="34" charset="0"/>
                <a:ea typeface="Noto Sans SC" pitchFamily="34" charset="-122"/>
                <a:cs typeface="Noto Sans SC" pitchFamily="34" charset="-120"/>
              </a:rPr>
              <a:t>头文件中定义。这个标准库函数的行为依赖于系统，通常情况下，它的执行将导致程序非正常退出</a:t>
            </a:r>
            <a:r>
              <a:rPr lang="en-US" sz="1100" dirty="0">
                <a:solidFill>
                  <a:srgbClr val="383838"/>
                </a:solidFill>
                <a:latin typeface="Noto Sans SC" pitchFamily="34" charset="0"/>
                <a:ea typeface="Noto Sans SC" pitchFamily="34" charset="-122"/>
                <a:cs typeface="Noto Sans SC" pitchFamily="34" charset="-120"/>
              </a:rPr>
              <a:t>。 在程序中出现的异常，如果没有经 try 块定义，系统也将自动调用 </a:t>
            </a:r>
            <a:r>
              <a:rPr lang="en-US" sz="1100" b="1" dirty="0">
                <a:solidFill>
                  <a:srgbClr val="383838"/>
                </a:solidFill>
                <a:latin typeface="Noto Sans SC" pitchFamily="34" charset="0"/>
                <a:ea typeface="Noto Sans SC" pitchFamily="34" charset="-122"/>
                <a:cs typeface="Noto Sans SC" pitchFamily="34" charset="-120"/>
              </a:rPr>
              <a:t>terminate</a:t>
            </a:r>
            <a:r>
              <a:rPr lang="en-US" sz="1100" dirty="0">
                <a:solidFill>
                  <a:srgbClr val="383838"/>
                </a:solidFill>
                <a:latin typeface="Noto Sans SC" pitchFamily="34" charset="0"/>
                <a:ea typeface="Noto Sans SC" pitchFamily="34" charset="-122"/>
                <a:cs typeface="Noto Sans SC" pitchFamily="34" charset="-120"/>
              </a:rPr>
              <a:t> </a:t>
            </a:r>
            <a:r>
              <a:rPr lang="en-US" sz="1100" dirty="0" err="1">
                <a:solidFill>
                  <a:srgbClr val="383838"/>
                </a:solidFill>
                <a:latin typeface="Noto Sans SC" pitchFamily="34" charset="0"/>
                <a:ea typeface="Noto Sans SC" pitchFamily="34" charset="-122"/>
                <a:cs typeface="Noto Sans SC" pitchFamily="34" charset="-120"/>
              </a:rPr>
              <a:t>终止程序的执行</a:t>
            </a:r>
            <a:r>
              <a:rPr lang="en-US" sz="1100" dirty="0">
                <a:solidFill>
                  <a:srgbClr val="383838"/>
                </a:solidFill>
                <a:latin typeface="Noto Sans SC" pitchFamily="34" charset="0"/>
                <a:ea typeface="Noto Sans SC" pitchFamily="34" charset="-122"/>
                <a:cs typeface="Noto Sans SC" pitchFamily="34" charset="-120"/>
              </a:rPr>
              <a:t>。</a:t>
            </a:r>
            <a:endParaRPr lang="en-US" sz="1100" dirty="0"/>
          </a:p>
        </p:txBody>
      </p:sp>
      <p:pic>
        <p:nvPicPr>
          <p:cNvPr id="5" name="图片 4">
            <a:extLst>
              <a:ext uri="{FF2B5EF4-FFF2-40B4-BE49-F238E27FC236}">
                <a16:creationId xmlns:a16="http://schemas.microsoft.com/office/drawing/2014/main" id="{123FE9DE-335C-4C97-82AB-A4C313508381}"/>
              </a:ext>
            </a:extLst>
          </p:cNvPr>
          <p:cNvPicPr>
            <a:picLocks noChangeAspect="1"/>
          </p:cNvPicPr>
          <p:nvPr/>
        </p:nvPicPr>
        <p:blipFill>
          <a:blip r:embed="rId3"/>
          <a:stretch>
            <a:fillRect/>
          </a:stretch>
        </p:blipFill>
        <p:spPr>
          <a:xfrm>
            <a:off x="2909327" y="1186865"/>
            <a:ext cx="2447749" cy="1226882"/>
          </a:xfrm>
          <a:prstGeom prst="rect">
            <a:avLst/>
          </a:prstGeom>
        </p:spPr>
      </p:pic>
    </p:spTree>
    <p:extLst>
      <p:ext uri="{BB962C8B-B14F-4D97-AF65-F5344CB8AC3E}">
        <p14:creationId xmlns:p14="http://schemas.microsoft.com/office/powerpoint/2010/main" val="2553858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endParaRPr lang="en-US" sz="2400" dirty="0"/>
          </a:p>
        </p:txBody>
      </p:sp>
      <p:sp>
        <p:nvSpPr>
          <p:cNvPr id="3" name="Text 1"/>
          <p:cNvSpPr/>
          <p:nvPr/>
        </p:nvSpPr>
        <p:spPr>
          <a:xfrm>
            <a:off x="1333500" y="100853"/>
            <a:ext cx="7415213" cy="4837860"/>
          </a:xfrm>
          <a:prstGeom prst="rect">
            <a:avLst/>
          </a:prstGeom>
          <a:noFill/>
          <a:ln/>
        </p:spPr>
        <p:txBody>
          <a:bodyPr wrap="square" rtlCol="0" anchor="t"/>
          <a:lstStyle/>
          <a:p>
            <a:pPr marL="342900" indent="-342900" algn="l">
              <a:lnSpc>
                <a:spcPct val="150000"/>
              </a:lnSpc>
              <a:buSzPct val="100000"/>
              <a:buChar char="•"/>
            </a:pPr>
            <a:r>
              <a:rPr lang="en-US" sz="1400" b="1" dirty="0">
                <a:solidFill>
                  <a:srgbClr val="383838"/>
                </a:solidFill>
                <a:latin typeface="Noto Sans SC" pitchFamily="34" charset="0"/>
                <a:ea typeface="Noto Sans SC" pitchFamily="34" charset="-122"/>
                <a:cs typeface="Noto Sans SC" pitchFamily="34" charset="-120"/>
              </a:rPr>
              <a:t>3. </a:t>
            </a:r>
            <a:r>
              <a:rPr lang="zh-CN" altLang="en-US" sz="1400" b="1" dirty="0">
                <a:solidFill>
                  <a:srgbClr val="383838"/>
                </a:solidFill>
                <a:latin typeface="Noto Sans SC" pitchFamily="34" charset="0"/>
                <a:ea typeface="Noto Sans SC" pitchFamily="34" charset="-122"/>
                <a:cs typeface="Noto Sans SC" pitchFamily="34" charset="-120"/>
              </a:rPr>
              <a:t>标准库异常类</a:t>
            </a:r>
            <a:endParaRPr lang="en-US" sz="1400" b="1" dirty="0">
              <a:solidFill>
                <a:srgbClr val="383838"/>
              </a:solidFill>
              <a:latin typeface="Noto Sans SC" pitchFamily="34" charset="0"/>
              <a:ea typeface="Noto Sans SC" pitchFamily="34" charset="-122"/>
              <a:cs typeface="Noto Sans SC" pitchFamily="34" charset="-120"/>
            </a:endParaRPr>
          </a:p>
          <a:p>
            <a:pPr marL="342900" indent="-342900">
              <a:lnSpc>
                <a:spcPct val="150000"/>
              </a:lnSpc>
              <a:buSzPct val="100000"/>
              <a:buChar char="•"/>
            </a:pPr>
            <a:r>
              <a:rPr lang="en-US" sz="1400" dirty="0">
                <a:solidFill>
                  <a:srgbClr val="383838"/>
                </a:solidFill>
                <a:latin typeface="Noto Sans SC" pitchFamily="34" charset="0"/>
                <a:ea typeface="Noto Sans SC" pitchFamily="34" charset="-122"/>
                <a:cs typeface="Noto Sans SC" pitchFamily="34" charset="-120"/>
              </a:rPr>
              <a:t>exception </a:t>
            </a:r>
            <a:r>
              <a:rPr lang="zh-CN" altLang="en-US" sz="1400" dirty="0">
                <a:solidFill>
                  <a:srgbClr val="383838"/>
                </a:solidFill>
                <a:latin typeface="Noto Sans SC" pitchFamily="34" charset="0"/>
                <a:ea typeface="Noto Sans SC" pitchFamily="34" charset="-122"/>
                <a:cs typeface="Noto Sans SC" pitchFamily="34" charset="-120"/>
              </a:rPr>
              <a:t>头文件定义了最常见的异常类，它的类名是 </a:t>
            </a:r>
            <a:r>
              <a:rPr lang="en-US" sz="1400" dirty="0">
                <a:solidFill>
                  <a:srgbClr val="383838"/>
                </a:solidFill>
                <a:latin typeface="Noto Sans SC" pitchFamily="34" charset="0"/>
                <a:ea typeface="Noto Sans SC" pitchFamily="34" charset="-122"/>
                <a:cs typeface="Noto Sans SC" pitchFamily="34" charset="-120"/>
              </a:rPr>
              <a:t>exception。</a:t>
            </a:r>
            <a:r>
              <a:rPr lang="zh-CN" altLang="en-US" sz="1400" dirty="0">
                <a:solidFill>
                  <a:srgbClr val="383838"/>
                </a:solidFill>
                <a:latin typeface="Noto Sans SC" pitchFamily="34" charset="0"/>
                <a:ea typeface="Noto Sans SC" pitchFamily="34" charset="-122"/>
                <a:cs typeface="Noto Sans SC" pitchFamily="34" charset="-120"/>
              </a:rPr>
              <a:t>这个类只通知异常的产生，但不会提供更多的信息</a:t>
            </a: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400" dirty="0" err="1">
                <a:solidFill>
                  <a:srgbClr val="383838"/>
                </a:solidFill>
                <a:latin typeface="Noto Sans SC" pitchFamily="34" charset="0"/>
                <a:ea typeface="Noto Sans SC" pitchFamily="34" charset="-122"/>
                <a:cs typeface="Noto Sans SC" pitchFamily="34" charset="-120"/>
              </a:rPr>
              <a:t>stdexcept</a:t>
            </a:r>
            <a:r>
              <a:rPr lang="en-US" sz="1400" dirty="0">
                <a:solidFill>
                  <a:srgbClr val="383838"/>
                </a:solidFill>
                <a:latin typeface="Noto Sans SC" pitchFamily="34" charset="0"/>
                <a:ea typeface="Noto Sans SC" pitchFamily="34" charset="-122"/>
                <a:cs typeface="Noto Sans SC" pitchFamily="34" charset="-120"/>
              </a:rPr>
              <a:t> </a:t>
            </a:r>
            <a:r>
              <a:rPr lang="en-US" sz="1400" dirty="0" err="1">
                <a:solidFill>
                  <a:srgbClr val="383838"/>
                </a:solidFill>
                <a:latin typeface="Noto Sans SC" pitchFamily="34" charset="0"/>
                <a:ea typeface="Noto Sans SC" pitchFamily="34" charset="-122"/>
                <a:cs typeface="Noto Sans SC" pitchFamily="34" charset="-120"/>
              </a:rPr>
              <a:t>头文件定义了几种常见的异常类</a:t>
            </a: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nSpc>
                <a:spcPct val="150000"/>
              </a:lnSpc>
              <a:buSzPct val="100000"/>
              <a:buFontTx/>
              <a:buChar char="•"/>
            </a:pPr>
            <a:r>
              <a:rPr lang="zh-CN" altLang="zh-CN" sz="1200" dirty="0">
                <a:solidFill>
                  <a:srgbClr val="333333"/>
                </a:solidFill>
                <a:latin typeface="Open Sans" panose="020B0606030504020204" pitchFamily="34" charset="0"/>
                <a:cs typeface="Open Sans" panose="020B0606030504020204" pitchFamily="34" charset="0"/>
              </a:rPr>
              <a:t>new 头文件定义了 bad_alloc 异常类型，提供因无法分配内</a:t>
            </a:r>
            <a:r>
              <a:rPr lang="zh-CN" altLang="en-US" sz="1200" dirty="0">
                <a:solidFill>
                  <a:srgbClr val="333333"/>
                </a:solidFill>
                <a:latin typeface="Open Sans" panose="020B0606030504020204" pitchFamily="34" charset="0"/>
                <a:cs typeface="Open Sans" panose="020B0606030504020204" pitchFamily="34" charset="0"/>
              </a:rPr>
              <a:t>存</a:t>
            </a:r>
            <a:r>
              <a:rPr lang="zh-CN" altLang="zh-CN" sz="1200" dirty="0">
                <a:solidFill>
                  <a:srgbClr val="333333"/>
                </a:solidFill>
                <a:latin typeface="Open Sans" panose="020B0606030504020204" pitchFamily="34" charset="0"/>
                <a:cs typeface="Open Sans" panose="020B0606030504020204" pitchFamily="34" charset="0"/>
              </a:rPr>
              <a:t>而由 new 抛出的异常</a:t>
            </a:r>
          </a:p>
          <a:p>
            <a:pPr marL="342900" indent="-342900">
              <a:lnSpc>
                <a:spcPct val="150000"/>
              </a:lnSpc>
              <a:buSzPct val="100000"/>
              <a:buFontTx/>
              <a:buChar char="•"/>
            </a:pPr>
            <a:r>
              <a:rPr lang="zh-CN" altLang="zh-CN" sz="1200" dirty="0">
                <a:solidFill>
                  <a:srgbClr val="333333"/>
                </a:solidFill>
                <a:latin typeface="Open Sans" panose="020B0606030504020204" pitchFamily="34" charset="0"/>
                <a:cs typeface="Open Sans" panose="020B0606030504020204" pitchFamily="34" charset="0"/>
              </a:rPr>
              <a:t>type_info 头文件定义了 </a:t>
            </a:r>
            <a:r>
              <a:rPr lang="zh-CN" altLang="zh-CN" sz="1200" b="1" dirty="0">
                <a:solidFill>
                  <a:srgbClr val="333333"/>
                </a:solidFill>
                <a:latin typeface="Open Sans" panose="020B0606030504020204" pitchFamily="34" charset="0"/>
                <a:cs typeface="Open Sans" panose="020B0606030504020204" pitchFamily="34" charset="0"/>
              </a:rPr>
              <a:t>bad_cast</a:t>
            </a:r>
            <a:r>
              <a:rPr lang="zh-CN" altLang="zh-CN" sz="1200" dirty="0">
                <a:solidFill>
                  <a:srgbClr val="333333"/>
                </a:solidFill>
                <a:latin typeface="Open Sans" panose="020B0606030504020204" pitchFamily="34" charset="0"/>
                <a:cs typeface="Open Sans" panose="020B0606030504020204" pitchFamily="34" charset="0"/>
              </a:rPr>
              <a:t> 异常类型</a:t>
            </a:r>
            <a:r>
              <a:rPr lang="zh-CN" altLang="zh-CN" sz="600" dirty="0"/>
              <a:t> </a:t>
            </a:r>
            <a:endParaRPr lang="zh-CN" altLang="zh-CN" dirty="0">
              <a:latin typeface="Arial" panose="020B0604020202020204" pitchFamily="34" charset="0"/>
            </a:endParaRPr>
          </a:p>
          <a:p>
            <a:pPr marL="342900" indent="-342900" algn="l">
              <a:lnSpc>
                <a:spcPct val="150000"/>
              </a:lnSpc>
              <a:buSzPct val="100000"/>
              <a:buChar char="•"/>
            </a:pPr>
            <a:endParaRPr lang="en-US" sz="1400" dirty="0">
              <a:solidFill>
                <a:srgbClr val="383838"/>
              </a:solidFill>
              <a:latin typeface="Noto Sans SC" pitchFamily="34" charset="0"/>
              <a:ea typeface="Noto Sans SC" pitchFamily="34" charset="-122"/>
              <a:cs typeface="Noto Sans SC" pitchFamily="34" charset="-120"/>
            </a:endParaRPr>
          </a:p>
          <a:p>
            <a:pPr marL="342900" indent="-342900">
              <a:lnSpc>
                <a:spcPct val="150000"/>
              </a:lnSpc>
              <a:buSzPct val="100000"/>
              <a:buChar char="•"/>
            </a:pPr>
            <a:endParaRPr lang="en-US" sz="1050" dirty="0">
              <a:solidFill>
                <a:srgbClr val="383838"/>
              </a:solidFill>
              <a:latin typeface="Noto Sans SC" pitchFamily="34" charset="0"/>
              <a:ea typeface="Noto Sans SC" pitchFamily="34" charset="-122"/>
              <a:cs typeface="Noto Sans SC" pitchFamily="34" charset="-120"/>
            </a:endParaRPr>
          </a:p>
          <a:p>
            <a:pPr lvl="0" eaLnBrk="0" fontAlgn="base" hangingPunct="0">
              <a:spcBef>
                <a:spcPct val="0"/>
              </a:spcBef>
              <a:spcAft>
                <a:spcPct val="0"/>
              </a:spcAft>
              <a:buFontTx/>
              <a:buAutoNum type="arabicPeriod"/>
            </a:pPr>
            <a:endParaRPr lang="zh-CN" altLang="zh-CN" sz="1050" dirty="0">
              <a:solidFill>
                <a:srgbClr val="333333"/>
              </a:solidFill>
              <a:latin typeface="Open Sans" panose="020B0606030504020204" pitchFamily="34" charset="0"/>
              <a:cs typeface="Open Sans" panose="020B0606030504020204" pitchFamily="34" charset="0"/>
            </a:endParaRPr>
          </a:p>
          <a:p>
            <a:pPr marL="342900" indent="-342900" algn="l">
              <a:lnSpc>
                <a:spcPct val="150000"/>
              </a:lnSpc>
              <a:buSzPct val="100000"/>
              <a:buChar char="•"/>
            </a:pPr>
            <a:endParaRPr lang="en-US" sz="1050" dirty="0"/>
          </a:p>
        </p:txBody>
      </p:sp>
      <p:pic>
        <p:nvPicPr>
          <p:cNvPr id="6" name="图片 5">
            <a:extLst>
              <a:ext uri="{FF2B5EF4-FFF2-40B4-BE49-F238E27FC236}">
                <a16:creationId xmlns:a16="http://schemas.microsoft.com/office/drawing/2014/main" id="{8E583859-FAE8-41BF-9C1E-0233A817F822}"/>
              </a:ext>
            </a:extLst>
          </p:cNvPr>
          <p:cNvPicPr>
            <a:picLocks noChangeAspect="1"/>
          </p:cNvPicPr>
          <p:nvPr/>
        </p:nvPicPr>
        <p:blipFill>
          <a:blip r:embed="rId3"/>
          <a:stretch>
            <a:fillRect/>
          </a:stretch>
        </p:blipFill>
        <p:spPr>
          <a:xfrm>
            <a:off x="2504795" y="1451043"/>
            <a:ext cx="3633787" cy="2329126"/>
          </a:xfrm>
          <a:prstGeom prst="rect">
            <a:avLst/>
          </a:prstGeom>
        </p:spPr>
      </p:pic>
    </p:spTree>
    <p:extLst>
      <p:ext uri="{BB962C8B-B14F-4D97-AF65-F5344CB8AC3E}">
        <p14:creationId xmlns:p14="http://schemas.microsoft.com/office/powerpoint/2010/main" val="2692841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err="1">
                <a:solidFill>
                  <a:srgbClr val="FF7500"/>
                </a:solidFill>
                <a:latin typeface="Noto Sans SC" pitchFamily="34" charset="0"/>
                <a:ea typeface="Noto Sans SC" pitchFamily="34" charset="-122"/>
                <a:cs typeface="Noto Sans SC" pitchFamily="34" charset="-120"/>
              </a:rPr>
              <a:t>使用预处理器进行调试</a:t>
            </a:r>
            <a:endParaRPr lang="en-US" sz="2400" dirty="0"/>
          </a:p>
        </p:txBody>
      </p:sp>
      <p:sp>
        <p:nvSpPr>
          <p:cNvPr id="3" name="Text 1"/>
          <p:cNvSpPr/>
          <p:nvPr/>
        </p:nvSpPr>
        <p:spPr>
          <a:xfrm>
            <a:off x="1333500" y="866775"/>
            <a:ext cx="7655859" cy="3357563"/>
          </a:xfrm>
          <a:prstGeom prst="rect">
            <a:avLst/>
          </a:prstGeom>
          <a:noFill/>
          <a:ln/>
        </p:spPr>
        <p:txBody>
          <a:bodyPr wrap="square" rtlCol="0" anchor="t"/>
          <a:lstStyle/>
          <a:p>
            <a:pPr marL="342900" indent="-342900" algn="l">
              <a:lnSpc>
                <a:spcPct val="150000"/>
              </a:lnSpc>
              <a:buSzPct val="100000"/>
              <a:buChar char="•"/>
            </a:pPr>
            <a:r>
              <a:rPr lang="en-US" sz="1200" b="1" dirty="0">
                <a:solidFill>
                  <a:srgbClr val="383838"/>
                </a:solidFill>
                <a:latin typeface="Noto Sans SC" pitchFamily="34" charset="0"/>
                <a:ea typeface="Noto Sans SC" pitchFamily="34" charset="-122"/>
                <a:cs typeface="Noto Sans SC" pitchFamily="34" charset="-120"/>
              </a:rPr>
              <a:t>1.预处理指令</a:t>
            </a:r>
            <a:endParaRPr lang="en-US" sz="1200" dirty="0"/>
          </a:p>
          <a:p>
            <a:pPr marL="342900" indent="-342900" algn="l">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可使用 NDEBUG </a:t>
            </a:r>
            <a:r>
              <a:rPr lang="en-US" sz="1200" dirty="0" err="1">
                <a:solidFill>
                  <a:srgbClr val="383838"/>
                </a:solidFill>
                <a:latin typeface="Noto Sans SC" pitchFamily="34" charset="0"/>
                <a:ea typeface="Noto Sans SC" pitchFamily="34" charset="-122"/>
                <a:cs typeface="Noto Sans SC" pitchFamily="34" charset="-120"/>
              </a:rPr>
              <a:t>预处理变量实现有条件的调试代码</a:t>
            </a:r>
            <a:r>
              <a:rPr lang="en-US" sz="12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2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2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2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2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200" dirty="0"/>
          </a:p>
          <a:p>
            <a:pPr marL="342900" indent="-342900" algn="l">
              <a:lnSpc>
                <a:spcPct val="150000"/>
              </a:lnSpc>
              <a:buSzPct val="100000"/>
              <a:buChar char="•"/>
            </a:pPr>
            <a:r>
              <a:rPr lang="en-US" sz="1200" dirty="0" err="1">
                <a:solidFill>
                  <a:srgbClr val="383838"/>
                </a:solidFill>
                <a:latin typeface="Noto Sans SC" pitchFamily="34" charset="0"/>
                <a:ea typeface="Noto Sans SC" pitchFamily="34" charset="-122"/>
                <a:cs typeface="Noto Sans SC" pitchFamily="34" charset="-120"/>
              </a:rPr>
              <a:t>默认情况下，NDEBUG</a:t>
            </a:r>
            <a:r>
              <a:rPr lang="en-US" sz="1200" dirty="0">
                <a:solidFill>
                  <a:srgbClr val="383838"/>
                </a:solidFill>
                <a:latin typeface="Noto Sans SC" pitchFamily="34" charset="0"/>
                <a:ea typeface="Noto Sans SC" pitchFamily="34" charset="-122"/>
                <a:cs typeface="Noto Sans SC" pitchFamily="34" charset="-120"/>
              </a:rPr>
              <a:t> </a:t>
            </a:r>
            <a:r>
              <a:rPr lang="en-US" sz="1200" dirty="0" err="1">
                <a:solidFill>
                  <a:srgbClr val="383838"/>
                </a:solidFill>
                <a:latin typeface="Noto Sans SC" pitchFamily="34" charset="0"/>
                <a:ea typeface="Noto Sans SC" pitchFamily="34" charset="-122"/>
                <a:cs typeface="Noto Sans SC" pitchFamily="34" charset="-120"/>
              </a:rPr>
              <a:t>未定义</a:t>
            </a:r>
            <a:r>
              <a:rPr lang="zh-CN" altLang="en-US" sz="1200" dirty="0">
                <a:solidFill>
                  <a:srgbClr val="383838"/>
                </a:solidFill>
                <a:latin typeface="Noto Sans SC" pitchFamily="34" charset="0"/>
                <a:ea typeface="Noto Sans SC" pitchFamily="34" charset="-122"/>
                <a:cs typeface="Noto Sans SC" pitchFamily="34" charset="-120"/>
              </a:rPr>
              <a:t>。</a:t>
            </a:r>
            <a:r>
              <a:rPr lang="en-US" sz="1200" dirty="0" err="1">
                <a:solidFill>
                  <a:srgbClr val="383838"/>
                </a:solidFill>
                <a:latin typeface="Noto Sans SC" pitchFamily="34" charset="0"/>
                <a:ea typeface="Noto Sans SC" pitchFamily="34" charset="-122"/>
                <a:cs typeface="Noto Sans SC" pitchFamily="34" charset="-120"/>
              </a:rPr>
              <a:t>在开发程序的过程中，只要保持</a:t>
            </a:r>
            <a:r>
              <a:rPr lang="en-US" sz="1200" dirty="0">
                <a:solidFill>
                  <a:srgbClr val="383838"/>
                </a:solidFill>
                <a:latin typeface="Noto Sans SC" pitchFamily="34" charset="0"/>
                <a:ea typeface="Noto Sans SC" pitchFamily="34" charset="-122"/>
                <a:cs typeface="Noto Sans SC" pitchFamily="34" charset="-120"/>
              </a:rPr>
              <a:t> NDEBUG </a:t>
            </a:r>
            <a:r>
              <a:rPr lang="en-US" sz="1200" dirty="0" err="1">
                <a:solidFill>
                  <a:srgbClr val="383838"/>
                </a:solidFill>
                <a:latin typeface="Noto Sans SC" pitchFamily="34" charset="0"/>
                <a:ea typeface="Noto Sans SC" pitchFamily="34" charset="-122"/>
                <a:cs typeface="Noto Sans SC" pitchFamily="34" charset="-120"/>
              </a:rPr>
              <a:t>未定义就会执行其中的调试语句。开发完成后，可以使用如下语句编译</a:t>
            </a:r>
            <a:r>
              <a:rPr lang="en-US" sz="1200" dirty="0">
                <a:solidFill>
                  <a:srgbClr val="383838"/>
                </a:solidFill>
                <a:latin typeface="Noto Sans SC" pitchFamily="34" charset="0"/>
                <a:ea typeface="Noto Sans SC" pitchFamily="34" charset="-122"/>
                <a:cs typeface="Noto Sans SC" pitchFamily="34" charset="-120"/>
              </a:rPr>
              <a:t>：</a:t>
            </a:r>
            <a:endParaRPr lang="en-US" sz="1200" dirty="0"/>
          </a:p>
          <a:p>
            <a:pPr marL="800100" lvl="1" indent="-342900">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 CC -DNDEBUG main.C</a:t>
            </a:r>
            <a:endParaRPr lang="en-US" sz="1200" dirty="0"/>
          </a:p>
          <a:p>
            <a:pPr marL="342900" indent="-342900" algn="l">
              <a:lnSpc>
                <a:spcPct val="150000"/>
              </a:lnSpc>
              <a:buSzPct val="100000"/>
              <a:buChar char="•"/>
            </a:pPr>
            <a:r>
              <a:rPr lang="en-US" sz="1200" dirty="0" err="1">
                <a:solidFill>
                  <a:srgbClr val="383838"/>
                </a:solidFill>
                <a:latin typeface="Noto Sans SC" pitchFamily="34" charset="0"/>
                <a:ea typeface="Noto Sans SC" pitchFamily="34" charset="-122"/>
                <a:cs typeface="Noto Sans SC" pitchFamily="34" charset="-120"/>
              </a:rPr>
              <a:t>将于在</a:t>
            </a:r>
            <a:r>
              <a:rPr lang="en-US" sz="1200" dirty="0">
                <a:solidFill>
                  <a:srgbClr val="383838"/>
                </a:solidFill>
                <a:latin typeface="Noto Sans SC" pitchFamily="34" charset="0"/>
                <a:ea typeface="Noto Sans SC" pitchFamily="34" charset="-122"/>
                <a:cs typeface="Noto Sans SC" pitchFamily="34" charset="-120"/>
              </a:rPr>
              <a:t> main.c 的开头提供 #define NDEBUG </a:t>
            </a:r>
            <a:r>
              <a:rPr lang="en-US" sz="1200" dirty="0" err="1">
                <a:solidFill>
                  <a:srgbClr val="383838"/>
                </a:solidFill>
                <a:latin typeface="Noto Sans SC" pitchFamily="34" charset="0"/>
                <a:ea typeface="Noto Sans SC" pitchFamily="34" charset="-122"/>
                <a:cs typeface="Noto Sans SC" pitchFamily="34" charset="-120"/>
              </a:rPr>
              <a:t>预处理命令</a:t>
            </a:r>
            <a:endParaRPr lang="en-US" sz="1200" dirty="0"/>
          </a:p>
        </p:txBody>
      </p:sp>
      <p:pic>
        <p:nvPicPr>
          <p:cNvPr id="5" name="图片 4">
            <a:extLst>
              <a:ext uri="{FF2B5EF4-FFF2-40B4-BE49-F238E27FC236}">
                <a16:creationId xmlns:a16="http://schemas.microsoft.com/office/drawing/2014/main" id="{E19B2A0B-CBCA-4710-8355-5E41A51113A7}"/>
              </a:ext>
            </a:extLst>
          </p:cNvPr>
          <p:cNvPicPr>
            <a:picLocks noChangeAspect="1"/>
          </p:cNvPicPr>
          <p:nvPr/>
        </p:nvPicPr>
        <p:blipFill>
          <a:blip r:embed="rId3"/>
          <a:stretch>
            <a:fillRect/>
          </a:stretch>
        </p:blipFill>
        <p:spPr>
          <a:xfrm>
            <a:off x="2182626" y="1526801"/>
            <a:ext cx="2732274" cy="125837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endParaRPr lang="en-US" sz="2400" dirty="0"/>
          </a:p>
        </p:txBody>
      </p:sp>
      <p:sp>
        <p:nvSpPr>
          <p:cNvPr id="3" name="Text 1"/>
          <p:cNvSpPr/>
          <p:nvPr/>
        </p:nvSpPr>
        <p:spPr>
          <a:xfrm>
            <a:off x="1333500" y="866775"/>
            <a:ext cx="7655859" cy="3357563"/>
          </a:xfrm>
          <a:prstGeom prst="rect">
            <a:avLst/>
          </a:prstGeom>
          <a:noFill/>
          <a:ln/>
        </p:spPr>
        <p:txBody>
          <a:bodyPr wrap="square" rtlCol="0" anchor="t"/>
          <a:lstStyle/>
          <a:p>
            <a:pPr marL="342900" indent="-3429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2.预定义常量</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预处理器定义了四种在调试时非常有用的常量：</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__FILE__ 文件名</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__LINE__ 当前行号</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__TIME__ 文件被编译的时间</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__DATE__ </a:t>
            </a:r>
            <a:r>
              <a:rPr lang="en-US" sz="1100" dirty="0" err="1">
                <a:solidFill>
                  <a:srgbClr val="383838"/>
                </a:solidFill>
                <a:latin typeface="Noto Sans SC" pitchFamily="34" charset="0"/>
                <a:ea typeface="Noto Sans SC" pitchFamily="34" charset="-122"/>
                <a:cs typeface="Noto Sans SC" pitchFamily="34" charset="-120"/>
              </a:rPr>
              <a:t>文件被编译的日期</a:t>
            </a:r>
            <a:endParaRPr lang="en-US" sz="1100"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100" dirty="0"/>
          </a:p>
          <a:p>
            <a:pPr marL="342900" indent="-3429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3.assert断言</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assert(expr)</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注意是一个宏定义，不是函数。</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若NDEBUG 未定义，assert 宏就求解条件表达式 expr，如果结果为 false，assert </a:t>
            </a:r>
            <a:r>
              <a:rPr lang="en-US" sz="1100" dirty="0" err="1">
                <a:solidFill>
                  <a:srgbClr val="383838"/>
                </a:solidFill>
                <a:latin typeface="Noto Sans SC" pitchFamily="34" charset="0"/>
                <a:ea typeface="Noto Sans SC" pitchFamily="34" charset="-122"/>
                <a:cs typeface="Noto Sans SC" pitchFamily="34" charset="-120"/>
              </a:rPr>
              <a:t>输出信息并且终止程序的执行</a:t>
            </a:r>
            <a:r>
              <a:rPr lang="en-US" sz="1100" dirty="0">
                <a:solidFill>
                  <a:srgbClr val="383838"/>
                </a:solidFill>
                <a:latin typeface="Noto Sans SC" pitchFamily="34" charset="0"/>
                <a:ea typeface="Noto Sans SC" pitchFamily="34" charset="-122"/>
                <a:cs typeface="Noto Sans SC" pitchFamily="34" charset="-120"/>
              </a:rPr>
              <a:t>。</a:t>
            </a:r>
            <a:endParaRPr lang="en-US" sz="1100" dirty="0"/>
          </a:p>
        </p:txBody>
      </p:sp>
    </p:spTree>
    <p:extLst>
      <p:ext uri="{BB962C8B-B14F-4D97-AF65-F5344CB8AC3E}">
        <p14:creationId xmlns:p14="http://schemas.microsoft.com/office/powerpoint/2010/main" val="2297629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endParaRPr lang="en-US" sz="2400" dirty="0"/>
          </a:p>
        </p:txBody>
      </p:sp>
      <p:sp>
        <p:nvSpPr>
          <p:cNvPr id="3" name="Text 1"/>
          <p:cNvSpPr/>
          <p:nvPr/>
        </p:nvSpPr>
        <p:spPr>
          <a:xfrm>
            <a:off x="1333500" y="866775"/>
            <a:ext cx="7655859" cy="3357563"/>
          </a:xfrm>
          <a:prstGeom prst="rect">
            <a:avLst/>
          </a:prstGeom>
          <a:noFill/>
          <a:ln/>
        </p:spPr>
        <p:txBody>
          <a:bodyPr wrap="square" rtlCol="0" anchor="t"/>
          <a:lstStyle/>
          <a:p>
            <a:pPr marL="342900" indent="-342900">
              <a:lnSpc>
                <a:spcPct val="150000"/>
              </a:lnSpc>
              <a:buSzPct val="100000"/>
              <a:buChar char="•"/>
            </a:pPr>
            <a:r>
              <a:rPr lang="zh-CN" altLang="en-US" sz="1100" b="1" dirty="0">
                <a:solidFill>
                  <a:srgbClr val="383838"/>
                </a:solidFill>
                <a:latin typeface="Noto Sans SC" pitchFamily="34" charset="0"/>
                <a:ea typeface="Noto Sans SC" pitchFamily="34" charset="-122"/>
                <a:cs typeface="Noto Sans SC" pitchFamily="34" charset="-120"/>
              </a:rPr>
              <a:t>使用断言的原则：　　</a:t>
            </a:r>
          </a:p>
          <a:p>
            <a:pPr marL="342900" indent="-342900">
              <a:lnSpc>
                <a:spcPct val="150000"/>
              </a:lnSpc>
              <a:buSzPct val="100000"/>
              <a:buChar char="•"/>
            </a:pPr>
            <a:r>
              <a:rPr lang="zh-CN" altLang="en-US" sz="1100" dirty="0">
                <a:solidFill>
                  <a:srgbClr val="383838"/>
                </a:solidFill>
                <a:latin typeface="Noto Sans SC" pitchFamily="34" charset="0"/>
                <a:ea typeface="Noto Sans SC" pitchFamily="34" charset="-122"/>
                <a:cs typeface="Noto Sans SC" pitchFamily="34" charset="-120"/>
              </a:rPr>
              <a:t>使用断言捕捉不应该发生的非法情况。注意区分非法情况与错误情况之间的区别，非法情况通常是编程人员疏忽而导致的，是可避免的，而后者是必然存在的并且是一定要作出处理的。 　　</a:t>
            </a:r>
          </a:p>
          <a:p>
            <a:pPr marL="342900" indent="-342900">
              <a:lnSpc>
                <a:spcPct val="150000"/>
              </a:lnSpc>
              <a:buSzPct val="100000"/>
              <a:buChar char="•"/>
            </a:pPr>
            <a:r>
              <a:rPr lang="zh-CN" altLang="en-US" sz="1100" b="1" dirty="0">
                <a:solidFill>
                  <a:srgbClr val="383838"/>
                </a:solidFill>
                <a:latin typeface="Noto Sans SC" pitchFamily="34" charset="0"/>
                <a:ea typeface="Noto Sans SC" pitchFamily="34" charset="-122"/>
                <a:cs typeface="Noto Sans SC" pitchFamily="34" charset="-120"/>
              </a:rPr>
              <a:t>　　</a:t>
            </a:r>
          </a:p>
          <a:p>
            <a:pPr marL="342900" indent="-342900">
              <a:lnSpc>
                <a:spcPct val="150000"/>
              </a:lnSpc>
              <a:buSzPct val="100000"/>
              <a:buChar char="•"/>
            </a:pPr>
            <a:r>
              <a:rPr lang="zh-CN" altLang="en-US" sz="1100" b="1" dirty="0">
                <a:solidFill>
                  <a:srgbClr val="383838"/>
                </a:solidFill>
                <a:latin typeface="Noto Sans SC" pitchFamily="34" charset="0"/>
                <a:ea typeface="Noto Sans SC" pitchFamily="34" charset="-122"/>
                <a:cs typeface="Noto Sans SC" pitchFamily="34" charset="-120"/>
              </a:rPr>
              <a:t>常用</a:t>
            </a:r>
            <a:r>
              <a:rPr lang="en-US" altLang="zh-CN" sz="1100" b="1" dirty="0">
                <a:solidFill>
                  <a:srgbClr val="383838"/>
                </a:solidFill>
                <a:latin typeface="Noto Sans SC" pitchFamily="34" charset="0"/>
                <a:ea typeface="Noto Sans SC" pitchFamily="34" charset="-122"/>
                <a:cs typeface="Noto Sans SC" pitchFamily="34" charset="-120"/>
              </a:rPr>
              <a:t>assert</a:t>
            </a:r>
            <a:r>
              <a:rPr lang="zh-CN" altLang="en-US" sz="1100" b="1" dirty="0">
                <a:solidFill>
                  <a:srgbClr val="383838"/>
                </a:solidFill>
                <a:latin typeface="Noto Sans SC" pitchFamily="34" charset="0"/>
                <a:ea typeface="Noto Sans SC" pitchFamily="34" charset="-122"/>
                <a:cs typeface="Noto Sans SC" pitchFamily="34" charset="-120"/>
              </a:rPr>
              <a:t>的地方： </a:t>
            </a:r>
            <a:endParaRPr lang="en-US" altLang="zh-CN" sz="1100" b="1" dirty="0">
              <a:solidFill>
                <a:srgbClr val="383838"/>
              </a:solidFill>
              <a:latin typeface="Noto Sans SC" pitchFamily="34" charset="0"/>
              <a:ea typeface="Noto Sans SC" pitchFamily="34" charset="-122"/>
              <a:cs typeface="Noto Sans SC" pitchFamily="34" charset="-120"/>
            </a:endParaRPr>
          </a:p>
          <a:p>
            <a:pPr marL="342900" indent="-342900">
              <a:lnSpc>
                <a:spcPct val="150000"/>
              </a:lnSpc>
              <a:buSzPct val="100000"/>
              <a:buChar char="•"/>
            </a:pPr>
            <a:r>
              <a:rPr lang="zh-CN" altLang="en-US" sz="1100" dirty="0">
                <a:solidFill>
                  <a:srgbClr val="383838"/>
                </a:solidFill>
                <a:latin typeface="Noto Sans SC" pitchFamily="34" charset="0"/>
                <a:ea typeface="Noto Sans SC" pitchFamily="34" charset="-122"/>
                <a:cs typeface="Noto Sans SC" pitchFamily="34" charset="-120"/>
              </a:rPr>
              <a:t>（</a:t>
            </a:r>
            <a:r>
              <a:rPr lang="en-US" altLang="zh-CN" sz="1100" dirty="0">
                <a:solidFill>
                  <a:srgbClr val="383838"/>
                </a:solidFill>
                <a:latin typeface="Noto Sans SC" pitchFamily="34" charset="0"/>
                <a:ea typeface="Noto Sans SC" pitchFamily="34" charset="-122"/>
                <a:cs typeface="Noto Sans SC" pitchFamily="34" charset="-120"/>
              </a:rPr>
              <a:t>1</a:t>
            </a:r>
            <a:r>
              <a:rPr lang="zh-CN" altLang="en-US" sz="1100" dirty="0">
                <a:solidFill>
                  <a:srgbClr val="383838"/>
                </a:solidFill>
                <a:latin typeface="Noto Sans SC" pitchFamily="34" charset="0"/>
                <a:ea typeface="Noto Sans SC" pitchFamily="34" charset="-122"/>
                <a:cs typeface="Noto Sans SC" pitchFamily="34" charset="-120"/>
              </a:rPr>
              <a:t>）空指针检查。例如，针对一个函数的参数进行空指针检查。你可以这样使用：</a:t>
            </a:r>
            <a:r>
              <a:rPr lang="en-US" altLang="zh-CN" sz="1100" dirty="0">
                <a:solidFill>
                  <a:srgbClr val="383838"/>
                </a:solidFill>
                <a:latin typeface="Noto Sans SC" pitchFamily="34" charset="0"/>
                <a:ea typeface="Noto Sans SC" pitchFamily="34" charset="-122"/>
                <a:cs typeface="Noto Sans SC" pitchFamily="34" charset="-120"/>
              </a:rPr>
              <a:t>assert (pointer != NULL);</a:t>
            </a:r>
            <a:r>
              <a:rPr lang="zh-CN" altLang="en-US" sz="1100" dirty="0">
                <a:solidFill>
                  <a:srgbClr val="383838"/>
                </a:solidFill>
                <a:latin typeface="Noto Sans SC" pitchFamily="34" charset="0"/>
                <a:ea typeface="Noto Sans SC" pitchFamily="34" charset="-122"/>
                <a:cs typeface="Noto Sans SC" pitchFamily="34" charset="-120"/>
              </a:rPr>
              <a:t>，产生的错误会像这样：</a:t>
            </a:r>
            <a:r>
              <a:rPr lang="en-US" altLang="zh-CN" sz="1100" dirty="0">
                <a:solidFill>
                  <a:srgbClr val="383838"/>
                </a:solidFill>
                <a:latin typeface="Noto Sans SC" pitchFamily="34" charset="0"/>
                <a:ea typeface="Noto Sans SC" pitchFamily="34" charset="-122"/>
                <a:cs typeface="Noto Sans SC" pitchFamily="34" charset="-120"/>
              </a:rPr>
              <a:t>Assertion ‘pointer != ((void *)0)' failed</a:t>
            </a:r>
            <a:r>
              <a:rPr lang="zh-CN" altLang="en-US" sz="1100" dirty="0">
                <a:solidFill>
                  <a:srgbClr val="383838"/>
                </a:solidFill>
                <a:latin typeface="Noto Sans SC" pitchFamily="34" charset="0"/>
                <a:ea typeface="Noto Sans SC" pitchFamily="34" charset="-122"/>
                <a:cs typeface="Noto Sans SC" pitchFamily="34" charset="-120"/>
              </a:rPr>
              <a:t>。这样，当出现空指针时，你的程序就会退出，并很好的给出错误信息。</a:t>
            </a:r>
          </a:p>
          <a:p>
            <a:pPr marL="342900" indent="-342900">
              <a:lnSpc>
                <a:spcPct val="150000"/>
              </a:lnSpc>
              <a:buSzPct val="100000"/>
              <a:buChar char="•"/>
            </a:pPr>
            <a:r>
              <a:rPr lang="zh-CN" altLang="en-US" sz="1100" dirty="0">
                <a:solidFill>
                  <a:srgbClr val="383838"/>
                </a:solidFill>
                <a:latin typeface="Noto Sans SC" pitchFamily="34" charset="0"/>
                <a:ea typeface="Noto Sans SC" pitchFamily="34" charset="-122"/>
                <a:cs typeface="Noto Sans SC" pitchFamily="34" charset="-120"/>
              </a:rPr>
              <a:t>（</a:t>
            </a:r>
            <a:r>
              <a:rPr lang="en-US" altLang="zh-CN" sz="1100" dirty="0">
                <a:solidFill>
                  <a:srgbClr val="383838"/>
                </a:solidFill>
                <a:latin typeface="Noto Sans SC" pitchFamily="34" charset="0"/>
                <a:ea typeface="Noto Sans SC" pitchFamily="34" charset="-122"/>
                <a:cs typeface="Noto Sans SC" pitchFamily="34" charset="-120"/>
              </a:rPr>
              <a:t>2</a:t>
            </a:r>
            <a:r>
              <a:rPr lang="zh-CN" altLang="en-US" sz="1100" dirty="0">
                <a:solidFill>
                  <a:srgbClr val="383838"/>
                </a:solidFill>
                <a:latin typeface="Noto Sans SC" pitchFamily="34" charset="0"/>
                <a:ea typeface="Noto Sans SC" pitchFamily="34" charset="-122"/>
                <a:cs typeface="Noto Sans SC" pitchFamily="34" charset="-120"/>
              </a:rPr>
              <a:t>）检查函数参数的值。例如，如果一个函数只能在它的一个参数</a:t>
            </a:r>
            <a:r>
              <a:rPr lang="en-US" altLang="zh-CN" sz="1100" dirty="0">
                <a:solidFill>
                  <a:srgbClr val="383838"/>
                </a:solidFill>
                <a:latin typeface="Noto Sans SC" pitchFamily="34" charset="0"/>
                <a:ea typeface="Noto Sans SC" pitchFamily="34" charset="-122"/>
                <a:cs typeface="Noto Sans SC" pitchFamily="34" charset="-120"/>
              </a:rPr>
              <a:t>foo</a:t>
            </a:r>
            <a:r>
              <a:rPr lang="zh-CN" altLang="en-US" sz="1100" dirty="0">
                <a:solidFill>
                  <a:srgbClr val="383838"/>
                </a:solidFill>
                <a:latin typeface="Noto Sans SC" pitchFamily="34" charset="0"/>
                <a:ea typeface="Noto Sans SC" pitchFamily="34" charset="-122"/>
                <a:cs typeface="Noto Sans SC" pitchFamily="34" charset="-120"/>
              </a:rPr>
              <a:t>为正值的时候被调用，你可以在函数开始时这样写</a:t>
            </a:r>
            <a:r>
              <a:rPr lang="en-US" altLang="zh-CN" sz="1100" dirty="0">
                <a:solidFill>
                  <a:srgbClr val="383838"/>
                </a:solidFill>
                <a:latin typeface="Noto Sans SC" pitchFamily="34" charset="0"/>
                <a:ea typeface="Noto Sans SC" pitchFamily="34" charset="-122"/>
                <a:cs typeface="Noto Sans SC" pitchFamily="34" charset="-120"/>
              </a:rPr>
              <a:t>:assert (foo &gt; 0);</a:t>
            </a:r>
            <a:r>
              <a:rPr lang="zh-CN" altLang="en-US" sz="1100" dirty="0">
                <a:solidFill>
                  <a:srgbClr val="383838"/>
                </a:solidFill>
                <a:latin typeface="Noto Sans SC" pitchFamily="34" charset="0"/>
                <a:ea typeface="Noto Sans SC" pitchFamily="34" charset="-122"/>
                <a:cs typeface="Noto Sans SC" pitchFamily="34" charset="-120"/>
              </a:rPr>
              <a:t>，这将帮助你检测函数的错误使用，这也给源代码阅读者很清晰的印象。</a:t>
            </a:r>
            <a:endParaRPr lang="en-US" sz="1100" dirty="0"/>
          </a:p>
        </p:txBody>
      </p:sp>
    </p:spTree>
    <p:extLst>
      <p:ext uri="{BB962C8B-B14F-4D97-AF65-F5344CB8AC3E}">
        <p14:creationId xmlns:p14="http://schemas.microsoft.com/office/powerpoint/2010/main" val="205003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3" name="Text 1"/>
          <p:cNvSpPr/>
          <p:nvPr/>
        </p:nvSpPr>
        <p:spPr>
          <a:xfrm>
            <a:off x="2716866" y="1688306"/>
            <a:ext cx="7771840" cy="1766888"/>
          </a:xfrm>
          <a:prstGeom prst="rect">
            <a:avLst/>
          </a:prstGeom>
          <a:noFill/>
          <a:ln/>
        </p:spPr>
        <p:txBody>
          <a:bodyPr wrap="square" rtlCol="0" anchor="t"/>
          <a:lstStyle/>
          <a:p>
            <a:pPr marL="0" indent="0">
              <a:buNone/>
            </a:pPr>
            <a:r>
              <a:rPr lang="en-US" sz="3840" b="1" dirty="0">
                <a:solidFill>
                  <a:schemeClr val="accent2"/>
                </a:solidFill>
                <a:latin typeface="Noto Sans SC" pitchFamily="34" charset="0"/>
                <a:ea typeface="Noto Sans SC" pitchFamily="34" charset="-122"/>
                <a:cs typeface="Noto Sans SC" pitchFamily="34" charset="-120"/>
              </a:rPr>
              <a:t>header </a:t>
            </a:r>
            <a:r>
              <a:rPr lang="en-US" sz="3840" b="1" dirty="0" err="1">
                <a:solidFill>
                  <a:schemeClr val="accent2"/>
                </a:solidFill>
                <a:latin typeface="Noto Sans SC" pitchFamily="34" charset="0"/>
                <a:ea typeface="Noto Sans SC" pitchFamily="34" charset="-122"/>
                <a:cs typeface="Noto Sans SC" pitchFamily="34" charset="-120"/>
              </a:rPr>
              <a:t>guards和</a:t>
            </a:r>
            <a:endParaRPr lang="en-US" sz="3840" b="1" dirty="0">
              <a:solidFill>
                <a:schemeClr val="accent2"/>
              </a:solidFill>
              <a:latin typeface="Noto Sans SC" pitchFamily="34" charset="0"/>
              <a:ea typeface="Noto Sans SC" pitchFamily="34" charset="-122"/>
              <a:cs typeface="Noto Sans SC" pitchFamily="34" charset="-120"/>
            </a:endParaRPr>
          </a:p>
          <a:p>
            <a:pPr marL="0" indent="0">
              <a:buNone/>
            </a:pPr>
            <a:r>
              <a:rPr lang="en-US" sz="3840" b="1" dirty="0">
                <a:solidFill>
                  <a:schemeClr val="accent2"/>
                </a:solidFill>
                <a:latin typeface="Noto Sans SC" pitchFamily="34" charset="0"/>
                <a:ea typeface="Noto Sans SC" pitchFamily="34" charset="-122"/>
                <a:cs typeface="Noto Sans SC" pitchFamily="34" charset="-120"/>
              </a:rPr>
              <a:t>pragma once</a:t>
            </a:r>
            <a:endParaRPr lang="en-US" sz="3840" dirty="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endParaRPr lang="en-US" sz="2400" dirty="0"/>
          </a:p>
        </p:txBody>
      </p:sp>
      <p:sp>
        <p:nvSpPr>
          <p:cNvPr id="3" name="Text 1"/>
          <p:cNvSpPr/>
          <p:nvPr/>
        </p:nvSpPr>
        <p:spPr>
          <a:xfrm>
            <a:off x="1185582" y="1015253"/>
            <a:ext cx="7415213" cy="5915866"/>
          </a:xfrm>
          <a:prstGeom prst="rect">
            <a:avLst/>
          </a:prstGeom>
          <a:noFill/>
          <a:ln/>
        </p:spPr>
        <p:txBody>
          <a:bodyPr wrap="square" rtlCol="0" anchor="t"/>
          <a:lstStyle/>
          <a:p>
            <a:pPr marL="342900" indent="-3429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1.header guards</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Header guards </a:t>
            </a:r>
            <a:r>
              <a:rPr lang="en-US" sz="1100" dirty="0" err="1">
                <a:solidFill>
                  <a:srgbClr val="383838"/>
                </a:solidFill>
                <a:latin typeface="Noto Sans SC" pitchFamily="34" charset="0"/>
                <a:ea typeface="Noto Sans SC" pitchFamily="34" charset="-122"/>
                <a:cs typeface="Noto Sans SC" pitchFamily="34" charset="-120"/>
              </a:rPr>
              <a:t>使用条件编译来防止头文件被重复包含。通过在头文件的开头和结尾添加预处理指令，可以确保头文件只在第一次被包含时才会被处理</a:t>
            </a:r>
            <a:r>
              <a:rPr lang="en-US" sz="11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10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10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10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10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100" dirty="0"/>
          </a:p>
          <a:p>
            <a:pPr marL="342900" indent="-342900" algn="l">
              <a:lnSpc>
                <a:spcPct val="150000"/>
              </a:lnSpc>
              <a:buSzPct val="100000"/>
              <a:buChar char="•"/>
            </a:pPr>
            <a:r>
              <a:rPr lang="en-US" sz="1100" dirty="0" err="1">
                <a:solidFill>
                  <a:srgbClr val="383838"/>
                </a:solidFill>
                <a:latin typeface="Noto Sans SC" pitchFamily="34" charset="0"/>
                <a:ea typeface="Noto Sans SC" pitchFamily="34" charset="-122"/>
                <a:cs typeface="Noto Sans SC" pitchFamily="34" charset="-120"/>
              </a:rPr>
              <a:t>当第一次包含头文件时，SOME_UNIQUE_NAME_HERE未定义，预处理器会将</a:t>
            </a:r>
            <a:r>
              <a:rPr lang="en-US" sz="1100" dirty="0">
                <a:solidFill>
                  <a:srgbClr val="383838"/>
                </a:solidFill>
                <a:latin typeface="Noto Sans SC" pitchFamily="34" charset="0"/>
                <a:ea typeface="Noto Sans SC" pitchFamily="34" charset="-122"/>
                <a:cs typeface="Noto Sans SC" pitchFamily="34" charset="-120"/>
              </a:rPr>
              <a:t> #ifndef 条件为真，然后定义 SOME_UNIQUE_NAME_HERE并继续处理头文件的内容。当头文件再次被包含时，由于 </a:t>
            </a:r>
            <a:r>
              <a:rPr lang="en-US" sz="1100" dirty="0" err="1">
                <a:solidFill>
                  <a:srgbClr val="383838"/>
                </a:solidFill>
                <a:latin typeface="Noto Sans SC" pitchFamily="34" charset="0"/>
                <a:ea typeface="Noto Sans SC" pitchFamily="34" charset="-122"/>
                <a:cs typeface="Noto Sans SC" pitchFamily="34" charset="-120"/>
              </a:rPr>
              <a:t>SOME_UNIQUE_NAME_HERE已经定义，预处理器会跳过头文件的内容，从而避免重复定义和重复声明的问题</a:t>
            </a:r>
            <a:endParaRPr lang="en-US" sz="1100" dirty="0"/>
          </a:p>
        </p:txBody>
      </p:sp>
      <p:pic>
        <p:nvPicPr>
          <p:cNvPr id="5" name="图片 4">
            <a:extLst>
              <a:ext uri="{FF2B5EF4-FFF2-40B4-BE49-F238E27FC236}">
                <a16:creationId xmlns:a16="http://schemas.microsoft.com/office/drawing/2014/main" id="{0A39FDAA-414D-40B1-9CE0-F04E43323938}"/>
              </a:ext>
            </a:extLst>
          </p:cNvPr>
          <p:cNvPicPr>
            <a:picLocks noChangeAspect="1"/>
          </p:cNvPicPr>
          <p:nvPr/>
        </p:nvPicPr>
        <p:blipFill>
          <a:blip r:embed="rId3"/>
          <a:stretch>
            <a:fillRect/>
          </a:stretch>
        </p:blipFill>
        <p:spPr>
          <a:xfrm>
            <a:off x="1578069" y="1855392"/>
            <a:ext cx="4567238" cy="113688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endParaRPr lang="en-US" sz="2400" dirty="0"/>
          </a:p>
        </p:txBody>
      </p:sp>
      <p:sp>
        <p:nvSpPr>
          <p:cNvPr id="3" name="Text 1"/>
          <p:cNvSpPr/>
          <p:nvPr/>
        </p:nvSpPr>
        <p:spPr>
          <a:xfrm>
            <a:off x="1454972" y="866775"/>
            <a:ext cx="6355528" cy="3475224"/>
          </a:xfrm>
          <a:prstGeom prst="rect">
            <a:avLst/>
          </a:prstGeom>
          <a:noFill/>
          <a:ln/>
        </p:spPr>
        <p:txBody>
          <a:bodyPr wrap="square" rtlCol="0" anchor="t"/>
          <a:lstStyle/>
          <a:p>
            <a:pPr marL="342900" indent="-342900" algn="l">
              <a:lnSpc>
                <a:spcPct val="150000"/>
              </a:lnSpc>
              <a:buSzPct val="100000"/>
              <a:buChar char="•"/>
            </a:pPr>
            <a:r>
              <a:rPr lang="en-US" sz="1400" b="1" dirty="0" err="1">
                <a:solidFill>
                  <a:srgbClr val="383838"/>
                </a:solidFill>
                <a:latin typeface="Noto Sans SC" pitchFamily="34" charset="0"/>
                <a:ea typeface="Noto Sans SC" pitchFamily="34" charset="-122"/>
                <a:cs typeface="Noto Sans SC" pitchFamily="34" charset="-120"/>
              </a:rPr>
              <a:t>注意</a:t>
            </a:r>
            <a:r>
              <a:rPr lang="en-US" sz="1400" b="1" dirty="0">
                <a:solidFill>
                  <a:srgbClr val="383838"/>
                </a:solidFill>
                <a:latin typeface="Noto Sans SC" pitchFamily="34" charset="0"/>
                <a:ea typeface="Noto Sans SC" pitchFamily="34" charset="-122"/>
                <a:cs typeface="Noto Sans SC" pitchFamily="34" charset="-120"/>
              </a:rPr>
              <a:t>：</a:t>
            </a:r>
            <a:endParaRPr lang="en-US" sz="1400" dirty="0"/>
          </a:p>
          <a:p>
            <a:pPr marL="342900" indent="-342900">
              <a:lnSpc>
                <a:spcPct val="150000"/>
              </a:lnSpc>
              <a:buSzPct val="100000"/>
              <a:buChar char="•"/>
            </a:pPr>
            <a:r>
              <a:rPr lang="en-US" sz="1400" dirty="0" err="1">
                <a:solidFill>
                  <a:srgbClr val="383838"/>
                </a:solidFill>
                <a:latin typeface="Noto Sans SC" pitchFamily="34" charset="0"/>
                <a:ea typeface="Noto Sans SC" pitchFamily="34" charset="-122"/>
                <a:cs typeface="Noto Sans SC" pitchFamily="34" charset="-120"/>
              </a:rPr>
              <a:t>在大型程序中，可能</a:t>
            </a:r>
            <a:r>
              <a:rPr lang="en-US" altLang="zh-CN" sz="1400" dirty="0" err="1">
                <a:solidFill>
                  <a:srgbClr val="383838"/>
                </a:solidFill>
                <a:latin typeface="Noto Sans SC" pitchFamily="34" charset="0"/>
                <a:ea typeface="Noto Sans SC" pitchFamily="34" charset="-122"/>
                <a:cs typeface="Noto Sans SC" pitchFamily="34" charset="-120"/>
              </a:rPr>
              <a:t>来自不同目录</a:t>
            </a:r>
            <a:r>
              <a:rPr lang="en-US" sz="1400" dirty="0" err="1">
                <a:solidFill>
                  <a:srgbClr val="383838"/>
                </a:solidFill>
                <a:latin typeface="Noto Sans SC" pitchFamily="34" charset="0"/>
                <a:ea typeface="Noto Sans SC" pitchFamily="34" charset="-122"/>
                <a:cs typeface="Noto Sans SC" pitchFamily="34" charset="-120"/>
              </a:rPr>
              <a:t>两个单独的头文件，最终具有相同的文件名（例如</a:t>
            </a:r>
            <a:r>
              <a:rPr lang="en-US" sz="1400" dirty="0">
                <a:solidFill>
                  <a:srgbClr val="383838"/>
                </a:solidFill>
                <a:latin typeface="Noto Sans SC" pitchFamily="34" charset="0"/>
                <a:ea typeface="Noto Sans SC" pitchFamily="34" charset="-122"/>
                <a:cs typeface="Noto Sans SC" pitchFamily="34" charset="-120"/>
              </a:rPr>
              <a:t> directoryA\config.h 和 directoryB\config.h）。如果仅将文件名用于包含保护（例如 CONFIG_H），则这两个文件最终可能会使用相同的保护名称。如果发生这种情况，任何包含（直接或间接）两个 </a:t>
            </a:r>
            <a:r>
              <a:rPr lang="en-US" sz="1400" dirty="0" err="1">
                <a:solidFill>
                  <a:srgbClr val="383838"/>
                </a:solidFill>
                <a:latin typeface="Noto Sans SC" pitchFamily="34" charset="0"/>
                <a:ea typeface="Noto Sans SC" pitchFamily="34" charset="-122"/>
                <a:cs typeface="Noto Sans SC" pitchFamily="34" charset="-120"/>
              </a:rPr>
              <a:t>config.h</a:t>
            </a:r>
            <a:r>
              <a:rPr lang="en-US" sz="1400" dirty="0">
                <a:solidFill>
                  <a:srgbClr val="383838"/>
                </a:solidFill>
                <a:latin typeface="Noto Sans SC" pitchFamily="34" charset="0"/>
                <a:ea typeface="Noto Sans SC" pitchFamily="34" charset="-122"/>
                <a:cs typeface="Noto Sans SC" pitchFamily="34" charset="-120"/>
              </a:rPr>
              <a:t> </a:t>
            </a:r>
            <a:r>
              <a:rPr lang="en-US" sz="1400" dirty="0" err="1">
                <a:solidFill>
                  <a:srgbClr val="383838"/>
                </a:solidFill>
                <a:latin typeface="Noto Sans SC" pitchFamily="34" charset="0"/>
                <a:ea typeface="Noto Sans SC" pitchFamily="34" charset="-122"/>
                <a:cs typeface="Noto Sans SC" pitchFamily="34" charset="-120"/>
              </a:rPr>
              <a:t>的文件将不会收到要包含的文件内容。这可能会导致编译错误。由于存在这种保护名称冲突的可能性，一般建议在标头保护中使用更复杂</a:t>
            </a:r>
            <a:r>
              <a:rPr lang="en-US" sz="1400" dirty="0">
                <a:solidFill>
                  <a:srgbClr val="383838"/>
                </a:solidFill>
                <a:latin typeface="Noto Sans SC" pitchFamily="34" charset="0"/>
                <a:ea typeface="Noto Sans SC" pitchFamily="34" charset="-122"/>
                <a:cs typeface="Noto Sans SC" pitchFamily="34" charset="-120"/>
              </a:rPr>
              <a:t>/</a:t>
            </a:r>
            <a:r>
              <a:rPr lang="en-US" sz="1400" dirty="0" err="1">
                <a:solidFill>
                  <a:srgbClr val="383838"/>
                </a:solidFill>
                <a:latin typeface="Noto Sans SC" pitchFamily="34" charset="0"/>
                <a:ea typeface="Noto Sans SC" pitchFamily="34" charset="-122"/>
                <a:cs typeface="Noto Sans SC" pitchFamily="34" charset="-120"/>
              </a:rPr>
              <a:t>唯一的名称</a:t>
            </a:r>
            <a:r>
              <a:rPr lang="en-US" sz="1400" dirty="0">
                <a:solidFill>
                  <a:srgbClr val="383838"/>
                </a:solidFill>
                <a:latin typeface="Noto Sans SC" pitchFamily="34" charset="0"/>
                <a:ea typeface="Noto Sans SC" pitchFamily="34" charset="-122"/>
                <a:cs typeface="Noto Sans SC" pitchFamily="34" charset="-120"/>
              </a:rPr>
              <a:t>。</a:t>
            </a:r>
            <a:r>
              <a:rPr lang="zh-CN" altLang="en-US" sz="1400" dirty="0">
                <a:solidFill>
                  <a:srgbClr val="383838"/>
                </a:solidFill>
                <a:latin typeface="Noto Sans SC" pitchFamily="34" charset="0"/>
                <a:ea typeface="Noto Sans SC" pitchFamily="34" charset="-122"/>
                <a:cs typeface="Noto Sans SC" pitchFamily="34" charset="-120"/>
              </a:rPr>
              <a:t>（增加一个随机数或者创建的日期）</a:t>
            </a:r>
            <a:endParaRPr lang="en-US" sz="1400" dirty="0">
              <a:solidFill>
                <a:srgbClr val="383838"/>
              </a:solidFill>
              <a:latin typeface="Noto Sans SC" pitchFamily="34" charset="0"/>
              <a:ea typeface="Noto Sans SC" pitchFamily="34" charset="-122"/>
              <a:cs typeface="Noto Sans SC" pitchFamily="34" charset="-120"/>
            </a:endParaRPr>
          </a:p>
        </p:txBody>
      </p:sp>
    </p:spTree>
    <p:extLst>
      <p:ext uri="{BB962C8B-B14F-4D97-AF65-F5344CB8AC3E}">
        <p14:creationId xmlns:p14="http://schemas.microsoft.com/office/powerpoint/2010/main" val="2272858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113BFD1-F203-4436-912A-21E18B37983D}"/>
              </a:ext>
            </a:extLst>
          </p:cNvPr>
          <p:cNvSpPr txBox="1"/>
          <p:nvPr/>
        </p:nvSpPr>
        <p:spPr>
          <a:xfrm>
            <a:off x="954741" y="948018"/>
            <a:ext cx="2232212" cy="369332"/>
          </a:xfrm>
          <a:prstGeom prst="rect">
            <a:avLst/>
          </a:prstGeom>
          <a:noFill/>
        </p:spPr>
        <p:txBody>
          <a:bodyPr wrap="square" rtlCol="0">
            <a:spAutoFit/>
          </a:bodyPr>
          <a:lstStyle/>
          <a:p>
            <a:pPr lvl="0" eaLnBrk="0" fontAlgn="base" hangingPunct="0">
              <a:spcBef>
                <a:spcPct val="0"/>
              </a:spcBef>
              <a:spcAft>
                <a:spcPct val="0"/>
              </a:spcAft>
            </a:pPr>
            <a:r>
              <a:rPr lang="zh-CN" altLang="zh-CN" b="1" dirty="0">
                <a:solidFill>
                  <a:srgbClr val="333333"/>
                </a:solidFill>
                <a:latin typeface="Open Sans" panose="020B0606030504020204" pitchFamily="34" charset="0"/>
                <a:cs typeface="Open Sans" panose="020B0606030504020204" pitchFamily="34" charset="0"/>
              </a:rPr>
              <a:t>2.</a:t>
            </a:r>
            <a:r>
              <a:rPr lang="en-US" altLang="zh-CN" b="1" dirty="0">
                <a:solidFill>
                  <a:srgbClr val="333333"/>
                </a:solidFill>
                <a:latin typeface="Open Sans" panose="020B0606030504020204" pitchFamily="34" charset="0"/>
                <a:cs typeface="Open Sans" panose="020B0606030504020204" pitchFamily="34" charset="0"/>
              </a:rPr>
              <a:t>P</a:t>
            </a:r>
            <a:r>
              <a:rPr lang="zh-CN" altLang="zh-CN" b="1" dirty="0">
                <a:solidFill>
                  <a:srgbClr val="333333"/>
                </a:solidFill>
                <a:latin typeface="Open Sans" panose="020B0606030504020204" pitchFamily="34" charset="0"/>
                <a:cs typeface="Open Sans" panose="020B0606030504020204" pitchFamily="34" charset="0"/>
              </a:rPr>
              <a:t>ragma</a:t>
            </a:r>
            <a:r>
              <a:rPr lang="en-US" altLang="zh-CN" b="1" dirty="0">
                <a:solidFill>
                  <a:srgbClr val="333333"/>
                </a:solidFill>
                <a:latin typeface="Open Sans" panose="020B0606030504020204" pitchFamily="34" charset="0"/>
                <a:cs typeface="Open Sans" panose="020B0606030504020204" pitchFamily="34" charset="0"/>
              </a:rPr>
              <a:t> </a:t>
            </a:r>
            <a:r>
              <a:rPr lang="zh-CN" altLang="zh-CN" b="1" dirty="0">
                <a:solidFill>
                  <a:srgbClr val="333333"/>
                </a:solidFill>
                <a:latin typeface="Open Sans" panose="020B0606030504020204" pitchFamily="34" charset="0"/>
                <a:cs typeface="Open Sans" panose="020B0606030504020204" pitchFamily="34" charset="0"/>
              </a:rPr>
              <a:t>once</a:t>
            </a:r>
            <a:r>
              <a:rPr lang="zh-CN" altLang="zh-CN" sz="800" dirty="0"/>
              <a:t> </a:t>
            </a:r>
            <a:endParaRPr lang="zh-CN" altLang="zh-CN" sz="2800" dirty="0">
              <a:latin typeface="Arial" panose="020B0604020202020204" pitchFamily="34" charset="0"/>
            </a:endParaRPr>
          </a:p>
        </p:txBody>
      </p:sp>
      <p:pic>
        <p:nvPicPr>
          <p:cNvPr id="9" name="图片 8">
            <a:extLst>
              <a:ext uri="{FF2B5EF4-FFF2-40B4-BE49-F238E27FC236}">
                <a16:creationId xmlns:a16="http://schemas.microsoft.com/office/drawing/2014/main" id="{3A7F5984-6F8E-4C95-B213-080CAF1DE8FC}"/>
              </a:ext>
            </a:extLst>
          </p:cNvPr>
          <p:cNvPicPr>
            <a:picLocks noChangeAspect="1"/>
          </p:cNvPicPr>
          <p:nvPr/>
        </p:nvPicPr>
        <p:blipFill>
          <a:blip r:embed="rId3"/>
          <a:stretch>
            <a:fillRect/>
          </a:stretch>
        </p:blipFill>
        <p:spPr>
          <a:xfrm>
            <a:off x="1102660" y="1561539"/>
            <a:ext cx="7705164" cy="1697693"/>
          </a:xfrm>
          <a:prstGeom prst="rect">
            <a:avLst/>
          </a:prstGeom>
        </p:spPr>
      </p:pic>
    </p:spTree>
    <p:extLst>
      <p:ext uri="{BB962C8B-B14F-4D97-AF65-F5344CB8AC3E}">
        <p14:creationId xmlns:p14="http://schemas.microsoft.com/office/powerpoint/2010/main" val="92846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err="1">
                <a:solidFill>
                  <a:srgbClr val="FF7500"/>
                </a:solidFill>
                <a:latin typeface="Noto Sans SC" pitchFamily="34" charset="0"/>
                <a:ea typeface="Noto Sans SC" pitchFamily="34" charset="-122"/>
                <a:cs typeface="Noto Sans SC" pitchFamily="34" charset="-120"/>
              </a:rPr>
              <a:t>声明语句</a:t>
            </a:r>
            <a:endParaRPr lang="en-US" sz="2400" dirty="0"/>
          </a:p>
        </p:txBody>
      </p:sp>
      <p:sp>
        <p:nvSpPr>
          <p:cNvPr id="3" name="Text 1"/>
          <p:cNvSpPr/>
          <p:nvPr/>
        </p:nvSpPr>
        <p:spPr>
          <a:xfrm>
            <a:off x="1333500" y="1128713"/>
            <a:ext cx="7415213" cy="6858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在 C++ 中</a:t>
            </a:r>
            <a:r>
              <a:rPr lang="zh-CN" altLang="en-US" sz="1536" dirty="0">
                <a:solidFill>
                  <a:srgbClr val="383838"/>
                </a:solidFill>
                <a:latin typeface="Noto Sans SC" pitchFamily="34" charset="0"/>
                <a:ea typeface="Noto Sans SC" pitchFamily="34" charset="-122"/>
                <a:cs typeface="Noto Sans SC" pitchFamily="34" charset="-120"/>
              </a:rPr>
              <a:t>对</a:t>
            </a:r>
            <a:r>
              <a:rPr lang="en-US" sz="1536" dirty="0" err="1">
                <a:solidFill>
                  <a:srgbClr val="383838"/>
                </a:solidFill>
                <a:latin typeface="Noto Sans SC" pitchFamily="34" charset="0"/>
                <a:ea typeface="Noto Sans SC" pitchFamily="34" charset="-122"/>
                <a:cs typeface="Noto Sans SC" pitchFamily="34" charset="-120"/>
              </a:rPr>
              <a:t>对象或类的定义或声明</a:t>
            </a:r>
            <a:r>
              <a:rPr lang="zh-CN" altLang="en-US" sz="1536" dirty="0">
                <a:solidFill>
                  <a:srgbClr val="383838"/>
                </a:solidFill>
                <a:latin typeface="Noto Sans SC" pitchFamily="34" charset="0"/>
                <a:ea typeface="Noto Sans SC" pitchFamily="34" charset="-122"/>
                <a:cs typeface="Noto Sans SC" pitchFamily="34" charset="-120"/>
              </a:rPr>
              <a:t>的</a:t>
            </a:r>
            <a:r>
              <a:rPr lang="en-US" sz="1536" dirty="0" err="1">
                <a:solidFill>
                  <a:srgbClr val="383838"/>
                </a:solidFill>
                <a:latin typeface="Noto Sans SC" pitchFamily="34" charset="0"/>
                <a:ea typeface="Noto Sans SC" pitchFamily="34" charset="-122"/>
                <a:cs typeface="Noto Sans SC" pitchFamily="34" charset="-120"/>
              </a:rPr>
              <a:t>语句</a:t>
            </a:r>
            <a:r>
              <a:rPr lang="en-US" sz="1536" dirty="0">
                <a:solidFill>
                  <a:srgbClr val="383838"/>
                </a:solidFill>
                <a:latin typeface="Noto Sans SC" pitchFamily="34" charset="0"/>
                <a:ea typeface="Noto Sans SC" pitchFamily="34" charset="-122"/>
                <a:cs typeface="Noto Sans SC" pitchFamily="34" charset="-120"/>
              </a:rPr>
              <a:t>。</a:t>
            </a:r>
            <a:endParaRPr lang="en-US" sz="1536" dirty="0"/>
          </a:p>
        </p:txBody>
      </p:sp>
      <p:sp>
        <p:nvSpPr>
          <p:cNvPr id="4" name="Text 0">
            <a:extLst>
              <a:ext uri="{FF2B5EF4-FFF2-40B4-BE49-F238E27FC236}">
                <a16:creationId xmlns:a16="http://schemas.microsoft.com/office/drawing/2014/main" id="{8CE6E44A-FFBD-4F7C-9AD4-431FF0BEFA46}"/>
              </a:ext>
            </a:extLst>
          </p:cNvPr>
          <p:cNvSpPr/>
          <p:nvPr/>
        </p:nvSpPr>
        <p:spPr>
          <a:xfrm>
            <a:off x="1333499" y="1717301"/>
            <a:ext cx="7506653" cy="552450"/>
          </a:xfrm>
          <a:prstGeom prst="rect">
            <a:avLst/>
          </a:prstGeom>
          <a:noFill/>
          <a:ln/>
        </p:spPr>
        <p:txBody>
          <a:bodyPr wrap="square" rtlCol="0" anchor="ctr"/>
          <a:lstStyle/>
          <a:p>
            <a:pPr marL="0" indent="0">
              <a:buNone/>
            </a:pPr>
            <a:r>
              <a:rPr lang="en-US" sz="2400" b="1" dirty="0" err="1">
                <a:solidFill>
                  <a:srgbClr val="FF7500"/>
                </a:solidFill>
                <a:latin typeface="Noto Sans SC" pitchFamily="34" charset="0"/>
                <a:ea typeface="Noto Sans SC" pitchFamily="34" charset="-122"/>
                <a:cs typeface="Noto Sans SC" pitchFamily="34" charset="-120"/>
              </a:rPr>
              <a:t>复合语句</a:t>
            </a:r>
            <a:endParaRPr lang="en-US" sz="2400" dirty="0"/>
          </a:p>
        </p:txBody>
      </p:sp>
      <p:sp>
        <p:nvSpPr>
          <p:cNvPr id="5" name="Text 1">
            <a:extLst>
              <a:ext uri="{FF2B5EF4-FFF2-40B4-BE49-F238E27FC236}">
                <a16:creationId xmlns:a16="http://schemas.microsoft.com/office/drawing/2014/main" id="{C94FED62-42F0-4376-96EB-CA72DCA8D20F}"/>
              </a:ext>
            </a:extLst>
          </p:cNvPr>
          <p:cNvSpPr/>
          <p:nvPr/>
        </p:nvSpPr>
        <p:spPr>
          <a:xfrm>
            <a:off x="1424940" y="2269751"/>
            <a:ext cx="7415213" cy="27432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a:t>
            </a:r>
            <a:r>
              <a:rPr lang="en-US" sz="1536" dirty="0" err="1">
                <a:solidFill>
                  <a:srgbClr val="383838"/>
                </a:solidFill>
                <a:latin typeface="Noto Sans SC" pitchFamily="34" charset="0"/>
                <a:ea typeface="Noto Sans SC" pitchFamily="34" charset="-122"/>
                <a:cs typeface="Noto Sans SC" pitchFamily="34" charset="-120"/>
              </a:rPr>
              <a:t>通常被称为块</a:t>
            </a:r>
            <a:r>
              <a:rPr lang="zh-CN" altLang="en-US" sz="1536" dirty="0">
                <a:solidFill>
                  <a:srgbClr val="383838"/>
                </a:solidFill>
                <a:latin typeface="Noto Sans SC" pitchFamily="34" charset="0"/>
                <a:ea typeface="Noto Sans SC" pitchFamily="34" charset="-122"/>
                <a:cs typeface="Noto Sans SC" pitchFamily="34" charset="-120"/>
              </a:rPr>
              <a:t>（块标识了一个作用域）</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​复合语句用在语法规则要求使用单个语句但程序逻辑却需要不止一个语句的地方。例如，while 或 for </a:t>
            </a:r>
            <a:r>
              <a:rPr lang="en-US" sz="1536" dirty="0" err="1">
                <a:solidFill>
                  <a:srgbClr val="383838"/>
                </a:solidFill>
                <a:latin typeface="Noto Sans SC" pitchFamily="34" charset="0"/>
                <a:ea typeface="Noto Sans SC" pitchFamily="34" charset="-122"/>
                <a:cs typeface="Noto Sans SC" pitchFamily="34" charset="-120"/>
              </a:rPr>
              <a:t>语句的循环体必须是单个语句。然而，大多数情况都需要在循环体里执行多个语句。因而可使用一对花括号将语句序列括起来</a:t>
            </a:r>
            <a:r>
              <a:rPr lang="en-US" sz="1536" dirty="0">
                <a:solidFill>
                  <a:srgbClr val="383838"/>
                </a:solidFill>
                <a:latin typeface="Noto Sans SC" pitchFamily="34" charset="0"/>
                <a:ea typeface="Noto Sans SC" pitchFamily="34" charset="-122"/>
                <a:cs typeface="Noto Sans SC" pitchFamily="34" charset="-120"/>
              </a:rPr>
              <a:t>， 使其成为块语句。</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a:t>
            </a:r>
            <a:r>
              <a:rPr lang="en-US" sz="1536" dirty="0" err="1">
                <a:solidFill>
                  <a:srgbClr val="383838"/>
                </a:solidFill>
                <a:latin typeface="Noto Sans SC" pitchFamily="34" charset="0"/>
                <a:ea typeface="Noto Sans SC" pitchFamily="34" charset="-122"/>
                <a:cs typeface="Noto Sans SC" pitchFamily="34" charset="-120"/>
              </a:rPr>
              <a:t>像空语句一样，也可以定义空块，用一对内部没有语句的花括号实现</a:t>
            </a:r>
            <a:r>
              <a:rPr lang="en-US" sz="1536" dirty="0">
                <a:solidFill>
                  <a:srgbClr val="383838"/>
                </a:solidFill>
                <a:latin typeface="Noto Sans SC" pitchFamily="34" charset="0"/>
                <a:ea typeface="Noto Sans SC" pitchFamily="34" charset="-122"/>
                <a:cs typeface="Noto Sans SC" pitchFamily="34" charset="-120"/>
              </a:rPr>
              <a:t>。</a:t>
            </a:r>
            <a:endParaRPr lang="en-US" sz="1536"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113BFD1-F203-4436-912A-21E18B37983D}"/>
              </a:ext>
            </a:extLst>
          </p:cNvPr>
          <p:cNvSpPr txBox="1"/>
          <p:nvPr/>
        </p:nvSpPr>
        <p:spPr>
          <a:xfrm>
            <a:off x="954741" y="948018"/>
            <a:ext cx="2232212" cy="369332"/>
          </a:xfrm>
          <a:prstGeom prst="rect">
            <a:avLst/>
          </a:prstGeom>
          <a:noFill/>
        </p:spPr>
        <p:txBody>
          <a:bodyPr wrap="square" rtlCol="0">
            <a:spAutoFit/>
          </a:bodyPr>
          <a:lstStyle/>
          <a:p>
            <a:pPr lvl="0" eaLnBrk="0" fontAlgn="base" hangingPunct="0">
              <a:spcBef>
                <a:spcPct val="0"/>
              </a:spcBef>
              <a:spcAft>
                <a:spcPct val="0"/>
              </a:spcAft>
            </a:pPr>
            <a:r>
              <a:rPr lang="en-US" altLang="zh-CN" b="1" dirty="0">
                <a:solidFill>
                  <a:srgbClr val="333333"/>
                </a:solidFill>
                <a:latin typeface="Open Sans" panose="020B0606030504020204" pitchFamily="34" charset="0"/>
                <a:cs typeface="Open Sans" panose="020B0606030504020204" pitchFamily="34" charset="0"/>
              </a:rPr>
              <a:t>3.</a:t>
            </a:r>
            <a:r>
              <a:rPr lang="zh-CN" altLang="en-US" b="1" dirty="0">
                <a:solidFill>
                  <a:srgbClr val="333333"/>
                </a:solidFill>
                <a:latin typeface="Open Sans" panose="020B0606030504020204" pitchFamily="34" charset="0"/>
                <a:cs typeface="Open Sans" panose="020B0606030504020204" pitchFamily="34" charset="0"/>
              </a:rPr>
              <a:t>比较</a:t>
            </a:r>
            <a:endParaRPr lang="zh-CN" altLang="zh-CN" sz="2800" dirty="0">
              <a:latin typeface="Arial" panose="020B0604020202020204" pitchFamily="34" charset="0"/>
            </a:endParaRPr>
          </a:p>
        </p:txBody>
      </p:sp>
      <p:sp>
        <p:nvSpPr>
          <p:cNvPr id="2" name="文本框 1">
            <a:extLst>
              <a:ext uri="{FF2B5EF4-FFF2-40B4-BE49-F238E27FC236}">
                <a16:creationId xmlns:a16="http://schemas.microsoft.com/office/drawing/2014/main" id="{7CB4F7F4-CCBD-4CF8-908B-6C623A510167}"/>
              </a:ext>
            </a:extLst>
          </p:cNvPr>
          <p:cNvSpPr txBox="1"/>
          <p:nvPr/>
        </p:nvSpPr>
        <p:spPr>
          <a:xfrm>
            <a:off x="1163170" y="1445559"/>
            <a:ext cx="6152029" cy="2462213"/>
          </a:xfrm>
          <a:prstGeom prst="rect">
            <a:avLst/>
          </a:prstGeom>
          <a:noFill/>
        </p:spPr>
        <p:txBody>
          <a:bodyPr wrap="square" rtlCol="0">
            <a:spAutoFit/>
          </a:bodyPr>
          <a:lstStyle/>
          <a:p>
            <a:r>
              <a:rPr lang="zh-CN" altLang="zh-CN" sz="1200" dirty="0">
                <a:solidFill>
                  <a:srgbClr val="333333"/>
                </a:solidFill>
                <a:latin typeface="Open Sans" panose="020B0606030504020204" pitchFamily="34" charset="0"/>
                <a:cs typeface="Open Sans" panose="020B0606030504020204" pitchFamily="34" charset="0"/>
              </a:rPr>
              <a:t>如果复制头文件使其存在于文件系统上的多个位置，当以某种方式包含该头文件的两个副本时， Header guards将成功对相同的标头进行重复数据消除，但 pragma once 不会，因为编译器不会意识到它们实际上是相同的内容）</a:t>
            </a:r>
            <a:endParaRPr lang="en-US" altLang="zh-CN" sz="500" dirty="0"/>
          </a:p>
          <a:p>
            <a:endParaRPr lang="en-US" altLang="zh-CN" sz="500" dirty="0">
              <a:latin typeface="Arial" panose="020B0604020202020204" pitchFamily="34" charset="0"/>
            </a:endParaRPr>
          </a:p>
          <a:p>
            <a:endParaRPr lang="en-US" altLang="zh-CN" sz="500" dirty="0">
              <a:latin typeface="Arial" panose="020B0604020202020204" pitchFamily="34" charset="0"/>
            </a:endParaRPr>
          </a:p>
          <a:p>
            <a:r>
              <a:rPr lang="zh-CN" altLang="en-US" sz="1200" dirty="0">
                <a:latin typeface="Arial" panose="020B0604020202020204" pitchFamily="34" charset="0"/>
              </a:rPr>
              <a:t>但是，由于 </a:t>
            </a:r>
            <a:r>
              <a:rPr lang="en-US" altLang="zh-CN" sz="1200" dirty="0">
                <a:latin typeface="Arial" panose="020B0604020202020204" pitchFamily="34" charset="0"/>
              </a:rPr>
              <a:t>pragma once </a:t>
            </a:r>
            <a:r>
              <a:rPr lang="zh-CN" altLang="en-US" sz="1200" dirty="0">
                <a:latin typeface="Arial" panose="020B0604020202020204" pitchFamily="34" charset="0"/>
              </a:rPr>
              <a:t>不需要在头文件的结尾添加额外的指令，因此可以更容易地创建不依赖于文件名的头文件</a:t>
            </a:r>
            <a:endParaRPr lang="en-US" altLang="zh-CN" sz="1200" dirty="0">
              <a:latin typeface="Arial" panose="020B0604020202020204" pitchFamily="34" charset="0"/>
            </a:endParaRPr>
          </a:p>
          <a:p>
            <a:endParaRPr lang="zh-CN" altLang="en-US" sz="1200" dirty="0">
              <a:latin typeface="Arial" panose="020B0604020202020204" pitchFamily="34" charset="0"/>
            </a:endParaRPr>
          </a:p>
          <a:p>
            <a:r>
              <a:rPr lang="zh-CN" altLang="en-US" sz="1200" dirty="0">
                <a:latin typeface="Arial" panose="020B0604020202020204" pitchFamily="34" charset="0"/>
              </a:rPr>
              <a:t>总之，</a:t>
            </a:r>
            <a:r>
              <a:rPr lang="en-US" altLang="zh-CN" sz="1200" dirty="0">
                <a:latin typeface="Arial" panose="020B0604020202020204" pitchFamily="34" charset="0"/>
              </a:rPr>
              <a:t>Header guards </a:t>
            </a:r>
            <a:r>
              <a:rPr lang="zh-CN" altLang="en-US" sz="1200" dirty="0">
                <a:latin typeface="Arial" panose="020B0604020202020204" pitchFamily="34" charset="0"/>
              </a:rPr>
              <a:t>是一种标准的、可移植的方法，可以用于防止头文件重复包含。而</a:t>
            </a:r>
            <a:r>
              <a:rPr lang="en-US" altLang="zh-CN" sz="1200" dirty="0">
                <a:latin typeface="Arial" panose="020B0604020202020204" pitchFamily="34" charset="0"/>
              </a:rPr>
              <a:t>#pragma once</a:t>
            </a:r>
            <a:r>
              <a:rPr lang="zh-CN" altLang="en-US" sz="1200" dirty="0">
                <a:latin typeface="Arial" panose="020B0604020202020204" pitchFamily="34" charset="0"/>
              </a:rPr>
              <a:t>是一种简洁的、非标准的方法，在大多数编译器中都被支持。我们可以根据需要进行选择。</a:t>
            </a:r>
          </a:p>
          <a:p>
            <a:endParaRPr lang="zh-CN"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66816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err="1">
                <a:solidFill>
                  <a:srgbClr val="FF7500"/>
                </a:solidFill>
                <a:latin typeface="Noto Sans SC" pitchFamily="34" charset="0"/>
                <a:ea typeface="Noto Sans SC" pitchFamily="34" charset="-122"/>
                <a:cs typeface="Noto Sans SC" pitchFamily="34" charset="-120"/>
              </a:rPr>
              <a:t>语句作用域</a:t>
            </a:r>
            <a:endParaRPr lang="en-US" sz="2400" dirty="0"/>
          </a:p>
        </p:txBody>
      </p:sp>
      <p:sp>
        <p:nvSpPr>
          <p:cNvPr id="3" name="Text 1"/>
          <p:cNvSpPr/>
          <p:nvPr/>
        </p:nvSpPr>
        <p:spPr>
          <a:xfrm>
            <a:off x="1333500" y="1128713"/>
            <a:ext cx="7415213" cy="3238500"/>
          </a:xfrm>
          <a:prstGeom prst="rect">
            <a:avLst/>
          </a:prstGeom>
          <a:noFill/>
          <a:ln/>
        </p:spPr>
        <p:txBody>
          <a:bodyPr wrap="square" rtlCol="0" anchor="t"/>
          <a:lstStyle/>
          <a:p>
            <a:pPr marL="342900" indent="-342900">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a:t>
            </a:r>
            <a:r>
              <a:rPr lang="zh-CN" altLang="en-US" sz="1280" dirty="0">
                <a:solidFill>
                  <a:srgbClr val="383838"/>
                </a:solidFill>
                <a:latin typeface="Noto Sans SC" pitchFamily="34" charset="0"/>
                <a:ea typeface="Noto Sans SC" pitchFamily="34" charset="-122"/>
                <a:cs typeface="Noto Sans SC" pitchFamily="34" charset="-120"/>
              </a:rPr>
              <a:t>定义在控制结构（</a:t>
            </a:r>
            <a:r>
              <a:rPr lang="en-US" altLang="zh-CN" sz="1280" dirty="0">
                <a:solidFill>
                  <a:srgbClr val="383838"/>
                </a:solidFill>
                <a:latin typeface="Noto Sans SC" pitchFamily="34" charset="0"/>
                <a:ea typeface="Noto Sans SC" pitchFamily="34" charset="-122"/>
                <a:cs typeface="Noto Sans SC" pitchFamily="34" charset="-120"/>
              </a:rPr>
              <a:t>for</a:t>
            </a:r>
            <a:r>
              <a:rPr lang="zh-CN" altLang="en-US" sz="1280" dirty="0">
                <a:solidFill>
                  <a:srgbClr val="383838"/>
                </a:solidFill>
                <a:latin typeface="Noto Sans SC" pitchFamily="34" charset="0"/>
                <a:ea typeface="Noto Sans SC" pitchFamily="34" charset="-122"/>
                <a:cs typeface="Noto Sans SC" pitchFamily="34" charset="-120"/>
              </a:rPr>
              <a:t>，</a:t>
            </a:r>
            <a:r>
              <a:rPr lang="en-US" altLang="zh-CN" sz="1280" dirty="0">
                <a:solidFill>
                  <a:srgbClr val="383838"/>
                </a:solidFill>
                <a:latin typeface="Noto Sans SC" pitchFamily="34" charset="0"/>
                <a:ea typeface="Noto Sans SC" pitchFamily="34" charset="-122"/>
                <a:cs typeface="Noto Sans SC" pitchFamily="34" charset="-120"/>
              </a:rPr>
              <a:t>if</a:t>
            </a:r>
            <a:r>
              <a:rPr lang="zh-CN" altLang="en-US" sz="1280" dirty="0">
                <a:solidFill>
                  <a:srgbClr val="383838"/>
                </a:solidFill>
                <a:latin typeface="Noto Sans SC" pitchFamily="34" charset="0"/>
                <a:ea typeface="Noto Sans SC" pitchFamily="34" charset="-122"/>
                <a:cs typeface="Noto Sans SC" pitchFamily="34" charset="-120"/>
              </a:rPr>
              <a:t>，</a:t>
            </a:r>
            <a:r>
              <a:rPr lang="en-US" altLang="zh-CN" sz="1280" dirty="0">
                <a:solidFill>
                  <a:srgbClr val="383838"/>
                </a:solidFill>
                <a:latin typeface="Noto Sans SC" pitchFamily="34" charset="0"/>
                <a:ea typeface="Noto Sans SC" pitchFamily="34" charset="-122"/>
                <a:cs typeface="Noto Sans SC" pitchFamily="34" charset="-120"/>
              </a:rPr>
              <a:t>while</a:t>
            </a:r>
            <a:r>
              <a:rPr lang="zh-CN" altLang="en-US" sz="1280" dirty="0">
                <a:solidFill>
                  <a:srgbClr val="383838"/>
                </a:solidFill>
                <a:latin typeface="Noto Sans SC" pitchFamily="34" charset="0"/>
                <a:ea typeface="Noto Sans SC" pitchFamily="34" charset="-122"/>
                <a:cs typeface="Noto Sans SC" pitchFamily="34" charset="-120"/>
              </a:rPr>
              <a:t>，</a:t>
            </a:r>
            <a:r>
              <a:rPr lang="en-US" altLang="zh-CN" sz="1280" dirty="0">
                <a:solidFill>
                  <a:srgbClr val="383838"/>
                </a:solidFill>
                <a:latin typeface="Noto Sans SC" pitchFamily="34" charset="0"/>
                <a:ea typeface="Noto Sans SC" pitchFamily="34" charset="-122"/>
                <a:cs typeface="Noto Sans SC" pitchFamily="34" charset="-120"/>
              </a:rPr>
              <a:t>switch</a:t>
            </a:r>
            <a:r>
              <a:rPr lang="zh-CN" altLang="en-US" sz="1280" dirty="0">
                <a:solidFill>
                  <a:srgbClr val="383838"/>
                </a:solidFill>
                <a:latin typeface="Noto Sans SC" pitchFamily="34" charset="0"/>
                <a:ea typeface="Noto Sans SC" pitchFamily="34" charset="-122"/>
                <a:cs typeface="Noto Sans SC" pitchFamily="34" charset="-120"/>
              </a:rPr>
              <a:t>）内的变量只在相应语句体的内部可见。</a:t>
            </a:r>
            <a:r>
              <a:rPr lang="en-US" sz="1280" dirty="0">
                <a:solidFill>
                  <a:srgbClr val="383838"/>
                </a:solidFill>
                <a:latin typeface="Noto Sans SC" pitchFamily="34" charset="0"/>
                <a:ea typeface="Noto Sans SC" pitchFamily="34" charset="-122"/>
                <a:cs typeface="Noto Sans SC" pitchFamily="34" charset="-120"/>
              </a:rPr>
              <a:t>通常，语句体本身就是一个块语句，其中也可能包含了其他的块。一个在控制结构里引入的名字是该语句的局部变量，其作用域局限在语句内部。</a:t>
            </a:r>
          </a:p>
          <a:p>
            <a:pPr marL="342900" indent="-342900">
              <a:lnSpc>
                <a:spcPct val="150000"/>
              </a:lnSpc>
              <a:buSzPct val="100000"/>
              <a:buChar char="•"/>
            </a:pPr>
            <a:endParaRPr lang="en-US" sz="1280" dirty="0"/>
          </a:p>
          <a:p>
            <a:pPr marL="342900" indent="-342900" algn="l">
              <a:lnSpc>
                <a:spcPct val="150000"/>
              </a:lnSpc>
              <a:buSzPct val="100000"/>
              <a:buChar char="•"/>
            </a:pPr>
            <a:r>
              <a:rPr lang="en-US" sz="1280" dirty="0" err="1">
                <a:solidFill>
                  <a:srgbClr val="383838"/>
                </a:solidFill>
                <a:latin typeface="Noto Sans SC" pitchFamily="34" charset="0"/>
                <a:ea typeface="Noto Sans SC" pitchFamily="34" charset="-122"/>
                <a:cs typeface="Noto Sans SC" pitchFamily="34" charset="-120"/>
              </a:rPr>
              <a:t>定义变量时限制作用域的好处</a:t>
            </a:r>
            <a:r>
              <a:rPr lang="en-US" sz="1280" dirty="0">
                <a:solidFill>
                  <a:srgbClr val="383838"/>
                </a:solidFill>
                <a:latin typeface="Noto Sans SC" pitchFamily="34" charset="0"/>
                <a:ea typeface="Noto Sans SC" pitchFamily="34" charset="-122"/>
                <a:cs typeface="Noto Sans SC" pitchFamily="34" charset="-120"/>
              </a:rPr>
              <a:t>：</a:t>
            </a:r>
            <a:endParaRPr lang="en-US" sz="1280" dirty="0"/>
          </a:p>
          <a:p>
            <a:pPr algn="l">
              <a:lnSpc>
                <a:spcPct val="150000"/>
              </a:lnSpc>
              <a:buSzPct val="100000"/>
            </a:pPr>
            <a:r>
              <a:rPr lang="en-US" sz="1280" dirty="0">
                <a:solidFill>
                  <a:srgbClr val="383838"/>
                </a:solidFill>
                <a:latin typeface="Noto Sans SC" pitchFamily="34" charset="0"/>
                <a:ea typeface="Noto Sans SC" pitchFamily="34" charset="-122"/>
                <a:cs typeface="Noto Sans SC" pitchFamily="34" charset="-120"/>
              </a:rPr>
              <a:t>	​</a:t>
            </a:r>
            <a:r>
              <a:rPr lang="en-US" sz="1280" dirty="0" err="1">
                <a:solidFill>
                  <a:srgbClr val="383838"/>
                </a:solidFill>
                <a:latin typeface="Noto Sans SC" pitchFamily="34" charset="0"/>
                <a:ea typeface="Noto Sans SC" pitchFamily="34" charset="-122"/>
                <a:cs typeface="Noto Sans SC" pitchFamily="34" charset="-120"/>
              </a:rPr>
              <a:t>对于在控制语句中定义的变量，限制其作用域的一个好处是，这些变量名可以重复使用</a:t>
            </a:r>
            <a:r>
              <a:rPr lang="en-US" sz="1280" dirty="0">
                <a:solidFill>
                  <a:srgbClr val="383838"/>
                </a:solidFill>
                <a:latin typeface="Noto Sans SC" pitchFamily="34" charset="0"/>
                <a:ea typeface="Noto Sans SC" pitchFamily="34" charset="-122"/>
                <a:cs typeface="Noto Sans SC" pitchFamily="34" charset="-120"/>
              </a:rPr>
              <a:t>	</a:t>
            </a:r>
            <a:r>
              <a:rPr lang="en-US" sz="1280" dirty="0" err="1">
                <a:solidFill>
                  <a:srgbClr val="383838"/>
                </a:solidFill>
                <a:latin typeface="Noto Sans SC" pitchFamily="34" charset="0"/>
                <a:ea typeface="Noto Sans SC" pitchFamily="34" charset="-122"/>
                <a:cs typeface="Noto Sans SC" pitchFamily="34" charset="-120"/>
              </a:rPr>
              <a:t>而不必担心它们的当前值在每一次使用时是否正确。对于作用域外的变量，是不可能用</a:t>
            </a:r>
            <a:r>
              <a:rPr lang="en-US" sz="1280" dirty="0">
                <a:solidFill>
                  <a:srgbClr val="383838"/>
                </a:solidFill>
                <a:latin typeface="Noto Sans SC" pitchFamily="34" charset="0"/>
                <a:ea typeface="Noto Sans SC" pitchFamily="34" charset="-122"/>
                <a:cs typeface="Noto Sans SC" pitchFamily="34" charset="-120"/>
              </a:rPr>
              <a:t>	</a:t>
            </a:r>
            <a:r>
              <a:rPr lang="en-US" sz="1280" dirty="0" err="1">
                <a:solidFill>
                  <a:srgbClr val="383838"/>
                </a:solidFill>
                <a:latin typeface="Noto Sans SC" pitchFamily="34" charset="0"/>
                <a:ea typeface="Noto Sans SC" pitchFamily="34" charset="-122"/>
                <a:cs typeface="Noto Sans SC" pitchFamily="34" charset="-120"/>
              </a:rPr>
              <a:t>到其在作用域内的残留值的</a:t>
            </a:r>
            <a:r>
              <a:rPr lang="en-US" sz="1280" dirty="0">
                <a:solidFill>
                  <a:srgbClr val="383838"/>
                </a:solidFill>
                <a:latin typeface="Noto Sans SC" pitchFamily="34" charset="0"/>
                <a:ea typeface="Noto Sans SC" pitchFamily="34" charset="-122"/>
                <a:cs typeface="Noto Sans SC" pitchFamily="34" charset="-120"/>
              </a:rPr>
              <a:t>。</a:t>
            </a:r>
            <a:endParaRPr lang="en-US" sz="12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1333500" y="551329"/>
            <a:ext cx="7506653" cy="866775"/>
          </a:xfrm>
          <a:prstGeom prst="rect">
            <a:avLst/>
          </a:prstGeom>
          <a:noFill/>
          <a:ln/>
        </p:spPr>
        <p:txBody>
          <a:bodyPr wrap="square" rtlCol="0" anchor="ctr"/>
          <a:lstStyle/>
          <a:p>
            <a:pPr marL="0" indent="0">
              <a:buNone/>
            </a:pPr>
            <a:r>
              <a:rPr lang="zh-CN" altLang="en-US" sz="2400" b="1" dirty="0">
                <a:solidFill>
                  <a:srgbClr val="FF7500"/>
                </a:solidFill>
                <a:latin typeface="Noto Sans SC" pitchFamily="34" charset="0"/>
                <a:ea typeface="Noto Sans SC" pitchFamily="34" charset="-122"/>
                <a:cs typeface="Noto Sans SC" pitchFamily="34" charset="-120"/>
              </a:rPr>
              <a:t>条件</a:t>
            </a:r>
            <a:r>
              <a:rPr lang="en-US" sz="2400" b="1" dirty="0" err="1">
                <a:solidFill>
                  <a:srgbClr val="FF7500"/>
                </a:solidFill>
                <a:latin typeface="Noto Sans SC" pitchFamily="34" charset="0"/>
                <a:ea typeface="Noto Sans SC" pitchFamily="34" charset="-122"/>
                <a:cs typeface="Noto Sans SC" pitchFamily="34" charset="-120"/>
              </a:rPr>
              <a:t>语句</a:t>
            </a:r>
            <a:endParaRPr lang="en-US" sz="2400" b="1" dirty="0">
              <a:solidFill>
                <a:srgbClr val="FF7500"/>
              </a:solidFill>
              <a:latin typeface="Noto Sans SC" pitchFamily="34" charset="0"/>
              <a:ea typeface="Noto Sans SC" pitchFamily="34" charset="-122"/>
              <a:cs typeface="Noto Sans SC" pitchFamily="34" charset="-120"/>
            </a:endParaRPr>
          </a:p>
          <a:p>
            <a:pPr marL="0" indent="0">
              <a:buNone/>
            </a:pPr>
            <a:endParaRPr lang="en-US" sz="2400" b="1" dirty="0">
              <a:solidFill>
                <a:srgbClr val="FF7500"/>
              </a:solidFill>
              <a:latin typeface="Noto Sans SC" pitchFamily="34" charset="0"/>
              <a:ea typeface="Noto Sans SC" pitchFamily="34" charset="-122"/>
              <a:cs typeface="Noto Sans SC" pitchFamily="34" charset="-120"/>
            </a:endParaRPr>
          </a:p>
          <a:p>
            <a:pPr marL="0" indent="0">
              <a:buNone/>
            </a:pPr>
            <a:r>
              <a:rPr lang="en-US" altLang="zh-CN" b="1" dirty="0">
                <a:solidFill>
                  <a:srgbClr val="FF7500"/>
                </a:solidFill>
                <a:latin typeface="Noto Sans SC" pitchFamily="34" charset="0"/>
                <a:ea typeface="Noto Sans SC" pitchFamily="34" charset="-122"/>
              </a:rPr>
              <a:t>if </a:t>
            </a:r>
            <a:r>
              <a:rPr lang="zh-CN" altLang="en-US" b="1" dirty="0">
                <a:solidFill>
                  <a:srgbClr val="FF7500"/>
                </a:solidFill>
                <a:latin typeface="Noto Sans SC" pitchFamily="34" charset="0"/>
                <a:ea typeface="Noto Sans SC" pitchFamily="34" charset="-122"/>
              </a:rPr>
              <a:t>语句</a:t>
            </a:r>
            <a:endParaRPr lang="en-US" dirty="0"/>
          </a:p>
        </p:txBody>
      </p:sp>
      <p:sp>
        <p:nvSpPr>
          <p:cNvPr id="3" name="Text 1"/>
          <p:cNvSpPr/>
          <p:nvPr/>
        </p:nvSpPr>
        <p:spPr>
          <a:xfrm>
            <a:off x="1481419" y="1602020"/>
            <a:ext cx="6707840" cy="2748104"/>
          </a:xfrm>
          <a:prstGeom prst="rect">
            <a:avLst/>
          </a:prstGeom>
          <a:noFill/>
          <a:ln/>
        </p:spPr>
        <p:txBody>
          <a:bodyPr wrap="square" rtlCol="0" anchor="t"/>
          <a:lstStyle/>
          <a:p>
            <a:pPr marL="342900" indent="-3429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1.最简单的 if 语句 是这样的：</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if  (condition)</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  statement</a:t>
            </a:r>
            <a:endParaRPr lang="en-US" sz="1100" dirty="0"/>
          </a:p>
          <a:p>
            <a:pPr marL="342900" indent="-342900" algn="l">
              <a:lnSpc>
                <a:spcPct val="150000"/>
              </a:lnSpc>
              <a:buSzPct val="100000"/>
              <a:buChar char="•"/>
            </a:pPr>
            <a:r>
              <a:rPr lang="en-US" sz="11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r>
              <a:rPr lang="en-US" altLang="zh-CN" sz="1100" dirty="0">
                <a:solidFill>
                  <a:srgbClr val="383838"/>
                </a:solidFill>
                <a:latin typeface="Noto Sans SC" pitchFamily="34" charset="0"/>
                <a:ea typeface="Noto Sans SC" pitchFamily="34" charset="-122"/>
              </a:rPr>
              <a:t>c</a:t>
            </a:r>
            <a:r>
              <a:rPr lang="en-US" sz="1100" dirty="0">
                <a:solidFill>
                  <a:srgbClr val="383838"/>
                </a:solidFill>
                <a:latin typeface="Noto Sans SC" pitchFamily="34" charset="0"/>
                <a:ea typeface="Noto Sans SC" pitchFamily="34" charset="-122"/>
              </a:rPr>
              <a:t>ondition</a:t>
            </a:r>
            <a:r>
              <a:rPr lang="zh-CN" altLang="en-US" sz="1100" dirty="0">
                <a:solidFill>
                  <a:srgbClr val="383838"/>
                </a:solidFill>
                <a:latin typeface="Noto Sans SC" pitchFamily="34" charset="0"/>
                <a:ea typeface="Noto Sans SC" pitchFamily="34" charset="-122"/>
              </a:rPr>
              <a:t>可以为表达式或初始化声明。</a:t>
            </a:r>
            <a:r>
              <a:rPr lang="en-US" altLang="zh-CN" sz="1100" dirty="0">
                <a:solidFill>
                  <a:srgbClr val="383838"/>
                </a:solidFill>
                <a:latin typeface="Noto Sans SC" pitchFamily="34" charset="0"/>
                <a:ea typeface="Noto Sans SC" pitchFamily="34" charset="-122"/>
              </a:rPr>
              <a:t>Statement</a:t>
            </a:r>
            <a:r>
              <a:rPr lang="zh-CN" altLang="en-US" sz="1100" dirty="0">
                <a:solidFill>
                  <a:srgbClr val="383838"/>
                </a:solidFill>
                <a:latin typeface="Noto Sans SC" pitchFamily="34" charset="0"/>
                <a:ea typeface="Noto Sans SC" pitchFamily="34" charset="-122"/>
              </a:rPr>
              <a:t>可以为复合语句</a:t>
            </a:r>
            <a:endParaRPr lang="en-US" sz="1100" dirty="0"/>
          </a:p>
          <a:p>
            <a:pPr marL="342900" indent="-342900" algn="l">
              <a:lnSpc>
                <a:spcPct val="150000"/>
              </a:lnSpc>
              <a:buSzPct val="100000"/>
              <a:buChar char="•"/>
            </a:pPr>
            <a:r>
              <a:rPr lang="zh-CN" altLang="en-US" sz="1100" dirty="0">
                <a:solidFill>
                  <a:srgbClr val="383838"/>
                </a:solidFill>
                <a:latin typeface="Noto Sans SC" pitchFamily="34" charset="0"/>
                <a:ea typeface="Noto Sans SC" pitchFamily="34" charset="-122"/>
                <a:cs typeface="Noto Sans SC" pitchFamily="34" charset="-120"/>
              </a:rPr>
              <a:t>语句中</a:t>
            </a:r>
            <a:r>
              <a:rPr lang="en-US" sz="1100" dirty="0">
                <a:solidFill>
                  <a:srgbClr val="383838"/>
                </a:solidFill>
                <a:latin typeface="Noto Sans SC" pitchFamily="34" charset="0"/>
                <a:ea typeface="Noto Sans SC" pitchFamily="34" charset="-122"/>
                <a:cs typeface="Noto Sans SC" pitchFamily="34" charset="-120"/>
              </a:rPr>
              <a:t>​</a:t>
            </a:r>
            <a:r>
              <a:rPr lang="en-US" sz="1100" dirty="0" err="1">
                <a:solidFill>
                  <a:srgbClr val="383838"/>
                </a:solidFill>
                <a:latin typeface="Noto Sans SC" pitchFamily="34" charset="0"/>
                <a:ea typeface="Noto Sans SC" pitchFamily="34" charset="-122"/>
                <a:cs typeface="Noto Sans SC" pitchFamily="34" charset="-120"/>
              </a:rPr>
              <a:t>条件表达式中定义的变量必须初始化</a:t>
            </a:r>
            <a:r>
              <a:rPr lang="zh-CN" altLang="en-US" sz="1100" dirty="0">
                <a:solidFill>
                  <a:srgbClr val="383838"/>
                </a:solidFill>
                <a:latin typeface="Noto Sans SC" pitchFamily="34" charset="0"/>
                <a:ea typeface="Noto Sans SC" pitchFamily="34" charset="-122"/>
                <a:cs typeface="Noto Sans SC" pitchFamily="34" charset="-120"/>
              </a:rPr>
              <a:t>。</a:t>
            </a:r>
            <a:r>
              <a:rPr lang="en-US" sz="1100" dirty="0" err="1">
                <a:solidFill>
                  <a:srgbClr val="383838"/>
                </a:solidFill>
                <a:latin typeface="Noto Sans SC" pitchFamily="34" charset="0"/>
                <a:ea typeface="Noto Sans SC" pitchFamily="34" charset="-122"/>
                <a:cs typeface="Noto Sans SC" pitchFamily="34" charset="-120"/>
              </a:rPr>
              <a:t>将已初始化的变量值转换为bool</a:t>
            </a:r>
            <a:r>
              <a:rPr lang="en-US" sz="1100" dirty="0">
                <a:solidFill>
                  <a:srgbClr val="383838"/>
                </a:solidFill>
                <a:latin typeface="Noto Sans SC" pitchFamily="34" charset="0"/>
                <a:ea typeface="Noto Sans SC" pitchFamily="34" charset="-122"/>
                <a:cs typeface="Noto Sans SC" pitchFamily="34" charset="-120"/>
              </a:rPr>
              <a:t> </a:t>
            </a:r>
            <a:r>
              <a:rPr lang="en-US" sz="1100" dirty="0" err="1">
                <a:solidFill>
                  <a:srgbClr val="383838"/>
                </a:solidFill>
                <a:latin typeface="Noto Sans SC" pitchFamily="34" charset="0"/>
                <a:ea typeface="Noto Sans SC" pitchFamily="34" charset="-122"/>
                <a:cs typeface="Noto Sans SC" pitchFamily="34" charset="-120"/>
              </a:rPr>
              <a:t>值后，该</a:t>
            </a:r>
            <a:r>
              <a:rPr lang="en-US" sz="1100" dirty="0">
                <a:solidFill>
                  <a:srgbClr val="383838"/>
                </a:solidFill>
                <a:latin typeface="Noto Sans SC" pitchFamily="34" charset="0"/>
                <a:ea typeface="Noto Sans SC" pitchFamily="34" charset="-122"/>
                <a:cs typeface="Noto Sans SC" pitchFamily="34" charset="-120"/>
              </a:rPr>
              <a:t> bool 值决定条件是否成立。变量类型可以是任何可转换为 bool </a:t>
            </a:r>
            <a:r>
              <a:rPr lang="en-US" sz="1100" dirty="0" err="1">
                <a:solidFill>
                  <a:srgbClr val="383838"/>
                </a:solidFill>
                <a:latin typeface="Noto Sans SC" pitchFamily="34" charset="0"/>
                <a:ea typeface="Noto Sans SC" pitchFamily="34" charset="-122"/>
                <a:cs typeface="Noto Sans SC" pitchFamily="34" charset="-120"/>
              </a:rPr>
              <a:t>型的类型</a:t>
            </a:r>
            <a:r>
              <a:rPr lang="en-US" sz="1100" dirty="0">
                <a:solidFill>
                  <a:srgbClr val="383838"/>
                </a:solidFill>
                <a:latin typeface="Noto Sans SC" pitchFamily="34" charset="0"/>
                <a:ea typeface="Noto Sans SC" pitchFamily="34" charset="-122"/>
                <a:cs typeface="Noto Sans SC" pitchFamily="34" charset="-120"/>
              </a:rPr>
              <a:t>(</a:t>
            </a:r>
            <a:r>
              <a:rPr lang="en-US" sz="1100" dirty="0" err="1">
                <a:solidFill>
                  <a:srgbClr val="383838"/>
                </a:solidFill>
                <a:latin typeface="Noto Sans SC" pitchFamily="34" charset="0"/>
                <a:ea typeface="Noto Sans SC" pitchFamily="34" charset="-122"/>
                <a:cs typeface="Noto Sans SC" pitchFamily="34" charset="-120"/>
              </a:rPr>
              <a:t>意味着它可以是算术类型或指针类型</a:t>
            </a:r>
            <a:r>
              <a:rPr lang="en-US" sz="1100" dirty="0">
                <a:solidFill>
                  <a:srgbClr val="383838"/>
                </a:solidFill>
                <a:latin typeface="Noto Sans SC" pitchFamily="34" charset="0"/>
                <a:ea typeface="Noto Sans SC" pitchFamily="34" charset="-122"/>
                <a:cs typeface="Noto Sans SC" pitchFamily="34" charset="-120"/>
              </a:rPr>
              <a:t>)。</a:t>
            </a:r>
            <a:r>
              <a:rPr lang="en-US" sz="1100" b="1" dirty="0" err="1">
                <a:solidFill>
                  <a:srgbClr val="383838"/>
                </a:solidFill>
                <a:latin typeface="Noto Sans SC" pitchFamily="34" charset="0"/>
                <a:ea typeface="Noto Sans SC" pitchFamily="34" charset="-122"/>
                <a:cs typeface="Noto Sans SC" pitchFamily="34" charset="-120"/>
              </a:rPr>
              <a:t>一个类类型能否用在条件表达式中取决于类本身</a:t>
            </a:r>
            <a:r>
              <a:rPr lang="en-US" sz="1100" dirty="0" err="1">
                <a:solidFill>
                  <a:srgbClr val="383838"/>
                </a:solidFill>
                <a:latin typeface="Noto Sans SC" pitchFamily="34" charset="0"/>
                <a:ea typeface="Noto Sans SC" pitchFamily="34" charset="-122"/>
                <a:cs typeface="Noto Sans SC" pitchFamily="34" charset="-120"/>
              </a:rPr>
              <a:t>。IO</a:t>
            </a:r>
            <a:r>
              <a:rPr lang="en-US" sz="1100" dirty="0">
                <a:solidFill>
                  <a:srgbClr val="383838"/>
                </a:solidFill>
                <a:latin typeface="Noto Sans SC" pitchFamily="34" charset="0"/>
                <a:ea typeface="Noto Sans SC" pitchFamily="34" charset="-122"/>
                <a:cs typeface="Noto Sans SC" pitchFamily="34" charset="-120"/>
              </a:rPr>
              <a:t> 类型可以用作条件，但 vector 类型和 string 类型一般不可用作条件。</a:t>
            </a:r>
            <a:endParaRPr lang="en-US" sz="1100" dirty="0"/>
          </a:p>
          <a:p>
            <a:pPr marL="342900" indent="-342900" algn="l">
              <a:lnSpc>
                <a:spcPct val="150000"/>
              </a:lnSpc>
              <a:buSzPct val="100000"/>
              <a:buChar char="•"/>
            </a:pPr>
            <a:endParaRPr lang="en-US" sz="3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lvl="0"/>
            <a:r>
              <a:rPr lang="en-US" altLang="zh-CN" b="1" dirty="0">
                <a:solidFill>
                  <a:srgbClr val="FF7500"/>
                </a:solidFill>
                <a:latin typeface="Noto Sans SC" pitchFamily="34" charset="0"/>
                <a:ea typeface="Noto Sans SC" pitchFamily="34" charset="-122"/>
              </a:rPr>
              <a:t>if </a:t>
            </a:r>
            <a:r>
              <a:rPr lang="zh-CN" altLang="en-US" b="1" dirty="0">
                <a:solidFill>
                  <a:srgbClr val="FF7500"/>
                </a:solidFill>
                <a:latin typeface="Noto Sans SC" pitchFamily="34" charset="0"/>
                <a:ea typeface="Noto Sans SC" pitchFamily="34" charset="-122"/>
              </a:rPr>
              <a:t>语句</a:t>
            </a:r>
            <a:endParaRPr lang="en-US" altLang="zh-CN" dirty="0">
              <a:solidFill>
                <a:prstClr val="black"/>
              </a:solidFill>
            </a:endParaRPr>
          </a:p>
        </p:txBody>
      </p:sp>
      <p:sp>
        <p:nvSpPr>
          <p:cNvPr id="3" name="Text 1"/>
          <p:cNvSpPr/>
          <p:nvPr/>
        </p:nvSpPr>
        <p:spPr>
          <a:xfrm>
            <a:off x="1642784" y="1037102"/>
            <a:ext cx="6304428" cy="3911415"/>
          </a:xfrm>
          <a:prstGeom prst="rect">
            <a:avLst/>
          </a:prstGeom>
          <a:noFill/>
          <a:ln/>
        </p:spPr>
        <p:txBody>
          <a:bodyPr wrap="square" rtlCol="0" anchor="t"/>
          <a:lstStyle/>
          <a:p>
            <a:pPr marL="342900" indent="-342900" algn="l">
              <a:lnSpc>
                <a:spcPct val="150000"/>
              </a:lnSpc>
              <a:buSzPct val="100000"/>
              <a:buChar char="•"/>
            </a:pPr>
            <a:r>
              <a:rPr lang="en-US" sz="1050" b="1" dirty="0">
                <a:solidFill>
                  <a:srgbClr val="383838"/>
                </a:solidFill>
                <a:latin typeface="Noto Sans SC" pitchFamily="34" charset="0"/>
                <a:ea typeface="Noto Sans SC" pitchFamily="34" charset="-122"/>
                <a:cs typeface="Noto Sans SC" pitchFamily="34" charset="-120"/>
              </a:rPr>
              <a:t>2.else分支</a:t>
            </a:r>
            <a:endParaRPr lang="en-US" sz="1050" dirty="0"/>
          </a:p>
          <a:p>
            <a:pPr marL="342900" indent="-342900" algn="l">
              <a:lnSpc>
                <a:spcPct val="150000"/>
              </a:lnSpc>
              <a:buSzPct val="100000"/>
              <a:buChar char="•"/>
            </a:pPr>
            <a:endParaRPr lang="en-US" sz="1050" dirty="0"/>
          </a:p>
          <a:p>
            <a:pPr marL="342900" indent="-342900" algn="l">
              <a:lnSpc>
                <a:spcPct val="150000"/>
              </a:lnSpc>
              <a:buSzPct val="100000"/>
              <a:buChar char="•"/>
            </a:pPr>
            <a:endParaRPr lang="en-US" sz="1050" dirty="0"/>
          </a:p>
          <a:p>
            <a:pPr marL="342900" indent="-342900" algn="l">
              <a:lnSpc>
                <a:spcPct val="150000"/>
              </a:lnSpc>
              <a:buSzPct val="100000"/>
              <a:buChar char="•"/>
            </a:pPr>
            <a:endParaRPr lang="en-US" sz="1050" dirty="0"/>
          </a:p>
          <a:p>
            <a:pPr marL="342900" indent="-342900" algn="l">
              <a:lnSpc>
                <a:spcPct val="150000"/>
              </a:lnSpc>
              <a:buSzPct val="100000"/>
              <a:buChar char="•"/>
            </a:pPr>
            <a:endParaRPr lang="en-US" sz="1050" dirty="0"/>
          </a:p>
          <a:p>
            <a:pPr marL="342900" indent="-342900" algn="l">
              <a:lnSpc>
                <a:spcPct val="150000"/>
              </a:lnSpc>
              <a:buSzPct val="100000"/>
              <a:buChar char="•"/>
            </a:pPr>
            <a:endParaRPr lang="en-US" sz="1050" dirty="0"/>
          </a:p>
          <a:p>
            <a:pPr marL="342900" indent="-342900" algn="l">
              <a:lnSpc>
                <a:spcPct val="150000"/>
              </a:lnSpc>
              <a:buSzPct val="100000"/>
              <a:buChar char="•"/>
            </a:pPr>
            <a:endParaRPr lang="en-US" sz="1050" dirty="0"/>
          </a:p>
          <a:p>
            <a:pPr marL="342900" indent="-342900" algn="l">
              <a:lnSpc>
                <a:spcPct val="150000"/>
              </a:lnSpc>
              <a:buSzPct val="100000"/>
              <a:buChar char="•"/>
            </a:pPr>
            <a:r>
              <a:rPr lang="en-US" sz="1050" dirty="0">
                <a:solidFill>
                  <a:srgbClr val="383838"/>
                </a:solidFill>
                <a:latin typeface="Noto Sans SC" pitchFamily="34" charset="0"/>
                <a:ea typeface="Noto Sans SC" pitchFamily="34" charset="-122"/>
                <a:cs typeface="Noto Sans SC" pitchFamily="34" charset="-120"/>
              </a:rPr>
              <a:t>statement2可以是任意语句，因此它本身也能是一个if语句：</a:t>
            </a:r>
            <a:endParaRPr lang="en-US" sz="1050" dirty="0"/>
          </a:p>
          <a:p>
            <a:pPr marL="342900" indent="-342900" algn="l">
              <a:lnSpc>
                <a:spcPct val="150000"/>
              </a:lnSpc>
              <a:buSzPct val="100000"/>
              <a:buChar char="•"/>
            </a:pPr>
            <a:endParaRPr lang="en-US" sz="320" dirty="0"/>
          </a:p>
        </p:txBody>
      </p:sp>
      <p:pic>
        <p:nvPicPr>
          <p:cNvPr id="7" name="图片 6">
            <a:extLst>
              <a:ext uri="{FF2B5EF4-FFF2-40B4-BE49-F238E27FC236}">
                <a16:creationId xmlns:a16="http://schemas.microsoft.com/office/drawing/2014/main" id="{1113FEFC-BD01-416C-A369-56547C01364C}"/>
              </a:ext>
            </a:extLst>
          </p:cNvPr>
          <p:cNvPicPr>
            <a:picLocks noChangeAspect="1"/>
          </p:cNvPicPr>
          <p:nvPr/>
        </p:nvPicPr>
        <p:blipFill>
          <a:blip r:embed="rId3"/>
          <a:stretch>
            <a:fillRect/>
          </a:stretch>
        </p:blipFill>
        <p:spPr>
          <a:xfrm>
            <a:off x="2267510" y="1446119"/>
            <a:ext cx="1785249" cy="1014693"/>
          </a:xfrm>
          <a:prstGeom prst="rect">
            <a:avLst/>
          </a:prstGeom>
        </p:spPr>
      </p:pic>
      <p:pic>
        <p:nvPicPr>
          <p:cNvPr id="9" name="图片 8">
            <a:extLst>
              <a:ext uri="{FF2B5EF4-FFF2-40B4-BE49-F238E27FC236}">
                <a16:creationId xmlns:a16="http://schemas.microsoft.com/office/drawing/2014/main" id="{35474913-8298-4583-9167-66A692FF6F38}"/>
              </a:ext>
            </a:extLst>
          </p:cNvPr>
          <p:cNvPicPr>
            <a:picLocks noChangeAspect="1"/>
          </p:cNvPicPr>
          <p:nvPr/>
        </p:nvPicPr>
        <p:blipFill>
          <a:blip r:embed="rId4"/>
          <a:stretch>
            <a:fillRect/>
          </a:stretch>
        </p:blipFill>
        <p:spPr>
          <a:xfrm>
            <a:off x="2267510" y="3267635"/>
            <a:ext cx="2716910" cy="1291864"/>
          </a:xfrm>
          <a:prstGeom prst="rect">
            <a:avLst/>
          </a:prstGeom>
        </p:spPr>
      </p:pic>
    </p:spTree>
    <p:extLst>
      <p:ext uri="{BB962C8B-B14F-4D97-AF65-F5344CB8AC3E}">
        <p14:creationId xmlns:p14="http://schemas.microsoft.com/office/powerpoint/2010/main" val="341577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lvl="0"/>
            <a:r>
              <a:rPr lang="en-US" altLang="zh-CN" b="1" dirty="0">
                <a:solidFill>
                  <a:srgbClr val="FF7500"/>
                </a:solidFill>
                <a:latin typeface="Noto Sans SC" pitchFamily="34" charset="0"/>
                <a:ea typeface="Noto Sans SC" pitchFamily="34" charset="-122"/>
              </a:rPr>
              <a:t>if </a:t>
            </a:r>
            <a:r>
              <a:rPr lang="zh-CN" altLang="en-US" b="1" dirty="0">
                <a:solidFill>
                  <a:srgbClr val="FF7500"/>
                </a:solidFill>
                <a:latin typeface="Noto Sans SC" pitchFamily="34" charset="0"/>
                <a:ea typeface="Noto Sans SC" pitchFamily="34" charset="-122"/>
              </a:rPr>
              <a:t>语句</a:t>
            </a:r>
            <a:endParaRPr lang="en-US" altLang="zh-CN" dirty="0">
              <a:solidFill>
                <a:prstClr val="black"/>
              </a:solidFill>
            </a:endParaRPr>
          </a:p>
        </p:txBody>
      </p:sp>
      <p:sp>
        <p:nvSpPr>
          <p:cNvPr id="3" name="Text 1"/>
          <p:cNvSpPr/>
          <p:nvPr/>
        </p:nvSpPr>
        <p:spPr>
          <a:xfrm>
            <a:off x="1333500" y="880222"/>
            <a:ext cx="7135458" cy="3543300"/>
          </a:xfrm>
          <a:prstGeom prst="rect">
            <a:avLst/>
          </a:prstGeom>
          <a:noFill/>
          <a:ln/>
        </p:spPr>
        <p:txBody>
          <a:bodyPr wrap="square" rtlCol="0" anchor="t"/>
          <a:lstStyle/>
          <a:p>
            <a:pPr marL="342900" indent="-342900" algn="l">
              <a:lnSpc>
                <a:spcPct val="150000"/>
              </a:lnSpc>
              <a:buSzPct val="100000"/>
              <a:buChar char="•"/>
            </a:pPr>
            <a:r>
              <a:rPr lang="en-US" sz="1400" b="1" dirty="0">
                <a:solidFill>
                  <a:srgbClr val="383838"/>
                </a:solidFill>
                <a:latin typeface="Noto Sans SC" pitchFamily="34" charset="0"/>
                <a:ea typeface="Noto Sans SC" pitchFamily="34" charset="-122"/>
                <a:cs typeface="Noto Sans SC" pitchFamily="34" charset="-120"/>
              </a:rPr>
              <a:t>3.悬垂else</a:t>
            </a:r>
          </a:p>
          <a:p>
            <a:pPr marL="342900" indent="-342900" algn="l">
              <a:lnSpc>
                <a:spcPct val="150000"/>
              </a:lnSpc>
              <a:buSzPct val="100000"/>
              <a:buChar char="•"/>
            </a:pPr>
            <a:endParaRPr lang="en-US" sz="1400" b="1"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400" b="1"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400" b="1"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400" b="1"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400" b="1"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400" b="1" dirty="0">
              <a:solidFill>
                <a:srgbClr val="383838"/>
              </a:solidFill>
              <a:latin typeface="Noto Sans SC" pitchFamily="34" charset="0"/>
              <a:ea typeface="Noto Sans SC" pitchFamily="34" charset="-122"/>
            </a:endParaRPr>
          </a:p>
          <a:p>
            <a:pPr marL="342900" indent="-342900" algn="l">
              <a:lnSpc>
                <a:spcPct val="150000"/>
              </a:lnSpc>
              <a:buSzPct val="100000"/>
              <a:buChar char="•"/>
            </a:pPr>
            <a:r>
              <a:rPr lang="zh-CN" altLang="en-US" sz="1400" dirty="0">
                <a:solidFill>
                  <a:srgbClr val="383838"/>
                </a:solidFill>
                <a:latin typeface="Noto Sans SC" pitchFamily="34" charset="0"/>
                <a:ea typeface="Noto Sans SC" pitchFamily="34" charset="-122"/>
              </a:rPr>
              <a:t>该段代码能准确控制</a:t>
            </a:r>
            <a:r>
              <a:rPr lang="en-US" altLang="zh-CN" sz="1400" dirty="0" err="1">
                <a:solidFill>
                  <a:srgbClr val="383838"/>
                </a:solidFill>
                <a:latin typeface="Noto Sans SC" pitchFamily="34" charset="0"/>
                <a:ea typeface="Noto Sans SC" pitchFamily="34" charset="-122"/>
              </a:rPr>
              <a:t>minVal</a:t>
            </a:r>
            <a:r>
              <a:rPr lang="zh-CN" altLang="en-US" sz="1400" dirty="0">
                <a:solidFill>
                  <a:srgbClr val="383838"/>
                </a:solidFill>
                <a:latin typeface="Noto Sans SC" pitchFamily="34" charset="0"/>
                <a:ea typeface="Noto Sans SC" pitchFamily="34" charset="-122"/>
              </a:rPr>
              <a:t>小于、等于、大于</a:t>
            </a:r>
            <a:r>
              <a:rPr lang="en-US" altLang="zh-CN" sz="1400" dirty="0" err="1">
                <a:solidFill>
                  <a:srgbClr val="383838"/>
                </a:solidFill>
                <a:latin typeface="Noto Sans SC" pitchFamily="34" charset="0"/>
                <a:ea typeface="Noto Sans SC" pitchFamily="34" charset="-122"/>
              </a:rPr>
              <a:t>ivec</a:t>
            </a:r>
            <a:r>
              <a:rPr lang="en-US" altLang="zh-CN" sz="1400" dirty="0">
                <a:solidFill>
                  <a:srgbClr val="383838"/>
                </a:solidFill>
                <a:latin typeface="Noto Sans SC" pitchFamily="34" charset="0"/>
                <a:ea typeface="Noto Sans SC" pitchFamily="34" charset="-122"/>
              </a:rPr>
              <a:t>[</a:t>
            </a:r>
            <a:r>
              <a:rPr lang="en-US" altLang="zh-CN" sz="1400" dirty="0" err="1">
                <a:solidFill>
                  <a:srgbClr val="383838"/>
                </a:solidFill>
                <a:latin typeface="Noto Sans SC" pitchFamily="34" charset="0"/>
                <a:ea typeface="Noto Sans SC" pitchFamily="34" charset="-122"/>
              </a:rPr>
              <a:t>i</a:t>
            </a:r>
            <a:r>
              <a:rPr lang="en-US" altLang="zh-CN" sz="1400" dirty="0">
                <a:solidFill>
                  <a:srgbClr val="383838"/>
                </a:solidFill>
                <a:latin typeface="Noto Sans SC" pitchFamily="34" charset="0"/>
                <a:ea typeface="Noto Sans SC" pitchFamily="34" charset="-122"/>
              </a:rPr>
              <a:t>]</a:t>
            </a:r>
            <a:r>
              <a:rPr lang="zh-CN" altLang="en-US" sz="1400" dirty="0">
                <a:solidFill>
                  <a:srgbClr val="383838"/>
                </a:solidFill>
                <a:latin typeface="Noto Sans SC" pitchFamily="34" charset="0"/>
                <a:ea typeface="Noto Sans SC" pitchFamily="34" charset="-122"/>
              </a:rPr>
              <a:t>的三种情况</a:t>
            </a:r>
            <a:endParaRPr lang="en-US" sz="1400" dirty="0"/>
          </a:p>
        </p:txBody>
      </p:sp>
      <p:pic>
        <p:nvPicPr>
          <p:cNvPr id="5" name="图片 4">
            <a:extLst>
              <a:ext uri="{FF2B5EF4-FFF2-40B4-BE49-F238E27FC236}">
                <a16:creationId xmlns:a16="http://schemas.microsoft.com/office/drawing/2014/main" id="{A4E9AC5F-2065-42FF-A006-B087D83DF009}"/>
              </a:ext>
            </a:extLst>
          </p:cNvPr>
          <p:cNvPicPr>
            <a:picLocks noChangeAspect="1"/>
          </p:cNvPicPr>
          <p:nvPr/>
        </p:nvPicPr>
        <p:blipFill>
          <a:blip r:embed="rId3"/>
          <a:stretch>
            <a:fillRect/>
          </a:stretch>
        </p:blipFill>
        <p:spPr>
          <a:xfrm>
            <a:off x="1749499" y="1304644"/>
            <a:ext cx="2822501" cy="1852053"/>
          </a:xfrm>
          <a:prstGeom prst="rect">
            <a:avLst/>
          </a:prstGeom>
        </p:spPr>
      </p:pic>
    </p:spTree>
    <p:extLst>
      <p:ext uri="{BB962C8B-B14F-4D97-AF65-F5344CB8AC3E}">
        <p14:creationId xmlns:p14="http://schemas.microsoft.com/office/powerpoint/2010/main" val="173554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90601" y="702082"/>
            <a:ext cx="7506653" cy="552450"/>
          </a:xfrm>
          <a:prstGeom prst="rect">
            <a:avLst/>
          </a:prstGeom>
          <a:noFill/>
          <a:ln/>
        </p:spPr>
        <p:txBody>
          <a:bodyPr wrap="square" rtlCol="0" anchor="ctr"/>
          <a:lstStyle/>
          <a:p>
            <a:pPr lvl="0"/>
            <a:r>
              <a:rPr lang="en-US" altLang="zh-CN" b="1" dirty="0">
                <a:solidFill>
                  <a:srgbClr val="FF7500"/>
                </a:solidFill>
                <a:latin typeface="Noto Sans SC" pitchFamily="34" charset="0"/>
                <a:ea typeface="Noto Sans SC" pitchFamily="34" charset="-122"/>
              </a:rPr>
              <a:t>if </a:t>
            </a:r>
            <a:r>
              <a:rPr lang="zh-CN" altLang="en-US" b="1" dirty="0">
                <a:solidFill>
                  <a:srgbClr val="FF7500"/>
                </a:solidFill>
                <a:latin typeface="Noto Sans SC" pitchFamily="34" charset="0"/>
                <a:ea typeface="Noto Sans SC" pitchFamily="34" charset="-122"/>
              </a:rPr>
              <a:t>语句</a:t>
            </a:r>
            <a:endParaRPr lang="en-US" altLang="zh-CN" dirty="0">
              <a:solidFill>
                <a:prstClr val="black"/>
              </a:solidFill>
            </a:endParaRPr>
          </a:p>
        </p:txBody>
      </p:sp>
      <p:sp>
        <p:nvSpPr>
          <p:cNvPr id="8" name="Rectangle 3">
            <a:extLst>
              <a:ext uri="{FF2B5EF4-FFF2-40B4-BE49-F238E27FC236}">
                <a16:creationId xmlns:a16="http://schemas.microsoft.com/office/drawing/2014/main" id="{27DC98BC-D206-44A5-B8B9-4BCA7946FBC8}"/>
              </a:ext>
            </a:extLst>
          </p:cNvPr>
          <p:cNvSpPr>
            <a:spLocks noChangeArrowheads="1"/>
          </p:cNvSpPr>
          <p:nvPr/>
        </p:nvSpPr>
        <p:spPr bwMode="auto">
          <a:xfrm>
            <a:off x="990601" y="1349222"/>
            <a:ext cx="29897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若将前两种情况嵌套</a:t>
            </a:r>
            <a:r>
              <a:rPr kumimoji="0" lang="zh-CN" altLang="en-US"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lang="zh-CN" altLang="zh-CN" sz="1200" dirty="0">
                <a:solidFill>
                  <a:srgbClr val="333333"/>
                </a:solidFill>
                <a:latin typeface="Open Sans" panose="020B0606030504020204" pitchFamily="34" charset="0"/>
                <a:cs typeface="Open Sans" panose="020B0606030504020204" pitchFamily="34" charset="0"/>
              </a:rPr>
              <a:t>此时else匹配的if语句出现了二义性，因为else前面出现了多个if。C++ 中通过将 else 匹配给最后出现的尚未匹配的 if 子句来解决。</a:t>
            </a:r>
            <a:r>
              <a:rPr lang="zh-CN" altLang="zh-CN" sz="600" dirty="0"/>
              <a:t> </a:t>
            </a:r>
            <a:endPar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C0E37CDE-A57A-46DD-8D66-6EA6B67DFC9F}"/>
              </a:ext>
            </a:extLst>
          </p:cNvPr>
          <p:cNvPicPr>
            <a:picLocks noChangeAspect="1"/>
          </p:cNvPicPr>
          <p:nvPr/>
        </p:nvPicPr>
        <p:blipFill>
          <a:blip r:embed="rId3"/>
          <a:stretch>
            <a:fillRect/>
          </a:stretch>
        </p:blipFill>
        <p:spPr>
          <a:xfrm>
            <a:off x="1136276" y="2367242"/>
            <a:ext cx="2483224" cy="1460305"/>
          </a:xfrm>
          <a:prstGeom prst="rect">
            <a:avLst/>
          </a:prstGeom>
        </p:spPr>
      </p:pic>
      <p:sp>
        <p:nvSpPr>
          <p:cNvPr id="12" name="Rectangle 3">
            <a:extLst>
              <a:ext uri="{FF2B5EF4-FFF2-40B4-BE49-F238E27FC236}">
                <a16:creationId xmlns:a16="http://schemas.microsoft.com/office/drawing/2014/main" id="{E698D708-50F6-4874-8935-5758EC97CD69}"/>
              </a:ext>
            </a:extLst>
          </p:cNvPr>
          <p:cNvSpPr>
            <a:spLocks noChangeArrowheads="1"/>
          </p:cNvSpPr>
          <p:nvPr/>
        </p:nvSpPr>
        <p:spPr bwMode="auto">
          <a:xfrm>
            <a:off x="4572000" y="1349222"/>
            <a:ext cx="29897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200" dirty="0">
                <a:solidFill>
                  <a:srgbClr val="333333"/>
                </a:solidFill>
                <a:latin typeface="Open Sans" panose="020B0606030504020204" pitchFamily="34" charset="0"/>
                <a:cs typeface="Open Sans" panose="020B0606030504020204" pitchFamily="34" charset="0"/>
              </a:rPr>
              <a:t>在这个情况下，这个 </a:t>
            </a:r>
            <a:r>
              <a:rPr lang="en-US" altLang="zh-CN" sz="1200" dirty="0">
                <a:solidFill>
                  <a:srgbClr val="333333"/>
                </a:solidFill>
                <a:latin typeface="Open Sans" panose="020B0606030504020204" pitchFamily="34" charset="0"/>
                <a:cs typeface="Open Sans" panose="020B0606030504020204" pitchFamily="34" charset="0"/>
              </a:rPr>
              <a:t>if else </a:t>
            </a:r>
            <a:r>
              <a:rPr lang="zh-CN" altLang="en-US" sz="1200" dirty="0">
                <a:solidFill>
                  <a:srgbClr val="333333"/>
                </a:solidFill>
                <a:latin typeface="Open Sans" panose="020B0606030504020204" pitchFamily="34" charset="0"/>
                <a:cs typeface="Open Sans" panose="020B0606030504020204" pitchFamily="34" charset="0"/>
              </a:rPr>
              <a:t>语句实际上等价于下面的程序：</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4" name="图片 13">
            <a:extLst>
              <a:ext uri="{FF2B5EF4-FFF2-40B4-BE49-F238E27FC236}">
                <a16:creationId xmlns:a16="http://schemas.microsoft.com/office/drawing/2014/main" id="{989710B8-2C85-4B85-8F66-11C6A93304FA}"/>
              </a:ext>
            </a:extLst>
          </p:cNvPr>
          <p:cNvPicPr>
            <a:picLocks noChangeAspect="1"/>
          </p:cNvPicPr>
          <p:nvPr/>
        </p:nvPicPr>
        <p:blipFill>
          <a:blip r:embed="rId4"/>
          <a:stretch>
            <a:fillRect/>
          </a:stretch>
        </p:blipFill>
        <p:spPr>
          <a:xfrm>
            <a:off x="4743927" y="2367242"/>
            <a:ext cx="2315976" cy="1559206"/>
          </a:xfrm>
          <a:prstGeom prst="rect">
            <a:avLst/>
          </a:prstGeom>
        </p:spPr>
      </p:pic>
    </p:spTree>
    <p:extLst>
      <p:ext uri="{BB962C8B-B14F-4D97-AF65-F5344CB8AC3E}">
        <p14:creationId xmlns:p14="http://schemas.microsoft.com/office/powerpoint/2010/main" val="231194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90601" y="702082"/>
            <a:ext cx="7506653" cy="552450"/>
          </a:xfrm>
          <a:prstGeom prst="rect">
            <a:avLst/>
          </a:prstGeom>
          <a:noFill/>
          <a:ln/>
        </p:spPr>
        <p:txBody>
          <a:bodyPr wrap="square" rtlCol="0" anchor="ctr"/>
          <a:lstStyle/>
          <a:p>
            <a:pPr lvl="0"/>
            <a:r>
              <a:rPr lang="en-US" altLang="zh-CN" b="1" dirty="0">
                <a:solidFill>
                  <a:srgbClr val="FF7500"/>
                </a:solidFill>
                <a:latin typeface="Noto Sans SC" pitchFamily="34" charset="0"/>
                <a:ea typeface="Noto Sans SC" pitchFamily="34" charset="-122"/>
              </a:rPr>
              <a:t>if </a:t>
            </a:r>
            <a:r>
              <a:rPr lang="zh-CN" altLang="en-US" b="1" dirty="0">
                <a:solidFill>
                  <a:srgbClr val="FF7500"/>
                </a:solidFill>
                <a:latin typeface="Noto Sans SC" pitchFamily="34" charset="0"/>
                <a:ea typeface="Noto Sans SC" pitchFamily="34" charset="-122"/>
              </a:rPr>
              <a:t>语句</a:t>
            </a:r>
            <a:endParaRPr lang="en-US" altLang="zh-CN" dirty="0">
              <a:solidFill>
                <a:prstClr val="black"/>
              </a:solidFill>
            </a:endParaRPr>
          </a:p>
        </p:txBody>
      </p:sp>
      <p:sp>
        <p:nvSpPr>
          <p:cNvPr id="12" name="Rectangle 3">
            <a:extLst>
              <a:ext uri="{FF2B5EF4-FFF2-40B4-BE49-F238E27FC236}">
                <a16:creationId xmlns:a16="http://schemas.microsoft.com/office/drawing/2014/main" id="{E698D708-50F6-4874-8935-5758EC97CD69}"/>
              </a:ext>
            </a:extLst>
          </p:cNvPr>
          <p:cNvSpPr>
            <a:spLocks noChangeArrowheads="1"/>
          </p:cNvSpPr>
          <p:nvPr/>
        </p:nvSpPr>
        <p:spPr bwMode="auto">
          <a:xfrm>
            <a:off x="990601" y="1395388"/>
            <a:ext cx="49485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200" dirty="0">
                <a:solidFill>
                  <a:srgbClr val="333333"/>
                </a:solidFill>
                <a:latin typeface="Open Sans" panose="020B0606030504020204" pitchFamily="34" charset="0"/>
                <a:cs typeface="Open Sans" panose="020B0606030504020204" pitchFamily="34" charset="0"/>
              </a:rPr>
              <a:t>我们在编程的时候可以使用花括号组成复合语句来避免这种二义性</a:t>
            </a:r>
            <a:r>
              <a:rPr lang="zh-CN" altLang="zh-CN" sz="600" dirty="0"/>
              <a:t> </a:t>
            </a:r>
            <a:endParaRPr lang="zh-CN" altLang="zh-CN" dirty="0">
              <a:latin typeface="Arial" panose="020B0604020202020204" pitchFamily="34" charset="0"/>
            </a:endParaRPr>
          </a:p>
        </p:txBody>
      </p:sp>
      <p:pic>
        <p:nvPicPr>
          <p:cNvPr id="6" name="图片 5">
            <a:extLst>
              <a:ext uri="{FF2B5EF4-FFF2-40B4-BE49-F238E27FC236}">
                <a16:creationId xmlns:a16="http://schemas.microsoft.com/office/drawing/2014/main" id="{47771077-523B-439E-8EFC-99D16E69FB7A}"/>
              </a:ext>
            </a:extLst>
          </p:cNvPr>
          <p:cNvPicPr>
            <a:picLocks noChangeAspect="1"/>
          </p:cNvPicPr>
          <p:nvPr/>
        </p:nvPicPr>
        <p:blipFill>
          <a:blip r:embed="rId3"/>
          <a:stretch>
            <a:fillRect/>
          </a:stretch>
        </p:blipFill>
        <p:spPr>
          <a:xfrm>
            <a:off x="1104340" y="1879536"/>
            <a:ext cx="3523711" cy="1892364"/>
          </a:xfrm>
          <a:prstGeom prst="rect">
            <a:avLst/>
          </a:prstGeom>
        </p:spPr>
      </p:pic>
    </p:spTree>
    <p:extLst>
      <p:ext uri="{BB962C8B-B14F-4D97-AF65-F5344CB8AC3E}">
        <p14:creationId xmlns:p14="http://schemas.microsoft.com/office/powerpoint/2010/main" val="505704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1347</Words>
  <Application>Microsoft Office PowerPoint</Application>
  <PresentationFormat>全屏显示(16:9)</PresentationFormat>
  <Paragraphs>236</Paragraphs>
  <Slides>30</Slides>
  <Notes>30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Noto Sans SC</vt:lpstr>
      <vt:lpstr>等线</vt:lpstr>
      <vt:lpstr>Arial</vt:lpstr>
      <vt:lpstr>Calibri</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语句</dc:title>
  <dc:subject/>
  <dc:creator>宛浩宇</dc:creator>
  <cp:lastModifiedBy>ssh sse</cp:lastModifiedBy>
  <cp:revision>31</cp:revision>
  <dcterms:created xsi:type="dcterms:W3CDTF">2023-06-24T13:08:16Z</dcterms:created>
  <dcterms:modified xsi:type="dcterms:W3CDTF">2023-06-25T02:54:25Z</dcterms:modified>
</cp:coreProperties>
</file>