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000"/>
    <a:srgbClr val="990099"/>
    <a:srgbClr val="000062"/>
    <a:srgbClr val="000099"/>
    <a:srgbClr val="003399"/>
    <a:srgbClr val="6600CC"/>
    <a:srgbClr val="86080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6426B-65F5-42AF-B82D-E64084E4EE50}" v="25" dt="2024-08-07T00:22:22.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9" autoAdjust="0"/>
    <p:restoredTop sz="94660"/>
  </p:normalViewPr>
  <p:slideViewPr>
    <p:cSldViewPr>
      <p:cViewPr varScale="1">
        <p:scale>
          <a:sx n="23" d="100"/>
          <a:sy n="23" d="100"/>
        </p:scale>
        <p:origin x="1650" y="102"/>
      </p:cViewPr>
      <p:guideLst>
        <p:guide orient="horz" pos="10368"/>
        <p:guide pos="1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fld id="{5E332750-0181-4F3F-AC32-EDCBC086D2C1}" type="slidenum">
              <a:rPr lang="en-US" altLang="en-US"/>
              <a:pPr/>
              <a:t>‹#›</a:t>
            </a:fld>
            <a:endParaRPr lang="en-US" altLang="en-US"/>
          </a:p>
        </p:txBody>
      </p:sp>
    </p:spTree>
    <p:extLst>
      <p:ext uri="{BB962C8B-B14F-4D97-AF65-F5344CB8AC3E}">
        <p14:creationId xmlns:p14="http://schemas.microsoft.com/office/powerpoint/2010/main" val="1156421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94A68E9B-6AF5-455A-B937-26C7082146E6}" type="datetimeFigureOut">
              <a:rPr lang="en-US"/>
              <a:pPr>
                <a:defRPr/>
              </a:pPr>
              <a:t>8/6/2024</a:t>
            </a:fld>
            <a:endParaRPr lang="en-US"/>
          </a:p>
        </p:txBody>
      </p:sp>
      <p:sp>
        <p:nvSpPr>
          <p:cNvPr id="4" name="Slide Image Placeholder 3"/>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F79A35A-403E-4BA3-849E-7ED4B4CC1224}" type="slidenum">
              <a:rPr lang="en-US" altLang="en-US"/>
              <a:pPr/>
              <a:t>‹#›</a:t>
            </a:fld>
            <a:endParaRPr lang="en-US" altLang="en-US"/>
          </a:p>
        </p:txBody>
      </p:sp>
    </p:spTree>
    <p:extLst>
      <p:ext uri="{BB962C8B-B14F-4D97-AF65-F5344CB8AC3E}">
        <p14:creationId xmlns:p14="http://schemas.microsoft.com/office/powerpoint/2010/main" val="1495871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E1B475-0DE3-4687-9BBE-2F4ECEA71F37}" type="slidenum">
              <a:rPr lang="en-US" altLang="en-US">
                <a:latin typeface="Times New Roman" panose="02020603050405020304" pitchFamily="18" charset="0"/>
              </a:rPr>
              <a:pPr eaLnBrk="1" hangingPunct="1">
                <a:spcBef>
                  <a:spcPct val="0"/>
                </a:spcBef>
              </a:pPr>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9733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p:spPr>
        <p:txBody>
          <a:bodyPr/>
          <a:lstStyle/>
          <a:p>
            <a:r>
              <a:rPr lang="en-US"/>
              <a:t>Click to edit Master title style</a:t>
            </a:r>
          </a:p>
        </p:txBody>
      </p:sp>
      <p:sp>
        <p:nvSpPr>
          <p:cNvPr id="3" name="Subtitle 2"/>
          <p:cNvSpPr>
            <a:spLocks noGrp="1"/>
          </p:cNvSpPr>
          <p:nvPr>
            <p:ph type="subTitle" idx="1"/>
          </p:nvPr>
        </p:nvSpPr>
        <p:spPr>
          <a:xfrm>
            <a:off x="7407275" y="18653125"/>
            <a:ext cx="345630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5E0A299-3283-4561-8C4D-55613FB3D082}" type="slidenum">
              <a:rPr lang="en-US" altLang="en-US"/>
              <a:pPr/>
              <a:t>‹#›</a:t>
            </a:fld>
            <a:endParaRPr lang="en-US" altLang="en-US"/>
          </a:p>
        </p:txBody>
      </p:sp>
    </p:spTree>
    <p:extLst>
      <p:ext uri="{BB962C8B-B14F-4D97-AF65-F5344CB8AC3E}">
        <p14:creationId xmlns:p14="http://schemas.microsoft.com/office/powerpoint/2010/main" val="241641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B9C09EC-54C1-485B-BC5B-82EB2EE576C0}" type="slidenum">
              <a:rPr lang="en-US" altLang="en-US"/>
              <a:pPr/>
              <a:t>‹#›</a:t>
            </a:fld>
            <a:endParaRPr lang="en-US" altLang="en-US"/>
          </a:p>
        </p:txBody>
      </p:sp>
    </p:spTree>
    <p:extLst>
      <p:ext uri="{BB962C8B-B14F-4D97-AF65-F5344CB8AC3E}">
        <p14:creationId xmlns:p14="http://schemas.microsoft.com/office/powerpoint/2010/main" val="208365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182175" y="2925763"/>
            <a:ext cx="10491788"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03638" y="2925763"/>
            <a:ext cx="31326137"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17958DA-1066-425E-95EA-6FC54DB77DFF}" type="slidenum">
              <a:rPr lang="en-US" altLang="en-US"/>
              <a:pPr/>
              <a:t>‹#›</a:t>
            </a:fld>
            <a:endParaRPr lang="en-US" altLang="en-US"/>
          </a:p>
        </p:txBody>
      </p:sp>
    </p:spTree>
    <p:extLst>
      <p:ext uri="{BB962C8B-B14F-4D97-AF65-F5344CB8AC3E}">
        <p14:creationId xmlns:p14="http://schemas.microsoft.com/office/powerpoint/2010/main" val="374771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5160118-166D-459D-80D4-18E22BADAFF2}" type="slidenum">
              <a:rPr lang="en-US" altLang="en-US"/>
              <a:pPr/>
              <a:t>‹#›</a:t>
            </a:fld>
            <a:endParaRPr lang="en-US" altLang="en-US"/>
          </a:p>
        </p:txBody>
      </p:sp>
    </p:spTree>
    <p:extLst>
      <p:ext uri="{BB962C8B-B14F-4D97-AF65-F5344CB8AC3E}">
        <p14:creationId xmlns:p14="http://schemas.microsoft.com/office/powerpoint/2010/main" val="399633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900488" y="13952538"/>
            <a:ext cx="419703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CD77E7-451E-47FE-9C87-2E111560E116}" type="slidenum">
              <a:rPr lang="en-US" altLang="en-US"/>
              <a:pPr/>
              <a:t>‹#›</a:t>
            </a:fld>
            <a:endParaRPr lang="en-US" altLang="en-US"/>
          </a:p>
        </p:txBody>
      </p:sp>
    </p:spTree>
    <p:extLst>
      <p:ext uri="{BB962C8B-B14F-4D97-AF65-F5344CB8AC3E}">
        <p14:creationId xmlns:p14="http://schemas.microsoft.com/office/powerpoint/2010/main" val="12974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03638" y="9509125"/>
            <a:ext cx="20908962"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765000" y="9509125"/>
            <a:ext cx="20908963"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46FAC79-1411-4774-857A-E1F8A67E57F8}" type="slidenum">
              <a:rPr lang="en-US" altLang="en-US"/>
              <a:pPr/>
              <a:t>‹#›</a:t>
            </a:fld>
            <a:endParaRPr lang="en-US" altLang="en-US"/>
          </a:p>
        </p:txBody>
      </p:sp>
    </p:spTree>
    <p:extLst>
      <p:ext uri="{BB962C8B-B14F-4D97-AF65-F5344CB8AC3E}">
        <p14:creationId xmlns:p14="http://schemas.microsoft.com/office/powerpoint/2010/main" val="428353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563" y="7369175"/>
            <a:ext cx="218170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468563" y="10439400"/>
            <a:ext cx="218170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2500" y="7369175"/>
            <a:ext cx="2182653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5082500" y="10439400"/>
            <a:ext cx="2182653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053866A-B9FB-46E5-A297-642CA131D235}" type="slidenum">
              <a:rPr lang="en-US" altLang="en-US"/>
              <a:pPr/>
              <a:t>‹#›</a:t>
            </a:fld>
            <a:endParaRPr lang="en-US" altLang="en-US"/>
          </a:p>
        </p:txBody>
      </p:sp>
    </p:spTree>
    <p:extLst>
      <p:ext uri="{BB962C8B-B14F-4D97-AF65-F5344CB8AC3E}">
        <p14:creationId xmlns:p14="http://schemas.microsoft.com/office/powerpoint/2010/main" val="40053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5A0B86A-EB85-4002-8BF3-55E92F522260}" type="slidenum">
              <a:rPr lang="en-US" altLang="en-US"/>
              <a:pPr/>
              <a:t>‹#›</a:t>
            </a:fld>
            <a:endParaRPr lang="en-US" altLang="en-US"/>
          </a:p>
        </p:txBody>
      </p:sp>
    </p:spTree>
    <p:extLst>
      <p:ext uri="{BB962C8B-B14F-4D97-AF65-F5344CB8AC3E}">
        <p14:creationId xmlns:p14="http://schemas.microsoft.com/office/powerpoint/2010/main" val="327348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F5DE364-837E-48E7-9752-E63C1948D83D}" type="slidenum">
              <a:rPr lang="en-US" altLang="en-US"/>
              <a:pPr/>
              <a:t>‹#›</a:t>
            </a:fld>
            <a:endParaRPr lang="en-US" altLang="en-US"/>
          </a:p>
        </p:txBody>
      </p:sp>
    </p:spTree>
    <p:extLst>
      <p:ext uri="{BB962C8B-B14F-4D97-AF65-F5344CB8AC3E}">
        <p14:creationId xmlns:p14="http://schemas.microsoft.com/office/powerpoint/2010/main" val="155747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9305588" y="1311275"/>
            <a:ext cx="276034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563" y="6888163"/>
            <a:ext cx="16244887"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80EA95-6B05-413A-B5EA-BE51FA64A84B}" type="slidenum">
              <a:rPr lang="en-US" altLang="en-US"/>
              <a:pPr/>
              <a:t>‹#›</a:t>
            </a:fld>
            <a:endParaRPr lang="en-US" altLang="en-US"/>
          </a:p>
        </p:txBody>
      </p:sp>
    </p:spTree>
    <p:extLst>
      <p:ext uri="{BB962C8B-B14F-4D97-AF65-F5344CB8AC3E}">
        <p14:creationId xmlns:p14="http://schemas.microsoft.com/office/powerpoint/2010/main" val="303311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678988" y="2941638"/>
            <a:ext cx="296259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9678988" y="25763538"/>
            <a:ext cx="296259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958FD62-B9F9-4150-B656-F1B1219FC37C}" type="slidenum">
              <a:rPr lang="en-US" altLang="en-US"/>
              <a:pPr/>
              <a:t>‹#›</a:t>
            </a:fld>
            <a:endParaRPr lang="en-US" altLang="en-US"/>
          </a:p>
        </p:txBody>
      </p:sp>
    </p:spTree>
    <p:extLst>
      <p:ext uri="{BB962C8B-B14F-4D97-AF65-F5344CB8AC3E}">
        <p14:creationId xmlns:p14="http://schemas.microsoft.com/office/powerpoint/2010/main" val="21917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03638" y="2925763"/>
            <a:ext cx="419703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703638" y="9509125"/>
            <a:ext cx="41970325"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703638"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7400"/>
            </a:lvl1pPr>
          </a:lstStyle>
          <a:p>
            <a:pPr>
              <a:defRPr/>
            </a:pPr>
            <a:endParaRPr lang="en-US"/>
          </a:p>
        </p:txBody>
      </p:sp>
      <p:sp>
        <p:nvSpPr>
          <p:cNvPr id="1029" name="Rectangle 5"/>
          <p:cNvSpPr>
            <a:spLocks noGrp="1" noChangeArrowheads="1"/>
          </p:cNvSpPr>
          <p:nvPr>
            <p:ph type="ftr" sz="quarter" idx="3"/>
          </p:nvPr>
        </p:nvSpPr>
        <p:spPr bwMode="auto">
          <a:xfrm>
            <a:off x="16870363" y="29992638"/>
            <a:ext cx="15636875"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7400"/>
            </a:lvl1pPr>
          </a:lstStyle>
          <a:p>
            <a:pPr>
              <a:defRPr/>
            </a:pPr>
            <a:endParaRPr lang="en-US"/>
          </a:p>
        </p:txBody>
      </p:sp>
      <p:sp>
        <p:nvSpPr>
          <p:cNvPr id="1030" name="Rectangle 6"/>
          <p:cNvSpPr>
            <a:spLocks noGrp="1" noChangeArrowheads="1"/>
          </p:cNvSpPr>
          <p:nvPr>
            <p:ph type="sldNum" sz="quarter" idx="4"/>
          </p:nvPr>
        </p:nvSpPr>
        <p:spPr bwMode="auto">
          <a:xfrm>
            <a:off x="35386963"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7400"/>
            </a:lvl1pPr>
          </a:lstStyle>
          <a:p>
            <a:fld id="{E5DD9368-C0A4-4D44-96B0-09BAC6D9471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Times New Roman" pitchFamily="18" charset="0"/>
        </a:defRPr>
      </a:lvl2pPr>
      <a:lvl3pPr algn="ctr" defTabSz="4806950" rtl="0" eaLnBrk="0" fontAlgn="base" hangingPunct="0">
        <a:spcBef>
          <a:spcPct val="0"/>
        </a:spcBef>
        <a:spcAft>
          <a:spcPct val="0"/>
        </a:spcAft>
        <a:defRPr sz="23100">
          <a:solidFill>
            <a:schemeClr val="tx2"/>
          </a:solidFill>
          <a:latin typeface="Times New Roman" pitchFamily="18" charset="0"/>
        </a:defRPr>
      </a:lvl3pPr>
      <a:lvl4pPr algn="ctr" defTabSz="4806950" rtl="0" eaLnBrk="0" fontAlgn="base" hangingPunct="0">
        <a:spcBef>
          <a:spcPct val="0"/>
        </a:spcBef>
        <a:spcAft>
          <a:spcPct val="0"/>
        </a:spcAft>
        <a:defRPr sz="23100">
          <a:solidFill>
            <a:schemeClr val="tx2"/>
          </a:solidFill>
          <a:latin typeface="Times New Roman" pitchFamily="18" charset="0"/>
        </a:defRPr>
      </a:lvl4pPr>
      <a:lvl5pPr algn="ctr" defTabSz="4806950" rtl="0" eaLnBrk="0" fontAlgn="base" hangingPunct="0">
        <a:spcBef>
          <a:spcPct val="0"/>
        </a:spcBef>
        <a:spcAft>
          <a:spcPct val="0"/>
        </a:spcAft>
        <a:defRPr sz="23100">
          <a:solidFill>
            <a:schemeClr val="tx2"/>
          </a:solidFill>
          <a:latin typeface="Times New Roman" pitchFamily="18" charset="0"/>
        </a:defRPr>
      </a:lvl5pPr>
      <a:lvl6pPr marL="457200" algn="ctr" defTabSz="4806950" rtl="0" fontAlgn="base">
        <a:spcBef>
          <a:spcPct val="0"/>
        </a:spcBef>
        <a:spcAft>
          <a:spcPct val="0"/>
        </a:spcAft>
        <a:defRPr sz="23100">
          <a:solidFill>
            <a:schemeClr val="tx2"/>
          </a:solidFill>
          <a:latin typeface="Times New Roman" pitchFamily="18" charset="0"/>
        </a:defRPr>
      </a:lvl6pPr>
      <a:lvl7pPr marL="914400" algn="ctr" defTabSz="4806950" rtl="0" fontAlgn="base">
        <a:spcBef>
          <a:spcPct val="0"/>
        </a:spcBef>
        <a:spcAft>
          <a:spcPct val="0"/>
        </a:spcAft>
        <a:defRPr sz="23100">
          <a:solidFill>
            <a:schemeClr val="tx2"/>
          </a:solidFill>
          <a:latin typeface="Times New Roman" pitchFamily="18" charset="0"/>
        </a:defRPr>
      </a:lvl7pPr>
      <a:lvl8pPr marL="1371600" algn="ctr" defTabSz="4806950" rtl="0" fontAlgn="base">
        <a:spcBef>
          <a:spcPct val="0"/>
        </a:spcBef>
        <a:spcAft>
          <a:spcPct val="0"/>
        </a:spcAft>
        <a:defRPr sz="23100">
          <a:solidFill>
            <a:schemeClr val="tx2"/>
          </a:solidFill>
          <a:latin typeface="Times New Roman" pitchFamily="18" charset="0"/>
        </a:defRPr>
      </a:lvl8pPr>
      <a:lvl9pPr marL="1828800" algn="ctr" defTabSz="4806950" rtl="0" fontAlgn="base">
        <a:spcBef>
          <a:spcPct val="0"/>
        </a:spcBef>
        <a:spcAft>
          <a:spcPct val="0"/>
        </a:spcAft>
        <a:defRPr sz="23100">
          <a:solidFill>
            <a:schemeClr val="tx2"/>
          </a:solidFill>
          <a:latin typeface="Times New Roman" pitchFamily="18"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8"/>
          <p:cNvSpPr>
            <a:spLocks noChangeArrowheads="1"/>
          </p:cNvSpPr>
          <p:nvPr/>
        </p:nvSpPr>
        <p:spPr bwMode="auto">
          <a:xfrm>
            <a:off x="457200" y="7391400"/>
            <a:ext cx="48447325" cy="249174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051" name="AutoShape 3"/>
          <p:cNvSpPr>
            <a:spLocks noChangeArrowheads="1"/>
          </p:cNvSpPr>
          <p:nvPr/>
        </p:nvSpPr>
        <p:spPr bwMode="auto">
          <a:xfrm>
            <a:off x="7162800" y="762000"/>
            <a:ext cx="36501388" cy="3505200"/>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96169" tIns="182880" rIns="196169" bIns="101091" anchor="ctr" anchorCtr="1"/>
          <a:lstStyle/>
          <a:p>
            <a:pPr algn="ctr" defTabSz="4806950">
              <a:defRPr/>
            </a:pPr>
            <a:r>
              <a:rPr lang="en-US" sz="9000" b="1" dirty="0">
                <a:solidFill>
                  <a:schemeClr val="bg1"/>
                </a:solidFill>
                <a:effectLst>
                  <a:outerShdw blurRad="38100" dist="50800" dir="2700000" algn="tl">
                    <a:schemeClr val="bg1">
                      <a:lumMod val="75000"/>
                      <a:alpha val="61000"/>
                    </a:schemeClr>
                  </a:outerShdw>
                </a:effectLst>
                <a:latin typeface="Verdana" pitchFamily="34" charset="0"/>
              </a:rPr>
              <a:t>Comparative Analysis of Predictive Models for Ames, Iowa Housing Prices</a:t>
            </a:r>
            <a:endParaRPr lang="en-US" sz="9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25138063" y="7540625"/>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43748" tIns="21122" rIns="43748" bIns="21122" anchor="ctr"/>
          <a:lstStyle/>
          <a:p>
            <a:pPr algn="just" defTabSz="412750" eaLnBrk="0" hangingPunct="0">
              <a:defRPr/>
            </a:pPr>
            <a:r>
              <a:rPr lang="en-US" sz="4400" b="1">
                <a:solidFill>
                  <a:srgbClr val="FAFD00"/>
                </a:solidFill>
                <a:effectLst>
                  <a:outerShdw blurRad="38100" dist="38100" dir="2700000" algn="tl">
                    <a:srgbClr val="000000"/>
                  </a:outerShdw>
                </a:effectLst>
                <a:latin typeface="Helvetica" pitchFamily="34" charset="0"/>
              </a:rPr>
              <a:t>	</a:t>
            </a:r>
            <a:r>
              <a:rPr lang="en-US" sz="4400" b="1">
                <a:solidFill>
                  <a:schemeClr val="bg1"/>
                </a:solidFill>
                <a:effectLst>
                  <a:outerShdw blurRad="38100" dist="38100" dir="2700000" algn="tl">
                    <a:srgbClr val="000000"/>
                  </a:outerShdw>
                </a:effectLst>
                <a:latin typeface="Verdana" pitchFamily="34" charset="0"/>
              </a:rPr>
              <a:t>Results - con’t</a:t>
            </a:r>
          </a:p>
        </p:txBody>
      </p:sp>
      <p:sp>
        <p:nvSpPr>
          <p:cNvPr id="2066" name="AutoShape 18"/>
          <p:cNvSpPr>
            <a:spLocks noChangeArrowheads="1"/>
          </p:cNvSpPr>
          <p:nvPr/>
        </p:nvSpPr>
        <p:spPr bwMode="auto">
          <a:xfrm>
            <a:off x="37309426" y="29066126"/>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rgbClr val="FAFD00"/>
                </a:solidFill>
                <a:latin typeface="Helvetica" pitchFamily="34" charset="0"/>
              </a:rPr>
              <a:t>	</a:t>
            </a:r>
            <a:r>
              <a:rPr lang="en-US" sz="4400" b="1">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7261800" y="754380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rgbClr val="FAFD00"/>
                </a:solidFill>
                <a:effectLst>
                  <a:outerShdw blurRad="38100" dist="38100" dir="2700000" algn="tl">
                    <a:srgbClr val="000000"/>
                  </a:outerShdw>
                </a:effectLst>
                <a:latin typeface="Verdana" pitchFamily="34" charset="0"/>
              </a:rPr>
              <a:t>	 </a:t>
            </a:r>
            <a:r>
              <a:rPr lang="en-US" sz="4400" b="1">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13025438" y="7540625"/>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chemeClr val="bg1"/>
                </a:solidFill>
                <a:latin typeface="Helvetica" pitchFamily="34" charset="0"/>
              </a:rPr>
              <a:t>	</a:t>
            </a:r>
            <a:r>
              <a:rPr lang="en-US" sz="4400"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13059289" y="17330226"/>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rgbClr val="FAFD00"/>
                </a:solidFill>
                <a:effectLst>
                  <a:outerShdw blurRad="38100" dist="38100" dir="2700000" algn="tl">
                    <a:srgbClr val="000000"/>
                  </a:outerShdw>
                </a:effectLst>
                <a:latin typeface="Verdana" pitchFamily="34" charset="0"/>
              </a:rPr>
              <a:t>	</a:t>
            </a:r>
            <a:r>
              <a:rPr lang="en-US" sz="4400" b="1">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986332" y="16621124"/>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	Introduction (Background)</a:t>
            </a:r>
          </a:p>
        </p:txBody>
      </p:sp>
      <p:sp>
        <p:nvSpPr>
          <p:cNvPr id="2058" name="Rectangle 29"/>
          <p:cNvSpPr>
            <a:spLocks noChangeArrowheads="1"/>
          </p:cNvSpPr>
          <p:nvPr/>
        </p:nvSpPr>
        <p:spPr bwMode="auto">
          <a:xfrm>
            <a:off x="912813" y="21183600"/>
            <a:ext cx="10969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FontTx/>
              <a:buNone/>
            </a:pPr>
            <a:br>
              <a:rPr lang="en-US" altLang="en-US" sz="2800" dirty="0">
                <a:solidFill>
                  <a:srgbClr val="000066"/>
                </a:solidFill>
                <a:latin typeface="Arial" panose="020B0604020202020204" pitchFamily="34" charset="0"/>
              </a:rPr>
            </a:br>
            <a:endParaRPr lang="en-US" altLang="en-US" sz="2800" dirty="0">
              <a:solidFill>
                <a:srgbClr val="000066"/>
              </a:solidFill>
              <a:latin typeface="Arial" panose="020B0604020202020204" pitchFamily="34" charset="0"/>
            </a:endParaRPr>
          </a:p>
        </p:txBody>
      </p:sp>
      <p:sp>
        <p:nvSpPr>
          <p:cNvPr id="2059" name="Text Box 82"/>
          <p:cNvSpPr txBox="1">
            <a:spLocks noChangeArrowheads="1"/>
          </p:cNvSpPr>
          <p:nvPr/>
        </p:nvSpPr>
        <p:spPr bwMode="auto">
          <a:xfrm>
            <a:off x="37072805" y="30251400"/>
            <a:ext cx="109696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28600"/>
          <a:lstStyle>
            <a:lvl1pPr marL="285750" indent="-285750"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lnSpc>
                <a:spcPct val="90000"/>
              </a:lnSpc>
              <a:spcBef>
                <a:spcPct val="0"/>
              </a:spcBef>
              <a:buFontTx/>
              <a:buChar char="1"/>
            </a:pPr>
            <a:r>
              <a:rPr lang="en-US" altLang="en-US" sz="2800" dirty="0">
                <a:latin typeface="Arial" panose="020B0604020202020204" pitchFamily="34" charset="0"/>
              </a:rPr>
              <a:t>Kuhn, Max, and Kjell Johnson. Applied predictive modeling. Vol. 26. New York: Springer, 2013. </a:t>
            </a:r>
          </a:p>
        </p:txBody>
      </p:sp>
      <p:sp>
        <p:nvSpPr>
          <p:cNvPr id="2167" name="AutoShape 119"/>
          <p:cNvSpPr>
            <a:spLocks noChangeArrowheads="1"/>
          </p:cNvSpPr>
          <p:nvPr/>
        </p:nvSpPr>
        <p:spPr bwMode="auto">
          <a:xfrm>
            <a:off x="998108" y="7580981"/>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Abstract</a:t>
            </a:r>
          </a:p>
        </p:txBody>
      </p:sp>
      <p:sp>
        <p:nvSpPr>
          <p:cNvPr id="2061" name="Text Box 127"/>
          <p:cNvSpPr txBox="1">
            <a:spLocks noChangeArrowheads="1"/>
          </p:cNvSpPr>
          <p:nvPr/>
        </p:nvSpPr>
        <p:spPr bwMode="auto">
          <a:xfrm>
            <a:off x="914400" y="8991600"/>
            <a:ext cx="109696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400">
              <a:solidFill>
                <a:srgbClr val="000062"/>
              </a:solidFill>
              <a:latin typeface="Arial" panose="020B0604020202020204" pitchFamily="34" charset="0"/>
            </a:endParaRPr>
          </a:p>
          <a:p>
            <a:pPr algn="just" eaLnBrk="1" hangingPunct="1">
              <a:spcBef>
                <a:spcPct val="50000"/>
              </a:spcBef>
              <a:buFontTx/>
              <a:buNone/>
            </a:pPr>
            <a:endParaRPr lang="en-US" altLang="en-US" sz="2400">
              <a:solidFill>
                <a:srgbClr val="000062"/>
              </a:solidFill>
              <a:latin typeface="Arial" panose="020B0604020202020204" pitchFamily="34" charset="0"/>
            </a:endParaRPr>
          </a:p>
        </p:txBody>
      </p:sp>
      <p:sp>
        <p:nvSpPr>
          <p:cNvPr id="2062" name="Rectangle 129"/>
          <p:cNvSpPr>
            <a:spLocks noChangeArrowheads="1"/>
          </p:cNvSpPr>
          <p:nvPr/>
        </p:nvSpPr>
        <p:spPr bwMode="auto">
          <a:xfrm>
            <a:off x="37249100" y="11595100"/>
            <a:ext cx="10969625"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 rIns="18288" anchor="ctr"/>
          <a:lstStyle>
            <a:lvl1pPr marL="461963" indent="-461963" defTabSz="412750" eaLnBrk="0" hangingPunct="0">
              <a:spcBef>
                <a:spcPct val="20000"/>
              </a:spcBef>
              <a:buChar char="•"/>
              <a:defRPr sz="16800">
                <a:solidFill>
                  <a:schemeClr val="tx1"/>
                </a:solidFill>
                <a:latin typeface="Times New Roman" panose="02020603050405020304" pitchFamily="18" charset="0"/>
              </a:defRPr>
            </a:lvl1pPr>
            <a:lvl2pPr marL="742950" indent="-285750" defTabSz="412750" eaLnBrk="0" hangingPunct="0">
              <a:spcBef>
                <a:spcPct val="20000"/>
              </a:spcBef>
              <a:buChar char="–"/>
              <a:defRPr sz="14700">
                <a:solidFill>
                  <a:schemeClr val="tx1"/>
                </a:solidFill>
                <a:latin typeface="Times New Roman" panose="02020603050405020304" pitchFamily="18" charset="0"/>
              </a:defRPr>
            </a:lvl2pPr>
            <a:lvl3pPr marL="1143000" indent="-228600" defTabSz="412750" eaLnBrk="0" hangingPunct="0">
              <a:spcBef>
                <a:spcPct val="20000"/>
              </a:spcBef>
              <a:buChar char="•"/>
              <a:defRPr sz="12600">
                <a:solidFill>
                  <a:schemeClr val="tx1"/>
                </a:solidFill>
                <a:latin typeface="Times New Roman" panose="02020603050405020304" pitchFamily="18" charset="0"/>
              </a:defRPr>
            </a:lvl3pPr>
            <a:lvl4pPr marL="1600200" indent="-228600" defTabSz="412750" eaLnBrk="0" hangingPunct="0">
              <a:spcBef>
                <a:spcPct val="20000"/>
              </a:spcBef>
              <a:buChar char="–"/>
              <a:defRPr sz="10500">
                <a:solidFill>
                  <a:schemeClr val="tx1"/>
                </a:solidFill>
                <a:latin typeface="Times New Roman" panose="02020603050405020304" pitchFamily="18" charset="0"/>
              </a:defRPr>
            </a:lvl4pPr>
            <a:lvl5pPr marL="2057400" indent="-228600" defTabSz="412750" eaLnBrk="0" hangingPunct="0">
              <a:spcBef>
                <a:spcPct val="20000"/>
              </a:spcBef>
              <a:buChar char="»"/>
              <a:defRPr sz="10500">
                <a:solidFill>
                  <a:schemeClr val="tx1"/>
                </a:solidFill>
                <a:latin typeface="Times New Roman" panose="02020603050405020304" pitchFamily="18" charset="0"/>
              </a:defRPr>
            </a:lvl5pPr>
            <a:lvl6pPr marL="25146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0"/>
              </a:spcBef>
            </a:pPr>
            <a:endParaRPr lang="en-US" altLang="en-US" sz="2800">
              <a:solidFill>
                <a:srgbClr val="000066"/>
              </a:solidFill>
              <a:latin typeface="Arial" panose="020B0604020202020204" pitchFamily="34" charset="0"/>
            </a:endParaRPr>
          </a:p>
        </p:txBody>
      </p:sp>
      <p:grpSp>
        <p:nvGrpSpPr>
          <p:cNvPr id="2063" name="Group 224"/>
          <p:cNvGrpSpPr>
            <a:grpSpLocks/>
          </p:cNvGrpSpPr>
          <p:nvPr/>
        </p:nvGrpSpPr>
        <p:grpSpPr bwMode="auto">
          <a:xfrm>
            <a:off x="0" y="0"/>
            <a:ext cx="49377600" cy="32918400"/>
            <a:chOff x="0" y="0"/>
            <a:chExt cx="31104" cy="20736"/>
          </a:xfrm>
        </p:grpSpPr>
        <p:sp>
          <p:nvSpPr>
            <p:cNvPr id="2101" name="Line 132"/>
            <p:cNvSpPr>
              <a:spLocks noChangeShapeType="1"/>
            </p:cNvSpPr>
            <p:nvPr/>
          </p:nvSpPr>
          <p:spPr bwMode="auto">
            <a:xfrm>
              <a:off x="30518"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 name="Line 133"/>
            <p:cNvSpPr>
              <a:spLocks noChangeShapeType="1"/>
            </p:cNvSpPr>
            <p:nvPr/>
          </p:nvSpPr>
          <p:spPr bwMode="auto">
            <a:xfrm>
              <a:off x="575"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 name="Line 134"/>
            <p:cNvSpPr>
              <a:spLocks noChangeShapeType="1"/>
            </p:cNvSpPr>
            <p:nvPr/>
          </p:nvSpPr>
          <p:spPr bwMode="auto">
            <a:xfrm>
              <a:off x="7629"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 name="Line 135"/>
            <p:cNvSpPr>
              <a:spLocks noChangeShapeType="1"/>
            </p:cNvSpPr>
            <p:nvPr/>
          </p:nvSpPr>
          <p:spPr bwMode="auto">
            <a:xfrm>
              <a:off x="7917"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 name="Line 136"/>
            <p:cNvSpPr>
              <a:spLocks noChangeShapeType="1"/>
            </p:cNvSpPr>
            <p:nvPr/>
          </p:nvSpPr>
          <p:spPr bwMode="auto">
            <a:xfrm>
              <a:off x="15547"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 name="Line 137"/>
            <p:cNvSpPr>
              <a:spLocks noChangeShapeType="1"/>
            </p:cNvSpPr>
            <p:nvPr/>
          </p:nvSpPr>
          <p:spPr bwMode="auto">
            <a:xfrm>
              <a:off x="23176"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 name="Line 139"/>
            <p:cNvSpPr>
              <a:spLocks noChangeShapeType="1"/>
            </p:cNvSpPr>
            <p:nvPr/>
          </p:nvSpPr>
          <p:spPr bwMode="auto">
            <a:xfrm>
              <a:off x="8205"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 name="Line 140"/>
            <p:cNvSpPr>
              <a:spLocks noChangeShapeType="1"/>
            </p:cNvSpPr>
            <p:nvPr/>
          </p:nvSpPr>
          <p:spPr bwMode="auto">
            <a:xfrm>
              <a:off x="15259"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 name="Line 141"/>
            <p:cNvSpPr>
              <a:spLocks noChangeShapeType="1"/>
            </p:cNvSpPr>
            <p:nvPr/>
          </p:nvSpPr>
          <p:spPr bwMode="auto">
            <a:xfrm>
              <a:off x="15835"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Line 142"/>
            <p:cNvSpPr>
              <a:spLocks noChangeShapeType="1"/>
            </p:cNvSpPr>
            <p:nvPr/>
          </p:nvSpPr>
          <p:spPr bwMode="auto">
            <a:xfrm>
              <a:off x="22888"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 name="Line 143"/>
            <p:cNvSpPr>
              <a:spLocks noChangeShapeType="1"/>
            </p:cNvSpPr>
            <p:nvPr/>
          </p:nvSpPr>
          <p:spPr bwMode="auto">
            <a:xfrm>
              <a:off x="23464"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 name="Line 144"/>
            <p:cNvSpPr>
              <a:spLocks noChangeShapeType="1"/>
            </p:cNvSpPr>
            <p:nvPr/>
          </p:nvSpPr>
          <p:spPr bwMode="auto">
            <a:xfrm>
              <a:off x="0" y="4750"/>
              <a:ext cx="31104"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 name="Line 145"/>
            <p:cNvSpPr>
              <a:spLocks noChangeShapeType="1"/>
            </p:cNvSpPr>
            <p:nvPr/>
          </p:nvSpPr>
          <p:spPr bwMode="auto">
            <a:xfrm>
              <a:off x="0" y="20153"/>
              <a:ext cx="31104"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 name="Text Box 152"/>
          <p:cNvSpPr txBox="1">
            <a:spLocks noChangeArrowheads="1"/>
          </p:cNvSpPr>
          <p:nvPr/>
        </p:nvSpPr>
        <p:spPr bwMode="auto">
          <a:xfrm>
            <a:off x="950768" y="8796191"/>
            <a:ext cx="11125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pPr>
            <a:r>
              <a:rPr lang="en-US" altLang="en-US" sz="2800" dirty="0">
                <a:latin typeface="Arial" panose="020B0604020202020204" pitchFamily="34" charset="0"/>
              </a:rPr>
              <a:t>In this study, we develop multiple predictive models to estimate housing prices based on a comprehensive dataset that includes various characteristics of houses within Ames, Iowa. We employed a range of modeling techniques—Ordinary Least Squares (OLS), Partial Least Squares (PLS), Neural Networks (NNET), Support Vector Machines (SVM), and Multivariate Adaptive Regression Splines (MARS)—to handle the diverse nature of the data, from linear relationships to complex, non-linear interactions. Each method was chosen for its specific strength in dealing with different aspects of the data: OLS for basic linear relationships, PLS for dimensionality reduction in highly correlated data, NNET for capturing complex patterns, SVM for its robustness in high-dimensional space, and MARS for flexible non-linear modeling. This comparative approach not only enhances the accuracy of the predictions but also provides insights into the factors most affecting housing prices, aiding in more informed decision-making in the real estate market.</a:t>
            </a:r>
          </a:p>
        </p:txBody>
      </p:sp>
      <p:sp>
        <p:nvSpPr>
          <p:cNvPr id="2068" name="Text Box 155"/>
          <p:cNvSpPr txBox="1">
            <a:spLocks noChangeArrowheads="1"/>
          </p:cNvSpPr>
          <p:nvPr/>
        </p:nvSpPr>
        <p:spPr bwMode="auto">
          <a:xfrm>
            <a:off x="955676" y="18060838"/>
            <a:ext cx="11125200" cy="340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This project explores predictive modeling techniques to estimate housing prices in Ames, Iowa using a detailed dataset. We apply multiple methods—OLS, PLS, NNET, SVM, and MARS—to analyze diverse data characteristics, aiming to enhance prediction accuracy and understand key factors influencing real estate values.</a:t>
            </a:r>
          </a:p>
          <a:p>
            <a:pPr algn="just" eaLnBrk="1" hangingPunct="1">
              <a:spcBef>
                <a:spcPct val="50000"/>
              </a:spcBef>
              <a:buFontTx/>
              <a:buNone/>
            </a:pPr>
            <a:r>
              <a:rPr lang="en-US" altLang="en-US" sz="2800" dirty="0">
                <a:latin typeface="Arial" panose="020B0604020202020204" pitchFamily="34" charset="0"/>
              </a:rPr>
              <a:t> </a:t>
            </a:r>
          </a:p>
          <a:p>
            <a:pPr algn="just" eaLnBrk="1" hangingPunct="1">
              <a:buFontTx/>
              <a:buNone/>
            </a:pPr>
            <a:endParaRPr lang="en-US" altLang="en-US" sz="2800" dirty="0">
              <a:latin typeface="Arial" panose="020B0604020202020204" pitchFamily="34" charset="0"/>
            </a:endParaRPr>
          </a:p>
        </p:txBody>
      </p:sp>
      <p:sp>
        <p:nvSpPr>
          <p:cNvPr id="2070" name="Text Box 157"/>
          <p:cNvSpPr txBox="1">
            <a:spLocks noChangeArrowheads="1"/>
          </p:cNvSpPr>
          <p:nvPr/>
        </p:nvSpPr>
        <p:spPr bwMode="auto">
          <a:xfrm>
            <a:off x="13030200" y="8762999"/>
            <a:ext cx="11125200" cy="967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Can include summary figure; flow chart, image, photographs.  Can bullet to shorten.  Few words as possible. sure to include</a:t>
            </a:r>
            <a:r>
              <a:rPr lang="en-US" altLang="en-US" sz="2800" dirty="0">
                <a:latin typeface="Arial" panose="020B0604020202020204" pitchFamily="34" charset="0"/>
                <a:cs typeface="Arial" panose="020B0604020202020204" pitchFamily="34" charset="0"/>
              </a:rPr>
              <a:t> subjects, experimental design, statistical methods, drugs and equipment used</a:t>
            </a:r>
          </a:p>
          <a:p>
            <a:pPr marL="457200" indent="-457200" algn="just" eaLnBrk="1" hangingPunct="1">
              <a:spcBef>
                <a:spcPct val="50000"/>
              </a:spcBef>
            </a:pPr>
            <a:r>
              <a:rPr lang="en-US" altLang="en-US" sz="2800" dirty="0">
                <a:latin typeface="Arial" panose="020B0604020202020204" pitchFamily="34" charset="0"/>
                <a:cs typeface="Arial" panose="020B0604020202020204" pitchFamily="34" charset="0"/>
              </a:rPr>
              <a:t>To achieve our objective in building a predictive model that accurately estimates house prices, we used the following methods:</a:t>
            </a:r>
          </a:p>
          <a:p>
            <a:pPr marL="457200" indent="-457200" algn="just" eaLnBrk="1" hangingPunct="1">
              <a:spcBef>
                <a:spcPct val="50000"/>
              </a:spcBef>
            </a:pPr>
            <a:r>
              <a:rPr lang="en-US" altLang="en-US" sz="2800" dirty="0">
                <a:latin typeface="Arial" panose="020B0604020202020204" pitchFamily="34" charset="0"/>
                <a:cs typeface="Arial" panose="020B0604020202020204" pitchFamily="34" charset="0"/>
              </a:rPr>
              <a:t>Data Preparation: Tackling missing entries and ensuring data quality.</a:t>
            </a:r>
          </a:p>
          <a:p>
            <a:pPr marL="457200" indent="-457200" algn="just" eaLnBrk="1" hangingPunct="1">
              <a:spcBef>
                <a:spcPct val="50000"/>
              </a:spcBef>
            </a:pPr>
            <a:r>
              <a:rPr lang="en-US" altLang="en-US" sz="2800" dirty="0">
                <a:latin typeface="Arial" panose="020B0604020202020204" pitchFamily="34" charset="0"/>
                <a:cs typeface="Arial" panose="020B0604020202020204" pitchFamily="34" charset="0"/>
              </a:rPr>
              <a:t>Exploratory Analysis: Examining the data visually and statistically to identify patterns.</a:t>
            </a:r>
          </a:p>
          <a:p>
            <a:pPr marL="457200" indent="-457200" algn="just" eaLnBrk="1" hangingPunct="1">
              <a:spcBef>
                <a:spcPct val="50000"/>
              </a:spcBef>
            </a:pPr>
            <a:r>
              <a:rPr lang="en-US" altLang="en-US" sz="2800" dirty="0">
                <a:latin typeface="Arial" panose="020B0604020202020204" pitchFamily="34" charset="0"/>
                <a:cs typeface="Arial" panose="020B0604020202020204" pitchFamily="34" charset="0"/>
              </a:rPr>
              <a:t>Feature Engineering: Creating and selecting relevant features to improve model accuracy.</a:t>
            </a:r>
          </a:p>
          <a:p>
            <a:pPr marL="457200" indent="-457200" algn="just" eaLnBrk="1" hangingPunct="1">
              <a:spcBef>
                <a:spcPct val="50000"/>
              </a:spcBef>
            </a:pPr>
            <a:r>
              <a:rPr lang="en-US" altLang="en-US" sz="2800" dirty="0">
                <a:latin typeface="Arial" panose="020B0604020202020204" pitchFamily="34" charset="0"/>
                <a:cs typeface="Arial" panose="020B0604020202020204" pitchFamily="34" charset="0"/>
              </a:rPr>
              <a:t>Model Development: Training and tuning several models, focusing on their performance metrics.</a:t>
            </a:r>
          </a:p>
          <a:p>
            <a:pPr marL="457200" indent="-457200" algn="just" eaLnBrk="1" hangingPunct="1">
              <a:spcBef>
                <a:spcPct val="50000"/>
              </a:spcBef>
            </a:pPr>
            <a:r>
              <a:rPr lang="en-US" altLang="en-US" sz="2800" dirty="0">
                <a:latin typeface="Arial" panose="020B0604020202020204" pitchFamily="34" charset="0"/>
                <a:cs typeface="Arial" panose="020B0604020202020204" pitchFamily="34" charset="0"/>
              </a:rPr>
              <a:t>Model Assessment: Employing cross-validation to evaluate model performance and prevent overfitting.</a:t>
            </a:r>
          </a:p>
          <a:p>
            <a:pPr algn="just" eaLnBrk="1" hangingPunct="1">
              <a:spcBef>
                <a:spcPct val="50000"/>
              </a:spcBef>
              <a:buFontTx/>
              <a:buNone/>
            </a:pPr>
            <a:endParaRPr lang="en-US" altLang="en-US" sz="2800" dirty="0">
              <a:latin typeface="Arial" panose="020B0604020202020204" pitchFamily="34" charset="0"/>
            </a:endParaRPr>
          </a:p>
        </p:txBody>
      </p:sp>
      <p:sp>
        <p:nvSpPr>
          <p:cNvPr id="6" name="Text Box 160"/>
          <p:cNvSpPr txBox="1">
            <a:spLocks noChangeArrowheads="1"/>
          </p:cNvSpPr>
          <p:nvPr/>
        </p:nvSpPr>
        <p:spPr bwMode="auto">
          <a:xfrm>
            <a:off x="13059289" y="18701062"/>
            <a:ext cx="11201400" cy="714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Cleaning the data consisted primarily with the handling of missing values, which involved logical imputations when the missing value was itself meaningful, and imputation using various case dependent methods during pre-processing when the missing values did not appear to be meaningful. Other pre-processing steps consisted of </a:t>
            </a:r>
            <a:r>
              <a:rPr lang="en-US" altLang="en-US" sz="2800" dirty="0" err="1">
                <a:latin typeface="Arial" panose="020B0604020202020204" pitchFamily="34" charset="0"/>
              </a:rPr>
              <a:t>BoxCox</a:t>
            </a:r>
            <a:r>
              <a:rPr lang="en-US" altLang="en-US" sz="2800" dirty="0">
                <a:latin typeface="Arial" panose="020B0604020202020204" pitchFamily="34" charset="0"/>
              </a:rPr>
              <a:t> transformations, centering, scaling, removing near Zero Variance predictors, and creating dummy variables for use in OLS.</a:t>
            </a:r>
          </a:p>
          <a:p>
            <a:pPr algn="just" eaLnBrk="1" hangingPunct="1">
              <a:spcBef>
                <a:spcPct val="50000"/>
              </a:spcBef>
              <a:buFontTx/>
              <a:buNone/>
            </a:pPr>
            <a:r>
              <a:rPr lang="en-US" altLang="en-US" sz="2800" dirty="0">
                <a:latin typeface="Arial" panose="020B0604020202020204" pitchFamily="34" charset="0"/>
              </a:rPr>
              <a:t>Once cleaned and pre-processed, an Ordinary Least Squares model was fit to the data, to see how responsive our variable of interest was to a simple solution and provide a baseline for future solutions. The model performed well in resampling the training set but poorly on the test data, suggesting there could be some overfitting. A Random Forest model was then trained to the data, chosen to better handle the categorical variables and give an understanding of variable importance. This model performed better in both the training and test set, but still left something to be desired in terms of explained variance and error.</a:t>
            </a:r>
          </a:p>
          <a:p>
            <a:pPr algn="just" eaLnBrk="1" hangingPunct="1">
              <a:spcBef>
                <a:spcPct val="50000"/>
              </a:spcBef>
              <a:buFontTx/>
              <a:buNone/>
            </a:pPr>
            <a:r>
              <a:rPr lang="en-US" altLang="en-US" sz="2800" dirty="0">
                <a:latin typeface="Arial" panose="020B0604020202020204" pitchFamily="34" charset="0"/>
              </a:rPr>
              <a:t>Here the variables that the Random Forest stated were most important were observed (figure 2), which was cross referenced with an earlier correlation matrix from the data exploration steps (figure 1). Many variables were in common between the two, and five such were chosen to be included in our next model: </a:t>
            </a:r>
            <a:r>
              <a:rPr lang="en-US" altLang="en-US" sz="2800" dirty="0" err="1">
                <a:latin typeface="Arial" panose="020B0604020202020204" pitchFamily="34" charset="0"/>
              </a:rPr>
              <a:t>GrLivArea</a:t>
            </a:r>
            <a:r>
              <a:rPr lang="en-US" altLang="en-US" sz="2800" dirty="0">
                <a:latin typeface="Arial" panose="020B0604020202020204" pitchFamily="34" charset="0"/>
              </a:rPr>
              <a:t>, </a:t>
            </a:r>
            <a:r>
              <a:rPr lang="en-US" altLang="en-US" sz="2800" dirty="0" err="1">
                <a:latin typeface="Arial" panose="020B0604020202020204" pitchFamily="34" charset="0"/>
              </a:rPr>
              <a:t>OverallQual</a:t>
            </a:r>
            <a:r>
              <a:rPr lang="en-US" altLang="en-US" sz="2800" dirty="0">
                <a:latin typeface="Arial" panose="020B0604020202020204" pitchFamily="34" charset="0"/>
              </a:rPr>
              <a:t>, </a:t>
            </a:r>
            <a:r>
              <a:rPr lang="en-US" altLang="en-US" sz="2800" dirty="0" err="1">
                <a:latin typeface="Arial" panose="020B0604020202020204" pitchFamily="34" charset="0"/>
              </a:rPr>
              <a:t>TotalBsmtSF</a:t>
            </a:r>
            <a:r>
              <a:rPr lang="en-US" altLang="en-US" sz="2800" dirty="0">
                <a:latin typeface="Arial" panose="020B0604020202020204" pitchFamily="34" charset="0"/>
              </a:rPr>
              <a:t>, </a:t>
            </a:r>
            <a:r>
              <a:rPr lang="en-US" altLang="en-US" sz="2800" dirty="0" err="1">
                <a:latin typeface="Arial" panose="020B0604020202020204" pitchFamily="34" charset="0"/>
              </a:rPr>
              <a:t>GarageCars</a:t>
            </a:r>
            <a:r>
              <a:rPr lang="en-US" altLang="en-US" sz="2800" dirty="0">
                <a:latin typeface="Arial" panose="020B0604020202020204" pitchFamily="34" charset="0"/>
              </a:rPr>
              <a:t>, and </a:t>
            </a:r>
            <a:r>
              <a:rPr lang="en-US" altLang="en-US" sz="2800" dirty="0" err="1">
                <a:latin typeface="Arial" panose="020B0604020202020204" pitchFamily="34" charset="0"/>
              </a:rPr>
              <a:t>FullBath</a:t>
            </a:r>
            <a:r>
              <a:rPr lang="en-US" altLang="en-US" sz="2800" dirty="0">
                <a:latin typeface="Arial" panose="020B0604020202020204" pitchFamily="34" charset="0"/>
              </a:rPr>
              <a:t>. These five were chosen to be unique enough from each other and to simplify the model to reduce predictor noise. The predictors were then fit to an SVM model with a Radial Basis Function, chosen for its robustness to outliers</a:t>
            </a:r>
            <a:r>
              <a:rPr lang="en-US" altLang="en-US" sz="2800" baseline="30000" dirty="0">
                <a:latin typeface="Arial" panose="020B0604020202020204" pitchFamily="34" charset="0"/>
              </a:rPr>
              <a:t>[1]</a:t>
            </a:r>
            <a:r>
              <a:rPr lang="en-US" altLang="en-US" sz="2800" dirty="0">
                <a:latin typeface="Arial" panose="020B0604020202020204" pitchFamily="34" charset="0"/>
              </a:rPr>
              <a:t> in the data, which can be seen in the residual/ actual vs predicted plot (figure 4). This resulted in our best model, and would be our recommendation to use for predictive power. Resampling performance statistics can be seen in figure 3.</a:t>
            </a:r>
          </a:p>
        </p:txBody>
      </p:sp>
      <p:sp>
        <p:nvSpPr>
          <p:cNvPr id="7" name="Text Box 171"/>
          <p:cNvSpPr txBox="1">
            <a:spLocks noChangeArrowheads="1"/>
          </p:cNvSpPr>
          <p:nvPr/>
        </p:nvSpPr>
        <p:spPr bwMode="auto">
          <a:xfrm>
            <a:off x="25160100" y="30080868"/>
            <a:ext cx="11075986" cy="1196975"/>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dirty="0">
                <a:latin typeface="Arial" panose="020B0604020202020204" pitchFamily="34" charset="0"/>
              </a:rPr>
              <a:t>Figure 2. The Random Forest model provides the variables with the greatest importance to the model performance, seen above. This was then utilized to decide on variables to include in the final model.</a:t>
            </a:r>
          </a:p>
        </p:txBody>
      </p:sp>
      <p:sp>
        <p:nvSpPr>
          <p:cNvPr id="2074" name="Text Box 183"/>
          <p:cNvSpPr txBox="1">
            <a:spLocks noChangeArrowheads="1"/>
          </p:cNvSpPr>
          <p:nvPr/>
        </p:nvSpPr>
        <p:spPr bwMode="auto">
          <a:xfrm>
            <a:off x="26889075" y="22188278"/>
            <a:ext cx="7467600" cy="58896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3200" b="1" dirty="0">
                <a:solidFill>
                  <a:srgbClr val="990099"/>
                </a:solidFill>
                <a:latin typeface="Arial" panose="020B0604020202020204" pitchFamily="34" charset="0"/>
              </a:rPr>
              <a:t>Random Forest Variable Importance</a:t>
            </a:r>
          </a:p>
        </p:txBody>
      </p:sp>
      <p:sp>
        <p:nvSpPr>
          <p:cNvPr id="2076" name="Text Box 190"/>
          <p:cNvSpPr txBox="1">
            <a:spLocks noChangeArrowheads="1"/>
          </p:cNvSpPr>
          <p:nvPr/>
        </p:nvSpPr>
        <p:spPr bwMode="auto">
          <a:xfrm>
            <a:off x="25177775" y="19673343"/>
            <a:ext cx="11201400" cy="1590562"/>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dirty="0">
                <a:latin typeface="Arial" panose="020B0604020202020204" pitchFamily="34" charset="0"/>
              </a:rPr>
              <a:t>Figure 1.  The correlation matrix seen above was created for exploratory analysis, to confirm if there were any highly correlated predictors that would need to be removed to improve model performance. The plot ultimately ended up being crucial when choosing important variables to be included in the final model.</a:t>
            </a:r>
          </a:p>
        </p:txBody>
      </p:sp>
      <p:sp>
        <p:nvSpPr>
          <p:cNvPr id="2080" name="Text Box 212"/>
          <p:cNvSpPr txBox="1">
            <a:spLocks noChangeArrowheads="1"/>
          </p:cNvSpPr>
          <p:nvPr/>
        </p:nvSpPr>
        <p:spPr bwMode="auto">
          <a:xfrm>
            <a:off x="37261800" y="8839200"/>
            <a:ext cx="111252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 typeface="Wingdings" panose="05000000000000000000" pitchFamily="2" charset="2"/>
              <a:buChar char="Ø"/>
            </a:pPr>
            <a:r>
              <a:rPr lang="en-US" altLang="en-US" sz="3200" dirty="0">
                <a:solidFill>
                  <a:srgbClr val="000099"/>
                </a:solidFill>
                <a:latin typeface="Arial" panose="020B0604020202020204" pitchFamily="34" charset="0"/>
              </a:rPr>
              <a:t> Many Characteristics have a clear influence on housing prices.</a:t>
            </a:r>
          </a:p>
          <a:p>
            <a:pPr algn="just" eaLnBrk="1" hangingPunct="1">
              <a:buFont typeface="Wingdings" panose="05000000000000000000" pitchFamily="2" charset="2"/>
              <a:buChar char="Ø"/>
            </a:pPr>
            <a:r>
              <a:rPr lang="en-US" altLang="en-US" sz="3200" dirty="0">
                <a:solidFill>
                  <a:srgbClr val="000099"/>
                </a:solidFill>
                <a:latin typeface="Arial" panose="020B0604020202020204" pitchFamily="34" charset="0"/>
              </a:rPr>
              <a:t> </a:t>
            </a:r>
            <a:r>
              <a:rPr lang="en-US" altLang="en-US" sz="3200" dirty="0" err="1">
                <a:solidFill>
                  <a:srgbClr val="000099"/>
                </a:solidFill>
                <a:latin typeface="Arial" panose="020B0604020202020204" pitchFamily="34" charset="0"/>
              </a:rPr>
              <a:t>GrLivArea</a:t>
            </a:r>
            <a:r>
              <a:rPr lang="en-US" altLang="en-US" sz="3200" dirty="0">
                <a:solidFill>
                  <a:srgbClr val="000099"/>
                </a:solidFill>
                <a:latin typeface="Arial" panose="020B0604020202020204" pitchFamily="34" charset="0"/>
              </a:rPr>
              <a:t>, </a:t>
            </a:r>
            <a:r>
              <a:rPr lang="en-US" altLang="en-US" sz="3200" dirty="0" err="1">
                <a:solidFill>
                  <a:srgbClr val="000099"/>
                </a:solidFill>
                <a:latin typeface="Arial" panose="020B0604020202020204" pitchFamily="34" charset="0"/>
              </a:rPr>
              <a:t>OverallQual</a:t>
            </a:r>
            <a:r>
              <a:rPr lang="en-US" altLang="en-US" sz="3200" dirty="0">
                <a:solidFill>
                  <a:srgbClr val="000099"/>
                </a:solidFill>
                <a:latin typeface="Arial" panose="020B0604020202020204" pitchFamily="34" charset="0"/>
              </a:rPr>
              <a:t>, </a:t>
            </a:r>
            <a:r>
              <a:rPr lang="en-US" altLang="en-US" sz="3200" dirty="0" err="1">
                <a:solidFill>
                  <a:srgbClr val="000099"/>
                </a:solidFill>
                <a:latin typeface="Arial" panose="020B0604020202020204" pitchFamily="34" charset="0"/>
              </a:rPr>
              <a:t>TotalBsmtSF</a:t>
            </a:r>
            <a:r>
              <a:rPr lang="en-US" altLang="en-US" sz="3200" dirty="0">
                <a:solidFill>
                  <a:srgbClr val="000099"/>
                </a:solidFill>
                <a:latin typeface="Arial" panose="020B0604020202020204" pitchFamily="34" charset="0"/>
              </a:rPr>
              <a:t>, </a:t>
            </a:r>
            <a:r>
              <a:rPr lang="en-US" altLang="en-US" sz="3200" dirty="0" err="1">
                <a:solidFill>
                  <a:srgbClr val="000099"/>
                </a:solidFill>
                <a:latin typeface="Arial" panose="020B0604020202020204" pitchFamily="34" charset="0"/>
              </a:rPr>
              <a:t>GarageCars</a:t>
            </a:r>
            <a:r>
              <a:rPr lang="en-US" altLang="en-US" sz="3200" dirty="0">
                <a:solidFill>
                  <a:srgbClr val="000099"/>
                </a:solidFill>
                <a:latin typeface="Arial" panose="020B0604020202020204" pitchFamily="34" charset="0"/>
              </a:rPr>
              <a:t>, and </a:t>
            </a:r>
            <a:r>
              <a:rPr lang="en-US" altLang="en-US" sz="3200" dirty="0" err="1">
                <a:solidFill>
                  <a:srgbClr val="000099"/>
                </a:solidFill>
                <a:latin typeface="Arial" panose="020B0604020202020204" pitchFamily="34" charset="0"/>
              </a:rPr>
              <a:t>FullBath</a:t>
            </a:r>
            <a:r>
              <a:rPr lang="en-US" altLang="en-US" sz="3200" dirty="0">
                <a:solidFill>
                  <a:srgbClr val="000099"/>
                </a:solidFill>
                <a:latin typeface="Arial" panose="020B0604020202020204" pitchFamily="34" charset="0"/>
              </a:rPr>
              <a:t> led to the </a:t>
            </a:r>
            <a:r>
              <a:rPr lang="en-US" altLang="en-US" sz="3200">
                <a:solidFill>
                  <a:srgbClr val="000099"/>
                </a:solidFill>
                <a:latin typeface="Arial" panose="020B0604020202020204" pitchFamily="34" charset="0"/>
              </a:rPr>
              <a:t>best predictive </a:t>
            </a:r>
            <a:r>
              <a:rPr lang="en-US" altLang="en-US" sz="3200" dirty="0">
                <a:solidFill>
                  <a:srgbClr val="000099"/>
                </a:solidFill>
                <a:latin typeface="Arial" panose="020B0604020202020204" pitchFamily="34" charset="0"/>
              </a:rPr>
              <a:t>performance.</a:t>
            </a:r>
          </a:p>
          <a:p>
            <a:pPr algn="just" eaLnBrk="1" hangingPunct="1">
              <a:buFont typeface="Wingdings" panose="05000000000000000000" pitchFamily="2" charset="2"/>
              <a:buChar char="Ø"/>
            </a:pPr>
            <a:r>
              <a:rPr lang="en-US" altLang="en-US" sz="3200" dirty="0">
                <a:solidFill>
                  <a:srgbClr val="000099"/>
                </a:solidFill>
                <a:latin typeface="Arial" panose="020B0604020202020204" pitchFamily="34" charset="0"/>
              </a:rPr>
              <a:t> An SVM model with Radial Basis Function is best able to handle prediction due to robustness to outliers</a:t>
            </a:r>
            <a:r>
              <a:rPr lang="en-US" altLang="en-US" sz="3200" baseline="30000" dirty="0">
                <a:solidFill>
                  <a:srgbClr val="000099"/>
                </a:solidFill>
                <a:latin typeface="Arial" panose="020B0604020202020204" pitchFamily="34" charset="0"/>
              </a:rPr>
              <a:t>[1]</a:t>
            </a:r>
            <a:r>
              <a:rPr lang="en-US" altLang="en-US" sz="3200" dirty="0">
                <a:solidFill>
                  <a:srgbClr val="000099"/>
                </a:solidFill>
                <a:latin typeface="Arial" panose="020B0604020202020204" pitchFamily="34" charset="0"/>
              </a:rPr>
              <a:t>.</a:t>
            </a:r>
          </a:p>
          <a:p>
            <a:pPr algn="just" eaLnBrk="1" hangingPunct="1">
              <a:buFont typeface="Wingdings" panose="05000000000000000000" pitchFamily="2" charset="2"/>
              <a:buChar char="Ø"/>
            </a:pPr>
            <a:r>
              <a:rPr lang="en-US" altLang="en-US" sz="3200" dirty="0">
                <a:solidFill>
                  <a:srgbClr val="000099"/>
                </a:solidFill>
                <a:latin typeface="Arial" panose="020B0604020202020204" pitchFamily="34" charset="0"/>
              </a:rPr>
              <a:t> Further study may include deeper model tuning, and identifying more variables that may improve predictive performance.</a:t>
            </a:r>
          </a:p>
          <a:p>
            <a:pPr algn="just" eaLnBrk="1" hangingPunct="1">
              <a:spcBef>
                <a:spcPct val="50000"/>
              </a:spcBef>
              <a:buFontTx/>
              <a:buNone/>
            </a:pPr>
            <a:endParaRPr lang="en-US" altLang="en-US" sz="3200" dirty="0">
              <a:solidFill>
                <a:srgbClr val="000099"/>
              </a:solidFill>
              <a:latin typeface="Arial" panose="020B0604020202020204" pitchFamily="34" charset="0"/>
            </a:endParaRPr>
          </a:p>
        </p:txBody>
      </p:sp>
      <p:sp>
        <p:nvSpPr>
          <p:cNvPr id="2084" name="Text Box 220"/>
          <p:cNvSpPr txBox="1">
            <a:spLocks noChangeArrowheads="1"/>
          </p:cNvSpPr>
          <p:nvPr/>
        </p:nvSpPr>
        <p:spPr bwMode="auto">
          <a:xfrm>
            <a:off x="18669000" y="119634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800">
              <a:latin typeface="Arial" panose="020B0604020202020204" pitchFamily="34" charset="0"/>
            </a:endParaRPr>
          </a:p>
        </p:txBody>
      </p:sp>
      <p:pic>
        <p:nvPicPr>
          <p:cNvPr id="2088" name="Picture 61" descr="UTSA Logo new.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447800"/>
            <a:ext cx="6400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p:nvPr/>
        </p:nvSpPr>
        <p:spPr>
          <a:xfrm>
            <a:off x="11641559" y="4571141"/>
            <a:ext cx="24953113" cy="2123658"/>
          </a:xfrm>
          <a:prstGeom prst="rect">
            <a:avLst/>
          </a:prstGeom>
          <a:noFill/>
        </p:spPr>
        <p:txBody>
          <a:bodyPr wrap="none">
            <a:spAutoFit/>
          </a:bodyPr>
          <a:lstStyle/>
          <a:p>
            <a:pPr algn="ctr">
              <a:defRPr/>
            </a:pPr>
            <a:r>
              <a:rPr lang="en-US" sz="7200" dirty="0">
                <a:effectLst>
                  <a:outerShdw blurRad="50800" dist="25400" dir="5400000" algn="t" rotWithShape="0">
                    <a:schemeClr val="accent6">
                      <a:alpha val="40000"/>
                    </a:schemeClr>
                  </a:outerShdw>
                </a:effectLst>
                <a:latin typeface="Verdana" pitchFamily="34" charset="0"/>
                <a:cs typeface="Arial" pitchFamily="34" charset="0"/>
              </a:rPr>
              <a:t>Will </a:t>
            </a:r>
            <a:r>
              <a:rPr lang="en-US" sz="7200" dirty="0" err="1">
                <a:effectLst>
                  <a:outerShdw blurRad="50800" dist="25400" dir="5400000" algn="t" rotWithShape="0">
                    <a:schemeClr val="accent6">
                      <a:alpha val="40000"/>
                    </a:schemeClr>
                  </a:outerShdw>
                </a:effectLst>
                <a:latin typeface="Verdana" pitchFamily="34" charset="0"/>
                <a:cs typeface="Arial" pitchFamily="34" charset="0"/>
              </a:rPr>
              <a:t>Hyltin</a:t>
            </a:r>
            <a:r>
              <a:rPr lang="en-US" sz="7200" dirty="0">
                <a:effectLst>
                  <a:outerShdw blurRad="50800" dist="25400" dir="5400000" algn="t" rotWithShape="0">
                    <a:schemeClr val="accent6">
                      <a:alpha val="40000"/>
                    </a:schemeClr>
                  </a:outerShdw>
                </a:effectLst>
                <a:latin typeface="Verdana" pitchFamily="34" charset="0"/>
                <a:cs typeface="Arial" pitchFamily="34" charset="0"/>
              </a:rPr>
              <a:t>, Tim Harrison and Holly Milazzo</a:t>
            </a:r>
          </a:p>
          <a:p>
            <a:pPr algn="ctr">
              <a:defRPr/>
            </a:pPr>
            <a:r>
              <a:rPr lang="en-US" sz="600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70" name="AutoShape 22"/>
          <p:cNvSpPr>
            <a:spLocks noChangeArrowheads="1"/>
          </p:cNvSpPr>
          <p:nvPr/>
        </p:nvSpPr>
        <p:spPr bwMode="auto">
          <a:xfrm>
            <a:off x="986332" y="20654168"/>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	Purpose (Objective, Aim, Goal)</a:t>
            </a:r>
          </a:p>
        </p:txBody>
      </p:sp>
      <p:sp>
        <p:nvSpPr>
          <p:cNvPr id="2096" name="Text Box 153"/>
          <p:cNvSpPr txBox="1">
            <a:spLocks noChangeArrowheads="1"/>
          </p:cNvSpPr>
          <p:nvPr/>
        </p:nvSpPr>
        <p:spPr bwMode="auto">
          <a:xfrm>
            <a:off x="911804" y="22079188"/>
            <a:ext cx="11125200" cy="178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dirty="0">
                <a:latin typeface="Arial" panose="020B0604020202020204" pitchFamily="34" charset="0"/>
              </a:rPr>
              <a:t>The structural characteristics and location of houses in Ames, Iowa, significantly influence their market prices. By applying various machine learning methods, we can effectively predict housing prices based on these features with varying degrees of accuracy and interpretability.</a:t>
            </a:r>
          </a:p>
        </p:txBody>
      </p:sp>
      <p:pic>
        <p:nvPicPr>
          <p:cNvPr id="2097"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75362" y="159629"/>
            <a:ext cx="4211638" cy="418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0" name="Picture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84283" y="4707457"/>
            <a:ext cx="2891387" cy="240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56650" y="4525549"/>
            <a:ext cx="2484851" cy="2484851"/>
          </a:xfrm>
          <a:prstGeom prst="rect">
            <a:avLst/>
          </a:prstGeom>
        </p:spPr>
      </p:pic>
      <p:pic>
        <p:nvPicPr>
          <p:cNvPr id="67" name="Picture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449935" y="4485192"/>
            <a:ext cx="4619593" cy="2587641"/>
          </a:xfrm>
          <a:prstGeom prst="rect">
            <a:avLst/>
          </a:prstGeom>
        </p:spPr>
      </p:pic>
      <p:sp>
        <p:nvSpPr>
          <p:cNvPr id="8" name="Text Box 149">
            <a:extLst>
              <a:ext uri="{FF2B5EF4-FFF2-40B4-BE49-F238E27FC236}">
                <a16:creationId xmlns:a16="http://schemas.microsoft.com/office/drawing/2014/main" id="{CBFA2BD6-67E5-B4EA-04E8-5C8E7BD00D16}"/>
              </a:ext>
            </a:extLst>
          </p:cNvPr>
          <p:cNvSpPr txBox="1">
            <a:spLocks noChangeArrowheads="1"/>
          </p:cNvSpPr>
          <p:nvPr/>
        </p:nvSpPr>
        <p:spPr bwMode="auto">
          <a:xfrm>
            <a:off x="955676" y="24382412"/>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4800" b="1" dirty="0">
                <a:latin typeface="Arial" panose="020B0604020202020204" pitchFamily="34" charset="0"/>
              </a:rPr>
              <a:t>H₀ (Null Hypothesis): The structural characteristics and location of houses in Ames, Iowa, do not have a significant effect on their market prices.</a:t>
            </a:r>
          </a:p>
          <a:p>
            <a:pPr algn="just" eaLnBrk="1" hangingPunct="1">
              <a:spcBef>
                <a:spcPct val="50000"/>
              </a:spcBef>
              <a:buFontTx/>
              <a:buNone/>
            </a:pPr>
            <a:r>
              <a:rPr lang="en-US" altLang="en-US" sz="4800" b="1" dirty="0">
                <a:latin typeface="Arial" panose="020B0604020202020204" pitchFamily="34" charset="0"/>
              </a:rPr>
              <a:t>H₁ (Alternative Hypothesis): The structural characteristics and location of houses in Ames, Iowa, significantly influence their market prices.</a:t>
            </a:r>
          </a:p>
        </p:txBody>
      </p:sp>
      <p:pic>
        <p:nvPicPr>
          <p:cNvPr id="5" name="Picture 4">
            <a:extLst>
              <a:ext uri="{FF2B5EF4-FFF2-40B4-BE49-F238E27FC236}">
                <a16:creationId xmlns:a16="http://schemas.microsoft.com/office/drawing/2014/main" id="{8BD162E2-919C-CCBA-C340-5D619DE10E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423337" y="9622523"/>
            <a:ext cx="10646345" cy="9702519"/>
          </a:xfrm>
          <a:prstGeom prst="rect">
            <a:avLst/>
          </a:prstGeom>
        </p:spPr>
      </p:pic>
      <p:pic>
        <p:nvPicPr>
          <p:cNvPr id="17" name="Picture 16" descr="A graph of different colored lines&#10;&#10;Description automatically generated with medium confidence">
            <a:extLst>
              <a:ext uri="{FF2B5EF4-FFF2-40B4-BE49-F238E27FC236}">
                <a16:creationId xmlns:a16="http://schemas.microsoft.com/office/drawing/2014/main" id="{51ACFB37-F2E5-BB5D-2281-F34C0C0D3D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261800" y="19236640"/>
            <a:ext cx="10867825" cy="8330856"/>
          </a:xfrm>
          <a:prstGeom prst="rect">
            <a:avLst/>
          </a:prstGeom>
        </p:spPr>
      </p:pic>
      <p:pic>
        <p:nvPicPr>
          <p:cNvPr id="19" name="Picture 18" descr="A graph with blue dots&#10;&#10;Description automatically generated">
            <a:extLst>
              <a:ext uri="{FF2B5EF4-FFF2-40B4-BE49-F238E27FC236}">
                <a16:creationId xmlns:a16="http://schemas.microsoft.com/office/drawing/2014/main" id="{8405701F-3F30-5DC0-7971-2E9A6630C9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73990" y="23053091"/>
            <a:ext cx="11000385" cy="6896395"/>
          </a:xfrm>
          <a:prstGeom prst="rect">
            <a:avLst/>
          </a:prstGeom>
        </p:spPr>
      </p:pic>
      <p:sp>
        <p:nvSpPr>
          <p:cNvPr id="20" name="Text Box 183">
            <a:extLst>
              <a:ext uri="{FF2B5EF4-FFF2-40B4-BE49-F238E27FC236}">
                <a16:creationId xmlns:a16="http://schemas.microsoft.com/office/drawing/2014/main" id="{38FF8E20-6B0A-5834-FD0D-EC88AE442496}"/>
              </a:ext>
            </a:extLst>
          </p:cNvPr>
          <p:cNvSpPr txBox="1">
            <a:spLocks noChangeArrowheads="1"/>
          </p:cNvSpPr>
          <p:nvPr/>
        </p:nvSpPr>
        <p:spPr bwMode="auto">
          <a:xfrm>
            <a:off x="26889075" y="8948815"/>
            <a:ext cx="7467600" cy="58896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3200" b="1" dirty="0">
                <a:solidFill>
                  <a:srgbClr val="990099"/>
                </a:solidFill>
                <a:latin typeface="Arial" panose="020B0604020202020204" pitchFamily="34" charset="0"/>
              </a:rPr>
              <a:t>Predictor Correlation Matrix</a:t>
            </a:r>
          </a:p>
        </p:txBody>
      </p:sp>
      <p:graphicFrame>
        <p:nvGraphicFramePr>
          <p:cNvPr id="2" name="Table 1">
            <a:extLst>
              <a:ext uri="{FF2B5EF4-FFF2-40B4-BE49-F238E27FC236}">
                <a16:creationId xmlns:a16="http://schemas.microsoft.com/office/drawing/2014/main" id="{AE7AFEB9-508C-0948-BD9C-C0B6E1342C77}"/>
              </a:ext>
            </a:extLst>
          </p:cNvPr>
          <p:cNvGraphicFramePr>
            <a:graphicFrameLocks noGrp="1"/>
          </p:cNvGraphicFramePr>
          <p:nvPr>
            <p:extLst>
              <p:ext uri="{D42A27DB-BD31-4B8C-83A1-F6EECF244321}">
                <p14:modId xmlns:p14="http://schemas.microsoft.com/office/powerpoint/2010/main" val="2126021523"/>
              </p:ext>
            </p:extLst>
          </p:nvPr>
        </p:nvGraphicFramePr>
        <p:xfrm>
          <a:off x="37261800" y="13601698"/>
          <a:ext cx="10930020" cy="3458309"/>
        </p:xfrm>
        <a:graphic>
          <a:graphicData uri="http://schemas.openxmlformats.org/drawingml/2006/table">
            <a:tbl>
              <a:tblPr/>
              <a:tblGrid>
                <a:gridCol w="2381046">
                  <a:extLst>
                    <a:ext uri="{9D8B030D-6E8A-4147-A177-3AD203B41FA5}">
                      <a16:colId xmlns:a16="http://schemas.microsoft.com/office/drawing/2014/main" val="2396858628"/>
                    </a:ext>
                  </a:extLst>
                </a:gridCol>
                <a:gridCol w="2849658">
                  <a:extLst>
                    <a:ext uri="{9D8B030D-6E8A-4147-A177-3AD203B41FA5}">
                      <a16:colId xmlns:a16="http://schemas.microsoft.com/office/drawing/2014/main" val="3345278553"/>
                    </a:ext>
                  </a:extLst>
                </a:gridCol>
                <a:gridCol w="2849658">
                  <a:extLst>
                    <a:ext uri="{9D8B030D-6E8A-4147-A177-3AD203B41FA5}">
                      <a16:colId xmlns:a16="http://schemas.microsoft.com/office/drawing/2014/main" val="2798497142"/>
                    </a:ext>
                  </a:extLst>
                </a:gridCol>
                <a:gridCol w="2849658">
                  <a:extLst>
                    <a:ext uri="{9D8B030D-6E8A-4147-A177-3AD203B41FA5}">
                      <a16:colId xmlns:a16="http://schemas.microsoft.com/office/drawing/2014/main" val="434081352"/>
                    </a:ext>
                  </a:extLst>
                </a:gridCol>
              </a:tblGrid>
              <a:tr h="719099">
                <a:tc>
                  <a:txBody>
                    <a:bodyPr/>
                    <a:lstStyle/>
                    <a:p>
                      <a:pPr algn="l" fontAlgn="b"/>
                      <a:endParaRPr lang="en-US" sz="4300" b="0" i="0" u="none" strike="noStrike">
                        <a:solidFill>
                          <a:srgbClr val="000000"/>
                        </a:solidFill>
                        <a:effectLst/>
                        <a:latin typeface="Aptos Narrow" panose="020B0004020202020204" pitchFamily="34" charset="0"/>
                      </a:endParaRPr>
                    </a:p>
                  </a:txBody>
                  <a:tcPr marL="8402" marR="8402" marT="840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4300" b="1" i="0" u="none" strike="noStrike">
                          <a:solidFill>
                            <a:srgbClr val="000000"/>
                          </a:solidFill>
                          <a:effectLst/>
                          <a:highlight>
                            <a:srgbClr val="D0D0D0"/>
                          </a:highlight>
                          <a:latin typeface="Aptos Narrow" panose="020B0004020202020204" pitchFamily="34" charset="0"/>
                        </a:rPr>
                        <a:t>RMSE</a:t>
                      </a:r>
                    </a:p>
                  </a:txBody>
                  <a:tcPr marL="8402" marR="8402" marT="840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0D0"/>
                    </a:solidFill>
                  </a:tcPr>
                </a:tc>
                <a:tc>
                  <a:txBody>
                    <a:bodyPr/>
                    <a:lstStyle/>
                    <a:p>
                      <a:pPr algn="ctr" fontAlgn="b"/>
                      <a:r>
                        <a:rPr lang="en-US" sz="4300" b="1" i="0" u="none" strike="noStrike">
                          <a:solidFill>
                            <a:srgbClr val="000000"/>
                          </a:solidFill>
                          <a:effectLst/>
                          <a:highlight>
                            <a:srgbClr val="D0D0D0"/>
                          </a:highlight>
                          <a:latin typeface="Aptos Narrow" panose="020B0004020202020204" pitchFamily="34" charset="0"/>
                        </a:rPr>
                        <a:t>Rsquared</a:t>
                      </a:r>
                    </a:p>
                  </a:txBody>
                  <a:tcPr marL="8402" marR="8402" marT="8402"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0D0"/>
                    </a:solidFill>
                  </a:tcPr>
                </a:tc>
                <a:tc>
                  <a:txBody>
                    <a:bodyPr/>
                    <a:lstStyle/>
                    <a:p>
                      <a:pPr algn="ctr" fontAlgn="b"/>
                      <a:r>
                        <a:rPr lang="en-US" sz="4300" b="1" i="0" u="none" strike="noStrike">
                          <a:solidFill>
                            <a:srgbClr val="000000"/>
                          </a:solidFill>
                          <a:effectLst/>
                          <a:highlight>
                            <a:srgbClr val="D0D0D0"/>
                          </a:highlight>
                          <a:latin typeface="Aptos Narrow" panose="020B0004020202020204" pitchFamily="34" charset="0"/>
                        </a:rPr>
                        <a:t>MAE</a:t>
                      </a:r>
                    </a:p>
                  </a:txBody>
                  <a:tcPr marL="8402" marR="8402" marT="840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2235647919"/>
                  </a:ext>
                </a:extLst>
              </a:tr>
              <a:tr h="913070">
                <a:tc>
                  <a:txBody>
                    <a:bodyPr/>
                    <a:lstStyle/>
                    <a:p>
                      <a:pPr algn="r" fontAlgn="b"/>
                      <a:r>
                        <a:rPr lang="en-US" sz="4300" b="1" i="0" u="none" strike="noStrike">
                          <a:solidFill>
                            <a:srgbClr val="000000"/>
                          </a:solidFill>
                          <a:effectLst/>
                          <a:highlight>
                            <a:srgbClr val="D0D0D0"/>
                          </a:highlight>
                          <a:latin typeface="Aptos Narrow" panose="020B0004020202020204" pitchFamily="34" charset="0"/>
                        </a:rPr>
                        <a:t>OLS</a:t>
                      </a:r>
                    </a:p>
                  </a:txBody>
                  <a:tcPr marL="8402" marR="8402" marT="84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D0D0"/>
                    </a:solidFill>
                  </a:tcPr>
                </a:tc>
                <a:tc>
                  <a:txBody>
                    <a:bodyPr/>
                    <a:lstStyle/>
                    <a:p>
                      <a:pPr algn="r" fontAlgn="b"/>
                      <a:r>
                        <a:rPr lang="en-US" sz="4300" b="0" i="0" u="none" strike="noStrike">
                          <a:solidFill>
                            <a:srgbClr val="000000"/>
                          </a:solidFill>
                          <a:effectLst/>
                          <a:latin typeface="Aptos Narrow" panose="020B0004020202020204" pitchFamily="34" charset="0"/>
                        </a:rPr>
                        <a:t>54366.86</a:t>
                      </a:r>
                    </a:p>
                  </a:txBody>
                  <a:tcPr marL="8402" marR="8402" marT="8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4300" b="0" i="0" u="none" strike="noStrike" dirty="0">
                          <a:solidFill>
                            <a:srgbClr val="000000"/>
                          </a:solidFill>
                          <a:effectLst/>
                          <a:latin typeface="Aptos Narrow" panose="020B0004020202020204" pitchFamily="34" charset="0"/>
                        </a:rPr>
                        <a:t>0.6521157</a:t>
                      </a:r>
                    </a:p>
                  </a:txBody>
                  <a:tcPr marL="8402" marR="8402" marT="8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4300" b="0" i="0" u="none" strike="noStrike">
                          <a:solidFill>
                            <a:srgbClr val="000000"/>
                          </a:solidFill>
                          <a:effectLst/>
                          <a:latin typeface="Aptos Narrow" panose="020B0004020202020204" pitchFamily="34" charset="0"/>
                        </a:rPr>
                        <a:t>21517.07</a:t>
                      </a:r>
                    </a:p>
                  </a:txBody>
                  <a:tcPr marL="8402" marR="8402" marT="84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7262544"/>
                  </a:ext>
                </a:extLst>
              </a:tr>
              <a:tr h="913070">
                <a:tc>
                  <a:txBody>
                    <a:bodyPr/>
                    <a:lstStyle/>
                    <a:p>
                      <a:pPr algn="r" fontAlgn="b"/>
                      <a:r>
                        <a:rPr lang="en-US" sz="4300" b="1" i="0" u="none" strike="noStrike">
                          <a:solidFill>
                            <a:srgbClr val="000000"/>
                          </a:solidFill>
                          <a:effectLst/>
                          <a:highlight>
                            <a:srgbClr val="D0D0D0"/>
                          </a:highlight>
                          <a:latin typeface="Aptos Narrow" panose="020B0004020202020204" pitchFamily="34" charset="0"/>
                        </a:rPr>
                        <a:t>RF</a:t>
                      </a:r>
                    </a:p>
                  </a:txBody>
                  <a:tcPr marL="8402" marR="8402" marT="84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0D0D0"/>
                    </a:solidFill>
                  </a:tcPr>
                </a:tc>
                <a:tc>
                  <a:txBody>
                    <a:bodyPr/>
                    <a:lstStyle/>
                    <a:p>
                      <a:pPr algn="r" fontAlgn="b"/>
                      <a:r>
                        <a:rPr lang="en-US" sz="4300" b="0" i="0" u="none" strike="noStrike" dirty="0">
                          <a:solidFill>
                            <a:srgbClr val="000000"/>
                          </a:solidFill>
                          <a:effectLst/>
                          <a:latin typeface="Aptos Narrow" panose="020B0004020202020204" pitchFamily="34" charset="0"/>
                        </a:rPr>
                        <a:t>41949.82</a:t>
                      </a:r>
                    </a:p>
                  </a:txBody>
                  <a:tcPr marL="8402" marR="8402" marT="8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4300" b="0" i="0" u="none" strike="noStrike" dirty="0">
                          <a:solidFill>
                            <a:srgbClr val="000000"/>
                          </a:solidFill>
                          <a:effectLst/>
                          <a:latin typeface="Aptos Narrow" panose="020B0004020202020204" pitchFamily="34" charset="0"/>
                        </a:rPr>
                        <a:t>0.7213076</a:t>
                      </a:r>
                    </a:p>
                  </a:txBody>
                  <a:tcPr marL="8402" marR="8402" marT="8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4300" b="0" i="0" u="none" strike="noStrike" dirty="0">
                          <a:solidFill>
                            <a:srgbClr val="000000"/>
                          </a:solidFill>
                          <a:effectLst/>
                          <a:latin typeface="Aptos Narrow" panose="020B0004020202020204" pitchFamily="34" charset="0"/>
                        </a:rPr>
                        <a:t>18726.9</a:t>
                      </a:r>
                    </a:p>
                  </a:txBody>
                  <a:tcPr marL="8402" marR="8402" marT="84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978823"/>
                  </a:ext>
                </a:extLst>
              </a:tr>
              <a:tr h="913070">
                <a:tc>
                  <a:txBody>
                    <a:bodyPr/>
                    <a:lstStyle/>
                    <a:p>
                      <a:pPr algn="r" fontAlgn="b"/>
                      <a:r>
                        <a:rPr lang="en-US" sz="4300" b="1" i="0" u="none" strike="noStrike">
                          <a:solidFill>
                            <a:srgbClr val="000000"/>
                          </a:solidFill>
                          <a:effectLst/>
                          <a:highlight>
                            <a:srgbClr val="D0D0D0"/>
                          </a:highlight>
                          <a:latin typeface="Aptos Narrow" panose="020B0004020202020204" pitchFamily="34" charset="0"/>
                        </a:rPr>
                        <a:t>SVMr</a:t>
                      </a:r>
                    </a:p>
                  </a:txBody>
                  <a:tcPr marL="8402" marR="8402" marT="84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0D0D0"/>
                    </a:solidFill>
                  </a:tcPr>
                </a:tc>
                <a:tc>
                  <a:txBody>
                    <a:bodyPr/>
                    <a:lstStyle/>
                    <a:p>
                      <a:pPr algn="r" fontAlgn="b"/>
                      <a:r>
                        <a:rPr lang="en-US" sz="4300" b="0" i="0" u="none" strike="noStrike" dirty="0">
                          <a:solidFill>
                            <a:srgbClr val="000000"/>
                          </a:solidFill>
                          <a:effectLst/>
                          <a:latin typeface="Aptos Narrow" panose="020B0004020202020204" pitchFamily="34" charset="0"/>
                        </a:rPr>
                        <a:t>30746.72</a:t>
                      </a:r>
                    </a:p>
                  </a:txBody>
                  <a:tcPr marL="8402" marR="8402" marT="84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US" sz="4300" b="0" i="0" u="none" strike="noStrike">
                          <a:solidFill>
                            <a:srgbClr val="000000"/>
                          </a:solidFill>
                          <a:effectLst/>
                          <a:latin typeface="Aptos Narrow" panose="020B0004020202020204" pitchFamily="34" charset="0"/>
                        </a:rPr>
                        <a:t>0.841221</a:t>
                      </a:r>
                    </a:p>
                  </a:txBody>
                  <a:tcPr marL="8402" marR="8402" marT="84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US" sz="4300" b="0" i="0" u="none" strike="noStrike" dirty="0">
                          <a:solidFill>
                            <a:srgbClr val="000000"/>
                          </a:solidFill>
                          <a:effectLst/>
                          <a:latin typeface="Aptos Narrow" panose="020B0004020202020204" pitchFamily="34" charset="0"/>
                        </a:rPr>
                        <a:t>20888.24</a:t>
                      </a:r>
                    </a:p>
                  </a:txBody>
                  <a:tcPr marL="8402" marR="8402" marT="84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5748161"/>
                  </a:ext>
                </a:extLst>
              </a:tr>
            </a:tbl>
          </a:graphicData>
        </a:graphic>
      </p:graphicFrame>
      <p:sp>
        <p:nvSpPr>
          <p:cNvPr id="13" name="Text Box 171">
            <a:extLst>
              <a:ext uri="{FF2B5EF4-FFF2-40B4-BE49-F238E27FC236}">
                <a16:creationId xmlns:a16="http://schemas.microsoft.com/office/drawing/2014/main" id="{006B07EB-7A8A-66AD-4CC9-E97425EAB66A}"/>
              </a:ext>
            </a:extLst>
          </p:cNvPr>
          <p:cNvSpPr txBox="1">
            <a:spLocks noChangeArrowheads="1"/>
          </p:cNvSpPr>
          <p:nvPr/>
        </p:nvSpPr>
        <p:spPr bwMode="auto">
          <a:xfrm>
            <a:off x="37331753" y="17236779"/>
            <a:ext cx="11032919" cy="1196975"/>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dirty="0">
                <a:latin typeface="Arial" panose="020B0604020202020204" pitchFamily="34" charset="0"/>
              </a:rPr>
              <a:t>Figure 3. Post Resample performance measures for each model are listed above. The SVM model with a Radial Basis Function performed the best in both R-Squared and RMSE, although was worse than Random Forest in MAE.</a:t>
            </a:r>
          </a:p>
        </p:txBody>
      </p:sp>
      <p:sp>
        <p:nvSpPr>
          <p:cNvPr id="14" name="Text Box 171">
            <a:extLst>
              <a:ext uri="{FF2B5EF4-FFF2-40B4-BE49-F238E27FC236}">
                <a16:creationId xmlns:a16="http://schemas.microsoft.com/office/drawing/2014/main" id="{ECF2E26B-5901-9923-7606-2979F5DF8C61}"/>
              </a:ext>
            </a:extLst>
          </p:cNvPr>
          <p:cNvSpPr txBox="1">
            <a:spLocks noChangeArrowheads="1"/>
          </p:cNvSpPr>
          <p:nvPr/>
        </p:nvSpPr>
        <p:spPr bwMode="auto">
          <a:xfrm>
            <a:off x="37269836" y="27685590"/>
            <a:ext cx="11005834" cy="1196975"/>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dirty="0">
                <a:latin typeface="Arial" panose="020B0604020202020204" pitchFamily="34" charset="0"/>
              </a:rPr>
              <a:t>Figure 4.  Prediction vs Actual value is plotted above, resulting in a plot similar to a residual plot. Here it is clear that both OLS and RF suffered from outlier values, which the SVM model handled nicely.</a:t>
            </a:r>
          </a:p>
        </p:txBody>
      </p:sp>
      <p:sp>
        <p:nvSpPr>
          <p:cNvPr id="15" name="Text Box 183">
            <a:extLst>
              <a:ext uri="{FF2B5EF4-FFF2-40B4-BE49-F238E27FC236}">
                <a16:creationId xmlns:a16="http://schemas.microsoft.com/office/drawing/2014/main" id="{020B0162-528F-8BA6-3C36-92EBA21B1174}"/>
              </a:ext>
            </a:extLst>
          </p:cNvPr>
          <p:cNvSpPr txBox="1">
            <a:spLocks noChangeArrowheads="1"/>
          </p:cNvSpPr>
          <p:nvPr/>
        </p:nvSpPr>
        <p:spPr bwMode="auto">
          <a:xfrm>
            <a:off x="38573783" y="18613023"/>
            <a:ext cx="8440909" cy="584775"/>
          </a:xfrm>
          <a:prstGeom prst="rect">
            <a:avLst/>
          </a:prstGeom>
          <a:solidFill>
            <a:schemeClr val="bg1"/>
          </a:solidFill>
          <a:ln w="9525">
            <a:solidFill>
              <a:schemeClr val="tx1"/>
            </a:solidFill>
            <a:miter lim="800000"/>
            <a:headEnd/>
            <a:tailEnd/>
          </a:ln>
        </p:spPr>
        <p:txBody>
          <a:bodyPr wrap="square">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3200" b="1" dirty="0">
                <a:solidFill>
                  <a:srgbClr val="990099"/>
                </a:solidFill>
                <a:latin typeface="Arial" panose="020B0604020202020204" pitchFamily="34" charset="0"/>
              </a:rPr>
              <a:t>Model Performance: Predicted vs Actual</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2649</TotalTime>
  <Words>1155</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 Narrow</vt:lpstr>
      <vt:lpstr>Arial</vt:lpstr>
      <vt:lpstr>Calibri</vt:lpstr>
      <vt:lpstr>Helvetica</vt:lpstr>
      <vt:lpstr>Times New Roman</vt:lpstr>
      <vt:lpstr>Verdana</vt:lpstr>
      <vt:lpstr>Wingdings</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HOLLY MILAZZO</cp:lastModifiedBy>
  <cp:revision>109</cp:revision>
  <dcterms:created xsi:type="dcterms:W3CDTF">2000-03-30T12:26:29Z</dcterms:created>
  <dcterms:modified xsi:type="dcterms:W3CDTF">2024-08-07T01:35:45Z</dcterms:modified>
</cp:coreProperties>
</file>