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66"/>
  </p:normalViewPr>
  <p:slideViewPr>
    <p:cSldViewPr snapToGrid="0">
      <p:cViewPr varScale="1">
        <p:scale>
          <a:sx n="102" d="100"/>
          <a:sy n="102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9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9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8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94AEC486-DABF-010B-FF68-A3AAC64359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b="343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716FF-404D-7190-FDDC-2FA62856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Telco Customer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DD71-8749-3ECE-5385-486449D1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DA-6213 Data Driven Decision Making</a:t>
            </a:r>
          </a:p>
          <a:p>
            <a:r>
              <a:rPr lang="en-US" sz="2000">
                <a:solidFill>
                  <a:srgbClr val="FFFFFF"/>
                </a:solidFill>
              </a:rPr>
              <a:t>	Spring 2025</a:t>
            </a:r>
          </a:p>
          <a:p>
            <a:r>
              <a:rPr lang="en-US" sz="2000">
                <a:solidFill>
                  <a:srgbClr val="FFFFFF"/>
                </a:solidFill>
              </a:rPr>
              <a:t>William Hyltin, Holly Milazzo, Tim Harrions</a:t>
            </a:r>
          </a:p>
        </p:txBody>
      </p:sp>
    </p:spTree>
    <p:extLst>
      <p:ext uri="{BB962C8B-B14F-4D97-AF65-F5344CB8AC3E}">
        <p14:creationId xmlns:p14="http://schemas.microsoft.com/office/powerpoint/2010/main" val="3543783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11" y="135281"/>
            <a:ext cx="10653578" cy="1132258"/>
          </a:xfrm>
        </p:spPr>
        <p:txBody>
          <a:bodyPr>
            <a:normAutofit/>
          </a:bodyPr>
          <a:lstStyle/>
          <a:p>
            <a:r>
              <a:rPr sz="2800" dirty="0"/>
              <a:t>Business Recommendation: Test Retention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970" y="838710"/>
            <a:ext cx="10653579" cy="4593828"/>
          </a:xfrm>
        </p:spPr>
        <p:txBody>
          <a:bodyPr>
            <a:noAutofit/>
          </a:bodyPr>
          <a:lstStyle/>
          <a:p>
            <a:pPr lvl="0"/>
            <a:r>
              <a:rPr sz="1200" b="1" dirty="0"/>
              <a:t>Recommendation:</a:t>
            </a:r>
            <a:br>
              <a:rPr sz="1200" dirty="0"/>
            </a:br>
            <a:r>
              <a:rPr sz="1200" dirty="0"/>
              <a:t>Implement a </a:t>
            </a:r>
            <a:r>
              <a:rPr sz="1200" b="1" dirty="0"/>
              <a:t>Champion/Challenger A/B test</a:t>
            </a:r>
            <a:r>
              <a:rPr sz="1200" dirty="0"/>
              <a:t> to evaluate the impact of targeted retention strategies based on significant churn predictors.</a:t>
            </a:r>
          </a:p>
          <a:p>
            <a:pPr lvl="0"/>
            <a:r>
              <a:rPr sz="1200" b="1" dirty="0"/>
              <a:t>Champion Group:</a:t>
            </a:r>
            <a:br>
              <a:rPr sz="1200" dirty="0"/>
            </a:br>
            <a:r>
              <a:rPr sz="1200" dirty="0"/>
              <a:t>Business-as-usual retention efforts (control group).</a:t>
            </a:r>
          </a:p>
          <a:p>
            <a:pPr lvl="0"/>
            <a:r>
              <a:rPr sz="1200" b="1" dirty="0"/>
              <a:t>Challenger Group:</a:t>
            </a:r>
            <a:br>
              <a:rPr sz="1200" dirty="0"/>
            </a:br>
            <a:r>
              <a:rPr sz="1200" dirty="0"/>
              <a:t>Customers receiving enhanced interventions based on model insights:</a:t>
            </a:r>
          </a:p>
          <a:p>
            <a:pPr lvl="1"/>
            <a:r>
              <a:rPr sz="1200" dirty="0"/>
              <a:t>Incentivize customers on </a:t>
            </a:r>
            <a:r>
              <a:rPr sz="1200" b="1" dirty="0"/>
              <a:t>month-to-month contracts</a:t>
            </a:r>
            <a:r>
              <a:rPr sz="1200" dirty="0"/>
              <a:t> to switch to 1- or 2-year terms</a:t>
            </a:r>
          </a:p>
          <a:p>
            <a:pPr lvl="1"/>
            <a:r>
              <a:rPr sz="1200" dirty="0"/>
              <a:t>Offer personalized outreach or discounts to </a:t>
            </a:r>
            <a:r>
              <a:rPr sz="1200" b="1" dirty="0"/>
              <a:t>fiber optic</a:t>
            </a:r>
            <a:r>
              <a:rPr sz="1200" dirty="0"/>
              <a:t> users</a:t>
            </a:r>
          </a:p>
          <a:p>
            <a:pPr lvl="1"/>
            <a:r>
              <a:rPr sz="1200" dirty="0"/>
              <a:t>Provide bundling or loyalty perks to customers with </a:t>
            </a:r>
            <a:r>
              <a:rPr sz="1200" b="1" dirty="0"/>
              <a:t>streaming services</a:t>
            </a:r>
          </a:p>
          <a:p>
            <a:pPr lvl="1"/>
            <a:r>
              <a:rPr sz="1200" dirty="0"/>
              <a:t>Encourage switching away from </a:t>
            </a:r>
            <a:r>
              <a:rPr sz="1200" b="1" dirty="0"/>
              <a:t>electronic check</a:t>
            </a:r>
            <a:r>
              <a:rPr sz="1200" dirty="0"/>
              <a:t> to more stable payment methods</a:t>
            </a:r>
          </a:p>
          <a:p>
            <a:pPr lvl="0"/>
            <a:r>
              <a:rPr sz="1100" b="1" dirty="0"/>
              <a:t>Evaluation</a:t>
            </a:r>
            <a:r>
              <a:rPr sz="1200" b="1" dirty="0"/>
              <a:t> Method:</a:t>
            </a:r>
            <a:br>
              <a:rPr sz="1200" dirty="0"/>
            </a:br>
            <a:r>
              <a:rPr sz="1200" dirty="0"/>
              <a:t>After sufficient sample collection, conduct a </a:t>
            </a:r>
            <a:r>
              <a:rPr sz="1200" b="1" dirty="0"/>
              <a:t>Chi-Square Test of Independence</a:t>
            </a:r>
            <a:r>
              <a:rPr sz="1200" dirty="0"/>
              <a:t> to determine whether churn rates differ significantly between groups.</a:t>
            </a:r>
          </a:p>
          <a:p>
            <a:pPr lvl="0"/>
            <a:r>
              <a:rPr sz="1200" b="1" dirty="0"/>
              <a:t>Why Chi-Square:</a:t>
            </a:r>
          </a:p>
          <a:p>
            <a:pPr lvl="1"/>
            <a:r>
              <a:rPr sz="1200" dirty="0"/>
              <a:t>Outcome is binary (churn vs no churn)</a:t>
            </a:r>
          </a:p>
          <a:p>
            <a:pPr lvl="1"/>
            <a:r>
              <a:rPr sz="1200" dirty="0"/>
              <a:t>Independent samples</a:t>
            </a:r>
          </a:p>
          <a:p>
            <a:pPr lvl="1"/>
            <a:r>
              <a:rPr sz="1200" dirty="0"/>
              <a:t>Suitable for comparing proportions across categorical groups</a:t>
            </a:r>
          </a:p>
          <a:p>
            <a:pPr lvl="0"/>
            <a:r>
              <a:rPr sz="1200" b="1" dirty="0"/>
              <a:t>Goal:</a:t>
            </a:r>
            <a:br>
              <a:rPr sz="1200" dirty="0"/>
            </a:br>
            <a:r>
              <a:rPr sz="1200" dirty="0"/>
              <a:t>Determine whether proactive changes lead to a </a:t>
            </a:r>
            <a:r>
              <a:rPr sz="1200" b="1" dirty="0"/>
              <a:t>statistically significant reduction in churn</a:t>
            </a:r>
            <a:r>
              <a:rPr sz="1200" dirty="0"/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A5F-2F2A-0FE9-C5D6-C2CF9937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Business Problem and 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3EDC-10AF-4620-9C47-C3142147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Background: The business has observed rising customer churn rates and wants to understand </a:t>
            </a:r>
            <a:r>
              <a:rPr lang="en-US" b="1" dirty="0"/>
              <a:t>which factors (e.g., contract type, service usage, billing method, demographics)</a:t>
            </a:r>
            <a:r>
              <a:rPr lang="en-US" dirty="0"/>
              <a:t> are most associated with customers leaving. By identifying high-risk groups through a logistic regression model, the business can better prioritize retention strategies, such as offering discounts, improving service quality, or modifying contract terms.</a:t>
            </a:r>
          </a:p>
          <a:p>
            <a:r>
              <a:rPr lang="en-US" dirty="0"/>
              <a:t>Business Question: Which customer characteristics are most predictive of churn, and how can the business target interventions to reduce churn risk among at-risk customers?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6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402DC-A113-7B58-025C-6FB1D166D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DA1E-9BDA-727B-6230-21DE2CC6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Set </a:t>
            </a:r>
            <a:r>
              <a:rPr lang="en-US" dirty="0" err="1"/>
              <a:t>Descption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AD5F-32D0-B482-D449-78675D6F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Dataset Size:</a:t>
            </a:r>
            <a:r>
              <a:rPr lang="en-US" dirty="0"/>
              <a:t> 7,032 customer records with 21 variables</a:t>
            </a:r>
          </a:p>
          <a:p>
            <a:pPr>
              <a:buNone/>
            </a:pPr>
            <a:r>
              <a:rPr lang="en-US" b="1" dirty="0"/>
              <a:t>Target Variable:</a:t>
            </a:r>
            <a:r>
              <a:rPr lang="en-US" dirty="0"/>
              <a:t> Churn (Yes/No) — whether a customer left the company</a:t>
            </a:r>
          </a:p>
          <a:p>
            <a:pPr>
              <a:buNone/>
            </a:pPr>
            <a:r>
              <a:rPr lang="en-US" b="1" dirty="0"/>
              <a:t>Variable Types: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17 categorical (e.g., gender, contract type, payment method)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 numeric (tenure, monthly charges, total charges, senior citizen indicator)</a:t>
            </a:r>
          </a:p>
          <a:p>
            <a:pPr>
              <a:buNone/>
            </a:pPr>
            <a:r>
              <a:rPr lang="en-US" b="1" dirty="0"/>
              <a:t>Churn Distribution:</a:t>
            </a:r>
            <a:r>
              <a:rPr lang="en-US" dirty="0"/>
              <a:t> Imbalanced — fewer customers churned than stayed</a:t>
            </a:r>
          </a:p>
          <a:p>
            <a:pPr>
              <a:buNone/>
            </a:pPr>
            <a:r>
              <a:rPr lang="en-US" b="1" dirty="0"/>
              <a:t>Notable Predictors (based on EDA and modeling):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Contract Type:</a:t>
            </a:r>
            <a:r>
              <a:rPr lang="en-US" dirty="0"/>
              <a:t> Month-to-month customers churn more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Method:</a:t>
            </a:r>
            <a:r>
              <a:rPr lang="en-US" dirty="0"/>
              <a:t> Electronic check associated with higher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Internet Service:</a:t>
            </a:r>
            <a:r>
              <a:rPr lang="en-US" dirty="0"/>
              <a:t> Fiber optic users churn at higher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Tenure and Charges:</a:t>
            </a:r>
            <a:r>
              <a:rPr lang="en-US" dirty="0"/>
              <a:t> Shorter tenure and higher charges linked to churn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553BC-D245-5312-1EB1-52C0F615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D32A-0003-A80D-636F-AF8B4199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 Cleaning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81DE9-3370-EC46-0E5B-1B67B112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63587"/>
            <a:ext cx="10653579" cy="4593828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Removed </a:t>
            </a:r>
            <a:r>
              <a:rPr lang="en-US" sz="3600" b="1" dirty="0" err="1"/>
              <a:t>customerID</a:t>
            </a:r>
            <a:r>
              <a:rPr lang="en-US" sz="3600" b="1" dirty="0"/>
              <a:t> </a:t>
            </a:r>
            <a:r>
              <a:rPr lang="en-US" sz="3600" dirty="0"/>
              <a:t>- </a:t>
            </a:r>
            <a:r>
              <a:rPr lang="en-US" sz="3400" dirty="0"/>
              <a:t>It was an identifier with no predictive value for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Converted </a:t>
            </a:r>
            <a:r>
              <a:rPr lang="en-US" sz="3600" b="1" dirty="0" err="1"/>
              <a:t>SeniorCitizen</a:t>
            </a:r>
            <a:r>
              <a:rPr lang="en-US" sz="3600" b="1" dirty="0"/>
              <a:t> from numeric (0/1) to categorical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Converted all character variables to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Addressed perfect correlations between service variables</a:t>
            </a:r>
          </a:p>
          <a:p>
            <a:pPr lvl="2"/>
            <a:r>
              <a:rPr lang="en-US" sz="2600" dirty="0"/>
              <a:t>Created dummy variables for services (e.g., </a:t>
            </a:r>
            <a:r>
              <a:rPr lang="en-US" sz="2600" dirty="0" err="1"/>
              <a:t>OnlineSecurity</a:t>
            </a:r>
            <a:r>
              <a:rPr lang="en-US" sz="2600" dirty="0"/>
              <a:t>, </a:t>
            </a:r>
            <a:r>
              <a:rPr lang="en-US" sz="2600" dirty="0" err="1"/>
              <a:t>DeviceProtection</a:t>
            </a:r>
            <a:r>
              <a:rPr lang="en-US" sz="2600" dirty="0"/>
              <a:t>) and dropped levels perfectly correlated with not having internet or phone service (avoided perfect separation errors).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Dropped redundant variables before modeling</a:t>
            </a:r>
          </a:p>
          <a:p>
            <a:pPr lvl="2"/>
            <a:r>
              <a:rPr lang="en-US" sz="2600" dirty="0"/>
              <a:t> </a:t>
            </a:r>
            <a:r>
              <a:rPr lang="en-US" sz="2600" dirty="0" err="1"/>
              <a:t>TotalCharges</a:t>
            </a:r>
            <a:r>
              <a:rPr lang="en-US" sz="2600" dirty="0"/>
              <a:t> initially dropped (due to high correlation with tenure), but reintroduced later as part of an interaction with tenure based on exploratory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Split data into training (70%) and test (30%) sets</a:t>
            </a:r>
            <a:endParaRPr lang="en-US" sz="3600" dirty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13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sz="3200" dirty="0"/>
              <a:t>Statistical Test: Wilcoxon Rank Sum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732867"/>
                <a:ext cx="10972800" cy="51107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sz="1200" b="1" dirty="0"/>
                  <a:t>Purpose:</a:t>
                </a:r>
                <a:br>
                  <a:rPr sz="1200" dirty="0"/>
                </a:br>
                <a:r>
                  <a:rPr sz="1200" dirty="0"/>
                  <a:t>Compare distributions of continuous variables (</a:t>
                </a:r>
                <a:r>
                  <a:rPr sz="1200" dirty="0">
                    <a:latin typeface="Courier"/>
                  </a:rPr>
                  <a:t>tenure</a:t>
                </a:r>
                <a:r>
                  <a:rPr sz="1200" dirty="0"/>
                  <a:t>, </a:t>
                </a:r>
                <a:r>
                  <a:rPr sz="1200" dirty="0" err="1">
                    <a:latin typeface="Courier"/>
                  </a:rPr>
                  <a:t>MonthlyCharges</a:t>
                </a:r>
                <a:r>
                  <a:rPr sz="1200" dirty="0"/>
                  <a:t>) between customers who churned and customers who stayed.</a:t>
                </a:r>
              </a:p>
              <a:p>
                <a:pPr lvl="0"/>
                <a:r>
                  <a:rPr sz="12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200" b="1" dirty="0"/>
                  <a:t>):</a:t>
                </a:r>
                <a:br>
                  <a:rPr sz="1200" dirty="0"/>
                </a:br>
                <a:r>
                  <a:rPr sz="1200" dirty="0"/>
                  <a:t>The distributions of the continuous variable are the same across churn and non-churn groups.</a:t>
                </a:r>
              </a:p>
              <a:p>
                <a:pPr lvl="0"/>
                <a:r>
                  <a:rPr sz="1200" b="1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sz="1200" b="1" dirty="0"/>
                  <a:t>):</a:t>
                </a:r>
                <a:br>
                  <a:rPr sz="1200" dirty="0"/>
                </a:br>
                <a:r>
                  <a:rPr sz="1200" dirty="0"/>
                  <a:t>The distributions of the continuous variable are different between churn and non-churn groups.</a:t>
                </a:r>
              </a:p>
              <a:p>
                <a:pPr lvl="0"/>
                <a:r>
                  <a:rPr sz="1200" b="1" dirty="0"/>
                  <a:t>Type I Error (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sz="1200" b="1" dirty="0"/>
                  <a:t>):</a:t>
                </a:r>
                <a:br>
                  <a:rPr sz="1200" dirty="0"/>
                </a:br>
                <a:r>
                  <a:rPr sz="1200" dirty="0"/>
                  <a:t>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200" dirty="0"/>
                  <a:t> when it is actually true; set at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𝛼</m:t>
                    </m:r>
                    <m:r>
                      <a:rPr sz="120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sz="1200" dirty="0"/>
                  <a:t>.</a:t>
                </a:r>
              </a:p>
              <a:p>
                <a:pPr lvl="0"/>
                <a:r>
                  <a:rPr sz="1200" b="1" dirty="0"/>
                  <a:t>Test Statistic:</a:t>
                </a:r>
                <a:br>
                  <a:rPr sz="1200" dirty="0"/>
                </a:br>
                <a:r>
                  <a:rPr sz="1200" dirty="0"/>
                  <a:t>The Wilcoxon rank sum statistic (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sz="1200" dirty="0"/>
                  <a:t>) measures whether one group tends to have higher or lower values than the other.</a:t>
                </a:r>
              </a:p>
              <a:p>
                <a:pPr lvl="0"/>
                <a:r>
                  <a:rPr sz="1200" b="1" dirty="0"/>
                  <a:t>Assumptions:</a:t>
                </a:r>
              </a:p>
              <a:p>
                <a:pPr lvl="1"/>
                <a:r>
                  <a:rPr sz="1200" dirty="0"/>
                  <a:t>Independent samples</a:t>
                </a:r>
              </a:p>
              <a:p>
                <a:pPr lvl="1"/>
                <a:r>
                  <a:rPr sz="1200" dirty="0"/>
                  <a:t>Ordinal or continuous data</a:t>
                </a:r>
              </a:p>
              <a:p>
                <a:pPr lvl="1"/>
                <a:r>
                  <a:rPr sz="1200" dirty="0"/>
                  <a:t>Similar distribution shapes between groups (weak assumption)</a:t>
                </a:r>
              </a:p>
              <a:p>
                <a:pPr lvl="0"/>
                <a:r>
                  <a:rPr sz="1200" b="1" dirty="0"/>
                  <a:t>Results:</a:t>
                </a:r>
              </a:p>
              <a:p>
                <a:pPr lvl="1"/>
                <a:r>
                  <a:rPr sz="1200" b="1" dirty="0"/>
                  <a:t>Tenure:</a:t>
                </a:r>
                <a:r>
                  <a:rPr sz="1200" dirty="0"/>
                  <a:t>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𝑊</m:t>
                    </m:r>
                    <m:r>
                      <a:rPr sz="1200">
                        <a:latin typeface="Cambria Math" panose="02040503050406030204" pitchFamily="18" charset="0"/>
                      </a:rPr>
                      <m:t>=2,494,979</m:t>
                    </m:r>
                  </m:oMath>
                </a14:m>
                <a:r>
                  <a:rPr sz="1200" dirty="0"/>
                  <a:t>,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sz="1200" dirty="0"/>
                  <a:t>-value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&lt;2.2×</m:t>
                    </m:r>
                    <m:sSup>
                      <m:sSup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120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endParaRPr sz="1200" dirty="0"/>
              </a:p>
              <a:p>
                <a:pPr lvl="2"/>
                <a:r>
                  <a:rPr sz="110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1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100" dirty="0"/>
                  <a:t>; there is a significant difference in tenure between churned and non-churned customers.</a:t>
                </a:r>
              </a:p>
              <a:p>
                <a:pPr lvl="1"/>
                <a:r>
                  <a:rPr sz="1200" b="1" dirty="0"/>
                  <a:t>Monthly Charges:</a:t>
                </a:r>
                <a:r>
                  <a:rPr sz="1200" dirty="0"/>
                  <a:t>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𝑊</m:t>
                    </m:r>
                    <m:r>
                      <a:rPr sz="1200">
                        <a:latin typeface="Cambria Math" panose="02040503050406030204" pitchFamily="18" charset="0"/>
                      </a:rPr>
                      <m:t>=5,986,148</m:t>
                    </m:r>
                  </m:oMath>
                </a14:m>
                <a:r>
                  <a:rPr sz="1200" dirty="0"/>
                  <a:t>,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sz="1200" dirty="0"/>
                  <a:t>-value </a:t>
                </a:r>
                <a14:m>
                  <m:oMath xmlns:m="http://schemas.openxmlformats.org/officeDocument/2006/math">
                    <m:r>
                      <a:rPr sz="1200">
                        <a:latin typeface="Cambria Math" panose="02040503050406030204" pitchFamily="18" charset="0"/>
                      </a:rPr>
                      <m:t>&lt;2.2×</m:t>
                    </m:r>
                    <m:sSup>
                      <m:sSupPr>
                        <m:ctrlPr>
                          <a:rPr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12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sz="120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</m:oMath>
                </a14:m>
                <a:endParaRPr sz="1200" dirty="0"/>
              </a:p>
              <a:p>
                <a:pPr lvl="2"/>
                <a:r>
                  <a:rPr sz="1100" dirty="0"/>
                  <a:t>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1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100" dirty="0"/>
                  <a:t>; there is a significant difference in monthly charges between churned and non-churned customers.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732867"/>
                <a:ext cx="10972800" cy="5110700"/>
              </a:xfrm>
              <a:blipFill>
                <a:blip r:embed="rId3"/>
                <a:stretch>
                  <a:fillRect b="-6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075" y="96695"/>
            <a:ext cx="10653578" cy="1132258"/>
          </a:xfrm>
        </p:spPr>
        <p:txBody>
          <a:bodyPr>
            <a:normAutofit/>
          </a:bodyPr>
          <a:lstStyle/>
          <a:p>
            <a:r>
              <a:rPr sz="2800" dirty="0"/>
              <a:t>Predictive Modeling: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8373" y="536028"/>
                <a:ext cx="10887854" cy="5773332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sz="1600" b="1" dirty="0"/>
                  <a:t>Purpose:</a:t>
                </a:r>
                <a:br>
                  <a:rPr sz="1600" dirty="0"/>
                </a:br>
                <a:r>
                  <a:rPr sz="1600" dirty="0"/>
                  <a:t>Model the probability that a customer churns based on customer demographics, account information, and service usage.</a:t>
                </a:r>
              </a:p>
              <a:p>
                <a:pPr lvl="0"/>
                <a:r>
                  <a:rPr sz="1600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600" b="1" dirty="0"/>
                  <a:t>):</a:t>
                </a:r>
                <a:br>
                  <a:rPr sz="1600" dirty="0"/>
                </a:br>
                <a:r>
                  <a:rPr sz="1600" dirty="0"/>
                  <a:t>None of the predictors are significantly associated with customer churn (all regression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sz="1600" dirty="0"/>
                  <a:t>).</a:t>
                </a:r>
              </a:p>
              <a:p>
                <a:pPr lvl="0"/>
                <a:r>
                  <a:rPr sz="1600" b="1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sz="1600" b="1" dirty="0"/>
                  <a:t>):</a:t>
                </a:r>
                <a:br>
                  <a:rPr sz="1600" dirty="0"/>
                </a:br>
                <a:r>
                  <a:rPr sz="1600" dirty="0"/>
                  <a:t>At least one predictor is significantly associated with customer churn (at least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sz="16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sz="1600" dirty="0"/>
                  <a:t>).</a:t>
                </a:r>
              </a:p>
              <a:p>
                <a:pPr lvl="0"/>
                <a:r>
                  <a:rPr sz="1600" b="1" dirty="0"/>
                  <a:t>Type I Error (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sz="1600" b="1" dirty="0"/>
                  <a:t>):</a:t>
                </a:r>
                <a:br>
                  <a:rPr sz="1600" dirty="0"/>
                </a:br>
                <a:r>
                  <a:rPr sz="1600" dirty="0"/>
                  <a:t>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sz="1600" dirty="0"/>
                  <a:t> when it is actually true; set at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𝛼</m:t>
                    </m:r>
                    <m:r>
                      <a:rPr sz="160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sz="1600" dirty="0"/>
                  <a:t>.</a:t>
                </a:r>
              </a:p>
              <a:p>
                <a:pPr lvl="0"/>
                <a:r>
                  <a:rPr sz="1600" b="1" dirty="0"/>
                  <a:t>Test Statistic:</a:t>
                </a:r>
                <a:br>
                  <a:rPr sz="1600" dirty="0"/>
                </a:br>
                <a:r>
                  <a:rPr sz="1600" dirty="0"/>
                  <a:t>Wald </a:t>
                </a:r>
                <a14:m>
                  <m:oMath xmlns:m="http://schemas.openxmlformats.org/officeDocument/2006/math">
                    <m:r>
                      <a:rPr sz="160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sz="1600" dirty="0"/>
                  <a:t>-test for each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sz="16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sz="1600" dirty="0"/>
                  <a:t>) and overall model deviance reduction (likelihood ratio test).</a:t>
                </a:r>
              </a:p>
              <a:p>
                <a:pPr lvl="0"/>
                <a:r>
                  <a:rPr sz="1600" b="1" dirty="0"/>
                  <a:t>Assumptions:</a:t>
                </a:r>
              </a:p>
              <a:p>
                <a:pPr lvl="1"/>
                <a:r>
                  <a:rPr sz="1600" dirty="0"/>
                  <a:t>Binary outcome variable</a:t>
                </a:r>
              </a:p>
              <a:p>
                <a:pPr lvl="1"/>
                <a:r>
                  <a:rPr sz="1600" dirty="0"/>
                  <a:t>Independence of observations</a:t>
                </a:r>
              </a:p>
              <a:p>
                <a:pPr lvl="1"/>
                <a:r>
                  <a:rPr sz="1600" dirty="0"/>
                  <a:t>Linearity of continuous predictors with log-odds</a:t>
                </a:r>
              </a:p>
              <a:p>
                <a:pPr lvl="1"/>
                <a:r>
                  <a:rPr sz="1600" dirty="0"/>
                  <a:t>No perfect multicollinearity among predictors</a:t>
                </a:r>
              </a:p>
              <a:p>
                <a:pPr lvl="1"/>
                <a:r>
                  <a:rPr sz="1600" dirty="0"/>
                  <a:t>Large sample size for reliable Wald tests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373" y="536028"/>
                <a:ext cx="10887854" cy="5773332"/>
              </a:xfrm>
              <a:blipFill>
                <a:blip r:embed="rId3"/>
                <a:stretch>
                  <a:fillRect l="-233" t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862-7D87-2F90-50DC-E14B7D09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45" y="212309"/>
            <a:ext cx="10653578" cy="1132258"/>
          </a:xfrm>
        </p:spPr>
        <p:txBody>
          <a:bodyPr/>
          <a:lstStyle/>
          <a:p>
            <a:r>
              <a:rPr lang="en-US" sz="3600" dirty="0"/>
              <a:t>Predictive Modeling: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0B023-752E-77CE-A64C-72DBD7CE8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544" y="937766"/>
            <a:ext cx="10653579" cy="4593828"/>
          </a:xfrm>
        </p:spPr>
        <p:txBody>
          <a:bodyPr/>
          <a:lstStyle/>
          <a:p>
            <a:pPr lvl="0"/>
            <a:r>
              <a:rPr lang="en-US" sz="1600" b="1" dirty="0"/>
              <a:t>Results:</a:t>
            </a:r>
          </a:p>
          <a:p>
            <a:pPr lvl="1"/>
            <a:r>
              <a:rPr lang="en-US" sz="1600" dirty="0"/>
              <a:t>Accuracy on test data: </a:t>
            </a:r>
            <a:r>
              <a:rPr lang="en-US" sz="1600" b="1" dirty="0"/>
              <a:t>81.9%</a:t>
            </a:r>
            <a:endParaRPr lang="en-US" sz="1600" dirty="0"/>
          </a:p>
          <a:p>
            <a:pPr lvl="1"/>
            <a:r>
              <a:rPr lang="en-US" sz="1600" dirty="0"/>
              <a:t>Sensitivity (Recall): </a:t>
            </a:r>
            <a:r>
              <a:rPr lang="en-US" sz="1600" b="1" dirty="0"/>
              <a:t>54.6%</a:t>
            </a:r>
            <a:endParaRPr lang="en-US" sz="1600" dirty="0"/>
          </a:p>
          <a:p>
            <a:pPr lvl="1"/>
            <a:r>
              <a:rPr lang="en-US" sz="1600" dirty="0"/>
              <a:t>Specificity: </a:t>
            </a:r>
            <a:r>
              <a:rPr lang="en-US" sz="1600" b="1" dirty="0"/>
              <a:t>91.8%</a:t>
            </a:r>
            <a:endParaRPr lang="en-US" sz="1600" dirty="0"/>
          </a:p>
          <a:p>
            <a:pPr lvl="1"/>
            <a:r>
              <a:rPr lang="en-US" sz="1600" dirty="0"/>
              <a:t>Significant predictors included:</a:t>
            </a:r>
          </a:p>
          <a:p>
            <a:pPr lvl="2"/>
            <a:r>
              <a:rPr lang="en-US" b="1" dirty="0"/>
              <a:t>Contract Type</a:t>
            </a:r>
            <a:r>
              <a:rPr lang="en-US" dirty="0"/>
              <a:t> (Month-to-month vs. yearly contracts)</a:t>
            </a:r>
          </a:p>
          <a:p>
            <a:pPr lvl="2"/>
            <a:r>
              <a:rPr lang="en-US" b="1" dirty="0"/>
              <a:t>Internet Service Type</a:t>
            </a:r>
            <a:r>
              <a:rPr lang="en-US" dirty="0"/>
              <a:t> (Fiber optic vs DSL)</a:t>
            </a:r>
          </a:p>
          <a:p>
            <a:pPr lvl="2"/>
            <a:r>
              <a:rPr lang="en-US" b="1" dirty="0"/>
              <a:t>Payment Method</a:t>
            </a:r>
            <a:r>
              <a:rPr lang="en-US" dirty="0"/>
              <a:t> (Electronic check)</a:t>
            </a:r>
          </a:p>
          <a:p>
            <a:pPr lvl="2"/>
            <a:r>
              <a:rPr lang="en-US" b="1" dirty="0"/>
              <a:t>Monthly Charges</a:t>
            </a:r>
            <a:r>
              <a:rPr lang="en-US" dirty="0"/>
              <a:t> and </a:t>
            </a:r>
            <a:r>
              <a:rPr lang="en-US" b="1" dirty="0"/>
              <a:t>Tenure</a:t>
            </a:r>
          </a:p>
          <a:p>
            <a:pPr lvl="2"/>
            <a:r>
              <a:rPr lang="en-US" b="1" dirty="0"/>
              <a:t>Streaming services, Online Backup, Device Protection</a:t>
            </a:r>
          </a:p>
          <a:p>
            <a:pPr lvl="1"/>
            <a:r>
              <a:rPr lang="en-US" sz="1600" dirty="0"/>
              <a:t>Odds ratios indicated that customers with </a:t>
            </a:r>
            <a:r>
              <a:rPr lang="en-US" sz="1600" b="1" dirty="0"/>
              <a:t>month-to-month contracts</a:t>
            </a:r>
            <a:r>
              <a:rPr lang="en-US" sz="1600" dirty="0"/>
              <a:t> and </a:t>
            </a:r>
            <a:r>
              <a:rPr lang="en-US" sz="1600" b="1" dirty="0"/>
              <a:t>fiber optic service</a:t>
            </a:r>
            <a:r>
              <a:rPr lang="en-US" sz="1600" dirty="0"/>
              <a:t> were significantly more likely to churn.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22" y="144367"/>
            <a:ext cx="10653578" cy="1132258"/>
          </a:xfrm>
        </p:spPr>
        <p:txBody>
          <a:bodyPr/>
          <a:lstStyle/>
          <a:p>
            <a:r>
              <a:t>Odds Ratio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767777"/>
              </p:ext>
            </p:extLst>
          </p:nvPr>
        </p:nvGraphicFramePr>
        <p:xfrm>
          <a:off x="612648" y="710496"/>
          <a:ext cx="10966704" cy="6084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5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75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Predictor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Odds Effect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Interpretation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10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MultipleLinesYes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1.99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Having multiple lines nearly </a:t>
                      </a:r>
                      <a:r>
                        <a:rPr sz="1400" b="1"/>
                        <a:t>doubles</a:t>
                      </a:r>
                      <a:r>
                        <a:rPr sz="1400"/>
                        <a:t> churn odds.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80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 err="1"/>
                        <a:t>InternetServiceFiber</a:t>
                      </a:r>
                      <a:r>
                        <a:rPr sz="1400" dirty="0"/>
                        <a:t> optic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/>
                        <a:t>11.63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Fiber optic users are nearly </a:t>
                      </a:r>
                      <a:r>
                        <a:rPr sz="1400" b="1"/>
                        <a:t>12x more likely</a:t>
                      </a:r>
                      <a:r>
                        <a:rPr sz="1400"/>
                        <a:t> to churn than those with DSL.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10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OnlineBackupYes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1.26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/>
                        <a:t>Customers with online backup are </a:t>
                      </a:r>
                      <a:r>
                        <a:rPr sz="1400" b="1" dirty="0"/>
                        <a:t>26% more likely</a:t>
                      </a:r>
                      <a:r>
                        <a:rPr sz="1400" dirty="0"/>
                        <a:t> to churn.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10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DeviceProtectionYes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1.38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Customers with device protection are </a:t>
                      </a:r>
                      <a:r>
                        <a:rPr sz="1400" b="1"/>
                        <a:t>38% more likely</a:t>
                      </a:r>
                      <a:r>
                        <a:rPr sz="1400"/>
                        <a:t> to churn.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10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StreamingTVYes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2.47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Streaming TV users are </a:t>
                      </a:r>
                      <a:r>
                        <a:rPr sz="1400" b="1"/>
                        <a:t>2.5x more likely</a:t>
                      </a:r>
                      <a:r>
                        <a:rPr sz="1400"/>
                        <a:t> to churn.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10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StreamingMoviesYes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2.55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Streaming Movies users are </a:t>
                      </a:r>
                      <a:r>
                        <a:rPr sz="1400" b="1"/>
                        <a:t>2.6x more likely</a:t>
                      </a:r>
                      <a:r>
                        <a:rPr sz="1400"/>
                        <a:t> to churn.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101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PaperlessBillingYes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1.34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Paperless billing customers are </a:t>
                      </a:r>
                      <a:r>
                        <a:rPr sz="1400" b="1"/>
                        <a:t>34% more likely</a:t>
                      </a:r>
                      <a:r>
                        <a:rPr sz="1400"/>
                        <a:t> to churn.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17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PaymentMethodElectronic check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1.26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Paying by electronic check increases churn odds by over </a:t>
                      </a:r>
                      <a:r>
                        <a:rPr sz="1400" b="1"/>
                        <a:t>25%</a:t>
                      </a:r>
                      <a:r>
                        <a:rPr sz="1400"/>
                        <a:t> compared to Bank Transfer.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171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 err="1"/>
                        <a:t>tenure:TotalCharges</a:t>
                      </a:r>
                      <a:endParaRPr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1 + 3.87e-06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/>
                        <a:t>As both tenure and Total Charges increase, the odds of churn increase by a small amount.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73398"/>
              </p:ext>
            </p:extLst>
          </p:nvPr>
        </p:nvGraphicFramePr>
        <p:xfrm>
          <a:off x="299522" y="710496"/>
          <a:ext cx="11077902" cy="4472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2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339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 dirty="0"/>
                        <a:t>Predictor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Odds Effect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2400"/>
                        <a:t>Interpretation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0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DependentsYes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0.81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Customers with dependents are </a:t>
                      </a:r>
                      <a:r>
                        <a:rPr sz="1400" b="1"/>
                        <a:t>19% less likely</a:t>
                      </a:r>
                      <a:r>
                        <a:rPr sz="1400"/>
                        <a:t> to churn than those without.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10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InternetServiceNo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Customers with no internet service are </a:t>
                      </a:r>
                      <a:r>
                        <a:rPr sz="1400" b="1"/>
                        <a:t>much less likely</a:t>
                      </a:r>
                      <a:r>
                        <a:rPr sz="1400"/>
                        <a:t> to churn than those with.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0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 err="1"/>
                        <a:t>ContractOne</a:t>
                      </a:r>
                      <a:r>
                        <a:rPr sz="1400" dirty="0"/>
                        <a:t> year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0.45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One-year contract customers are </a:t>
                      </a:r>
                      <a:r>
                        <a:rPr sz="1400" b="1"/>
                        <a:t>55% less likely</a:t>
                      </a:r>
                      <a:r>
                        <a:rPr sz="1400"/>
                        <a:t> to churn than month to month.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0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ContractTwo year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0.19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Two-year contract customers are </a:t>
                      </a:r>
                      <a:r>
                        <a:rPr sz="1400" b="1"/>
                        <a:t>81% less likely</a:t>
                      </a:r>
                      <a:r>
                        <a:rPr sz="1400"/>
                        <a:t> to churn than month to month.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10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PaymentMethodMailed check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0.83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Paying by mailed check slightly </a:t>
                      </a:r>
                      <a:r>
                        <a:rPr sz="1400" b="1"/>
                        <a:t>reduces</a:t>
                      </a:r>
                      <a:r>
                        <a:rPr sz="1400"/>
                        <a:t> churn risk compared to Bank Transfer.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103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 err="1"/>
                        <a:t>MonthlyCharges</a:t>
                      </a:r>
                      <a:endParaRPr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/>
                        <a:t>0.94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400" dirty="0"/>
                        <a:t>Slight effect — higher monthly charges very slightly </a:t>
                      </a:r>
                      <a:r>
                        <a:rPr sz="1400" b="1" dirty="0"/>
                        <a:t>decrease</a:t>
                      </a:r>
                      <a:r>
                        <a:rPr sz="1400" dirty="0"/>
                        <a:t> churn risk.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22AC71B7-49FD-F421-AAB3-E0D0C1762B66}"/>
              </a:ext>
            </a:extLst>
          </p:cNvPr>
          <p:cNvSpPr txBox="1">
            <a:spLocks/>
          </p:cNvSpPr>
          <p:nvPr/>
        </p:nvSpPr>
        <p:spPr>
          <a:xfrm>
            <a:off x="299522" y="144367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Odds Ratio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Override1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10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2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3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4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5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6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7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8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ppt/theme/themeOverride9.xml><?xml version="1.0" encoding="utf-8"?>
<a:themeOverride xmlns:a="http://schemas.openxmlformats.org/drawingml/2006/main">
  <a:clrScheme name="Vanilla">
    <a:dk1>
      <a:sysClr val="windowText" lastClr="000000"/>
    </a:dk1>
    <a:lt1>
      <a:sysClr val="window" lastClr="FFFFFF"/>
    </a:lt1>
    <a:dk2>
      <a:srgbClr val="2C3932"/>
    </a:dk2>
    <a:lt2>
      <a:srgbClr val="FDF6EA"/>
    </a:lt2>
    <a:accent1>
      <a:srgbClr val="169C9A"/>
    </a:accent1>
    <a:accent2>
      <a:srgbClr val="FA9A42"/>
    </a:accent2>
    <a:accent3>
      <a:srgbClr val="E15C3D"/>
    </a:accent3>
    <a:accent4>
      <a:srgbClr val="E78A67"/>
    </a:accent4>
    <a:accent5>
      <a:srgbClr val="A74B40"/>
    </a:accent5>
    <a:accent6>
      <a:srgbClr val="3D9072"/>
    </a:accent6>
    <a:hlink>
      <a:srgbClr val="169C9A"/>
    </a:hlink>
    <a:folHlink>
      <a:srgbClr val="E15C3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1194</Words>
  <Application>Microsoft Macintosh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Courier</vt:lpstr>
      <vt:lpstr>Neue Haas Grotesk Text Pro</vt:lpstr>
      <vt:lpstr>VanillaVTI</vt:lpstr>
      <vt:lpstr>Telco Customer Retention</vt:lpstr>
      <vt:lpstr> Business Problem and Research Objective</vt:lpstr>
      <vt:lpstr> Data Set Descption</vt:lpstr>
      <vt:lpstr> Data Cleaning and Preparation</vt:lpstr>
      <vt:lpstr>Statistical Test: Wilcoxon Rank Sum Test</vt:lpstr>
      <vt:lpstr>Predictive Modeling: Logistic Regression</vt:lpstr>
      <vt:lpstr>Predictive Modeling: Logistic Regression</vt:lpstr>
      <vt:lpstr>Odds Ratio</vt:lpstr>
      <vt:lpstr>PowerPoint Presentation</vt:lpstr>
      <vt:lpstr>Business Recommendation: Test Retention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Harrison</dc:creator>
  <cp:lastModifiedBy>Timothy Harrison</cp:lastModifiedBy>
  <cp:revision>5</cp:revision>
  <dcterms:created xsi:type="dcterms:W3CDTF">2025-04-29T03:10:12Z</dcterms:created>
  <dcterms:modified xsi:type="dcterms:W3CDTF">2025-04-30T20:24:46Z</dcterms:modified>
</cp:coreProperties>
</file>