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/>
    <p:restoredTop sz="94719"/>
  </p:normalViewPr>
  <p:slideViewPr>
    <p:cSldViewPr snapToGrid="0">
      <p:cViewPr varScale="1">
        <p:scale>
          <a:sx n="135" d="100"/>
          <a:sy n="135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3268E-93C6-46F0-B981-BD4AA959661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DA7903-C8AB-4E78-89A6-DCDEE769DB38}">
      <dgm:prSet/>
      <dgm:spPr/>
      <dgm:t>
        <a:bodyPr/>
        <a:lstStyle/>
        <a:p>
          <a:r>
            <a:rPr lang="en-US"/>
            <a:t>Background: The business has observed rising customer churn rates and wants to understand </a:t>
          </a:r>
          <a:r>
            <a:rPr lang="en-US" b="1"/>
            <a:t>which factors (e.g., contract type, service usage, billing method, demographics)</a:t>
          </a:r>
          <a:r>
            <a:rPr lang="en-US"/>
            <a:t> are most associated with customers leaving. By identifying high-risk groups through a logistic regression model, the business can better prioritize retention strategies, such as offering discounts, improving service quality, or modifying contract terms.</a:t>
          </a:r>
        </a:p>
      </dgm:t>
    </dgm:pt>
    <dgm:pt modelId="{5DC22015-6CBD-4235-A43B-4837721FD179}" type="parTrans" cxnId="{4062D74C-C197-4046-8359-5CC5CBABA81D}">
      <dgm:prSet/>
      <dgm:spPr/>
      <dgm:t>
        <a:bodyPr/>
        <a:lstStyle/>
        <a:p>
          <a:endParaRPr lang="en-US"/>
        </a:p>
      </dgm:t>
    </dgm:pt>
    <dgm:pt modelId="{DF2F4D7A-F196-439E-A022-19979EBED8CB}" type="sibTrans" cxnId="{4062D74C-C197-4046-8359-5CC5CBABA81D}">
      <dgm:prSet/>
      <dgm:spPr/>
      <dgm:t>
        <a:bodyPr/>
        <a:lstStyle/>
        <a:p>
          <a:endParaRPr lang="en-US"/>
        </a:p>
      </dgm:t>
    </dgm:pt>
    <dgm:pt modelId="{1F3A6D54-30EF-42F4-BFD3-0C7003547E13}">
      <dgm:prSet/>
      <dgm:spPr/>
      <dgm:t>
        <a:bodyPr/>
        <a:lstStyle/>
        <a:p>
          <a:r>
            <a:rPr lang="en-US"/>
            <a:t>Business Question: Which customer characteristics are most predictive of churn, and how can the business target interventions to reduce churn risk among at-risk customers?</a:t>
          </a:r>
        </a:p>
      </dgm:t>
    </dgm:pt>
    <dgm:pt modelId="{5952A0B2-24C9-4684-B1C4-302D5E45E1E8}" type="parTrans" cxnId="{F1DAECAA-5E25-4950-A101-CA74123D397C}">
      <dgm:prSet/>
      <dgm:spPr/>
      <dgm:t>
        <a:bodyPr/>
        <a:lstStyle/>
        <a:p>
          <a:endParaRPr lang="en-US"/>
        </a:p>
      </dgm:t>
    </dgm:pt>
    <dgm:pt modelId="{26C86475-7474-4AC8-9F77-53217B2A93B6}" type="sibTrans" cxnId="{F1DAECAA-5E25-4950-A101-CA74123D397C}">
      <dgm:prSet/>
      <dgm:spPr/>
      <dgm:t>
        <a:bodyPr/>
        <a:lstStyle/>
        <a:p>
          <a:endParaRPr lang="en-US"/>
        </a:p>
      </dgm:t>
    </dgm:pt>
    <dgm:pt modelId="{FC70BBBF-8EB9-F145-96D2-400E81F95829}" type="pres">
      <dgm:prSet presAssocID="{FD83268E-93C6-46F0-B981-BD4AA959661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3FC2B8-A080-2547-8021-8928C28FB121}" type="pres">
      <dgm:prSet presAssocID="{0ADA7903-C8AB-4E78-89A6-DCDEE769DB38}" presName="hierRoot1" presStyleCnt="0"/>
      <dgm:spPr/>
    </dgm:pt>
    <dgm:pt modelId="{0385F06B-D28B-CE45-AE57-80392AB63663}" type="pres">
      <dgm:prSet presAssocID="{0ADA7903-C8AB-4E78-89A6-DCDEE769DB38}" presName="composite" presStyleCnt="0"/>
      <dgm:spPr/>
    </dgm:pt>
    <dgm:pt modelId="{4AE6D507-E785-A84C-A9EF-50E29286B243}" type="pres">
      <dgm:prSet presAssocID="{0ADA7903-C8AB-4E78-89A6-DCDEE769DB38}" presName="background" presStyleLbl="node0" presStyleIdx="0" presStyleCnt="2"/>
      <dgm:spPr/>
    </dgm:pt>
    <dgm:pt modelId="{403A2D34-CE59-BB41-BF9E-92F58CC54A82}" type="pres">
      <dgm:prSet presAssocID="{0ADA7903-C8AB-4E78-89A6-DCDEE769DB38}" presName="text" presStyleLbl="fgAcc0" presStyleIdx="0" presStyleCnt="2">
        <dgm:presLayoutVars>
          <dgm:chPref val="3"/>
        </dgm:presLayoutVars>
      </dgm:prSet>
      <dgm:spPr/>
    </dgm:pt>
    <dgm:pt modelId="{99FEA63F-A8C0-954A-A80F-AEC84FB69DFC}" type="pres">
      <dgm:prSet presAssocID="{0ADA7903-C8AB-4E78-89A6-DCDEE769DB38}" presName="hierChild2" presStyleCnt="0"/>
      <dgm:spPr/>
    </dgm:pt>
    <dgm:pt modelId="{3926AA3C-BC60-0A40-B121-BAB3AEE2CAE0}" type="pres">
      <dgm:prSet presAssocID="{1F3A6D54-30EF-42F4-BFD3-0C7003547E13}" presName="hierRoot1" presStyleCnt="0"/>
      <dgm:spPr/>
    </dgm:pt>
    <dgm:pt modelId="{45CC6E3D-6DD6-1C45-915D-9C54B6A8105C}" type="pres">
      <dgm:prSet presAssocID="{1F3A6D54-30EF-42F4-BFD3-0C7003547E13}" presName="composite" presStyleCnt="0"/>
      <dgm:spPr/>
    </dgm:pt>
    <dgm:pt modelId="{145C69DE-856D-D04A-BFBD-7A4659B3C7BA}" type="pres">
      <dgm:prSet presAssocID="{1F3A6D54-30EF-42F4-BFD3-0C7003547E13}" presName="background" presStyleLbl="node0" presStyleIdx="1" presStyleCnt="2"/>
      <dgm:spPr/>
    </dgm:pt>
    <dgm:pt modelId="{71A90884-A130-124B-A7A2-FA3EBEA0C19B}" type="pres">
      <dgm:prSet presAssocID="{1F3A6D54-30EF-42F4-BFD3-0C7003547E13}" presName="text" presStyleLbl="fgAcc0" presStyleIdx="1" presStyleCnt="2">
        <dgm:presLayoutVars>
          <dgm:chPref val="3"/>
        </dgm:presLayoutVars>
      </dgm:prSet>
      <dgm:spPr/>
    </dgm:pt>
    <dgm:pt modelId="{496827CA-980C-044F-B4F1-A6CD6A87D521}" type="pres">
      <dgm:prSet presAssocID="{1F3A6D54-30EF-42F4-BFD3-0C7003547E13}" presName="hierChild2" presStyleCnt="0"/>
      <dgm:spPr/>
    </dgm:pt>
  </dgm:ptLst>
  <dgm:cxnLst>
    <dgm:cxn modelId="{5CE35220-B454-6F40-A292-7EC81CF0E80D}" type="presOf" srcId="{1F3A6D54-30EF-42F4-BFD3-0C7003547E13}" destId="{71A90884-A130-124B-A7A2-FA3EBEA0C19B}" srcOrd="0" destOrd="0" presId="urn:microsoft.com/office/officeart/2005/8/layout/hierarchy1"/>
    <dgm:cxn modelId="{4062D74C-C197-4046-8359-5CC5CBABA81D}" srcId="{FD83268E-93C6-46F0-B981-BD4AA959661C}" destId="{0ADA7903-C8AB-4E78-89A6-DCDEE769DB38}" srcOrd="0" destOrd="0" parTransId="{5DC22015-6CBD-4235-A43B-4837721FD179}" sibTransId="{DF2F4D7A-F196-439E-A022-19979EBED8CB}"/>
    <dgm:cxn modelId="{412F787B-FF9A-9448-8C40-227A5CFC389A}" type="presOf" srcId="{0ADA7903-C8AB-4E78-89A6-DCDEE769DB38}" destId="{403A2D34-CE59-BB41-BF9E-92F58CC54A82}" srcOrd="0" destOrd="0" presId="urn:microsoft.com/office/officeart/2005/8/layout/hierarchy1"/>
    <dgm:cxn modelId="{F1DAECAA-5E25-4950-A101-CA74123D397C}" srcId="{FD83268E-93C6-46F0-B981-BD4AA959661C}" destId="{1F3A6D54-30EF-42F4-BFD3-0C7003547E13}" srcOrd="1" destOrd="0" parTransId="{5952A0B2-24C9-4684-B1C4-302D5E45E1E8}" sibTransId="{26C86475-7474-4AC8-9F77-53217B2A93B6}"/>
    <dgm:cxn modelId="{4ABEBAB8-D996-474B-9D09-2B15F37993CD}" type="presOf" srcId="{FD83268E-93C6-46F0-B981-BD4AA959661C}" destId="{FC70BBBF-8EB9-F145-96D2-400E81F95829}" srcOrd="0" destOrd="0" presId="urn:microsoft.com/office/officeart/2005/8/layout/hierarchy1"/>
    <dgm:cxn modelId="{4B68C4E1-3F9C-A04A-B3C7-497319D049F2}" type="presParOf" srcId="{FC70BBBF-8EB9-F145-96D2-400E81F95829}" destId="{EF3FC2B8-A080-2547-8021-8928C28FB121}" srcOrd="0" destOrd="0" presId="urn:microsoft.com/office/officeart/2005/8/layout/hierarchy1"/>
    <dgm:cxn modelId="{C4A0A758-6E2D-C74E-A344-B248855A8D4B}" type="presParOf" srcId="{EF3FC2B8-A080-2547-8021-8928C28FB121}" destId="{0385F06B-D28B-CE45-AE57-80392AB63663}" srcOrd="0" destOrd="0" presId="urn:microsoft.com/office/officeart/2005/8/layout/hierarchy1"/>
    <dgm:cxn modelId="{33A581E6-C1FA-D845-BF4C-1A3D8243D420}" type="presParOf" srcId="{0385F06B-D28B-CE45-AE57-80392AB63663}" destId="{4AE6D507-E785-A84C-A9EF-50E29286B243}" srcOrd="0" destOrd="0" presId="urn:microsoft.com/office/officeart/2005/8/layout/hierarchy1"/>
    <dgm:cxn modelId="{0E25C0FC-D36E-9A48-8360-9219BA0F88E1}" type="presParOf" srcId="{0385F06B-D28B-CE45-AE57-80392AB63663}" destId="{403A2D34-CE59-BB41-BF9E-92F58CC54A82}" srcOrd="1" destOrd="0" presId="urn:microsoft.com/office/officeart/2005/8/layout/hierarchy1"/>
    <dgm:cxn modelId="{E764930D-5177-9347-A5CF-3481C021CDF9}" type="presParOf" srcId="{EF3FC2B8-A080-2547-8021-8928C28FB121}" destId="{99FEA63F-A8C0-954A-A80F-AEC84FB69DFC}" srcOrd="1" destOrd="0" presId="urn:microsoft.com/office/officeart/2005/8/layout/hierarchy1"/>
    <dgm:cxn modelId="{93F032AE-9208-C44D-87E8-3E836EA2B3CF}" type="presParOf" srcId="{FC70BBBF-8EB9-F145-96D2-400E81F95829}" destId="{3926AA3C-BC60-0A40-B121-BAB3AEE2CAE0}" srcOrd="1" destOrd="0" presId="urn:microsoft.com/office/officeart/2005/8/layout/hierarchy1"/>
    <dgm:cxn modelId="{9E5251FF-C1EF-8E4D-AF8F-32CDB7168D29}" type="presParOf" srcId="{3926AA3C-BC60-0A40-B121-BAB3AEE2CAE0}" destId="{45CC6E3D-6DD6-1C45-915D-9C54B6A8105C}" srcOrd="0" destOrd="0" presId="urn:microsoft.com/office/officeart/2005/8/layout/hierarchy1"/>
    <dgm:cxn modelId="{AAC1DD80-0959-D940-B725-1BA01DBC338A}" type="presParOf" srcId="{45CC6E3D-6DD6-1C45-915D-9C54B6A8105C}" destId="{145C69DE-856D-D04A-BFBD-7A4659B3C7BA}" srcOrd="0" destOrd="0" presId="urn:microsoft.com/office/officeart/2005/8/layout/hierarchy1"/>
    <dgm:cxn modelId="{849B16D0-6D8A-7B43-B5F8-62CEC2DF966A}" type="presParOf" srcId="{45CC6E3D-6DD6-1C45-915D-9C54B6A8105C}" destId="{71A90884-A130-124B-A7A2-FA3EBEA0C19B}" srcOrd="1" destOrd="0" presId="urn:microsoft.com/office/officeart/2005/8/layout/hierarchy1"/>
    <dgm:cxn modelId="{0F95744E-26CE-7F43-B3C7-7621F099F4DA}" type="presParOf" srcId="{3926AA3C-BC60-0A40-B121-BAB3AEE2CAE0}" destId="{496827CA-980C-044F-B4F1-A6CD6A87D5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6D507-E785-A84C-A9EF-50E29286B243}">
      <dsp:nvSpPr>
        <dsp:cNvPr id="0" name=""/>
        <dsp:cNvSpPr/>
      </dsp:nvSpPr>
      <dsp:spPr>
        <a:xfrm>
          <a:off x="1261" y="393494"/>
          <a:ext cx="4428354" cy="281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A2D34-CE59-BB41-BF9E-92F58CC54A82}">
      <dsp:nvSpPr>
        <dsp:cNvPr id="0" name=""/>
        <dsp:cNvSpPr/>
      </dsp:nvSpPr>
      <dsp:spPr>
        <a:xfrm>
          <a:off x="493301" y="860931"/>
          <a:ext cx="4428354" cy="281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Background: The business has observed rising customer churn rates and wants to understand </a:t>
          </a:r>
          <a:r>
            <a:rPr lang="en-US" sz="1600" b="1" kern="1200"/>
            <a:t>which factors (e.g., contract type, service usage, billing method, demographics)</a:t>
          </a:r>
          <a:r>
            <a:rPr lang="en-US" sz="1600" kern="1200"/>
            <a:t> are most associated with customers leaving. By identifying high-risk groups through a logistic regression model, the business can better prioritize retention strategies, such as offering discounts, improving service quality, or modifying contract terms.</a:t>
          </a:r>
        </a:p>
      </dsp:txBody>
      <dsp:txXfrm>
        <a:off x="575662" y="943292"/>
        <a:ext cx="4263632" cy="2647282"/>
      </dsp:txXfrm>
    </dsp:sp>
    <dsp:sp modelId="{145C69DE-856D-D04A-BFBD-7A4659B3C7BA}">
      <dsp:nvSpPr>
        <dsp:cNvPr id="0" name=""/>
        <dsp:cNvSpPr/>
      </dsp:nvSpPr>
      <dsp:spPr>
        <a:xfrm>
          <a:off x="5413694" y="393494"/>
          <a:ext cx="4428354" cy="281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90884-A130-124B-A7A2-FA3EBEA0C19B}">
      <dsp:nvSpPr>
        <dsp:cNvPr id="0" name=""/>
        <dsp:cNvSpPr/>
      </dsp:nvSpPr>
      <dsp:spPr>
        <a:xfrm>
          <a:off x="5905734" y="860931"/>
          <a:ext cx="4428354" cy="281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Question: Which customer characteristics are most predictive of churn, and how can the business target interventions to reduce churn risk among at-risk customers?</a:t>
          </a:r>
        </a:p>
      </dsp:txBody>
      <dsp:txXfrm>
        <a:off x="5988095" y="943292"/>
        <a:ext cx="4263632" cy="2647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58157-4C72-7C4E-B949-6ABF72BD4E4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E6E43-0CA3-F843-899C-CC17405DD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2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for </a:t>
            </a:r>
            <a:r>
              <a:rPr lang="en-US" dirty="0" err="1"/>
              <a:t>wald</a:t>
            </a:r>
            <a:r>
              <a:rPr lang="en-US" dirty="0"/>
              <a:t>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E6E43-0CA3-F843-899C-CC17405DD1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5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E6E43-0CA3-F843-899C-CC17405DD1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5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5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5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7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1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716FF-404D-7190-FDDC-2FA62856C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Telco Customer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DD71-8749-3ECE-5385-486449D1E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500" dirty="0"/>
              <a:t>DA-6213 Data Driven Decision Making</a:t>
            </a:r>
          </a:p>
          <a:p>
            <a:pPr algn="l">
              <a:lnSpc>
                <a:spcPct val="110000"/>
              </a:lnSpc>
            </a:pPr>
            <a:r>
              <a:rPr lang="en-US" sz="1500" dirty="0"/>
              <a:t>	Spring 2025</a:t>
            </a:r>
          </a:p>
          <a:p>
            <a:pPr algn="l">
              <a:lnSpc>
                <a:spcPct val="110000"/>
              </a:lnSpc>
            </a:pPr>
            <a:r>
              <a:rPr lang="en-US" sz="1500" dirty="0"/>
              <a:t>William </a:t>
            </a:r>
            <a:r>
              <a:rPr lang="en-US" sz="1500" dirty="0" err="1"/>
              <a:t>Hyltin</a:t>
            </a:r>
            <a:r>
              <a:rPr lang="en-US" sz="1500" dirty="0"/>
              <a:t>, Holly Milazzo, </a:t>
            </a:r>
            <a:r>
              <a:rPr lang="en-US" sz="1500"/>
              <a:t>Tim Harrison</a:t>
            </a:r>
            <a:endParaRPr lang="en-US" sz="1500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94AEC486-DABF-010B-FF68-A3AAC64359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449" r="5699" b="-2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8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532" y="-21488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sz="3300" dirty="0"/>
              <a:t>Business Recommendation: Test Retention Strategies</a:t>
            </a:r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3E406A3F-931B-362C-3489-5E640E975A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908" r="25583" b="-1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514" y="1381461"/>
            <a:ext cx="5916169" cy="4960616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000" b="1" dirty="0"/>
              <a:t>Recommendation:</a:t>
            </a:r>
            <a:br>
              <a:rPr lang="en-US" sz="1000" dirty="0"/>
            </a:br>
            <a:r>
              <a:rPr lang="en-US" sz="1000" dirty="0"/>
              <a:t>Implement a </a:t>
            </a:r>
            <a:r>
              <a:rPr lang="en-US" sz="1000" b="1" dirty="0"/>
              <a:t>Champion/Challenger A/B test</a:t>
            </a:r>
            <a:r>
              <a:rPr lang="en-US" sz="1000" dirty="0"/>
              <a:t> to evaluate the impact of targeted retention strategies based on significant churn predictors.</a:t>
            </a:r>
          </a:p>
          <a:p>
            <a:pPr lvl="0">
              <a:lnSpc>
                <a:spcPct val="110000"/>
              </a:lnSpc>
            </a:pPr>
            <a:r>
              <a:rPr lang="en-US" sz="1000" b="1" dirty="0"/>
              <a:t>Champion Group:</a:t>
            </a:r>
            <a:br>
              <a:rPr lang="en-US" sz="1000" dirty="0"/>
            </a:br>
            <a:r>
              <a:rPr lang="en-US" sz="1000" dirty="0"/>
              <a:t>Business-as-usual retention efforts (control group).</a:t>
            </a:r>
          </a:p>
          <a:p>
            <a:pPr lvl="0">
              <a:lnSpc>
                <a:spcPct val="110000"/>
              </a:lnSpc>
            </a:pPr>
            <a:r>
              <a:rPr lang="en-US" sz="1000" b="1" dirty="0"/>
              <a:t>Challenger Group:</a:t>
            </a:r>
            <a:br>
              <a:rPr lang="en-US" sz="1000" dirty="0"/>
            </a:br>
            <a:r>
              <a:rPr lang="en-US" sz="1000" dirty="0"/>
              <a:t>Customers receiving enhanced interventions based on model insights:</a:t>
            </a:r>
          </a:p>
          <a:p>
            <a:pPr lvl="1">
              <a:lnSpc>
                <a:spcPct val="110000"/>
              </a:lnSpc>
            </a:pPr>
            <a:r>
              <a:rPr lang="en-US" sz="1000" dirty="0"/>
              <a:t>Incentivize customers on </a:t>
            </a:r>
            <a:r>
              <a:rPr lang="en-US" sz="1000" b="1" dirty="0"/>
              <a:t>month-to-month contracts</a:t>
            </a:r>
            <a:r>
              <a:rPr lang="en-US" sz="1000" dirty="0"/>
              <a:t> to switch to 1- or 2-year terms</a:t>
            </a:r>
          </a:p>
          <a:p>
            <a:pPr lvl="1">
              <a:lnSpc>
                <a:spcPct val="110000"/>
              </a:lnSpc>
            </a:pPr>
            <a:r>
              <a:rPr lang="en-US" sz="1000" dirty="0"/>
              <a:t>Offer personalized outreach or discounts to </a:t>
            </a:r>
            <a:r>
              <a:rPr lang="en-US" sz="1000" b="1" dirty="0"/>
              <a:t>fiber optic</a:t>
            </a:r>
            <a:r>
              <a:rPr lang="en-US" sz="1000" dirty="0"/>
              <a:t> users</a:t>
            </a:r>
          </a:p>
          <a:p>
            <a:pPr lvl="1">
              <a:lnSpc>
                <a:spcPct val="110000"/>
              </a:lnSpc>
            </a:pPr>
            <a:r>
              <a:rPr lang="en-US" sz="1000" dirty="0"/>
              <a:t>Provide bundling or loyalty perks to customers with </a:t>
            </a:r>
            <a:r>
              <a:rPr lang="en-US" sz="1000" b="1" dirty="0"/>
              <a:t>streaming services</a:t>
            </a:r>
          </a:p>
          <a:p>
            <a:pPr lvl="1">
              <a:lnSpc>
                <a:spcPct val="110000"/>
              </a:lnSpc>
            </a:pPr>
            <a:r>
              <a:rPr lang="en-US" sz="1000" dirty="0"/>
              <a:t>Encourage switching away from </a:t>
            </a:r>
            <a:r>
              <a:rPr lang="en-US" sz="1000" b="1" dirty="0"/>
              <a:t>electronic check</a:t>
            </a:r>
            <a:r>
              <a:rPr lang="en-US" sz="1000" dirty="0"/>
              <a:t> to more stable payment methods</a:t>
            </a:r>
          </a:p>
          <a:p>
            <a:pPr lvl="0">
              <a:lnSpc>
                <a:spcPct val="110000"/>
              </a:lnSpc>
            </a:pPr>
            <a:r>
              <a:rPr lang="en-US" sz="1000" b="1" dirty="0"/>
              <a:t>Evaluation Method:</a:t>
            </a:r>
            <a:br>
              <a:rPr lang="en-US" sz="1000" dirty="0"/>
            </a:br>
            <a:r>
              <a:rPr lang="en-US" sz="1000" dirty="0"/>
              <a:t>After sufficient sample collection, conduct a </a:t>
            </a:r>
            <a:r>
              <a:rPr lang="en-US" sz="1000" b="1" dirty="0"/>
              <a:t>Chi-Square Test of Independence</a:t>
            </a:r>
            <a:r>
              <a:rPr lang="en-US" sz="1000" dirty="0"/>
              <a:t> to determine whether churn rates differ significantly between groups.</a:t>
            </a:r>
          </a:p>
          <a:p>
            <a:pPr lvl="0">
              <a:lnSpc>
                <a:spcPct val="110000"/>
              </a:lnSpc>
            </a:pPr>
            <a:r>
              <a:rPr lang="en-US" sz="1000" b="1" dirty="0"/>
              <a:t>Why Chi-Square:</a:t>
            </a:r>
          </a:p>
          <a:p>
            <a:pPr lvl="1">
              <a:lnSpc>
                <a:spcPct val="110000"/>
              </a:lnSpc>
            </a:pPr>
            <a:r>
              <a:rPr lang="en-US" sz="1000" dirty="0"/>
              <a:t>Outcome is binary (churn vs no churn)</a:t>
            </a:r>
          </a:p>
          <a:p>
            <a:pPr lvl="1">
              <a:lnSpc>
                <a:spcPct val="110000"/>
              </a:lnSpc>
            </a:pPr>
            <a:r>
              <a:rPr lang="en-US" sz="1000" dirty="0"/>
              <a:t>Independent samples</a:t>
            </a:r>
          </a:p>
          <a:p>
            <a:pPr lvl="1">
              <a:lnSpc>
                <a:spcPct val="110000"/>
              </a:lnSpc>
            </a:pPr>
            <a:r>
              <a:rPr lang="en-US" sz="1000" dirty="0"/>
              <a:t>Suitable for comparing proportions across categorical groups</a:t>
            </a:r>
          </a:p>
          <a:p>
            <a:pPr lvl="0">
              <a:lnSpc>
                <a:spcPct val="110000"/>
              </a:lnSpc>
            </a:pPr>
            <a:r>
              <a:rPr lang="en-US" sz="1000" b="1" dirty="0"/>
              <a:t>Goal:</a:t>
            </a:r>
            <a:br>
              <a:rPr lang="en-US" sz="1000" dirty="0"/>
            </a:br>
            <a:r>
              <a:rPr lang="en-US" sz="1000" dirty="0"/>
              <a:t>Determine whether proactive changes lead to a </a:t>
            </a:r>
            <a:r>
              <a:rPr lang="en-US" sz="1000" b="1" dirty="0"/>
              <a:t>statistically significant reduction in churn</a:t>
            </a:r>
            <a:r>
              <a:rPr lang="en-US" sz="10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B6A5F-2F2A-0FE9-C5D6-C2CF9937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 Business Problem and Research Objective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01FF32-6879-DFC1-A736-2F609B786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935642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156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02DC-A113-7B58-025C-6FB1D166D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DDA1E-9BDA-727B-6230-21DE2CC6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 dirty="0"/>
              <a:t> Data Set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0C918-9F57-C28F-3DD7-A8FBD30A53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79" r="3687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AD5F-32D0-B482-D449-78675D6F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000" b="1"/>
              <a:t>Dataset Size:</a:t>
            </a:r>
            <a:r>
              <a:rPr lang="en-US" sz="1000"/>
              <a:t> 7,032 customer records with 21 variables</a:t>
            </a:r>
          </a:p>
          <a:p>
            <a:pPr>
              <a:lnSpc>
                <a:spcPct val="110000"/>
              </a:lnSpc>
              <a:buNone/>
            </a:pPr>
            <a:r>
              <a:rPr lang="en-US" sz="1000" b="1"/>
              <a:t>Target Variable:</a:t>
            </a:r>
            <a:r>
              <a:rPr lang="en-US" sz="1000"/>
              <a:t> Churn (Yes/No) — whether a customer left the company</a:t>
            </a:r>
          </a:p>
          <a:p>
            <a:pPr>
              <a:lnSpc>
                <a:spcPct val="110000"/>
              </a:lnSpc>
              <a:buNone/>
            </a:pPr>
            <a:r>
              <a:rPr lang="en-US" sz="1000" b="1"/>
              <a:t>Variable Types:</a:t>
            </a:r>
            <a:endParaRPr lang="en-US" sz="100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/>
              <a:t>17 categorical (e.g., gender, contract type, payment method)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/>
              <a:t>4 numeric (tenure, monthly charges, total charges, senior citizen indicator)</a:t>
            </a:r>
          </a:p>
          <a:p>
            <a:pPr>
              <a:lnSpc>
                <a:spcPct val="110000"/>
              </a:lnSpc>
              <a:buNone/>
            </a:pPr>
            <a:r>
              <a:rPr lang="en-US" sz="1000" b="1"/>
              <a:t>Churn Distribution:</a:t>
            </a:r>
            <a:r>
              <a:rPr lang="en-US" sz="1000"/>
              <a:t> Imbalanced — fewer customers churned than stayed</a:t>
            </a:r>
          </a:p>
          <a:p>
            <a:pPr>
              <a:lnSpc>
                <a:spcPct val="110000"/>
              </a:lnSpc>
              <a:buNone/>
            </a:pPr>
            <a:r>
              <a:rPr lang="en-US" sz="1000" b="1"/>
              <a:t>Notable Predictors (based on EDA and modeling):</a:t>
            </a:r>
            <a:endParaRPr lang="en-US" sz="100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b="1"/>
              <a:t>Contract Type:</a:t>
            </a:r>
            <a:r>
              <a:rPr lang="en-US" sz="1000"/>
              <a:t> Month-to-month customers churn more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b="1"/>
              <a:t>Payment Method:</a:t>
            </a:r>
            <a:r>
              <a:rPr lang="en-US" sz="1000"/>
              <a:t> Electronic check associated with higher churn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b="1"/>
              <a:t>Internet Service:</a:t>
            </a:r>
            <a:r>
              <a:rPr lang="en-US" sz="1000"/>
              <a:t> Fiber optic users churn at higher rates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000" b="1"/>
              <a:t>Tenure and Charges:</a:t>
            </a:r>
            <a:r>
              <a:rPr lang="en-US" sz="1000"/>
              <a:t> Shorter tenure and higher charges linked to churn</a:t>
            </a:r>
          </a:p>
          <a:p>
            <a:pPr>
              <a:lnSpc>
                <a:spcPct val="110000"/>
              </a:lnSpc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1141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8553BC-D245-5312-1EB1-52C0F6153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C54A0C3-5130-F256-D151-030A909A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5D32A-0003-A80D-636F-AF8B4199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791" y="603504"/>
            <a:ext cx="549043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 Data Cleaning and 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48E86-4B1B-B5A2-0DCF-2C89ACDF6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399" y="415376"/>
            <a:ext cx="3103948" cy="2902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752BE7-3778-3321-E2B3-4757E866C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1" y="3553637"/>
            <a:ext cx="4749247" cy="27070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81DE9-3370-EC46-0E5B-1B67B112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4" y="2212848"/>
            <a:ext cx="5490436" cy="4096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Removed customerID </a:t>
            </a:r>
            <a:r>
              <a:rPr lang="en-US" sz="1300"/>
              <a:t>- It was an identifier with no predictive value for churn.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Converted SeniorCitizen from numeric (0/1) to categorical</a:t>
            </a:r>
            <a:endParaRPr lang="en-US" sz="130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Converted all character variables to factors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Addressed perfect correlations between service variables</a:t>
            </a:r>
          </a:p>
          <a:p>
            <a:pPr lvl="2">
              <a:lnSpc>
                <a:spcPct val="110000"/>
              </a:lnSpc>
            </a:pPr>
            <a:r>
              <a:rPr lang="en-US" sz="1300"/>
              <a:t>Created dummy variables for services (e.g., OnlineSecurity, DeviceProtection) and dropped levels perfectly correlated with not having internet or phone service (avoided perfect separation errors).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Dropped redundant variables before modeling</a:t>
            </a:r>
          </a:p>
          <a:p>
            <a:pPr lvl="2">
              <a:lnSpc>
                <a:spcPct val="110000"/>
              </a:lnSpc>
            </a:pPr>
            <a:r>
              <a:rPr lang="en-US" sz="1300"/>
              <a:t> TotalCharges initially dropped (due to high correlation with tenure), but reintroduced later as part of an interaction with tenure based on exploratory findings.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Split data into training (70%) and test (30%) sets</a:t>
            </a:r>
            <a:endParaRPr lang="en-US" sz="1300"/>
          </a:p>
          <a:p>
            <a:pPr marL="0" indent="0">
              <a:lnSpc>
                <a:spcPct val="110000"/>
              </a:lnSpc>
              <a:buNone/>
            </a:pPr>
            <a:endParaRPr lang="en-US" sz="1300"/>
          </a:p>
          <a:p>
            <a:pPr>
              <a:lnSpc>
                <a:spcPct val="110000"/>
              </a:lnSpc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56691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79" y="179882"/>
            <a:ext cx="10972800" cy="1143000"/>
          </a:xfrm>
        </p:spPr>
        <p:txBody>
          <a:bodyPr>
            <a:normAutofit/>
          </a:bodyPr>
          <a:lstStyle/>
          <a:p>
            <a:r>
              <a:rPr sz="3200" dirty="0"/>
              <a:t>Statistical Test: Wilcoxon Rank Sum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4793" y="873650"/>
                <a:ext cx="10972800" cy="51107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sz="1200" b="1" dirty="0"/>
                  <a:t>Purpose:</a:t>
                </a:r>
                <a:br>
                  <a:rPr sz="1200" dirty="0"/>
                </a:br>
                <a:r>
                  <a:rPr sz="1200" dirty="0"/>
                  <a:t>Compare distributions of continuous variables (</a:t>
                </a:r>
                <a:r>
                  <a:rPr sz="1200" dirty="0">
                    <a:latin typeface="Courier"/>
                  </a:rPr>
                  <a:t>tenure</a:t>
                </a:r>
                <a:r>
                  <a:rPr sz="1200" dirty="0"/>
                  <a:t>, </a:t>
                </a:r>
                <a:r>
                  <a:rPr sz="1200" dirty="0" err="1">
                    <a:latin typeface="Courier"/>
                  </a:rPr>
                  <a:t>MonthlyCharges</a:t>
                </a:r>
                <a:r>
                  <a:rPr sz="1200" dirty="0"/>
                  <a:t>) between customers who churned and customers who stayed.</a:t>
                </a:r>
              </a:p>
              <a:p>
                <a:pPr lvl="0"/>
                <a:r>
                  <a:rPr sz="1200" b="1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sz="1200" b="1" dirty="0"/>
                  <a:t>):</a:t>
                </a:r>
                <a:br>
                  <a:rPr sz="1200" dirty="0"/>
                </a:br>
                <a:r>
                  <a:rPr sz="1200" dirty="0"/>
                  <a:t>The distributions of the continuous variable are the same across churn and non-churn groups.</a:t>
                </a:r>
              </a:p>
              <a:p>
                <a:pPr lvl="0"/>
                <a:r>
                  <a:rPr sz="1200" b="1" dirty="0"/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sz="1200" b="1" dirty="0"/>
                  <a:t>):</a:t>
                </a:r>
                <a:br>
                  <a:rPr sz="1200" dirty="0"/>
                </a:br>
                <a:r>
                  <a:rPr sz="1200" dirty="0"/>
                  <a:t>The distributions of the continuous variable are different between churn and non-churn groups.</a:t>
                </a:r>
              </a:p>
              <a:p>
                <a:pPr lvl="0"/>
                <a:r>
                  <a:rPr sz="1200" b="1" dirty="0"/>
                  <a:t>Type I Error (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sz="1200" b="1" dirty="0"/>
                  <a:t>):</a:t>
                </a:r>
                <a:br>
                  <a:rPr sz="1200" dirty="0"/>
                </a:br>
                <a:r>
                  <a:rPr sz="1200" dirty="0"/>
                  <a:t>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sz="1200" dirty="0"/>
                  <a:t> when it is actually true; set at 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𝛼</m:t>
                    </m:r>
                    <m:r>
                      <a:rPr sz="120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sz="1200" dirty="0"/>
                  <a:t>.</a:t>
                </a:r>
              </a:p>
              <a:p>
                <a:pPr lvl="0"/>
                <a:r>
                  <a:rPr sz="1200" b="1" dirty="0"/>
                  <a:t>Test Statistic:</a:t>
                </a:r>
                <a:br>
                  <a:rPr sz="1200" dirty="0"/>
                </a:br>
                <a:r>
                  <a:rPr sz="1200" dirty="0"/>
                  <a:t>The Wilcoxon rank sum statistic (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sz="1200" dirty="0"/>
                  <a:t>) measures whether one group tends to have higher or lower values than the other.</a:t>
                </a:r>
              </a:p>
              <a:p>
                <a:pPr lvl="0"/>
                <a:r>
                  <a:rPr sz="1200" b="1" dirty="0"/>
                  <a:t>Assumptions:</a:t>
                </a:r>
              </a:p>
              <a:p>
                <a:pPr lvl="1"/>
                <a:r>
                  <a:rPr sz="1200" dirty="0"/>
                  <a:t>Independent samples</a:t>
                </a:r>
              </a:p>
              <a:p>
                <a:pPr lvl="1"/>
                <a:r>
                  <a:rPr sz="1200" dirty="0"/>
                  <a:t>Ordinal or continuous data</a:t>
                </a:r>
              </a:p>
              <a:p>
                <a:pPr lvl="1"/>
                <a:r>
                  <a:rPr sz="1200" dirty="0"/>
                  <a:t>Similar distribution shapes between groups (weak assumption)</a:t>
                </a:r>
              </a:p>
              <a:p>
                <a:pPr lvl="0"/>
                <a:r>
                  <a:rPr sz="1200" b="1" dirty="0"/>
                  <a:t>Results:</a:t>
                </a:r>
              </a:p>
              <a:p>
                <a:pPr lvl="1"/>
                <a:r>
                  <a:rPr sz="1200" b="1" dirty="0"/>
                  <a:t>Tenure:</a:t>
                </a:r>
                <a:r>
                  <a:rPr sz="1200" dirty="0"/>
                  <a:t> 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𝑊</m:t>
                    </m:r>
                    <m:r>
                      <a:rPr sz="1200">
                        <a:latin typeface="Cambria Math" panose="02040503050406030204" pitchFamily="18" charset="0"/>
                      </a:rPr>
                      <m:t>=2,494,979</m:t>
                    </m:r>
                  </m:oMath>
                </a14:m>
                <a:r>
                  <a:rPr sz="1200" dirty="0"/>
                  <a:t>, 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sz="1200" dirty="0"/>
                  <a:t>-value 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&lt;2.2×</m:t>
                    </m:r>
                    <m:sSup>
                      <m:sSupPr>
                        <m:ctrlPr>
                          <a:rPr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12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1200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</m:oMath>
                </a14:m>
                <a:endParaRPr sz="1200" dirty="0"/>
              </a:p>
              <a:p>
                <a:pPr lvl="2"/>
                <a:r>
                  <a:rPr sz="1100" dirty="0"/>
                  <a:t>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1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sz="1100" dirty="0"/>
                  <a:t>; there is a significant difference in tenure between churned and non-churned customers.</a:t>
                </a:r>
              </a:p>
              <a:p>
                <a:pPr lvl="1"/>
                <a:r>
                  <a:rPr sz="1200" b="1" dirty="0"/>
                  <a:t>Monthly Charges:</a:t>
                </a:r>
                <a:r>
                  <a:rPr sz="1200" dirty="0"/>
                  <a:t> 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𝑊</m:t>
                    </m:r>
                    <m:r>
                      <a:rPr sz="1200">
                        <a:latin typeface="Cambria Math" panose="02040503050406030204" pitchFamily="18" charset="0"/>
                      </a:rPr>
                      <m:t>=5,986,148</m:t>
                    </m:r>
                  </m:oMath>
                </a14:m>
                <a:r>
                  <a:rPr sz="1200" dirty="0"/>
                  <a:t>, 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sz="1200" dirty="0"/>
                  <a:t>-value 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&lt;2.2×</m:t>
                    </m:r>
                    <m:sSup>
                      <m:sSupPr>
                        <m:ctrlPr>
                          <a:rPr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12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1200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</m:oMath>
                </a14:m>
                <a:endParaRPr sz="1200" dirty="0"/>
              </a:p>
              <a:p>
                <a:pPr lvl="2"/>
                <a:r>
                  <a:rPr sz="1100" dirty="0"/>
                  <a:t>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1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sz="1100" dirty="0"/>
                  <a:t>; there is a significant difference in monthly charges between churned and non-churned customers.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793" y="873650"/>
                <a:ext cx="10972800" cy="5110700"/>
              </a:xfrm>
              <a:blipFill>
                <a:blip r:embed="rId3"/>
                <a:stretch>
                  <a:fillRect b="-6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79" y="548640"/>
            <a:ext cx="4779572" cy="2067705"/>
          </a:xfrm>
        </p:spPr>
        <p:txBody>
          <a:bodyPr anchor="t">
            <a:normAutofit/>
          </a:bodyPr>
          <a:lstStyle/>
          <a:p>
            <a:r>
              <a:rPr lang="en-US"/>
              <a:t>Predictive Modeling: Logistic Regression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B7C3A26-E693-01FE-C85F-5AED9A046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548640"/>
            <a:ext cx="5761726" cy="21820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4931" y="2076813"/>
                <a:ext cx="5733727" cy="3108962"/>
              </a:xfrm>
            </p:spPr>
            <p:txBody>
              <a:bodyPr anchor="t">
                <a:normAutofit/>
              </a:bodyPr>
              <a:lstStyle/>
              <a:p>
                <a:pPr lvl="0">
                  <a:lnSpc>
                    <a:spcPct val="110000"/>
                  </a:lnSpc>
                </a:pPr>
                <a:r>
                  <a:rPr lang="en-US" sz="1300" b="1" dirty="0"/>
                  <a:t>Purpose:</a:t>
                </a:r>
                <a:br>
                  <a:rPr lang="en-US" sz="1300" dirty="0"/>
                </a:br>
                <a:r>
                  <a:rPr lang="en-US" sz="1300" dirty="0"/>
                  <a:t>Model the probability that a customer churns based on customer demographics, account information, and service usage.</a:t>
                </a:r>
              </a:p>
              <a:p>
                <a:pPr lvl="0">
                  <a:lnSpc>
                    <a:spcPct val="110000"/>
                  </a:lnSpc>
                </a:pPr>
                <a:r>
                  <a:rPr lang="en-US" sz="1300" b="1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3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13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1300" b="1" dirty="0"/>
                  <a:t>):</a:t>
                </a:r>
                <a:br>
                  <a:rPr lang="ar-AE" sz="1300" dirty="0"/>
                </a:br>
                <a:r>
                  <a:rPr lang="en-US" sz="1300" dirty="0"/>
                  <a:t>None of the predictors are significantly associated with customer churn (all regression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3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13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3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AE" sz="1300" dirty="0"/>
                  <a:t>).</a:t>
                </a:r>
              </a:p>
              <a:p>
                <a:pPr lvl="0">
                  <a:lnSpc>
                    <a:spcPct val="110000"/>
                  </a:lnSpc>
                </a:pPr>
                <a:r>
                  <a:rPr lang="en-US" sz="1300" b="1" dirty="0"/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3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13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sz="1300" b="1" dirty="0"/>
                  <a:t>):</a:t>
                </a:r>
                <a:br>
                  <a:rPr lang="ar-AE" sz="1300" dirty="0"/>
                </a:br>
                <a:r>
                  <a:rPr lang="en-US" sz="1300" dirty="0"/>
                  <a:t>At least one predictor is significantly associated with customer churn (at least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3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13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sz="130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300" dirty="0"/>
                  <a:t>.</a:t>
                </a:r>
                <a:endParaRPr lang="ar-AE" sz="1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31" y="2076813"/>
                <a:ext cx="5733727" cy="3108962"/>
              </a:xfrm>
              <a:blipFill>
                <a:blip r:embed="rId5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4A692A-C04B-0794-C2F2-066BA88C35F2}"/>
                  </a:ext>
                </a:extLst>
              </p:cNvPr>
              <p:cNvSpPr txBox="1"/>
              <p:nvPr/>
            </p:nvSpPr>
            <p:spPr>
              <a:xfrm>
                <a:off x="6729288" y="2076813"/>
                <a:ext cx="5283172" cy="2807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10000"/>
                  </a:lnSpc>
                </a:pPr>
                <a:r>
                  <a:rPr lang="en-US" sz="1300" b="1" dirty="0"/>
                  <a:t>Type I Error (</a:t>
                </a:r>
                <a14:m>
                  <m:oMath xmlns:m="http://schemas.openxmlformats.org/officeDocument/2006/math">
                    <m:r>
                      <a:rPr lang="en-US" sz="13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300" b="1" dirty="0"/>
                  <a:t>):</a:t>
                </a:r>
                <a:br>
                  <a:rPr lang="en-US" sz="1300" dirty="0"/>
                </a:br>
                <a:r>
                  <a:rPr lang="en-US" sz="1300" dirty="0"/>
                  <a:t>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3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13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1300" dirty="0"/>
                  <a:t> </a:t>
                </a:r>
                <a:r>
                  <a:rPr lang="en-US" sz="1300" dirty="0"/>
                  <a:t>when it is actually true; set at </a:t>
                </a:r>
                <a14:m>
                  <m:oMath xmlns:m="http://schemas.openxmlformats.org/officeDocument/2006/math">
                    <m:r>
                      <a:rPr lang="en-US" sz="13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30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1300" dirty="0"/>
                  <a:t>.</a:t>
                </a:r>
              </a:p>
              <a:p>
                <a:pPr lvl="0">
                  <a:lnSpc>
                    <a:spcPct val="110000"/>
                  </a:lnSpc>
                </a:pPr>
                <a:r>
                  <a:rPr lang="en-US" sz="1300" b="1" dirty="0"/>
                  <a:t>Test Statistic:</a:t>
                </a:r>
                <a:br>
                  <a:rPr lang="en-US" sz="1300" dirty="0"/>
                </a:br>
                <a:r>
                  <a:rPr lang="en-US" sz="1300" dirty="0"/>
                  <a:t>Wald </a:t>
                </a:r>
                <a14:m>
                  <m:oMath xmlns:m="http://schemas.openxmlformats.org/officeDocument/2006/math">
                    <m:r>
                      <a:rPr lang="en-US" sz="130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300" dirty="0"/>
                  <a:t>-test for each coefficient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3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13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sz="1300" dirty="0"/>
                  <a:t>) </a:t>
                </a:r>
                <a:r>
                  <a:rPr lang="en-US" sz="1300" dirty="0"/>
                  <a:t>and overall model deviance reduction (likelihood ratio test).</a:t>
                </a:r>
              </a:p>
              <a:p>
                <a:pPr lvl="0">
                  <a:lnSpc>
                    <a:spcPct val="110000"/>
                  </a:lnSpc>
                </a:pPr>
                <a:r>
                  <a:rPr lang="en-US" sz="1300" b="1" dirty="0"/>
                  <a:t>Assumptions: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300" dirty="0"/>
                  <a:t>Binary outcome variable (Bernoulli Distribution)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300" dirty="0"/>
                  <a:t>Independence of observations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300" dirty="0"/>
                  <a:t>Linearity of continuous predictors with log-odds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300" dirty="0"/>
                  <a:t>No perfect multicollinearity among predictors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300" dirty="0"/>
                  <a:t>Large sample size for reliable Wald tests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4A692A-C04B-0794-C2F2-066BA88C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288" y="2076813"/>
                <a:ext cx="5283172" cy="2807692"/>
              </a:xfrm>
              <a:prstGeom prst="rect">
                <a:avLst/>
              </a:prstGeom>
              <a:blipFill>
                <a:blip r:embed="rId6"/>
                <a:stretch>
                  <a:fillRect l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867147-1C83-BF71-39B0-B590EE7F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DE862-7D87-2F90-50DC-E14B7D09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10872216" cy="1133856"/>
          </a:xfrm>
        </p:spPr>
        <p:txBody>
          <a:bodyPr anchor="t">
            <a:normAutofit/>
          </a:bodyPr>
          <a:lstStyle/>
          <a:p>
            <a:r>
              <a:rPr lang="en-US"/>
              <a:t>Predictive Modeling: Logistic Regression</a:t>
            </a:r>
            <a:endParaRPr lang="en-US" dirty="0"/>
          </a:p>
        </p:txBody>
      </p:sp>
      <p:pic>
        <p:nvPicPr>
          <p:cNvPr id="5" name="Picture 4" descr="A screenshot of a test&#10;&#10;AI-generated content may be incorrect.">
            <a:extLst>
              <a:ext uri="{FF2B5EF4-FFF2-40B4-BE49-F238E27FC236}">
                <a16:creationId xmlns:a16="http://schemas.microsoft.com/office/drawing/2014/main" id="{779C86BD-94A5-EBB7-F122-3AA05D637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1792223"/>
            <a:ext cx="6113926" cy="37753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B023-752E-77CE-A64C-72DBD7CE8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176" y="1792224"/>
            <a:ext cx="4307527" cy="4517136"/>
          </a:xfrm>
        </p:spPr>
        <p:txBody>
          <a:bodyPr anchor="t"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500" b="1"/>
              <a:t>Results: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Accuracy on test data: </a:t>
            </a:r>
            <a:r>
              <a:rPr lang="en-US" sz="1500" b="1"/>
              <a:t>81.9%</a:t>
            </a:r>
            <a:endParaRPr lang="en-US" sz="1500"/>
          </a:p>
          <a:p>
            <a:pPr lvl="1">
              <a:lnSpc>
                <a:spcPct val="110000"/>
              </a:lnSpc>
            </a:pPr>
            <a:r>
              <a:rPr lang="en-US" sz="1500"/>
              <a:t>Sensitivity (Recall): </a:t>
            </a:r>
            <a:r>
              <a:rPr lang="en-US" sz="1500" b="1"/>
              <a:t>54.6%</a:t>
            </a:r>
            <a:endParaRPr lang="en-US" sz="1500"/>
          </a:p>
          <a:p>
            <a:pPr lvl="1">
              <a:lnSpc>
                <a:spcPct val="110000"/>
              </a:lnSpc>
            </a:pPr>
            <a:r>
              <a:rPr lang="en-US" sz="1500"/>
              <a:t>Specificity: </a:t>
            </a:r>
            <a:r>
              <a:rPr lang="en-US" sz="1500" b="1"/>
              <a:t>91.8%</a:t>
            </a:r>
            <a:endParaRPr lang="en-US" sz="1500"/>
          </a:p>
          <a:p>
            <a:pPr lvl="1">
              <a:lnSpc>
                <a:spcPct val="110000"/>
              </a:lnSpc>
            </a:pPr>
            <a:r>
              <a:rPr lang="en-US" sz="1500"/>
              <a:t>Significant predictors included:</a:t>
            </a:r>
          </a:p>
          <a:p>
            <a:pPr lvl="2">
              <a:lnSpc>
                <a:spcPct val="110000"/>
              </a:lnSpc>
            </a:pPr>
            <a:r>
              <a:rPr lang="en-US" sz="1500" b="1"/>
              <a:t>Contract Type</a:t>
            </a:r>
            <a:r>
              <a:rPr lang="en-US" sz="1500"/>
              <a:t> (One/Two Year)</a:t>
            </a:r>
          </a:p>
          <a:p>
            <a:pPr lvl="2">
              <a:lnSpc>
                <a:spcPct val="110000"/>
              </a:lnSpc>
            </a:pPr>
            <a:r>
              <a:rPr lang="en-US" sz="1500" b="1"/>
              <a:t>Internet Service Type</a:t>
            </a:r>
            <a:r>
              <a:rPr lang="en-US" sz="1500"/>
              <a:t> (Fiber optic vs DSL)</a:t>
            </a:r>
          </a:p>
          <a:p>
            <a:pPr lvl="2">
              <a:lnSpc>
                <a:spcPct val="110000"/>
              </a:lnSpc>
            </a:pPr>
            <a:r>
              <a:rPr lang="en-US" sz="1500" b="1"/>
              <a:t>Payment Method</a:t>
            </a:r>
            <a:r>
              <a:rPr lang="en-US" sz="1500"/>
              <a:t> (Electronic check)</a:t>
            </a:r>
          </a:p>
          <a:p>
            <a:pPr lvl="2">
              <a:lnSpc>
                <a:spcPct val="110000"/>
              </a:lnSpc>
            </a:pPr>
            <a:r>
              <a:rPr lang="en-US" sz="1500" b="1"/>
              <a:t>Monthly Charges</a:t>
            </a:r>
            <a:r>
              <a:rPr lang="en-US" sz="1500"/>
              <a:t> </a:t>
            </a:r>
          </a:p>
          <a:p>
            <a:pPr lvl="2">
              <a:lnSpc>
                <a:spcPct val="110000"/>
              </a:lnSpc>
            </a:pPr>
            <a:r>
              <a:rPr lang="en-US" sz="1500"/>
              <a:t>Odds ratios indicated that customers</a:t>
            </a:r>
          </a:p>
          <a:p>
            <a:pPr marL="457200" lvl="2" indent="0">
              <a:lnSpc>
                <a:spcPct val="110000"/>
              </a:lnSpc>
              <a:buNone/>
            </a:pPr>
            <a:r>
              <a:rPr lang="en-US" sz="1500"/>
              <a:t>     with </a:t>
            </a:r>
            <a:r>
              <a:rPr lang="en-US" sz="1500" b="1"/>
              <a:t>month-to-month contracts</a:t>
            </a:r>
            <a:r>
              <a:rPr lang="en-US" sz="1500"/>
              <a:t> </a:t>
            </a:r>
          </a:p>
          <a:p>
            <a:pPr marL="457200" lvl="2" indent="0">
              <a:lnSpc>
                <a:spcPct val="110000"/>
              </a:lnSpc>
              <a:buNone/>
            </a:pPr>
            <a:r>
              <a:rPr lang="en-US" sz="1500"/>
              <a:t>    and </a:t>
            </a:r>
            <a:r>
              <a:rPr lang="en-US" sz="1500" b="1"/>
              <a:t>fiber optic service</a:t>
            </a:r>
            <a:r>
              <a:rPr lang="en-US" sz="1500"/>
              <a:t> </a:t>
            </a:r>
          </a:p>
          <a:p>
            <a:pPr marL="457200" lvl="2" indent="0">
              <a:lnSpc>
                <a:spcPct val="110000"/>
              </a:lnSpc>
              <a:buNone/>
            </a:pPr>
            <a:r>
              <a:rPr lang="en-US" sz="1500"/>
              <a:t>    were significantly more likely to churn.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0506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t>Odds Ratio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926503"/>
              </p:ext>
            </p:extLst>
          </p:nvPr>
        </p:nvGraphicFramePr>
        <p:xfrm>
          <a:off x="674979" y="1881051"/>
          <a:ext cx="10820376" cy="458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685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100"/>
                        <a:t>Predictor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100"/>
                        <a:t>Odds Effect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100"/>
                        <a:t>Interpretation</a:t>
                      </a:r>
                    </a:p>
                  </a:txBody>
                  <a:tcPr marL="108996" marR="108996" marT="54498" marB="544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3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MultipleLinesYes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1.99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Having multiple lines nearly </a:t>
                      </a:r>
                      <a:r>
                        <a:rPr lang="en-US" sz="1300" b="1"/>
                        <a:t>doubles</a:t>
                      </a:r>
                      <a:r>
                        <a:rPr lang="en-US" sz="1300"/>
                        <a:t> churn odds.</a:t>
                      </a:r>
                    </a:p>
                  </a:txBody>
                  <a:tcPr marL="108996" marR="108996" marT="54498" marB="544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18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InternetServiceFiber optic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11.63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Fiber optic users are nearly </a:t>
                      </a:r>
                      <a:r>
                        <a:rPr lang="en-US" sz="1300" b="1"/>
                        <a:t>12x more likely</a:t>
                      </a:r>
                      <a:r>
                        <a:rPr lang="en-US" sz="1300"/>
                        <a:t> to churn than those with DSL.</a:t>
                      </a:r>
                    </a:p>
                  </a:txBody>
                  <a:tcPr marL="108996" marR="108996" marT="54498" marB="544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18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OnlineBackupYes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1.26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Customers with online backup are </a:t>
                      </a:r>
                      <a:r>
                        <a:rPr lang="en-US" sz="1300" b="1"/>
                        <a:t>26% more likely</a:t>
                      </a:r>
                      <a:r>
                        <a:rPr lang="en-US" sz="1300"/>
                        <a:t> to churn.</a:t>
                      </a:r>
                    </a:p>
                  </a:txBody>
                  <a:tcPr marL="108996" marR="108996" marT="54498" marB="544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18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DeviceProtectionYes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1.38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Customers with device protection are </a:t>
                      </a:r>
                      <a:r>
                        <a:rPr lang="en-US" sz="1300" b="1"/>
                        <a:t>38% more likely</a:t>
                      </a:r>
                      <a:r>
                        <a:rPr lang="en-US" sz="1300"/>
                        <a:t> to churn.</a:t>
                      </a:r>
                    </a:p>
                  </a:txBody>
                  <a:tcPr marL="108996" marR="108996" marT="54498" marB="544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3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StreamingTVYes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2.47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Streaming TV users are </a:t>
                      </a:r>
                      <a:r>
                        <a:rPr lang="en-US" sz="1300" b="1"/>
                        <a:t>2.5x more likely</a:t>
                      </a:r>
                      <a:r>
                        <a:rPr lang="en-US" sz="1300"/>
                        <a:t> to churn.</a:t>
                      </a:r>
                    </a:p>
                  </a:txBody>
                  <a:tcPr marL="108996" marR="108996" marT="54498" marB="5449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3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StreamingMoviesYes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2.55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Streaming Movies users are </a:t>
                      </a:r>
                      <a:r>
                        <a:rPr lang="en-US" sz="1300" b="1"/>
                        <a:t>2.6x more likely</a:t>
                      </a:r>
                      <a:r>
                        <a:rPr lang="en-US" sz="1300"/>
                        <a:t> to churn.</a:t>
                      </a:r>
                    </a:p>
                  </a:txBody>
                  <a:tcPr marL="108996" marR="108996" marT="54498" marB="5449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43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PaperlessBillingYes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1.34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Paperless billing customers are </a:t>
                      </a:r>
                      <a:r>
                        <a:rPr lang="en-US" sz="1300" b="1"/>
                        <a:t>34% more likely</a:t>
                      </a:r>
                      <a:r>
                        <a:rPr lang="en-US" sz="1300"/>
                        <a:t> to churn.</a:t>
                      </a:r>
                    </a:p>
                  </a:txBody>
                  <a:tcPr marL="108996" marR="108996" marT="54498" marB="5449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318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PaymentMethodElectronic check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1.26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Paying by electronic check increases churn odds by over </a:t>
                      </a:r>
                      <a:r>
                        <a:rPr lang="en-US" sz="1300" b="1"/>
                        <a:t>25%</a:t>
                      </a:r>
                      <a:r>
                        <a:rPr lang="en-US" sz="1300"/>
                        <a:t> compared to Bank Transfer.</a:t>
                      </a:r>
                    </a:p>
                  </a:txBody>
                  <a:tcPr marL="108996" marR="108996" marT="54498" marB="5449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318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tenure:TotalCharges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1 + 3.87e-06</a:t>
                      </a:r>
                    </a:p>
                  </a:txBody>
                  <a:tcPr marL="108996" marR="108996" marT="54498" marB="54498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300"/>
                        <a:t>As both tenure and Total Charges increase, the odds of churn increase by a small amount.</a:t>
                      </a:r>
                    </a:p>
                  </a:txBody>
                  <a:tcPr marL="108996" marR="108996" marT="54498" marB="5449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A6902E8-AC60-5E61-6CEA-151D691C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5" y="275910"/>
            <a:ext cx="2100284" cy="15058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AC71B7-49FD-F421-AAB3-E0D0C1762B66}"/>
              </a:ext>
            </a:extLst>
          </p:cNvPr>
          <p:cNvSpPr txBox="1">
            <a:spLocks/>
          </p:cNvSpPr>
          <p:nvPr/>
        </p:nvSpPr>
        <p:spPr>
          <a:xfrm>
            <a:off x="612648" y="548640"/>
            <a:ext cx="10945037" cy="1133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Odds Ratio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171748"/>
              </p:ext>
            </p:extLst>
          </p:nvPr>
        </p:nvGraphicFramePr>
        <p:xfrm>
          <a:off x="612648" y="2080929"/>
          <a:ext cx="10945037" cy="4014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4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dirty="0"/>
                        <a:t>Predictor</a:t>
                      </a:r>
                    </a:p>
                  </a:txBody>
                  <a:tcPr marL="121287" marR="121287" marT="60643" marB="6064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Odds Effect</a:t>
                      </a:r>
                    </a:p>
                  </a:txBody>
                  <a:tcPr marL="121287" marR="121287" marT="60643" marB="6064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Interpretation</a:t>
                      </a:r>
                    </a:p>
                  </a:txBody>
                  <a:tcPr marL="121287" marR="121287" marT="60643" marB="606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17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DependentsYes</a:t>
                      </a:r>
                    </a:p>
                  </a:txBody>
                  <a:tcPr marL="121287" marR="121287" marT="60643" marB="6064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0.81</a:t>
                      </a:r>
                    </a:p>
                  </a:txBody>
                  <a:tcPr marL="121287" marR="121287" marT="60643" marB="6064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Customers with dependents are </a:t>
                      </a:r>
                      <a:r>
                        <a:rPr sz="1400" b="1"/>
                        <a:t>19% less likely</a:t>
                      </a:r>
                      <a:r>
                        <a:rPr sz="1400"/>
                        <a:t> to churn than those without.</a:t>
                      </a:r>
                    </a:p>
                  </a:txBody>
                  <a:tcPr marL="121287" marR="121287" marT="60643" marB="606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17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InternetServiceNo</a:t>
                      </a:r>
                    </a:p>
                  </a:txBody>
                  <a:tcPr marL="121287" marR="121287" marT="60643" marB="6064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0.10</a:t>
                      </a:r>
                    </a:p>
                  </a:txBody>
                  <a:tcPr marL="121287" marR="121287" marT="60643" marB="6064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Customers with no internet service are </a:t>
                      </a:r>
                      <a:r>
                        <a:rPr sz="1400" b="1"/>
                        <a:t>much less likely</a:t>
                      </a:r>
                      <a:r>
                        <a:rPr sz="1400"/>
                        <a:t> to churn than those with.</a:t>
                      </a:r>
                    </a:p>
                  </a:txBody>
                  <a:tcPr marL="121287" marR="121287" marT="60643" marB="606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17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dirty="0" err="1"/>
                        <a:t>ContractOne</a:t>
                      </a:r>
                      <a:r>
                        <a:rPr sz="1400" dirty="0"/>
                        <a:t> year</a:t>
                      </a:r>
                    </a:p>
                  </a:txBody>
                  <a:tcPr marL="121287" marR="121287" marT="60643" marB="6064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0.45</a:t>
                      </a:r>
                    </a:p>
                  </a:txBody>
                  <a:tcPr marL="121287" marR="121287" marT="60643" marB="6064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One-year contract customers are </a:t>
                      </a:r>
                      <a:r>
                        <a:rPr sz="1400" b="1"/>
                        <a:t>55% less likely</a:t>
                      </a:r>
                      <a:r>
                        <a:rPr sz="1400"/>
                        <a:t> to churn than month to month.</a:t>
                      </a:r>
                    </a:p>
                  </a:txBody>
                  <a:tcPr marL="121287" marR="121287" marT="60643" marB="606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17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ContractTwo year</a:t>
                      </a:r>
                    </a:p>
                  </a:txBody>
                  <a:tcPr marL="121287" marR="121287" marT="60643" marB="6064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0.19</a:t>
                      </a:r>
                    </a:p>
                  </a:txBody>
                  <a:tcPr marL="121287" marR="121287" marT="60643" marB="6064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Two-year contract customers are </a:t>
                      </a:r>
                      <a:r>
                        <a:rPr sz="1400" b="1"/>
                        <a:t>81% less likely</a:t>
                      </a:r>
                      <a:r>
                        <a:rPr sz="1400"/>
                        <a:t> to churn than month to month.</a:t>
                      </a:r>
                    </a:p>
                  </a:txBody>
                  <a:tcPr marL="121287" marR="121287" marT="60643" marB="606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17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PaymentMethodMailed check</a:t>
                      </a:r>
                    </a:p>
                  </a:txBody>
                  <a:tcPr marL="121287" marR="121287" marT="60643" marB="6064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0.83</a:t>
                      </a:r>
                    </a:p>
                  </a:txBody>
                  <a:tcPr marL="121287" marR="121287" marT="60643" marB="6064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Paying by mailed check slightly </a:t>
                      </a:r>
                      <a:r>
                        <a:rPr sz="1400" b="1"/>
                        <a:t>reduces</a:t>
                      </a:r>
                      <a:r>
                        <a:rPr sz="1400"/>
                        <a:t> churn risk compared to Bank Transfer.</a:t>
                      </a:r>
                    </a:p>
                  </a:txBody>
                  <a:tcPr marL="121287" marR="121287" marT="60643" marB="6064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17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dirty="0" err="1"/>
                        <a:t>MonthlyCharges</a:t>
                      </a:r>
                      <a:endParaRPr sz="1400" dirty="0"/>
                    </a:p>
                  </a:txBody>
                  <a:tcPr marL="121287" marR="121287" marT="60643" marB="6064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0.94</a:t>
                      </a:r>
                    </a:p>
                  </a:txBody>
                  <a:tcPr marL="121287" marR="121287" marT="60643" marB="60643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dirty="0"/>
                        <a:t>Slight effect — higher monthly charges very slightly </a:t>
                      </a:r>
                      <a:r>
                        <a:rPr sz="1400" b="1" dirty="0"/>
                        <a:t>decrease</a:t>
                      </a:r>
                      <a:r>
                        <a:rPr sz="1400" dirty="0"/>
                        <a:t> churn risk.</a:t>
                      </a:r>
                    </a:p>
                  </a:txBody>
                  <a:tcPr marL="121287" marR="121287" marT="60643" marB="6064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3B21BF0-9EBD-00F3-F967-09F9402E5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5" y="275910"/>
            <a:ext cx="2100284" cy="15058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10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2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3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4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5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6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7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8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9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</TotalTime>
  <Words>1196</Words>
  <Application>Microsoft Macintosh PowerPoint</Application>
  <PresentationFormat>Widescreen</PresentationFormat>
  <Paragraphs>139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Cambria Math</vt:lpstr>
      <vt:lpstr>Courier</vt:lpstr>
      <vt:lpstr>Neue Haas Grotesk Text Pro</vt:lpstr>
      <vt:lpstr>VanillaVTI</vt:lpstr>
      <vt:lpstr>Telco Customer Retention</vt:lpstr>
      <vt:lpstr> Business Problem and Research Objective</vt:lpstr>
      <vt:lpstr> Data Set Description</vt:lpstr>
      <vt:lpstr> Data Cleaning and Preparation</vt:lpstr>
      <vt:lpstr>Statistical Test: Wilcoxon Rank Sum Test</vt:lpstr>
      <vt:lpstr>Predictive Modeling: Logistic Regression</vt:lpstr>
      <vt:lpstr>Predictive Modeling: Logistic Regression</vt:lpstr>
      <vt:lpstr>Odds Ratio</vt:lpstr>
      <vt:lpstr>PowerPoint Presentation</vt:lpstr>
      <vt:lpstr>Business Recommendation: Test Retention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Harrison</dc:creator>
  <cp:lastModifiedBy>Timothy Harrison</cp:lastModifiedBy>
  <cp:revision>8</cp:revision>
  <dcterms:created xsi:type="dcterms:W3CDTF">2025-04-29T03:10:12Z</dcterms:created>
  <dcterms:modified xsi:type="dcterms:W3CDTF">2025-05-02T01:00:24Z</dcterms:modified>
</cp:coreProperties>
</file>