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26"/>
  </p:notesMasterIdLst>
  <p:handoutMasterIdLst>
    <p:handoutMasterId r:id="rId27"/>
  </p:handoutMasterIdLst>
  <p:sldIdLst>
    <p:sldId id="262" r:id="rId2"/>
    <p:sldId id="421" r:id="rId3"/>
    <p:sldId id="429" r:id="rId4"/>
    <p:sldId id="423" r:id="rId5"/>
    <p:sldId id="430" r:id="rId6"/>
    <p:sldId id="425" r:id="rId7"/>
    <p:sldId id="437" r:id="rId8"/>
    <p:sldId id="432" r:id="rId9"/>
    <p:sldId id="426" r:id="rId10"/>
    <p:sldId id="431" r:id="rId11"/>
    <p:sldId id="445" r:id="rId12"/>
    <p:sldId id="447" r:id="rId13"/>
    <p:sldId id="448" r:id="rId14"/>
    <p:sldId id="438" r:id="rId15"/>
    <p:sldId id="440" r:id="rId16"/>
    <p:sldId id="439" r:id="rId17"/>
    <p:sldId id="434" r:id="rId18"/>
    <p:sldId id="427" r:id="rId19"/>
    <p:sldId id="441" r:id="rId20"/>
    <p:sldId id="442" r:id="rId21"/>
    <p:sldId id="443" r:id="rId22"/>
    <p:sldId id="444" r:id="rId23"/>
    <p:sldId id="446" r:id="rId24"/>
    <p:sldId id="420" r:id="rId25"/>
  </p:sldIdLst>
  <p:sldSz cx="9144000" cy="6858000" type="screen4x3"/>
  <p:notesSz cx="6797675" cy="987266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kuehnbe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3" autoAdjust="0"/>
    <p:restoredTop sz="86732" autoAdjust="0"/>
  </p:normalViewPr>
  <p:slideViewPr>
    <p:cSldViewPr>
      <p:cViewPr varScale="1">
        <p:scale>
          <a:sx n="124" d="100"/>
          <a:sy n="124" d="100"/>
        </p:scale>
        <p:origin x="3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96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9546ECF-1E54-3662-C58F-5C50230EE2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l" defTabSz="917575" eaLnBrk="1" hangingPunct="1">
              <a:defRPr sz="1200">
                <a:latin typeface="Arial" charset="0"/>
                <a:ea typeface="ＭＳ Ｐゴシック" pitchFamily="-32" charset="-128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A568735-AA9C-A416-7BED-CF5E73BE61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>
                <a:latin typeface="Arial" charset="0"/>
                <a:ea typeface="+mn-ea"/>
              </a:defRPr>
            </a:lvl1pPr>
          </a:lstStyle>
          <a:p>
            <a:pPr eaLnBrk="0" hangingPunct="0">
              <a:defRPr/>
            </a:pPr>
            <a:fld id="{6C8FBC5F-B9D1-314D-BDCF-9E1508CD0317}" type="datetimeFigureOut">
              <a:rPr lang="de-DE" altLang="de-DE">
                <a:ea typeface="ＭＳ Ｐゴシック" pitchFamily="-32" charset="-128"/>
              </a:rPr>
              <a:pPr eaLnBrk="0" hangingPunct="0">
                <a:defRPr/>
              </a:pPr>
              <a:t>16.05.23</a:t>
            </a:fld>
            <a:endParaRPr lang="de-DE" altLang="de-DE">
              <a:ea typeface="ＭＳ Ｐゴシック" pitchFamily="-32" charset="-128"/>
            </a:endParaRPr>
          </a:p>
          <a:p>
            <a:pPr>
              <a:defRPr/>
            </a:pPr>
            <a:endParaRPr lang="de-DE" altLang="de-DE" sz="1000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F6BC086E-91DE-50E7-1CE4-D476F21774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l" defTabSz="917575" eaLnBrk="0" hangingPunct="0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EF8C6CD1-423D-A897-71C8-AC44FDDED57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000"/>
            </a:lvl1pPr>
          </a:lstStyle>
          <a:p>
            <a:fld id="{333EF2DB-60E9-5141-9114-50D9257B91F2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B5E1126-74E0-3457-704A-DB3B4E62F7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l" defTabSz="917575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7F6AE65-AD3A-230F-E4BF-19092B349D0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3A091A8-340B-F0B4-868D-F32F438AEB0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8713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D9C2BDE-FDD0-5277-4D4C-6D0445B6CB1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89475"/>
            <a:ext cx="4984750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2CF53FAE-399D-B661-EA21-5E93689E63B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l" defTabSz="917575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33D4DFD-7DE2-7569-6A5F-4606E8EEBE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87" tIns="45894" rIns="91787" bIns="45894" numCol="1" anchor="b" anchorCtr="0" compatLnSpc="1">
            <a:prstTxWarp prst="textNoShape">
              <a:avLst/>
            </a:prstTxWarp>
          </a:bodyPr>
          <a:lstStyle>
            <a:lvl1pPr algn="r" defTabSz="917575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DE9D7D82-CD1B-0847-AC11-C53BCB905895}" type="slidenum">
              <a:rPr lang="de-DE" altLang="en-US"/>
              <a:pPr/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97DE435-12C8-1E92-1FAA-5FB8318AED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D78D15F-8404-827E-BBCE-9D295D32E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de-DE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Arbeit:UOS:UOS%20Rede%202%20fz:04%20UOS%20PowerPoint%20PPT:04%20PPT%20Allgemein%2011-12:02%20Pix:UOS_PPT_Allgm_01-B_Fuss.jpg" TargetMode="Externa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Arbeit:UOS:UOS%20Rede%202%20fz:04%20UOS%20PowerPoint%20PPT:04%20PPT%20Allgemein%2011-12:02%20Pix:UOS_PPT_Allgm_01-B_Kopf.jpg" TargetMode="Externa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3" descr="Arbeit:UOS:UOS Rede 2 fz:04 UOS PowerPoint PPT:04 PPT Allgemein 11-12:02 Pix:UOS_PPT_Allgm_01-B_Fuss.jpg">
            <a:extLst>
              <a:ext uri="{FF2B5EF4-FFF2-40B4-BE49-F238E27FC236}">
                <a16:creationId xmlns:a16="http://schemas.microsoft.com/office/drawing/2014/main" id="{5F01120E-6917-D53F-54A5-22B1D0BCF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40500"/>
            <a:ext cx="91455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3" descr="Arbeit:UOS:UOS Rede 2 fz:04 UOS PowerPoint PPT:04 PPT Allgemein 11-12:02 Pix:UOS_PPT_Allgm_01-B_Fuss.jpg">
            <a:extLst>
              <a:ext uri="{FF2B5EF4-FFF2-40B4-BE49-F238E27FC236}">
                <a16:creationId xmlns:a16="http://schemas.microsoft.com/office/drawing/2014/main" id="{66DD7F8C-522C-A386-95B5-BE669B056C4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4" descr="Arbeit:UOS:UOS Rede 2 fz:04 UOS PowerPoint PPT:04 PPT Allgemein 11-12:02 Pix:UOS_PPT_Allgm_01-B_Kopf.jpg">
            <a:extLst>
              <a:ext uri="{FF2B5EF4-FFF2-40B4-BE49-F238E27FC236}">
                <a16:creationId xmlns:a16="http://schemas.microsoft.com/office/drawing/2014/main" id="{5347903E-5B10-0B25-97A0-BBFD9EEF94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45587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429000"/>
            <a:ext cx="6629400" cy="1295400"/>
          </a:xfrm>
        </p:spPr>
        <p:txBody>
          <a:bodyPr/>
          <a:lstStyle>
            <a:lvl1pPr marL="0" indent="0">
              <a:buFont typeface="Wingdings" pitchFamily="-32" charset="2"/>
              <a:buNone/>
              <a:defRPr/>
            </a:lvl1pPr>
          </a:lstStyle>
          <a:p>
            <a:pPr lvl="0"/>
            <a:r>
              <a:rPr lang="de-DE" altLang="de-DE" noProof="0"/>
              <a:t>Master-Untertitelformat bearbeiten</a:t>
            </a:r>
          </a:p>
        </p:txBody>
      </p:sp>
      <p:sp>
        <p:nvSpPr>
          <p:cNvPr id="90125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391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de-DE" altLang="de-DE" noProof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1557965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39EE8C-88D8-25C0-10CA-D0F372BD27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Thema der Praesentation / Autor / </a:t>
            </a:r>
            <a:fld id="{4974DFFB-58FB-7044-9664-C8FE340DA6D3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4052053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2750" y="1524000"/>
            <a:ext cx="1924050" cy="4419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90600" y="1524000"/>
            <a:ext cx="5619750" cy="4419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6ABAB3AF-71F0-E6AD-BDC1-F6F34FD7120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Thema der Praesentation / Autor / </a:t>
            </a:r>
            <a:fld id="{1B534CC6-4E34-9942-A161-90FE2956F897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50170499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893D948-902F-25B4-1B27-92B5D656287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Thema der Praesentation / Autor / </a:t>
            </a:r>
            <a:fld id="{3C21441A-271F-694A-9882-A9384E83868C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5315434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CE8C43D6-C391-27E0-E2C7-E61EE7E6052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Thema der Praesentation / Autor / </a:t>
            </a:r>
            <a:fld id="{82AF7310-37FB-554B-8DE8-F95086175C07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4745709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52600" y="2667000"/>
            <a:ext cx="33909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295900" y="2667000"/>
            <a:ext cx="3390900" cy="3276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A3EBCF0-A6C4-3FB3-5C62-623B05A3518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Thema der Praesentation / Autor / </a:t>
            </a:r>
            <a:fld id="{2DA31234-862D-8640-B3A9-0695992054F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900278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99E01F1-0472-C783-00A9-CE3A2B63B3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Thema der Praesentation / Autor / </a:t>
            </a:r>
            <a:fld id="{706D97ED-3F35-304D-80F2-B0FB561C7798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7802287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8EB2395A-437E-69D3-3C4A-9511EF83CCF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Thema der Praesentation / Autor / </a:t>
            </a:r>
            <a:fld id="{B9890E5B-20BF-0349-9DBC-60726D1C883B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8787302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948F0FB4-66E5-B7E9-6F30-A64527C472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Thema der Praesentation / Autor / </a:t>
            </a:r>
            <a:fld id="{68A83F29-E50D-9D4A-A499-B4B6B0F0D5C0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3744798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C4BC4D1-A817-7210-F305-13E89675786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Thema der Praesentation / Autor / </a:t>
            </a:r>
            <a:fld id="{626F2416-F5C5-194C-AB0D-EE97041E4BAF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5734491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AB049CB-61A4-A97F-4344-7FDCA078810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Thema der Praesentation / Autor / </a:t>
            </a:r>
            <a:fld id="{EA846142-AAAA-4246-A152-87DCB2DDC424}" type="slidenum">
              <a:rPr lang="de-DE" altLang="de-DE"/>
              <a:pPr/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2880734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Arbeit:UOS:UOS%20Rede%202%20fz:04%20UOS%20PowerPoint%20PPT:04%20PPT%20Allgemein%2011-12:02%20Pix:UOS_PPT_Allgm_01-B_Fuss.jp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8" descr="Arbeit:UOS:UOS Rede 2 fz:04 UOS PowerPoint PPT:04 PPT Allgemein 11-12:02 Pix:UOS_PPT_Allgm_01-B_Fuss.jpg">
            <a:extLst>
              <a:ext uri="{FF2B5EF4-FFF2-40B4-BE49-F238E27FC236}">
                <a16:creationId xmlns:a16="http://schemas.microsoft.com/office/drawing/2014/main" id="{E21967D4-8EC1-07B9-19AD-34CCC23BD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6540500"/>
            <a:ext cx="91455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0ACA8945-266C-03EB-4EC0-6E2F540C5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2667000"/>
            <a:ext cx="69342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D76CEB18-9600-1520-0D2B-224F75127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1524000"/>
            <a:ext cx="7696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89101" name="Rectangle 13">
            <a:extLst>
              <a:ext uri="{FF2B5EF4-FFF2-40B4-BE49-F238E27FC236}">
                <a16:creationId xmlns:a16="http://schemas.microsoft.com/office/drawing/2014/main" id="{4D505251-6ABD-1B12-F383-D20BF4DD9E4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77000"/>
            <a:ext cx="8839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r>
              <a:rPr lang="de-DE" altLang="de-DE"/>
              <a:t>Thema der Praesentation / Autor / </a:t>
            </a:r>
            <a:fld id="{6C36123A-E1A2-154B-A5A3-6089143D146B}" type="slidenum">
              <a:rPr lang="de-DE" altLang="de-DE"/>
              <a:pPr/>
              <a:t>‹#›</a:t>
            </a:fld>
            <a:endParaRPr lang="de-DE" altLang="de-DE"/>
          </a:p>
        </p:txBody>
      </p:sp>
      <p:pic>
        <p:nvPicPr>
          <p:cNvPr id="1030" name="Picture 23" descr="Arbeit:UOS:UOS Rede 2 fz:04 UOS PowerPoint PPT:04 PPT Allgemein 11-12:02 Pix:UOS_PPT_Allgm_01-B_Fuss.jpg">
            <a:extLst>
              <a:ext uri="{FF2B5EF4-FFF2-40B4-BE49-F238E27FC236}">
                <a16:creationId xmlns:a16="http://schemas.microsoft.com/office/drawing/2014/main" id="{585E5E6F-05CA-8264-4EBA-E45EED81A5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r:link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8051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3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3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3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3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module_math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strings_methods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lists_methods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ref_functions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>
            <a:extLst>
              <a:ext uri="{FF2B5EF4-FFF2-40B4-BE49-F238E27FC236}">
                <a16:creationId xmlns:a16="http://schemas.microsoft.com/office/drawing/2014/main" id="{DF094187-6189-DFEC-B6B1-F15CF6126E20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sp>
        <p:nvSpPr>
          <p:cNvPr id="5123" name="Rectangle 7">
            <a:extLst>
              <a:ext uri="{FF2B5EF4-FFF2-40B4-BE49-F238E27FC236}">
                <a16:creationId xmlns:a16="http://schemas.microsoft.com/office/drawing/2014/main" id="{7AD8D17A-B57D-F470-6926-C328AEC38D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42988" y="4508500"/>
            <a:ext cx="7339012" cy="194468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de-DE" sz="2000" b="1" dirty="0"/>
              <a:t>Basic Programming in Python</a:t>
            </a:r>
            <a:endParaRPr lang="en-US" altLang="de-DE" sz="2000" dirty="0">
              <a:cs typeface="Arial" panose="020B0604020202020204" pitchFamily="34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de-DE" altLang="de-DE" sz="2000" dirty="0">
                <a:cs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de-DE" altLang="en-US" sz="2000" dirty="0">
                <a:cs typeface="Arial" panose="020B0604020202020204" pitchFamily="34" charset="0"/>
              </a:rPr>
              <a:t>4. Session: </a:t>
            </a:r>
            <a:r>
              <a:rPr lang="de-DE" altLang="en-US" sz="2000" dirty="0" err="1">
                <a:cs typeface="Arial" panose="020B0604020202020204" pitchFamily="34" charset="0"/>
              </a:rPr>
              <a:t>Functions</a:t>
            </a:r>
            <a:endParaRPr lang="en-US" altLang="en-US" sz="1600" dirty="0"/>
          </a:p>
          <a:p>
            <a:pPr>
              <a:buFont typeface="Wingdings" pitchFamily="2" charset="2"/>
              <a:buNone/>
            </a:pPr>
            <a:endParaRPr lang="en-US" altLang="en-US" sz="1600" dirty="0"/>
          </a:p>
          <a:p>
            <a:pPr>
              <a:buFont typeface="Wingdings" pitchFamily="2" charset="2"/>
              <a:buNone/>
            </a:pPr>
            <a:r>
              <a:rPr lang="en-US" altLang="en-US" sz="1600" dirty="0" err="1"/>
              <a:t>Nohayr</a:t>
            </a:r>
            <a:r>
              <a:rPr lang="en-US" altLang="en-US" sz="1600" dirty="0"/>
              <a:t> Muhammad </a:t>
            </a:r>
            <a:r>
              <a:rPr lang="en-US" altLang="en-US" sz="1600" dirty="0" err="1"/>
              <a:t>Abdelmoneim</a:t>
            </a:r>
            <a:endParaRPr lang="en-US" altLang="en-US" sz="1600" dirty="0"/>
          </a:p>
          <a:p>
            <a:pPr>
              <a:buFont typeface="Wingdings" pitchFamily="2" charset="2"/>
              <a:buNone/>
            </a:pPr>
            <a:r>
              <a:rPr lang="en-US" altLang="en-US" sz="1600" dirty="0"/>
              <a:t>Summer Term 2023</a:t>
            </a:r>
          </a:p>
          <a:p>
            <a:pPr>
              <a:buFont typeface="Wingdings" pitchFamily="2" charset="2"/>
              <a:buNone/>
            </a:pPr>
            <a:r>
              <a:rPr lang="en-US" altLang="en-US" sz="1600" dirty="0"/>
              <a:t>May 15</a:t>
            </a:r>
            <a:r>
              <a:rPr lang="en-US" altLang="en-US" sz="1600" baseline="30000" dirty="0"/>
              <a:t>th</a:t>
            </a:r>
            <a:r>
              <a:rPr lang="en-US" altLang="en-US" sz="1600" dirty="0"/>
              <a:t>, 2023</a:t>
            </a:r>
          </a:p>
        </p:txBody>
      </p:sp>
      <p:sp>
        <p:nvSpPr>
          <p:cNvPr id="5124" name="Fußzeilenplatzhalter 3">
            <a:extLst>
              <a:ext uri="{FF2B5EF4-FFF2-40B4-BE49-F238E27FC236}">
                <a16:creationId xmlns:a16="http://schemas.microsoft.com/office/drawing/2014/main" id="{6613E6F7-8F13-9D95-BB4A-B675F8779CD4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pic>
        <p:nvPicPr>
          <p:cNvPr id="5125" name="Grafik 2">
            <a:extLst>
              <a:ext uri="{FF2B5EF4-FFF2-40B4-BE49-F238E27FC236}">
                <a16:creationId xmlns:a16="http://schemas.microsoft.com/office/drawing/2014/main" id="{ABD0A9D5-7370-79C6-AE9B-EB659CCCC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18" b="8684"/>
          <a:stretch>
            <a:fillRect/>
          </a:stretch>
        </p:blipFill>
        <p:spPr bwMode="auto">
          <a:xfrm>
            <a:off x="-1588" y="549275"/>
            <a:ext cx="9144001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11">
            <a:extLst>
              <a:ext uri="{FF2B5EF4-FFF2-40B4-BE49-F238E27FC236}">
                <a16:creationId xmlns:a16="http://schemas.microsoft.com/office/drawing/2014/main" id="{9F479700-3D20-7D45-2BF8-C3CF96112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" y="44624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Return value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24A80EF-F383-EECB-F7A7-EFC5EE9A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2695"/>
            <a:ext cx="8209160" cy="1592907"/>
          </a:xfrm>
        </p:spPr>
        <p:txBody>
          <a:bodyPr/>
          <a:lstStyle/>
          <a:p>
            <a:pPr>
              <a:defRPr/>
            </a:pPr>
            <a:r>
              <a:rPr lang="en-GB" dirty="0">
                <a:effectLst/>
                <a:latin typeface="Helvetica Neue" panose="02000503000000020004" pitchFamily="2" charset="0"/>
              </a:rPr>
              <a:t>A function can either perform a block of code without returning a value, or it can return one or more values</a:t>
            </a:r>
          </a:p>
          <a:p>
            <a:pPr>
              <a:defRPr/>
            </a:pPr>
            <a:r>
              <a:rPr lang="en-GB" dirty="0">
                <a:effectLst/>
                <a:latin typeface="Helvetica Neue" panose="02000503000000020004" pitchFamily="2" charset="0"/>
              </a:rPr>
              <a:t>There is a difference between printing a value within a function and returning a value</a:t>
            </a:r>
          </a:p>
        </p:txBody>
      </p:sp>
      <p:pic>
        <p:nvPicPr>
          <p:cNvPr id="9" name="Picture 8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047ABE9C-CD3D-58CC-4A17-75C05E2F6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2285602"/>
            <a:ext cx="5410200" cy="222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3F581E9C-327B-32E5-060E-4314FB0A8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591354"/>
            <a:ext cx="4052730" cy="17465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74291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" y="44624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Return many values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24A80EF-F383-EECB-F7A7-EFC5EE9A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2695"/>
            <a:ext cx="8209160" cy="1224137"/>
          </a:xfrm>
        </p:spPr>
        <p:txBody>
          <a:bodyPr/>
          <a:lstStyle/>
          <a:p>
            <a:pPr>
              <a:defRPr/>
            </a:pPr>
            <a:r>
              <a:rPr lang="en-GB" dirty="0">
                <a:effectLst/>
                <a:latin typeface="Helvetica Neue" panose="02000503000000020004" pitchFamily="2" charset="0"/>
              </a:rPr>
              <a:t>A function can return more than a value.</a:t>
            </a:r>
          </a:p>
          <a:p>
            <a:pPr>
              <a:defRPr/>
            </a:pPr>
            <a:r>
              <a:rPr lang="en-GB" dirty="0">
                <a:latin typeface="Helvetica Neue" panose="02000503000000020004" pitchFamily="2" charset="0"/>
              </a:rPr>
              <a:t>All values can be used when calling, according to the required task</a:t>
            </a:r>
            <a:endParaRPr lang="en-GB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5" name="Picture 4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FA50FCB3-7520-268D-FCCE-3C7CE2574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00" y="1929531"/>
            <a:ext cx="3597399" cy="43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7952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" y="44624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Return Note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B24A80EF-F383-EECB-F7A7-EFC5EE9A7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2695"/>
            <a:ext cx="8209160" cy="1584177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Helvetica Neue" panose="02000503000000020004" pitchFamily="2" charset="0"/>
              </a:rPr>
              <a:t>Return statement terminates the function and returns the value.</a:t>
            </a:r>
          </a:p>
          <a:p>
            <a:pPr>
              <a:defRPr/>
            </a:pPr>
            <a:r>
              <a:rPr lang="en-GB" dirty="0">
                <a:latin typeface="Helvetica Neue" panose="02000503000000020004" pitchFamily="2" charset="0"/>
              </a:rPr>
              <a:t>I</a:t>
            </a:r>
            <a:r>
              <a:rPr lang="en-GB" dirty="0">
                <a:effectLst/>
                <a:latin typeface="Helvetica Neue" panose="02000503000000020004" pitchFamily="2" charset="0"/>
              </a:rPr>
              <a:t>.e., a code written after return will not be executed (unless within a condition)</a:t>
            </a:r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976BA84-8CB6-1B3E-1763-3E89D18B8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276872"/>
            <a:ext cx="4216400" cy="2006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B49395D-222E-EA80-6B39-17304C93D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4270455"/>
            <a:ext cx="3780110" cy="2006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95832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9A78BAA6-997F-A3FC-4049-CBD85F21DE45}"/>
              </a:ext>
            </a:extLst>
          </p:cNvPr>
          <p:cNvSpPr txBox="1">
            <a:spLocks/>
          </p:cNvSpPr>
          <p:nvPr/>
        </p:nvSpPr>
        <p:spPr>
          <a:xfrm>
            <a:off x="863600" y="928688"/>
            <a:ext cx="7429500" cy="11096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700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7475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Print vs. return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pic>
        <p:nvPicPr>
          <p:cNvPr id="5" name="Picture 4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448B18FA-9EB5-4D36-421B-A76C15CC4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886" y="764499"/>
            <a:ext cx="4131345" cy="51603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538601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" y="44624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Default arguments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BE17FB9-B03C-686F-B8AA-BB5A3405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2696"/>
            <a:ext cx="8209160" cy="1296144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Helvetica Neue" panose="02000503000000020004" pitchFamily="2" charset="0"/>
              </a:rPr>
              <a:t>Default arguments are used in case the user didn’t input parameter values.</a:t>
            </a:r>
            <a:endParaRPr lang="en-GB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9" name="Picture 8" descr="A screenshot of a message&#10;&#10;Description automatically generated with low confidence">
            <a:extLst>
              <a:ext uri="{FF2B5EF4-FFF2-40B4-BE49-F238E27FC236}">
                <a16:creationId xmlns:a16="http://schemas.microsoft.com/office/drawing/2014/main" id="{5F11879B-8F95-9DBD-1BF1-63FBB0C5E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48" y="1477222"/>
            <a:ext cx="6478364" cy="2338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7EB6BD0-6ECE-2697-24A5-4932A8D7D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73" y="3903582"/>
            <a:ext cx="5799207" cy="24777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463074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" y="44624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Default arguments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BE17FB9-B03C-686F-B8AA-BB5A3405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692696"/>
            <a:ext cx="8209160" cy="1296144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Helvetica Neue" panose="02000503000000020004" pitchFamily="2" charset="0"/>
              </a:rPr>
              <a:t>Default arguments are used in case the user didn’t input parameter values.</a:t>
            </a:r>
            <a:endParaRPr lang="en-GB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15" name="Picture 14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13E5E2E3-6AC8-9660-90EB-5F87EACE5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3" y="1745723"/>
            <a:ext cx="2880320" cy="20863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2C0AF239-FC4C-0FF3-C92F-3D14206A1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985" y="1745723"/>
            <a:ext cx="3013546" cy="1957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3C89D13-6DB0-BC8A-FD28-1DDCAFBDEE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31" y="3844809"/>
            <a:ext cx="6527800" cy="2108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69814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Inhaltsplatzhalter 2">
            <a:extLst>
              <a:ext uri="{FF2B5EF4-FFF2-40B4-BE49-F238E27FC236}">
                <a16:creationId xmlns:a16="http://schemas.microsoft.com/office/drawing/2014/main" id="{313C0338-F184-34BB-FD69-01CCADD6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2419771"/>
            <a:ext cx="3888680" cy="4969669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Local variable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7475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Variable scope (local vs. global)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B1DED-A51F-ABB8-A034-6C88CB2A17C1}"/>
              </a:ext>
            </a:extLst>
          </p:cNvPr>
          <p:cNvSpPr txBox="1"/>
          <p:nvPr/>
        </p:nvSpPr>
        <p:spPr>
          <a:xfrm>
            <a:off x="395289" y="620688"/>
            <a:ext cx="8748712" cy="1812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8052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Variable scope determines which part of the program it’s defined and can be used at.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8052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variable which is created inside a function, is only defined within the function.</a:t>
            </a:r>
          </a:p>
          <a:p>
            <a:endParaRPr lang="en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0044400-82EF-28EA-9914-0AEBC938A935}"/>
              </a:ext>
            </a:extLst>
          </p:cNvPr>
          <p:cNvSpPr txBox="1">
            <a:spLocks/>
          </p:cNvSpPr>
          <p:nvPr/>
        </p:nvSpPr>
        <p:spPr bwMode="auto">
          <a:xfrm>
            <a:off x="4427984" y="2419771"/>
            <a:ext cx="3888680" cy="496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kern="0" dirty="0"/>
              <a:t>Global variable</a:t>
            </a:r>
          </a:p>
          <a:p>
            <a:pPr marL="0" indent="0">
              <a:buNone/>
              <a:defRPr/>
            </a:pPr>
            <a:endParaRPr lang="en-US" altLang="en-US" kern="0" dirty="0"/>
          </a:p>
        </p:txBody>
      </p:sp>
      <p:pic>
        <p:nvPicPr>
          <p:cNvPr id="15" name="Picture 1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EE76364D-A8B6-2859-25CA-3C34B915D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0" y="2836681"/>
            <a:ext cx="3437659" cy="3688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F8B69F3F-C5B9-BF3B-BB32-EA100E2D1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811393"/>
            <a:ext cx="2658559" cy="33913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156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7475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global keyword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B1DED-A51F-ABB8-A034-6C88CB2A17C1}"/>
              </a:ext>
            </a:extLst>
          </p:cNvPr>
          <p:cNvSpPr txBox="1"/>
          <p:nvPr/>
        </p:nvSpPr>
        <p:spPr>
          <a:xfrm>
            <a:off x="395289" y="781834"/>
            <a:ext cx="874871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8052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global keyword is used to define a global variable that is defined throughout the program.</a:t>
            </a:r>
          </a:p>
          <a:p>
            <a:endParaRPr lang="en-DE" dirty="0"/>
          </a:p>
        </p:txBody>
      </p:sp>
      <p:pic>
        <p:nvPicPr>
          <p:cNvPr id="19" name="Picture 18" descr="A screenshot of a cell phone&#10;&#10;Description automatically generated with low confidence">
            <a:extLst>
              <a:ext uri="{FF2B5EF4-FFF2-40B4-BE49-F238E27FC236}">
                <a16:creationId xmlns:a16="http://schemas.microsoft.com/office/drawing/2014/main" id="{1EB90A3D-5024-A3E0-79B2-04E12F637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757898"/>
            <a:ext cx="3744416" cy="46002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058966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Inhaltsplatzhalter 2">
            <a:extLst>
              <a:ext uri="{FF2B5EF4-FFF2-40B4-BE49-F238E27FC236}">
                <a16:creationId xmlns:a16="http://schemas.microsoft.com/office/drawing/2014/main" id="{313C0338-F184-34BB-FD69-01CCADD6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836712"/>
            <a:ext cx="8497887" cy="475297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 recursive function is a function that calls itself inside its body.</a:t>
            </a:r>
          </a:p>
          <a:p>
            <a:pPr>
              <a:defRPr/>
            </a:pPr>
            <a:r>
              <a:rPr lang="en-US" altLang="en-US" dirty="0"/>
              <a:t>A recursive function can be considered as a loop. Hence, a condition must be specified to stop execution.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A78BAA6-997F-A3FC-4049-CBD85F21DE45}"/>
              </a:ext>
            </a:extLst>
          </p:cNvPr>
          <p:cNvSpPr txBox="1">
            <a:spLocks/>
          </p:cNvSpPr>
          <p:nvPr/>
        </p:nvSpPr>
        <p:spPr>
          <a:xfrm>
            <a:off x="863600" y="928688"/>
            <a:ext cx="7429500" cy="11096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700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7475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Recursive functions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pic>
        <p:nvPicPr>
          <p:cNvPr id="5" name="Picture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54F14C34-D074-AD47-C7D6-94669E90D1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3213198"/>
            <a:ext cx="3756147" cy="122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91101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9A78BAA6-997F-A3FC-4049-CBD85F21DE45}"/>
              </a:ext>
            </a:extLst>
          </p:cNvPr>
          <p:cNvSpPr txBox="1">
            <a:spLocks/>
          </p:cNvSpPr>
          <p:nvPr/>
        </p:nvSpPr>
        <p:spPr>
          <a:xfrm>
            <a:off x="863600" y="928688"/>
            <a:ext cx="7429500" cy="11096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700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7475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Recursive factorial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C5FDB7DD-97DF-8C20-E97F-31AB16CD5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8" y="692696"/>
                <a:ext cx="8497887" cy="1008111"/>
              </a:xfrm>
            </p:spPr>
            <p:txBody>
              <a:bodyPr/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−2×…×1</m:t>
                    </m:r>
                  </m:oMath>
                </a14:m>
                <a:endParaRPr lang="en-US" altLang="en-US" b="0" dirty="0"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C5FDB7DD-97DF-8C20-E97F-31AB16CD5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8" y="692696"/>
                <a:ext cx="8497887" cy="1008111"/>
              </a:xfrm>
              <a:blipFill>
                <a:blip r:embed="rId3"/>
                <a:stretch>
                  <a:fillRect l="-2090" t="-7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ADD0A65E-53D6-C80E-B3D4-3FB0CD3FE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900" y="1700808"/>
            <a:ext cx="3868818" cy="11096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9C9EA6DC-D5ED-C549-01D1-96CA03D63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525" y="2797452"/>
            <a:ext cx="5206950" cy="364394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452217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Inhaltsplatzhalter 2">
            <a:extLst>
              <a:ext uri="{FF2B5EF4-FFF2-40B4-BE49-F238E27FC236}">
                <a16:creationId xmlns:a16="http://schemas.microsoft.com/office/drawing/2014/main" id="{313C0338-F184-34BB-FD69-01CCADD6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341438"/>
            <a:ext cx="8497887" cy="475297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Recap on methods</a:t>
            </a:r>
          </a:p>
          <a:p>
            <a:pPr>
              <a:defRPr/>
            </a:pPr>
            <a:r>
              <a:rPr lang="en-US" altLang="en-US" dirty="0"/>
              <a:t>Functions vs. Methods</a:t>
            </a:r>
          </a:p>
          <a:p>
            <a:pPr>
              <a:defRPr/>
            </a:pPr>
            <a:r>
              <a:rPr lang="en-US" altLang="en-US" dirty="0"/>
              <a:t>How to define Functions</a:t>
            </a:r>
          </a:p>
          <a:p>
            <a:pPr>
              <a:defRPr/>
            </a:pPr>
            <a:r>
              <a:rPr lang="en-US" altLang="en-US" dirty="0"/>
              <a:t>How to call Functions</a:t>
            </a:r>
          </a:p>
          <a:p>
            <a:pPr>
              <a:defRPr/>
            </a:pPr>
            <a:r>
              <a:rPr lang="en-US" altLang="en-US" dirty="0"/>
              <a:t>Variable Scope</a:t>
            </a:r>
          </a:p>
          <a:p>
            <a:pPr>
              <a:defRPr/>
            </a:pPr>
            <a:r>
              <a:rPr lang="en-US" altLang="en-US" dirty="0"/>
              <a:t>Recursive Functions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A78BAA6-997F-A3FC-4049-CBD85F21DE45}"/>
              </a:ext>
            </a:extLst>
          </p:cNvPr>
          <p:cNvSpPr txBox="1">
            <a:spLocks/>
          </p:cNvSpPr>
          <p:nvPr/>
        </p:nvSpPr>
        <p:spPr>
          <a:xfrm>
            <a:off x="863600" y="928688"/>
            <a:ext cx="7429500" cy="11096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700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7475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dirty="0" err="1"/>
              <a:t>Overview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395266922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9A78BAA6-997F-A3FC-4049-CBD85F21DE45}"/>
              </a:ext>
            </a:extLst>
          </p:cNvPr>
          <p:cNvSpPr txBox="1">
            <a:spLocks/>
          </p:cNvSpPr>
          <p:nvPr/>
        </p:nvSpPr>
        <p:spPr>
          <a:xfrm>
            <a:off x="863600" y="928688"/>
            <a:ext cx="7429500" cy="11096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700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7475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Recursive factorial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C5FDB7DD-97DF-8C20-E97F-31AB16CD5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8" y="692696"/>
                <a:ext cx="8497887" cy="1008111"/>
              </a:xfrm>
            </p:spPr>
            <p:txBody>
              <a:bodyPr/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−2×…×1</m:t>
                    </m:r>
                  </m:oMath>
                </a14:m>
                <a:endParaRPr lang="en-US" altLang="en-US" b="0" dirty="0"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C5FDB7DD-97DF-8C20-E97F-31AB16CD5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8" y="692696"/>
                <a:ext cx="8497887" cy="1008111"/>
              </a:xfrm>
              <a:blipFill>
                <a:blip r:embed="rId3"/>
                <a:stretch>
                  <a:fillRect l="-2090" t="-7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D8686C02-5D21-52BC-BFDE-0B1CC114763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16015" y="836712"/>
                <a:ext cx="4177159" cy="5654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-32" charset="2"/>
                  <a:buChar char="§"/>
                  <a:defRPr sz="14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-32" charset="2"/>
                  <a:buChar char="§"/>
                  <a:defRPr sz="14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-32" charset="2"/>
                  <a:buChar char="§"/>
                  <a:defRPr sz="14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-32" charset="2"/>
                  <a:buChar char="§"/>
                  <a:defRPr sz="14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>
                  <a:defRPr/>
                </a:pPr>
                <a:r>
                  <a:rPr lang="en-US" altLang="en-US" kern="0" dirty="0"/>
                  <a:t>Tracing: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𝑅𝑒𝑐𝐹𝑎𝑐𝑡</m:t>
                      </m:r>
                      <m:d>
                        <m:d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altLang="en-US" b="0" kern="0" dirty="0"/>
              </a:p>
              <a:p>
                <a:pPr marL="0" indent="0">
                  <a:buNone/>
                  <a:defRPr/>
                </a:pPr>
                <a:r>
                  <a:rPr lang="en-US" altLang="en-US" kern="0" dirty="0"/>
                  <a:t>Is n==1? No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𝑅𝑒𝑐𝐹𝑎𝑐𝑡</m:t>
                      </m:r>
                      <m:d>
                        <m:d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i="1" kern="0">
                          <a:latin typeface="Cambria Math" panose="02040503050406030204" pitchFamily="18" charset="0"/>
                        </a:rPr>
                        <m:t>𝑅𝑒𝑐𝐹𝑎𝑐𝑡</m:t>
                      </m:r>
                      <m:d>
                        <m:dPr>
                          <m:ctrlPr>
                            <a:rPr lang="en-US" altLang="en-US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en-US" altLang="en-US" b="0" kern="0" dirty="0"/>
              </a:p>
              <a:p>
                <a:pPr marL="0" indent="0">
                  <a:buNone/>
                  <a:defRPr/>
                </a:pPr>
                <a:r>
                  <a:rPr lang="en-US" altLang="en-US" kern="0" dirty="0"/>
                  <a:t>Is n==1? No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𝑅𝑒𝑐𝐹𝑎𝑐𝑡</m:t>
                      </m:r>
                      <m:d>
                        <m:d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i="1" kern="0">
                          <a:latin typeface="Cambria Math" panose="02040503050406030204" pitchFamily="18" charset="0"/>
                        </a:rPr>
                        <m:t>𝑅𝑒𝑐𝐹𝑎𝑐𝑡</m:t>
                      </m:r>
                      <m:d>
                        <m:dPr>
                          <m:ctrlPr>
                            <a:rPr lang="en-US" altLang="en-US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altLang="en-US" b="0" kern="0" dirty="0"/>
              </a:p>
              <a:p>
                <a:pPr marL="0" indent="0">
                  <a:buNone/>
                  <a:defRPr/>
                </a:pPr>
                <a:r>
                  <a:rPr lang="en-US" altLang="en-US" kern="0" dirty="0"/>
                  <a:t>Is n==1? No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𝑅𝑒𝑐𝐹𝑎𝑐𝑡</m:t>
                      </m:r>
                      <m:d>
                        <m:d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i="1" kern="0">
                          <a:latin typeface="Cambria Math" panose="02040503050406030204" pitchFamily="18" charset="0"/>
                        </a:rPr>
                        <m:t>𝑅𝑒𝑐𝐹𝑎𝑐𝑡</m:t>
                      </m:r>
                      <m:d>
                        <m:dPr>
                          <m:ctrlPr>
                            <a:rPr lang="en-US" altLang="en-US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altLang="en-US" b="0" kern="0" dirty="0"/>
              </a:p>
              <a:p>
                <a:pPr marL="0" indent="0">
                  <a:buNone/>
                  <a:defRPr/>
                </a:pPr>
                <a:r>
                  <a:rPr lang="en-US" altLang="en-US" kern="0" dirty="0"/>
                  <a:t>Is n==1? No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𝑅𝑒𝑐𝐹𝑎𝑐𝑡</m:t>
                      </m:r>
                      <m:d>
                        <m:dPr>
                          <m:ctrlP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en-US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i="1" kern="0">
                          <a:latin typeface="Cambria Math" panose="02040503050406030204" pitchFamily="18" charset="0"/>
                        </a:rPr>
                        <m:t>𝑅𝑒𝑐𝐹𝑎𝑐𝑡</m:t>
                      </m:r>
                      <m:d>
                        <m:dPr>
                          <m:ctrlPr>
                            <a:rPr lang="en-US" altLang="en-US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en-US" b="0" kern="0" dirty="0"/>
              </a:p>
              <a:p>
                <a:pPr marL="0" indent="0">
                  <a:buNone/>
                  <a:defRPr/>
                </a:pPr>
                <a:r>
                  <a:rPr lang="en-US" altLang="en-US" kern="0" dirty="0"/>
                  <a:t>Is n==1? Yes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kern="0" smtClean="0">
                          <a:latin typeface="Cambria Math" panose="02040503050406030204" pitchFamily="18" charset="0"/>
                        </a:rPr>
                        <m:t>𝑅𝑒𝑐𝐹𝑎𝑐𝑡</m:t>
                      </m:r>
                      <m:d>
                        <m:dPr>
                          <m:ctrlPr>
                            <a:rPr lang="en-US" altLang="en-US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en-US" b="0" i="1" kern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kern="0" dirty="0"/>
              </a:p>
              <a:p>
                <a:pPr marL="0" indent="0">
                  <a:buNone/>
                  <a:defRPr/>
                </a:pPr>
                <a:endParaRPr lang="en-US" altLang="en-US" kern="0" dirty="0"/>
              </a:p>
            </p:txBody>
          </p:sp>
        </mc:Choice>
        <mc:Fallback xmlns="">
          <p:sp>
            <p:nvSpPr>
              <p:cNvPr id="7" name="Inhaltsplatzhalter 2">
                <a:extLst>
                  <a:ext uri="{FF2B5EF4-FFF2-40B4-BE49-F238E27FC236}">
                    <a16:creationId xmlns:a16="http://schemas.microsoft.com/office/drawing/2014/main" id="{D8686C02-5D21-52BC-BFDE-0B1CC1147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6015" y="836712"/>
                <a:ext cx="4177159" cy="5654576"/>
              </a:xfrm>
              <a:prstGeom prst="rect">
                <a:avLst/>
              </a:prstGeom>
              <a:blipFill>
                <a:blip r:embed="rId4"/>
                <a:stretch>
                  <a:fillRect l="-4545" t="-15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Bent Up Arrow 16">
            <a:extLst>
              <a:ext uri="{FF2B5EF4-FFF2-40B4-BE49-F238E27FC236}">
                <a16:creationId xmlns:a16="http://schemas.microsoft.com/office/drawing/2014/main" id="{C2AA39BA-C049-E693-394D-7CA969C4B11B}"/>
              </a:ext>
            </a:extLst>
          </p:cNvPr>
          <p:cNvSpPr/>
          <p:nvPr/>
        </p:nvSpPr>
        <p:spPr bwMode="auto">
          <a:xfrm>
            <a:off x="7979692" y="4819652"/>
            <a:ext cx="313408" cy="605830"/>
          </a:xfrm>
          <a:prstGeom prst="bentUpArrow">
            <a:avLst>
              <a:gd name="adj1" fmla="val 25000"/>
              <a:gd name="adj2" fmla="val 23323"/>
              <a:gd name="adj3" fmla="val 50000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1995D-925F-B817-39BA-B080E64AD8B7}"/>
              </a:ext>
            </a:extLst>
          </p:cNvPr>
          <p:cNvSpPr txBox="1"/>
          <p:nvPr/>
        </p:nvSpPr>
        <p:spPr>
          <a:xfrm>
            <a:off x="7596336" y="422108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chemeClr val="accent6"/>
                </a:solidFill>
              </a:rPr>
              <a:t>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869E89-481C-CFB7-3606-CF884F0E8ECA}"/>
              </a:ext>
            </a:extLst>
          </p:cNvPr>
          <p:cNvSpPr txBox="1"/>
          <p:nvPr/>
        </p:nvSpPr>
        <p:spPr>
          <a:xfrm>
            <a:off x="5191815" y="425380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chemeClr val="accent6"/>
                </a:solidFill>
              </a:rPr>
              <a:t>=2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67AD8693-391C-ED15-E05E-7B025435070E}"/>
              </a:ext>
            </a:extLst>
          </p:cNvPr>
          <p:cNvSpPr/>
          <p:nvPr/>
        </p:nvSpPr>
        <p:spPr bwMode="auto">
          <a:xfrm>
            <a:off x="8151780" y="4005064"/>
            <a:ext cx="187039" cy="432048"/>
          </a:xfrm>
          <a:prstGeom prst="upArrow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A6BE3A-199F-76D7-BADF-D26C961C8352}"/>
              </a:ext>
            </a:extLst>
          </p:cNvPr>
          <p:cNvSpPr txBox="1"/>
          <p:nvPr/>
        </p:nvSpPr>
        <p:spPr>
          <a:xfrm>
            <a:off x="7790460" y="3411626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chemeClr val="accent6"/>
                </a:solidFill>
              </a:rPr>
              <a:t>=2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7DB77C-209B-5A38-9536-6EB81941B128}"/>
              </a:ext>
            </a:extLst>
          </p:cNvPr>
          <p:cNvSpPr txBox="1"/>
          <p:nvPr/>
        </p:nvSpPr>
        <p:spPr>
          <a:xfrm>
            <a:off x="5564231" y="3500797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chemeClr val="accent6"/>
                </a:solidFill>
              </a:rPr>
              <a:t>=6</a:t>
            </a:r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A69008C3-6C7B-C001-FCDA-30FDBA8B620F}"/>
              </a:ext>
            </a:extLst>
          </p:cNvPr>
          <p:cNvSpPr/>
          <p:nvPr/>
        </p:nvSpPr>
        <p:spPr bwMode="auto">
          <a:xfrm>
            <a:off x="8178708" y="3195602"/>
            <a:ext cx="187039" cy="432048"/>
          </a:xfrm>
          <a:prstGeom prst="upArrow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D4996D-649D-FD55-2D28-6C9F92605698}"/>
              </a:ext>
            </a:extLst>
          </p:cNvPr>
          <p:cNvSpPr txBox="1"/>
          <p:nvPr/>
        </p:nvSpPr>
        <p:spPr>
          <a:xfrm>
            <a:off x="7748148" y="2599249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chemeClr val="accent6"/>
                </a:solidFill>
              </a:rPr>
              <a:t>=6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2AE218-9D46-6983-C084-66B8A93AAA1D}"/>
              </a:ext>
            </a:extLst>
          </p:cNvPr>
          <p:cNvSpPr txBox="1"/>
          <p:nvPr/>
        </p:nvSpPr>
        <p:spPr>
          <a:xfrm>
            <a:off x="5606272" y="2677887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chemeClr val="accent6"/>
                </a:solidFill>
              </a:rPr>
              <a:t>=24</a:t>
            </a:r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E6E11017-B27D-9DA9-EE78-F524A33CD31B}"/>
              </a:ext>
            </a:extLst>
          </p:cNvPr>
          <p:cNvSpPr/>
          <p:nvPr/>
        </p:nvSpPr>
        <p:spPr bwMode="auto">
          <a:xfrm>
            <a:off x="8143884" y="2381014"/>
            <a:ext cx="187039" cy="432048"/>
          </a:xfrm>
          <a:prstGeom prst="upArrow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E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3CEEDD-04AE-C714-7033-E95CAF67FF0E}"/>
              </a:ext>
            </a:extLst>
          </p:cNvPr>
          <p:cNvSpPr txBox="1"/>
          <p:nvPr/>
        </p:nvSpPr>
        <p:spPr>
          <a:xfrm>
            <a:off x="7561650" y="1823098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chemeClr val="accent6"/>
                </a:solidFill>
              </a:rPr>
              <a:t>=24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069325-F23D-D40E-DA40-8EABB36EF3DD}"/>
              </a:ext>
            </a:extLst>
          </p:cNvPr>
          <p:cNvSpPr txBox="1"/>
          <p:nvPr/>
        </p:nvSpPr>
        <p:spPr>
          <a:xfrm>
            <a:off x="5580063" y="188820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chemeClr val="accent6"/>
                </a:solidFill>
              </a:rPr>
              <a:t>=120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EC017A-C1D0-B9D2-7440-D6782E9F613C}"/>
              </a:ext>
            </a:extLst>
          </p:cNvPr>
          <p:cNvSpPr txBox="1"/>
          <p:nvPr/>
        </p:nvSpPr>
        <p:spPr>
          <a:xfrm>
            <a:off x="7668413" y="121492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chemeClr val="accent6"/>
                </a:solidFill>
              </a:rPr>
              <a:t>=120</a:t>
            </a:r>
          </a:p>
        </p:txBody>
      </p:sp>
      <p:pic>
        <p:nvPicPr>
          <p:cNvPr id="32" name="Picture 31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59B5570F-B686-4551-EC51-FCD0B4283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" y="1926309"/>
            <a:ext cx="4051173" cy="2510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78761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animBg="1"/>
      <p:bldP spid="18" grpId="0"/>
      <p:bldP spid="19" grpId="0"/>
      <p:bldP spid="21" grpId="0" animBg="1"/>
      <p:bldP spid="22" grpId="0"/>
      <p:bldP spid="23" grpId="0"/>
      <p:bldP spid="24" grpId="0" animBg="1"/>
      <p:bldP spid="25" grpId="0"/>
      <p:bldP spid="26" grpId="0"/>
      <p:bldP spid="27" grpId="0" animBg="1"/>
      <p:bldP spid="28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9A78BAA6-997F-A3FC-4049-CBD85F21DE45}"/>
              </a:ext>
            </a:extLst>
          </p:cNvPr>
          <p:cNvSpPr txBox="1">
            <a:spLocks/>
          </p:cNvSpPr>
          <p:nvPr/>
        </p:nvSpPr>
        <p:spPr>
          <a:xfrm>
            <a:off x="863600" y="928688"/>
            <a:ext cx="7429500" cy="11096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700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7475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Recursive factorial Notes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C5FDB7DD-97DF-8C20-E97F-31AB16CD5A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288" y="692696"/>
                <a:ext cx="8497887" cy="1008111"/>
              </a:xfrm>
            </p:spPr>
            <p:txBody>
              <a:bodyPr/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−1×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−2×…×1</m:t>
                    </m:r>
                  </m:oMath>
                </a14:m>
                <a:endParaRPr lang="en-US" altLang="en-US" b="0" dirty="0"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6" name="Inhaltsplatzhalter 2">
                <a:extLst>
                  <a:ext uri="{FF2B5EF4-FFF2-40B4-BE49-F238E27FC236}">
                    <a16:creationId xmlns:a16="http://schemas.microsoft.com/office/drawing/2014/main" id="{C5FDB7DD-97DF-8C20-E97F-31AB16CD5A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288" y="692696"/>
                <a:ext cx="8497887" cy="1008111"/>
              </a:xfrm>
              <a:blipFill>
                <a:blip r:embed="rId3"/>
                <a:stretch>
                  <a:fillRect l="-2090" t="-7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8421173-0E73-5A8B-EBB0-E0A344D84F4E}"/>
              </a:ext>
            </a:extLst>
          </p:cNvPr>
          <p:cNvSpPr txBox="1">
            <a:spLocks/>
          </p:cNvSpPr>
          <p:nvPr/>
        </p:nvSpPr>
        <p:spPr bwMode="auto">
          <a:xfrm>
            <a:off x="4716016" y="1136736"/>
            <a:ext cx="4170449" cy="466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kern="0" dirty="0"/>
              <a:t>Notes: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kern="0" dirty="0"/>
              <a:t>Can </a:t>
            </a:r>
            <a:r>
              <a:rPr lang="en-US" altLang="en-US" kern="0"/>
              <a:t>you see the </a:t>
            </a:r>
            <a:r>
              <a:rPr lang="en-US" altLang="en-US" kern="0" dirty="0"/>
              <a:t>difference between print and return?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kern="0" dirty="0"/>
              <a:t>What would happen if we replace return with print?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kern="0" dirty="0"/>
              <a:t>Can you modify the function so that it only accepts positive numbers?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kern="0" dirty="0"/>
              <a:t>Does the order within the function matter?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kern="0" dirty="0"/>
              <a:t>What would happen if we switch the order of if statement and return?</a:t>
            </a:r>
          </a:p>
          <a:p>
            <a:pPr marL="0" indent="0">
              <a:buNone/>
              <a:defRPr/>
            </a:pPr>
            <a:endParaRPr lang="en-US" altLang="en-US" kern="0" dirty="0"/>
          </a:p>
        </p:txBody>
      </p:sp>
      <p:pic>
        <p:nvPicPr>
          <p:cNvPr id="8" name="Picture 7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54E8E181-18BE-BCAB-84CF-4E6CDACF6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7" y="1926309"/>
            <a:ext cx="4636409" cy="28735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722736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9A78BAA6-997F-A3FC-4049-CBD85F21DE45}"/>
              </a:ext>
            </a:extLst>
          </p:cNvPr>
          <p:cNvSpPr txBox="1">
            <a:spLocks/>
          </p:cNvSpPr>
          <p:nvPr/>
        </p:nvSpPr>
        <p:spPr>
          <a:xfrm>
            <a:off x="863600" y="928688"/>
            <a:ext cx="7429500" cy="11096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700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7475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Print vs. return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5FDB7DD-97DF-8C20-E97F-31AB16CD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6" y="692696"/>
            <a:ext cx="3725936" cy="4824536"/>
          </a:xfrm>
        </p:spPr>
        <p:txBody>
          <a:bodyPr/>
          <a:lstStyle/>
          <a:p>
            <a:pPr>
              <a:defRPr/>
            </a:pPr>
            <a:r>
              <a:rPr lang="en-US" altLang="en-US" b="0" dirty="0">
                <a:ea typeface="Cambria Math" panose="02040503050406030204" pitchFamily="18" charset="0"/>
              </a:rPr>
              <a:t>Print: only prints certain values/messages to the user.</a:t>
            </a:r>
          </a:p>
          <a:p>
            <a:pPr>
              <a:defRPr/>
            </a:pPr>
            <a:r>
              <a:rPr lang="en-US" altLang="en-US" dirty="0">
                <a:ea typeface="Cambria Math" panose="02040503050406030204" pitchFamily="18" charset="0"/>
              </a:rPr>
              <a:t>Print doesn’t return an actual value. I.e., printed values are not usable.</a:t>
            </a:r>
          </a:p>
          <a:p>
            <a:pPr>
              <a:defRPr/>
            </a:pPr>
            <a:r>
              <a:rPr lang="en-US" altLang="en-US" dirty="0">
                <a:ea typeface="Cambria Math" panose="02040503050406030204" pitchFamily="18" charset="0"/>
              </a:rPr>
              <a:t>r</a:t>
            </a:r>
            <a:r>
              <a:rPr lang="en-US" altLang="en-US" b="0" dirty="0">
                <a:ea typeface="Cambria Math" panose="02040503050406030204" pitchFamily="18" charset="0"/>
              </a:rPr>
              <a:t>eturn: returns an actual value that can be used in any operation.</a:t>
            </a:r>
          </a:p>
          <a:p>
            <a:pPr>
              <a:defRPr/>
            </a:pPr>
            <a:r>
              <a:rPr lang="en-US" altLang="en-US" dirty="0">
                <a:ea typeface="Cambria Math" panose="02040503050406030204" pitchFamily="18" charset="0"/>
              </a:rPr>
              <a:t>Using return replaces the entire function with the returned value</a:t>
            </a:r>
            <a:endParaRPr lang="en-US" altLang="en-US" b="0" dirty="0">
              <a:ea typeface="Cambria Math" panose="02040503050406030204" pitchFamily="18" charset="0"/>
            </a:endParaRPr>
          </a:p>
        </p:txBody>
      </p:sp>
      <p:pic>
        <p:nvPicPr>
          <p:cNvPr id="8" name="Picture 7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1EF2CC4C-19B3-E6BB-499D-10DB68B84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059" y="634379"/>
            <a:ext cx="4949825" cy="58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9361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9A78BAA6-997F-A3FC-4049-CBD85F21DE45}"/>
              </a:ext>
            </a:extLst>
          </p:cNvPr>
          <p:cNvSpPr txBox="1">
            <a:spLocks/>
          </p:cNvSpPr>
          <p:nvPr/>
        </p:nvSpPr>
        <p:spPr>
          <a:xfrm>
            <a:off x="863600" y="928688"/>
            <a:ext cx="7429500" cy="11096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700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7475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Order of code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5FDB7DD-97DF-8C20-E97F-31AB16CD5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6" y="1484784"/>
            <a:ext cx="3725936" cy="4824536"/>
          </a:xfrm>
        </p:spPr>
        <p:txBody>
          <a:bodyPr/>
          <a:lstStyle/>
          <a:p>
            <a:pPr>
              <a:defRPr/>
            </a:pPr>
            <a:r>
              <a:rPr lang="en-US" altLang="en-US" b="0" dirty="0">
                <a:ea typeface="Cambria Math" panose="02040503050406030204" pitchFamily="18" charset="0"/>
              </a:rPr>
              <a:t>When switching orders, the function keeps looping and never executes the if statement.</a:t>
            </a:r>
          </a:p>
        </p:txBody>
      </p:sp>
      <p:pic>
        <p:nvPicPr>
          <p:cNvPr id="5" name="Picture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856EDC96-3B38-7E6B-D588-3D4D56FA7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866" y="634380"/>
            <a:ext cx="5390638" cy="558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3597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el 1">
            <a:extLst>
              <a:ext uri="{FF2B5EF4-FFF2-40B4-BE49-F238E27FC236}">
                <a16:creationId xmlns:a16="http://schemas.microsoft.com/office/drawing/2014/main" id="{07B46B53-CF52-F291-D31C-5FF123A35028}"/>
              </a:ext>
            </a:extLst>
          </p:cNvPr>
          <p:cNvSpPr>
            <a:spLocks noGrp="1"/>
          </p:cNvSpPr>
          <p:nvPr>
            <p:ph type="ctrTitle" sz="quarter"/>
          </p:nvPr>
        </p:nvSpPr>
        <p:spPr>
          <a:xfrm>
            <a:off x="468313" y="2420938"/>
            <a:ext cx="7913687" cy="1143000"/>
          </a:xfrm>
        </p:spPr>
        <p:txBody>
          <a:bodyPr/>
          <a:lstStyle/>
          <a:p>
            <a:r>
              <a:rPr lang="en-US" altLang="en-US" sz="3200"/>
              <a:t>QUESTIONS?</a:t>
            </a:r>
            <a:endParaRPr lang="en-US" altLang="en-US"/>
          </a:p>
        </p:txBody>
      </p:sp>
      <p:pic>
        <p:nvPicPr>
          <p:cNvPr id="18436" name="Picture 11">
            <a:extLst>
              <a:ext uri="{FF2B5EF4-FFF2-40B4-BE49-F238E27FC236}">
                <a16:creationId xmlns:a16="http://schemas.microsoft.com/office/drawing/2014/main" id="{BD24155C-D946-3D61-FF9F-20F86A834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60881729-AF5B-B6B4-99D4-DB6D863879B2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29F52D7F-CB86-265F-464C-D8B93AFB70AD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29170535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9A78BAA6-997F-A3FC-4049-CBD85F21DE45}"/>
              </a:ext>
            </a:extLst>
          </p:cNvPr>
          <p:cNvSpPr txBox="1">
            <a:spLocks/>
          </p:cNvSpPr>
          <p:nvPr/>
        </p:nvSpPr>
        <p:spPr>
          <a:xfrm>
            <a:off x="863600" y="928688"/>
            <a:ext cx="7429500" cy="11096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700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7475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Math module methods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pic>
        <p:nvPicPr>
          <p:cNvPr id="9" name="Picture 8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10208E80-517C-CD81-BC62-AF0C0655B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93" y="764703"/>
            <a:ext cx="8386982" cy="52899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170568-BC7D-AA85-388E-37FED56EF606}"/>
              </a:ext>
            </a:extLst>
          </p:cNvPr>
          <p:cNvSpPr txBox="1"/>
          <p:nvPr/>
        </p:nvSpPr>
        <p:spPr>
          <a:xfrm>
            <a:off x="2403606" y="6119718"/>
            <a:ext cx="35365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r>
              <a:rPr lang="en-GB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module_math.asp</a:t>
            </a:r>
            <a:endParaRPr lang="en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21360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9A78BAA6-997F-A3FC-4049-CBD85F21DE45}"/>
              </a:ext>
            </a:extLst>
          </p:cNvPr>
          <p:cNvSpPr txBox="1">
            <a:spLocks/>
          </p:cNvSpPr>
          <p:nvPr/>
        </p:nvSpPr>
        <p:spPr>
          <a:xfrm>
            <a:off x="863600" y="928688"/>
            <a:ext cx="7429500" cy="11096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700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7475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String Methods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pic>
        <p:nvPicPr>
          <p:cNvPr id="6" name="Picture 5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49CBEB3F-DCC5-C693-6106-C6E5DC662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679500"/>
            <a:ext cx="7160400" cy="549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4F2E22-DEDE-8C8C-F171-559D3BA4EAC1}"/>
              </a:ext>
            </a:extLst>
          </p:cNvPr>
          <p:cNvSpPr txBox="1"/>
          <p:nvPr/>
        </p:nvSpPr>
        <p:spPr>
          <a:xfrm>
            <a:off x="2154857" y="6201954"/>
            <a:ext cx="42178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r>
              <a:rPr lang="en-GB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python_strings_methods.asp</a:t>
            </a:r>
            <a:endParaRPr lang="en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7968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9A78BAA6-997F-A3FC-4049-CBD85F21DE45}"/>
              </a:ext>
            </a:extLst>
          </p:cNvPr>
          <p:cNvSpPr txBox="1">
            <a:spLocks/>
          </p:cNvSpPr>
          <p:nvPr/>
        </p:nvSpPr>
        <p:spPr>
          <a:xfrm>
            <a:off x="863600" y="928688"/>
            <a:ext cx="7429500" cy="11096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700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7475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List Methods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pic>
        <p:nvPicPr>
          <p:cNvPr id="6" name="Picture 5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AF19DF2-4D9C-9637-57C1-1A60DDFBD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64704"/>
            <a:ext cx="8594027" cy="4824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4C3B23-1E2A-C9AA-871A-DE135705850C}"/>
              </a:ext>
            </a:extLst>
          </p:cNvPr>
          <p:cNvSpPr txBox="1"/>
          <p:nvPr/>
        </p:nvSpPr>
        <p:spPr>
          <a:xfrm>
            <a:off x="2195736" y="5831686"/>
            <a:ext cx="40463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r>
              <a:rPr lang="en-GB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python_lists_methods.asp</a:t>
            </a:r>
            <a:endParaRPr lang="en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330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9A78BAA6-997F-A3FC-4049-CBD85F21DE45}"/>
              </a:ext>
            </a:extLst>
          </p:cNvPr>
          <p:cNvSpPr txBox="1">
            <a:spLocks/>
          </p:cNvSpPr>
          <p:nvPr/>
        </p:nvSpPr>
        <p:spPr>
          <a:xfrm>
            <a:off x="863600" y="928688"/>
            <a:ext cx="7429500" cy="11096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700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7475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Built in functions 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DBE4C85-10D0-187A-09BC-9D41895FC6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82"/>
          <a:stretch/>
        </p:blipFill>
        <p:spPr>
          <a:xfrm>
            <a:off x="755576" y="583831"/>
            <a:ext cx="7376368" cy="55094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C358DA-CF0C-E33A-5B57-9A00BDDC40BB}"/>
              </a:ext>
            </a:extLst>
          </p:cNvPr>
          <p:cNvSpPr txBox="1"/>
          <p:nvPr/>
        </p:nvSpPr>
        <p:spPr>
          <a:xfrm>
            <a:off x="2339752" y="6120588"/>
            <a:ext cx="39901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https://www.w3schools.com/python/</a:t>
            </a:r>
            <a:r>
              <a:rPr lang="en-GB" dirty="0" err="1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python_ref_functions.asp</a:t>
            </a:r>
            <a:endParaRPr lang="en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30184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9A78BAA6-997F-A3FC-4049-CBD85F21DE45}"/>
              </a:ext>
            </a:extLst>
          </p:cNvPr>
          <p:cNvSpPr txBox="1">
            <a:spLocks/>
          </p:cNvSpPr>
          <p:nvPr/>
        </p:nvSpPr>
        <p:spPr>
          <a:xfrm>
            <a:off x="863600" y="928688"/>
            <a:ext cx="7429500" cy="1109662"/>
          </a:xfrm>
          <a:prstGeom prst="rect">
            <a:avLst/>
          </a:prstGeom>
        </p:spPr>
        <p:txBody>
          <a:bodyPr lIns="68580" tIns="34290" rIns="68580" bIns="3429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en-US" sz="2700" dirty="0"/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7475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What is a function/method?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4BBCD7B-427A-CE4E-D0F1-0D4D47C2D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196752"/>
            <a:ext cx="8209160" cy="5184576"/>
          </a:xfrm>
        </p:spPr>
        <p:txBody>
          <a:bodyPr/>
          <a:lstStyle/>
          <a:p>
            <a:pPr>
              <a:defRPr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>
              <a:defRPr/>
            </a:pPr>
            <a:r>
              <a:rPr lang="en-GB" dirty="0">
                <a:effectLst/>
                <a:latin typeface="Helvetica Neue" panose="02000503000000020004" pitchFamily="2" charset="0"/>
              </a:rPr>
              <a:t>A function is a block of code given a certain name, that performs a specific task.</a:t>
            </a:r>
          </a:p>
          <a:p>
            <a:pPr>
              <a:defRPr/>
            </a:pPr>
            <a:r>
              <a:rPr lang="en-GB" dirty="0">
                <a:effectLst/>
                <a:latin typeface="Helvetica Neue" panose="02000503000000020004" pitchFamily="2" charset="0"/>
              </a:rPr>
              <a:t>A function can take one or more parameters/arguments as an input.</a:t>
            </a:r>
          </a:p>
          <a:p>
            <a:pPr>
              <a:defRPr/>
            </a:pPr>
            <a:r>
              <a:rPr lang="en-GB" dirty="0">
                <a:latin typeface="Helvetica Neue" panose="02000503000000020004" pitchFamily="2" charset="0"/>
              </a:rPr>
              <a:t>A function can return one or more variables as an output.</a:t>
            </a:r>
          </a:p>
          <a:p>
            <a:pPr>
              <a:defRPr/>
            </a:pPr>
            <a:r>
              <a:rPr lang="en-GB" dirty="0">
                <a:effectLst/>
                <a:latin typeface="Helvetica Neue" panose="02000503000000020004" pitchFamily="2" charset="0"/>
              </a:rPr>
              <a:t>A function is defined once and can be used many times.</a:t>
            </a:r>
          </a:p>
          <a:p>
            <a:pPr>
              <a:defRPr/>
            </a:pPr>
            <a:r>
              <a:rPr lang="en-GB" dirty="0">
                <a:latin typeface="Helvetica Neue" panose="02000503000000020004" pitchFamily="2" charset="0"/>
              </a:rPr>
              <a:t>A function is only executed when it is “called”</a:t>
            </a:r>
            <a:endParaRPr lang="en-GB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923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7475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Functions Vs. Methods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9655BD4-1526-0DE6-81FC-F186C571C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520" y="692696"/>
            <a:ext cx="8209160" cy="1800200"/>
          </a:xfrm>
        </p:spPr>
        <p:txBody>
          <a:bodyPr/>
          <a:lstStyle/>
          <a:p>
            <a:pPr>
              <a:defRPr/>
            </a:pPr>
            <a:r>
              <a:rPr lang="en-GB" dirty="0">
                <a:effectLst/>
                <a:latin typeface="Helvetica Neue" panose="02000503000000020004" pitchFamily="2" charset="0"/>
              </a:rPr>
              <a:t>A function doesn't need any object and is independent.</a:t>
            </a:r>
          </a:p>
          <a:p>
            <a:pPr>
              <a:defRPr/>
            </a:pPr>
            <a:r>
              <a:rPr lang="en-GB" dirty="0">
                <a:effectLst/>
                <a:latin typeface="Helvetica Neue" panose="02000503000000020004" pitchFamily="2" charset="0"/>
              </a:rPr>
              <a:t>A method is a function that is linked with an object.</a:t>
            </a:r>
          </a:p>
          <a:p>
            <a:pPr>
              <a:defRPr/>
            </a:pPr>
            <a:r>
              <a:rPr lang="en-GB" dirty="0">
                <a:effectLst/>
                <a:latin typeface="Helvetica Neue" panose="02000503000000020004" pitchFamily="2" charset="0"/>
              </a:rPr>
              <a:t>We can directly call the function with its name.</a:t>
            </a:r>
          </a:p>
          <a:p>
            <a:pPr>
              <a:defRPr/>
            </a:pPr>
            <a:r>
              <a:rPr lang="en-GB" dirty="0">
                <a:latin typeface="Helvetica Neue" panose="02000503000000020004" pitchFamily="2" charset="0"/>
              </a:rPr>
              <a:t>A</a:t>
            </a:r>
            <a:r>
              <a:rPr lang="en-GB" dirty="0">
                <a:effectLst/>
                <a:latin typeface="Helvetica Neue" panose="02000503000000020004" pitchFamily="2" charset="0"/>
              </a:rPr>
              <a:t> method is called by the object's name.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9F01B1E-E2FB-C3CC-E78B-7DDF0FEAB03A}"/>
              </a:ext>
            </a:extLst>
          </p:cNvPr>
          <p:cNvSpPr txBox="1">
            <a:spLocks/>
          </p:cNvSpPr>
          <p:nvPr/>
        </p:nvSpPr>
        <p:spPr bwMode="auto">
          <a:xfrm>
            <a:off x="395289" y="2707803"/>
            <a:ext cx="3888680" cy="3783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kern="0" dirty="0"/>
              <a:t>Function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2A56C4C-FC01-BA20-BA4D-119006403BCE}"/>
              </a:ext>
            </a:extLst>
          </p:cNvPr>
          <p:cNvSpPr txBox="1">
            <a:spLocks/>
          </p:cNvSpPr>
          <p:nvPr/>
        </p:nvSpPr>
        <p:spPr bwMode="auto">
          <a:xfrm>
            <a:off x="4715768" y="2707804"/>
            <a:ext cx="3888680" cy="3856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-32" charset="2"/>
              <a:buChar char="§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en-US" kern="0" dirty="0"/>
              <a:t>Method</a:t>
            </a:r>
          </a:p>
          <a:p>
            <a:pPr marL="0" indent="0">
              <a:buNone/>
              <a:defRPr/>
            </a:pPr>
            <a:endParaRPr lang="en-US" altLang="en-US" kern="0" dirty="0"/>
          </a:p>
        </p:txBody>
      </p:sp>
      <p:pic>
        <p:nvPicPr>
          <p:cNvPr id="10" name="Picture 9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B36D4D63-45EA-191F-860E-6FFD24B7F7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3"/>
          <a:stretch/>
        </p:blipFill>
        <p:spPr>
          <a:xfrm>
            <a:off x="107504" y="3108052"/>
            <a:ext cx="4632098" cy="2697211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AAD77FE0-6576-F5E4-A5F6-3BB6F2076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63" y="3079939"/>
            <a:ext cx="3973266" cy="31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770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>
            <a:extLst>
              <a:ext uri="{FF2B5EF4-FFF2-40B4-BE49-F238E27FC236}">
                <a16:creationId xmlns:a16="http://schemas.microsoft.com/office/drawing/2014/main" id="{9CED0E0E-399C-06B1-DBD8-BE9617EA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7475"/>
            <a:ext cx="84978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accent2"/>
                </a:solidFill>
                <a:latin typeface="Arial" charset="0"/>
              </a:defRPr>
            </a:lvl9pPr>
          </a:lstStyle>
          <a:p>
            <a:pPr rtl="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de-DE" kern="0" dirty="0"/>
              <a:t>User defined functions</a:t>
            </a:r>
            <a:endParaRPr lang="de-DE" altLang="de-DE" kern="0" dirty="0"/>
          </a:p>
        </p:txBody>
      </p:sp>
      <p:pic>
        <p:nvPicPr>
          <p:cNvPr id="7174" name="Picture 11">
            <a:extLst>
              <a:ext uri="{FF2B5EF4-FFF2-40B4-BE49-F238E27FC236}">
                <a16:creationId xmlns:a16="http://schemas.microsoft.com/office/drawing/2014/main" id="{A40E946A-8558-F752-8B61-AE853807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6564313"/>
            <a:ext cx="1079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ußzeilenplatzhalter 3">
            <a:extLst>
              <a:ext uri="{FF2B5EF4-FFF2-40B4-BE49-F238E27FC236}">
                <a16:creationId xmlns:a16="http://schemas.microsoft.com/office/drawing/2014/main" id="{4B8CBD36-8517-4476-8BFE-041982459289}"/>
              </a:ext>
            </a:extLst>
          </p:cNvPr>
          <p:cNvSpPr txBox="1">
            <a:spLocks/>
          </p:cNvSpPr>
          <p:nvPr/>
        </p:nvSpPr>
        <p:spPr bwMode="auto">
          <a:xfrm>
            <a:off x="53975" y="6577013"/>
            <a:ext cx="49498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 err="1"/>
              <a:t>Nohayr</a:t>
            </a:r>
            <a:r>
              <a:rPr lang="de-DE" altLang="de-DE" sz="1100" dirty="0"/>
              <a:t> Muhammad </a:t>
            </a:r>
            <a:r>
              <a:rPr lang="en-DE" altLang="de-DE" sz="1100" dirty="0"/>
              <a:t>–</a:t>
            </a:r>
            <a:r>
              <a:rPr lang="de-DE" altLang="de-DE" sz="1100" dirty="0"/>
              <a:t> IKW, Osnabrück</a:t>
            </a:r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40CC79F9-3FA9-9B19-B1A8-41C5C657F00F}"/>
              </a:ext>
            </a:extLst>
          </p:cNvPr>
          <p:cNvSpPr txBox="1">
            <a:spLocks/>
          </p:cNvSpPr>
          <p:nvPr/>
        </p:nvSpPr>
        <p:spPr bwMode="auto">
          <a:xfrm>
            <a:off x="5580063" y="6577013"/>
            <a:ext cx="35099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de-DE" altLang="de-DE" sz="1100" dirty="0"/>
              <a:t>Basic </a:t>
            </a:r>
            <a:r>
              <a:rPr lang="de-DE" altLang="de-DE" sz="1100" dirty="0" err="1"/>
              <a:t>Programming</a:t>
            </a:r>
            <a:r>
              <a:rPr lang="de-DE" altLang="de-DE" sz="1100" dirty="0"/>
              <a:t> in Python </a:t>
            </a:r>
            <a:r>
              <a:rPr lang="en-DE" altLang="de-DE" sz="1100" dirty="0"/>
              <a:t>–</a:t>
            </a:r>
            <a:r>
              <a:rPr lang="de-DE" altLang="de-DE" sz="1100" dirty="0"/>
              <a:t> </a:t>
            </a:r>
            <a:r>
              <a:rPr lang="de-DE" altLang="de-DE" sz="1100" dirty="0" err="1"/>
              <a:t>SoSe</a:t>
            </a:r>
            <a:r>
              <a:rPr lang="de-DE" altLang="de-DE" sz="1100" dirty="0"/>
              <a:t> 2023</a:t>
            </a:r>
          </a:p>
        </p:txBody>
      </p:sp>
      <p:pic>
        <p:nvPicPr>
          <p:cNvPr id="10" name="Picture 9" descr="A picture containing text, font, screenshot, line&#10;&#10;Description automatically generated">
            <a:extLst>
              <a:ext uri="{FF2B5EF4-FFF2-40B4-BE49-F238E27FC236}">
                <a16:creationId xmlns:a16="http://schemas.microsoft.com/office/drawing/2014/main" id="{C3DF8081-0A1C-DB7F-3491-86FED609F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16" y="688105"/>
            <a:ext cx="6093367" cy="86409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A42248AB-C7BC-CAF2-915C-445DA9233649}"/>
              </a:ext>
            </a:extLst>
          </p:cNvPr>
          <p:cNvGrpSpPr/>
          <p:nvPr/>
        </p:nvGrpSpPr>
        <p:grpSpPr>
          <a:xfrm>
            <a:off x="168291" y="1700809"/>
            <a:ext cx="4356100" cy="2949506"/>
            <a:chOff x="168291" y="1700809"/>
            <a:chExt cx="4356100" cy="2949506"/>
          </a:xfrm>
        </p:grpSpPr>
        <p:pic>
          <p:nvPicPr>
            <p:cNvPr id="15" name="Picture 14" descr="A picture containing text, font, screenshot, line&#10;&#10;Description automatically generated">
              <a:extLst>
                <a:ext uri="{FF2B5EF4-FFF2-40B4-BE49-F238E27FC236}">
                  <a16:creationId xmlns:a16="http://schemas.microsoft.com/office/drawing/2014/main" id="{B78974A4-8915-3CA3-0ADA-ABB01CEF7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91" y="2291980"/>
              <a:ext cx="4356100" cy="990600"/>
            </a:xfrm>
            <a:prstGeom prst="rect">
              <a:avLst/>
            </a:prstGeom>
          </p:spPr>
        </p:pic>
        <p:sp>
          <p:nvSpPr>
            <p:cNvPr id="16" name="Inhaltsplatzhalter 2">
              <a:extLst>
                <a:ext uri="{FF2B5EF4-FFF2-40B4-BE49-F238E27FC236}">
                  <a16:creationId xmlns:a16="http://schemas.microsoft.com/office/drawing/2014/main" id="{63352E16-87A0-27E9-35C4-F273E52B200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5760" y="1700809"/>
              <a:ext cx="3888680" cy="2448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-3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-3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-3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-3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defRPr/>
              </a:pPr>
              <a:r>
                <a:rPr lang="en-US" altLang="en-US" kern="0" dirty="0"/>
                <a:t>Defining a function</a:t>
              </a:r>
            </a:p>
          </p:txBody>
        </p:sp>
        <p:pic>
          <p:nvPicPr>
            <p:cNvPr id="27" name="Picture 26" descr="A picture containing text, font, screenshot, line&#10;&#10;Description automatically generated">
              <a:extLst>
                <a:ext uri="{FF2B5EF4-FFF2-40B4-BE49-F238E27FC236}">
                  <a16:creationId xmlns:a16="http://schemas.microsoft.com/office/drawing/2014/main" id="{54BC574E-8079-F600-865A-A3B56247F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288" y="3446733"/>
              <a:ext cx="3800785" cy="120358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08AD45-6400-C13D-6835-2E59B682A43D}"/>
              </a:ext>
            </a:extLst>
          </p:cNvPr>
          <p:cNvGrpSpPr/>
          <p:nvPr/>
        </p:nvGrpSpPr>
        <p:grpSpPr>
          <a:xfrm>
            <a:off x="4588068" y="1700808"/>
            <a:ext cx="4430708" cy="4464496"/>
            <a:chOff x="4588068" y="1700808"/>
            <a:chExt cx="4430708" cy="4464496"/>
          </a:xfrm>
        </p:grpSpPr>
        <p:sp>
          <p:nvSpPr>
            <p:cNvPr id="17" name="Inhaltsplatzhalter 2">
              <a:extLst>
                <a:ext uri="{FF2B5EF4-FFF2-40B4-BE49-F238E27FC236}">
                  <a16:creationId xmlns:a16="http://schemas.microsoft.com/office/drawing/2014/main" id="{C4D430A7-4CE9-E911-AD78-5FD359A9E17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87776" y="1700808"/>
              <a:ext cx="3888680" cy="38565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-3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-3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-3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-32" charset="2"/>
                <a:buChar char="§"/>
                <a:defRPr sz="14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>
                <a:defRPr/>
              </a:pPr>
              <a:r>
                <a:rPr lang="en-US" altLang="en-US" kern="0" dirty="0"/>
                <a:t>Calling a function</a:t>
              </a:r>
            </a:p>
            <a:p>
              <a:pPr marL="0" indent="0">
                <a:buNone/>
                <a:defRPr/>
              </a:pPr>
              <a:endParaRPr lang="en-US" altLang="en-US" kern="0" dirty="0"/>
            </a:p>
          </p:txBody>
        </p:sp>
        <p:pic>
          <p:nvPicPr>
            <p:cNvPr id="20" name="Picture 19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55E6ACB4-B42F-90F2-2426-E2B4432B8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7750" y="2143751"/>
              <a:ext cx="3390900" cy="1079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Picture 29" descr="A picture containing text, font, screenshot, white&#10;&#10;Description automatically generated">
              <a:extLst>
                <a:ext uri="{FF2B5EF4-FFF2-40B4-BE49-F238E27FC236}">
                  <a16:creationId xmlns:a16="http://schemas.microsoft.com/office/drawing/2014/main" id="{25D0CC03-BA7F-DE0A-247F-75F249BA2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171" y="4726451"/>
              <a:ext cx="2449605" cy="11508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2" name="Picture 31" descr="A picture containing text, font, screenshot, white&#10;&#10;Description automatically generated">
              <a:extLst>
                <a:ext uri="{FF2B5EF4-FFF2-40B4-BE49-F238E27FC236}">
                  <a16:creationId xmlns:a16="http://schemas.microsoft.com/office/drawing/2014/main" id="{A41EDE0C-E249-8853-9109-4C8623CC8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8068" y="4512068"/>
              <a:ext cx="1931350" cy="16532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4" name="Picture 33" descr="A close-up of a number&#10;&#10;Description automatically generated with low confidence">
              <a:extLst>
                <a:ext uri="{FF2B5EF4-FFF2-40B4-BE49-F238E27FC236}">
                  <a16:creationId xmlns:a16="http://schemas.microsoft.com/office/drawing/2014/main" id="{BCFA7501-B0A9-C610-C863-7A4C17C62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9210" y="3344098"/>
              <a:ext cx="1931350" cy="10797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3371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1D2"/>
      </a:accent1>
      <a:accent2>
        <a:srgbClr val="980528"/>
      </a:accent2>
      <a:accent3>
        <a:srgbClr val="FFFFFF"/>
      </a:accent3>
      <a:accent4>
        <a:srgbClr val="000000"/>
      </a:accent4>
      <a:accent5>
        <a:srgbClr val="E4E5E5"/>
      </a:accent5>
      <a:accent6>
        <a:srgbClr val="890423"/>
      </a:accent6>
      <a:hlink>
        <a:srgbClr val="000000"/>
      </a:hlink>
      <a:folHlink>
        <a:srgbClr val="000000"/>
      </a:folHlink>
    </a:clrScheme>
    <a:fontScheme name="Lariss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1D2"/>
        </a:accent1>
        <a:accent2>
          <a:srgbClr val="980528"/>
        </a:accent2>
        <a:accent3>
          <a:srgbClr val="FFFFFF"/>
        </a:accent3>
        <a:accent4>
          <a:srgbClr val="000000"/>
        </a:accent4>
        <a:accent5>
          <a:srgbClr val="E4E5E5"/>
        </a:accent5>
        <a:accent6>
          <a:srgbClr val="890423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10150</TotalTime>
  <Words>1068</Words>
  <Application>Microsoft Macintosh PowerPoint</Application>
  <PresentationFormat>On-screen Show (4:3)</PresentationFormat>
  <Paragraphs>155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Cambria Math</vt:lpstr>
      <vt:lpstr>Helvetica Neue</vt:lpstr>
      <vt:lpstr>Times New Roman</vt:lpstr>
      <vt:lpstr>Wingdings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Universitaet Osnabrueck</dc:title>
  <dc:creator>Universitaet Osnabrueck</dc:creator>
  <cp:lastModifiedBy>Nohayr Mohammad Abdelmoneam</cp:lastModifiedBy>
  <cp:revision>925</cp:revision>
  <cp:lastPrinted>2019-04-03T16:49:41Z</cp:lastPrinted>
  <dcterms:created xsi:type="dcterms:W3CDTF">2002-10-06T13:24:06Z</dcterms:created>
  <dcterms:modified xsi:type="dcterms:W3CDTF">2023-05-16T12:33:21Z</dcterms:modified>
</cp:coreProperties>
</file>