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AFC7-FF45-4668-8AE1-8CC536564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821FCC-F706-48E2-BF65-48DC5406EC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DB944-073A-455D-803F-6260CA48748B}"/>
              </a:ext>
            </a:extLst>
          </p:cNvPr>
          <p:cNvSpPr>
            <a:spLocks noGrp="1"/>
          </p:cNvSpPr>
          <p:nvPr>
            <p:ph type="dt" sz="half" idx="10"/>
          </p:nvPr>
        </p:nvSpPr>
        <p:spPr/>
        <p:txBody>
          <a:bodyPr/>
          <a:lstStyle/>
          <a:p>
            <a:fld id="{B67D2E82-8CA8-41EF-8F85-99DDFB14865B}" type="datetimeFigureOut">
              <a:rPr lang="en-US" smtClean="0"/>
              <a:t>10/30/2020</a:t>
            </a:fld>
            <a:endParaRPr lang="en-US"/>
          </a:p>
        </p:txBody>
      </p:sp>
      <p:sp>
        <p:nvSpPr>
          <p:cNvPr id="5" name="Footer Placeholder 4">
            <a:extLst>
              <a:ext uri="{FF2B5EF4-FFF2-40B4-BE49-F238E27FC236}">
                <a16:creationId xmlns:a16="http://schemas.microsoft.com/office/drawing/2014/main" id="{7CC9B0FE-73A1-4702-9D40-629BD9DCA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EFB8A-4DDE-44DD-9676-78A07FCF3A1A}"/>
              </a:ext>
            </a:extLst>
          </p:cNvPr>
          <p:cNvSpPr>
            <a:spLocks noGrp="1"/>
          </p:cNvSpPr>
          <p:nvPr>
            <p:ph type="sldNum" sz="quarter" idx="12"/>
          </p:nvPr>
        </p:nvSpPr>
        <p:spPr/>
        <p:txBody>
          <a:bodyPr/>
          <a:lstStyle/>
          <a:p>
            <a:fld id="{F646BD96-8CA8-4C97-8DD0-56F6B58AD518}" type="slidenum">
              <a:rPr lang="en-US" smtClean="0"/>
              <a:t>‹#›</a:t>
            </a:fld>
            <a:endParaRPr lang="en-US"/>
          </a:p>
        </p:txBody>
      </p:sp>
    </p:spTree>
    <p:extLst>
      <p:ext uri="{BB962C8B-B14F-4D97-AF65-F5344CB8AC3E}">
        <p14:creationId xmlns:p14="http://schemas.microsoft.com/office/powerpoint/2010/main" val="2154233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F873-FD55-4E87-9F28-5C5CE60878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F7F379-1BF8-4C47-ABE7-7EF9097747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3581E-D71B-4390-B821-D5D5FCA43882}"/>
              </a:ext>
            </a:extLst>
          </p:cNvPr>
          <p:cNvSpPr>
            <a:spLocks noGrp="1"/>
          </p:cNvSpPr>
          <p:nvPr>
            <p:ph type="dt" sz="half" idx="10"/>
          </p:nvPr>
        </p:nvSpPr>
        <p:spPr/>
        <p:txBody>
          <a:bodyPr/>
          <a:lstStyle/>
          <a:p>
            <a:fld id="{B67D2E82-8CA8-41EF-8F85-99DDFB14865B}" type="datetimeFigureOut">
              <a:rPr lang="en-US" smtClean="0"/>
              <a:t>10/30/2020</a:t>
            </a:fld>
            <a:endParaRPr lang="en-US"/>
          </a:p>
        </p:txBody>
      </p:sp>
      <p:sp>
        <p:nvSpPr>
          <p:cNvPr id="5" name="Footer Placeholder 4">
            <a:extLst>
              <a:ext uri="{FF2B5EF4-FFF2-40B4-BE49-F238E27FC236}">
                <a16:creationId xmlns:a16="http://schemas.microsoft.com/office/drawing/2014/main" id="{6EFA11C3-D0F9-4C9A-9225-BBF7FF3D3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4FF55-8AB9-48BD-AEB4-4B43DA617460}"/>
              </a:ext>
            </a:extLst>
          </p:cNvPr>
          <p:cNvSpPr>
            <a:spLocks noGrp="1"/>
          </p:cNvSpPr>
          <p:nvPr>
            <p:ph type="sldNum" sz="quarter" idx="12"/>
          </p:nvPr>
        </p:nvSpPr>
        <p:spPr/>
        <p:txBody>
          <a:bodyPr/>
          <a:lstStyle/>
          <a:p>
            <a:fld id="{F646BD96-8CA8-4C97-8DD0-56F6B58AD518}" type="slidenum">
              <a:rPr lang="en-US" smtClean="0"/>
              <a:t>‹#›</a:t>
            </a:fld>
            <a:endParaRPr lang="en-US"/>
          </a:p>
        </p:txBody>
      </p:sp>
    </p:spTree>
    <p:extLst>
      <p:ext uri="{BB962C8B-B14F-4D97-AF65-F5344CB8AC3E}">
        <p14:creationId xmlns:p14="http://schemas.microsoft.com/office/powerpoint/2010/main" val="1507248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00C9FC-6828-4068-A3D7-1BE8114AAD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61AD35-041B-4499-A1DA-9FFFB6C502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9D05E-F54C-4676-A801-4F2A1A1352CD}"/>
              </a:ext>
            </a:extLst>
          </p:cNvPr>
          <p:cNvSpPr>
            <a:spLocks noGrp="1"/>
          </p:cNvSpPr>
          <p:nvPr>
            <p:ph type="dt" sz="half" idx="10"/>
          </p:nvPr>
        </p:nvSpPr>
        <p:spPr/>
        <p:txBody>
          <a:bodyPr/>
          <a:lstStyle/>
          <a:p>
            <a:fld id="{B67D2E82-8CA8-41EF-8F85-99DDFB14865B}" type="datetimeFigureOut">
              <a:rPr lang="en-US" smtClean="0"/>
              <a:t>10/30/2020</a:t>
            </a:fld>
            <a:endParaRPr lang="en-US"/>
          </a:p>
        </p:txBody>
      </p:sp>
      <p:sp>
        <p:nvSpPr>
          <p:cNvPr id="5" name="Footer Placeholder 4">
            <a:extLst>
              <a:ext uri="{FF2B5EF4-FFF2-40B4-BE49-F238E27FC236}">
                <a16:creationId xmlns:a16="http://schemas.microsoft.com/office/drawing/2014/main" id="{B149C119-A458-4175-97BC-CDC15CEA6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809AB-F9EF-4E2D-91AE-E2CF3E919943}"/>
              </a:ext>
            </a:extLst>
          </p:cNvPr>
          <p:cNvSpPr>
            <a:spLocks noGrp="1"/>
          </p:cNvSpPr>
          <p:nvPr>
            <p:ph type="sldNum" sz="quarter" idx="12"/>
          </p:nvPr>
        </p:nvSpPr>
        <p:spPr/>
        <p:txBody>
          <a:bodyPr/>
          <a:lstStyle/>
          <a:p>
            <a:fld id="{F646BD96-8CA8-4C97-8DD0-56F6B58AD518}" type="slidenum">
              <a:rPr lang="en-US" smtClean="0"/>
              <a:t>‹#›</a:t>
            </a:fld>
            <a:endParaRPr lang="en-US"/>
          </a:p>
        </p:txBody>
      </p:sp>
    </p:spTree>
    <p:extLst>
      <p:ext uri="{BB962C8B-B14F-4D97-AF65-F5344CB8AC3E}">
        <p14:creationId xmlns:p14="http://schemas.microsoft.com/office/powerpoint/2010/main" val="3097810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C4794-0C5C-4DBA-AB77-F3CF955CF1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FEBCDD-A307-45EF-8DA4-8CAA7C1D94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B4FF4-A106-4D43-813E-BFEE7F905C89}"/>
              </a:ext>
            </a:extLst>
          </p:cNvPr>
          <p:cNvSpPr>
            <a:spLocks noGrp="1"/>
          </p:cNvSpPr>
          <p:nvPr>
            <p:ph type="dt" sz="half" idx="10"/>
          </p:nvPr>
        </p:nvSpPr>
        <p:spPr/>
        <p:txBody>
          <a:bodyPr/>
          <a:lstStyle/>
          <a:p>
            <a:fld id="{B67D2E82-8CA8-41EF-8F85-99DDFB14865B}" type="datetimeFigureOut">
              <a:rPr lang="en-US" smtClean="0"/>
              <a:t>10/30/2020</a:t>
            </a:fld>
            <a:endParaRPr lang="en-US"/>
          </a:p>
        </p:txBody>
      </p:sp>
      <p:sp>
        <p:nvSpPr>
          <p:cNvPr id="5" name="Footer Placeholder 4">
            <a:extLst>
              <a:ext uri="{FF2B5EF4-FFF2-40B4-BE49-F238E27FC236}">
                <a16:creationId xmlns:a16="http://schemas.microsoft.com/office/drawing/2014/main" id="{925BA626-CCED-4644-B314-39737C40C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E9BB9-4201-46CC-9E14-0DC6523353A2}"/>
              </a:ext>
            </a:extLst>
          </p:cNvPr>
          <p:cNvSpPr>
            <a:spLocks noGrp="1"/>
          </p:cNvSpPr>
          <p:nvPr>
            <p:ph type="sldNum" sz="quarter" idx="12"/>
          </p:nvPr>
        </p:nvSpPr>
        <p:spPr/>
        <p:txBody>
          <a:bodyPr/>
          <a:lstStyle/>
          <a:p>
            <a:fld id="{F646BD96-8CA8-4C97-8DD0-56F6B58AD518}" type="slidenum">
              <a:rPr lang="en-US" smtClean="0"/>
              <a:t>‹#›</a:t>
            </a:fld>
            <a:endParaRPr lang="en-US"/>
          </a:p>
        </p:txBody>
      </p:sp>
    </p:spTree>
    <p:extLst>
      <p:ext uri="{BB962C8B-B14F-4D97-AF65-F5344CB8AC3E}">
        <p14:creationId xmlns:p14="http://schemas.microsoft.com/office/powerpoint/2010/main" val="268276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F0F87-B7AA-440F-8FD6-BF29683C2F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B5FDBB-A01B-43BB-BE53-DB52F2C550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179A4C-279F-4A33-9583-7D1A08133019}"/>
              </a:ext>
            </a:extLst>
          </p:cNvPr>
          <p:cNvSpPr>
            <a:spLocks noGrp="1"/>
          </p:cNvSpPr>
          <p:nvPr>
            <p:ph type="dt" sz="half" idx="10"/>
          </p:nvPr>
        </p:nvSpPr>
        <p:spPr/>
        <p:txBody>
          <a:bodyPr/>
          <a:lstStyle/>
          <a:p>
            <a:fld id="{B67D2E82-8CA8-41EF-8F85-99DDFB14865B}" type="datetimeFigureOut">
              <a:rPr lang="en-US" smtClean="0"/>
              <a:t>10/30/2020</a:t>
            </a:fld>
            <a:endParaRPr lang="en-US"/>
          </a:p>
        </p:txBody>
      </p:sp>
      <p:sp>
        <p:nvSpPr>
          <p:cNvPr id="5" name="Footer Placeholder 4">
            <a:extLst>
              <a:ext uri="{FF2B5EF4-FFF2-40B4-BE49-F238E27FC236}">
                <a16:creationId xmlns:a16="http://schemas.microsoft.com/office/drawing/2014/main" id="{85D11B55-B8C5-4BAF-8D96-35C307BAC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56957-C5C9-4007-A689-2F45D92721BB}"/>
              </a:ext>
            </a:extLst>
          </p:cNvPr>
          <p:cNvSpPr>
            <a:spLocks noGrp="1"/>
          </p:cNvSpPr>
          <p:nvPr>
            <p:ph type="sldNum" sz="quarter" idx="12"/>
          </p:nvPr>
        </p:nvSpPr>
        <p:spPr/>
        <p:txBody>
          <a:bodyPr/>
          <a:lstStyle/>
          <a:p>
            <a:fld id="{F646BD96-8CA8-4C97-8DD0-56F6B58AD518}" type="slidenum">
              <a:rPr lang="en-US" smtClean="0"/>
              <a:t>‹#›</a:t>
            </a:fld>
            <a:endParaRPr lang="en-US"/>
          </a:p>
        </p:txBody>
      </p:sp>
    </p:spTree>
    <p:extLst>
      <p:ext uri="{BB962C8B-B14F-4D97-AF65-F5344CB8AC3E}">
        <p14:creationId xmlns:p14="http://schemas.microsoft.com/office/powerpoint/2010/main" val="1662437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2835-80FF-4708-950A-014C9A87EC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20B505-DAD7-4CC3-A122-336B6D8830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89B175-1C65-4578-BBA8-EEE5D938DD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FC64B6-3FCF-4E4A-9D79-ED3B6208C346}"/>
              </a:ext>
            </a:extLst>
          </p:cNvPr>
          <p:cNvSpPr>
            <a:spLocks noGrp="1"/>
          </p:cNvSpPr>
          <p:nvPr>
            <p:ph type="dt" sz="half" idx="10"/>
          </p:nvPr>
        </p:nvSpPr>
        <p:spPr/>
        <p:txBody>
          <a:bodyPr/>
          <a:lstStyle/>
          <a:p>
            <a:fld id="{B67D2E82-8CA8-41EF-8F85-99DDFB14865B}" type="datetimeFigureOut">
              <a:rPr lang="en-US" smtClean="0"/>
              <a:t>10/30/2020</a:t>
            </a:fld>
            <a:endParaRPr lang="en-US"/>
          </a:p>
        </p:txBody>
      </p:sp>
      <p:sp>
        <p:nvSpPr>
          <p:cNvPr id="6" name="Footer Placeholder 5">
            <a:extLst>
              <a:ext uri="{FF2B5EF4-FFF2-40B4-BE49-F238E27FC236}">
                <a16:creationId xmlns:a16="http://schemas.microsoft.com/office/drawing/2014/main" id="{5F3C5A9C-3AD3-4316-9B16-0BB922227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0E854-6C2E-43B6-BB56-23F9515AEE50}"/>
              </a:ext>
            </a:extLst>
          </p:cNvPr>
          <p:cNvSpPr>
            <a:spLocks noGrp="1"/>
          </p:cNvSpPr>
          <p:nvPr>
            <p:ph type="sldNum" sz="quarter" idx="12"/>
          </p:nvPr>
        </p:nvSpPr>
        <p:spPr/>
        <p:txBody>
          <a:bodyPr/>
          <a:lstStyle/>
          <a:p>
            <a:fld id="{F646BD96-8CA8-4C97-8DD0-56F6B58AD518}" type="slidenum">
              <a:rPr lang="en-US" smtClean="0"/>
              <a:t>‹#›</a:t>
            </a:fld>
            <a:endParaRPr lang="en-US"/>
          </a:p>
        </p:txBody>
      </p:sp>
    </p:spTree>
    <p:extLst>
      <p:ext uri="{BB962C8B-B14F-4D97-AF65-F5344CB8AC3E}">
        <p14:creationId xmlns:p14="http://schemas.microsoft.com/office/powerpoint/2010/main" val="291057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05A9-448A-4C24-9A69-48A4DF510D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6012D8-2BA9-4FD5-9B49-5DD94AF8E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601466-F6DE-485D-8F82-798761F07C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C807D7-0B65-43B1-90C5-54402F404B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A783BA-5558-41AE-89F1-464C21B213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610CDF-D60B-4002-BC9F-760D836F41D5}"/>
              </a:ext>
            </a:extLst>
          </p:cNvPr>
          <p:cNvSpPr>
            <a:spLocks noGrp="1"/>
          </p:cNvSpPr>
          <p:nvPr>
            <p:ph type="dt" sz="half" idx="10"/>
          </p:nvPr>
        </p:nvSpPr>
        <p:spPr/>
        <p:txBody>
          <a:bodyPr/>
          <a:lstStyle/>
          <a:p>
            <a:fld id="{B67D2E82-8CA8-41EF-8F85-99DDFB14865B}" type="datetimeFigureOut">
              <a:rPr lang="en-US" smtClean="0"/>
              <a:t>10/30/2020</a:t>
            </a:fld>
            <a:endParaRPr lang="en-US"/>
          </a:p>
        </p:txBody>
      </p:sp>
      <p:sp>
        <p:nvSpPr>
          <p:cNvPr id="8" name="Footer Placeholder 7">
            <a:extLst>
              <a:ext uri="{FF2B5EF4-FFF2-40B4-BE49-F238E27FC236}">
                <a16:creationId xmlns:a16="http://schemas.microsoft.com/office/drawing/2014/main" id="{BB292AEF-D446-4656-86C6-977C7F31FE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A620D1-E229-4D66-9F9B-D7F53DBD6DE2}"/>
              </a:ext>
            </a:extLst>
          </p:cNvPr>
          <p:cNvSpPr>
            <a:spLocks noGrp="1"/>
          </p:cNvSpPr>
          <p:nvPr>
            <p:ph type="sldNum" sz="quarter" idx="12"/>
          </p:nvPr>
        </p:nvSpPr>
        <p:spPr/>
        <p:txBody>
          <a:bodyPr/>
          <a:lstStyle/>
          <a:p>
            <a:fld id="{F646BD96-8CA8-4C97-8DD0-56F6B58AD518}" type="slidenum">
              <a:rPr lang="en-US" smtClean="0"/>
              <a:t>‹#›</a:t>
            </a:fld>
            <a:endParaRPr lang="en-US"/>
          </a:p>
        </p:txBody>
      </p:sp>
    </p:spTree>
    <p:extLst>
      <p:ext uri="{BB962C8B-B14F-4D97-AF65-F5344CB8AC3E}">
        <p14:creationId xmlns:p14="http://schemas.microsoft.com/office/powerpoint/2010/main" val="299915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443B-66A4-4117-81FE-ADC87D2BD1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C9B70C-7360-469B-81FA-56806329CB4B}"/>
              </a:ext>
            </a:extLst>
          </p:cNvPr>
          <p:cNvSpPr>
            <a:spLocks noGrp="1"/>
          </p:cNvSpPr>
          <p:nvPr>
            <p:ph type="dt" sz="half" idx="10"/>
          </p:nvPr>
        </p:nvSpPr>
        <p:spPr/>
        <p:txBody>
          <a:bodyPr/>
          <a:lstStyle/>
          <a:p>
            <a:fld id="{B67D2E82-8CA8-41EF-8F85-99DDFB14865B}" type="datetimeFigureOut">
              <a:rPr lang="en-US" smtClean="0"/>
              <a:t>10/30/2020</a:t>
            </a:fld>
            <a:endParaRPr lang="en-US"/>
          </a:p>
        </p:txBody>
      </p:sp>
      <p:sp>
        <p:nvSpPr>
          <p:cNvPr id="4" name="Footer Placeholder 3">
            <a:extLst>
              <a:ext uri="{FF2B5EF4-FFF2-40B4-BE49-F238E27FC236}">
                <a16:creationId xmlns:a16="http://schemas.microsoft.com/office/drawing/2014/main" id="{6C01866C-5DB2-4A4F-AFAF-B8C1298570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12BC85-96A3-4E90-B54D-96045D67B87A}"/>
              </a:ext>
            </a:extLst>
          </p:cNvPr>
          <p:cNvSpPr>
            <a:spLocks noGrp="1"/>
          </p:cNvSpPr>
          <p:nvPr>
            <p:ph type="sldNum" sz="quarter" idx="12"/>
          </p:nvPr>
        </p:nvSpPr>
        <p:spPr/>
        <p:txBody>
          <a:bodyPr/>
          <a:lstStyle/>
          <a:p>
            <a:fld id="{F646BD96-8CA8-4C97-8DD0-56F6B58AD518}" type="slidenum">
              <a:rPr lang="en-US" smtClean="0"/>
              <a:t>‹#›</a:t>
            </a:fld>
            <a:endParaRPr lang="en-US"/>
          </a:p>
        </p:txBody>
      </p:sp>
    </p:spTree>
    <p:extLst>
      <p:ext uri="{BB962C8B-B14F-4D97-AF65-F5344CB8AC3E}">
        <p14:creationId xmlns:p14="http://schemas.microsoft.com/office/powerpoint/2010/main" val="216142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2B9817-C739-4C55-BD33-A9FA700FC3A1}"/>
              </a:ext>
            </a:extLst>
          </p:cNvPr>
          <p:cNvSpPr>
            <a:spLocks noGrp="1"/>
          </p:cNvSpPr>
          <p:nvPr>
            <p:ph type="dt" sz="half" idx="10"/>
          </p:nvPr>
        </p:nvSpPr>
        <p:spPr/>
        <p:txBody>
          <a:bodyPr/>
          <a:lstStyle/>
          <a:p>
            <a:fld id="{B67D2E82-8CA8-41EF-8F85-99DDFB14865B}" type="datetimeFigureOut">
              <a:rPr lang="en-US" smtClean="0"/>
              <a:t>10/30/2020</a:t>
            </a:fld>
            <a:endParaRPr lang="en-US"/>
          </a:p>
        </p:txBody>
      </p:sp>
      <p:sp>
        <p:nvSpPr>
          <p:cNvPr id="3" name="Footer Placeholder 2">
            <a:extLst>
              <a:ext uri="{FF2B5EF4-FFF2-40B4-BE49-F238E27FC236}">
                <a16:creationId xmlns:a16="http://schemas.microsoft.com/office/drawing/2014/main" id="{82C34843-A8AC-48D5-BB2E-E5A4A91E72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B10F0A-9507-4274-A768-5345C1D50B57}"/>
              </a:ext>
            </a:extLst>
          </p:cNvPr>
          <p:cNvSpPr>
            <a:spLocks noGrp="1"/>
          </p:cNvSpPr>
          <p:nvPr>
            <p:ph type="sldNum" sz="quarter" idx="12"/>
          </p:nvPr>
        </p:nvSpPr>
        <p:spPr/>
        <p:txBody>
          <a:bodyPr/>
          <a:lstStyle/>
          <a:p>
            <a:fld id="{F646BD96-8CA8-4C97-8DD0-56F6B58AD518}" type="slidenum">
              <a:rPr lang="en-US" smtClean="0"/>
              <a:t>‹#›</a:t>
            </a:fld>
            <a:endParaRPr lang="en-US"/>
          </a:p>
        </p:txBody>
      </p:sp>
    </p:spTree>
    <p:extLst>
      <p:ext uri="{BB962C8B-B14F-4D97-AF65-F5344CB8AC3E}">
        <p14:creationId xmlns:p14="http://schemas.microsoft.com/office/powerpoint/2010/main" val="258207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1A53-5892-481F-8235-E2487189F7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580CFA-62DF-4221-85E7-F8C8E702CF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A4D868-18CB-4BB8-9FA9-97614BC34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2D08C-1FF3-4736-9E58-000092445738}"/>
              </a:ext>
            </a:extLst>
          </p:cNvPr>
          <p:cNvSpPr>
            <a:spLocks noGrp="1"/>
          </p:cNvSpPr>
          <p:nvPr>
            <p:ph type="dt" sz="half" idx="10"/>
          </p:nvPr>
        </p:nvSpPr>
        <p:spPr/>
        <p:txBody>
          <a:bodyPr/>
          <a:lstStyle/>
          <a:p>
            <a:fld id="{B67D2E82-8CA8-41EF-8F85-99DDFB14865B}" type="datetimeFigureOut">
              <a:rPr lang="en-US" smtClean="0"/>
              <a:t>10/30/2020</a:t>
            </a:fld>
            <a:endParaRPr lang="en-US"/>
          </a:p>
        </p:txBody>
      </p:sp>
      <p:sp>
        <p:nvSpPr>
          <p:cNvPr id="6" name="Footer Placeholder 5">
            <a:extLst>
              <a:ext uri="{FF2B5EF4-FFF2-40B4-BE49-F238E27FC236}">
                <a16:creationId xmlns:a16="http://schemas.microsoft.com/office/drawing/2014/main" id="{44D3F012-551F-429A-987A-1D751646A1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4F894F-EF14-4B2E-BBF0-D260795E4A90}"/>
              </a:ext>
            </a:extLst>
          </p:cNvPr>
          <p:cNvSpPr>
            <a:spLocks noGrp="1"/>
          </p:cNvSpPr>
          <p:nvPr>
            <p:ph type="sldNum" sz="quarter" idx="12"/>
          </p:nvPr>
        </p:nvSpPr>
        <p:spPr/>
        <p:txBody>
          <a:bodyPr/>
          <a:lstStyle/>
          <a:p>
            <a:fld id="{F646BD96-8CA8-4C97-8DD0-56F6B58AD518}" type="slidenum">
              <a:rPr lang="en-US" smtClean="0"/>
              <a:t>‹#›</a:t>
            </a:fld>
            <a:endParaRPr lang="en-US"/>
          </a:p>
        </p:txBody>
      </p:sp>
    </p:spTree>
    <p:extLst>
      <p:ext uri="{BB962C8B-B14F-4D97-AF65-F5344CB8AC3E}">
        <p14:creationId xmlns:p14="http://schemas.microsoft.com/office/powerpoint/2010/main" val="371340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3BE3-104B-4ED6-84F5-ECBD628E0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61F442-05A3-464A-B238-0F627F5057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76541D-40FD-43EE-914E-FD5E916EF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0578D-D658-4A0B-8E88-C286514ED701}"/>
              </a:ext>
            </a:extLst>
          </p:cNvPr>
          <p:cNvSpPr>
            <a:spLocks noGrp="1"/>
          </p:cNvSpPr>
          <p:nvPr>
            <p:ph type="dt" sz="half" idx="10"/>
          </p:nvPr>
        </p:nvSpPr>
        <p:spPr/>
        <p:txBody>
          <a:bodyPr/>
          <a:lstStyle/>
          <a:p>
            <a:fld id="{B67D2E82-8CA8-41EF-8F85-99DDFB14865B}" type="datetimeFigureOut">
              <a:rPr lang="en-US" smtClean="0"/>
              <a:t>10/30/2020</a:t>
            </a:fld>
            <a:endParaRPr lang="en-US"/>
          </a:p>
        </p:txBody>
      </p:sp>
      <p:sp>
        <p:nvSpPr>
          <p:cNvPr id="6" name="Footer Placeholder 5">
            <a:extLst>
              <a:ext uri="{FF2B5EF4-FFF2-40B4-BE49-F238E27FC236}">
                <a16:creationId xmlns:a16="http://schemas.microsoft.com/office/drawing/2014/main" id="{CCB181E7-BBC7-4A71-8A0A-C7264A11D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2F8BCD-AA3F-406A-9ECC-80CE4FA32053}"/>
              </a:ext>
            </a:extLst>
          </p:cNvPr>
          <p:cNvSpPr>
            <a:spLocks noGrp="1"/>
          </p:cNvSpPr>
          <p:nvPr>
            <p:ph type="sldNum" sz="quarter" idx="12"/>
          </p:nvPr>
        </p:nvSpPr>
        <p:spPr/>
        <p:txBody>
          <a:bodyPr/>
          <a:lstStyle/>
          <a:p>
            <a:fld id="{F646BD96-8CA8-4C97-8DD0-56F6B58AD518}" type="slidenum">
              <a:rPr lang="en-US" smtClean="0"/>
              <a:t>‹#›</a:t>
            </a:fld>
            <a:endParaRPr lang="en-US"/>
          </a:p>
        </p:txBody>
      </p:sp>
    </p:spTree>
    <p:extLst>
      <p:ext uri="{BB962C8B-B14F-4D97-AF65-F5344CB8AC3E}">
        <p14:creationId xmlns:p14="http://schemas.microsoft.com/office/powerpoint/2010/main" val="3361038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6B92E4-F351-42C8-AB4B-6B9263C68F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860289-FE79-4AEC-B495-C47B788ED8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34491-32A1-41C3-B7AE-FD2119C45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D2E82-8CA8-41EF-8F85-99DDFB14865B}" type="datetimeFigureOut">
              <a:rPr lang="en-US" smtClean="0"/>
              <a:t>10/30/2020</a:t>
            </a:fld>
            <a:endParaRPr lang="en-US"/>
          </a:p>
        </p:txBody>
      </p:sp>
      <p:sp>
        <p:nvSpPr>
          <p:cNvPr id="5" name="Footer Placeholder 4">
            <a:extLst>
              <a:ext uri="{FF2B5EF4-FFF2-40B4-BE49-F238E27FC236}">
                <a16:creationId xmlns:a16="http://schemas.microsoft.com/office/drawing/2014/main" id="{7BF2F3F4-A2B9-4AE7-8790-9910895386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E6A13B-21FB-431B-BF87-27EE29583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6BD96-8CA8-4C97-8DD0-56F6B58AD518}" type="slidenum">
              <a:rPr lang="en-US" smtClean="0"/>
              <a:t>‹#›</a:t>
            </a:fld>
            <a:endParaRPr lang="en-US"/>
          </a:p>
        </p:txBody>
      </p:sp>
    </p:spTree>
    <p:extLst>
      <p:ext uri="{BB962C8B-B14F-4D97-AF65-F5344CB8AC3E}">
        <p14:creationId xmlns:p14="http://schemas.microsoft.com/office/powerpoint/2010/main" val="2336193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nlp.stanford.edu/projects/glov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igure-eight.com/data-for-everyone/" TargetMode="External"/><Relationship Id="rId2" Type="http://schemas.openxmlformats.org/officeDocument/2006/relationships/hyperlink" Target="https://www.kaggle.com/crowdflower/twitter-airline-senti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C2E7-3C99-4110-B015-799F88241D47}"/>
              </a:ext>
            </a:extLst>
          </p:cNvPr>
          <p:cNvSpPr>
            <a:spLocks noGrp="1"/>
          </p:cNvSpPr>
          <p:nvPr>
            <p:ph type="ctrTitle"/>
          </p:nvPr>
        </p:nvSpPr>
        <p:spPr>
          <a:xfrm>
            <a:off x="1524000" y="2235200"/>
            <a:ext cx="9144000" cy="2387600"/>
          </a:xfrm>
        </p:spPr>
        <p:txBody>
          <a:bodyPr>
            <a:normAutofit fontScale="90000"/>
          </a:bodyPr>
          <a:lstStyle/>
          <a:p>
            <a:r>
              <a:rPr lang="en-US" b="1" i="0" dirty="0">
                <a:solidFill>
                  <a:srgbClr val="292929"/>
                </a:solidFill>
                <a:effectLst/>
                <a:latin typeface="sohne"/>
              </a:rPr>
              <a:t>Twitter U.S. Airline Sentiment Analysis using Keras and RNNs</a:t>
            </a:r>
            <a:br>
              <a:rPr lang="en-US" b="1" i="0" dirty="0">
                <a:solidFill>
                  <a:srgbClr val="292929"/>
                </a:solidFill>
                <a:effectLst/>
                <a:latin typeface="sohne"/>
              </a:rPr>
            </a:br>
            <a:endParaRPr lang="en-US" dirty="0"/>
          </a:p>
        </p:txBody>
      </p:sp>
    </p:spTree>
    <p:extLst>
      <p:ext uri="{BB962C8B-B14F-4D97-AF65-F5344CB8AC3E}">
        <p14:creationId xmlns:p14="http://schemas.microsoft.com/office/powerpoint/2010/main" val="4023663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B67F-CE04-4034-89DB-2C485D3C3212}"/>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6A971E4A-E035-4872-995B-4F0229DACD2A}"/>
              </a:ext>
            </a:extLst>
          </p:cNvPr>
          <p:cNvSpPr>
            <a:spLocks noGrp="1"/>
          </p:cNvSpPr>
          <p:nvPr>
            <p:ph idx="1"/>
          </p:nvPr>
        </p:nvSpPr>
        <p:spPr/>
        <p:txBody>
          <a:bodyPr/>
          <a:lstStyle/>
          <a:p>
            <a:r>
              <a:rPr lang="en-US" b="0" i="0" dirty="0">
                <a:solidFill>
                  <a:srgbClr val="292929"/>
                </a:solidFill>
                <a:effectLst/>
                <a:latin typeface="charter"/>
              </a:rPr>
              <a:t>For the purpose of this problem, we are only interested in the text of each tweet and its sentiment label. We will remove the extra features of our dataset, so we only have </a:t>
            </a:r>
            <a:r>
              <a:rPr lang="en-US" b="0" i="0" dirty="0">
                <a:solidFill>
                  <a:srgbClr val="00B0F0"/>
                </a:solidFill>
                <a:effectLst/>
                <a:latin typeface="charter"/>
              </a:rPr>
              <a:t>2 columns </a:t>
            </a:r>
            <a:r>
              <a:rPr lang="en-US" b="0" i="0" dirty="0">
                <a:solidFill>
                  <a:srgbClr val="292929"/>
                </a:solidFill>
                <a:effectLst/>
                <a:latin typeface="charter"/>
              </a:rPr>
              <a:t>in the end.</a:t>
            </a:r>
          </a:p>
          <a:p>
            <a:endParaRPr lang="en-US" dirty="0">
              <a:solidFill>
                <a:srgbClr val="292929"/>
              </a:solidFill>
              <a:latin typeface="charter"/>
            </a:endParaRPr>
          </a:p>
          <a:p>
            <a:r>
              <a:rPr lang="en-US" b="0" i="0" dirty="0">
                <a:solidFill>
                  <a:srgbClr val="292929"/>
                </a:solidFill>
                <a:effectLst/>
                <a:latin typeface="charter"/>
              </a:rPr>
              <a:t>We chose not to clean the actual tweets themselves and not to </a:t>
            </a:r>
            <a:r>
              <a:rPr lang="en-US" b="0" i="0" dirty="0">
                <a:solidFill>
                  <a:srgbClr val="00B0F0"/>
                </a:solidFill>
                <a:effectLst/>
                <a:latin typeface="charter"/>
              </a:rPr>
              <a:t>remove twitter handles, special characters, and punctuation</a:t>
            </a:r>
            <a:r>
              <a:rPr lang="en-US" b="0" i="0" dirty="0">
                <a:solidFill>
                  <a:srgbClr val="292929"/>
                </a:solidFill>
                <a:effectLst/>
                <a:latin typeface="charter"/>
              </a:rPr>
              <a:t>, because our RNN would automatically learn these variations and patterns.</a:t>
            </a:r>
          </a:p>
          <a:p>
            <a:endParaRPr lang="en-US" dirty="0">
              <a:solidFill>
                <a:srgbClr val="292929"/>
              </a:solidFill>
              <a:latin typeface="charter"/>
            </a:endParaRPr>
          </a:p>
          <a:p>
            <a:endParaRPr lang="en-US" dirty="0"/>
          </a:p>
        </p:txBody>
      </p:sp>
    </p:spTree>
    <p:extLst>
      <p:ext uri="{BB962C8B-B14F-4D97-AF65-F5344CB8AC3E}">
        <p14:creationId xmlns:p14="http://schemas.microsoft.com/office/powerpoint/2010/main" val="55870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53E2-B0DE-47D2-AAEB-A7E21B323045}"/>
              </a:ext>
            </a:extLst>
          </p:cNvPr>
          <p:cNvSpPr>
            <a:spLocks noGrp="1"/>
          </p:cNvSpPr>
          <p:nvPr>
            <p:ph type="title"/>
          </p:nvPr>
        </p:nvSpPr>
        <p:spPr/>
        <p:txBody>
          <a:bodyPr>
            <a:normAutofit/>
          </a:bodyPr>
          <a:lstStyle/>
          <a:p>
            <a:r>
              <a:rPr lang="en-US" dirty="0"/>
              <a:t>Data Cleaning</a:t>
            </a:r>
          </a:p>
        </p:txBody>
      </p:sp>
      <p:sp>
        <p:nvSpPr>
          <p:cNvPr id="3" name="Content Placeholder 2">
            <a:extLst>
              <a:ext uri="{FF2B5EF4-FFF2-40B4-BE49-F238E27FC236}">
                <a16:creationId xmlns:a16="http://schemas.microsoft.com/office/drawing/2014/main" id="{2BCE73CF-6003-4CB5-87DD-E9F5F7FB847D}"/>
              </a:ext>
            </a:extLst>
          </p:cNvPr>
          <p:cNvSpPr>
            <a:spLocks noGrp="1"/>
          </p:cNvSpPr>
          <p:nvPr>
            <p:ph idx="1"/>
          </p:nvPr>
        </p:nvSpPr>
        <p:spPr/>
        <p:txBody>
          <a:bodyPr>
            <a:normAutofit lnSpcReduction="10000"/>
          </a:bodyPr>
          <a:lstStyle/>
          <a:p>
            <a:r>
              <a:rPr lang="en-US" b="0" i="0" dirty="0">
                <a:solidFill>
                  <a:srgbClr val="292929"/>
                </a:solidFill>
                <a:effectLst/>
                <a:latin typeface="charter"/>
              </a:rPr>
              <a:t>We must transform our data for input into a RNN. Our text is initially coded as strings, so we have to </a:t>
            </a:r>
            <a:r>
              <a:rPr lang="en-US" b="0" i="0" dirty="0">
                <a:solidFill>
                  <a:srgbClr val="00B0F0"/>
                </a:solidFill>
                <a:effectLst/>
                <a:latin typeface="charter"/>
              </a:rPr>
              <a:t>convert it into a vector of integers</a:t>
            </a:r>
            <a:r>
              <a:rPr lang="en-US" b="0" i="0" dirty="0">
                <a:solidFill>
                  <a:srgbClr val="292929"/>
                </a:solidFill>
                <a:effectLst/>
                <a:latin typeface="charter"/>
              </a:rPr>
              <a:t>. Ideally, we want each unique word in our dataset to have its own integer representation. Each tweet would then be represented as a vector with each element containing an integer that can be mapped to a specific word. </a:t>
            </a:r>
            <a:r>
              <a:rPr lang="en-US" b="0" i="0" dirty="0">
                <a:solidFill>
                  <a:srgbClr val="00B0F0"/>
                </a:solidFill>
                <a:effectLst/>
                <a:latin typeface="charter"/>
              </a:rPr>
              <a:t>This can be done using the Keras Tokenizer class</a:t>
            </a:r>
            <a:r>
              <a:rPr lang="en-US" b="0" i="0" dirty="0">
                <a:solidFill>
                  <a:srgbClr val="292929"/>
                </a:solidFill>
                <a:effectLst/>
                <a:latin typeface="charter"/>
              </a:rPr>
              <a:t>.</a:t>
            </a:r>
          </a:p>
          <a:p>
            <a:endParaRPr lang="en-US" dirty="0">
              <a:solidFill>
                <a:srgbClr val="292929"/>
              </a:solidFill>
              <a:latin typeface="charter"/>
            </a:endParaRPr>
          </a:p>
          <a:p>
            <a:r>
              <a:rPr lang="en-US" b="0" i="0" dirty="0">
                <a:solidFill>
                  <a:srgbClr val="292929"/>
                </a:solidFill>
                <a:effectLst/>
                <a:latin typeface="charter"/>
              </a:rPr>
              <a:t>This turns a piece of text into a sequence of integers with each integer being the index of a token in a dictionary. In general, tokenization is the process of </a:t>
            </a:r>
            <a:r>
              <a:rPr lang="en-US" b="0" i="0" dirty="0">
                <a:solidFill>
                  <a:srgbClr val="00B0F0"/>
                </a:solidFill>
                <a:effectLst/>
                <a:latin typeface="charter"/>
              </a:rPr>
              <a:t>converting sentences into words</a:t>
            </a:r>
            <a:r>
              <a:rPr lang="en-US" b="0" i="0" dirty="0">
                <a:solidFill>
                  <a:srgbClr val="292929"/>
                </a:solidFill>
                <a:effectLst/>
                <a:latin typeface="charter"/>
              </a:rPr>
              <a:t>. We find that the vocabulary size of our dataset is </a:t>
            </a:r>
            <a:r>
              <a:rPr lang="en-US" b="0" i="0" dirty="0">
                <a:solidFill>
                  <a:srgbClr val="00B0F0"/>
                </a:solidFill>
                <a:effectLst/>
                <a:latin typeface="charter"/>
              </a:rPr>
              <a:t>15,769</a:t>
            </a:r>
            <a:r>
              <a:rPr lang="en-US" b="0" i="0" dirty="0">
                <a:solidFill>
                  <a:srgbClr val="292929"/>
                </a:solidFill>
                <a:effectLst/>
                <a:latin typeface="charter"/>
              </a:rPr>
              <a:t> words</a:t>
            </a:r>
            <a:endParaRPr lang="en-US" dirty="0"/>
          </a:p>
        </p:txBody>
      </p:sp>
    </p:spTree>
    <p:extLst>
      <p:ext uri="{BB962C8B-B14F-4D97-AF65-F5344CB8AC3E}">
        <p14:creationId xmlns:p14="http://schemas.microsoft.com/office/powerpoint/2010/main" val="2177778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6636-A070-4FCF-872A-037987697BAD}"/>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14F29862-0687-4E12-9A9A-5899D7A166A9}"/>
              </a:ext>
            </a:extLst>
          </p:cNvPr>
          <p:cNvSpPr>
            <a:spLocks noGrp="1"/>
          </p:cNvSpPr>
          <p:nvPr>
            <p:ph idx="1"/>
          </p:nvPr>
        </p:nvSpPr>
        <p:spPr/>
        <p:txBody>
          <a:bodyPr>
            <a:normAutofit fontScale="92500"/>
          </a:bodyPr>
          <a:lstStyle/>
          <a:p>
            <a:r>
              <a:rPr lang="en-US" b="0" i="0" dirty="0">
                <a:solidFill>
                  <a:srgbClr val="292929"/>
                </a:solidFill>
                <a:effectLst/>
                <a:latin typeface="charter"/>
              </a:rPr>
              <a:t>Another issue with our data is that each tweet is a different length, which means our vector lengths are also mismatched. To correct this, we first find the longest tweet which has a length of 30 words. Then we can pad each vector with 0’s so they all have the same dimensions</a:t>
            </a:r>
          </a:p>
          <a:p>
            <a:endParaRPr lang="en-US" b="0" i="0" dirty="0">
              <a:solidFill>
                <a:srgbClr val="292929"/>
              </a:solidFill>
              <a:effectLst/>
              <a:latin typeface="charter"/>
            </a:endParaRPr>
          </a:p>
          <a:p>
            <a:r>
              <a:rPr lang="en-US" b="0" i="0" dirty="0">
                <a:solidFill>
                  <a:srgbClr val="292929"/>
                </a:solidFill>
                <a:effectLst/>
                <a:latin typeface="charter"/>
              </a:rPr>
              <a:t>Next, we convert our sentiment labels to be one-hot encoded. This means our response for each tweet is now a row vector with 3 elements.</a:t>
            </a:r>
            <a:endParaRPr lang="en-US" dirty="0">
              <a:solidFill>
                <a:srgbClr val="292929"/>
              </a:solidFill>
              <a:latin typeface="charter"/>
            </a:endParaRPr>
          </a:p>
          <a:p>
            <a:endParaRPr lang="en-US" dirty="0">
              <a:solidFill>
                <a:srgbClr val="292929"/>
              </a:solidFill>
              <a:latin typeface="charter"/>
            </a:endParaRPr>
          </a:p>
          <a:p>
            <a:r>
              <a:rPr lang="en-US" b="0" i="0" dirty="0">
                <a:solidFill>
                  <a:srgbClr val="292929"/>
                </a:solidFill>
                <a:effectLst/>
                <a:latin typeface="charter"/>
              </a:rPr>
              <a:t>A train and test set was created using a 80:20 split. Our training data was then further reduced by 20% to create a validation set.</a:t>
            </a:r>
            <a:endParaRPr lang="en-US" dirty="0"/>
          </a:p>
        </p:txBody>
      </p:sp>
    </p:spTree>
    <p:extLst>
      <p:ext uri="{BB962C8B-B14F-4D97-AF65-F5344CB8AC3E}">
        <p14:creationId xmlns:p14="http://schemas.microsoft.com/office/powerpoint/2010/main" val="6240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5BB3-1CB9-402B-88DA-B513E60EA4E9}"/>
              </a:ext>
            </a:extLst>
          </p:cNvPr>
          <p:cNvSpPr>
            <a:spLocks noGrp="1"/>
          </p:cNvSpPr>
          <p:nvPr>
            <p:ph type="title"/>
          </p:nvPr>
        </p:nvSpPr>
        <p:spPr>
          <a:xfrm>
            <a:off x="838200" y="338492"/>
            <a:ext cx="10515600" cy="1325563"/>
          </a:xfrm>
        </p:spPr>
        <p:txBody>
          <a:bodyPr/>
          <a:lstStyle/>
          <a:p>
            <a:r>
              <a:rPr lang="en-US" dirty="0"/>
              <a:t>GloVe</a:t>
            </a:r>
          </a:p>
        </p:txBody>
      </p:sp>
      <p:sp>
        <p:nvSpPr>
          <p:cNvPr id="3" name="Content Placeholder 2">
            <a:extLst>
              <a:ext uri="{FF2B5EF4-FFF2-40B4-BE49-F238E27FC236}">
                <a16:creationId xmlns:a16="http://schemas.microsoft.com/office/drawing/2014/main" id="{D87F70A3-1770-484D-A3C4-F18F9C110349}"/>
              </a:ext>
            </a:extLst>
          </p:cNvPr>
          <p:cNvSpPr>
            <a:spLocks noGrp="1"/>
          </p:cNvSpPr>
          <p:nvPr>
            <p:ph idx="1"/>
          </p:nvPr>
        </p:nvSpPr>
        <p:spPr/>
        <p:txBody>
          <a:bodyPr/>
          <a:lstStyle/>
          <a:p>
            <a:r>
              <a:rPr lang="en-US" b="0" i="0" u="sng" dirty="0">
                <a:effectLst/>
                <a:latin typeface="charter"/>
                <a:hlinkClick r:id="rId2"/>
              </a:rPr>
              <a:t>GloVe</a:t>
            </a:r>
            <a:r>
              <a:rPr lang="en-US" b="0" i="0" dirty="0">
                <a:solidFill>
                  <a:srgbClr val="292929"/>
                </a:solidFill>
                <a:effectLst/>
                <a:latin typeface="charter"/>
              </a:rPr>
              <a:t> is defined to be an “unsupervised learning algorithm for obtaining vector representations for words”. We downloaded data from the linked website and specifically use the 100-dimensional embeddings of 400k words from English Wikipedia in 2014. </a:t>
            </a:r>
          </a:p>
          <a:p>
            <a:endParaRPr lang="en-US" dirty="0">
              <a:solidFill>
                <a:srgbClr val="292929"/>
              </a:solidFill>
              <a:latin typeface="charter"/>
            </a:endParaRPr>
          </a:p>
          <a:p>
            <a:r>
              <a:rPr lang="en-US" b="0" i="0" dirty="0">
                <a:solidFill>
                  <a:srgbClr val="292929"/>
                </a:solidFill>
                <a:effectLst/>
                <a:latin typeface="charter"/>
              </a:rPr>
              <a:t>The dimensions of the embedded matrix are our vocabulary size by 100, which is our embedding dimension as previously specified. Each row of this matrix is the GloVe vector representation of a word in our vocabulary.</a:t>
            </a:r>
            <a:endParaRPr lang="en-US" dirty="0"/>
          </a:p>
        </p:txBody>
      </p:sp>
    </p:spTree>
    <p:extLst>
      <p:ext uri="{BB962C8B-B14F-4D97-AF65-F5344CB8AC3E}">
        <p14:creationId xmlns:p14="http://schemas.microsoft.com/office/powerpoint/2010/main" val="1703560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B63E-DC2F-4A14-9531-64A99AC880C5}"/>
              </a:ext>
            </a:extLst>
          </p:cNvPr>
          <p:cNvSpPr>
            <a:spLocks noGrp="1"/>
          </p:cNvSpPr>
          <p:nvPr>
            <p:ph type="title"/>
          </p:nvPr>
        </p:nvSpPr>
        <p:spPr>
          <a:xfrm>
            <a:off x="838200" y="125428"/>
            <a:ext cx="10515600" cy="1325563"/>
          </a:xfrm>
        </p:spPr>
        <p:txBody>
          <a:bodyPr/>
          <a:lstStyle/>
          <a:p>
            <a:r>
              <a:rPr lang="en-US" dirty="0"/>
              <a:t>Embedding Layer</a:t>
            </a:r>
          </a:p>
        </p:txBody>
      </p:sp>
      <p:sp>
        <p:nvSpPr>
          <p:cNvPr id="3" name="Content Placeholder 2">
            <a:extLst>
              <a:ext uri="{FF2B5EF4-FFF2-40B4-BE49-F238E27FC236}">
                <a16:creationId xmlns:a16="http://schemas.microsoft.com/office/drawing/2014/main" id="{DFC94A86-6B35-4546-B3AB-9C18F5410404}"/>
              </a:ext>
            </a:extLst>
          </p:cNvPr>
          <p:cNvSpPr>
            <a:spLocks noGrp="1"/>
          </p:cNvSpPr>
          <p:nvPr>
            <p:ph idx="1"/>
          </p:nvPr>
        </p:nvSpPr>
        <p:spPr>
          <a:xfrm>
            <a:off x="838200" y="1526959"/>
            <a:ext cx="10515600" cy="4650004"/>
          </a:xfrm>
        </p:spPr>
        <p:txBody>
          <a:bodyPr/>
          <a:lstStyle/>
          <a:p>
            <a:r>
              <a:rPr lang="en-US" b="0" i="0" dirty="0">
                <a:solidFill>
                  <a:srgbClr val="292929"/>
                </a:solidFill>
                <a:effectLst/>
                <a:latin typeface="charter"/>
              </a:rPr>
              <a:t>The input dimension for this layer is our vocabulary size and the output is 100 for the embedding dimension. The weights are defined by the embedding matrix and we get </a:t>
            </a:r>
            <a:r>
              <a:rPr lang="en-US" b="0" i="0" dirty="0">
                <a:solidFill>
                  <a:srgbClr val="00B0F0"/>
                </a:solidFill>
                <a:effectLst/>
                <a:latin typeface="charter"/>
              </a:rPr>
              <a:t>trainable=False</a:t>
            </a:r>
            <a:r>
              <a:rPr lang="en-US" b="0" i="0" dirty="0">
                <a:solidFill>
                  <a:srgbClr val="292929"/>
                </a:solidFill>
                <a:effectLst/>
                <a:latin typeface="charter"/>
              </a:rPr>
              <a:t>, because we wish to use the already pre-trained word embedding. </a:t>
            </a:r>
          </a:p>
          <a:p>
            <a:endParaRPr lang="en-US" dirty="0">
              <a:solidFill>
                <a:srgbClr val="292929"/>
              </a:solidFill>
              <a:latin typeface="charter"/>
            </a:endParaRPr>
          </a:p>
          <a:p>
            <a:r>
              <a:rPr lang="en-US" b="0" i="0" dirty="0">
                <a:solidFill>
                  <a:srgbClr val="292929"/>
                </a:solidFill>
                <a:effectLst/>
                <a:latin typeface="charter"/>
              </a:rPr>
              <a:t>We want to avoid updating the pre-trained weights when training the model. The input length is 30, because we decided to pad all our sequences to this value to ensure all the vectors had the same length</a:t>
            </a:r>
            <a:endParaRPr lang="en-US" dirty="0">
              <a:solidFill>
                <a:srgbClr val="292929"/>
              </a:solidFill>
              <a:latin typeface="charter"/>
            </a:endParaRPr>
          </a:p>
          <a:p>
            <a:endParaRPr lang="en-US" dirty="0"/>
          </a:p>
        </p:txBody>
      </p:sp>
    </p:spTree>
    <p:extLst>
      <p:ext uri="{BB962C8B-B14F-4D97-AF65-F5344CB8AC3E}">
        <p14:creationId xmlns:p14="http://schemas.microsoft.com/office/powerpoint/2010/main" val="3137581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D9DA-3A53-4D74-9EE2-4DB3C4F6BEC4}"/>
              </a:ext>
            </a:extLst>
          </p:cNvPr>
          <p:cNvSpPr>
            <a:spLocks noGrp="1"/>
          </p:cNvSpPr>
          <p:nvPr>
            <p:ph type="title"/>
          </p:nvPr>
        </p:nvSpPr>
        <p:spPr/>
        <p:txBody>
          <a:bodyPr/>
          <a:lstStyle/>
          <a:p>
            <a:r>
              <a:rPr lang="en-US" dirty="0"/>
              <a:t>General Architecture</a:t>
            </a:r>
          </a:p>
        </p:txBody>
      </p:sp>
      <p:sp>
        <p:nvSpPr>
          <p:cNvPr id="3" name="Content Placeholder 2">
            <a:extLst>
              <a:ext uri="{FF2B5EF4-FFF2-40B4-BE49-F238E27FC236}">
                <a16:creationId xmlns:a16="http://schemas.microsoft.com/office/drawing/2014/main" id="{A5B66160-4200-40C4-86A3-1E54D7617410}"/>
              </a:ext>
            </a:extLst>
          </p:cNvPr>
          <p:cNvSpPr>
            <a:spLocks noGrp="1"/>
          </p:cNvSpPr>
          <p:nvPr>
            <p:ph idx="1"/>
          </p:nvPr>
        </p:nvSpPr>
        <p:spPr/>
        <p:txBody>
          <a:bodyPr/>
          <a:lstStyle/>
          <a:p>
            <a:r>
              <a:rPr lang="en-US" b="0" i="0" dirty="0">
                <a:solidFill>
                  <a:srgbClr val="292929"/>
                </a:solidFill>
                <a:effectLst/>
                <a:latin typeface="charter"/>
              </a:rPr>
              <a:t>The inputs for each of the following models are our training data which consists of 11,712 with 20% withheld for validation. Each one of these observations contains 30 “features” which correspond to each word in the tweet. Any 0’s indicate the absence of a word.</a:t>
            </a:r>
          </a:p>
          <a:p>
            <a:endParaRPr lang="en-US" dirty="0">
              <a:solidFill>
                <a:srgbClr val="292929"/>
              </a:solidFill>
              <a:latin typeface="charter"/>
            </a:endParaRPr>
          </a:p>
          <a:p>
            <a:r>
              <a:rPr lang="en-US" b="0" i="0" dirty="0">
                <a:solidFill>
                  <a:srgbClr val="292929"/>
                </a:solidFill>
                <a:effectLst/>
                <a:latin typeface="charter"/>
              </a:rPr>
              <a:t>Each model ends with a dense layer with 3 nodes, because we have 3 possible labels: positive, neutral, or negative. Because we one-hot encoded our labels, we use softmax for this multiclass classification problem to get a probability for each class.</a:t>
            </a:r>
            <a:endParaRPr lang="en-US" dirty="0"/>
          </a:p>
        </p:txBody>
      </p:sp>
    </p:spTree>
    <p:extLst>
      <p:ext uri="{BB962C8B-B14F-4D97-AF65-F5344CB8AC3E}">
        <p14:creationId xmlns:p14="http://schemas.microsoft.com/office/powerpoint/2010/main" val="1177902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2796-92A5-4081-99D4-F79F1DA16185}"/>
              </a:ext>
            </a:extLst>
          </p:cNvPr>
          <p:cNvSpPr>
            <a:spLocks noGrp="1"/>
          </p:cNvSpPr>
          <p:nvPr>
            <p:ph type="title"/>
          </p:nvPr>
        </p:nvSpPr>
        <p:spPr/>
        <p:txBody>
          <a:bodyPr/>
          <a:lstStyle/>
          <a:p>
            <a:r>
              <a:rPr lang="en-US" dirty="0"/>
              <a:t>Simple LSTM with Dropout and High Dimensionality</a:t>
            </a:r>
          </a:p>
        </p:txBody>
      </p:sp>
      <p:sp>
        <p:nvSpPr>
          <p:cNvPr id="3" name="Content Placeholder 2">
            <a:extLst>
              <a:ext uri="{FF2B5EF4-FFF2-40B4-BE49-F238E27FC236}">
                <a16:creationId xmlns:a16="http://schemas.microsoft.com/office/drawing/2014/main" id="{A7CB5E5A-B68B-4FE1-8646-54855B09119A}"/>
              </a:ext>
            </a:extLst>
          </p:cNvPr>
          <p:cNvSpPr>
            <a:spLocks noGrp="1"/>
          </p:cNvSpPr>
          <p:nvPr>
            <p:ph idx="1"/>
          </p:nvPr>
        </p:nvSpPr>
        <p:spPr>
          <a:xfrm>
            <a:off x="838200" y="1825625"/>
            <a:ext cx="10515600" cy="2311369"/>
          </a:xfrm>
        </p:spPr>
        <p:txBody>
          <a:bodyPr/>
          <a:lstStyle/>
          <a:p>
            <a:r>
              <a:rPr lang="en-US" dirty="0"/>
              <a:t>This method contains one LSTM, one embedding layer, one softmax layer</a:t>
            </a:r>
          </a:p>
          <a:p>
            <a:r>
              <a:rPr lang="en-US" b="0" i="0" dirty="0">
                <a:solidFill>
                  <a:srgbClr val="292929"/>
                </a:solidFill>
                <a:effectLst/>
                <a:latin typeface="charter"/>
              </a:rPr>
              <a:t>The output dimension for the LSTM layer is 256 which means we increase the dimensionality from 100 which is the output from the embedding layer.</a:t>
            </a:r>
          </a:p>
          <a:p>
            <a:endParaRPr lang="en-US" dirty="0">
              <a:solidFill>
                <a:srgbClr val="292929"/>
              </a:solidFill>
              <a:latin typeface="charter"/>
            </a:endParaRPr>
          </a:p>
          <a:p>
            <a:pPr marL="0" indent="0">
              <a:buNone/>
            </a:pPr>
            <a:endParaRPr lang="en-US" dirty="0">
              <a:solidFill>
                <a:srgbClr val="292929"/>
              </a:solidFill>
              <a:latin typeface="charter"/>
            </a:endParaRPr>
          </a:p>
          <a:p>
            <a:pPr marL="0" indent="0">
              <a:buNone/>
            </a:pPr>
            <a:endParaRPr lang="en-US" dirty="0"/>
          </a:p>
        </p:txBody>
      </p:sp>
      <p:pic>
        <p:nvPicPr>
          <p:cNvPr id="4" name="Picture 3">
            <a:extLst>
              <a:ext uri="{FF2B5EF4-FFF2-40B4-BE49-F238E27FC236}">
                <a16:creationId xmlns:a16="http://schemas.microsoft.com/office/drawing/2014/main" id="{E1E00D52-715B-41D2-BBE8-130A5737249F}"/>
              </a:ext>
            </a:extLst>
          </p:cNvPr>
          <p:cNvPicPr>
            <a:picLocks noChangeAspect="1"/>
          </p:cNvPicPr>
          <p:nvPr/>
        </p:nvPicPr>
        <p:blipFill>
          <a:blip r:embed="rId2"/>
          <a:stretch>
            <a:fillRect/>
          </a:stretch>
        </p:blipFill>
        <p:spPr>
          <a:xfrm>
            <a:off x="2005429" y="4271931"/>
            <a:ext cx="8039100" cy="1619250"/>
          </a:xfrm>
          <a:prstGeom prst="rect">
            <a:avLst/>
          </a:prstGeom>
        </p:spPr>
      </p:pic>
    </p:spTree>
    <p:extLst>
      <p:ext uri="{BB962C8B-B14F-4D97-AF65-F5344CB8AC3E}">
        <p14:creationId xmlns:p14="http://schemas.microsoft.com/office/powerpoint/2010/main" val="944450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07FF-2B41-4451-861B-025567BEE172}"/>
              </a:ext>
            </a:extLst>
          </p:cNvPr>
          <p:cNvSpPr>
            <a:spLocks noGrp="1"/>
          </p:cNvSpPr>
          <p:nvPr>
            <p:ph type="title"/>
          </p:nvPr>
        </p:nvSpPr>
        <p:spPr/>
        <p:txBody>
          <a:bodyPr/>
          <a:lstStyle/>
          <a:p>
            <a:r>
              <a:rPr lang="en-US" dirty="0"/>
              <a:t>Simple LSTM with Dropout and Low Dimensionality</a:t>
            </a:r>
          </a:p>
        </p:txBody>
      </p:sp>
      <p:sp>
        <p:nvSpPr>
          <p:cNvPr id="3" name="Content Placeholder 2">
            <a:extLst>
              <a:ext uri="{FF2B5EF4-FFF2-40B4-BE49-F238E27FC236}">
                <a16:creationId xmlns:a16="http://schemas.microsoft.com/office/drawing/2014/main" id="{8A43F444-0DA8-49E5-8AD2-96B35466B434}"/>
              </a:ext>
            </a:extLst>
          </p:cNvPr>
          <p:cNvSpPr>
            <a:spLocks noGrp="1"/>
          </p:cNvSpPr>
          <p:nvPr>
            <p:ph idx="1"/>
          </p:nvPr>
        </p:nvSpPr>
        <p:spPr/>
        <p:txBody>
          <a:bodyPr/>
          <a:lstStyle/>
          <a:p>
            <a:r>
              <a:rPr lang="en-US" b="0" i="0" dirty="0">
                <a:solidFill>
                  <a:srgbClr val="292929"/>
                </a:solidFill>
                <a:effectLst/>
                <a:latin typeface="charter"/>
              </a:rPr>
              <a:t>We set the number of units for our single LSTM layer to be 64. We note that the number of trainable parameters in the second model is significantly lower than that in the first model</a:t>
            </a:r>
            <a:endParaRPr lang="en-US" dirty="0"/>
          </a:p>
        </p:txBody>
      </p:sp>
      <p:pic>
        <p:nvPicPr>
          <p:cNvPr id="4" name="Picture 3">
            <a:extLst>
              <a:ext uri="{FF2B5EF4-FFF2-40B4-BE49-F238E27FC236}">
                <a16:creationId xmlns:a16="http://schemas.microsoft.com/office/drawing/2014/main" id="{DF250505-F9B5-4FEC-8D1E-F3EC6F7B35DC}"/>
              </a:ext>
            </a:extLst>
          </p:cNvPr>
          <p:cNvPicPr>
            <a:picLocks noChangeAspect="1"/>
          </p:cNvPicPr>
          <p:nvPr/>
        </p:nvPicPr>
        <p:blipFill>
          <a:blip r:embed="rId2"/>
          <a:stretch>
            <a:fillRect/>
          </a:stretch>
        </p:blipFill>
        <p:spPr>
          <a:xfrm>
            <a:off x="2157412" y="3429000"/>
            <a:ext cx="7877175" cy="1466850"/>
          </a:xfrm>
          <a:prstGeom prst="rect">
            <a:avLst/>
          </a:prstGeom>
        </p:spPr>
      </p:pic>
    </p:spTree>
    <p:extLst>
      <p:ext uri="{BB962C8B-B14F-4D97-AF65-F5344CB8AC3E}">
        <p14:creationId xmlns:p14="http://schemas.microsoft.com/office/powerpoint/2010/main" val="975983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B21C-2532-4C0B-816D-C94AE714C423}"/>
              </a:ext>
            </a:extLst>
          </p:cNvPr>
          <p:cNvSpPr>
            <a:spLocks noGrp="1"/>
          </p:cNvSpPr>
          <p:nvPr>
            <p:ph type="title"/>
          </p:nvPr>
        </p:nvSpPr>
        <p:spPr/>
        <p:txBody>
          <a:bodyPr/>
          <a:lstStyle/>
          <a:p>
            <a:r>
              <a:rPr lang="en-US" dirty="0"/>
              <a:t>LSTM Layer Stacking</a:t>
            </a:r>
          </a:p>
        </p:txBody>
      </p:sp>
      <p:sp>
        <p:nvSpPr>
          <p:cNvPr id="3" name="Content Placeholder 2">
            <a:extLst>
              <a:ext uri="{FF2B5EF4-FFF2-40B4-BE49-F238E27FC236}">
                <a16:creationId xmlns:a16="http://schemas.microsoft.com/office/drawing/2014/main" id="{B7861BED-785F-4A4E-B0BB-6A8FE76A7193}"/>
              </a:ext>
            </a:extLst>
          </p:cNvPr>
          <p:cNvSpPr>
            <a:spLocks noGrp="1"/>
          </p:cNvSpPr>
          <p:nvPr>
            <p:ph idx="1"/>
          </p:nvPr>
        </p:nvSpPr>
        <p:spPr/>
        <p:txBody>
          <a:bodyPr/>
          <a:lstStyle/>
          <a:p>
            <a:r>
              <a:rPr lang="en-US" dirty="0">
                <a:solidFill>
                  <a:srgbClr val="292929"/>
                </a:solidFill>
                <a:latin typeface="charter"/>
              </a:rPr>
              <a:t>In addition to the first LSTM layer, a</a:t>
            </a:r>
            <a:r>
              <a:rPr lang="en-US" b="0" i="0" dirty="0">
                <a:solidFill>
                  <a:srgbClr val="292929"/>
                </a:solidFill>
                <a:effectLst/>
                <a:latin typeface="charter"/>
              </a:rPr>
              <a:t> second LSTM layer with 128 units with 0.2 dropout and 0.5 recurrent dropout.</a:t>
            </a:r>
            <a:endParaRPr lang="en-US" dirty="0"/>
          </a:p>
        </p:txBody>
      </p:sp>
      <p:pic>
        <p:nvPicPr>
          <p:cNvPr id="4" name="Picture 3">
            <a:extLst>
              <a:ext uri="{FF2B5EF4-FFF2-40B4-BE49-F238E27FC236}">
                <a16:creationId xmlns:a16="http://schemas.microsoft.com/office/drawing/2014/main" id="{56E59B88-583F-4BD5-AC98-BCDBDC746CC5}"/>
              </a:ext>
            </a:extLst>
          </p:cNvPr>
          <p:cNvPicPr>
            <a:picLocks noChangeAspect="1"/>
          </p:cNvPicPr>
          <p:nvPr/>
        </p:nvPicPr>
        <p:blipFill>
          <a:blip r:embed="rId2"/>
          <a:stretch>
            <a:fillRect/>
          </a:stretch>
        </p:blipFill>
        <p:spPr>
          <a:xfrm>
            <a:off x="2238375" y="3171409"/>
            <a:ext cx="7715250" cy="2486025"/>
          </a:xfrm>
          <a:prstGeom prst="rect">
            <a:avLst/>
          </a:prstGeom>
        </p:spPr>
      </p:pic>
    </p:spTree>
    <p:extLst>
      <p:ext uri="{BB962C8B-B14F-4D97-AF65-F5344CB8AC3E}">
        <p14:creationId xmlns:p14="http://schemas.microsoft.com/office/powerpoint/2010/main" val="2735968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D363-A0D3-4628-B5DE-7CD2CC79DEC7}"/>
              </a:ext>
            </a:extLst>
          </p:cNvPr>
          <p:cNvSpPr>
            <a:spLocks noGrp="1"/>
          </p:cNvSpPr>
          <p:nvPr>
            <p:ph type="title"/>
          </p:nvPr>
        </p:nvSpPr>
        <p:spPr/>
        <p:txBody>
          <a:bodyPr/>
          <a:lstStyle/>
          <a:p>
            <a:r>
              <a:rPr lang="en-US" dirty="0"/>
              <a:t>Bidirectional RNN</a:t>
            </a:r>
          </a:p>
        </p:txBody>
      </p:sp>
      <p:sp>
        <p:nvSpPr>
          <p:cNvPr id="3" name="Content Placeholder 2">
            <a:extLst>
              <a:ext uri="{FF2B5EF4-FFF2-40B4-BE49-F238E27FC236}">
                <a16:creationId xmlns:a16="http://schemas.microsoft.com/office/drawing/2014/main" id="{E006C325-E81A-40D7-AC37-29E5E08D4973}"/>
              </a:ext>
            </a:extLst>
          </p:cNvPr>
          <p:cNvSpPr>
            <a:spLocks noGrp="1"/>
          </p:cNvSpPr>
          <p:nvPr>
            <p:ph idx="1"/>
          </p:nvPr>
        </p:nvSpPr>
        <p:spPr>
          <a:xfrm>
            <a:off x="838200" y="1825625"/>
            <a:ext cx="10515600" cy="1805342"/>
          </a:xfrm>
        </p:spPr>
        <p:txBody>
          <a:bodyPr>
            <a:normAutofit fontScale="92500" lnSpcReduction="10000"/>
          </a:bodyPr>
          <a:lstStyle/>
          <a:p>
            <a:r>
              <a:rPr lang="en-US" b="0" i="0" dirty="0">
                <a:solidFill>
                  <a:srgbClr val="292929"/>
                </a:solidFill>
                <a:effectLst/>
                <a:latin typeface="charter"/>
              </a:rPr>
              <a:t>We note that using bidirectional layers greatly increase the number of parameters in the model, so we have to initially worry about overfitting. Therefore, in this case, we will only include one bidirectional layer with 64 units. We also use dropout and recurrent dropout at 0.2 and 0.5 respectively.</a:t>
            </a:r>
            <a:endParaRPr lang="en-US" dirty="0"/>
          </a:p>
        </p:txBody>
      </p:sp>
      <p:pic>
        <p:nvPicPr>
          <p:cNvPr id="4" name="Picture 3">
            <a:extLst>
              <a:ext uri="{FF2B5EF4-FFF2-40B4-BE49-F238E27FC236}">
                <a16:creationId xmlns:a16="http://schemas.microsoft.com/office/drawing/2014/main" id="{91C249BD-5723-4B50-BC90-76A12ACAD5FB}"/>
              </a:ext>
            </a:extLst>
          </p:cNvPr>
          <p:cNvPicPr>
            <a:picLocks noChangeAspect="1"/>
          </p:cNvPicPr>
          <p:nvPr/>
        </p:nvPicPr>
        <p:blipFill>
          <a:blip r:embed="rId2"/>
          <a:stretch>
            <a:fillRect/>
          </a:stretch>
        </p:blipFill>
        <p:spPr>
          <a:xfrm>
            <a:off x="2214562" y="3895170"/>
            <a:ext cx="7762875" cy="1695450"/>
          </a:xfrm>
          <a:prstGeom prst="rect">
            <a:avLst/>
          </a:prstGeom>
        </p:spPr>
      </p:pic>
    </p:spTree>
    <p:extLst>
      <p:ext uri="{BB962C8B-B14F-4D97-AF65-F5344CB8AC3E}">
        <p14:creationId xmlns:p14="http://schemas.microsoft.com/office/powerpoint/2010/main" val="101707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F2C33-28CD-416E-8812-CA5F5A470C9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352DB1A-8E6F-4B25-BB96-E44C16656D2E}"/>
              </a:ext>
            </a:extLst>
          </p:cNvPr>
          <p:cNvSpPr>
            <a:spLocks noGrp="1"/>
          </p:cNvSpPr>
          <p:nvPr>
            <p:ph idx="1"/>
          </p:nvPr>
        </p:nvSpPr>
        <p:spPr/>
        <p:txBody>
          <a:bodyPr>
            <a:normAutofit/>
          </a:bodyPr>
          <a:lstStyle/>
          <a:p>
            <a:pPr algn="just"/>
            <a:r>
              <a:rPr lang="en-US" sz="2400" b="0" i="0" dirty="0">
                <a:solidFill>
                  <a:srgbClr val="292929"/>
                </a:solidFill>
                <a:effectLst/>
                <a:latin typeface="charter"/>
              </a:rPr>
              <a:t>Sentiment analysis is a type of natural language processing problem that determines the sentiment or emotion of a piece of text. </a:t>
            </a:r>
          </a:p>
          <a:p>
            <a:pPr algn="just"/>
            <a:endParaRPr lang="en-US" sz="2400" b="0" i="0" dirty="0">
              <a:solidFill>
                <a:srgbClr val="292929"/>
              </a:solidFill>
              <a:effectLst/>
              <a:latin typeface="charter"/>
            </a:endParaRPr>
          </a:p>
          <a:p>
            <a:pPr algn="just"/>
            <a:r>
              <a:rPr lang="en-US" sz="2400" b="0" i="0" dirty="0">
                <a:solidFill>
                  <a:srgbClr val="292929"/>
                </a:solidFill>
                <a:effectLst/>
                <a:latin typeface="charter"/>
              </a:rPr>
              <a:t>For example, an algorithm could be constructed to classify whether a product’s review was positive, neutral, or negative. </a:t>
            </a:r>
          </a:p>
          <a:p>
            <a:pPr algn="just"/>
            <a:endParaRPr lang="en-US" sz="2400" b="0" i="0" dirty="0">
              <a:solidFill>
                <a:srgbClr val="292929"/>
              </a:solidFill>
              <a:effectLst/>
              <a:latin typeface="charter"/>
            </a:endParaRPr>
          </a:p>
          <a:p>
            <a:pPr algn="just"/>
            <a:r>
              <a:rPr lang="en-US" sz="2400" b="0" i="0" dirty="0">
                <a:solidFill>
                  <a:srgbClr val="292929"/>
                </a:solidFill>
                <a:effectLst/>
                <a:latin typeface="charter"/>
              </a:rPr>
              <a:t>Natural language processing (NLP) is a field of artificial intelligence that involves computers understanding and processing human language. The goal is often to derive meaning from text.</a:t>
            </a:r>
            <a:endParaRPr lang="en-US" sz="2400" dirty="0"/>
          </a:p>
        </p:txBody>
      </p:sp>
    </p:spTree>
    <p:extLst>
      <p:ext uri="{BB962C8B-B14F-4D97-AF65-F5344CB8AC3E}">
        <p14:creationId xmlns:p14="http://schemas.microsoft.com/office/powerpoint/2010/main" val="192445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3C541E-5547-4029-8634-182A8327C9FF}"/>
              </a:ext>
            </a:extLst>
          </p:cNvPr>
          <p:cNvSpPr>
            <a:spLocks noGrp="1"/>
          </p:cNvSpPr>
          <p:nvPr>
            <p:ph idx="1"/>
          </p:nvPr>
        </p:nvSpPr>
        <p:spPr>
          <a:xfrm>
            <a:off x="838200" y="1150922"/>
            <a:ext cx="10515600" cy="435133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4000" b="1" dirty="0"/>
              <a:t>Thank You</a:t>
            </a:r>
          </a:p>
        </p:txBody>
      </p:sp>
    </p:spTree>
    <p:extLst>
      <p:ext uri="{BB962C8B-B14F-4D97-AF65-F5344CB8AC3E}">
        <p14:creationId xmlns:p14="http://schemas.microsoft.com/office/powerpoint/2010/main" val="301462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CD001-2318-41A1-B336-CA17AD0C37E2}"/>
              </a:ext>
            </a:extLst>
          </p:cNvPr>
          <p:cNvSpPr>
            <a:spLocks noGrp="1"/>
          </p:cNvSpPr>
          <p:nvPr>
            <p:ph idx="1"/>
          </p:nvPr>
        </p:nvSpPr>
        <p:spPr/>
        <p:txBody>
          <a:bodyPr/>
          <a:lstStyle/>
          <a:p>
            <a:r>
              <a:rPr lang="en-US" b="0" i="0" dirty="0">
                <a:solidFill>
                  <a:srgbClr val="292929"/>
                </a:solidFill>
                <a:effectLst/>
                <a:latin typeface="charter"/>
              </a:rPr>
              <a:t>Our dataset is called “</a:t>
            </a:r>
            <a:r>
              <a:rPr lang="en-US" b="0" i="0" u="sng" dirty="0">
                <a:effectLst/>
                <a:latin typeface="charter"/>
                <a:hlinkClick r:id="rId2"/>
              </a:rPr>
              <a:t>Twitter US Airline Sentiment</a:t>
            </a:r>
            <a:r>
              <a:rPr lang="en-US" b="0" i="0" dirty="0">
                <a:solidFill>
                  <a:srgbClr val="292929"/>
                </a:solidFill>
                <a:effectLst/>
                <a:latin typeface="charter"/>
              </a:rPr>
              <a:t>” which was downloaded from Kaggle as a csv file. Its original source was from </a:t>
            </a:r>
            <a:r>
              <a:rPr lang="en-US" b="0" i="0" u="sng" dirty="0" err="1">
                <a:effectLst/>
                <a:latin typeface="charter"/>
                <a:hlinkClick r:id="rId3"/>
              </a:rPr>
              <a:t>Crowdflower’s</a:t>
            </a:r>
            <a:r>
              <a:rPr lang="en-US" b="0" i="0" u="sng" dirty="0">
                <a:effectLst/>
                <a:latin typeface="charter"/>
                <a:hlinkClick r:id="rId3"/>
              </a:rPr>
              <a:t> Data for Everyone</a:t>
            </a:r>
            <a:r>
              <a:rPr lang="en-US" b="0" i="0" dirty="0">
                <a:solidFill>
                  <a:srgbClr val="292929"/>
                </a:solidFill>
                <a:effectLst/>
                <a:latin typeface="charter"/>
              </a:rPr>
              <a:t> library. Tweets were scraped from Twitter in February 2015 about each major US airline.</a:t>
            </a:r>
          </a:p>
          <a:p>
            <a:endParaRPr lang="en-US" dirty="0">
              <a:solidFill>
                <a:srgbClr val="292929"/>
              </a:solidFill>
              <a:latin typeface="charter"/>
            </a:endParaRPr>
          </a:p>
          <a:p>
            <a:r>
              <a:rPr lang="en-US" b="0" i="0" dirty="0">
                <a:solidFill>
                  <a:srgbClr val="00B0F0"/>
                </a:solidFill>
                <a:effectLst/>
                <a:latin typeface="charter"/>
              </a:rPr>
              <a:t>There are 14,640 rows and 15 columns</a:t>
            </a:r>
            <a:r>
              <a:rPr lang="en-US" b="0" i="0" dirty="0">
                <a:solidFill>
                  <a:srgbClr val="292929"/>
                </a:solidFill>
                <a:effectLst/>
                <a:latin typeface="charter"/>
              </a:rPr>
              <a:t>. The included features are: tweet id, sentiment, sentiment confidence score, negative reason, negative reason confidence, airline, sentiment gold, name, retweet count, tweet text, tweet coordinates, time of tweet, date of tweet, tweet location, and user time zone.</a:t>
            </a:r>
            <a:endParaRPr lang="en-US" dirty="0"/>
          </a:p>
        </p:txBody>
      </p:sp>
      <p:sp>
        <p:nvSpPr>
          <p:cNvPr id="4" name="Title 1">
            <a:extLst>
              <a:ext uri="{FF2B5EF4-FFF2-40B4-BE49-F238E27FC236}">
                <a16:creationId xmlns:a16="http://schemas.microsoft.com/office/drawing/2014/main" id="{F0E99FB3-97BF-45A9-AE45-A128A8D6BAD4}"/>
              </a:ext>
            </a:extLst>
          </p:cNvPr>
          <p:cNvSpPr>
            <a:spLocks noGrp="1"/>
          </p:cNvSpPr>
          <p:nvPr>
            <p:ph type="title"/>
          </p:nvPr>
        </p:nvSpPr>
        <p:spPr>
          <a:xfrm>
            <a:off x="838200" y="365125"/>
            <a:ext cx="10515600" cy="1325563"/>
          </a:xfrm>
        </p:spPr>
        <p:txBody>
          <a:bodyPr/>
          <a:lstStyle/>
          <a:p>
            <a:r>
              <a:rPr lang="en-US" dirty="0"/>
              <a:t>Data</a:t>
            </a:r>
          </a:p>
        </p:txBody>
      </p:sp>
    </p:spTree>
    <p:extLst>
      <p:ext uri="{BB962C8B-B14F-4D97-AF65-F5344CB8AC3E}">
        <p14:creationId xmlns:p14="http://schemas.microsoft.com/office/powerpoint/2010/main" val="3128234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290B-6886-42F4-AD2F-939D4D90437C}"/>
              </a:ext>
            </a:extLst>
          </p:cNvPr>
          <p:cNvSpPr>
            <a:spLocks noGrp="1"/>
          </p:cNvSpPr>
          <p:nvPr>
            <p:ph type="title"/>
          </p:nvPr>
        </p:nvSpPr>
        <p:spPr>
          <a:xfrm>
            <a:off x="838200" y="347370"/>
            <a:ext cx="10515600" cy="1325563"/>
          </a:xfrm>
        </p:spPr>
        <p:txBody>
          <a:bodyPr/>
          <a:lstStyle/>
          <a:p>
            <a:r>
              <a:rPr lang="en-US" dirty="0"/>
              <a:t>Recurrent Neural Network</a:t>
            </a:r>
          </a:p>
        </p:txBody>
      </p:sp>
      <p:sp>
        <p:nvSpPr>
          <p:cNvPr id="3" name="Content Placeholder 2">
            <a:extLst>
              <a:ext uri="{FF2B5EF4-FFF2-40B4-BE49-F238E27FC236}">
                <a16:creationId xmlns:a16="http://schemas.microsoft.com/office/drawing/2014/main" id="{E8DA7432-058F-40B8-A905-1129109DEB11}"/>
              </a:ext>
            </a:extLst>
          </p:cNvPr>
          <p:cNvSpPr>
            <a:spLocks noGrp="1"/>
          </p:cNvSpPr>
          <p:nvPr>
            <p:ph idx="1"/>
          </p:nvPr>
        </p:nvSpPr>
        <p:spPr>
          <a:xfrm>
            <a:off x="838200" y="1606858"/>
            <a:ext cx="10515600" cy="4570105"/>
          </a:xfrm>
        </p:spPr>
        <p:txBody>
          <a:bodyPr>
            <a:normAutofit/>
          </a:bodyPr>
          <a:lstStyle/>
          <a:p>
            <a:r>
              <a:rPr lang="en-US" sz="2000" b="0" i="0" dirty="0">
                <a:solidFill>
                  <a:srgbClr val="292929"/>
                </a:solidFill>
                <a:effectLst/>
                <a:latin typeface="charter"/>
              </a:rPr>
              <a:t>Unlike feedforward networks that process each input individually and independently, a RNN creates loops between each node in the neural network. This makes it </a:t>
            </a:r>
            <a:r>
              <a:rPr lang="en-US" sz="2000" b="0" i="0" dirty="0">
                <a:solidFill>
                  <a:srgbClr val="00B0F0"/>
                </a:solidFill>
                <a:effectLst/>
                <a:latin typeface="charter"/>
              </a:rPr>
              <a:t>particularly good for sequential data, such as text. </a:t>
            </a:r>
          </a:p>
          <a:p>
            <a:endParaRPr lang="en-US" b="0" i="0" dirty="0">
              <a:solidFill>
                <a:srgbClr val="292929"/>
              </a:solidFill>
              <a:effectLst/>
              <a:latin typeface="charter"/>
            </a:endParaRPr>
          </a:p>
          <a:p>
            <a:r>
              <a:rPr lang="en-US" sz="2000" dirty="0">
                <a:solidFill>
                  <a:srgbClr val="292929"/>
                </a:solidFill>
                <a:latin typeface="charter"/>
              </a:rPr>
              <a:t>It is able to process sequences and create a state which contains information about what the network has seen so far. This is why RNNs are useful for natural language processing, because </a:t>
            </a:r>
            <a:r>
              <a:rPr lang="en-US" sz="2000" dirty="0">
                <a:solidFill>
                  <a:srgbClr val="00B0F0"/>
                </a:solidFill>
                <a:latin typeface="charter"/>
              </a:rPr>
              <a:t>sentences are decoded word-by-word while keeping memory of the words</a:t>
            </a:r>
            <a:r>
              <a:rPr lang="en-US" sz="2000" dirty="0">
                <a:solidFill>
                  <a:srgbClr val="292929"/>
                </a:solidFill>
                <a:latin typeface="charter"/>
              </a:rPr>
              <a:t> that came beforehand to give better context for understanding. </a:t>
            </a:r>
          </a:p>
          <a:p>
            <a:endParaRPr lang="en-US" dirty="0">
              <a:solidFill>
                <a:srgbClr val="292929"/>
              </a:solidFill>
              <a:latin typeface="charter"/>
            </a:endParaRPr>
          </a:p>
          <a:p>
            <a:r>
              <a:rPr lang="en-US" sz="2000" b="0" i="0" dirty="0">
                <a:solidFill>
                  <a:srgbClr val="292929"/>
                </a:solidFill>
                <a:effectLst/>
                <a:latin typeface="charter"/>
              </a:rPr>
              <a:t>A RNN allows information from a </a:t>
            </a:r>
            <a:r>
              <a:rPr lang="en-US" sz="2000" b="0" i="0" dirty="0">
                <a:solidFill>
                  <a:srgbClr val="00B0F0"/>
                </a:solidFill>
                <a:effectLst/>
                <a:latin typeface="charter"/>
              </a:rPr>
              <a:t>previous output to be fed as input into the current state</a:t>
            </a:r>
            <a:r>
              <a:rPr lang="en-US" sz="2000" b="0" i="0" dirty="0">
                <a:solidFill>
                  <a:srgbClr val="292929"/>
                </a:solidFill>
                <a:effectLst/>
                <a:latin typeface="charter"/>
              </a:rPr>
              <a:t>. Simply put, we can use previous information to help make a current decision.</a:t>
            </a:r>
            <a:endParaRPr lang="en-US" sz="2000" dirty="0"/>
          </a:p>
        </p:txBody>
      </p:sp>
    </p:spTree>
    <p:extLst>
      <p:ext uri="{BB962C8B-B14F-4D97-AF65-F5344CB8AC3E}">
        <p14:creationId xmlns:p14="http://schemas.microsoft.com/office/powerpoint/2010/main" val="4080475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938E-8EDD-46B9-B949-911645618707}"/>
              </a:ext>
            </a:extLst>
          </p:cNvPr>
          <p:cNvSpPr>
            <a:spLocks noGrp="1"/>
          </p:cNvSpPr>
          <p:nvPr>
            <p:ph type="title"/>
          </p:nvPr>
        </p:nvSpPr>
        <p:spPr/>
        <p:txBody>
          <a:bodyPr/>
          <a:lstStyle/>
          <a:p>
            <a:r>
              <a:rPr lang="en-US" dirty="0"/>
              <a:t>LSTM</a:t>
            </a:r>
          </a:p>
        </p:txBody>
      </p:sp>
      <p:sp>
        <p:nvSpPr>
          <p:cNvPr id="3" name="Content Placeholder 2">
            <a:extLst>
              <a:ext uri="{FF2B5EF4-FFF2-40B4-BE49-F238E27FC236}">
                <a16:creationId xmlns:a16="http://schemas.microsoft.com/office/drawing/2014/main" id="{45E49408-778B-4D3E-A60E-5CD0079E92BA}"/>
              </a:ext>
            </a:extLst>
          </p:cNvPr>
          <p:cNvSpPr>
            <a:spLocks noGrp="1"/>
          </p:cNvSpPr>
          <p:nvPr>
            <p:ph idx="1"/>
          </p:nvPr>
        </p:nvSpPr>
        <p:spPr/>
        <p:txBody>
          <a:bodyPr/>
          <a:lstStyle/>
          <a:p>
            <a:r>
              <a:rPr lang="en-US" sz="2000" b="0" i="0" dirty="0">
                <a:solidFill>
                  <a:srgbClr val="292929"/>
                </a:solidFill>
                <a:effectLst/>
                <a:latin typeface="charter"/>
              </a:rPr>
              <a:t>Simple RNNs suffer from the vanishing gradient problem which occurs when information from earlier layers disappear as the network becomes deeper. </a:t>
            </a:r>
          </a:p>
          <a:p>
            <a:endParaRPr lang="en-US" dirty="0">
              <a:solidFill>
                <a:srgbClr val="292929"/>
              </a:solidFill>
              <a:latin typeface="charter"/>
            </a:endParaRPr>
          </a:p>
          <a:p>
            <a:r>
              <a:rPr lang="en-US" sz="2000" b="0" i="0" dirty="0">
                <a:solidFill>
                  <a:srgbClr val="292929"/>
                </a:solidFill>
                <a:effectLst/>
                <a:latin typeface="charter"/>
              </a:rPr>
              <a:t>A LSTM algorithm was created to avoid this problem by allowing the neural network to carry information across multiple time steps. This means it can save important information for later use, preventing gradients from vanishing during the process</a:t>
            </a:r>
          </a:p>
          <a:p>
            <a:endParaRPr lang="en-US" sz="2000" dirty="0">
              <a:solidFill>
                <a:srgbClr val="292929"/>
              </a:solidFill>
              <a:latin typeface="charter"/>
            </a:endParaRPr>
          </a:p>
          <a:p>
            <a:r>
              <a:rPr lang="en-US" sz="2000" dirty="0">
                <a:solidFill>
                  <a:srgbClr val="292929"/>
                </a:solidFill>
                <a:latin typeface="charter"/>
              </a:rPr>
              <a:t>Additionally, a LSTM cell can determine what information to remove as well. Therefore, it can learn to recognize an important input and store it for the future while removing unnecessary information.</a:t>
            </a:r>
          </a:p>
        </p:txBody>
      </p:sp>
    </p:spTree>
    <p:extLst>
      <p:ext uri="{BB962C8B-B14F-4D97-AF65-F5344CB8AC3E}">
        <p14:creationId xmlns:p14="http://schemas.microsoft.com/office/powerpoint/2010/main" val="2553117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875E-8A56-4E9C-BCC3-F8BAFB056A2D}"/>
              </a:ext>
            </a:extLst>
          </p:cNvPr>
          <p:cNvSpPr>
            <a:spLocks noGrp="1"/>
          </p:cNvSpPr>
          <p:nvPr>
            <p:ph type="title"/>
          </p:nvPr>
        </p:nvSpPr>
        <p:spPr/>
        <p:txBody>
          <a:bodyPr/>
          <a:lstStyle/>
          <a:p>
            <a:r>
              <a:rPr lang="en-US" dirty="0"/>
              <a:t>Bidirectional RNNs</a:t>
            </a:r>
          </a:p>
        </p:txBody>
      </p:sp>
      <p:sp>
        <p:nvSpPr>
          <p:cNvPr id="3" name="Content Placeholder 2">
            <a:extLst>
              <a:ext uri="{FF2B5EF4-FFF2-40B4-BE49-F238E27FC236}">
                <a16:creationId xmlns:a16="http://schemas.microsoft.com/office/drawing/2014/main" id="{5754790B-A61F-4CDD-8A7B-8005C6F5C4AE}"/>
              </a:ext>
            </a:extLst>
          </p:cNvPr>
          <p:cNvSpPr>
            <a:spLocks noGrp="1"/>
          </p:cNvSpPr>
          <p:nvPr>
            <p:ph idx="1"/>
          </p:nvPr>
        </p:nvSpPr>
        <p:spPr>
          <a:xfrm>
            <a:off x="838200" y="1690688"/>
            <a:ext cx="10515600" cy="4486275"/>
          </a:xfrm>
        </p:spPr>
        <p:txBody>
          <a:bodyPr/>
          <a:lstStyle/>
          <a:p>
            <a:r>
              <a:rPr lang="en-US" sz="2000" dirty="0">
                <a:solidFill>
                  <a:srgbClr val="292929"/>
                </a:solidFill>
                <a:latin typeface="charter"/>
              </a:rPr>
              <a:t>In general, RNNs tend to be order or time dependent. They process the time steps in a sequential, unidirectional order. </a:t>
            </a:r>
          </a:p>
          <a:p>
            <a:endParaRPr lang="en-US" sz="2000" dirty="0">
              <a:solidFill>
                <a:srgbClr val="292929"/>
              </a:solidFill>
              <a:latin typeface="charter"/>
            </a:endParaRPr>
          </a:p>
          <a:p>
            <a:r>
              <a:rPr lang="en-US" sz="2000" dirty="0">
                <a:solidFill>
                  <a:srgbClr val="292929"/>
                </a:solidFill>
                <a:latin typeface="charter"/>
              </a:rPr>
              <a:t>On the other hand, a bidirectional RNN is able to process a sequence in both directions which means it may be able to pick up patterns that would not be noticed using a unidirectional model. </a:t>
            </a:r>
          </a:p>
          <a:p>
            <a:endParaRPr lang="en-US" sz="2000" dirty="0">
              <a:solidFill>
                <a:srgbClr val="292929"/>
              </a:solidFill>
              <a:latin typeface="charter"/>
            </a:endParaRPr>
          </a:p>
          <a:p>
            <a:r>
              <a:rPr lang="en-US" sz="2000" dirty="0">
                <a:solidFill>
                  <a:srgbClr val="292929"/>
                </a:solidFill>
                <a:latin typeface="charter"/>
              </a:rPr>
              <a:t>This type of model is able to improve performance on problems that have a chronological order.</a:t>
            </a:r>
          </a:p>
        </p:txBody>
      </p:sp>
    </p:spTree>
    <p:extLst>
      <p:ext uri="{BB962C8B-B14F-4D97-AF65-F5344CB8AC3E}">
        <p14:creationId xmlns:p14="http://schemas.microsoft.com/office/powerpoint/2010/main" val="44650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517C-6249-4987-A085-872342D3E4ED}"/>
              </a:ext>
            </a:extLst>
          </p:cNvPr>
          <p:cNvSpPr>
            <a:spLocks noGrp="1"/>
          </p:cNvSpPr>
          <p:nvPr>
            <p:ph type="title"/>
          </p:nvPr>
        </p:nvSpPr>
        <p:spPr/>
        <p:txBody>
          <a:bodyPr/>
          <a:lstStyle/>
          <a:p>
            <a:r>
              <a:rPr lang="en-US" dirty="0"/>
              <a:t>Word Embeddings</a:t>
            </a:r>
          </a:p>
        </p:txBody>
      </p:sp>
      <p:sp>
        <p:nvSpPr>
          <p:cNvPr id="3" name="Content Placeholder 2">
            <a:extLst>
              <a:ext uri="{FF2B5EF4-FFF2-40B4-BE49-F238E27FC236}">
                <a16:creationId xmlns:a16="http://schemas.microsoft.com/office/drawing/2014/main" id="{E8C6B62F-A59B-47BB-82D1-7E13C831A938}"/>
              </a:ext>
            </a:extLst>
          </p:cNvPr>
          <p:cNvSpPr>
            <a:spLocks noGrp="1"/>
          </p:cNvSpPr>
          <p:nvPr>
            <p:ph idx="1"/>
          </p:nvPr>
        </p:nvSpPr>
        <p:spPr>
          <a:xfrm>
            <a:off x="838200" y="1690688"/>
            <a:ext cx="10515600" cy="4486275"/>
          </a:xfrm>
        </p:spPr>
        <p:txBody>
          <a:bodyPr/>
          <a:lstStyle/>
          <a:p>
            <a:pPr algn="just"/>
            <a:r>
              <a:rPr lang="en-US" b="0" i="0" dirty="0">
                <a:solidFill>
                  <a:srgbClr val="292929"/>
                </a:solidFill>
                <a:effectLst/>
                <a:latin typeface="charter"/>
              </a:rPr>
              <a:t>In NLP, textual data must be represented in a way that computers can work with. We will focus on word embeddings which is a representation of text where </a:t>
            </a:r>
            <a:r>
              <a:rPr lang="en-US" b="0" i="0" dirty="0">
                <a:solidFill>
                  <a:srgbClr val="00B0F0"/>
                </a:solidFill>
                <a:effectLst/>
                <a:latin typeface="charter"/>
              </a:rPr>
              <a:t>similar words have a similar representation</a:t>
            </a:r>
            <a:r>
              <a:rPr lang="en-US" b="0" i="0" dirty="0">
                <a:solidFill>
                  <a:srgbClr val="292929"/>
                </a:solidFill>
                <a:effectLst/>
                <a:latin typeface="charter"/>
              </a:rPr>
              <a:t>.</a:t>
            </a:r>
          </a:p>
          <a:p>
            <a:endParaRPr lang="en-US" dirty="0">
              <a:solidFill>
                <a:srgbClr val="292929"/>
              </a:solidFill>
              <a:latin typeface="charter"/>
            </a:endParaRPr>
          </a:p>
          <a:p>
            <a:r>
              <a:rPr lang="en-US" b="0" i="0" dirty="0">
                <a:solidFill>
                  <a:srgbClr val="292929"/>
                </a:solidFill>
                <a:effectLst/>
                <a:latin typeface="charter"/>
              </a:rPr>
              <a:t>One model of word embedding is </a:t>
            </a:r>
            <a:r>
              <a:rPr lang="en-US" b="0" i="1" dirty="0">
                <a:solidFill>
                  <a:srgbClr val="00B0F0"/>
                </a:solidFill>
                <a:effectLst/>
                <a:latin typeface="charter"/>
              </a:rPr>
              <a:t>word2vec</a:t>
            </a:r>
            <a:r>
              <a:rPr lang="en-US" b="0" i="0" dirty="0">
                <a:solidFill>
                  <a:srgbClr val="292929"/>
                </a:solidFill>
                <a:effectLst/>
                <a:latin typeface="charter"/>
              </a:rPr>
              <a:t> which takes a large corpus of text and outputs a vector space where each unique word has its own </a:t>
            </a:r>
            <a:r>
              <a:rPr lang="en-US" b="0" i="0" dirty="0">
                <a:solidFill>
                  <a:srgbClr val="00B0F0"/>
                </a:solidFill>
                <a:effectLst/>
                <a:latin typeface="charter"/>
              </a:rPr>
              <a:t>corresponding vector</a:t>
            </a:r>
            <a:r>
              <a:rPr lang="en-US" b="0" i="0" dirty="0">
                <a:solidFill>
                  <a:srgbClr val="292929"/>
                </a:solidFill>
                <a:effectLst/>
                <a:latin typeface="charter"/>
              </a:rPr>
              <a:t>. In this space, words with </a:t>
            </a:r>
            <a:r>
              <a:rPr lang="en-US" b="0" i="0" dirty="0">
                <a:solidFill>
                  <a:srgbClr val="00B0F0"/>
                </a:solidFill>
                <a:effectLst/>
                <a:latin typeface="charter"/>
              </a:rPr>
              <a:t>similar meanings are located close to one another.</a:t>
            </a:r>
            <a:endParaRPr lang="en-US" dirty="0">
              <a:solidFill>
                <a:srgbClr val="00B0F0"/>
              </a:solidFill>
            </a:endParaRPr>
          </a:p>
        </p:txBody>
      </p:sp>
    </p:spTree>
    <p:extLst>
      <p:ext uri="{BB962C8B-B14F-4D97-AF65-F5344CB8AC3E}">
        <p14:creationId xmlns:p14="http://schemas.microsoft.com/office/powerpoint/2010/main" val="196539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D2690-8F83-4855-82E4-1F99059E2084}"/>
              </a:ext>
            </a:extLst>
          </p:cNvPr>
          <p:cNvSpPr>
            <a:spLocks noGrp="1"/>
          </p:cNvSpPr>
          <p:nvPr>
            <p:ph idx="1"/>
          </p:nvPr>
        </p:nvSpPr>
        <p:spPr/>
        <p:txBody>
          <a:bodyPr>
            <a:normAutofit lnSpcReduction="10000"/>
          </a:bodyPr>
          <a:lstStyle/>
          <a:p>
            <a:r>
              <a:rPr lang="en-US" b="0" i="0" dirty="0">
                <a:solidFill>
                  <a:srgbClr val="292929"/>
                </a:solidFill>
                <a:effectLst/>
                <a:latin typeface="charter"/>
              </a:rPr>
              <a:t>Another popular model is the </a:t>
            </a:r>
            <a:r>
              <a:rPr lang="en-US" b="0" i="1" dirty="0">
                <a:solidFill>
                  <a:srgbClr val="00B0F0"/>
                </a:solidFill>
                <a:effectLst/>
                <a:latin typeface="charter"/>
              </a:rPr>
              <a:t>Global Vectors for Word Representation </a:t>
            </a:r>
            <a:r>
              <a:rPr lang="en-US" b="0" i="1" dirty="0">
                <a:solidFill>
                  <a:srgbClr val="292929"/>
                </a:solidFill>
                <a:effectLst/>
                <a:latin typeface="charter"/>
              </a:rPr>
              <a:t>(GloVe) </a:t>
            </a:r>
            <a:r>
              <a:rPr lang="en-US" b="0" i="0" dirty="0">
                <a:solidFill>
                  <a:srgbClr val="292929"/>
                </a:solidFill>
                <a:effectLst/>
                <a:latin typeface="charter"/>
              </a:rPr>
              <a:t>which is an extension of </a:t>
            </a:r>
            <a:r>
              <a:rPr lang="en-US" b="0" i="1" dirty="0">
                <a:solidFill>
                  <a:srgbClr val="00B0F0"/>
                </a:solidFill>
                <a:effectLst/>
                <a:latin typeface="charter"/>
              </a:rPr>
              <a:t>word2vec</a:t>
            </a:r>
            <a:r>
              <a:rPr lang="en-US" b="0" i="1" dirty="0">
                <a:solidFill>
                  <a:srgbClr val="292929"/>
                </a:solidFill>
                <a:effectLst/>
                <a:latin typeface="charter"/>
              </a:rPr>
              <a:t>. </a:t>
            </a:r>
            <a:r>
              <a:rPr lang="en-US" b="0" i="0" dirty="0">
                <a:solidFill>
                  <a:srgbClr val="292929"/>
                </a:solidFill>
                <a:effectLst/>
                <a:latin typeface="charter"/>
              </a:rPr>
              <a:t>It generally allows for better word embeddings by creating a word-context matrix. </a:t>
            </a:r>
            <a:r>
              <a:rPr lang="en-US" b="0" i="0" dirty="0">
                <a:solidFill>
                  <a:srgbClr val="00B0F0"/>
                </a:solidFill>
                <a:effectLst/>
                <a:latin typeface="charter"/>
              </a:rPr>
              <a:t>Basically, it creates a measure to indicate that certain words are more likely to be seen in context of others.</a:t>
            </a:r>
          </a:p>
          <a:p>
            <a:endParaRPr lang="en-US" dirty="0">
              <a:solidFill>
                <a:srgbClr val="00B0F0"/>
              </a:solidFill>
              <a:latin typeface="charter"/>
            </a:endParaRPr>
          </a:p>
          <a:p>
            <a:r>
              <a:rPr lang="en-US" b="0" i="0" dirty="0">
                <a:solidFill>
                  <a:srgbClr val="292929"/>
                </a:solidFill>
                <a:effectLst/>
                <a:latin typeface="charter"/>
              </a:rPr>
              <a:t>We used a pre-trained word embedding, because we believe </a:t>
            </a:r>
            <a:r>
              <a:rPr lang="en-US" b="0" i="0" dirty="0">
                <a:solidFill>
                  <a:srgbClr val="00B0F0"/>
                </a:solidFill>
                <a:effectLst/>
                <a:latin typeface="charter"/>
              </a:rPr>
              <a:t>GloVe generalize with our data</a:t>
            </a:r>
            <a:r>
              <a:rPr lang="en-US" b="0" i="0" dirty="0">
                <a:solidFill>
                  <a:srgbClr val="292929"/>
                </a:solidFill>
                <a:effectLst/>
                <a:latin typeface="charter"/>
              </a:rPr>
              <a:t>. The embedding space created by </a:t>
            </a:r>
            <a:r>
              <a:rPr lang="en-US" b="0" i="0" dirty="0">
                <a:solidFill>
                  <a:srgbClr val="00B0F0"/>
                </a:solidFill>
                <a:effectLst/>
                <a:latin typeface="charter"/>
              </a:rPr>
              <a:t>GloVe likely contains all the words we will encounter in our tweets</a:t>
            </a:r>
            <a:r>
              <a:rPr lang="en-US" b="0" i="0" dirty="0">
                <a:solidFill>
                  <a:srgbClr val="292929"/>
                </a:solidFill>
                <a:effectLst/>
                <a:latin typeface="charter"/>
              </a:rPr>
              <a:t>, so we can use these vector representations instead of creating our own from a </a:t>
            </a:r>
            <a:r>
              <a:rPr lang="en-US" b="0" i="0" dirty="0">
                <a:solidFill>
                  <a:srgbClr val="00B0F0"/>
                </a:solidFill>
                <a:effectLst/>
                <a:latin typeface="charter"/>
              </a:rPr>
              <a:t>much more limited vocabulary set.</a:t>
            </a:r>
            <a:endParaRPr lang="en-US" dirty="0">
              <a:solidFill>
                <a:srgbClr val="00B0F0"/>
              </a:solidFill>
            </a:endParaRPr>
          </a:p>
        </p:txBody>
      </p:sp>
      <p:sp>
        <p:nvSpPr>
          <p:cNvPr id="4" name="Title 1">
            <a:extLst>
              <a:ext uri="{FF2B5EF4-FFF2-40B4-BE49-F238E27FC236}">
                <a16:creationId xmlns:a16="http://schemas.microsoft.com/office/drawing/2014/main" id="{529224B2-F2E9-42F9-81AD-6794F86B9B06}"/>
              </a:ext>
            </a:extLst>
          </p:cNvPr>
          <p:cNvSpPr>
            <a:spLocks noGrp="1"/>
          </p:cNvSpPr>
          <p:nvPr>
            <p:ph type="title"/>
          </p:nvPr>
        </p:nvSpPr>
        <p:spPr>
          <a:xfrm>
            <a:off x="838200" y="365125"/>
            <a:ext cx="10515600" cy="1325563"/>
          </a:xfrm>
        </p:spPr>
        <p:txBody>
          <a:bodyPr/>
          <a:lstStyle/>
          <a:p>
            <a:r>
              <a:rPr lang="en-US" dirty="0"/>
              <a:t>Contd…</a:t>
            </a:r>
          </a:p>
        </p:txBody>
      </p:sp>
    </p:spTree>
    <p:extLst>
      <p:ext uri="{BB962C8B-B14F-4D97-AF65-F5344CB8AC3E}">
        <p14:creationId xmlns:p14="http://schemas.microsoft.com/office/powerpoint/2010/main" val="1416914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686C-12BF-402E-A51F-81441CAAA5EF}"/>
              </a:ext>
            </a:extLst>
          </p:cNvPr>
          <p:cNvSpPr>
            <a:spLocks noGrp="1"/>
          </p:cNvSpPr>
          <p:nvPr>
            <p:ph type="title"/>
          </p:nvPr>
        </p:nvSpPr>
        <p:spPr>
          <a:xfrm>
            <a:off x="918099" y="124826"/>
            <a:ext cx="10515600" cy="1325563"/>
          </a:xfrm>
        </p:spPr>
        <p:txBody>
          <a:bodyPr/>
          <a:lstStyle/>
          <a:p>
            <a:r>
              <a:rPr lang="en-US" dirty="0"/>
              <a:t>Tweet Classes</a:t>
            </a:r>
          </a:p>
        </p:txBody>
      </p:sp>
      <p:pic>
        <p:nvPicPr>
          <p:cNvPr id="4" name="Content Placeholder 3">
            <a:extLst>
              <a:ext uri="{FF2B5EF4-FFF2-40B4-BE49-F238E27FC236}">
                <a16:creationId xmlns:a16="http://schemas.microsoft.com/office/drawing/2014/main" id="{82A47169-D416-474C-98B9-D29F9A5D6696}"/>
              </a:ext>
            </a:extLst>
          </p:cNvPr>
          <p:cNvPicPr>
            <a:picLocks noGrp="1" noChangeAspect="1"/>
          </p:cNvPicPr>
          <p:nvPr>
            <p:ph idx="1"/>
          </p:nvPr>
        </p:nvPicPr>
        <p:blipFill>
          <a:blip r:embed="rId2"/>
          <a:stretch>
            <a:fillRect/>
          </a:stretch>
        </p:blipFill>
        <p:spPr>
          <a:xfrm>
            <a:off x="1229834" y="1495424"/>
            <a:ext cx="4476750" cy="2447925"/>
          </a:xfrm>
          <a:prstGeom prst="rect">
            <a:avLst/>
          </a:prstGeom>
        </p:spPr>
      </p:pic>
      <p:pic>
        <p:nvPicPr>
          <p:cNvPr id="5" name="Picture 4">
            <a:extLst>
              <a:ext uri="{FF2B5EF4-FFF2-40B4-BE49-F238E27FC236}">
                <a16:creationId xmlns:a16="http://schemas.microsoft.com/office/drawing/2014/main" id="{3385D100-7CC8-46B9-AEAD-6A16F3436A36}"/>
              </a:ext>
            </a:extLst>
          </p:cNvPr>
          <p:cNvPicPr>
            <a:picLocks noChangeAspect="1"/>
          </p:cNvPicPr>
          <p:nvPr/>
        </p:nvPicPr>
        <p:blipFill>
          <a:blip r:embed="rId3"/>
          <a:stretch>
            <a:fillRect/>
          </a:stretch>
        </p:blipFill>
        <p:spPr>
          <a:xfrm>
            <a:off x="6561616" y="1557122"/>
            <a:ext cx="4400550" cy="2238375"/>
          </a:xfrm>
          <a:prstGeom prst="rect">
            <a:avLst/>
          </a:prstGeom>
        </p:spPr>
      </p:pic>
      <p:sp>
        <p:nvSpPr>
          <p:cNvPr id="6" name="TextBox 5">
            <a:extLst>
              <a:ext uri="{FF2B5EF4-FFF2-40B4-BE49-F238E27FC236}">
                <a16:creationId xmlns:a16="http://schemas.microsoft.com/office/drawing/2014/main" id="{2B363706-DCFC-423E-9C83-4B036E9FD0E1}"/>
              </a:ext>
            </a:extLst>
          </p:cNvPr>
          <p:cNvSpPr txBox="1"/>
          <p:nvPr/>
        </p:nvSpPr>
        <p:spPr>
          <a:xfrm>
            <a:off x="2498186" y="3943349"/>
            <a:ext cx="1621054" cy="371243"/>
          </a:xfrm>
          <a:prstGeom prst="rect">
            <a:avLst/>
          </a:prstGeom>
          <a:noFill/>
        </p:spPr>
        <p:txBody>
          <a:bodyPr wrap="square" rtlCol="0">
            <a:spAutoFit/>
          </a:bodyPr>
          <a:lstStyle/>
          <a:p>
            <a:r>
              <a:rPr lang="en-US" dirty="0"/>
              <a:t>Positive Words</a:t>
            </a:r>
          </a:p>
        </p:txBody>
      </p:sp>
      <p:pic>
        <p:nvPicPr>
          <p:cNvPr id="7" name="Picture 6">
            <a:extLst>
              <a:ext uri="{FF2B5EF4-FFF2-40B4-BE49-F238E27FC236}">
                <a16:creationId xmlns:a16="http://schemas.microsoft.com/office/drawing/2014/main" id="{C2DF0E21-8D56-4E29-AE1F-4B57CD3B0BCF}"/>
              </a:ext>
            </a:extLst>
          </p:cNvPr>
          <p:cNvPicPr>
            <a:picLocks noChangeAspect="1"/>
          </p:cNvPicPr>
          <p:nvPr/>
        </p:nvPicPr>
        <p:blipFill>
          <a:blip r:embed="rId4"/>
          <a:stretch>
            <a:fillRect/>
          </a:stretch>
        </p:blipFill>
        <p:spPr>
          <a:xfrm>
            <a:off x="3947049" y="4262438"/>
            <a:ext cx="4457700" cy="2200275"/>
          </a:xfrm>
          <a:prstGeom prst="rect">
            <a:avLst/>
          </a:prstGeom>
        </p:spPr>
      </p:pic>
      <p:sp>
        <p:nvSpPr>
          <p:cNvPr id="9" name="TextBox 8">
            <a:extLst>
              <a:ext uri="{FF2B5EF4-FFF2-40B4-BE49-F238E27FC236}">
                <a16:creationId xmlns:a16="http://schemas.microsoft.com/office/drawing/2014/main" id="{C65FD00F-992E-4916-A62D-F326E388732E}"/>
              </a:ext>
            </a:extLst>
          </p:cNvPr>
          <p:cNvSpPr txBox="1"/>
          <p:nvPr/>
        </p:nvSpPr>
        <p:spPr>
          <a:xfrm>
            <a:off x="8082541" y="3879710"/>
            <a:ext cx="1887082" cy="369332"/>
          </a:xfrm>
          <a:prstGeom prst="rect">
            <a:avLst/>
          </a:prstGeom>
          <a:noFill/>
        </p:spPr>
        <p:txBody>
          <a:bodyPr wrap="square" rtlCol="0">
            <a:spAutoFit/>
          </a:bodyPr>
          <a:lstStyle/>
          <a:p>
            <a:r>
              <a:rPr lang="en-US" dirty="0"/>
              <a:t>Negative Words</a:t>
            </a:r>
          </a:p>
        </p:txBody>
      </p:sp>
      <p:sp>
        <p:nvSpPr>
          <p:cNvPr id="11" name="TextBox 10">
            <a:extLst>
              <a:ext uri="{FF2B5EF4-FFF2-40B4-BE49-F238E27FC236}">
                <a16:creationId xmlns:a16="http://schemas.microsoft.com/office/drawing/2014/main" id="{DA47F598-A298-420B-A2DE-A8F3A2428307}"/>
              </a:ext>
            </a:extLst>
          </p:cNvPr>
          <p:cNvSpPr txBox="1"/>
          <p:nvPr/>
        </p:nvSpPr>
        <p:spPr>
          <a:xfrm>
            <a:off x="4959081" y="6422880"/>
            <a:ext cx="1887082" cy="369332"/>
          </a:xfrm>
          <a:prstGeom prst="rect">
            <a:avLst/>
          </a:prstGeom>
          <a:noFill/>
        </p:spPr>
        <p:txBody>
          <a:bodyPr wrap="square" rtlCol="0">
            <a:spAutoFit/>
          </a:bodyPr>
          <a:lstStyle/>
          <a:p>
            <a:r>
              <a:rPr lang="en-US" dirty="0"/>
              <a:t>Neutral Words</a:t>
            </a:r>
          </a:p>
        </p:txBody>
      </p:sp>
    </p:spTree>
    <p:extLst>
      <p:ext uri="{BB962C8B-B14F-4D97-AF65-F5344CB8AC3E}">
        <p14:creationId xmlns:p14="http://schemas.microsoft.com/office/powerpoint/2010/main" val="3130992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1468</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charter</vt:lpstr>
      <vt:lpstr>sohne</vt:lpstr>
      <vt:lpstr>Arial</vt:lpstr>
      <vt:lpstr>Calibri</vt:lpstr>
      <vt:lpstr>Calibri Light</vt:lpstr>
      <vt:lpstr>Office Theme</vt:lpstr>
      <vt:lpstr>Twitter U.S. Airline Sentiment Analysis using Keras and RNNs </vt:lpstr>
      <vt:lpstr>Introduction</vt:lpstr>
      <vt:lpstr>Data</vt:lpstr>
      <vt:lpstr>Recurrent Neural Network</vt:lpstr>
      <vt:lpstr>LSTM</vt:lpstr>
      <vt:lpstr>Bidirectional RNNs</vt:lpstr>
      <vt:lpstr>Word Embeddings</vt:lpstr>
      <vt:lpstr>Contd…</vt:lpstr>
      <vt:lpstr>Tweet Classes</vt:lpstr>
      <vt:lpstr>Data Cleaning</vt:lpstr>
      <vt:lpstr>Data Cleaning</vt:lpstr>
      <vt:lpstr>Data Cleaning</vt:lpstr>
      <vt:lpstr>GloVe</vt:lpstr>
      <vt:lpstr>Embedding Layer</vt:lpstr>
      <vt:lpstr>General Architecture</vt:lpstr>
      <vt:lpstr>Simple LSTM with Dropout and High Dimensionality</vt:lpstr>
      <vt:lpstr>Simple LSTM with Dropout and Low Dimensionality</vt:lpstr>
      <vt:lpstr>LSTM Layer Stacking</vt:lpstr>
      <vt:lpstr>Bidirectional RNN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U.S. Airline Sentiment Analysis using Keras and RNNs </dc:title>
  <dc:creator>아이히사트얍라타</dc:creator>
  <cp:lastModifiedBy>아이히사트얍라타</cp:lastModifiedBy>
  <cp:revision>16</cp:revision>
  <dcterms:created xsi:type="dcterms:W3CDTF">2020-10-30T05:12:17Z</dcterms:created>
  <dcterms:modified xsi:type="dcterms:W3CDTF">2020-10-30T07:48:05Z</dcterms:modified>
</cp:coreProperties>
</file>