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300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buClr>
        <a:srgbClr val="CC9900"/>
      </a:buClr>
      <a:buFont typeface="Arial" pitchFamily="34" charset="0"/>
      <a:buChar char="•"/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buClr>
        <a:srgbClr val="CC9900"/>
      </a:buClr>
      <a:buFont typeface="Arial" pitchFamily="34" charset="0"/>
      <a:buChar char="•"/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buClr>
        <a:srgbClr val="CC9900"/>
      </a:buClr>
      <a:buFont typeface="Arial" pitchFamily="34" charset="0"/>
      <a:buChar char="•"/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buClr>
        <a:srgbClr val="CC9900"/>
      </a:buClr>
      <a:buFont typeface="Arial" pitchFamily="34" charset="0"/>
      <a:buChar char="•"/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buClr>
        <a:srgbClr val="CC9900"/>
      </a:buClr>
      <a:buFont typeface="Arial" pitchFamily="34" charset="0"/>
      <a:buChar char="•"/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051423F-C3CF-420F-9B50-0AEB9E7D617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제목 없는 구역" id="{E1896E63-931A-40AA-86FD-A0DE2F171C3D}">
          <p14:sldIdLst>
            <p14:sldId id="294"/>
            <p14:sldId id="296"/>
            <p14:sldId id="300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9"/>
    <a:srgbClr val="006600"/>
    <a:srgbClr val="FFF3E1"/>
    <a:srgbClr val="666633"/>
    <a:srgbClr val="FFFFD5"/>
    <a:srgbClr val="E0E0E0"/>
    <a:srgbClr val="FFDE81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6" autoAdjust="0"/>
    <p:restoredTop sz="94660"/>
  </p:normalViewPr>
  <p:slideViewPr>
    <p:cSldViewPr>
      <p:cViewPr>
        <p:scale>
          <a:sx n="75" d="100"/>
          <a:sy n="75" d="100"/>
        </p:scale>
        <p:origin x="-2808" y="-8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94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19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35.wmf"/><Relationship Id="rId7" Type="http://schemas.openxmlformats.org/officeDocument/2006/relationships/image" Target="../media/image61.wmf"/><Relationship Id="rId2" Type="http://schemas.openxmlformats.org/officeDocument/2006/relationships/image" Target="../media/image19.wmf"/><Relationship Id="rId1" Type="http://schemas.openxmlformats.org/officeDocument/2006/relationships/image" Target="../media/image58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34.wmf"/><Relationship Id="rId9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34.wmf"/><Relationship Id="rId1" Type="http://schemas.openxmlformats.org/officeDocument/2006/relationships/image" Target="../media/image35.wmf"/><Relationship Id="rId5" Type="http://schemas.openxmlformats.org/officeDocument/2006/relationships/image" Target="../media/image19.wmf"/><Relationship Id="rId4" Type="http://schemas.openxmlformats.org/officeDocument/2006/relationships/image" Target="../media/image8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.wmf"/><Relationship Id="rId1" Type="http://schemas.openxmlformats.org/officeDocument/2006/relationships/image" Target="../media/image12.wmf"/><Relationship Id="rId4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1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34.wmf"/><Relationship Id="rId4" Type="http://schemas.openxmlformats.org/officeDocument/2006/relationships/image" Target="../media/image19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6.wmf"/><Relationship Id="rId7" Type="http://schemas.openxmlformats.org/officeDocument/2006/relationships/image" Target="../media/image99.wmf"/><Relationship Id="rId2" Type="http://schemas.openxmlformats.org/officeDocument/2006/relationships/image" Target="../media/image95.wmf"/><Relationship Id="rId1" Type="http://schemas.openxmlformats.org/officeDocument/2006/relationships/image" Target="../media/image34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1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34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10" Type="http://schemas.openxmlformats.org/officeDocument/2006/relationships/image" Target="../media/image19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4" Type="http://schemas.openxmlformats.org/officeDocument/2006/relationships/image" Target="../media/image12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image" Target="../media/image127.emf"/><Relationship Id="rId1" Type="http://schemas.openxmlformats.org/officeDocument/2006/relationships/image" Target="../media/image12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35.wmf"/><Relationship Id="rId2" Type="http://schemas.openxmlformats.org/officeDocument/2006/relationships/image" Target="../media/image15.wmf"/><Relationship Id="rId1" Type="http://schemas.openxmlformats.org/officeDocument/2006/relationships/image" Target="../media/image31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15.wmf"/><Relationship Id="rId1" Type="http://schemas.openxmlformats.org/officeDocument/2006/relationships/image" Target="../media/image36.wmf"/><Relationship Id="rId6" Type="http://schemas.openxmlformats.org/officeDocument/2006/relationships/image" Target="../media/image38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19.wmf"/><Relationship Id="rId4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/>
            </a:lvl1pPr>
          </a:lstStyle>
          <a:p>
            <a:pPr>
              <a:defRPr/>
            </a:pPr>
            <a:fld id="{F0E083FC-E5A2-4B69-BA9F-A8535459DC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7106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2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32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2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/>
            </a:lvl1pPr>
          </a:lstStyle>
          <a:p>
            <a:pPr>
              <a:defRPr/>
            </a:pPr>
            <a:fld id="{121BFFEB-4EF2-4B56-B4AE-744E9F3EFC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9319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808000"/>
          </a:solidFill>
          <a:ln w="15875">
            <a:solidFill>
              <a:srgbClr val="F6C7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911975" y="65246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buClrTx/>
              <a:buFontTx/>
              <a:buNone/>
            </a:pPr>
            <a:fld id="{786AA273-09DC-46DB-A771-2BF3017C6FF7}" type="slidenum">
              <a:rPr kumimoji="0" lang="en-US" altLang="ko-KR" sz="1200"/>
              <a:pPr algn="r">
                <a:buClrTx/>
                <a:buFontTx/>
                <a:buNone/>
              </a:pPr>
              <a:t>‹#›</a:t>
            </a:fld>
            <a:endParaRPr kumimoji="0" lang="en-US" altLang="ko-KR" sz="120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400" b="1">
                <a:solidFill>
                  <a:schemeClr val="tx1"/>
                </a:solidFill>
              </a:defRPr>
            </a:lvl1pPr>
          </a:lstStyle>
          <a:p>
            <a:pPr lvl="0"/>
            <a:endParaRPr lang="ko-KR" altLang="ko-KR" noProof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458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4FFAF-B95D-4B97-869C-7AED06A502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611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7488" y="44450"/>
            <a:ext cx="2000250" cy="6553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6738" y="44450"/>
            <a:ext cx="5848350" cy="6553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1A903-BD4A-48AF-A928-78DA324EC2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2119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4675" y="44450"/>
            <a:ext cx="7742238" cy="10080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52562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52562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DCFD5-9C89-4FE8-BDDC-E11AAE3B00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7422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667000"/>
            <a:ext cx="6400800" cy="3276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ko-KR" altLang="en-US" noProof="0" smtClean="0"/>
              <a:t>마스터 부제목 유형 편집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09613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 typeface="Arial" charset="0"/>
              <a:buChar char="•"/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743200" y="6272213"/>
            <a:ext cx="3657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 typeface="Arial" charset="0"/>
              <a:buChar char="•"/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72213"/>
            <a:ext cx="1905000" cy="457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F295231-6AAA-4111-8871-703546EC0D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190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3F842-2AA4-4A4A-89D2-EEB777DF18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823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5401C-AE66-48E4-A0DC-F97AC213A6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959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8972F-08E2-41F2-8ECB-59C0F813DF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771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043B2-A80E-4418-9B3A-DEBA9687C1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927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E207B-2B34-4A10-82DE-47EFC12EE9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155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01A69-7081-4170-B538-4EA66365DA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660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A08EB-334F-4D7A-BA09-3BEA0FB276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078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BD972-9ECC-4FBA-9ECE-E3FD1CA6071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956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44450"/>
            <a:ext cx="7742238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087438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808000"/>
          </a:solidFill>
          <a:ln w="15875">
            <a:solidFill>
              <a:srgbClr val="EABD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11188" y="6669088"/>
            <a:ext cx="7921625" cy="0"/>
          </a:xfrm>
          <a:prstGeom prst="line">
            <a:avLst/>
          </a:prstGeom>
          <a:noFill/>
          <a:ln w="6350">
            <a:solidFill>
              <a:srgbClr val="EAB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1975" y="65246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kumimoji="0" sz="1200"/>
            </a:lvl1pPr>
          </a:lstStyle>
          <a:p>
            <a:pPr>
              <a:defRPr/>
            </a:pPr>
            <a:fld id="{889C3F1E-322D-47BD-BF83-3F117F07B6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69900" indent="-469900" algn="l" rtl="0" eaLnBrk="0" fontAlgn="base" latinLnBrk="1" hangingPunct="0">
        <a:spcBef>
          <a:spcPct val="20000"/>
        </a:spcBef>
        <a:spcAft>
          <a:spcPct val="0"/>
        </a:spcAft>
        <a:buClr>
          <a:srgbClr val="CC9900"/>
        </a:buClr>
        <a:buFont typeface="Wingdings" pitchFamily="2" charset="2"/>
        <a:buChar char="q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latinLnBrk="1" hangingPunct="0">
        <a:spcBef>
          <a:spcPct val="20000"/>
        </a:spcBef>
        <a:spcAft>
          <a:spcPct val="0"/>
        </a:spcAft>
        <a:buClr>
          <a:srgbClr val="CC9900"/>
        </a:buClr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latinLnBrk="1" hangingPunct="0">
        <a:spcBef>
          <a:spcPct val="20000"/>
        </a:spcBef>
        <a:spcAft>
          <a:spcPct val="0"/>
        </a:spcAft>
        <a:buClr>
          <a:srgbClr val="CC9900"/>
        </a:buClr>
        <a:buFont typeface="Wingdings" pitchFamily="2" charset="2"/>
        <a:buChar char="ú"/>
        <a:defRPr kumimoji="1"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latinLnBrk="1" hangingPunct="0">
        <a:spcBef>
          <a:spcPct val="20000"/>
        </a:spcBef>
        <a:spcAft>
          <a:spcPct val="0"/>
        </a:spcAft>
        <a:buClr>
          <a:srgbClr val="CC9900"/>
        </a:buClr>
        <a:buFont typeface="굴림" pitchFamily="50" charset="-127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latinLnBrk="1" hangingPunct="0">
        <a:spcBef>
          <a:spcPct val="25000"/>
        </a:spcBef>
        <a:spcAft>
          <a:spcPct val="0"/>
        </a:spcAft>
        <a:buClr>
          <a:srgbClr val="CC9900"/>
        </a:buClr>
        <a:buFont typeface="굴림" pitchFamily="50" charset="-127"/>
        <a:buChar char="-"/>
        <a:defRPr kumimoji="1"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 latinLnBrk="1">
        <a:spcBef>
          <a:spcPct val="25000"/>
        </a:spcBef>
        <a:spcAft>
          <a:spcPct val="0"/>
        </a:spcAft>
        <a:buClr>
          <a:srgbClr val="CC9900"/>
        </a:buClr>
        <a:buFont typeface="굴림" pitchFamily="50" charset="-127"/>
        <a:buChar char="-"/>
        <a:defRPr kumimoji="1"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 latinLnBrk="1">
        <a:spcBef>
          <a:spcPct val="25000"/>
        </a:spcBef>
        <a:spcAft>
          <a:spcPct val="0"/>
        </a:spcAft>
        <a:buClr>
          <a:srgbClr val="CC9900"/>
        </a:buClr>
        <a:buFont typeface="굴림" pitchFamily="50" charset="-127"/>
        <a:buChar char="-"/>
        <a:defRPr kumimoji="1"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 latinLnBrk="1">
        <a:spcBef>
          <a:spcPct val="25000"/>
        </a:spcBef>
        <a:spcAft>
          <a:spcPct val="0"/>
        </a:spcAft>
        <a:buClr>
          <a:srgbClr val="CC9900"/>
        </a:buClr>
        <a:buFont typeface="굴림" pitchFamily="50" charset="-127"/>
        <a:buChar char="-"/>
        <a:defRPr kumimoji="1"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 latinLnBrk="1">
        <a:spcBef>
          <a:spcPct val="25000"/>
        </a:spcBef>
        <a:spcAft>
          <a:spcPct val="0"/>
        </a:spcAft>
        <a:buClr>
          <a:srgbClr val="CC9900"/>
        </a:buClr>
        <a:buFont typeface="굴림" pitchFamily="50" charset="-127"/>
        <a:buChar char="-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34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3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5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4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19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60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11" Type="http://schemas.openxmlformats.org/officeDocument/2006/relationships/image" Target="../media/image52.wmf"/><Relationship Id="rId5" Type="http://schemas.openxmlformats.org/officeDocument/2006/relationships/oleObject" Target="../embeddings/oleObject56.bin"/><Relationship Id="rId15" Type="http://schemas.openxmlformats.org/officeDocument/2006/relationships/image" Target="../media/image48.wmf"/><Relationship Id="rId10" Type="http://schemas.openxmlformats.org/officeDocument/2006/relationships/image" Target="../media/image51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5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58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6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6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6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76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7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7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5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8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86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88.wmf"/><Relationship Id="rId4" Type="http://schemas.openxmlformats.org/officeDocument/2006/relationships/oleObject" Target="../embeddings/oleObject10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92.wmf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9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oleObject" Target="../embeddings/oleObject108.bin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10.bin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9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1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99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124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3.bin"/><Relationship Id="rId20" Type="http://schemas.openxmlformats.org/officeDocument/2006/relationships/image" Target="../media/image100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125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9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131.bin"/><Relationship Id="rId18" Type="http://schemas.openxmlformats.org/officeDocument/2006/relationships/oleObject" Target="../embeddings/oleObject135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34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33.bin"/><Relationship Id="rId20" Type="http://schemas.openxmlformats.org/officeDocument/2006/relationships/oleObject" Target="../embeddings/oleObject137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136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0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0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0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0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48.bin"/><Relationship Id="rId18" Type="http://schemas.openxmlformats.org/officeDocument/2006/relationships/oleObject" Target="../embeddings/oleObject151.bin"/><Relationship Id="rId3" Type="http://schemas.openxmlformats.org/officeDocument/2006/relationships/oleObject" Target="../embeddings/oleObject143.bin"/><Relationship Id="rId21" Type="http://schemas.openxmlformats.org/officeDocument/2006/relationships/image" Target="../media/image116.wmf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12.wmf"/><Relationship Id="rId17" Type="http://schemas.openxmlformats.org/officeDocument/2006/relationships/image" Target="../media/image114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50.bin"/><Relationship Id="rId20" Type="http://schemas.openxmlformats.org/officeDocument/2006/relationships/oleObject" Target="../embeddings/oleObject152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5" Type="http://schemas.openxmlformats.org/officeDocument/2006/relationships/image" Target="../media/image113.wmf"/><Relationship Id="rId23" Type="http://schemas.openxmlformats.org/officeDocument/2006/relationships/image" Target="../media/image19.wmf"/><Relationship Id="rId10" Type="http://schemas.openxmlformats.org/officeDocument/2006/relationships/image" Target="../media/image111.wmf"/><Relationship Id="rId19" Type="http://schemas.openxmlformats.org/officeDocument/2006/relationships/image" Target="../media/image115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46.bin"/><Relationship Id="rId14" Type="http://schemas.openxmlformats.org/officeDocument/2006/relationships/oleObject" Target="../embeddings/oleObject149.bin"/><Relationship Id="rId22" Type="http://schemas.openxmlformats.org/officeDocument/2006/relationships/oleObject" Target="../embeddings/oleObject15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1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19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2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oleObject" Target="../embeddings/oleObject167.bin"/><Relationship Id="rId18" Type="http://schemas.openxmlformats.org/officeDocument/2006/relationships/oleObject" Target="../embeddings/oleObject171.bin"/><Relationship Id="rId26" Type="http://schemas.openxmlformats.org/officeDocument/2006/relationships/oleObject" Target="../embeddings/oleObject178.bin"/><Relationship Id="rId3" Type="http://schemas.openxmlformats.org/officeDocument/2006/relationships/oleObject" Target="../embeddings/oleObject159.bin"/><Relationship Id="rId21" Type="http://schemas.openxmlformats.org/officeDocument/2006/relationships/oleObject" Target="../embeddings/oleObject174.bin"/><Relationship Id="rId7" Type="http://schemas.openxmlformats.org/officeDocument/2006/relationships/oleObject" Target="../embeddings/oleObject161.bin"/><Relationship Id="rId12" Type="http://schemas.openxmlformats.org/officeDocument/2006/relationships/oleObject" Target="../embeddings/oleObject166.bin"/><Relationship Id="rId17" Type="http://schemas.openxmlformats.org/officeDocument/2006/relationships/image" Target="../media/image124.wmf"/><Relationship Id="rId25" Type="http://schemas.openxmlformats.org/officeDocument/2006/relationships/oleObject" Target="../embeddings/oleObject177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70.bin"/><Relationship Id="rId20" Type="http://schemas.openxmlformats.org/officeDocument/2006/relationships/oleObject" Target="../embeddings/oleObject173.bin"/><Relationship Id="rId29" Type="http://schemas.openxmlformats.org/officeDocument/2006/relationships/oleObject" Target="../embeddings/oleObject181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65.bin"/><Relationship Id="rId24" Type="http://schemas.openxmlformats.org/officeDocument/2006/relationships/image" Target="../media/image125.wmf"/><Relationship Id="rId32" Type="http://schemas.openxmlformats.org/officeDocument/2006/relationships/oleObject" Target="../embeddings/oleObject184.bin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9.bin"/><Relationship Id="rId23" Type="http://schemas.openxmlformats.org/officeDocument/2006/relationships/oleObject" Target="../embeddings/oleObject176.bin"/><Relationship Id="rId28" Type="http://schemas.openxmlformats.org/officeDocument/2006/relationships/oleObject" Target="../embeddings/oleObject180.bin"/><Relationship Id="rId10" Type="http://schemas.openxmlformats.org/officeDocument/2006/relationships/oleObject" Target="../embeddings/oleObject164.bin"/><Relationship Id="rId19" Type="http://schemas.openxmlformats.org/officeDocument/2006/relationships/oleObject" Target="../embeddings/oleObject172.bin"/><Relationship Id="rId31" Type="http://schemas.openxmlformats.org/officeDocument/2006/relationships/oleObject" Target="../embeddings/oleObject183.bin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63.bin"/><Relationship Id="rId14" Type="http://schemas.openxmlformats.org/officeDocument/2006/relationships/oleObject" Target="../embeddings/oleObject168.bin"/><Relationship Id="rId22" Type="http://schemas.openxmlformats.org/officeDocument/2006/relationships/oleObject" Target="../embeddings/oleObject175.bin"/><Relationship Id="rId27" Type="http://schemas.openxmlformats.org/officeDocument/2006/relationships/oleObject" Target="../embeddings/oleObject179.bin"/><Relationship Id="rId30" Type="http://schemas.openxmlformats.org/officeDocument/2006/relationships/oleObject" Target="../embeddings/oleObject182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7.e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26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29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130.wmf"/><Relationship Id="rId4" Type="http://schemas.openxmlformats.org/officeDocument/2006/relationships/oleObject" Target="../embeddings/oleObject189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oleObject" Target="../embeddings/oleObject13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3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1.wmf"/><Relationship Id="rId26" Type="http://schemas.openxmlformats.org/officeDocument/2006/relationships/image" Target="../media/image25.w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29" Type="http://schemas.openxmlformats.org/officeDocument/2006/relationships/oleObject" Target="../embeddings/oleObject32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28" Type="http://schemas.openxmlformats.org/officeDocument/2006/relationships/image" Target="../media/image26.wmf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19.wmf"/><Relationship Id="rId22" Type="http://schemas.openxmlformats.org/officeDocument/2006/relationships/image" Target="../media/image23.wmf"/><Relationship Id="rId27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3.bin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2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Ch.5 </a:t>
            </a:r>
            <a:r>
              <a:rPr lang="ko-KR" altLang="en-US" smtClean="0"/>
              <a:t>퍼지이론</a:t>
            </a:r>
            <a:r>
              <a:rPr lang="en-US" altLang="ko-KR" smtClean="0"/>
              <a:t>(Fuzzy Theory)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D55F251-FBF5-4D46-B57E-77AE9BCDA28E}" type="slidenum">
              <a:rPr kumimoji="0" lang="en-US" altLang="ko-KR" smtClean="0"/>
              <a:pPr eaLnBrk="1" hangingPunct="1"/>
              <a:t>10</a:t>
            </a:fld>
            <a:endParaRPr kumimoji="0" lang="en-US" altLang="ko-KR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>
                <a:solidFill>
                  <a:schemeClr val="tx1"/>
                </a:solidFill>
              </a:rPr>
              <a:t>퍼지 집합</a:t>
            </a:r>
            <a:r>
              <a:rPr lang="en-US" altLang="ko-KR" sz="4000" smtClean="0">
                <a:solidFill>
                  <a:schemeClr val="tx1"/>
                </a:solidFill>
              </a:rPr>
              <a:t>(6)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341438"/>
            <a:ext cx="7750175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600" smtClean="0"/>
              <a:t>퍼지 집합 표현</a:t>
            </a:r>
            <a:r>
              <a:rPr lang="en-US" altLang="ko-KR" sz="2400" smtClean="0"/>
              <a:t>-con</a:t>
            </a:r>
            <a:r>
              <a:rPr lang="en-US" altLang="ko-KR" sz="2400" smtClean="0">
                <a:latin typeface="Arial" pitchFamily="34" charset="0"/>
              </a:rPr>
              <a:t>’</a:t>
            </a:r>
            <a:r>
              <a:rPr lang="en-US" altLang="ko-KR" sz="2400" smtClean="0"/>
              <a:t>d</a:t>
            </a:r>
            <a:endParaRPr lang="en-US" altLang="ko-KR" sz="260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z="2200" smtClean="0"/>
              <a:t>집합 </a:t>
            </a:r>
            <a:r>
              <a:rPr lang="en-US" altLang="ko-KR" sz="2200" smtClean="0"/>
              <a:t>X</a:t>
            </a:r>
            <a:r>
              <a:rPr lang="ko-KR" altLang="en-US" sz="2200" smtClean="0"/>
              <a:t>가 연속</a:t>
            </a:r>
            <a:r>
              <a:rPr lang="en-US" altLang="ko-KR" sz="2200" smtClean="0"/>
              <a:t>:                              </a:t>
            </a:r>
            <a:r>
              <a:rPr lang="en-US" altLang="ko-KR" sz="2000" smtClean="0"/>
              <a:t>{      is large}</a:t>
            </a:r>
            <a:r>
              <a:rPr lang="en-US" altLang="ko-KR" sz="2200" smtClean="0"/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/>
              <a:t>                                  </a:t>
            </a:r>
            <a:endParaRPr lang="en-US" altLang="ko-KR" sz="2200" smtClean="0"/>
          </a:p>
          <a:p>
            <a:pPr lvl="1" eaLnBrk="1" hangingPunct="1">
              <a:lnSpc>
                <a:spcPct val="90000"/>
              </a:lnSpc>
            </a:pPr>
            <a:endParaRPr lang="en-US" altLang="ko-KR" sz="2200" smtClean="0"/>
          </a:p>
          <a:p>
            <a:pPr lvl="1" eaLnBrk="1" hangingPunct="1">
              <a:lnSpc>
                <a:spcPct val="90000"/>
              </a:lnSpc>
            </a:pPr>
            <a:endParaRPr lang="en-US" altLang="ko-KR" sz="2200" b="1" smtClean="0"/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Font typeface="Arial" pitchFamily="34" charset="0"/>
              <a:buNone/>
            </a:pPr>
            <a:endParaRPr lang="en-US" altLang="ko-KR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000" smtClean="0"/>
          </a:p>
        </p:txBody>
      </p:sp>
      <p:graphicFrame>
        <p:nvGraphicFramePr>
          <p:cNvPr id="13317" name="Object 49"/>
          <p:cNvGraphicFramePr>
            <a:graphicFrameLocks noGrp="1" noChangeAspect="1"/>
          </p:cNvGraphicFramePr>
          <p:nvPr>
            <p:ph sz="half" idx="2"/>
          </p:nvPr>
        </p:nvGraphicFramePr>
        <p:xfrm>
          <a:off x="3563938" y="1816100"/>
          <a:ext cx="22320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" name="Equation" r:id="rId3" imgW="1167893" imgH="203112" progId="Equation.3">
                  <p:embed/>
                </p:oleObj>
              </mc:Choice>
              <mc:Fallback>
                <p:oleObj name="Equation" r:id="rId3" imgW="1167893" imgH="203112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816100"/>
                        <a:ext cx="223202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51"/>
          <p:cNvGraphicFramePr>
            <a:graphicFrameLocks noChangeAspect="1"/>
          </p:cNvGraphicFramePr>
          <p:nvPr/>
        </p:nvGraphicFramePr>
        <p:xfrm>
          <a:off x="5808663" y="1844675"/>
          <a:ext cx="49212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" name="Equation" r:id="rId5" imgW="266353" imgH="164885" progId="Equation.3">
                  <p:embed/>
                </p:oleObj>
              </mc:Choice>
              <mc:Fallback>
                <p:oleObj name="Equation" r:id="rId5" imgW="266353" imgH="164885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1844675"/>
                        <a:ext cx="492125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52"/>
          <p:cNvGraphicFramePr>
            <a:graphicFrameLocks noChangeAspect="1"/>
          </p:cNvGraphicFramePr>
          <p:nvPr/>
        </p:nvGraphicFramePr>
        <p:xfrm>
          <a:off x="6329363" y="1844675"/>
          <a:ext cx="47466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" name="Equation" r:id="rId7" imgW="291973" imgH="203112" progId="Equation.3">
                  <p:embed/>
                </p:oleObj>
              </mc:Choice>
              <mc:Fallback>
                <p:oleObj name="Equation" r:id="rId7" imgW="291973" imgH="203112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363" y="1844675"/>
                        <a:ext cx="47466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53"/>
          <p:cNvSpPr txBox="1">
            <a:spLocks noChangeArrowheads="1"/>
          </p:cNvSpPr>
          <p:nvPr/>
        </p:nvSpPr>
        <p:spPr bwMode="auto">
          <a:xfrm>
            <a:off x="1397000" y="2428875"/>
            <a:ext cx="1039813" cy="31432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ko-KR" altLang="en-US" sz="1600" b="1"/>
              <a:t>수식표현</a:t>
            </a:r>
            <a:r>
              <a:rPr kumimoji="0" lang="en-US" altLang="ko-KR" sz="1600" b="1"/>
              <a:t>)</a:t>
            </a:r>
          </a:p>
        </p:txBody>
      </p:sp>
      <p:sp>
        <p:nvSpPr>
          <p:cNvPr id="13321" name="Text Box 54"/>
          <p:cNvSpPr txBox="1">
            <a:spLocks noChangeArrowheads="1"/>
          </p:cNvSpPr>
          <p:nvPr/>
        </p:nvSpPr>
        <p:spPr bwMode="auto">
          <a:xfrm>
            <a:off x="1331913" y="3500438"/>
            <a:ext cx="1306512" cy="31432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ko-KR" altLang="en-US" sz="1600" b="1"/>
              <a:t>그래프 표현</a:t>
            </a:r>
            <a:r>
              <a:rPr kumimoji="0" lang="en-US" altLang="ko-KR" sz="1600" b="1"/>
              <a:t>)</a:t>
            </a:r>
          </a:p>
        </p:txBody>
      </p:sp>
      <p:grpSp>
        <p:nvGrpSpPr>
          <p:cNvPr id="13322" name="Group 55"/>
          <p:cNvGrpSpPr>
            <a:grpSpLocks/>
          </p:cNvGrpSpPr>
          <p:nvPr/>
        </p:nvGrpSpPr>
        <p:grpSpPr bwMode="auto">
          <a:xfrm>
            <a:off x="3676650" y="3571875"/>
            <a:ext cx="2684463" cy="2851150"/>
            <a:chOff x="2717" y="8729"/>
            <a:chExt cx="2630" cy="2060"/>
          </a:xfrm>
        </p:grpSpPr>
        <p:sp>
          <p:nvSpPr>
            <p:cNvPr id="13347" name="Line 56"/>
            <p:cNvSpPr>
              <a:spLocks noChangeShapeType="1"/>
            </p:cNvSpPr>
            <p:nvPr/>
          </p:nvSpPr>
          <p:spPr bwMode="auto">
            <a:xfrm flipV="1">
              <a:off x="2717" y="10789"/>
              <a:ext cx="26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8" name="Line 57"/>
            <p:cNvSpPr>
              <a:spLocks noChangeShapeType="1"/>
            </p:cNvSpPr>
            <p:nvPr/>
          </p:nvSpPr>
          <p:spPr bwMode="auto">
            <a:xfrm flipV="1">
              <a:off x="2730" y="8729"/>
              <a:ext cx="0" cy="20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323" name="Text Box 58"/>
          <p:cNvSpPr txBox="1">
            <a:spLocks noChangeArrowheads="1"/>
          </p:cNvSpPr>
          <p:nvPr/>
        </p:nvSpPr>
        <p:spPr bwMode="auto">
          <a:xfrm>
            <a:off x="6280150" y="6400800"/>
            <a:ext cx="5238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2000" i="1">
                <a:latin typeface="바탕" pitchFamily="18" charset="-127"/>
                <a:ea typeface="바탕" pitchFamily="18" charset="-127"/>
              </a:rPr>
              <a:t>x</a:t>
            </a:r>
          </a:p>
        </p:txBody>
      </p:sp>
      <p:sp>
        <p:nvSpPr>
          <p:cNvPr id="13324" name="Text Box 59"/>
          <p:cNvSpPr txBox="1">
            <a:spLocks noChangeArrowheads="1"/>
          </p:cNvSpPr>
          <p:nvPr/>
        </p:nvSpPr>
        <p:spPr bwMode="auto">
          <a:xfrm>
            <a:off x="3502025" y="6456363"/>
            <a:ext cx="457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400" i="1">
                <a:latin typeface="바탕" pitchFamily="18" charset="-127"/>
                <a:ea typeface="바탕" pitchFamily="18" charset="-127"/>
              </a:rPr>
              <a:t>0</a:t>
            </a:r>
          </a:p>
        </p:txBody>
      </p:sp>
      <p:sp>
        <p:nvSpPr>
          <p:cNvPr id="13325" name="Text Box 60"/>
          <p:cNvSpPr txBox="1">
            <a:spLocks noChangeArrowheads="1"/>
          </p:cNvSpPr>
          <p:nvPr/>
        </p:nvSpPr>
        <p:spPr bwMode="auto">
          <a:xfrm>
            <a:off x="3286125" y="4354513"/>
            <a:ext cx="457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400" i="1">
                <a:latin typeface="바탕" pitchFamily="18" charset="-127"/>
                <a:ea typeface="바탕" pitchFamily="18" charset="-127"/>
              </a:rPr>
              <a:t>1.0</a:t>
            </a:r>
          </a:p>
        </p:txBody>
      </p:sp>
      <p:graphicFrame>
        <p:nvGraphicFramePr>
          <p:cNvPr id="13326" name="Object 61"/>
          <p:cNvGraphicFramePr>
            <a:graphicFrameLocks noChangeAspect="1"/>
          </p:cNvGraphicFramePr>
          <p:nvPr/>
        </p:nvGraphicFramePr>
        <p:xfrm>
          <a:off x="6238875" y="3887788"/>
          <a:ext cx="2222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" name="Equation" r:id="rId9" imgW="152268" imgH="164957" progId="Equation.3">
                  <p:embed/>
                </p:oleObj>
              </mc:Choice>
              <mc:Fallback>
                <p:oleObj name="Equation" r:id="rId9" imgW="152268" imgH="164957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5" y="3887788"/>
                        <a:ext cx="2222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62"/>
          <p:cNvGraphicFramePr>
            <a:graphicFrameLocks noChangeAspect="1"/>
          </p:cNvGraphicFramePr>
          <p:nvPr/>
        </p:nvGraphicFramePr>
        <p:xfrm>
          <a:off x="3070225" y="3619500"/>
          <a:ext cx="5905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" name="Equation" r:id="rId11" imgW="406048" imgH="215713" progId="Equation.3">
                  <p:embed/>
                </p:oleObj>
              </mc:Choice>
              <mc:Fallback>
                <p:oleObj name="Equation" r:id="rId11" imgW="406048" imgH="215713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3619500"/>
                        <a:ext cx="5905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Text Box 63"/>
          <p:cNvSpPr txBox="1">
            <a:spLocks noChangeArrowheads="1"/>
          </p:cNvSpPr>
          <p:nvPr/>
        </p:nvSpPr>
        <p:spPr bwMode="auto">
          <a:xfrm>
            <a:off x="4365625" y="6456363"/>
            <a:ext cx="457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400" i="1">
                <a:latin typeface="바탕" pitchFamily="18" charset="-127"/>
                <a:ea typeface="바탕" pitchFamily="18" charset="-127"/>
              </a:rPr>
              <a:t>4</a:t>
            </a:r>
          </a:p>
        </p:txBody>
      </p:sp>
      <p:sp>
        <p:nvSpPr>
          <p:cNvPr id="13329" name="Text Box 64"/>
          <p:cNvSpPr txBox="1">
            <a:spLocks noChangeArrowheads="1"/>
          </p:cNvSpPr>
          <p:nvPr/>
        </p:nvSpPr>
        <p:spPr bwMode="auto">
          <a:xfrm>
            <a:off x="4678363" y="6456363"/>
            <a:ext cx="457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400" i="1">
                <a:latin typeface="바탕" pitchFamily="18" charset="-127"/>
                <a:ea typeface="바탕" pitchFamily="18" charset="-127"/>
              </a:rPr>
              <a:t>5</a:t>
            </a:r>
          </a:p>
        </p:txBody>
      </p:sp>
      <p:sp>
        <p:nvSpPr>
          <p:cNvPr id="13330" name="Text Box 65"/>
          <p:cNvSpPr txBox="1">
            <a:spLocks noChangeArrowheads="1"/>
          </p:cNvSpPr>
          <p:nvPr/>
        </p:nvSpPr>
        <p:spPr bwMode="auto">
          <a:xfrm>
            <a:off x="4941888" y="6456363"/>
            <a:ext cx="457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400" i="1">
                <a:latin typeface="바탕" pitchFamily="18" charset="-127"/>
                <a:ea typeface="바탕" pitchFamily="18" charset="-127"/>
              </a:rPr>
              <a:t>6</a:t>
            </a:r>
          </a:p>
        </p:txBody>
      </p:sp>
      <p:sp>
        <p:nvSpPr>
          <p:cNvPr id="13331" name="Text Box 66"/>
          <p:cNvSpPr txBox="1">
            <a:spLocks noChangeArrowheads="1"/>
          </p:cNvSpPr>
          <p:nvPr/>
        </p:nvSpPr>
        <p:spPr bwMode="auto">
          <a:xfrm>
            <a:off x="5205413" y="6443663"/>
            <a:ext cx="457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400" i="1">
                <a:latin typeface="바탕" pitchFamily="18" charset="-127"/>
                <a:ea typeface="바탕" pitchFamily="18" charset="-127"/>
              </a:rPr>
              <a:t>7</a:t>
            </a:r>
          </a:p>
        </p:txBody>
      </p:sp>
      <p:sp>
        <p:nvSpPr>
          <p:cNvPr id="13332" name="Text Box 67"/>
          <p:cNvSpPr txBox="1">
            <a:spLocks noChangeArrowheads="1"/>
          </p:cNvSpPr>
          <p:nvPr/>
        </p:nvSpPr>
        <p:spPr bwMode="auto">
          <a:xfrm>
            <a:off x="5518150" y="6443663"/>
            <a:ext cx="457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400" i="1">
                <a:latin typeface="바탕" pitchFamily="18" charset="-127"/>
                <a:ea typeface="바탕" pitchFamily="18" charset="-127"/>
              </a:rPr>
              <a:t>8</a:t>
            </a:r>
          </a:p>
        </p:txBody>
      </p:sp>
      <p:sp>
        <p:nvSpPr>
          <p:cNvPr id="13333" name="Text Box 68"/>
          <p:cNvSpPr txBox="1">
            <a:spLocks noChangeArrowheads="1"/>
          </p:cNvSpPr>
          <p:nvPr/>
        </p:nvSpPr>
        <p:spPr bwMode="auto">
          <a:xfrm>
            <a:off x="5781675" y="6443663"/>
            <a:ext cx="457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400" i="1">
                <a:latin typeface="바탕" pitchFamily="18" charset="-127"/>
                <a:ea typeface="바탕" pitchFamily="18" charset="-127"/>
              </a:rPr>
              <a:t>9</a:t>
            </a:r>
          </a:p>
        </p:txBody>
      </p:sp>
      <p:sp>
        <p:nvSpPr>
          <p:cNvPr id="13334" name="Line 69"/>
          <p:cNvSpPr>
            <a:spLocks noChangeShapeType="1"/>
          </p:cNvSpPr>
          <p:nvPr/>
        </p:nvSpPr>
        <p:spPr bwMode="auto">
          <a:xfrm>
            <a:off x="3717925" y="6191250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13335" name="Line 70"/>
          <p:cNvSpPr>
            <a:spLocks noChangeShapeType="1"/>
          </p:cNvSpPr>
          <p:nvPr/>
        </p:nvSpPr>
        <p:spPr bwMode="auto">
          <a:xfrm>
            <a:off x="3717925" y="5543550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13336" name="Line 71"/>
          <p:cNvSpPr>
            <a:spLocks noChangeShapeType="1"/>
          </p:cNvSpPr>
          <p:nvPr/>
        </p:nvSpPr>
        <p:spPr bwMode="auto">
          <a:xfrm>
            <a:off x="3717925" y="4967288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13337" name="Line 72"/>
          <p:cNvSpPr>
            <a:spLocks noChangeShapeType="1"/>
          </p:cNvSpPr>
          <p:nvPr/>
        </p:nvSpPr>
        <p:spPr bwMode="auto">
          <a:xfrm>
            <a:off x="3717925" y="4535488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13338" name="Text Box 73"/>
          <p:cNvSpPr txBox="1">
            <a:spLocks noChangeArrowheads="1"/>
          </p:cNvSpPr>
          <p:nvPr/>
        </p:nvSpPr>
        <p:spPr bwMode="auto">
          <a:xfrm>
            <a:off x="3286125" y="4764088"/>
            <a:ext cx="457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400" i="1">
                <a:latin typeface="바탕" pitchFamily="18" charset="-127"/>
                <a:ea typeface="바탕" pitchFamily="18" charset="-127"/>
              </a:rPr>
              <a:t>0.8</a:t>
            </a:r>
          </a:p>
        </p:txBody>
      </p:sp>
      <p:sp>
        <p:nvSpPr>
          <p:cNvPr id="13339" name="Text Box 74"/>
          <p:cNvSpPr txBox="1">
            <a:spLocks noChangeArrowheads="1"/>
          </p:cNvSpPr>
          <p:nvPr/>
        </p:nvSpPr>
        <p:spPr bwMode="auto">
          <a:xfrm>
            <a:off x="3286125" y="5340350"/>
            <a:ext cx="457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400" i="1">
                <a:latin typeface="바탕" pitchFamily="18" charset="-127"/>
                <a:ea typeface="바탕" pitchFamily="18" charset="-127"/>
              </a:rPr>
              <a:t>0.5</a:t>
            </a:r>
          </a:p>
        </p:txBody>
      </p:sp>
      <p:sp>
        <p:nvSpPr>
          <p:cNvPr id="13340" name="Text Box 75"/>
          <p:cNvSpPr txBox="1">
            <a:spLocks noChangeArrowheads="1"/>
          </p:cNvSpPr>
          <p:nvPr/>
        </p:nvSpPr>
        <p:spPr bwMode="auto">
          <a:xfrm>
            <a:off x="3286125" y="5988050"/>
            <a:ext cx="457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400" i="1">
                <a:latin typeface="바탕" pitchFamily="18" charset="-127"/>
                <a:ea typeface="바탕" pitchFamily="18" charset="-127"/>
              </a:rPr>
              <a:t>0.2</a:t>
            </a:r>
          </a:p>
        </p:txBody>
      </p:sp>
      <p:sp>
        <p:nvSpPr>
          <p:cNvPr id="13341" name="Line 76"/>
          <p:cNvSpPr>
            <a:spLocks noChangeShapeType="1"/>
          </p:cNvSpPr>
          <p:nvPr/>
        </p:nvSpPr>
        <p:spPr bwMode="auto">
          <a:xfrm flipH="1">
            <a:off x="4510088" y="4535488"/>
            <a:ext cx="863600" cy="1944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13342" name="Line 77"/>
          <p:cNvSpPr>
            <a:spLocks noChangeShapeType="1"/>
          </p:cNvSpPr>
          <p:nvPr/>
        </p:nvSpPr>
        <p:spPr bwMode="auto">
          <a:xfrm>
            <a:off x="3862388" y="453548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13343" name="Line 78"/>
          <p:cNvSpPr>
            <a:spLocks noChangeShapeType="1"/>
          </p:cNvSpPr>
          <p:nvPr/>
        </p:nvSpPr>
        <p:spPr bwMode="auto">
          <a:xfrm>
            <a:off x="5949950" y="4535488"/>
            <a:ext cx="0" cy="19446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graphicFrame>
        <p:nvGraphicFramePr>
          <p:cNvPr id="13344" name="Object 79"/>
          <p:cNvGraphicFramePr>
            <a:graphicFrameLocks noChangeAspect="1"/>
          </p:cNvGraphicFramePr>
          <p:nvPr/>
        </p:nvGraphicFramePr>
        <p:xfrm>
          <a:off x="2709863" y="2235200"/>
          <a:ext cx="29083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" name="Equation" r:id="rId13" imgW="1816100" imgH="787400" progId="Equation.3">
                  <p:embed/>
                </p:oleObj>
              </mc:Choice>
              <mc:Fallback>
                <p:oleObj name="Equation" r:id="rId13" imgW="1816100" imgH="7874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2235200"/>
                        <a:ext cx="2908300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5" name="Line 80"/>
          <p:cNvSpPr>
            <a:spLocks noChangeShapeType="1"/>
          </p:cNvSpPr>
          <p:nvPr/>
        </p:nvSpPr>
        <p:spPr bwMode="auto">
          <a:xfrm>
            <a:off x="5373688" y="4535488"/>
            <a:ext cx="0" cy="19446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13346" name="Line 81"/>
          <p:cNvSpPr>
            <a:spLocks noChangeShapeType="1"/>
          </p:cNvSpPr>
          <p:nvPr/>
        </p:nvSpPr>
        <p:spPr bwMode="auto">
          <a:xfrm>
            <a:off x="5373688" y="4535488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60FAC6D-45C1-4D0F-AC90-1006279C3E49}" type="slidenum">
              <a:rPr kumimoji="0" lang="en-US" altLang="ko-KR" smtClean="0"/>
              <a:pPr eaLnBrk="1" hangingPunct="1"/>
              <a:t>11</a:t>
            </a:fld>
            <a:endParaRPr kumimoji="0" lang="en-US" altLang="ko-KR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>
                <a:solidFill>
                  <a:schemeClr val="tx1"/>
                </a:solidFill>
              </a:rPr>
              <a:t>퍼지 집합</a:t>
            </a:r>
            <a:r>
              <a:rPr lang="en-US" altLang="ko-KR" sz="4000" smtClean="0">
                <a:solidFill>
                  <a:schemeClr val="tx1"/>
                </a:solidFill>
              </a:rPr>
              <a:t>(7)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341438"/>
            <a:ext cx="7750175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smtClean="0"/>
              <a:t>지지 집합</a:t>
            </a:r>
            <a:r>
              <a:rPr lang="en-US" altLang="ko-KR" sz="2000" smtClean="0"/>
              <a:t>(Support Set)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/>
              <a:t>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900" smtClean="0">
                <a:latin typeface="Arial" pitchFamily="34" charset="0"/>
              </a:rPr>
              <a:t>‘</a:t>
            </a:r>
            <a:r>
              <a:rPr lang="en-US" altLang="ko-KR" sz="1900" smtClean="0"/>
              <a:t>A</a:t>
            </a:r>
            <a:r>
              <a:rPr lang="en-US" altLang="ko-KR" sz="1900" smtClean="0">
                <a:latin typeface="Arial" pitchFamily="34" charset="0"/>
              </a:rPr>
              <a:t>’</a:t>
            </a:r>
            <a:r>
              <a:rPr lang="ko-KR" altLang="en-US" sz="1900" smtClean="0"/>
              <a:t>에 속하는 모든 것들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 smtClean="0"/>
              <a:t>예</a:t>
            </a:r>
            <a:r>
              <a:rPr lang="en-US" altLang="ko-KR" sz="1800" smtClean="0"/>
              <a:t>) </a:t>
            </a:r>
            <a:r>
              <a:rPr lang="ko-KR" altLang="en-US" sz="1800" smtClean="0"/>
              <a:t>퍼지 집합 </a:t>
            </a:r>
            <a:r>
              <a:rPr lang="en-US" altLang="ko-KR" sz="1800" smtClean="0"/>
              <a:t>A={1.0/1, 0/2, 0.5/3, 0/4, 0.2/5}</a:t>
            </a:r>
            <a:r>
              <a:rPr lang="ko-KR" altLang="en-US" sz="1800" smtClean="0"/>
              <a:t>일 때</a:t>
            </a:r>
            <a:r>
              <a:rPr lang="en-US" altLang="ko-KR" sz="1800" smtClean="0"/>
              <a:t>, supp(A)?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         </a:t>
            </a:r>
            <a:r>
              <a:rPr lang="ko-KR" altLang="en-US" sz="1800" smtClean="0"/>
              <a:t>해</a:t>
            </a:r>
            <a:r>
              <a:rPr lang="en-US" altLang="ko-KR" sz="1800" smtClean="0"/>
              <a:t>: supp(A) = { 1, 3, 5 }</a:t>
            </a:r>
            <a:r>
              <a:rPr lang="en-US" altLang="ko-KR" sz="2000" smtClean="0">
                <a:solidFill>
                  <a:srgbClr val="A50021"/>
                </a:solidFill>
              </a:rPr>
              <a:t>	</a:t>
            </a:r>
            <a:endParaRPr lang="en-US" altLang="ko-KR" sz="180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000" smtClean="0"/>
              <a:t>정규 퍼지 집합</a:t>
            </a:r>
            <a:r>
              <a:rPr lang="en-US" altLang="ko-KR" sz="2000" smtClean="0"/>
              <a:t>(Normal Fuzzy Set)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/>
              <a:t>x∈X</a:t>
            </a:r>
            <a:r>
              <a:rPr lang="ko-KR" altLang="en-US" sz="1800" smtClean="0"/>
              <a:t>중에서 적어도 하나의 원소가 퍼지 집합 </a:t>
            </a:r>
            <a:r>
              <a:rPr lang="en-US" altLang="ko-KR" sz="1800" smtClean="0"/>
              <a:t>A</a:t>
            </a:r>
            <a:r>
              <a:rPr lang="ko-KR" altLang="en-US" sz="1800" smtClean="0"/>
              <a:t>의 소속함수 값이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 smtClean="0"/>
              <a:t>     </a:t>
            </a:r>
            <a:r>
              <a:rPr lang="en-US" altLang="ko-KR" sz="1800" smtClean="0"/>
              <a:t>1</a:t>
            </a:r>
            <a:r>
              <a:rPr lang="ko-KR" altLang="en-US" sz="1800" smtClean="0"/>
              <a:t>이 될 때</a:t>
            </a:r>
            <a:r>
              <a:rPr lang="en-US" altLang="ko-KR" sz="1800" smtClean="0"/>
              <a:t>, A</a:t>
            </a:r>
            <a:r>
              <a:rPr lang="ko-KR" altLang="en-US" sz="1800" smtClean="0"/>
              <a:t>는 정규 퍼지 집합이라 한다</a:t>
            </a:r>
            <a:r>
              <a:rPr lang="en-US" altLang="ko-KR" sz="1800" smtClean="0"/>
              <a:t>.</a:t>
            </a:r>
          </a:p>
          <a:p>
            <a:pPr lvl="2" eaLnBrk="1" hangingPunct="1">
              <a:lnSpc>
                <a:spcPct val="90000"/>
              </a:lnSpc>
            </a:pPr>
            <a:endParaRPr lang="en-US" altLang="ko-KR" sz="200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00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/>
              <a:t>or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70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000" smtClean="0"/>
              <a:t>볼록 퍼지집합</a:t>
            </a:r>
            <a:r>
              <a:rPr lang="en-US" altLang="ko-KR" sz="2000" smtClean="0"/>
              <a:t>(Convex Fuzzy Set)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2000" smtClean="0"/>
          </a:p>
          <a:p>
            <a:pPr lvl="1" eaLnBrk="1" hangingPunct="1">
              <a:lnSpc>
                <a:spcPct val="90000"/>
              </a:lnSpc>
            </a:pPr>
            <a:endParaRPr lang="en-US" altLang="ko-KR" sz="2400" smtClean="0"/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Font typeface="Arial" pitchFamily="34" charset="0"/>
              <a:buNone/>
            </a:pPr>
            <a:endParaRPr lang="en-US" altLang="ko-KR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000" smtClean="0"/>
          </a:p>
        </p:txBody>
      </p:sp>
      <p:graphicFrame>
        <p:nvGraphicFramePr>
          <p:cNvPr id="14341" name="Object 49"/>
          <p:cNvGraphicFramePr>
            <a:graphicFrameLocks noChangeAspect="1"/>
          </p:cNvGraphicFramePr>
          <p:nvPr/>
        </p:nvGraphicFramePr>
        <p:xfrm>
          <a:off x="1547813" y="1704975"/>
          <a:ext cx="3200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3" imgW="1828800" imgH="203200" progId="Equation.3">
                  <p:embed/>
                </p:oleObj>
              </mc:Choice>
              <mc:Fallback>
                <p:oleObj name="Equation" r:id="rId3" imgW="1828800" imgH="2032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704975"/>
                        <a:ext cx="3200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50"/>
          <p:cNvGraphicFramePr>
            <a:graphicFrameLocks noChangeAspect="1"/>
          </p:cNvGraphicFramePr>
          <p:nvPr/>
        </p:nvGraphicFramePr>
        <p:xfrm>
          <a:off x="1554163" y="4005263"/>
          <a:ext cx="2586037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5" imgW="1447172" imgH="215806" progId="Equation.3">
                  <p:embed/>
                </p:oleObj>
              </mc:Choice>
              <mc:Fallback>
                <p:oleObj name="Equation" r:id="rId5" imgW="1447172" imgH="215806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4005263"/>
                        <a:ext cx="2586037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51"/>
          <p:cNvGraphicFramePr>
            <a:graphicFrameLocks noChangeAspect="1"/>
          </p:cNvGraphicFramePr>
          <p:nvPr/>
        </p:nvGraphicFramePr>
        <p:xfrm>
          <a:off x="1979613" y="4483100"/>
          <a:ext cx="15859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Equation" r:id="rId7" imgW="838200" imgH="279400" progId="Equation.3">
                  <p:embed/>
                </p:oleObj>
              </mc:Choice>
              <mc:Fallback>
                <p:oleObj name="Equation" r:id="rId7" imgW="838200" imgH="2794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483100"/>
                        <a:ext cx="15859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52"/>
          <p:cNvGraphicFramePr>
            <a:graphicFrameLocks noChangeAspect="1"/>
          </p:cNvGraphicFramePr>
          <p:nvPr/>
        </p:nvGraphicFramePr>
        <p:xfrm>
          <a:off x="1116013" y="5734050"/>
          <a:ext cx="4465637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Equation" r:id="rId9" imgW="2286000" imgH="431800" progId="Equation.3">
                  <p:embed/>
                </p:oleObj>
              </mc:Choice>
              <mc:Fallback>
                <p:oleObj name="Equation" r:id="rId9" imgW="2286000" imgH="4318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734050"/>
                        <a:ext cx="4465637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53"/>
          <p:cNvGraphicFramePr>
            <a:graphicFrameLocks noChangeAspect="1"/>
          </p:cNvGraphicFramePr>
          <p:nvPr/>
        </p:nvGraphicFramePr>
        <p:xfrm>
          <a:off x="1116013" y="1989138"/>
          <a:ext cx="3508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" name="Equation" r:id="rId11" imgW="190417" imgH="152334" progId="Equation.3">
                  <p:embed/>
                </p:oleObj>
              </mc:Choice>
              <mc:Fallback>
                <p:oleObj name="Equation" r:id="rId11" imgW="190417" imgH="152334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89138"/>
                        <a:ext cx="35083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3131AAC-0C5C-4C07-A9C5-34490410C1F0}" type="slidenum">
              <a:rPr kumimoji="0" lang="en-US" altLang="ko-KR" smtClean="0"/>
              <a:pPr eaLnBrk="1" hangingPunct="1"/>
              <a:t>12</a:t>
            </a:fld>
            <a:endParaRPr kumimoji="0" lang="en-US" altLang="ko-KR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>
                <a:solidFill>
                  <a:schemeClr val="tx1"/>
                </a:solidFill>
              </a:rPr>
              <a:t>퍼지 집합</a:t>
            </a:r>
            <a:r>
              <a:rPr lang="en-US" altLang="ko-KR" sz="4000" smtClean="0">
                <a:solidFill>
                  <a:schemeClr val="tx1"/>
                </a:solidFill>
              </a:rPr>
              <a:t>(8)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341438"/>
            <a:ext cx="8326437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smtClean="0"/>
              <a:t>상등</a:t>
            </a:r>
            <a:r>
              <a:rPr lang="en-US" altLang="ko-KR" sz="2400" smtClean="0"/>
              <a:t>(</a:t>
            </a:r>
            <a:r>
              <a:rPr lang="ko-KR" altLang="en-US" sz="2400" smtClean="0"/>
              <a:t>집합 </a:t>
            </a:r>
            <a:r>
              <a:rPr lang="en-US" altLang="ko-KR" sz="2400" smtClean="0"/>
              <a:t>X</a:t>
            </a:r>
            <a:r>
              <a:rPr lang="ko-KR" altLang="en-US" sz="2400" smtClean="0"/>
              <a:t>의 두개의 퍼지 집합 </a:t>
            </a:r>
            <a:r>
              <a:rPr lang="en-US" altLang="ko-KR" sz="2400" smtClean="0"/>
              <a:t>A, B)</a:t>
            </a:r>
          </a:p>
          <a:p>
            <a:pPr lvl="2" eaLnBrk="1" hangingPunct="1">
              <a:lnSpc>
                <a:spcPct val="90000"/>
              </a:lnSpc>
            </a:pPr>
            <a:endParaRPr lang="en-US" altLang="ko-KR" sz="2400" smtClean="0"/>
          </a:p>
          <a:p>
            <a:pPr lvl="2" eaLnBrk="1" hangingPunct="1">
              <a:lnSpc>
                <a:spcPct val="90000"/>
              </a:lnSpc>
            </a:pPr>
            <a:endParaRPr lang="en-US" altLang="ko-KR" sz="20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 smtClean="0"/>
              <a:t>예</a:t>
            </a:r>
            <a:r>
              <a:rPr lang="en-US" altLang="ko-KR" sz="1800" smtClean="0"/>
              <a:t>) </a:t>
            </a:r>
            <a:r>
              <a:rPr lang="ko-KR" altLang="en-US" sz="1800" smtClean="0"/>
              <a:t>퍼지 집합 </a:t>
            </a:r>
            <a:r>
              <a:rPr lang="en-US" altLang="ko-KR" sz="1800" smtClean="0"/>
              <a:t>A={ 1/1, 0.5/2, 0/3}, B={y/x| y=-1/2 x+3/2, for x=1,2,3}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 smtClean="0"/>
              <a:t>해</a:t>
            </a:r>
            <a:r>
              <a:rPr lang="en-US" altLang="ko-KR" sz="1800" smtClean="0"/>
              <a:t>: </a:t>
            </a:r>
            <a:r>
              <a:rPr lang="ko-KR" altLang="en-US" sz="1800" smtClean="0"/>
              <a:t>퍼지 집합 </a:t>
            </a:r>
            <a:r>
              <a:rPr lang="en-US" altLang="ko-KR" sz="1800" smtClean="0"/>
              <a:t>A=B</a:t>
            </a:r>
          </a:p>
          <a:p>
            <a:pPr eaLnBrk="1" hangingPunct="1">
              <a:lnSpc>
                <a:spcPct val="90000"/>
              </a:lnSpc>
            </a:pPr>
            <a:endParaRPr lang="en-US" altLang="ko-KR" sz="2000" smtClean="0"/>
          </a:p>
          <a:p>
            <a:pPr eaLnBrk="1" hangingPunct="1">
              <a:lnSpc>
                <a:spcPct val="90000"/>
              </a:lnSpc>
            </a:pPr>
            <a:endParaRPr lang="en-US" altLang="ko-KR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/>
              <a:t> </a:t>
            </a:r>
            <a:r>
              <a:rPr lang="ko-KR" altLang="en-US" sz="2400" smtClean="0"/>
              <a:t>포함 </a:t>
            </a:r>
            <a:r>
              <a:rPr lang="en-US" altLang="ko-KR" sz="2400" smtClean="0"/>
              <a:t>(</a:t>
            </a:r>
            <a:r>
              <a:rPr lang="ko-KR" altLang="en-US" sz="2400" smtClean="0"/>
              <a:t>집합 </a:t>
            </a:r>
            <a:r>
              <a:rPr lang="en-US" altLang="ko-KR" sz="2400" smtClean="0"/>
              <a:t>X</a:t>
            </a:r>
            <a:r>
              <a:rPr lang="ko-KR" altLang="en-US" sz="2400" smtClean="0"/>
              <a:t>의 두 개의 퍼지 집합 </a:t>
            </a:r>
            <a:r>
              <a:rPr lang="en-US" altLang="ko-KR" sz="2400" smtClean="0"/>
              <a:t>A, B)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2400" smtClean="0"/>
          </a:p>
          <a:p>
            <a:pPr lvl="2" eaLnBrk="1" hangingPunct="1">
              <a:lnSpc>
                <a:spcPct val="90000"/>
              </a:lnSpc>
            </a:pPr>
            <a:endParaRPr lang="en-US" altLang="ko-KR" sz="24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 smtClean="0"/>
              <a:t>예</a:t>
            </a:r>
            <a:r>
              <a:rPr lang="en-US" altLang="ko-KR" sz="1800" smtClean="0"/>
              <a:t>) </a:t>
            </a:r>
            <a:r>
              <a:rPr lang="ko-KR" altLang="en-US" sz="1800" smtClean="0"/>
              <a:t>퍼지 집합 </a:t>
            </a:r>
            <a:r>
              <a:rPr lang="en-US" altLang="ko-KR" sz="1800" smtClean="0"/>
              <a:t>A={</a:t>
            </a:r>
            <a:r>
              <a:rPr lang="ko-KR" altLang="en-US" sz="1800" smtClean="0"/>
              <a:t>키 큰 사람</a:t>
            </a:r>
            <a:r>
              <a:rPr lang="en-US" altLang="ko-KR" sz="1800" smtClean="0"/>
              <a:t>}, B={</a:t>
            </a:r>
            <a:r>
              <a:rPr lang="ko-KR" altLang="en-US" sz="1800" smtClean="0"/>
              <a:t>키가 작지 않은 사람</a:t>
            </a:r>
            <a:r>
              <a:rPr lang="en-US" altLang="ko-KR" sz="1800" smtClean="0"/>
              <a:t>}</a:t>
            </a:r>
            <a:r>
              <a:rPr lang="ko-KR" altLang="en-US" sz="1800" smtClean="0"/>
              <a:t>일 때 포함관계</a:t>
            </a:r>
            <a:r>
              <a:rPr lang="en-US" altLang="ko-KR" sz="1800" smtClean="0"/>
              <a:t>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smtClean="0"/>
              <a:t>      </a:t>
            </a:r>
            <a:r>
              <a:rPr lang="ko-KR" altLang="en-US" sz="1800" smtClean="0"/>
              <a:t>해</a:t>
            </a:r>
            <a:r>
              <a:rPr lang="en-US" altLang="ko-KR" sz="1800" smtClean="0"/>
              <a:t>: </a:t>
            </a:r>
            <a:r>
              <a:rPr lang="ko-KR" altLang="en-US" sz="1800" smtClean="0"/>
              <a:t>퍼지 집합 </a:t>
            </a:r>
            <a:r>
              <a:rPr lang="en-US" altLang="ko-KR" sz="1800" smtClean="0"/>
              <a:t>A </a:t>
            </a:r>
            <a:r>
              <a:rPr lang="en-US" altLang="ko-KR" sz="1800" smtClean="0">
                <a:sym typeface="Symbol" pitchFamily="18" charset="2"/>
              </a:rPr>
              <a:t> B</a:t>
            </a:r>
            <a:endParaRPr lang="en-US" altLang="ko-KR" sz="18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800" smtClean="0"/>
          </a:p>
        </p:txBody>
      </p:sp>
      <p:graphicFrame>
        <p:nvGraphicFramePr>
          <p:cNvPr id="15365" name="Object 9"/>
          <p:cNvGraphicFramePr>
            <a:graphicFrameLocks noChangeAspect="1"/>
          </p:cNvGraphicFramePr>
          <p:nvPr/>
        </p:nvGraphicFramePr>
        <p:xfrm>
          <a:off x="1512888" y="1863725"/>
          <a:ext cx="41275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3" imgW="2184400" imgH="203200" progId="Equation.3">
                  <p:embed/>
                </p:oleObj>
              </mc:Choice>
              <mc:Fallback>
                <p:oleObj name="Equation" r:id="rId3" imgW="21844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1863725"/>
                        <a:ext cx="41275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10"/>
          <p:cNvGraphicFramePr>
            <a:graphicFrameLocks noChangeAspect="1"/>
          </p:cNvGraphicFramePr>
          <p:nvPr/>
        </p:nvGraphicFramePr>
        <p:xfrm>
          <a:off x="1331913" y="4484688"/>
          <a:ext cx="41513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수식" r:id="rId5" imgW="2197100" imgH="203200" progId="Equation.3">
                  <p:embed/>
                </p:oleObj>
              </mc:Choice>
              <mc:Fallback>
                <p:oleObj name="수식" r:id="rId5" imgW="21971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84688"/>
                        <a:ext cx="415131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55ED1F10-73FB-445B-BCC4-BE051D4B050D}" type="slidenum">
              <a:rPr kumimoji="0" lang="en-US" altLang="ko-KR" smtClean="0"/>
              <a:pPr eaLnBrk="1" hangingPunct="1"/>
              <a:t>13</a:t>
            </a:fld>
            <a:endParaRPr kumimoji="0" lang="en-US" altLang="ko-KR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>
                <a:solidFill>
                  <a:schemeClr val="tx1"/>
                </a:solidFill>
              </a:rPr>
              <a:t>퍼지 집합</a:t>
            </a:r>
            <a:r>
              <a:rPr lang="en-US" altLang="ko-KR" sz="4000" smtClean="0">
                <a:solidFill>
                  <a:schemeClr val="tx1"/>
                </a:solidFill>
              </a:rPr>
              <a:t>(9)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23850" y="1235075"/>
            <a:ext cx="8569325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1"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kumimoji="0" lang="en-US" altLang="ko-KR" sz="2400" b="1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2400">
                <a:latin typeface="Arial" pitchFamily="34" charset="0"/>
              </a:rPr>
              <a:t>퍼지 집합의 연산</a:t>
            </a:r>
            <a:r>
              <a:rPr lang="en-US" altLang="ko-KR" sz="2400">
                <a:latin typeface="Arial" pitchFamily="34" charset="0"/>
              </a:rPr>
              <a:t>(Standard Operation</a:t>
            </a:r>
            <a:r>
              <a:rPr lang="ko-KR" altLang="en-US" sz="2400">
                <a:latin typeface="Arial" pitchFamily="34" charset="0"/>
              </a:rPr>
              <a:t>이라 정의함</a:t>
            </a:r>
            <a:r>
              <a:rPr lang="en-US" altLang="ko-KR" sz="2400">
                <a:latin typeface="Arial" pitchFamily="34" charset="0"/>
              </a:rPr>
              <a:t>)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solidFill>
                  <a:srgbClr val="A50021"/>
                </a:solidFill>
                <a:latin typeface="Arial" pitchFamily="34" charset="0"/>
              </a:rPr>
              <a:t> 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solidFill>
                  <a:srgbClr val="A50021"/>
                </a:solidFill>
                <a:latin typeface="Arial" pitchFamily="34" charset="0"/>
              </a:rPr>
              <a:t>                      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solidFill>
                  <a:srgbClr val="A50021"/>
                </a:solidFill>
                <a:latin typeface="Arial" pitchFamily="34" charset="0"/>
              </a:rPr>
              <a:t>                      </a:t>
            </a:r>
            <a:r>
              <a:rPr lang="ko-KR" altLang="en-US" sz="1600" b="1">
                <a:latin typeface="Arial" pitchFamily="34" charset="0"/>
              </a:rPr>
              <a:t>에        가 포함되는 정도</a:t>
            </a:r>
            <a:r>
              <a:rPr lang="ko-KR" altLang="en-US" sz="1600" b="1">
                <a:solidFill>
                  <a:srgbClr val="A50021"/>
                </a:solidFill>
                <a:latin typeface="Arial" pitchFamily="34" charset="0"/>
              </a:rPr>
              <a:t>         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 b="1">
                <a:solidFill>
                  <a:srgbClr val="A50021"/>
                </a:solidFill>
                <a:latin typeface="Arial" pitchFamily="34" charset="0"/>
              </a:rPr>
              <a:t> 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 b="1">
                <a:solidFill>
                  <a:srgbClr val="A50021"/>
                </a:solidFill>
                <a:latin typeface="Arial" pitchFamily="34" charset="0"/>
              </a:rPr>
              <a:t>    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 b="1">
                <a:solidFill>
                  <a:srgbClr val="A50021"/>
                </a:solidFill>
                <a:latin typeface="Arial" pitchFamily="34" charset="0"/>
              </a:rPr>
              <a:t>   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800" b="1">
              <a:solidFill>
                <a:srgbClr val="A50021"/>
              </a:solidFill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 b="1">
                <a:solidFill>
                  <a:srgbClr val="A50021"/>
                </a:solidFill>
                <a:latin typeface="Arial" pitchFamily="34" charset="0"/>
              </a:rPr>
              <a:t>예</a:t>
            </a:r>
            <a:r>
              <a:rPr lang="en-US" altLang="ko-KR" sz="1600" b="1">
                <a:solidFill>
                  <a:srgbClr val="A50021"/>
                </a:solidFill>
                <a:latin typeface="Arial" pitchFamily="34" charset="0"/>
              </a:rPr>
              <a:t>) </a:t>
            </a:r>
            <a:r>
              <a:rPr lang="ko-KR" altLang="en-US" sz="1600" b="1">
                <a:solidFill>
                  <a:srgbClr val="A50021"/>
                </a:solidFill>
                <a:latin typeface="Arial" pitchFamily="34" charset="0"/>
              </a:rPr>
              <a:t>키가 크거나 몸무게가 무거운 사람의 집합 </a:t>
            </a:r>
            <a:r>
              <a:rPr lang="en-US" altLang="ko-KR" sz="1600" b="1">
                <a:solidFill>
                  <a:srgbClr val="A50021"/>
                </a:solidFill>
                <a:latin typeface="Arial" pitchFamily="34" charset="0"/>
              </a:rPr>
              <a:t>, </a:t>
            </a:r>
            <a:r>
              <a:rPr lang="ko-KR" altLang="en-US" sz="1600" b="1">
                <a:solidFill>
                  <a:srgbClr val="A50021"/>
                </a:solidFill>
                <a:latin typeface="Arial" pitchFamily="34" charset="0"/>
              </a:rPr>
              <a:t>키도 크고 몸무게도 무거운 사람의 집합</a:t>
            </a:r>
            <a:r>
              <a:rPr lang="en-US" altLang="ko-KR" sz="1600" b="1">
                <a:solidFill>
                  <a:srgbClr val="A50021"/>
                </a:solidFill>
                <a:latin typeface="Arial" pitchFamily="34" charset="0"/>
              </a:rPr>
              <a:t>, 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solidFill>
                  <a:srgbClr val="A50021"/>
                </a:solidFill>
                <a:latin typeface="Arial" pitchFamily="34" charset="0"/>
              </a:rPr>
              <a:t>      </a:t>
            </a:r>
            <a:r>
              <a:rPr lang="ko-KR" altLang="en-US" sz="1600" b="1">
                <a:solidFill>
                  <a:srgbClr val="A50021"/>
                </a:solidFill>
                <a:latin typeface="Arial" pitchFamily="34" charset="0"/>
              </a:rPr>
              <a:t>키가 크지 않은 사람의 집합</a:t>
            </a: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Char char="r"/>
            </a:pPr>
            <a:endParaRPr lang="ko-KR" altLang="en-US" sz="1600" b="1"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Char char="r"/>
            </a:pPr>
            <a:endParaRPr lang="ko-KR" altLang="en-US" b="1"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Char char="r"/>
            </a:pPr>
            <a:endParaRPr lang="en-US" altLang="ko-KR" b="1">
              <a:latin typeface="Arial" pitchFamily="34" charset="0"/>
            </a:endParaRPr>
          </a:p>
        </p:txBody>
      </p:sp>
      <p:graphicFrame>
        <p:nvGraphicFramePr>
          <p:cNvPr id="16389" name="Object 8"/>
          <p:cNvGraphicFramePr>
            <a:graphicFrameLocks noChangeAspect="1"/>
          </p:cNvGraphicFramePr>
          <p:nvPr/>
        </p:nvGraphicFramePr>
        <p:xfrm>
          <a:off x="1141413" y="2060575"/>
          <a:ext cx="472598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0" name="수식" r:id="rId3" imgW="2501900" imgH="203200" progId="Equation.3">
                  <p:embed/>
                </p:oleObj>
              </mc:Choice>
              <mc:Fallback>
                <p:oleObj name="수식" r:id="rId3" imgW="25019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2060575"/>
                        <a:ext cx="4725987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9"/>
          <p:cNvGraphicFramePr>
            <a:graphicFrameLocks noChangeAspect="1"/>
          </p:cNvGraphicFramePr>
          <p:nvPr/>
        </p:nvGraphicFramePr>
        <p:xfrm>
          <a:off x="1141413" y="2852738"/>
          <a:ext cx="46783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1" name="수식" r:id="rId5" imgW="2476500" imgH="203200" progId="Equation.3">
                  <p:embed/>
                </p:oleObj>
              </mc:Choice>
              <mc:Fallback>
                <p:oleObj name="수식" r:id="rId5" imgW="24765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2852738"/>
                        <a:ext cx="467836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0"/>
          <p:cNvGraphicFramePr>
            <a:graphicFrameLocks noChangeAspect="1"/>
          </p:cNvGraphicFramePr>
          <p:nvPr/>
        </p:nvGraphicFramePr>
        <p:xfrm>
          <a:off x="1141413" y="3236913"/>
          <a:ext cx="338296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2" name="수식" r:id="rId7" imgW="1790700" imgH="215900" progId="Equation.3">
                  <p:embed/>
                </p:oleObj>
              </mc:Choice>
              <mc:Fallback>
                <p:oleObj name="수식" r:id="rId7" imgW="1790700" imgH="215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3236913"/>
                        <a:ext cx="3382962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2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810125"/>
            <a:ext cx="2133600" cy="185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3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50" y="4810125"/>
            <a:ext cx="2286000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4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50" y="4797425"/>
            <a:ext cx="2438400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395" name="Object 14"/>
          <p:cNvGraphicFramePr>
            <a:graphicFrameLocks noChangeAspect="1"/>
          </p:cNvGraphicFramePr>
          <p:nvPr/>
        </p:nvGraphicFramePr>
        <p:xfrm>
          <a:off x="1123950" y="2492375"/>
          <a:ext cx="35083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3" name="Equation" r:id="rId12" imgW="190417" imgH="152334" progId="Equation.3">
                  <p:embed/>
                </p:oleObj>
              </mc:Choice>
              <mc:Fallback>
                <p:oleObj name="Equation" r:id="rId12" imgW="190417" imgH="15233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2492375"/>
                        <a:ext cx="350838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5"/>
          <p:cNvGraphicFramePr>
            <a:graphicFrameLocks noChangeAspect="1"/>
          </p:cNvGraphicFramePr>
          <p:nvPr/>
        </p:nvGraphicFramePr>
        <p:xfrm>
          <a:off x="1555750" y="2517775"/>
          <a:ext cx="528638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4" name="Equation" r:id="rId14" imgW="279400" imgH="139700" progId="Equation.3">
                  <p:embed/>
                </p:oleObj>
              </mc:Choice>
              <mc:Fallback>
                <p:oleObj name="Equation" r:id="rId14" imgW="279400" imgH="139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2517775"/>
                        <a:ext cx="528638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6"/>
          <p:cNvGraphicFramePr>
            <a:graphicFrameLocks noChangeAspect="1"/>
          </p:cNvGraphicFramePr>
          <p:nvPr/>
        </p:nvGraphicFramePr>
        <p:xfrm>
          <a:off x="2484438" y="2565400"/>
          <a:ext cx="2635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5" name="Equation" r:id="rId16" imgW="126835" imgH="139518" progId="Equation.3">
                  <p:embed/>
                </p:oleObj>
              </mc:Choice>
              <mc:Fallback>
                <p:oleObj name="Equation" r:id="rId16" imgW="126835" imgH="13951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565400"/>
                        <a:ext cx="2635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9D5C1CE-8E91-4FD5-93E6-B70AF4A8A2C9}" type="slidenum">
              <a:rPr kumimoji="0" lang="en-US" altLang="ko-KR" smtClean="0"/>
              <a:pPr eaLnBrk="1" hangingPunct="1"/>
              <a:t>14</a:t>
            </a:fld>
            <a:endParaRPr kumimoji="0" lang="en-US" altLang="ko-KR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>
                <a:solidFill>
                  <a:schemeClr val="tx1"/>
                </a:solidFill>
              </a:rPr>
              <a:t>퍼지 집합</a:t>
            </a:r>
            <a:r>
              <a:rPr lang="en-US" altLang="ko-KR" sz="4000" smtClean="0">
                <a:solidFill>
                  <a:schemeClr val="tx1"/>
                </a:solidFill>
              </a:rPr>
              <a:t>(10)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23850" y="1222375"/>
            <a:ext cx="8351838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1"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kumimoji="0" lang="en-US" altLang="ko-KR" sz="240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2400">
                <a:latin typeface="Arial" pitchFamily="34" charset="0"/>
              </a:rPr>
              <a:t>퍼지 집합의 연산</a:t>
            </a:r>
            <a:r>
              <a:rPr lang="ko-KR" altLang="en-US" sz="2400">
                <a:solidFill>
                  <a:srgbClr val="000099"/>
                </a:solidFill>
                <a:latin typeface="Arial" pitchFamily="34" charset="0"/>
              </a:rPr>
              <a:t> </a:t>
            </a:r>
            <a:r>
              <a:rPr lang="ko-KR" altLang="en-US" sz="2400">
                <a:latin typeface="Arial" pitchFamily="34" charset="0"/>
              </a:rPr>
              <a:t> </a:t>
            </a:r>
            <a:endParaRPr lang="ko-KR" altLang="en-US" sz="2400">
              <a:solidFill>
                <a:srgbClr val="000099"/>
              </a:solidFill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2000">
                <a:solidFill>
                  <a:srgbClr val="A50021"/>
                </a:solidFill>
                <a:latin typeface="Arial" pitchFamily="34" charset="0"/>
              </a:rPr>
              <a:t> </a:t>
            </a:r>
            <a:r>
              <a:rPr lang="ko-KR" altLang="en-US" sz="2000">
                <a:latin typeface="Arial" pitchFamily="34" charset="0"/>
              </a:rPr>
              <a:t>보통 집합에서의 누승법</a:t>
            </a:r>
            <a:r>
              <a:rPr lang="en-US" altLang="ko-KR" sz="2000">
                <a:latin typeface="Arial" pitchFamily="34" charset="0"/>
              </a:rPr>
              <a:t>, </a:t>
            </a:r>
            <a:r>
              <a:rPr lang="ko-KR" altLang="en-US" sz="2000">
                <a:latin typeface="Arial" pitchFamily="34" charset="0"/>
              </a:rPr>
              <a:t>드모르간</a:t>
            </a:r>
            <a:r>
              <a:rPr lang="en-US" altLang="ko-KR" sz="2000">
                <a:latin typeface="Arial" pitchFamily="34" charset="0"/>
              </a:rPr>
              <a:t>, </a:t>
            </a:r>
            <a:r>
              <a:rPr lang="ko-KR" altLang="en-US" sz="2000">
                <a:latin typeface="Arial" pitchFamily="34" charset="0"/>
              </a:rPr>
              <a:t>교환</a:t>
            </a:r>
            <a:r>
              <a:rPr lang="en-US" altLang="ko-KR" sz="2000">
                <a:latin typeface="Arial" pitchFamily="34" charset="0"/>
              </a:rPr>
              <a:t>, </a:t>
            </a:r>
            <a:r>
              <a:rPr lang="ko-KR" altLang="en-US" sz="2000">
                <a:latin typeface="Arial" pitchFamily="34" charset="0"/>
              </a:rPr>
              <a:t>분배 법칙 </a:t>
            </a:r>
            <a:r>
              <a:rPr lang="en-US" altLang="ko-KR" sz="2000">
                <a:latin typeface="Arial" pitchFamily="34" charset="0"/>
              </a:rPr>
              <a:t>Fuzzy</a:t>
            </a:r>
            <a:r>
              <a:rPr lang="ko-KR" altLang="en-US" sz="2000">
                <a:latin typeface="Arial" pitchFamily="34" charset="0"/>
              </a:rPr>
              <a:t>에서 성립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2000">
                <a:latin typeface="Arial" pitchFamily="34" charset="0"/>
              </a:rPr>
              <a:t>  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2000">
                <a:latin typeface="Arial" pitchFamily="34" charset="0"/>
              </a:rPr>
              <a:t> 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2000"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>
                <a:latin typeface="Arial" pitchFamily="34" charset="0"/>
              </a:rPr>
              <a:t>단</a:t>
            </a:r>
            <a:r>
              <a:rPr lang="en-US" altLang="ko-KR">
                <a:latin typeface="Arial" pitchFamily="34" charset="0"/>
              </a:rPr>
              <a:t>,                                           </a:t>
            </a:r>
            <a:r>
              <a:rPr lang="ko-KR" altLang="en-US">
                <a:latin typeface="Arial" pitchFamily="34" charset="0"/>
              </a:rPr>
              <a:t>애매한 숫자 있을 수 있다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1600" b="1">
              <a:solidFill>
                <a:srgbClr val="A50021"/>
              </a:solidFill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1600" b="1">
              <a:solidFill>
                <a:srgbClr val="A50021"/>
              </a:solidFill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1600" b="1">
              <a:solidFill>
                <a:srgbClr val="A50021"/>
              </a:solidFill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1600" b="1">
              <a:solidFill>
                <a:srgbClr val="A50021"/>
              </a:solidFill>
              <a:latin typeface="Arial" pitchFamily="34" charset="0"/>
            </a:endParaRP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en-US" altLang="ko-KR" b="1">
              <a:latin typeface="Arial" pitchFamily="34" charset="0"/>
            </a:endParaRPr>
          </a:p>
        </p:txBody>
      </p:sp>
      <p:graphicFrame>
        <p:nvGraphicFramePr>
          <p:cNvPr id="17413" name="Object 14"/>
          <p:cNvGraphicFramePr>
            <a:graphicFrameLocks noChangeAspect="1"/>
          </p:cNvGraphicFramePr>
          <p:nvPr/>
        </p:nvGraphicFramePr>
        <p:xfrm>
          <a:off x="1835150" y="2492375"/>
          <a:ext cx="14398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2" name="Equation" r:id="rId3" imgW="990170" imgH="241195" progId="Equation.3">
                  <p:embed/>
                </p:oleObj>
              </mc:Choice>
              <mc:Fallback>
                <p:oleObj name="Equation" r:id="rId3" imgW="990170" imgH="24119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492375"/>
                        <a:ext cx="143986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15"/>
          <p:cNvGraphicFramePr>
            <a:graphicFrameLocks noChangeAspect="1"/>
          </p:cNvGraphicFramePr>
          <p:nvPr/>
        </p:nvGraphicFramePr>
        <p:xfrm>
          <a:off x="3419475" y="2492375"/>
          <a:ext cx="150018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Equation" r:id="rId5" imgW="965200" imgH="203200" progId="Equation.3">
                  <p:embed/>
                </p:oleObj>
              </mc:Choice>
              <mc:Fallback>
                <p:oleObj name="Equation" r:id="rId5" imgW="965200" imgH="203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492375"/>
                        <a:ext cx="1500188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16"/>
          <p:cNvSpPr>
            <a:spLocks noChangeArrowheads="1"/>
          </p:cNvSpPr>
          <p:nvPr/>
        </p:nvSpPr>
        <p:spPr bwMode="auto">
          <a:xfrm>
            <a:off x="1042988" y="2925763"/>
            <a:ext cx="5184775" cy="31432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/>
          <a:p>
            <a:pPr defTabSz="814388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i="1">
                <a:latin typeface="Arial" pitchFamily="34" charset="0"/>
              </a:rPr>
              <a:t>A </a:t>
            </a:r>
            <a:r>
              <a:rPr lang="en-US" altLang="ko-KR" sz="1600">
                <a:latin typeface="Arial" pitchFamily="34" charset="0"/>
                <a:sym typeface="Symbol" pitchFamily="18" charset="2"/>
              </a:rPr>
              <a:t></a:t>
            </a:r>
            <a:r>
              <a:rPr lang="en-US" altLang="ko-KR" sz="1600" i="1">
                <a:latin typeface="Arial" pitchFamily="34" charset="0"/>
              </a:rPr>
              <a:t> B = B </a:t>
            </a:r>
            <a:r>
              <a:rPr lang="en-US" altLang="ko-KR" sz="1600">
                <a:latin typeface="Arial" pitchFamily="34" charset="0"/>
                <a:sym typeface="Symbol" pitchFamily="18" charset="2"/>
              </a:rPr>
              <a:t></a:t>
            </a:r>
            <a:r>
              <a:rPr lang="en-US" altLang="ko-KR" sz="1600" i="1">
                <a:latin typeface="Arial" pitchFamily="34" charset="0"/>
              </a:rPr>
              <a:t> A,   A </a:t>
            </a:r>
            <a:r>
              <a:rPr lang="en-US" altLang="ko-KR" sz="1600">
                <a:latin typeface="Arial" pitchFamily="34" charset="0"/>
                <a:sym typeface="Symbol" pitchFamily="18" charset="2"/>
              </a:rPr>
              <a:t></a:t>
            </a:r>
            <a:r>
              <a:rPr lang="en-US" altLang="ko-KR" sz="1600" i="1">
                <a:latin typeface="Arial" pitchFamily="34" charset="0"/>
              </a:rPr>
              <a:t> (B </a:t>
            </a:r>
            <a:r>
              <a:rPr lang="en-US" altLang="ko-KR" sz="1600">
                <a:latin typeface="Arial" pitchFamily="34" charset="0"/>
                <a:sym typeface="Symbol" pitchFamily="18" charset="2"/>
              </a:rPr>
              <a:t></a:t>
            </a:r>
            <a:r>
              <a:rPr lang="en-US" altLang="ko-KR" sz="1600" i="1">
                <a:latin typeface="Arial" pitchFamily="34" charset="0"/>
              </a:rPr>
              <a:t> C) = (A </a:t>
            </a:r>
            <a:r>
              <a:rPr lang="en-US" altLang="ko-KR" sz="1600">
                <a:latin typeface="Arial" pitchFamily="34" charset="0"/>
                <a:sym typeface="Symbol" pitchFamily="18" charset="2"/>
              </a:rPr>
              <a:t></a:t>
            </a:r>
            <a:r>
              <a:rPr lang="en-US" altLang="ko-KR" sz="1600" i="1">
                <a:latin typeface="Arial" pitchFamily="34" charset="0"/>
              </a:rPr>
              <a:t> B) </a:t>
            </a:r>
            <a:r>
              <a:rPr lang="en-US" altLang="ko-KR" sz="1600">
                <a:latin typeface="Arial" pitchFamily="34" charset="0"/>
                <a:sym typeface="Symbol" pitchFamily="18" charset="2"/>
              </a:rPr>
              <a:t></a:t>
            </a:r>
            <a:r>
              <a:rPr lang="en-US" altLang="ko-KR" sz="1600" i="1">
                <a:latin typeface="Arial" pitchFamily="34" charset="0"/>
              </a:rPr>
              <a:t> (A </a:t>
            </a:r>
            <a:r>
              <a:rPr lang="en-US" altLang="ko-KR" sz="1600">
                <a:latin typeface="Arial" pitchFamily="34" charset="0"/>
                <a:sym typeface="Symbol" pitchFamily="18" charset="2"/>
              </a:rPr>
              <a:t></a:t>
            </a:r>
            <a:r>
              <a:rPr lang="en-US" altLang="ko-KR" sz="1600" i="1">
                <a:latin typeface="Arial" pitchFamily="34" charset="0"/>
              </a:rPr>
              <a:t> C)</a:t>
            </a:r>
            <a:endParaRPr lang="en-US" altLang="ko-KR" sz="1600">
              <a:latin typeface="Arial" pitchFamily="34" charset="0"/>
              <a:sym typeface="Symbol" pitchFamily="18" charset="2"/>
            </a:endParaRPr>
          </a:p>
        </p:txBody>
      </p:sp>
      <p:graphicFrame>
        <p:nvGraphicFramePr>
          <p:cNvPr id="17416" name="Object 17"/>
          <p:cNvGraphicFramePr>
            <a:graphicFrameLocks noChangeAspect="1"/>
          </p:cNvGraphicFramePr>
          <p:nvPr/>
        </p:nvGraphicFramePr>
        <p:xfrm>
          <a:off x="1116013" y="2420938"/>
          <a:ext cx="5826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Equation" r:id="rId7" imgW="457002" imgH="253890" progId="Equation.3">
                  <p:embed/>
                </p:oleObj>
              </mc:Choice>
              <mc:Fallback>
                <p:oleObj name="Equation" r:id="rId7" imgW="457002" imgH="25389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420938"/>
                        <a:ext cx="5826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18"/>
          <p:cNvGraphicFramePr>
            <a:graphicFrameLocks noChangeAspect="1"/>
          </p:cNvGraphicFramePr>
          <p:nvPr/>
        </p:nvGraphicFramePr>
        <p:xfrm>
          <a:off x="1258888" y="3573463"/>
          <a:ext cx="10096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Equation" r:id="rId9" imgW="698500" imgH="228600" progId="Equation.3">
                  <p:embed/>
                </p:oleObj>
              </mc:Choice>
              <mc:Fallback>
                <p:oleObj name="Equation" r:id="rId9" imgW="6985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573463"/>
                        <a:ext cx="100965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9"/>
          <p:cNvGraphicFramePr>
            <a:graphicFrameLocks noChangeAspect="1"/>
          </p:cNvGraphicFramePr>
          <p:nvPr/>
        </p:nvGraphicFramePr>
        <p:xfrm>
          <a:off x="2255838" y="3573463"/>
          <a:ext cx="947737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6" name="Equation" r:id="rId11" imgW="710891" imgH="190417" progId="Equation.3">
                  <p:embed/>
                </p:oleObj>
              </mc:Choice>
              <mc:Fallback>
                <p:oleObj name="Equation" r:id="rId11" imgW="710891" imgH="19041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3573463"/>
                        <a:ext cx="947737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20"/>
          <p:cNvGraphicFramePr>
            <a:graphicFrameLocks noChangeAspect="1"/>
          </p:cNvGraphicFramePr>
          <p:nvPr/>
        </p:nvGraphicFramePr>
        <p:xfrm>
          <a:off x="3284538" y="3654425"/>
          <a:ext cx="3508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7" name="Equation" r:id="rId13" imgW="190417" imgH="152334" progId="Equation.3">
                  <p:embed/>
                </p:oleObj>
              </mc:Choice>
              <mc:Fallback>
                <p:oleObj name="Equation" r:id="rId13" imgW="190417" imgH="15233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3654425"/>
                        <a:ext cx="35083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91640E5-F1E0-4282-A4DD-82E50E01CCB9}" type="slidenum">
              <a:rPr kumimoji="0" lang="en-US" altLang="ko-KR" smtClean="0"/>
              <a:pPr eaLnBrk="1" hangingPunct="1"/>
              <a:t>15</a:t>
            </a:fld>
            <a:endParaRPr kumimoji="0" lang="en-US" altLang="ko-KR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>
                <a:solidFill>
                  <a:schemeClr val="tx1"/>
                </a:solidFill>
              </a:rPr>
              <a:t>퍼지 집합</a:t>
            </a:r>
            <a:r>
              <a:rPr lang="en-US" altLang="ko-KR" sz="4000" smtClean="0">
                <a:solidFill>
                  <a:schemeClr val="tx1"/>
                </a:solidFill>
              </a:rPr>
              <a:t>(11)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23850" y="1090613"/>
            <a:ext cx="8569325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1"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kumimoji="0" lang="en-US" altLang="ko-KR" sz="240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2400">
                <a:latin typeface="Arial" pitchFamily="34" charset="0"/>
              </a:rPr>
              <a:t>퍼지 집합의 연산</a:t>
            </a:r>
            <a:r>
              <a:rPr lang="ko-KR" altLang="en-US" sz="2400">
                <a:solidFill>
                  <a:srgbClr val="000099"/>
                </a:solidFill>
                <a:latin typeface="Arial" pitchFamily="34" charset="0"/>
              </a:rPr>
              <a:t> </a:t>
            </a:r>
            <a:r>
              <a:rPr lang="en-US" altLang="ko-KR" sz="2400"/>
              <a:t>-con</a:t>
            </a:r>
            <a:r>
              <a:rPr lang="en-US" altLang="ko-KR" sz="2400">
                <a:latin typeface="Arial" pitchFamily="34" charset="0"/>
              </a:rPr>
              <a:t>’</a:t>
            </a:r>
            <a:r>
              <a:rPr lang="en-US" altLang="ko-KR" sz="2400"/>
              <a:t>d </a:t>
            </a: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None/>
            </a:pPr>
            <a:r>
              <a:rPr lang="en-US" altLang="ko-KR" sz="1600">
                <a:latin typeface="Arial" pitchFamily="34" charset="0"/>
                <a:sym typeface="Symbol" pitchFamily="18" charset="2"/>
              </a:rPr>
              <a:t>    -</a:t>
            </a:r>
            <a:r>
              <a:rPr lang="ko-KR" altLang="en-US" sz="1600">
                <a:latin typeface="Arial" pitchFamily="34" charset="0"/>
                <a:sym typeface="Symbol" pitchFamily="18" charset="2"/>
              </a:rPr>
              <a:t>컷        </a:t>
            </a:r>
            <a:r>
              <a:rPr lang="en-US" altLang="ko-KR" sz="1600">
                <a:latin typeface="Arial" pitchFamily="34" charset="0"/>
                <a:sym typeface="Symbol" pitchFamily="18" charset="2"/>
              </a:rPr>
              <a:t>A</a:t>
            </a:r>
            <a:r>
              <a:rPr lang="ko-KR" altLang="en-US" sz="1600">
                <a:latin typeface="Arial" pitchFamily="34" charset="0"/>
                <a:sym typeface="Symbol" pitchFamily="18" charset="2"/>
              </a:rPr>
              <a:t>가 </a:t>
            </a:r>
            <a:r>
              <a:rPr lang="en-US" altLang="ko-KR" sz="1600">
                <a:latin typeface="Arial" pitchFamily="34" charset="0"/>
                <a:sym typeface="Symbol" pitchFamily="18" charset="2"/>
              </a:rPr>
              <a:t>X</a:t>
            </a:r>
            <a:r>
              <a:rPr lang="ko-KR" altLang="en-US" sz="1600">
                <a:latin typeface="Arial" pitchFamily="34" charset="0"/>
                <a:sym typeface="Symbol" pitchFamily="18" charset="2"/>
              </a:rPr>
              <a:t>의 퍼지집합일 때 </a:t>
            </a:r>
            <a:r>
              <a:rPr lang="en-US" altLang="ko-KR" sz="1600">
                <a:latin typeface="Arial" pitchFamily="34" charset="0"/>
                <a:sym typeface="Symbol" pitchFamily="18" charset="2"/>
              </a:rPr>
              <a:t>A</a:t>
            </a:r>
            <a:r>
              <a:rPr lang="ko-KR" altLang="en-US" sz="1600">
                <a:latin typeface="Arial" pitchFamily="34" charset="0"/>
                <a:sym typeface="Symbol" pitchFamily="18" charset="2"/>
              </a:rPr>
              <a:t>의 </a:t>
            </a:r>
            <a:r>
              <a:rPr lang="en-US" altLang="ko-KR" sz="1600">
                <a:latin typeface="Arial" pitchFamily="34" charset="0"/>
                <a:sym typeface="Symbol" pitchFamily="18" charset="2"/>
              </a:rPr>
              <a:t>-</a:t>
            </a:r>
            <a:r>
              <a:rPr lang="ko-KR" altLang="en-US" sz="1600">
                <a:latin typeface="Arial" pitchFamily="34" charset="0"/>
                <a:sym typeface="Symbol" pitchFamily="18" charset="2"/>
              </a:rPr>
              <a:t>컷 집합</a:t>
            </a:r>
            <a:r>
              <a:rPr lang="en-US" altLang="ko-KR" sz="1600">
                <a:latin typeface="Arial" pitchFamily="34" charset="0"/>
                <a:sym typeface="Symbol" pitchFamily="18" charset="2"/>
              </a:rPr>
              <a:t>, </a:t>
            </a:r>
            <a:r>
              <a:rPr lang="ko-KR" altLang="en-US" sz="1600">
                <a:latin typeface="Arial" pitchFamily="34" charset="0"/>
                <a:sym typeface="Symbol" pitchFamily="18" charset="2"/>
              </a:rPr>
              <a:t>소속함수값이 </a:t>
            </a:r>
            <a:r>
              <a:rPr lang="en-US" altLang="ko-KR" sz="1600">
                <a:latin typeface="Arial" pitchFamily="34" charset="0"/>
                <a:sym typeface="Symbol" pitchFamily="18" charset="2"/>
              </a:rPr>
              <a:t>a</a:t>
            </a:r>
            <a:r>
              <a:rPr lang="ko-KR" altLang="en-US" sz="1600">
                <a:latin typeface="Arial" pitchFamily="34" charset="0"/>
                <a:sym typeface="Symbol" pitchFamily="18" charset="2"/>
              </a:rPr>
              <a:t>이상인 원소로 구성</a:t>
            </a:r>
            <a:endParaRPr lang="ko-KR" altLang="en-US" sz="1600">
              <a:latin typeface="Arial" pitchFamily="34" charset="0"/>
            </a:endParaRP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1600"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None/>
            </a:pPr>
            <a:r>
              <a:rPr lang="ko-KR" altLang="en-US" sz="1600" b="1">
                <a:latin typeface="Arial" pitchFamily="34" charset="0"/>
              </a:rPr>
              <a:t> </a:t>
            </a:r>
            <a:endParaRPr lang="ko-KR" altLang="en-US" b="1"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Char char="r"/>
            </a:pPr>
            <a:endParaRPr lang="en-US" altLang="ko-KR" b="1">
              <a:latin typeface="Arial" pitchFamily="34" charset="0"/>
            </a:endParaRPr>
          </a:p>
        </p:txBody>
      </p:sp>
      <p:graphicFrame>
        <p:nvGraphicFramePr>
          <p:cNvPr id="18437" name="Object 12"/>
          <p:cNvGraphicFramePr>
            <a:graphicFrameLocks noChangeAspect="1"/>
          </p:cNvGraphicFramePr>
          <p:nvPr/>
        </p:nvGraphicFramePr>
        <p:xfrm>
          <a:off x="1190625" y="1987550"/>
          <a:ext cx="51816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9" name="수식" r:id="rId3" imgW="2743200" imgH="203200" progId="Equation.3">
                  <p:embed/>
                </p:oleObj>
              </mc:Choice>
              <mc:Fallback>
                <p:oleObj name="수식" r:id="rId3" imgW="27432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1987550"/>
                        <a:ext cx="51816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3"/>
          <p:cNvGraphicFramePr>
            <a:graphicFrameLocks noChangeAspect="1"/>
          </p:cNvGraphicFramePr>
          <p:nvPr/>
        </p:nvGraphicFramePr>
        <p:xfrm>
          <a:off x="1116013" y="1628775"/>
          <a:ext cx="3508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0" name="Equation" r:id="rId5" imgW="190417" imgH="152334" progId="Equation.3">
                  <p:embed/>
                </p:oleObj>
              </mc:Choice>
              <mc:Fallback>
                <p:oleObj name="Equation" r:id="rId5" imgW="190417" imgH="15233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628775"/>
                        <a:ext cx="35083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14"/>
          <p:cNvSpPr txBox="1">
            <a:spLocks noChangeArrowheads="1"/>
          </p:cNvSpPr>
          <p:nvPr/>
        </p:nvSpPr>
        <p:spPr bwMode="auto">
          <a:xfrm>
            <a:off x="323850" y="2493963"/>
            <a:ext cx="439738" cy="31432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ko-KR" altLang="en-US" sz="1600" b="1"/>
              <a:t>예</a:t>
            </a:r>
            <a:r>
              <a:rPr kumimoji="0" lang="en-US" altLang="ko-KR" sz="1600" b="1"/>
              <a:t>)</a:t>
            </a:r>
          </a:p>
        </p:txBody>
      </p:sp>
      <p:grpSp>
        <p:nvGrpSpPr>
          <p:cNvPr id="18440" name="Group 15"/>
          <p:cNvGrpSpPr>
            <a:grpSpLocks/>
          </p:cNvGrpSpPr>
          <p:nvPr/>
        </p:nvGrpSpPr>
        <p:grpSpPr bwMode="auto">
          <a:xfrm>
            <a:off x="1468438" y="2889250"/>
            <a:ext cx="2659062" cy="2824163"/>
            <a:chOff x="2717" y="8729"/>
            <a:chExt cx="2630" cy="2060"/>
          </a:xfrm>
        </p:grpSpPr>
        <p:sp>
          <p:nvSpPr>
            <p:cNvPr id="18469" name="Line 16"/>
            <p:cNvSpPr>
              <a:spLocks noChangeShapeType="1"/>
            </p:cNvSpPr>
            <p:nvPr/>
          </p:nvSpPr>
          <p:spPr bwMode="auto">
            <a:xfrm flipV="1">
              <a:off x="2717" y="10789"/>
              <a:ext cx="26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0" name="Line 17"/>
            <p:cNvSpPr>
              <a:spLocks noChangeShapeType="1"/>
            </p:cNvSpPr>
            <p:nvPr/>
          </p:nvSpPr>
          <p:spPr bwMode="auto">
            <a:xfrm flipV="1">
              <a:off x="2730" y="8729"/>
              <a:ext cx="0" cy="20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441" name="Text Box 18"/>
          <p:cNvSpPr txBox="1">
            <a:spLocks noChangeArrowheads="1"/>
          </p:cNvSpPr>
          <p:nvPr/>
        </p:nvSpPr>
        <p:spPr bwMode="auto">
          <a:xfrm>
            <a:off x="3932238" y="5670550"/>
            <a:ext cx="5238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2000" i="1">
                <a:latin typeface="바탕" pitchFamily="18" charset="-127"/>
                <a:ea typeface="바탕" pitchFamily="18" charset="-127"/>
              </a:rPr>
              <a:t>x</a:t>
            </a:r>
          </a:p>
        </p:txBody>
      </p:sp>
      <p:sp>
        <p:nvSpPr>
          <p:cNvPr id="18442" name="Text Box 19"/>
          <p:cNvSpPr txBox="1">
            <a:spLocks noChangeArrowheads="1"/>
          </p:cNvSpPr>
          <p:nvPr/>
        </p:nvSpPr>
        <p:spPr bwMode="auto">
          <a:xfrm>
            <a:off x="1268413" y="5746750"/>
            <a:ext cx="457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400" i="1">
                <a:latin typeface="바탕" pitchFamily="18" charset="-127"/>
                <a:ea typeface="바탕" pitchFamily="18" charset="-127"/>
              </a:rPr>
              <a:t>0</a:t>
            </a:r>
          </a:p>
        </p:txBody>
      </p:sp>
      <p:sp>
        <p:nvSpPr>
          <p:cNvPr id="18443" name="Text Box 20"/>
          <p:cNvSpPr txBox="1">
            <a:spLocks noChangeArrowheads="1"/>
          </p:cNvSpPr>
          <p:nvPr/>
        </p:nvSpPr>
        <p:spPr bwMode="auto">
          <a:xfrm>
            <a:off x="1052513" y="3644900"/>
            <a:ext cx="457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400" i="1">
                <a:latin typeface="바탕" pitchFamily="18" charset="-127"/>
                <a:ea typeface="바탕" pitchFamily="18" charset="-127"/>
              </a:rPr>
              <a:t>1.0</a:t>
            </a:r>
          </a:p>
        </p:txBody>
      </p:sp>
      <p:graphicFrame>
        <p:nvGraphicFramePr>
          <p:cNvPr id="18444" name="Object 21"/>
          <p:cNvGraphicFramePr>
            <a:graphicFrameLocks noChangeAspect="1"/>
          </p:cNvGraphicFramePr>
          <p:nvPr/>
        </p:nvGraphicFramePr>
        <p:xfrm>
          <a:off x="836613" y="2909888"/>
          <a:ext cx="5905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1" name="Equation" r:id="rId7" imgW="406048" imgH="215713" progId="Equation.3">
                  <p:embed/>
                </p:oleObj>
              </mc:Choice>
              <mc:Fallback>
                <p:oleObj name="Equation" r:id="rId7" imgW="406048" imgH="215713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2909888"/>
                        <a:ext cx="5905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22"/>
          <p:cNvSpPr txBox="1">
            <a:spLocks noChangeArrowheads="1"/>
          </p:cNvSpPr>
          <p:nvPr/>
        </p:nvSpPr>
        <p:spPr bwMode="auto">
          <a:xfrm>
            <a:off x="1700213" y="5746750"/>
            <a:ext cx="457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400" i="1">
                <a:latin typeface="바탕" pitchFamily="18" charset="-127"/>
                <a:ea typeface="바탕" pitchFamily="18" charset="-127"/>
              </a:rPr>
              <a:t>1</a:t>
            </a:r>
          </a:p>
        </p:txBody>
      </p:sp>
      <p:sp>
        <p:nvSpPr>
          <p:cNvPr id="18446" name="Text Box 23"/>
          <p:cNvSpPr txBox="1">
            <a:spLocks noChangeArrowheads="1"/>
          </p:cNvSpPr>
          <p:nvPr/>
        </p:nvSpPr>
        <p:spPr bwMode="auto">
          <a:xfrm>
            <a:off x="3284538" y="5734050"/>
            <a:ext cx="457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400" i="1">
                <a:latin typeface="바탕" pitchFamily="18" charset="-127"/>
                <a:ea typeface="바탕" pitchFamily="18" charset="-127"/>
              </a:rPr>
              <a:t>3</a:t>
            </a:r>
          </a:p>
        </p:txBody>
      </p:sp>
      <p:sp>
        <p:nvSpPr>
          <p:cNvPr id="18447" name="Line 24"/>
          <p:cNvSpPr>
            <a:spLocks noChangeShapeType="1"/>
          </p:cNvSpPr>
          <p:nvPr/>
        </p:nvSpPr>
        <p:spPr bwMode="auto">
          <a:xfrm>
            <a:off x="1484313" y="4806950"/>
            <a:ext cx="1444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18448" name="Line 25"/>
          <p:cNvSpPr>
            <a:spLocks noChangeShapeType="1"/>
          </p:cNvSpPr>
          <p:nvPr/>
        </p:nvSpPr>
        <p:spPr bwMode="auto">
          <a:xfrm>
            <a:off x="1484313" y="3825875"/>
            <a:ext cx="1444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18449" name="Text Box 26"/>
          <p:cNvSpPr txBox="1">
            <a:spLocks noChangeArrowheads="1"/>
          </p:cNvSpPr>
          <p:nvPr/>
        </p:nvSpPr>
        <p:spPr bwMode="auto">
          <a:xfrm>
            <a:off x="720725" y="4603750"/>
            <a:ext cx="8985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lang="en-US" altLang="ko-KR" sz="1600" b="1">
                <a:solidFill>
                  <a:srgbClr val="A50021"/>
                </a:solidFill>
                <a:latin typeface="Arial" pitchFamily="34" charset="0"/>
                <a:sym typeface="Symbol" pitchFamily="18" charset="2"/>
              </a:rPr>
              <a:t>=</a:t>
            </a:r>
            <a:r>
              <a:rPr kumimoji="0" lang="en-US" altLang="ko-KR" sz="1400" i="1">
                <a:latin typeface="바탕" pitchFamily="18" charset="-127"/>
                <a:ea typeface="바탕" pitchFamily="18" charset="-127"/>
              </a:rPr>
              <a:t>0.5</a:t>
            </a:r>
          </a:p>
        </p:txBody>
      </p:sp>
      <p:sp>
        <p:nvSpPr>
          <p:cNvPr id="18450" name="Line 27"/>
          <p:cNvSpPr>
            <a:spLocks noChangeShapeType="1"/>
          </p:cNvSpPr>
          <p:nvPr/>
        </p:nvSpPr>
        <p:spPr bwMode="auto">
          <a:xfrm flipH="1">
            <a:off x="1916113" y="3825875"/>
            <a:ext cx="863600" cy="1944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18451" name="Line 28"/>
          <p:cNvSpPr>
            <a:spLocks noChangeShapeType="1"/>
          </p:cNvSpPr>
          <p:nvPr/>
        </p:nvSpPr>
        <p:spPr bwMode="auto">
          <a:xfrm>
            <a:off x="1628775" y="3825875"/>
            <a:ext cx="1150938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18452" name="Line 29"/>
          <p:cNvSpPr>
            <a:spLocks noChangeShapeType="1"/>
          </p:cNvSpPr>
          <p:nvPr/>
        </p:nvSpPr>
        <p:spPr bwMode="auto">
          <a:xfrm>
            <a:off x="2779713" y="3870325"/>
            <a:ext cx="720725" cy="1873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18453" name="Line 30"/>
          <p:cNvSpPr>
            <a:spLocks noChangeShapeType="1"/>
          </p:cNvSpPr>
          <p:nvPr/>
        </p:nvSpPr>
        <p:spPr bwMode="auto">
          <a:xfrm>
            <a:off x="1628775" y="4806950"/>
            <a:ext cx="15113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graphicFrame>
        <p:nvGraphicFramePr>
          <p:cNvPr id="18454" name="Object 31"/>
          <p:cNvGraphicFramePr>
            <a:graphicFrameLocks noChangeAspect="1"/>
          </p:cNvGraphicFramePr>
          <p:nvPr/>
        </p:nvGraphicFramePr>
        <p:xfrm>
          <a:off x="3563938" y="3367088"/>
          <a:ext cx="2222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2" name="Equation" r:id="rId9" imgW="152268" imgH="164957" progId="Equation.3">
                  <p:embed/>
                </p:oleObj>
              </mc:Choice>
              <mc:Fallback>
                <p:oleObj name="Equation" r:id="rId9" imgW="152268" imgH="16495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367088"/>
                        <a:ext cx="2222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5" name="Line 32"/>
          <p:cNvSpPr>
            <a:spLocks noChangeShapeType="1"/>
          </p:cNvSpPr>
          <p:nvPr/>
        </p:nvSpPr>
        <p:spPr bwMode="auto">
          <a:xfrm>
            <a:off x="2347913" y="4806950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18456" name="Line 33"/>
          <p:cNvSpPr>
            <a:spLocks noChangeShapeType="1"/>
          </p:cNvSpPr>
          <p:nvPr/>
        </p:nvSpPr>
        <p:spPr bwMode="auto">
          <a:xfrm>
            <a:off x="3132138" y="4806950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18457" name="Text Box 34"/>
          <p:cNvSpPr txBox="1">
            <a:spLocks noChangeArrowheads="1"/>
          </p:cNvSpPr>
          <p:nvPr/>
        </p:nvSpPr>
        <p:spPr bwMode="auto">
          <a:xfrm>
            <a:off x="2106613" y="5743575"/>
            <a:ext cx="457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400" i="1">
                <a:latin typeface="바탕" pitchFamily="18" charset="-127"/>
                <a:ea typeface="바탕" pitchFamily="18" charset="-127"/>
              </a:rPr>
              <a:t>1.5</a:t>
            </a:r>
          </a:p>
        </p:txBody>
      </p:sp>
      <p:sp>
        <p:nvSpPr>
          <p:cNvPr id="18458" name="Text Box 35"/>
          <p:cNvSpPr txBox="1">
            <a:spLocks noChangeArrowheads="1"/>
          </p:cNvSpPr>
          <p:nvPr/>
        </p:nvSpPr>
        <p:spPr bwMode="auto">
          <a:xfrm>
            <a:off x="2827338" y="5743575"/>
            <a:ext cx="457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400" i="1">
                <a:latin typeface="바탕" pitchFamily="18" charset="-127"/>
                <a:ea typeface="바탕" pitchFamily="18" charset="-127"/>
              </a:rPr>
              <a:t>2.5</a:t>
            </a:r>
          </a:p>
        </p:txBody>
      </p:sp>
      <p:sp>
        <p:nvSpPr>
          <p:cNvPr id="18459" name="Text Box 36"/>
          <p:cNvSpPr txBox="1">
            <a:spLocks noChangeArrowheads="1"/>
          </p:cNvSpPr>
          <p:nvPr/>
        </p:nvSpPr>
        <p:spPr bwMode="auto">
          <a:xfrm>
            <a:off x="2540000" y="5743575"/>
            <a:ext cx="457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400" i="1">
                <a:latin typeface="바탕" pitchFamily="18" charset="-127"/>
                <a:ea typeface="바탕" pitchFamily="18" charset="-127"/>
              </a:rPr>
              <a:t>2</a:t>
            </a:r>
          </a:p>
        </p:txBody>
      </p:sp>
      <p:sp>
        <p:nvSpPr>
          <p:cNvPr id="18460" name="Line 37"/>
          <p:cNvSpPr>
            <a:spLocks noChangeShapeType="1"/>
          </p:cNvSpPr>
          <p:nvPr/>
        </p:nvSpPr>
        <p:spPr bwMode="auto">
          <a:xfrm>
            <a:off x="2708275" y="5670550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18461" name="Text Box 38"/>
          <p:cNvSpPr txBox="1">
            <a:spLocks noChangeArrowheads="1"/>
          </p:cNvSpPr>
          <p:nvPr/>
        </p:nvSpPr>
        <p:spPr bwMode="auto">
          <a:xfrm>
            <a:off x="1979613" y="2565400"/>
            <a:ext cx="1584325" cy="31432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ko-KR" altLang="en-US" sz="1600" b="1" u="sng"/>
              <a:t>연속적인 경우</a:t>
            </a:r>
          </a:p>
        </p:txBody>
      </p:sp>
      <p:graphicFrame>
        <p:nvGraphicFramePr>
          <p:cNvPr id="18462" name="Object 39"/>
          <p:cNvGraphicFramePr>
            <a:graphicFrameLocks noChangeAspect="1"/>
          </p:cNvGraphicFramePr>
          <p:nvPr/>
        </p:nvGraphicFramePr>
        <p:xfrm>
          <a:off x="1524000" y="6237288"/>
          <a:ext cx="24225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3" name="Equation" r:id="rId11" imgW="1282700" imgH="241300" progId="Equation.3">
                  <p:embed/>
                </p:oleObj>
              </mc:Choice>
              <mc:Fallback>
                <p:oleObj name="Equation" r:id="rId11" imgW="1282700" imgH="2413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6237288"/>
                        <a:ext cx="24225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3" name="Object 40"/>
          <p:cNvGraphicFramePr>
            <a:graphicFrameLocks noChangeAspect="1"/>
          </p:cNvGraphicFramePr>
          <p:nvPr/>
        </p:nvGraphicFramePr>
        <p:xfrm>
          <a:off x="1116013" y="6272213"/>
          <a:ext cx="479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4" name="Equation" r:id="rId13" imgW="253890" imgH="228501" progId="Equation.3">
                  <p:embed/>
                </p:oleObj>
              </mc:Choice>
              <mc:Fallback>
                <p:oleObj name="Equation" r:id="rId13" imgW="253890" imgH="228501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6272213"/>
                        <a:ext cx="4794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4" name="Text Box 41"/>
          <p:cNvSpPr txBox="1">
            <a:spLocks noChangeArrowheads="1"/>
          </p:cNvSpPr>
          <p:nvPr/>
        </p:nvSpPr>
        <p:spPr bwMode="auto">
          <a:xfrm>
            <a:off x="5795963" y="2609850"/>
            <a:ext cx="1584325" cy="31432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ko-KR" altLang="en-US" sz="1600" b="1" u="sng"/>
              <a:t>이산적인 경우</a:t>
            </a:r>
          </a:p>
        </p:txBody>
      </p:sp>
      <p:sp>
        <p:nvSpPr>
          <p:cNvPr id="18465" name="Line 42"/>
          <p:cNvSpPr>
            <a:spLocks noChangeShapeType="1"/>
          </p:cNvSpPr>
          <p:nvPr/>
        </p:nvSpPr>
        <p:spPr bwMode="auto">
          <a:xfrm>
            <a:off x="4427538" y="2636838"/>
            <a:ext cx="0" cy="39608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graphicFrame>
        <p:nvGraphicFramePr>
          <p:cNvPr id="18466" name="Object 43"/>
          <p:cNvGraphicFramePr>
            <a:graphicFrameLocks noChangeAspect="1"/>
          </p:cNvGraphicFramePr>
          <p:nvPr/>
        </p:nvGraphicFramePr>
        <p:xfrm>
          <a:off x="4773613" y="3302000"/>
          <a:ext cx="39751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5" name="Equation" r:id="rId15" imgW="2667000" imgH="203200" progId="Equation.3">
                  <p:embed/>
                </p:oleObj>
              </mc:Choice>
              <mc:Fallback>
                <p:oleObj name="Equation" r:id="rId15" imgW="2667000" imgH="2032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3302000"/>
                        <a:ext cx="39751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7" name="Object 44"/>
          <p:cNvGraphicFramePr>
            <a:graphicFrameLocks noChangeAspect="1"/>
          </p:cNvGraphicFramePr>
          <p:nvPr/>
        </p:nvGraphicFramePr>
        <p:xfrm>
          <a:off x="5060950" y="3878263"/>
          <a:ext cx="121285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6" name="Equation" r:id="rId17" imgW="812447" imgH="228501" progId="Equation.3">
                  <p:embed/>
                </p:oleObj>
              </mc:Choice>
              <mc:Fallback>
                <p:oleObj name="Equation" r:id="rId17" imgW="812447" imgH="228501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3878263"/>
                        <a:ext cx="121285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8" name="Object 45"/>
          <p:cNvGraphicFramePr>
            <a:graphicFrameLocks noChangeAspect="1"/>
          </p:cNvGraphicFramePr>
          <p:nvPr/>
        </p:nvGraphicFramePr>
        <p:xfrm>
          <a:off x="5060950" y="4383088"/>
          <a:ext cx="1630363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7" name="Equation" r:id="rId19" imgW="1091726" imgH="228501" progId="Equation.3">
                  <p:embed/>
                </p:oleObj>
              </mc:Choice>
              <mc:Fallback>
                <p:oleObj name="Equation" r:id="rId19" imgW="1091726" imgH="228501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4383088"/>
                        <a:ext cx="1630363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601B2C3-273A-485B-A7BF-B78770016FDC}" type="slidenum">
              <a:rPr kumimoji="0" lang="en-US" altLang="ko-KR" smtClean="0"/>
              <a:pPr eaLnBrk="1" hangingPunct="1"/>
              <a:t>16</a:t>
            </a:fld>
            <a:endParaRPr kumimoji="0" lang="en-US" altLang="ko-KR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>
                <a:solidFill>
                  <a:schemeClr val="tx1"/>
                </a:solidFill>
              </a:rPr>
              <a:t>퍼지 관계</a:t>
            </a:r>
            <a:r>
              <a:rPr lang="en-US" altLang="ko-KR" sz="4000" smtClean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23850" y="1160463"/>
            <a:ext cx="7920038" cy="564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1"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kumimoji="0" lang="en-US" altLang="ko-KR" sz="240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2400">
                <a:latin typeface="Arial" pitchFamily="34" charset="0"/>
              </a:rPr>
              <a:t>정의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2000">
                <a:solidFill>
                  <a:srgbClr val="000099"/>
                </a:solidFill>
                <a:latin typeface="Arial" pitchFamily="34" charset="0"/>
              </a:rPr>
              <a:t>- </a:t>
            </a:r>
            <a:r>
              <a:rPr lang="ko-KR" altLang="en-US" sz="2000">
                <a:latin typeface="Arial" pitchFamily="34" charset="0"/>
              </a:rPr>
              <a:t>집합 </a:t>
            </a:r>
            <a:r>
              <a:rPr lang="en-US" altLang="ko-KR" sz="2000">
                <a:latin typeface="Arial" pitchFamily="34" charset="0"/>
              </a:rPr>
              <a:t>X, Y </a:t>
            </a:r>
            <a:r>
              <a:rPr lang="ko-KR" altLang="en-US" sz="2000">
                <a:latin typeface="Arial" pitchFamily="34" charset="0"/>
              </a:rPr>
              <a:t>사이의 퍼지 관계 </a:t>
            </a:r>
            <a:r>
              <a:rPr lang="en-US" altLang="ko-KR" sz="2000">
                <a:latin typeface="Arial" pitchFamily="34" charset="0"/>
              </a:rPr>
              <a:t>R</a:t>
            </a:r>
            <a:r>
              <a:rPr lang="ko-KR" altLang="en-US" sz="2000">
                <a:latin typeface="Arial" pitchFamily="34" charset="0"/>
              </a:rPr>
              <a:t>의 소속 함수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2000"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2000">
              <a:solidFill>
                <a:srgbClr val="000099"/>
              </a:solidFill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2000">
              <a:solidFill>
                <a:srgbClr val="000099"/>
              </a:solidFill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2000">
              <a:solidFill>
                <a:srgbClr val="000099"/>
              </a:solidFill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2000">
              <a:solidFill>
                <a:srgbClr val="000099"/>
              </a:solidFill>
              <a:latin typeface="Arial" pitchFamily="34" charset="0"/>
            </a:endParaRP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2000">
              <a:solidFill>
                <a:srgbClr val="A50021"/>
              </a:solidFill>
              <a:latin typeface="Arial" pitchFamily="34" charset="0"/>
            </a:endParaRP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>
                <a:solidFill>
                  <a:srgbClr val="A50021"/>
                </a:solidFill>
                <a:latin typeface="Arial" pitchFamily="34" charset="0"/>
              </a:rPr>
              <a:t>예</a:t>
            </a:r>
            <a:r>
              <a:rPr lang="en-US" altLang="ko-KR">
                <a:solidFill>
                  <a:srgbClr val="A50021"/>
                </a:solidFill>
                <a:latin typeface="Arial" pitchFamily="34" charset="0"/>
              </a:rPr>
              <a:t>)  X={1, 2}, Y={1, 3, 5}, R=“y</a:t>
            </a:r>
            <a:r>
              <a:rPr lang="ko-KR" altLang="en-US">
                <a:solidFill>
                  <a:srgbClr val="A50021"/>
                </a:solidFill>
                <a:latin typeface="Arial" pitchFamily="34" charset="0"/>
              </a:rPr>
              <a:t>는 </a:t>
            </a:r>
            <a:r>
              <a:rPr lang="en-US" altLang="ko-KR">
                <a:solidFill>
                  <a:srgbClr val="A50021"/>
                </a:solidFill>
                <a:latin typeface="Arial" pitchFamily="34" charset="0"/>
              </a:rPr>
              <a:t>x</a:t>
            </a:r>
            <a:r>
              <a:rPr lang="ko-KR" altLang="en-US">
                <a:solidFill>
                  <a:srgbClr val="A50021"/>
                </a:solidFill>
                <a:latin typeface="Arial" pitchFamily="34" charset="0"/>
              </a:rPr>
              <a:t>보다 훨씬 크다”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>
                <a:solidFill>
                  <a:srgbClr val="A50021"/>
                </a:solidFill>
                <a:latin typeface="Arial" pitchFamily="34" charset="0"/>
              </a:rPr>
              <a:t>       해</a:t>
            </a:r>
            <a:r>
              <a:rPr lang="en-US" altLang="ko-KR">
                <a:solidFill>
                  <a:srgbClr val="A50021"/>
                </a:solidFill>
                <a:latin typeface="Arial" pitchFamily="34" charset="0"/>
              </a:rPr>
              <a:t>: </a:t>
            </a:r>
            <a:r>
              <a:rPr lang="ko-KR" altLang="en-US">
                <a:solidFill>
                  <a:srgbClr val="A50021"/>
                </a:solidFill>
                <a:latin typeface="Arial" pitchFamily="34" charset="0"/>
              </a:rPr>
              <a:t>두 수 </a:t>
            </a:r>
            <a:r>
              <a:rPr lang="en-US" altLang="ko-KR">
                <a:solidFill>
                  <a:srgbClr val="A50021"/>
                </a:solidFill>
                <a:latin typeface="Arial" pitchFamily="34" charset="0"/>
              </a:rPr>
              <a:t>x, y</a:t>
            </a:r>
            <a:r>
              <a:rPr lang="ko-KR" altLang="en-US">
                <a:solidFill>
                  <a:srgbClr val="A50021"/>
                </a:solidFill>
                <a:latin typeface="Arial" pitchFamily="34" charset="0"/>
              </a:rPr>
              <a:t>의 비를 보고 주관적으로 정하면</a:t>
            </a:r>
            <a:r>
              <a:rPr lang="en-US" altLang="ko-KR">
                <a:solidFill>
                  <a:srgbClr val="A50021"/>
                </a:solidFill>
                <a:latin typeface="Arial" pitchFamily="34" charset="0"/>
              </a:rPr>
              <a:t>,</a:t>
            </a: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Char char="r"/>
            </a:pPr>
            <a:endParaRPr lang="en-US" altLang="ko-KR" sz="2400"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Char char="r"/>
            </a:pPr>
            <a:endParaRPr lang="en-US" altLang="ko-KR" b="1"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Char char="r"/>
            </a:pPr>
            <a:endParaRPr lang="en-US" altLang="ko-KR" b="1">
              <a:latin typeface="Arial" pitchFamily="34" charset="0"/>
            </a:endParaRPr>
          </a:p>
        </p:txBody>
      </p:sp>
      <p:graphicFrame>
        <p:nvGraphicFramePr>
          <p:cNvPr id="19461" name="Object 39"/>
          <p:cNvGraphicFramePr>
            <a:graphicFrameLocks noChangeAspect="1"/>
          </p:cNvGraphicFramePr>
          <p:nvPr/>
        </p:nvGraphicFramePr>
        <p:xfrm>
          <a:off x="1447800" y="2222500"/>
          <a:ext cx="44958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수식" r:id="rId3" imgW="2717800" imgH="1371600" progId="Equation.3">
                  <p:embed/>
                </p:oleObj>
              </mc:Choice>
              <mc:Fallback>
                <p:oleObj name="수식" r:id="rId3" imgW="2717800" imgH="1371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22500"/>
                        <a:ext cx="44958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40"/>
          <p:cNvGraphicFramePr>
            <a:graphicFrameLocks noChangeAspect="1"/>
          </p:cNvGraphicFramePr>
          <p:nvPr/>
        </p:nvGraphicFramePr>
        <p:xfrm>
          <a:off x="2057400" y="5516563"/>
          <a:ext cx="25146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수식" r:id="rId5" imgW="1459866" imgH="634725" progId="Equation.3">
                  <p:embed/>
                </p:oleObj>
              </mc:Choice>
              <mc:Fallback>
                <p:oleObj name="수식" r:id="rId5" imgW="1459866" imgH="634725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516563"/>
                        <a:ext cx="25146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1DCAEDA2-70C5-4773-93D6-4C9CA304BDF8}" type="slidenum">
              <a:rPr kumimoji="0" lang="en-US" altLang="ko-KR" smtClean="0"/>
              <a:pPr eaLnBrk="1" hangingPunct="1"/>
              <a:t>17</a:t>
            </a:fld>
            <a:endParaRPr kumimoji="0" lang="en-US" altLang="ko-KR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>
                <a:solidFill>
                  <a:schemeClr val="tx1"/>
                </a:solidFill>
              </a:rPr>
              <a:t>퍼지 관계</a:t>
            </a:r>
            <a:r>
              <a:rPr lang="en-US" altLang="ko-KR" sz="4000" smtClean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23850" y="1198563"/>
            <a:ext cx="8064500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1"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kumimoji="0" lang="en-US" altLang="ko-KR" sz="240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2400">
                <a:latin typeface="Arial" pitchFamily="34" charset="0"/>
              </a:rPr>
              <a:t>퍼지 집합의 관계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>
                <a:latin typeface="Arial" pitchFamily="34" charset="0"/>
              </a:rPr>
              <a:t>집합 </a:t>
            </a:r>
            <a:r>
              <a:rPr lang="en-US" altLang="ko-KR" sz="1600">
                <a:latin typeface="Arial" pitchFamily="34" charset="0"/>
              </a:rPr>
              <a:t>A, B</a:t>
            </a:r>
            <a:r>
              <a:rPr lang="ko-KR" altLang="en-US" sz="1600">
                <a:latin typeface="Arial" pitchFamily="34" charset="0"/>
              </a:rPr>
              <a:t>는 전체 집합 </a:t>
            </a:r>
            <a:r>
              <a:rPr lang="en-US" altLang="ko-KR" sz="1600">
                <a:latin typeface="Arial" pitchFamily="34" charset="0"/>
              </a:rPr>
              <a:t>X, Y</a:t>
            </a:r>
            <a:r>
              <a:rPr lang="ko-KR" altLang="en-US" sz="1600">
                <a:latin typeface="Arial" pitchFamily="34" charset="0"/>
              </a:rPr>
              <a:t>상의 퍼지 집합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>
                <a:latin typeface="Arial" pitchFamily="34" charset="0"/>
              </a:rPr>
              <a:t>A</a:t>
            </a:r>
            <a:r>
              <a:rPr kumimoji="0" lang="en-US" altLang="ko-KR" sz="1600">
                <a:latin typeface="Arial" pitchFamily="34" charset="0"/>
                <a:sym typeface="Symbol" pitchFamily="18" charset="2"/>
              </a:rPr>
              <a:t></a:t>
            </a:r>
            <a:r>
              <a:rPr lang="en-US" altLang="ko-KR" sz="1600">
                <a:latin typeface="Arial" pitchFamily="34" charset="0"/>
              </a:rPr>
              <a:t>B</a:t>
            </a:r>
            <a:r>
              <a:rPr lang="ko-KR" altLang="en-US" sz="1600">
                <a:latin typeface="Arial" pitchFamily="34" charset="0"/>
              </a:rPr>
              <a:t>는 </a:t>
            </a:r>
            <a:r>
              <a:rPr lang="en-US" altLang="ko-KR" sz="1600">
                <a:latin typeface="Arial" pitchFamily="34" charset="0"/>
              </a:rPr>
              <a:t>X </a:t>
            </a:r>
            <a:r>
              <a:rPr lang="en-US" altLang="ko-KR" sz="1600">
                <a:latin typeface="Arial" pitchFamily="34" charset="0"/>
                <a:sym typeface="Symbol" pitchFamily="18" charset="2"/>
              </a:rPr>
              <a:t></a:t>
            </a:r>
            <a:r>
              <a:rPr lang="en-US" altLang="ko-KR" sz="1600">
                <a:latin typeface="Arial" pitchFamily="34" charset="0"/>
              </a:rPr>
              <a:t> Y</a:t>
            </a:r>
            <a:r>
              <a:rPr lang="ko-KR" altLang="en-US" sz="1600">
                <a:latin typeface="Arial" pitchFamily="34" charset="0"/>
              </a:rPr>
              <a:t>상의 퍼지 관계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1600"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Char char="r"/>
            </a:pPr>
            <a:endParaRPr lang="ko-KR" altLang="en-US" sz="1600" b="1">
              <a:latin typeface="Arial" pitchFamily="34" charset="0"/>
            </a:endParaRPr>
          </a:p>
          <a:p>
            <a:pPr lvl="1"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lang="ko-KR" altLang="en-US" sz="2400">
                <a:latin typeface="Arial" pitchFamily="34" charset="0"/>
              </a:rPr>
              <a:t> 역 퍼지 관계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2400">
              <a:latin typeface="Arial" pitchFamily="34" charset="0"/>
            </a:endParaRP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800" b="1">
              <a:solidFill>
                <a:srgbClr val="A50021"/>
              </a:solidFill>
              <a:latin typeface="Arial" pitchFamily="34" charset="0"/>
            </a:endParaRP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 b="1">
                <a:solidFill>
                  <a:srgbClr val="A50021"/>
                </a:solidFill>
                <a:latin typeface="Arial" pitchFamily="34" charset="0"/>
              </a:rPr>
              <a:t>예</a:t>
            </a:r>
            <a:r>
              <a:rPr lang="en-US" altLang="ko-KR" sz="1600" b="1">
                <a:solidFill>
                  <a:srgbClr val="A50021"/>
                </a:solidFill>
                <a:latin typeface="Arial" pitchFamily="34" charset="0"/>
              </a:rPr>
              <a:t>) X={1, 2}, Y={1, 3, 5}, R=“y</a:t>
            </a:r>
            <a:r>
              <a:rPr lang="ko-KR" altLang="en-US" sz="1600" b="1">
                <a:solidFill>
                  <a:srgbClr val="A50021"/>
                </a:solidFill>
                <a:latin typeface="Arial" pitchFamily="34" charset="0"/>
              </a:rPr>
              <a:t>는 </a:t>
            </a:r>
            <a:r>
              <a:rPr lang="en-US" altLang="ko-KR" sz="1600" b="1">
                <a:solidFill>
                  <a:srgbClr val="A50021"/>
                </a:solidFill>
                <a:latin typeface="Arial" pitchFamily="34" charset="0"/>
              </a:rPr>
              <a:t>x</a:t>
            </a:r>
            <a:r>
              <a:rPr lang="ko-KR" altLang="en-US" sz="1600" b="1">
                <a:solidFill>
                  <a:srgbClr val="A50021"/>
                </a:solidFill>
                <a:latin typeface="Arial" pitchFamily="34" charset="0"/>
              </a:rPr>
              <a:t>보다 훨씬 크다” 의 역 퍼지 관계</a:t>
            </a:r>
            <a:r>
              <a:rPr lang="en-US" altLang="ko-KR" sz="1600" b="1">
                <a:solidFill>
                  <a:srgbClr val="A50021"/>
                </a:solidFill>
                <a:latin typeface="Arial" pitchFamily="34" charset="0"/>
              </a:rPr>
              <a:t>?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solidFill>
                  <a:srgbClr val="A50021"/>
                </a:solidFill>
                <a:latin typeface="Arial" pitchFamily="34" charset="0"/>
              </a:rPr>
              <a:t>     </a:t>
            </a:r>
            <a:r>
              <a:rPr lang="ko-KR" altLang="en-US" sz="1600" b="1">
                <a:solidFill>
                  <a:srgbClr val="A50021"/>
                </a:solidFill>
                <a:latin typeface="Arial" pitchFamily="34" charset="0"/>
              </a:rPr>
              <a:t>해</a:t>
            </a:r>
            <a:r>
              <a:rPr lang="en-US" altLang="ko-KR" sz="1600" b="1">
                <a:solidFill>
                  <a:srgbClr val="A50021"/>
                </a:solidFill>
                <a:latin typeface="Arial" pitchFamily="34" charset="0"/>
              </a:rPr>
              <a:t>: R-1=“x</a:t>
            </a:r>
            <a:r>
              <a:rPr lang="ko-KR" altLang="en-US" sz="1600" b="1">
                <a:solidFill>
                  <a:srgbClr val="A50021"/>
                </a:solidFill>
                <a:latin typeface="Arial" pitchFamily="34" charset="0"/>
              </a:rPr>
              <a:t>는 </a:t>
            </a:r>
            <a:r>
              <a:rPr lang="en-US" altLang="ko-KR" sz="1600" b="1">
                <a:solidFill>
                  <a:srgbClr val="A50021"/>
                </a:solidFill>
                <a:latin typeface="Arial" pitchFamily="34" charset="0"/>
              </a:rPr>
              <a:t>y</a:t>
            </a:r>
            <a:r>
              <a:rPr lang="ko-KR" altLang="en-US" sz="1600" b="1">
                <a:solidFill>
                  <a:srgbClr val="A50021"/>
                </a:solidFill>
                <a:latin typeface="Arial" pitchFamily="34" charset="0"/>
              </a:rPr>
              <a:t>보다 훨씬 작다”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1600" b="1">
              <a:solidFill>
                <a:srgbClr val="A50021"/>
              </a:solidFill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Char char="r"/>
            </a:pPr>
            <a:endParaRPr lang="ko-KR" altLang="en-US" sz="1600" b="1"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Char char="r"/>
            </a:pPr>
            <a:endParaRPr lang="ko-KR" altLang="en-US" b="1"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Char char="r"/>
            </a:pPr>
            <a:endParaRPr lang="en-US" altLang="ko-KR" b="1">
              <a:latin typeface="Arial" pitchFamily="34" charset="0"/>
            </a:endParaRPr>
          </a:p>
        </p:txBody>
      </p:sp>
      <p:graphicFrame>
        <p:nvGraphicFramePr>
          <p:cNvPr id="20485" name="Object 10"/>
          <p:cNvGraphicFramePr>
            <a:graphicFrameLocks noChangeAspect="1"/>
          </p:cNvGraphicFramePr>
          <p:nvPr/>
        </p:nvGraphicFramePr>
        <p:xfrm>
          <a:off x="1676400" y="2487613"/>
          <a:ext cx="50625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수식" r:id="rId3" imgW="2679700" imgH="203200" progId="Equation.3">
                  <p:embed/>
                </p:oleObj>
              </mc:Choice>
              <mc:Fallback>
                <p:oleObj name="수식" r:id="rId3" imgW="26797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487613"/>
                        <a:ext cx="5062538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11"/>
          <p:cNvGraphicFramePr>
            <a:graphicFrameLocks noChangeAspect="1"/>
          </p:cNvGraphicFramePr>
          <p:nvPr/>
        </p:nvGraphicFramePr>
        <p:xfrm>
          <a:off x="1524000" y="3525838"/>
          <a:ext cx="427196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수식" r:id="rId5" imgW="2260600" imgH="215900" progId="Equation.3">
                  <p:embed/>
                </p:oleObj>
              </mc:Choice>
              <mc:Fallback>
                <p:oleObj name="수식" r:id="rId5" imgW="2260600" imgH="215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25838"/>
                        <a:ext cx="4271963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12"/>
          <p:cNvGraphicFramePr>
            <a:graphicFrameLocks noChangeAspect="1"/>
          </p:cNvGraphicFramePr>
          <p:nvPr/>
        </p:nvGraphicFramePr>
        <p:xfrm>
          <a:off x="1906588" y="4976813"/>
          <a:ext cx="2397125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Equation" r:id="rId7" imgW="1270000" imgH="889000" progId="Equation.3">
                  <p:embed/>
                </p:oleObj>
              </mc:Choice>
              <mc:Fallback>
                <p:oleObj name="Equation" r:id="rId7" imgW="1270000" imgH="889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4976813"/>
                        <a:ext cx="2397125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14664E1D-A546-43FE-8198-E6304BB64F0D}" type="slidenum">
              <a:rPr kumimoji="0" lang="en-US" altLang="ko-KR" smtClean="0"/>
              <a:pPr eaLnBrk="1" hangingPunct="1"/>
              <a:t>18</a:t>
            </a:fld>
            <a:endParaRPr kumimoji="0" lang="en-US" altLang="ko-KR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>
                <a:solidFill>
                  <a:schemeClr val="tx1"/>
                </a:solidFill>
              </a:rPr>
              <a:t>퍼지 관계</a:t>
            </a:r>
            <a:r>
              <a:rPr lang="en-US" altLang="ko-KR" sz="4000" smtClean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50825" y="1149350"/>
            <a:ext cx="8424863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1"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kumimoji="0" lang="en-US" altLang="ko-KR" sz="240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2400">
                <a:latin typeface="Arial" pitchFamily="34" charset="0"/>
              </a:rPr>
              <a:t>퍼지 관계의 연산</a:t>
            </a:r>
            <a:r>
              <a:rPr lang="en-US" altLang="ko-KR" sz="2400">
                <a:latin typeface="Arial" pitchFamily="34" charset="0"/>
              </a:rPr>
              <a:t>(X </a:t>
            </a:r>
            <a:r>
              <a:rPr lang="en-US" altLang="ko-KR" sz="2400">
                <a:latin typeface="Arial" pitchFamily="34" charset="0"/>
                <a:sym typeface="Symbol" pitchFamily="18" charset="2"/>
              </a:rPr>
              <a:t></a:t>
            </a:r>
            <a:r>
              <a:rPr lang="en-US" altLang="ko-KR" sz="2400">
                <a:latin typeface="Arial" pitchFamily="34" charset="0"/>
              </a:rPr>
              <a:t> Y</a:t>
            </a:r>
            <a:r>
              <a:rPr lang="ko-KR" altLang="en-US" sz="2400">
                <a:latin typeface="Arial" pitchFamily="34" charset="0"/>
              </a:rPr>
              <a:t>상의 퍼지 관계 </a:t>
            </a:r>
            <a:r>
              <a:rPr lang="en-US" altLang="ko-KR" sz="2400">
                <a:latin typeface="Arial" pitchFamily="34" charset="0"/>
              </a:rPr>
              <a:t>P, R</a:t>
            </a:r>
            <a:r>
              <a:rPr lang="ko-KR" altLang="en-US" sz="2400">
                <a:latin typeface="Arial" pitchFamily="34" charset="0"/>
              </a:rPr>
              <a:t>에 대해</a:t>
            </a:r>
            <a:r>
              <a:rPr lang="en-US" altLang="ko-KR" sz="2400">
                <a:latin typeface="Arial" pitchFamily="34" charset="0"/>
              </a:rPr>
              <a:t>)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solidFill>
                  <a:srgbClr val="A50021"/>
                </a:solidFill>
                <a:latin typeface="Arial" pitchFamily="34" charset="0"/>
              </a:rPr>
              <a:t> 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solidFill>
                  <a:srgbClr val="A50021"/>
                </a:solidFill>
                <a:latin typeface="Arial" pitchFamily="34" charset="0"/>
              </a:rPr>
              <a:t> 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solidFill>
                  <a:srgbClr val="A50021"/>
                </a:solidFill>
                <a:latin typeface="Arial" pitchFamily="34" charset="0"/>
              </a:rPr>
              <a:t> 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en-US" altLang="ko-KR" sz="1600" b="1">
              <a:solidFill>
                <a:srgbClr val="A50021"/>
              </a:solidFill>
              <a:latin typeface="Arial" pitchFamily="34" charset="0"/>
            </a:endParaRP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 b="1">
                <a:solidFill>
                  <a:srgbClr val="A50021"/>
                </a:solidFill>
                <a:latin typeface="Arial" pitchFamily="34" charset="0"/>
              </a:rPr>
              <a:t>예</a:t>
            </a:r>
            <a:r>
              <a:rPr lang="en-US" altLang="ko-KR" sz="1600" b="1">
                <a:solidFill>
                  <a:srgbClr val="A50021"/>
                </a:solidFill>
                <a:latin typeface="Arial" pitchFamily="34" charset="0"/>
              </a:rPr>
              <a:t>) X={x1, x2}, Y={y1, y2}, X</a:t>
            </a:r>
            <a:r>
              <a:rPr lang="ko-KR" altLang="en-US" sz="1600" b="1">
                <a:solidFill>
                  <a:srgbClr val="A50021"/>
                </a:solidFill>
                <a:latin typeface="Arial" pitchFamily="34" charset="0"/>
              </a:rPr>
              <a:t>와 </a:t>
            </a:r>
            <a:r>
              <a:rPr lang="en-US" altLang="ko-KR" sz="1600" b="1">
                <a:solidFill>
                  <a:srgbClr val="A50021"/>
                </a:solidFill>
                <a:latin typeface="Arial" pitchFamily="34" charset="0"/>
              </a:rPr>
              <a:t>Y </a:t>
            </a:r>
            <a:r>
              <a:rPr lang="ko-KR" altLang="en-US" sz="1600" b="1">
                <a:solidFill>
                  <a:srgbClr val="A50021"/>
                </a:solidFill>
                <a:latin typeface="Arial" pitchFamily="34" charset="0"/>
              </a:rPr>
              <a:t>사이의 퍼지 관계 </a:t>
            </a:r>
            <a:r>
              <a:rPr lang="en-US" altLang="ko-KR" sz="1600" b="1">
                <a:solidFill>
                  <a:srgbClr val="A50021"/>
                </a:solidFill>
                <a:latin typeface="Arial" pitchFamily="34" charset="0"/>
              </a:rPr>
              <a:t>P</a:t>
            </a:r>
            <a:r>
              <a:rPr lang="ko-KR" altLang="en-US" sz="1600" b="1">
                <a:solidFill>
                  <a:srgbClr val="A50021"/>
                </a:solidFill>
                <a:latin typeface="Arial" pitchFamily="34" charset="0"/>
              </a:rPr>
              <a:t>와 </a:t>
            </a:r>
            <a:r>
              <a:rPr lang="en-US" altLang="ko-KR" sz="1600" b="1">
                <a:solidFill>
                  <a:srgbClr val="A50021"/>
                </a:solidFill>
                <a:latin typeface="Arial" pitchFamily="34" charset="0"/>
              </a:rPr>
              <a:t>R</a:t>
            </a:r>
            <a:r>
              <a:rPr lang="ko-KR" altLang="en-US" sz="1600" b="1">
                <a:solidFill>
                  <a:srgbClr val="A50021"/>
                </a:solidFill>
                <a:latin typeface="Arial" pitchFamily="34" charset="0"/>
              </a:rPr>
              <a:t>이 다음과 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 b="1">
                <a:solidFill>
                  <a:srgbClr val="A50021"/>
                </a:solidFill>
                <a:latin typeface="Arial" pitchFamily="34" charset="0"/>
              </a:rPr>
              <a:t>      같이 주어질 때</a:t>
            </a:r>
            <a:r>
              <a:rPr lang="en-US" altLang="ko-KR" sz="1600" b="1">
                <a:solidFill>
                  <a:srgbClr val="A50021"/>
                </a:solidFill>
                <a:latin typeface="Arial" pitchFamily="34" charset="0"/>
              </a:rPr>
              <a:t>, P</a:t>
            </a:r>
            <a:r>
              <a:rPr lang="en-US" altLang="ko-KR" sz="1600" b="1">
                <a:solidFill>
                  <a:srgbClr val="A50021"/>
                </a:solidFill>
                <a:latin typeface="Arial" pitchFamily="34" charset="0"/>
                <a:sym typeface="Symbol" pitchFamily="18" charset="2"/>
              </a:rPr>
              <a:t>R, PR, </a:t>
            </a:r>
            <a:r>
              <a:rPr lang="en-US" altLang="ko-KR" sz="1600" b="1">
                <a:solidFill>
                  <a:srgbClr val="C00000"/>
                </a:solidFill>
                <a:latin typeface="Arial" pitchFamily="34" charset="0"/>
                <a:sym typeface="Symbol" pitchFamily="18" charset="2"/>
              </a:rPr>
              <a:t>R</a:t>
            </a:r>
            <a:r>
              <a:rPr lang="en-US" altLang="ko-KR" b="1" baseline="30000">
                <a:solidFill>
                  <a:srgbClr val="C00000"/>
                </a:solidFill>
                <a:sym typeface="Symbol" pitchFamily="18" charset="2"/>
              </a:rPr>
              <a:t>c</a:t>
            </a:r>
            <a:r>
              <a:rPr lang="en-US" altLang="ko-KR" sz="1600" b="1">
                <a:solidFill>
                  <a:srgbClr val="A50021"/>
                </a:solidFill>
                <a:latin typeface="Arial" pitchFamily="34" charset="0"/>
                <a:sym typeface="Symbol" pitchFamily="18" charset="2"/>
              </a:rPr>
              <a:t>?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en-US" altLang="ko-KR" sz="1600" b="1">
              <a:solidFill>
                <a:srgbClr val="A50021"/>
              </a:solidFill>
              <a:latin typeface="Arial" pitchFamily="34" charset="0"/>
            </a:endParaRP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solidFill>
                  <a:srgbClr val="A50021"/>
                </a:solidFill>
                <a:latin typeface="Arial" pitchFamily="34" charset="0"/>
              </a:rPr>
              <a:t>    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solidFill>
                  <a:srgbClr val="A50021"/>
                </a:solidFill>
                <a:latin typeface="Arial" pitchFamily="34" charset="0"/>
              </a:rPr>
              <a:t>     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solidFill>
                  <a:srgbClr val="A50021"/>
                </a:solidFill>
                <a:latin typeface="Arial" pitchFamily="34" charset="0"/>
              </a:rPr>
              <a:t>     </a:t>
            </a:r>
            <a:r>
              <a:rPr lang="ko-KR" altLang="en-US" sz="1600" b="1">
                <a:solidFill>
                  <a:srgbClr val="A50021"/>
                </a:solidFill>
                <a:latin typeface="Arial" pitchFamily="34" charset="0"/>
              </a:rPr>
              <a:t>해</a:t>
            </a:r>
            <a:r>
              <a:rPr lang="en-US" altLang="ko-KR" sz="1600" b="1">
                <a:solidFill>
                  <a:srgbClr val="A50021"/>
                </a:solidFill>
                <a:latin typeface="Arial" pitchFamily="34" charset="0"/>
              </a:rPr>
              <a:t>: 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en-US" altLang="ko-KR" sz="1600" b="1">
              <a:solidFill>
                <a:srgbClr val="A50021"/>
              </a:solidFill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Char char="r"/>
            </a:pPr>
            <a:endParaRPr lang="en-US" altLang="ko-KR" sz="1600" b="1"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Char char="r"/>
            </a:pPr>
            <a:endParaRPr lang="en-US" altLang="ko-KR" b="1"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Char char="r"/>
            </a:pPr>
            <a:endParaRPr lang="en-US" altLang="ko-KR" b="1">
              <a:latin typeface="Arial" pitchFamily="34" charset="0"/>
            </a:endParaRPr>
          </a:p>
        </p:txBody>
      </p:sp>
      <p:graphicFrame>
        <p:nvGraphicFramePr>
          <p:cNvPr id="21509" name="Object 8"/>
          <p:cNvGraphicFramePr>
            <a:graphicFrameLocks noChangeAspect="1"/>
          </p:cNvGraphicFramePr>
          <p:nvPr/>
        </p:nvGraphicFramePr>
        <p:xfrm>
          <a:off x="1603375" y="1736725"/>
          <a:ext cx="57245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" name="수식" r:id="rId3" imgW="3263900" imgH="203200" progId="Equation.3">
                  <p:embed/>
                </p:oleObj>
              </mc:Choice>
              <mc:Fallback>
                <p:oleObj name="수식" r:id="rId3" imgW="32639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1736725"/>
                        <a:ext cx="572452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9"/>
          <p:cNvGraphicFramePr>
            <a:graphicFrameLocks noChangeAspect="1"/>
          </p:cNvGraphicFramePr>
          <p:nvPr/>
        </p:nvGraphicFramePr>
        <p:xfrm>
          <a:off x="1582738" y="2117725"/>
          <a:ext cx="56800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4" name="수식" r:id="rId5" imgW="3238500" imgH="203200" progId="Equation.3">
                  <p:embed/>
                </p:oleObj>
              </mc:Choice>
              <mc:Fallback>
                <p:oleObj name="수식" r:id="rId5" imgW="32385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2117725"/>
                        <a:ext cx="56800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10"/>
          <p:cNvGraphicFramePr>
            <a:graphicFrameLocks noChangeAspect="1"/>
          </p:cNvGraphicFramePr>
          <p:nvPr/>
        </p:nvGraphicFramePr>
        <p:xfrm>
          <a:off x="1589088" y="2498725"/>
          <a:ext cx="42100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5" name="수식" r:id="rId7" imgW="2400300" imgH="215900" progId="Equation.3">
                  <p:embed/>
                </p:oleObj>
              </mc:Choice>
              <mc:Fallback>
                <p:oleObj name="수식" r:id="rId7" imgW="2400300" imgH="215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2498725"/>
                        <a:ext cx="42100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11"/>
          <p:cNvGraphicFramePr>
            <a:graphicFrameLocks noChangeAspect="1"/>
          </p:cNvGraphicFramePr>
          <p:nvPr/>
        </p:nvGraphicFramePr>
        <p:xfrm>
          <a:off x="1831975" y="3946525"/>
          <a:ext cx="14859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6" name="수식" r:id="rId9" imgW="952500" imgH="457200" progId="Equation.3">
                  <p:embed/>
                </p:oleObj>
              </mc:Choice>
              <mc:Fallback>
                <p:oleObj name="수식" r:id="rId9" imgW="9525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3946525"/>
                        <a:ext cx="14859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12"/>
          <p:cNvGraphicFramePr>
            <a:graphicFrameLocks noChangeAspect="1"/>
          </p:cNvGraphicFramePr>
          <p:nvPr/>
        </p:nvGraphicFramePr>
        <p:xfrm>
          <a:off x="3965575" y="3946525"/>
          <a:ext cx="14859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" name="수식" r:id="rId11" imgW="952500" imgH="457200" progId="Equation.3">
                  <p:embed/>
                </p:oleObj>
              </mc:Choice>
              <mc:Fallback>
                <p:oleObj name="수식" r:id="rId11" imgW="9525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3946525"/>
                        <a:ext cx="14859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3"/>
          <p:cNvGraphicFramePr>
            <a:graphicFrameLocks noChangeAspect="1"/>
          </p:cNvGraphicFramePr>
          <p:nvPr/>
        </p:nvGraphicFramePr>
        <p:xfrm>
          <a:off x="1908175" y="5311775"/>
          <a:ext cx="18827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8" name="수식" r:id="rId13" imgW="1206500" imgH="457200" progId="Equation.3">
                  <p:embed/>
                </p:oleObj>
              </mc:Choice>
              <mc:Fallback>
                <p:oleObj name="수식" r:id="rId13" imgW="12065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311775"/>
                        <a:ext cx="18827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4"/>
          <p:cNvGraphicFramePr>
            <a:graphicFrameLocks noChangeAspect="1"/>
          </p:cNvGraphicFramePr>
          <p:nvPr/>
        </p:nvGraphicFramePr>
        <p:xfrm>
          <a:off x="4125913" y="5311775"/>
          <a:ext cx="190341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9" name="수식" r:id="rId15" imgW="1219200" imgH="457200" progId="Equation.3">
                  <p:embed/>
                </p:oleObj>
              </mc:Choice>
              <mc:Fallback>
                <p:oleObj name="수식" r:id="rId15" imgW="1219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913" y="5311775"/>
                        <a:ext cx="1903412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5"/>
          <p:cNvGraphicFramePr>
            <a:graphicFrameLocks noChangeAspect="1"/>
          </p:cNvGraphicFramePr>
          <p:nvPr/>
        </p:nvGraphicFramePr>
        <p:xfrm>
          <a:off x="6448425" y="5311775"/>
          <a:ext cx="158591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0" name="수식" r:id="rId17" imgW="1016000" imgH="457200" progId="Equation.3">
                  <p:embed/>
                </p:oleObj>
              </mc:Choice>
              <mc:Fallback>
                <p:oleObj name="수식" r:id="rId17" imgW="10160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425" y="5311775"/>
                        <a:ext cx="1585913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65C98EF2-2482-41C2-A7D9-1AF2A4279677}" type="slidenum">
              <a:rPr kumimoji="0" lang="en-US" altLang="ko-KR" smtClean="0"/>
              <a:pPr eaLnBrk="1" hangingPunct="1"/>
              <a:t>19</a:t>
            </a:fld>
            <a:endParaRPr kumimoji="0" lang="en-US" altLang="ko-KR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>
                <a:solidFill>
                  <a:schemeClr val="tx1"/>
                </a:solidFill>
              </a:rPr>
              <a:t>퍼지 관계</a:t>
            </a:r>
            <a:r>
              <a:rPr lang="en-US" altLang="ko-KR" sz="4000" smtClean="0">
                <a:solidFill>
                  <a:schemeClr val="tx1"/>
                </a:solidFill>
              </a:rPr>
              <a:t>(4)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23850" y="1192213"/>
            <a:ext cx="9072563" cy="525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1"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kumimoji="0" lang="en-US" altLang="ko-KR" sz="240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2400">
                <a:latin typeface="Arial" pitchFamily="34" charset="0"/>
              </a:rPr>
              <a:t>퍼지 관계의 합성</a:t>
            </a:r>
            <a:r>
              <a:rPr lang="en-US" altLang="ko-KR" sz="2400">
                <a:latin typeface="Arial" pitchFamily="34" charset="0"/>
              </a:rPr>
              <a:t>(Composition)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>
                <a:latin typeface="Arial" pitchFamily="34" charset="0"/>
              </a:rPr>
              <a:t>P: X </a:t>
            </a:r>
            <a:r>
              <a:rPr lang="en-US" altLang="ko-KR" sz="1600">
                <a:latin typeface="Arial" pitchFamily="34" charset="0"/>
                <a:sym typeface="Symbol" pitchFamily="18" charset="2"/>
              </a:rPr>
              <a:t></a:t>
            </a:r>
            <a:r>
              <a:rPr lang="en-US" altLang="ko-KR" sz="1600">
                <a:latin typeface="Arial" pitchFamily="34" charset="0"/>
              </a:rPr>
              <a:t> Y</a:t>
            </a:r>
            <a:r>
              <a:rPr lang="ko-KR" altLang="en-US" sz="1600">
                <a:latin typeface="Arial" pitchFamily="34" charset="0"/>
              </a:rPr>
              <a:t>상의 퍼지 관계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>
                <a:latin typeface="Arial" pitchFamily="34" charset="0"/>
              </a:rPr>
              <a:t>R: Y </a:t>
            </a:r>
            <a:r>
              <a:rPr lang="en-US" altLang="ko-KR" sz="1600">
                <a:latin typeface="Arial" pitchFamily="34" charset="0"/>
                <a:sym typeface="Symbol" pitchFamily="18" charset="2"/>
              </a:rPr>
              <a:t></a:t>
            </a:r>
            <a:r>
              <a:rPr lang="en-US" altLang="ko-KR" sz="1600">
                <a:latin typeface="Arial" pitchFamily="34" charset="0"/>
              </a:rPr>
              <a:t> Z</a:t>
            </a:r>
            <a:r>
              <a:rPr lang="ko-KR" altLang="en-US" sz="1600">
                <a:latin typeface="Arial" pitchFamily="34" charset="0"/>
              </a:rPr>
              <a:t>상의 퍼지 관계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>
                <a:latin typeface="Arial" pitchFamily="34" charset="0"/>
              </a:rPr>
              <a:t>P</a:t>
            </a:r>
            <a:r>
              <a:rPr lang="en-US" altLang="ko-KR" sz="1600">
                <a:latin typeface="Arial" pitchFamily="34" charset="0"/>
                <a:sym typeface="MT Extra" pitchFamily="18" charset="2"/>
              </a:rPr>
              <a:t></a:t>
            </a:r>
            <a:r>
              <a:rPr lang="en-US" altLang="ko-KR" sz="1600">
                <a:latin typeface="Arial" pitchFamily="34" charset="0"/>
              </a:rPr>
              <a:t>R: X </a:t>
            </a:r>
            <a:r>
              <a:rPr lang="en-US" altLang="ko-KR" sz="1600">
                <a:latin typeface="Arial" pitchFamily="34" charset="0"/>
                <a:sym typeface="Symbol" pitchFamily="18" charset="2"/>
              </a:rPr>
              <a:t></a:t>
            </a:r>
            <a:r>
              <a:rPr lang="en-US" altLang="ko-KR" sz="1600">
                <a:latin typeface="Arial" pitchFamily="34" charset="0"/>
              </a:rPr>
              <a:t> Z</a:t>
            </a:r>
            <a:r>
              <a:rPr lang="ko-KR" altLang="en-US" sz="1600">
                <a:latin typeface="Arial" pitchFamily="34" charset="0"/>
              </a:rPr>
              <a:t>상의 퍼지 관계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1600">
              <a:latin typeface="Arial" pitchFamily="34" charset="0"/>
            </a:endParaRP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1600">
              <a:latin typeface="Arial" pitchFamily="34" charset="0"/>
            </a:endParaRP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>
                <a:latin typeface="Arial" pitchFamily="34" charset="0"/>
              </a:rPr>
              <a:t>→ 최대</a:t>
            </a:r>
            <a:r>
              <a:rPr lang="en-US" altLang="ko-KR" sz="1600">
                <a:latin typeface="Arial" pitchFamily="34" charset="0"/>
              </a:rPr>
              <a:t>-</a:t>
            </a:r>
            <a:r>
              <a:rPr lang="ko-KR" altLang="en-US" sz="1600">
                <a:latin typeface="Arial" pitchFamily="34" charset="0"/>
              </a:rPr>
              <a:t>최소 합성</a:t>
            </a:r>
            <a:r>
              <a:rPr lang="en-US" altLang="ko-KR" sz="1600">
                <a:latin typeface="Arial" pitchFamily="34" charset="0"/>
              </a:rPr>
              <a:t>(max-min composition)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>
                <a:latin typeface="Arial" pitchFamily="34" charset="0"/>
              </a:rPr>
              <a:t>경우에 따라서는 최대</a:t>
            </a:r>
            <a:r>
              <a:rPr lang="en-US" altLang="ko-KR" sz="1600">
                <a:latin typeface="Arial" pitchFamily="34" charset="0"/>
              </a:rPr>
              <a:t>-</a:t>
            </a:r>
            <a:r>
              <a:rPr lang="ko-KR" altLang="en-US" sz="1600">
                <a:latin typeface="Arial" pitchFamily="34" charset="0"/>
              </a:rPr>
              <a:t>곱</a:t>
            </a:r>
            <a:r>
              <a:rPr lang="en-US" altLang="ko-KR" sz="1600">
                <a:latin typeface="Arial" pitchFamily="34" charset="0"/>
              </a:rPr>
              <a:t>, </a:t>
            </a:r>
            <a:r>
              <a:rPr lang="ko-KR" altLang="en-US" sz="1600">
                <a:latin typeface="Arial" pitchFamily="34" charset="0"/>
              </a:rPr>
              <a:t>최소</a:t>
            </a:r>
            <a:r>
              <a:rPr lang="en-US" altLang="ko-KR" sz="1600">
                <a:latin typeface="Arial" pitchFamily="34" charset="0"/>
              </a:rPr>
              <a:t>-</a:t>
            </a:r>
            <a:r>
              <a:rPr lang="ko-KR" altLang="en-US" sz="1600">
                <a:latin typeface="Arial" pitchFamily="34" charset="0"/>
              </a:rPr>
              <a:t>최대</a:t>
            </a:r>
            <a:r>
              <a:rPr lang="en-US" altLang="ko-KR" sz="1600">
                <a:latin typeface="Arial" pitchFamily="34" charset="0"/>
              </a:rPr>
              <a:t>, </a:t>
            </a:r>
            <a:r>
              <a:rPr lang="ko-KR" altLang="en-US" sz="1600">
                <a:latin typeface="Arial" pitchFamily="34" charset="0"/>
              </a:rPr>
              <a:t>최대</a:t>
            </a:r>
            <a:r>
              <a:rPr lang="en-US" altLang="ko-KR" sz="1600">
                <a:latin typeface="Arial" pitchFamily="34" charset="0"/>
              </a:rPr>
              <a:t>-</a:t>
            </a:r>
            <a:r>
              <a:rPr lang="ko-KR" altLang="en-US" sz="1600">
                <a:latin typeface="Arial" pitchFamily="34" charset="0"/>
              </a:rPr>
              <a:t>최대</a:t>
            </a:r>
            <a:r>
              <a:rPr lang="en-US" altLang="ko-KR" sz="1600">
                <a:latin typeface="Arial" pitchFamily="34" charset="0"/>
              </a:rPr>
              <a:t>, </a:t>
            </a:r>
            <a:r>
              <a:rPr lang="ko-KR" altLang="en-US" sz="1600">
                <a:latin typeface="Arial" pitchFamily="34" charset="0"/>
              </a:rPr>
              <a:t>최소</a:t>
            </a:r>
            <a:r>
              <a:rPr lang="en-US" altLang="ko-KR" sz="1600">
                <a:latin typeface="Arial" pitchFamily="34" charset="0"/>
              </a:rPr>
              <a:t>-</a:t>
            </a:r>
            <a:r>
              <a:rPr lang="ko-KR" altLang="en-US" sz="1600">
                <a:latin typeface="Arial" pitchFamily="34" charset="0"/>
              </a:rPr>
              <a:t>최소</a:t>
            </a:r>
            <a:r>
              <a:rPr lang="en-US" altLang="ko-KR" sz="1600">
                <a:latin typeface="Arial" pitchFamily="34" charset="0"/>
              </a:rPr>
              <a:t>, </a:t>
            </a:r>
            <a:r>
              <a:rPr lang="ko-KR" altLang="en-US" sz="1600">
                <a:latin typeface="Arial" pitchFamily="34" charset="0"/>
              </a:rPr>
              <a:t>최대</a:t>
            </a:r>
            <a:r>
              <a:rPr lang="en-US" altLang="ko-KR" sz="1600">
                <a:latin typeface="Arial" pitchFamily="34" charset="0"/>
              </a:rPr>
              <a:t>-</a:t>
            </a:r>
            <a:r>
              <a:rPr lang="ko-KR" altLang="en-US" sz="1600">
                <a:latin typeface="Arial" pitchFamily="34" charset="0"/>
              </a:rPr>
              <a:t>평균 등을 적용할 수 있다</a:t>
            </a:r>
            <a:r>
              <a:rPr lang="en-US" altLang="ko-KR" sz="1600">
                <a:latin typeface="Arial" pitchFamily="34" charset="0"/>
              </a:rPr>
              <a:t>.</a:t>
            </a: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Char char="r"/>
            </a:pPr>
            <a:endParaRPr lang="en-US" altLang="ko-KR" sz="1600">
              <a:latin typeface="Arial" pitchFamily="34" charset="0"/>
            </a:endParaRPr>
          </a:p>
          <a:p>
            <a:pPr lvl="1"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lang="en-US" altLang="ko-KR" sz="2000">
                <a:latin typeface="Arial" pitchFamily="34" charset="0"/>
              </a:rPr>
              <a:t> </a:t>
            </a:r>
            <a:r>
              <a:rPr lang="ko-KR" altLang="en-US" sz="2400">
                <a:latin typeface="Arial" pitchFamily="34" charset="0"/>
              </a:rPr>
              <a:t>퍼지 집합과 퍼지 관계 합성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>
                <a:latin typeface="Arial" pitchFamily="34" charset="0"/>
              </a:rPr>
              <a:t>X</a:t>
            </a:r>
            <a:r>
              <a:rPr lang="ko-KR" altLang="en-US" sz="1600">
                <a:latin typeface="Arial" pitchFamily="34" charset="0"/>
              </a:rPr>
              <a:t>상의 퍼지 집합 </a:t>
            </a:r>
            <a:r>
              <a:rPr lang="en-US" altLang="ko-KR" sz="1600">
                <a:latin typeface="Arial" pitchFamily="34" charset="0"/>
              </a:rPr>
              <a:t>A</a:t>
            </a:r>
            <a:r>
              <a:rPr lang="ko-KR" altLang="en-US" sz="1600">
                <a:latin typeface="Arial" pitchFamily="34" charset="0"/>
              </a:rPr>
              <a:t>와 </a:t>
            </a:r>
            <a:r>
              <a:rPr lang="en-US" altLang="ko-KR" sz="1600">
                <a:latin typeface="Arial" pitchFamily="34" charset="0"/>
              </a:rPr>
              <a:t>X </a:t>
            </a:r>
            <a:r>
              <a:rPr lang="en-US" altLang="ko-KR" sz="1600">
                <a:latin typeface="Arial" pitchFamily="34" charset="0"/>
                <a:sym typeface="Symbol" pitchFamily="18" charset="2"/>
              </a:rPr>
              <a:t></a:t>
            </a:r>
            <a:r>
              <a:rPr lang="en-US" altLang="ko-KR" sz="1600">
                <a:latin typeface="Arial" pitchFamily="34" charset="0"/>
              </a:rPr>
              <a:t> Y</a:t>
            </a:r>
            <a:r>
              <a:rPr lang="ko-KR" altLang="en-US" sz="1600">
                <a:latin typeface="Arial" pitchFamily="34" charset="0"/>
              </a:rPr>
              <a:t>상의 퍼지 관계 </a:t>
            </a:r>
            <a:r>
              <a:rPr lang="en-US" altLang="ko-KR" sz="1600">
                <a:latin typeface="Arial" pitchFamily="34" charset="0"/>
              </a:rPr>
              <a:t>R</a:t>
            </a:r>
            <a:r>
              <a:rPr lang="ko-KR" altLang="en-US" sz="1600">
                <a:latin typeface="Arial" pitchFamily="34" charset="0"/>
              </a:rPr>
              <a:t>의 합성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1600">
              <a:latin typeface="Arial" pitchFamily="34" charset="0"/>
            </a:endParaRP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1600">
              <a:solidFill>
                <a:srgbClr val="A50021"/>
              </a:solidFill>
              <a:latin typeface="Arial" pitchFamily="34" charset="0"/>
            </a:endParaRPr>
          </a:p>
          <a:p>
            <a:pPr lvl="3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>
                <a:solidFill>
                  <a:srgbClr val="003300"/>
                </a:solidFill>
                <a:latin typeface="Arial" pitchFamily="34" charset="0"/>
                <a:sym typeface="Wingdings" pitchFamily="2" charset="2"/>
              </a:rPr>
              <a:t> </a:t>
            </a:r>
            <a:r>
              <a:rPr lang="en-US" altLang="ko-KR" sz="1600">
                <a:solidFill>
                  <a:srgbClr val="003300"/>
                </a:solidFill>
                <a:latin typeface="Arial" pitchFamily="34" charset="0"/>
              </a:rPr>
              <a:t>R</a:t>
            </a:r>
            <a:r>
              <a:rPr lang="ko-KR" altLang="en-US" sz="1600">
                <a:solidFill>
                  <a:srgbClr val="003300"/>
                </a:solidFill>
                <a:latin typeface="Arial" pitchFamily="34" charset="0"/>
              </a:rPr>
              <a:t>을 </a:t>
            </a:r>
            <a:r>
              <a:rPr lang="en-US" altLang="ko-KR" sz="1600">
                <a:solidFill>
                  <a:srgbClr val="003300"/>
                </a:solidFill>
                <a:latin typeface="Arial" pitchFamily="34" charset="0"/>
              </a:rPr>
              <a:t>f: X → Y</a:t>
            </a:r>
            <a:r>
              <a:rPr lang="ko-KR" altLang="en-US" sz="1600">
                <a:solidFill>
                  <a:srgbClr val="003300"/>
                </a:solidFill>
                <a:latin typeface="Arial" pitchFamily="34" charset="0"/>
              </a:rPr>
              <a:t>로 해석하면</a:t>
            </a:r>
            <a:r>
              <a:rPr lang="en-US" altLang="ko-KR" sz="1600">
                <a:solidFill>
                  <a:srgbClr val="003300"/>
                </a:solidFill>
                <a:latin typeface="Arial" pitchFamily="34" charset="0"/>
              </a:rPr>
              <a:t>, f(A)=A </a:t>
            </a:r>
            <a:r>
              <a:rPr lang="en-US" altLang="ko-KR" sz="1600">
                <a:solidFill>
                  <a:srgbClr val="003300"/>
                </a:solidFill>
                <a:latin typeface="Arial" pitchFamily="34" charset="0"/>
                <a:sym typeface="MT Extra" pitchFamily="18" charset="2"/>
              </a:rPr>
              <a:t> </a:t>
            </a:r>
            <a:r>
              <a:rPr lang="en-US" altLang="ko-KR" sz="1600">
                <a:solidFill>
                  <a:srgbClr val="003300"/>
                </a:solidFill>
                <a:latin typeface="Arial" pitchFamily="34" charset="0"/>
              </a:rPr>
              <a:t>R : A</a:t>
            </a:r>
            <a:r>
              <a:rPr lang="ko-KR" altLang="en-US" sz="1600">
                <a:solidFill>
                  <a:srgbClr val="003300"/>
                </a:solidFill>
                <a:latin typeface="Arial" pitchFamily="34" charset="0"/>
              </a:rPr>
              <a:t>의  </a:t>
            </a:r>
            <a:r>
              <a:rPr lang="en-US" altLang="ko-KR" sz="1600">
                <a:solidFill>
                  <a:srgbClr val="003300"/>
                </a:solidFill>
                <a:latin typeface="Arial" pitchFamily="34" charset="0"/>
              </a:rPr>
              <a:t>f</a:t>
            </a:r>
            <a:r>
              <a:rPr lang="ko-KR" altLang="en-US" sz="1600">
                <a:solidFill>
                  <a:srgbClr val="003300"/>
                </a:solidFill>
                <a:latin typeface="Arial" pitchFamily="34" charset="0"/>
              </a:rPr>
              <a:t>에 의한 상</a:t>
            </a:r>
            <a:r>
              <a:rPr lang="en-US" altLang="ko-KR" sz="1600">
                <a:solidFill>
                  <a:srgbClr val="003300"/>
                </a:solidFill>
                <a:latin typeface="Arial" pitchFamily="34" charset="0"/>
              </a:rPr>
              <a:t>(image)</a:t>
            </a:r>
            <a:endParaRPr lang="en-US" altLang="ko-KR">
              <a:latin typeface="Arial" pitchFamily="34" charset="0"/>
            </a:endParaRPr>
          </a:p>
        </p:txBody>
      </p:sp>
      <p:graphicFrame>
        <p:nvGraphicFramePr>
          <p:cNvPr id="22533" name="Object 13"/>
          <p:cNvGraphicFramePr>
            <a:graphicFrameLocks noChangeAspect="1"/>
          </p:cNvGraphicFramePr>
          <p:nvPr/>
        </p:nvGraphicFramePr>
        <p:xfrm>
          <a:off x="1898650" y="2833688"/>
          <a:ext cx="4846638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Equation" r:id="rId3" imgW="2565400" imgH="330200" progId="Equation.3">
                  <p:embed/>
                </p:oleObj>
              </mc:Choice>
              <mc:Fallback>
                <p:oleObj name="Equation" r:id="rId3" imgW="2565400" imgH="330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2833688"/>
                        <a:ext cx="4846638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14"/>
          <p:cNvGraphicFramePr>
            <a:graphicFrameLocks noChangeAspect="1"/>
          </p:cNvGraphicFramePr>
          <p:nvPr/>
        </p:nvGraphicFramePr>
        <p:xfrm>
          <a:off x="1763713" y="5473700"/>
          <a:ext cx="513238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Equation" r:id="rId5" imgW="2717800" imgH="330200" progId="Equation.3">
                  <p:embed/>
                </p:oleObj>
              </mc:Choice>
              <mc:Fallback>
                <p:oleObj name="Equation" r:id="rId5" imgW="2717800" imgH="330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473700"/>
                        <a:ext cx="5132387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B3CE921B-E0DD-4E7B-97CA-EC588A89DA35}" type="slidenum">
              <a:rPr kumimoji="0" lang="en-US" altLang="ko-KR" smtClean="0"/>
              <a:pPr eaLnBrk="1" hangingPunct="1"/>
              <a:t>2</a:t>
            </a:fld>
            <a:endParaRPr kumimoji="0" lang="en-US" altLang="ko-KR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/>
              <a:t>Contents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800" smtClean="0"/>
              <a:t>개요</a:t>
            </a:r>
          </a:p>
          <a:p>
            <a:pPr eaLnBrk="1" hangingPunct="1"/>
            <a:r>
              <a:rPr lang="ko-KR" altLang="en-US" sz="2800" smtClean="0"/>
              <a:t>퍼지 집합 </a:t>
            </a:r>
          </a:p>
          <a:p>
            <a:pPr eaLnBrk="1" hangingPunct="1"/>
            <a:r>
              <a:rPr lang="ko-KR" altLang="en-US" sz="2800" smtClean="0"/>
              <a:t>퍼지 관계</a:t>
            </a:r>
          </a:p>
          <a:p>
            <a:pPr eaLnBrk="1" hangingPunct="1"/>
            <a:r>
              <a:rPr lang="ko-KR" altLang="en-US" sz="2800" smtClean="0"/>
              <a:t>퍼지 수</a:t>
            </a:r>
          </a:p>
          <a:p>
            <a:pPr eaLnBrk="1" hangingPunct="1"/>
            <a:r>
              <a:rPr lang="ko-KR" altLang="en-US" sz="2800" smtClean="0"/>
              <a:t>퍼지 추론</a:t>
            </a:r>
          </a:p>
          <a:p>
            <a:pPr eaLnBrk="1" hangingPunct="1"/>
            <a:r>
              <a:rPr lang="ko-KR" altLang="en-US" sz="2800" smtClean="0"/>
              <a:t>퍼지이론의 응용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D8FD3B05-D9CA-441A-8959-431856357D8B}" type="slidenum">
              <a:rPr kumimoji="0" lang="en-US" altLang="ko-KR" smtClean="0"/>
              <a:pPr eaLnBrk="1" hangingPunct="1"/>
              <a:t>20</a:t>
            </a:fld>
            <a:endParaRPr kumimoji="0" lang="en-US" altLang="ko-KR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>
                <a:solidFill>
                  <a:schemeClr val="tx1"/>
                </a:solidFill>
              </a:rPr>
              <a:t>퍼지 관계</a:t>
            </a:r>
            <a:r>
              <a:rPr lang="en-US" altLang="ko-KR" sz="4000" smtClean="0">
                <a:solidFill>
                  <a:schemeClr val="tx1"/>
                </a:solidFill>
              </a:rPr>
              <a:t>(5)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68313" y="1247775"/>
            <a:ext cx="9072562" cy="37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kumimoji="0" lang="en-US" altLang="ko-KR" sz="200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2000">
                <a:solidFill>
                  <a:srgbClr val="000099"/>
                </a:solidFill>
                <a:latin typeface="Arial" pitchFamily="34" charset="0"/>
              </a:rPr>
              <a:t>예</a:t>
            </a:r>
            <a:r>
              <a:rPr lang="en-US" altLang="ko-KR" sz="2000">
                <a:solidFill>
                  <a:srgbClr val="000099"/>
                </a:solidFill>
                <a:latin typeface="Arial" pitchFamily="34" charset="0"/>
              </a:rPr>
              <a:t>) P(X </a:t>
            </a:r>
            <a:r>
              <a:rPr lang="en-US" altLang="ko-KR" sz="2000">
                <a:solidFill>
                  <a:srgbClr val="000099"/>
                </a:solidFill>
                <a:latin typeface="Arial" pitchFamily="34" charset="0"/>
                <a:sym typeface="Symbol" pitchFamily="18" charset="2"/>
              </a:rPr>
              <a:t></a:t>
            </a:r>
            <a:r>
              <a:rPr lang="en-US" altLang="ko-KR" sz="2000">
                <a:solidFill>
                  <a:srgbClr val="000099"/>
                </a:solidFill>
                <a:latin typeface="Arial" pitchFamily="34" charset="0"/>
              </a:rPr>
              <a:t> Y)</a:t>
            </a:r>
            <a:r>
              <a:rPr lang="ko-KR" altLang="en-US" sz="2000">
                <a:solidFill>
                  <a:srgbClr val="000099"/>
                </a:solidFill>
                <a:latin typeface="Arial" pitchFamily="34" charset="0"/>
              </a:rPr>
              <a:t>와 </a:t>
            </a:r>
            <a:r>
              <a:rPr lang="en-US" altLang="ko-KR" sz="2000">
                <a:solidFill>
                  <a:srgbClr val="000099"/>
                </a:solidFill>
                <a:latin typeface="Arial" pitchFamily="34" charset="0"/>
              </a:rPr>
              <a:t>R(Y </a:t>
            </a:r>
            <a:r>
              <a:rPr lang="en-US" altLang="ko-KR" sz="2000">
                <a:solidFill>
                  <a:srgbClr val="000099"/>
                </a:solidFill>
                <a:latin typeface="Arial" pitchFamily="34" charset="0"/>
                <a:sym typeface="Symbol" pitchFamily="18" charset="2"/>
              </a:rPr>
              <a:t></a:t>
            </a:r>
            <a:r>
              <a:rPr lang="en-US" altLang="ko-KR" sz="2000">
                <a:solidFill>
                  <a:srgbClr val="000099"/>
                </a:solidFill>
                <a:latin typeface="Arial" pitchFamily="34" charset="0"/>
              </a:rPr>
              <a:t> Z)</a:t>
            </a:r>
            <a:r>
              <a:rPr lang="ko-KR" altLang="en-US" sz="2000">
                <a:solidFill>
                  <a:srgbClr val="000099"/>
                </a:solidFill>
                <a:latin typeface="Arial" pitchFamily="34" charset="0"/>
              </a:rPr>
              <a:t>이 주어질 때</a:t>
            </a:r>
            <a:r>
              <a:rPr lang="en-US" altLang="ko-KR" sz="2000">
                <a:solidFill>
                  <a:srgbClr val="000099"/>
                </a:solidFill>
                <a:latin typeface="Arial" pitchFamily="34" charset="0"/>
              </a:rPr>
              <a:t>, P</a:t>
            </a:r>
            <a:r>
              <a:rPr lang="en-US" altLang="ko-KR" sz="2000">
                <a:solidFill>
                  <a:srgbClr val="000099"/>
                </a:solidFill>
                <a:latin typeface="Arial" pitchFamily="34" charset="0"/>
                <a:sym typeface="MT Extra" pitchFamily="18" charset="2"/>
              </a:rPr>
              <a:t></a:t>
            </a:r>
            <a:r>
              <a:rPr lang="en-US" altLang="ko-KR" sz="2000">
                <a:solidFill>
                  <a:srgbClr val="000099"/>
                </a:solidFill>
                <a:latin typeface="Arial" pitchFamily="34" charset="0"/>
              </a:rPr>
              <a:t>R(X </a:t>
            </a:r>
            <a:r>
              <a:rPr lang="en-US" altLang="ko-KR" sz="2000">
                <a:solidFill>
                  <a:srgbClr val="000099"/>
                </a:solidFill>
                <a:latin typeface="Arial" pitchFamily="34" charset="0"/>
                <a:sym typeface="Symbol" pitchFamily="18" charset="2"/>
              </a:rPr>
              <a:t></a:t>
            </a:r>
            <a:r>
              <a:rPr lang="en-US" altLang="ko-KR" sz="2000">
                <a:solidFill>
                  <a:srgbClr val="000099"/>
                </a:solidFill>
                <a:latin typeface="Arial" pitchFamily="34" charset="0"/>
              </a:rPr>
              <a:t> Z)</a:t>
            </a:r>
            <a:r>
              <a:rPr lang="ko-KR" altLang="en-US" sz="2000">
                <a:solidFill>
                  <a:srgbClr val="000099"/>
                </a:solidFill>
                <a:latin typeface="Arial" pitchFamily="34" charset="0"/>
              </a:rPr>
              <a:t>의 최대</a:t>
            </a:r>
            <a:r>
              <a:rPr lang="en-US" altLang="ko-KR" sz="2000">
                <a:solidFill>
                  <a:srgbClr val="000099"/>
                </a:solidFill>
                <a:latin typeface="Arial" pitchFamily="34" charset="0"/>
              </a:rPr>
              <a:t>-</a:t>
            </a:r>
            <a:r>
              <a:rPr lang="ko-KR" altLang="en-US" sz="2000">
                <a:solidFill>
                  <a:srgbClr val="000099"/>
                </a:solidFill>
                <a:latin typeface="Arial" pitchFamily="34" charset="0"/>
              </a:rPr>
              <a:t>최소 합성</a:t>
            </a:r>
            <a:r>
              <a:rPr lang="en-US" altLang="ko-KR" sz="2000">
                <a:solidFill>
                  <a:srgbClr val="000099"/>
                </a:solidFill>
                <a:latin typeface="Arial" pitchFamily="34" charset="0"/>
              </a:rPr>
              <a:t>?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en-US" altLang="ko-KR" sz="2000">
              <a:solidFill>
                <a:srgbClr val="000099"/>
              </a:solidFill>
              <a:latin typeface="Arial" pitchFamily="34" charset="0"/>
            </a:endParaRP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en-US" altLang="ko-KR" sz="1600" b="1">
              <a:solidFill>
                <a:srgbClr val="A50021"/>
              </a:solidFill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solidFill>
                  <a:srgbClr val="000099"/>
                </a:solidFill>
                <a:latin typeface="Arial" pitchFamily="34" charset="0"/>
              </a:rPr>
              <a:t> 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en-US" altLang="ko-KR" sz="1600" b="1">
              <a:solidFill>
                <a:srgbClr val="000099"/>
              </a:solidFill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 b="1">
                <a:solidFill>
                  <a:srgbClr val="000099"/>
                </a:solidFill>
                <a:latin typeface="Arial" pitchFamily="34" charset="0"/>
              </a:rPr>
              <a:t>해</a:t>
            </a:r>
            <a:r>
              <a:rPr lang="en-US" altLang="ko-KR" sz="1600" b="1">
                <a:solidFill>
                  <a:srgbClr val="000099"/>
                </a:solidFill>
                <a:latin typeface="Arial" pitchFamily="34" charset="0"/>
              </a:rPr>
              <a:t>: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en-US" altLang="ko-KR" sz="1600" b="1">
              <a:solidFill>
                <a:srgbClr val="A50021"/>
              </a:solidFill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Char char="r"/>
            </a:pPr>
            <a:endParaRPr lang="en-US" altLang="ko-KR" sz="1600" b="1"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Char char="r"/>
            </a:pPr>
            <a:endParaRPr lang="en-US" altLang="ko-KR" b="1"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Char char="r"/>
            </a:pPr>
            <a:endParaRPr lang="en-US" altLang="ko-KR" b="1">
              <a:latin typeface="Arial" pitchFamily="34" charset="0"/>
            </a:endParaRPr>
          </a:p>
        </p:txBody>
      </p:sp>
      <p:graphicFrame>
        <p:nvGraphicFramePr>
          <p:cNvPr id="23557" name="Object 7"/>
          <p:cNvGraphicFramePr>
            <a:graphicFrameLocks noChangeAspect="1"/>
          </p:cNvGraphicFramePr>
          <p:nvPr/>
        </p:nvGraphicFramePr>
        <p:xfrm>
          <a:off x="1897063" y="2957513"/>
          <a:ext cx="4846637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8" name="Equation" r:id="rId3" imgW="2565400" imgH="355600" progId="Equation.3">
                  <p:embed/>
                </p:oleObj>
              </mc:Choice>
              <mc:Fallback>
                <p:oleObj name="Equation" r:id="rId3" imgW="2565400" imgH="355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2957513"/>
                        <a:ext cx="4846637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8"/>
          <p:cNvGraphicFramePr>
            <a:graphicFrameLocks noChangeAspect="1"/>
          </p:cNvGraphicFramePr>
          <p:nvPr/>
        </p:nvGraphicFramePr>
        <p:xfrm>
          <a:off x="1649413" y="1914525"/>
          <a:ext cx="15779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9" name="수식" r:id="rId5" imgW="939800" imgH="457200" progId="Equation.3">
                  <p:embed/>
                </p:oleObj>
              </mc:Choice>
              <mc:Fallback>
                <p:oleObj name="수식" r:id="rId5" imgW="9398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3" y="1914525"/>
                        <a:ext cx="15779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9"/>
          <p:cNvGraphicFramePr>
            <a:graphicFrameLocks noChangeAspect="1"/>
          </p:cNvGraphicFramePr>
          <p:nvPr/>
        </p:nvGraphicFramePr>
        <p:xfrm>
          <a:off x="4011613" y="1914525"/>
          <a:ext cx="21526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0" name="수식" r:id="rId7" imgW="1282700" imgH="457200" progId="Equation.3">
                  <p:embed/>
                </p:oleObj>
              </mc:Choice>
              <mc:Fallback>
                <p:oleObj name="수식" r:id="rId7" imgW="12827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3" y="1914525"/>
                        <a:ext cx="215265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10"/>
          <p:cNvGraphicFramePr>
            <a:graphicFrameLocks noChangeAspect="1"/>
          </p:cNvGraphicFramePr>
          <p:nvPr/>
        </p:nvGraphicFramePr>
        <p:xfrm>
          <a:off x="1874838" y="3746500"/>
          <a:ext cx="5588000" cy="174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1" name="Equation" r:id="rId9" imgW="2959100" imgH="914400" progId="Equation.3">
                  <p:embed/>
                </p:oleObj>
              </mc:Choice>
              <mc:Fallback>
                <p:oleObj name="Equation" r:id="rId9" imgW="2959100" imgH="914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3746500"/>
                        <a:ext cx="5588000" cy="174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11"/>
          <p:cNvGraphicFramePr>
            <a:graphicFrameLocks noChangeAspect="1"/>
          </p:cNvGraphicFramePr>
          <p:nvPr/>
        </p:nvGraphicFramePr>
        <p:xfrm>
          <a:off x="1897063" y="5688013"/>
          <a:ext cx="434022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2" name="수식" r:id="rId11" imgW="2298700" imgH="203200" progId="Equation.3">
                  <p:embed/>
                </p:oleObj>
              </mc:Choice>
              <mc:Fallback>
                <p:oleObj name="수식" r:id="rId11" imgW="22987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5688013"/>
                        <a:ext cx="4340225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2"/>
          <p:cNvGraphicFramePr>
            <a:graphicFrameLocks noChangeAspect="1"/>
          </p:cNvGraphicFramePr>
          <p:nvPr/>
        </p:nvGraphicFramePr>
        <p:xfrm>
          <a:off x="6697663" y="5659438"/>
          <a:ext cx="177482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3" name="수식" r:id="rId13" imgW="939392" imgH="203112" progId="Equation.3">
                  <p:embed/>
                </p:oleObj>
              </mc:Choice>
              <mc:Fallback>
                <p:oleObj name="수식" r:id="rId13" imgW="939392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663" y="5659438"/>
                        <a:ext cx="1774825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3"/>
          <p:cNvGraphicFramePr>
            <a:graphicFrameLocks noChangeAspect="1"/>
          </p:cNvGraphicFramePr>
          <p:nvPr/>
        </p:nvGraphicFramePr>
        <p:xfrm>
          <a:off x="1897063" y="6070600"/>
          <a:ext cx="5516562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4" name="수식" r:id="rId15" imgW="2921000" imgH="203200" progId="Equation.3">
                  <p:embed/>
                </p:oleObj>
              </mc:Choice>
              <mc:Fallback>
                <p:oleObj name="수식" r:id="rId15" imgW="2921000" imgH="203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6070600"/>
                        <a:ext cx="5516562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0CEA82F4-C40B-472D-9CE6-FD1CB923D244}" type="slidenum">
              <a:rPr kumimoji="0" lang="en-US" altLang="ko-KR" smtClean="0"/>
              <a:pPr eaLnBrk="1" hangingPunct="1"/>
              <a:t>21</a:t>
            </a:fld>
            <a:endParaRPr kumimoji="0" lang="en-US" altLang="ko-KR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>
                <a:solidFill>
                  <a:schemeClr val="tx1"/>
                </a:solidFill>
              </a:rPr>
              <a:t>퍼지 수</a:t>
            </a:r>
            <a:r>
              <a:rPr lang="en-US" altLang="ko-KR" sz="4000" smtClean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23850" y="1163638"/>
            <a:ext cx="9072563" cy="541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lang="en-US" altLang="ko-KR" sz="2000" b="1">
                <a:latin typeface="Arial" pitchFamily="34" charset="0"/>
              </a:rPr>
              <a:t> </a:t>
            </a:r>
            <a:r>
              <a:rPr lang="ko-KR" altLang="en-US" sz="2000" b="1">
                <a:latin typeface="Arial" pitchFamily="34" charset="0"/>
              </a:rPr>
              <a:t>퍼지 수의 정의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 b="1">
                <a:solidFill>
                  <a:srgbClr val="A50021"/>
                </a:solidFill>
                <a:latin typeface="Arial" pitchFamily="34" charset="0"/>
              </a:rPr>
              <a:t>    </a:t>
            </a:r>
            <a:r>
              <a:rPr lang="en-US" altLang="ko-KR" sz="1600" b="1">
                <a:latin typeface="Arial" pitchFamily="34" charset="0"/>
              </a:rPr>
              <a:t>- convex fuzzy set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    - normalized fuzzy set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    - domain : number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      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      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en-US" altLang="ko-KR" sz="1600" b="1">
              <a:latin typeface="Arial" pitchFamily="34" charset="0"/>
            </a:endParaRP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    - number = </a:t>
            </a:r>
            <a:r>
              <a:rPr lang="en-US" altLang="ko-KR" sz="1600">
                <a:latin typeface="Arial" pitchFamily="34" charset="0"/>
              </a:rPr>
              <a:t>{1.2, 1.5, -1, …}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>
                <a:latin typeface="Arial" pitchFamily="34" charset="0"/>
              </a:rPr>
              <a:t>    </a:t>
            </a:r>
            <a:r>
              <a:rPr lang="en-US" altLang="ko-KR" sz="1600" b="1">
                <a:latin typeface="Arial" pitchFamily="34" charset="0"/>
              </a:rPr>
              <a:t>- fuzzy number =</a:t>
            </a:r>
            <a:r>
              <a:rPr lang="en-US" altLang="ko-KR" sz="1600">
                <a:latin typeface="Arial" pitchFamily="34" charset="0"/>
              </a:rPr>
              <a:t> {</a:t>
            </a:r>
            <a:r>
              <a:rPr lang="ko-KR" altLang="en-US" sz="1600">
                <a:latin typeface="Arial" pitchFamily="34" charset="0"/>
              </a:rPr>
              <a:t>약</a:t>
            </a:r>
            <a:r>
              <a:rPr lang="en-US" altLang="ko-KR" sz="1600">
                <a:latin typeface="Arial" pitchFamily="34" charset="0"/>
              </a:rPr>
              <a:t>1, </a:t>
            </a:r>
            <a:r>
              <a:rPr lang="ko-KR" altLang="en-US" sz="1600">
                <a:latin typeface="Arial" pitchFamily="34" charset="0"/>
              </a:rPr>
              <a:t>약</a:t>
            </a:r>
            <a:r>
              <a:rPr lang="en-US" altLang="ko-KR" sz="1600">
                <a:latin typeface="Arial" pitchFamily="34" charset="0"/>
              </a:rPr>
              <a:t>2, 2</a:t>
            </a:r>
            <a:r>
              <a:rPr lang="ko-KR" altLang="en-US" sz="1600">
                <a:latin typeface="Arial" pitchFamily="34" charset="0"/>
              </a:rPr>
              <a:t>보다 약간 큰 수</a:t>
            </a:r>
            <a:r>
              <a:rPr lang="en-US" altLang="ko-KR" sz="1600">
                <a:latin typeface="Arial" pitchFamily="34" charset="0"/>
              </a:rPr>
              <a:t>, </a:t>
            </a:r>
            <a:r>
              <a:rPr lang="ko-KR" altLang="en-US" sz="1600">
                <a:latin typeface="Arial" pitchFamily="34" charset="0"/>
              </a:rPr>
              <a:t>현재 값 </a:t>
            </a:r>
            <a:r>
              <a:rPr lang="en-US" altLang="ko-KR" sz="1600">
                <a:latin typeface="Arial" pitchFamily="34" charset="0"/>
              </a:rPr>
              <a:t>+ 0</a:t>
            </a:r>
            <a:r>
              <a:rPr lang="ko-KR" altLang="en-US" sz="1600">
                <a:latin typeface="Arial" pitchFamily="34" charset="0"/>
              </a:rPr>
              <a:t>보다 약간 큰 수</a:t>
            </a:r>
            <a:r>
              <a:rPr lang="en-US" altLang="ko-KR" sz="1600">
                <a:latin typeface="Arial" pitchFamily="34" charset="0"/>
              </a:rPr>
              <a:t>…}</a:t>
            </a:r>
            <a:endParaRPr lang="en-US" altLang="ko-KR" sz="1600" b="1">
              <a:latin typeface="Arial" pitchFamily="34" charset="0"/>
            </a:endParaRP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en-US" altLang="ko-KR" sz="1600" b="1"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solidFill>
                  <a:srgbClr val="000099"/>
                </a:solidFill>
                <a:latin typeface="Arial" pitchFamily="34" charset="0"/>
              </a:rPr>
              <a:t> 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en-US" altLang="ko-KR" sz="1600" b="1">
              <a:solidFill>
                <a:srgbClr val="A50021"/>
              </a:solidFill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Char char="r"/>
            </a:pPr>
            <a:endParaRPr lang="en-US" altLang="ko-KR" sz="1600" b="1"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Char char="r"/>
            </a:pPr>
            <a:endParaRPr lang="en-US" altLang="ko-KR" b="1"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Char char="r"/>
            </a:pPr>
            <a:endParaRPr lang="en-US" altLang="ko-KR" b="1">
              <a:latin typeface="Arial" pitchFamily="34" charset="0"/>
            </a:endParaRPr>
          </a:p>
        </p:txBody>
      </p:sp>
      <p:sp>
        <p:nvSpPr>
          <p:cNvPr id="24581" name="Text Box 12"/>
          <p:cNvSpPr txBox="1">
            <a:spLocks noChangeArrowheads="1"/>
          </p:cNvSpPr>
          <p:nvPr/>
        </p:nvSpPr>
        <p:spPr bwMode="auto">
          <a:xfrm>
            <a:off x="1573213" y="6446838"/>
            <a:ext cx="3206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0</a:t>
            </a:r>
          </a:p>
        </p:txBody>
      </p:sp>
      <p:sp>
        <p:nvSpPr>
          <p:cNvPr id="24582" name="Text Box 13"/>
          <p:cNvSpPr txBox="1">
            <a:spLocks noChangeArrowheads="1"/>
          </p:cNvSpPr>
          <p:nvPr/>
        </p:nvSpPr>
        <p:spPr bwMode="auto">
          <a:xfrm>
            <a:off x="1876425" y="6446838"/>
            <a:ext cx="322263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1</a:t>
            </a:r>
          </a:p>
        </p:txBody>
      </p:sp>
      <p:sp>
        <p:nvSpPr>
          <p:cNvPr id="24583" name="Text Box 14"/>
          <p:cNvSpPr txBox="1">
            <a:spLocks noChangeArrowheads="1"/>
          </p:cNvSpPr>
          <p:nvPr/>
        </p:nvSpPr>
        <p:spPr bwMode="auto">
          <a:xfrm>
            <a:off x="3059113" y="6438900"/>
            <a:ext cx="3206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3</a:t>
            </a:r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520950" y="6445250"/>
            <a:ext cx="322263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2</a:t>
            </a:r>
          </a:p>
        </p:txBody>
      </p:sp>
      <p:grpSp>
        <p:nvGrpSpPr>
          <p:cNvPr id="24585" name="Group 16"/>
          <p:cNvGrpSpPr>
            <a:grpSpLocks/>
          </p:cNvGrpSpPr>
          <p:nvPr/>
        </p:nvGrpSpPr>
        <p:grpSpPr bwMode="auto">
          <a:xfrm>
            <a:off x="1258888" y="4437063"/>
            <a:ext cx="2555875" cy="2251075"/>
            <a:chOff x="748" y="2160"/>
            <a:chExt cx="1610" cy="1418"/>
          </a:xfrm>
        </p:grpSpPr>
        <p:grpSp>
          <p:nvGrpSpPr>
            <p:cNvPr id="24621" name="Group 17"/>
            <p:cNvGrpSpPr>
              <a:grpSpLocks/>
            </p:cNvGrpSpPr>
            <p:nvPr/>
          </p:nvGrpSpPr>
          <p:grpSpPr bwMode="auto">
            <a:xfrm>
              <a:off x="1034" y="2160"/>
              <a:ext cx="1178" cy="1252"/>
              <a:chOff x="2717" y="8729"/>
              <a:chExt cx="2630" cy="2060"/>
            </a:xfrm>
          </p:grpSpPr>
          <p:sp>
            <p:nvSpPr>
              <p:cNvPr id="24631" name="Line 18"/>
              <p:cNvSpPr>
                <a:spLocks noChangeShapeType="1"/>
              </p:cNvSpPr>
              <p:nvPr/>
            </p:nvSpPr>
            <p:spPr bwMode="auto">
              <a:xfrm flipV="1">
                <a:off x="2717" y="10789"/>
                <a:ext cx="26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632" name="Line 19"/>
              <p:cNvSpPr>
                <a:spLocks noChangeShapeType="1"/>
              </p:cNvSpPr>
              <p:nvPr/>
            </p:nvSpPr>
            <p:spPr bwMode="auto">
              <a:xfrm flipV="1">
                <a:off x="2730" y="8729"/>
                <a:ext cx="0" cy="20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4622" name="Text Box 20"/>
            <p:cNvSpPr txBox="1">
              <a:spLocks noChangeArrowheads="1"/>
            </p:cNvSpPr>
            <p:nvPr/>
          </p:nvSpPr>
          <p:spPr bwMode="auto">
            <a:xfrm>
              <a:off x="2126" y="3393"/>
              <a:ext cx="232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latinLnBrk="0">
                <a:buClrTx/>
                <a:buFontTx/>
                <a:buNone/>
              </a:pPr>
              <a:r>
                <a:rPr kumimoji="0" lang="en-US" altLang="ko-KR" sz="1400" i="1">
                  <a:latin typeface="바탕" pitchFamily="18" charset="-127"/>
                  <a:ea typeface="바탕" pitchFamily="18" charset="-127"/>
                </a:rPr>
                <a:t>x</a:t>
              </a:r>
            </a:p>
          </p:txBody>
        </p:sp>
        <p:sp>
          <p:nvSpPr>
            <p:cNvPr id="24623" name="Text Box 21"/>
            <p:cNvSpPr txBox="1">
              <a:spLocks noChangeArrowheads="1"/>
            </p:cNvSpPr>
            <p:nvPr/>
          </p:nvSpPr>
          <p:spPr bwMode="auto">
            <a:xfrm>
              <a:off x="748" y="2495"/>
              <a:ext cx="305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latinLnBrk="0">
                <a:buClrTx/>
                <a:buFontTx/>
                <a:buNone/>
              </a:pPr>
              <a:r>
                <a:rPr kumimoji="0" lang="en-US" altLang="ko-KR" sz="1200" i="1">
                  <a:latin typeface="바탕" pitchFamily="18" charset="-127"/>
                  <a:ea typeface="바탕" pitchFamily="18" charset="-127"/>
                </a:rPr>
                <a:t>1.0</a:t>
              </a:r>
            </a:p>
          </p:txBody>
        </p:sp>
        <p:graphicFrame>
          <p:nvGraphicFramePr>
            <p:cNvPr id="24624" name="Object 22"/>
            <p:cNvGraphicFramePr>
              <a:graphicFrameLocks noChangeAspect="1"/>
            </p:cNvGraphicFramePr>
            <p:nvPr/>
          </p:nvGraphicFramePr>
          <p:xfrm>
            <a:off x="754" y="2169"/>
            <a:ext cx="262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17" name="Equation" r:id="rId3" imgW="406048" imgH="215713" progId="Equation.3">
                    <p:embed/>
                  </p:oleObj>
                </mc:Choice>
                <mc:Fallback>
                  <p:oleObj name="Equation" r:id="rId3" imgW="406048" imgH="215713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" y="2169"/>
                          <a:ext cx="262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5" name="Line 23"/>
            <p:cNvSpPr>
              <a:spLocks noChangeShapeType="1"/>
            </p:cNvSpPr>
            <p:nvPr/>
          </p:nvSpPr>
          <p:spPr bwMode="auto">
            <a:xfrm flipH="1">
              <a:off x="1233" y="2575"/>
              <a:ext cx="382" cy="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/>
            <a:lstStyle/>
            <a:p>
              <a:endParaRPr lang="ko-KR" altLang="en-US"/>
            </a:p>
          </p:txBody>
        </p:sp>
        <p:sp>
          <p:nvSpPr>
            <p:cNvPr id="24626" name="Line 24"/>
            <p:cNvSpPr>
              <a:spLocks noChangeShapeType="1"/>
            </p:cNvSpPr>
            <p:nvPr/>
          </p:nvSpPr>
          <p:spPr bwMode="auto">
            <a:xfrm>
              <a:off x="1615" y="2595"/>
              <a:ext cx="378" cy="8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/>
            <a:lstStyle/>
            <a:p>
              <a:endParaRPr lang="ko-KR" altLang="en-US"/>
            </a:p>
          </p:txBody>
        </p:sp>
        <p:graphicFrame>
          <p:nvGraphicFramePr>
            <p:cNvPr id="24627" name="Object 25"/>
            <p:cNvGraphicFramePr>
              <a:graphicFrameLocks noChangeAspect="1"/>
            </p:cNvGraphicFramePr>
            <p:nvPr/>
          </p:nvGraphicFramePr>
          <p:xfrm>
            <a:off x="1610" y="2372"/>
            <a:ext cx="98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18" name="Equation" r:id="rId5" imgW="152268" imgH="164957" progId="Equation.3">
                    <p:embed/>
                  </p:oleObj>
                </mc:Choice>
                <mc:Fallback>
                  <p:oleObj name="Equation" r:id="rId5" imgW="152268" imgH="164957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372"/>
                          <a:ext cx="98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8" name="Line 26"/>
            <p:cNvSpPr>
              <a:spLocks noChangeShapeType="1"/>
            </p:cNvSpPr>
            <p:nvPr/>
          </p:nvSpPr>
          <p:spPr bwMode="auto">
            <a:xfrm>
              <a:off x="1618" y="3393"/>
              <a:ext cx="0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>
              <a:outerShdw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/>
            <a:lstStyle/>
            <a:p>
              <a:endParaRPr lang="ko-KR" altLang="en-US"/>
            </a:p>
          </p:txBody>
        </p:sp>
        <p:sp>
          <p:nvSpPr>
            <p:cNvPr id="24629" name="Line 27"/>
            <p:cNvSpPr>
              <a:spLocks noChangeShapeType="1"/>
            </p:cNvSpPr>
            <p:nvPr/>
          </p:nvSpPr>
          <p:spPr bwMode="auto">
            <a:xfrm>
              <a:off x="1020" y="2568"/>
              <a:ext cx="59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>
              <a:outerShdw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/>
            <a:lstStyle/>
            <a:p>
              <a:endParaRPr lang="ko-KR" altLang="en-US"/>
            </a:p>
          </p:txBody>
        </p:sp>
        <p:sp>
          <p:nvSpPr>
            <p:cNvPr id="24630" name="Text Box 28"/>
            <p:cNvSpPr txBox="1">
              <a:spLocks noChangeArrowheads="1"/>
            </p:cNvSpPr>
            <p:nvPr/>
          </p:nvSpPr>
          <p:spPr bwMode="auto">
            <a:xfrm>
              <a:off x="1779" y="2439"/>
              <a:ext cx="511" cy="179"/>
            </a:xfrm>
            <a:prstGeom prst="rect">
              <a:avLst/>
            </a:prstGeom>
            <a:noFill/>
            <a:ln>
              <a:noFill/>
            </a:ln>
            <a:effectLst>
              <a:outerShdw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124" tIns="41061" rIns="82124" bIns="41061">
              <a:spAutoFit/>
            </a:bodyPr>
            <a:lstStyle>
              <a:lvl1pPr defTabSz="814388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814388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814388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814388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814388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95000"/>
                </a:lnSpc>
                <a:spcBef>
                  <a:spcPct val="50000"/>
                </a:spcBef>
                <a:buClr>
                  <a:srgbClr val="35C5FF"/>
                </a:buClr>
                <a:buSzPct val="100000"/>
                <a:buFont typeface="Arial" pitchFamily="34" charset="0"/>
                <a:buNone/>
              </a:pPr>
              <a:r>
                <a:rPr kumimoji="0" lang="ko-KR" altLang="en-US" sz="1400" b="1">
                  <a:latin typeface="Arial" pitchFamily="34" charset="0"/>
                </a:rPr>
                <a:t>대략</a:t>
              </a:r>
              <a:r>
                <a:rPr kumimoji="0" lang="en-US" altLang="ko-KR" sz="1400" b="1">
                  <a:latin typeface="Arial" pitchFamily="34" charset="0"/>
                </a:rPr>
                <a:t>2</a:t>
              </a:r>
            </a:p>
          </p:txBody>
        </p:sp>
      </p:grpSp>
      <p:grpSp>
        <p:nvGrpSpPr>
          <p:cNvPr id="24586" name="Group 29"/>
          <p:cNvGrpSpPr>
            <a:grpSpLocks/>
          </p:cNvGrpSpPr>
          <p:nvPr/>
        </p:nvGrpSpPr>
        <p:grpSpPr bwMode="auto">
          <a:xfrm>
            <a:off x="5040313" y="4437063"/>
            <a:ext cx="2844800" cy="2305050"/>
            <a:chOff x="2812" y="2160"/>
            <a:chExt cx="1792" cy="1452"/>
          </a:xfrm>
        </p:grpSpPr>
        <p:grpSp>
          <p:nvGrpSpPr>
            <p:cNvPr id="24605" name="Group 30"/>
            <p:cNvGrpSpPr>
              <a:grpSpLocks/>
            </p:cNvGrpSpPr>
            <p:nvPr/>
          </p:nvGrpSpPr>
          <p:grpSpPr bwMode="auto">
            <a:xfrm>
              <a:off x="3098" y="2160"/>
              <a:ext cx="1178" cy="1252"/>
              <a:chOff x="2717" y="8729"/>
              <a:chExt cx="2630" cy="2060"/>
            </a:xfrm>
          </p:grpSpPr>
          <p:sp>
            <p:nvSpPr>
              <p:cNvPr id="24619" name="Line 31"/>
              <p:cNvSpPr>
                <a:spLocks noChangeShapeType="1"/>
              </p:cNvSpPr>
              <p:nvPr/>
            </p:nvSpPr>
            <p:spPr bwMode="auto">
              <a:xfrm flipV="1">
                <a:off x="2717" y="10789"/>
                <a:ext cx="263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620" name="Line 32"/>
              <p:cNvSpPr>
                <a:spLocks noChangeShapeType="1"/>
              </p:cNvSpPr>
              <p:nvPr/>
            </p:nvSpPr>
            <p:spPr bwMode="auto">
              <a:xfrm flipV="1">
                <a:off x="2730" y="8729"/>
                <a:ext cx="0" cy="20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4606" name="Text Box 33"/>
            <p:cNvSpPr txBox="1">
              <a:spLocks noChangeArrowheads="1"/>
            </p:cNvSpPr>
            <p:nvPr/>
          </p:nvSpPr>
          <p:spPr bwMode="auto">
            <a:xfrm>
              <a:off x="4190" y="3393"/>
              <a:ext cx="232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latinLnBrk="0">
                <a:buClrTx/>
                <a:buFontTx/>
                <a:buNone/>
              </a:pPr>
              <a:r>
                <a:rPr kumimoji="0" lang="en-US" altLang="ko-KR" sz="1400" i="1">
                  <a:latin typeface="바탕" pitchFamily="18" charset="-127"/>
                  <a:ea typeface="바탕" pitchFamily="18" charset="-127"/>
                </a:rPr>
                <a:t>x</a:t>
              </a:r>
            </a:p>
          </p:txBody>
        </p:sp>
        <p:sp>
          <p:nvSpPr>
            <p:cNvPr id="24607" name="Text Box 34"/>
            <p:cNvSpPr txBox="1">
              <a:spLocks noChangeArrowheads="1"/>
            </p:cNvSpPr>
            <p:nvPr/>
          </p:nvSpPr>
          <p:spPr bwMode="auto">
            <a:xfrm>
              <a:off x="3010" y="3426"/>
              <a:ext cx="202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latinLnBrk="0">
                <a:buClrTx/>
                <a:buFontTx/>
                <a:buNone/>
              </a:pPr>
              <a:r>
                <a:rPr kumimoji="0" lang="en-US" altLang="ko-KR" sz="1200" i="1">
                  <a:latin typeface="바탕" pitchFamily="18" charset="-127"/>
                  <a:ea typeface="바탕" pitchFamily="18" charset="-127"/>
                </a:rPr>
                <a:t>0</a:t>
              </a:r>
            </a:p>
          </p:txBody>
        </p:sp>
        <p:sp>
          <p:nvSpPr>
            <p:cNvPr id="24608" name="Text Box 35"/>
            <p:cNvSpPr txBox="1">
              <a:spLocks noChangeArrowheads="1"/>
            </p:cNvSpPr>
            <p:nvPr/>
          </p:nvSpPr>
          <p:spPr bwMode="auto">
            <a:xfrm>
              <a:off x="2812" y="2495"/>
              <a:ext cx="305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latinLnBrk="0">
                <a:buClrTx/>
                <a:buFontTx/>
                <a:buNone/>
              </a:pPr>
              <a:r>
                <a:rPr kumimoji="0" lang="en-US" altLang="ko-KR" sz="1200" i="1">
                  <a:latin typeface="바탕" pitchFamily="18" charset="-127"/>
                  <a:ea typeface="바탕" pitchFamily="18" charset="-127"/>
                </a:rPr>
                <a:t>1.0</a:t>
              </a:r>
            </a:p>
          </p:txBody>
        </p:sp>
        <p:graphicFrame>
          <p:nvGraphicFramePr>
            <p:cNvPr id="24609" name="Object 36"/>
            <p:cNvGraphicFramePr>
              <a:graphicFrameLocks noChangeAspect="1"/>
            </p:cNvGraphicFramePr>
            <p:nvPr/>
          </p:nvGraphicFramePr>
          <p:xfrm>
            <a:off x="2818" y="2169"/>
            <a:ext cx="262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19" name="Equation" r:id="rId7" imgW="406048" imgH="215713" progId="Equation.3">
                    <p:embed/>
                  </p:oleObj>
                </mc:Choice>
                <mc:Fallback>
                  <p:oleObj name="Equation" r:id="rId7" imgW="406048" imgH="215713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8" y="2169"/>
                          <a:ext cx="262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0" name="Text Box 37"/>
            <p:cNvSpPr txBox="1">
              <a:spLocks noChangeArrowheads="1"/>
            </p:cNvSpPr>
            <p:nvPr/>
          </p:nvSpPr>
          <p:spPr bwMode="auto">
            <a:xfrm>
              <a:off x="3201" y="3426"/>
              <a:ext cx="203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latinLnBrk="0">
                <a:buClrTx/>
                <a:buFontTx/>
                <a:buNone/>
              </a:pPr>
              <a:r>
                <a:rPr kumimoji="0" lang="en-US" altLang="ko-KR" sz="1200" i="1">
                  <a:latin typeface="바탕" pitchFamily="18" charset="-127"/>
                  <a:ea typeface="바탕" pitchFamily="18" charset="-127"/>
                </a:rPr>
                <a:t>1</a:t>
              </a:r>
            </a:p>
          </p:txBody>
        </p:sp>
        <p:sp>
          <p:nvSpPr>
            <p:cNvPr id="24611" name="Text Box 38"/>
            <p:cNvSpPr txBox="1">
              <a:spLocks noChangeArrowheads="1"/>
            </p:cNvSpPr>
            <p:nvPr/>
          </p:nvSpPr>
          <p:spPr bwMode="auto">
            <a:xfrm>
              <a:off x="3946" y="3421"/>
              <a:ext cx="202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latinLnBrk="0">
                <a:buClrTx/>
                <a:buFontTx/>
                <a:buNone/>
              </a:pPr>
              <a:r>
                <a:rPr kumimoji="0" lang="en-US" altLang="ko-KR" sz="1200" i="1">
                  <a:latin typeface="바탕" pitchFamily="18" charset="-127"/>
                  <a:ea typeface="바탕" pitchFamily="18" charset="-127"/>
                </a:rPr>
                <a:t>3</a:t>
              </a:r>
            </a:p>
          </p:txBody>
        </p:sp>
        <p:sp>
          <p:nvSpPr>
            <p:cNvPr id="24612" name="Line 39"/>
            <p:cNvSpPr>
              <a:spLocks noChangeShapeType="1"/>
            </p:cNvSpPr>
            <p:nvPr/>
          </p:nvSpPr>
          <p:spPr bwMode="auto">
            <a:xfrm>
              <a:off x="3696" y="2568"/>
              <a:ext cx="361" cy="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/>
            <a:lstStyle/>
            <a:p>
              <a:endParaRPr lang="ko-KR" altLang="en-US"/>
            </a:p>
          </p:txBody>
        </p:sp>
        <p:graphicFrame>
          <p:nvGraphicFramePr>
            <p:cNvPr id="24613" name="Object 40"/>
            <p:cNvGraphicFramePr>
              <a:graphicFrameLocks noChangeAspect="1"/>
            </p:cNvGraphicFramePr>
            <p:nvPr/>
          </p:nvGraphicFramePr>
          <p:xfrm>
            <a:off x="3674" y="2372"/>
            <a:ext cx="98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0" name="Equation" r:id="rId8" imgW="152268" imgH="164957" progId="Equation.3">
                    <p:embed/>
                  </p:oleObj>
                </mc:Choice>
                <mc:Fallback>
                  <p:oleObj name="Equation" r:id="rId8" imgW="152268" imgH="164957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4" y="2372"/>
                          <a:ext cx="98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4" name="Text Box 41"/>
            <p:cNvSpPr txBox="1">
              <a:spLocks noChangeArrowheads="1"/>
            </p:cNvSpPr>
            <p:nvPr/>
          </p:nvSpPr>
          <p:spPr bwMode="auto">
            <a:xfrm>
              <a:off x="3606" y="3425"/>
              <a:ext cx="203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latinLnBrk="0">
                <a:buClrTx/>
                <a:buFontTx/>
                <a:buNone/>
              </a:pPr>
              <a:r>
                <a:rPr kumimoji="0" lang="en-US" altLang="ko-KR" sz="1200" i="1">
                  <a:latin typeface="바탕" pitchFamily="18" charset="-127"/>
                  <a:ea typeface="바탕" pitchFamily="18" charset="-127"/>
                </a:rPr>
                <a:t>2</a:t>
              </a:r>
            </a:p>
          </p:txBody>
        </p:sp>
        <p:sp>
          <p:nvSpPr>
            <p:cNvPr id="24615" name="Line 42"/>
            <p:cNvSpPr>
              <a:spLocks noChangeShapeType="1"/>
            </p:cNvSpPr>
            <p:nvPr/>
          </p:nvSpPr>
          <p:spPr bwMode="auto">
            <a:xfrm>
              <a:off x="3681" y="3393"/>
              <a:ext cx="0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>
              <a:outerShdw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/>
            <a:lstStyle/>
            <a:p>
              <a:endParaRPr lang="ko-KR" altLang="en-US"/>
            </a:p>
          </p:txBody>
        </p:sp>
        <p:sp>
          <p:nvSpPr>
            <p:cNvPr id="24616" name="Line 43"/>
            <p:cNvSpPr>
              <a:spLocks noChangeShapeType="1"/>
            </p:cNvSpPr>
            <p:nvPr/>
          </p:nvSpPr>
          <p:spPr bwMode="auto">
            <a:xfrm>
              <a:off x="3084" y="2568"/>
              <a:ext cx="59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>
              <a:outerShdw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/>
            <a:lstStyle/>
            <a:p>
              <a:endParaRPr lang="ko-KR" altLang="en-US"/>
            </a:p>
          </p:txBody>
        </p:sp>
        <p:sp>
          <p:nvSpPr>
            <p:cNvPr id="24617" name="Text Box 44"/>
            <p:cNvSpPr txBox="1">
              <a:spLocks noChangeArrowheads="1"/>
            </p:cNvSpPr>
            <p:nvPr/>
          </p:nvSpPr>
          <p:spPr bwMode="auto">
            <a:xfrm>
              <a:off x="3843" y="2439"/>
              <a:ext cx="761" cy="306"/>
            </a:xfrm>
            <a:prstGeom prst="rect">
              <a:avLst/>
            </a:prstGeom>
            <a:noFill/>
            <a:ln>
              <a:noFill/>
            </a:ln>
            <a:effectLst>
              <a:outerShdw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124" tIns="41061" rIns="82124" bIns="41061">
              <a:spAutoFit/>
            </a:bodyPr>
            <a:lstStyle>
              <a:lvl1pPr defTabSz="814388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814388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814388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814388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814388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814388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95000"/>
                </a:lnSpc>
                <a:spcBef>
                  <a:spcPct val="50000"/>
                </a:spcBef>
                <a:buClr>
                  <a:srgbClr val="35C5FF"/>
                </a:buClr>
                <a:buSzPct val="100000"/>
                <a:buFont typeface="Arial" pitchFamily="34" charset="0"/>
                <a:buNone/>
              </a:pPr>
              <a:r>
                <a:rPr kumimoji="0" lang="en-US" altLang="ko-KR" sz="1400" b="1">
                  <a:latin typeface="Arial" pitchFamily="34" charset="0"/>
                </a:rPr>
                <a:t>2</a:t>
              </a:r>
              <a:r>
                <a:rPr kumimoji="0" lang="ko-KR" altLang="en-US" sz="1400" b="1">
                  <a:latin typeface="Arial" pitchFamily="34" charset="0"/>
                </a:rPr>
                <a:t>보다 약간 큰 수</a:t>
              </a:r>
            </a:p>
          </p:txBody>
        </p:sp>
        <p:sp>
          <p:nvSpPr>
            <p:cNvPr id="24618" name="Line 45"/>
            <p:cNvSpPr>
              <a:spLocks noChangeShapeType="1"/>
            </p:cNvSpPr>
            <p:nvPr/>
          </p:nvSpPr>
          <p:spPr bwMode="auto">
            <a:xfrm>
              <a:off x="3696" y="2568"/>
              <a:ext cx="0" cy="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/>
            <a:lstStyle/>
            <a:p>
              <a:endParaRPr lang="ko-KR" altLang="en-US"/>
            </a:p>
          </p:txBody>
        </p:sp>
      </p:grpSp>
      <p:graphicFrame>
        <p:nvGraphicFramePr>
          <p:cNvPr id="24587" name="Object 46"/>
          <p:cNvGraphicFramePr>
            <a:graphicFrameLocks noChangeAspect="1"/>
          </p:cNvGraphicFramePr>
          <p:nvPr/>
        </p:nvGraphicFramePr>
        <p:xfrm>
          <a:off x="4416425" y="1724025"/>
          <a:ext cx="37687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1" name="Equation" r:id="rId9" imgW="2273300" imgH="203200" progId="Equation.3">
                  <p:embed/>
                </p:oleObj>
              </mc:Choice>
              <mc:Fallback>
                <p:oleObj name="Equation" r:id="rId9" imgW="2273300" imgH="2032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425" y="1724025"/>
                        <a:ext cx="37687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8" name="Group 47"/>
          <p:cNvGrpSpPr>
            <a:grpSpLocks/>
          </p:cNvGrpSpPr>
          <p:nvPr/>
        </p:nvGrpSpPr>
        <p:grpSpPr bwMode="auto">
          <a:xfrm>
            <a:off x="6935788" y="2295525"/>
            <a:ext cx="1957387" cy="1422400"/>
            <a:chOff x="2835" y="1219"/>
            <a:chExt cx="1233" cy="896"/>
          </a:xfrm>
        </p:grpSpPr>
        <p:sp>
          <p:nvSpPr>
            <p:cNvPr id="24596" name="Line 48"/>
            <p:cNvSpPr>
              <a:spLocks noChangeShapeType="1"/>
            </p:cNvSpPr>
            <p:nvPr/>
          </p:nvSpPr>
          <p:spPr bwMode="auto">
            <a:xfrm>
              <a:off x="3161" y="2102"/>
              <a:ext cx="9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7" name="Line 49"/>
            <p:cNvSpPr>
              <a:spLocks noChangeShapeType="1"/>
            </p:cNvSpPr>
            <p:nvPr/>
          </p:nvSpPr>
          <p:spPr bwMode="auto">
            <a:xfrm flipV="1">
              <a:off x="3153" y="1219"/>
              <a:ext cx="0" cy="8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8" name="Line 50"/>
            <p:cNvSpPr>
              <a:spLocks noChangeShapeType="1"/>
            </p:cNvSpPr>
            <p:nvPr/>
          </p:nvSpPr>
          <p:spPr bwMode="auto">
            <a:xfrm>
              <a:off x="3843" y="2089"/>
              <a:ext cx="0" cy="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9" name="Line 51"/>
            <p:cNvSpPr>
              <a:spLocks noChangeShapeType="1"/>
            </p:cNvSpPr>
            <p:nvPr/>
          </p:nvSpPr>
          <p:spPr bwMode="auto">
            <a:xfrm rot="-5488128">
              <a:off x="3151" y="1455"/>
              <a:ext cx="1" cy="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0" name="Line 52"/>
            <p:cNvSpPr>
              <a:spLocks noChangeShapeType="1"/>
            </p:cNvSpPr>
            <p:nvPr/>
          </p:nvSpPr>
          <p:spPr bwMode="auto">
            <a:xfrm>
              <a:off x="3161" y="1469"/>
              <a:ext cx="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1" name="Text Box 53"/>
            <p:cNvSpPr txBox="1">
              <a:spLocks noChangeArrowheads="1"/>
            </p:cNvSpPr>
            <p:nvPr/>
          </p:nvSpPr>
          <p:spPr bwMode="auto">
            <a:xfrm>
              <a:off x="2835" y="1371"/>
              <a:ext cx="272" cy="1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latinLnBrk="0">
                <a:buClrTx/>
                <a:buFontTx/>
                <a:buNone/>
              </a:pPr>
              <a:r>
                <a:rPr kumimoji="0" lang="en-US" altLang="ko-KR" sz="1200" i="1">
                  <a:latin typeface="바탕" pitchFamily="18" charset="-127"/>
                  <a:ea typeface="바탕" pitchFamily="18" charset="-127"/>
                  <a:sym typeface="Symbol" pitchFamily="18" charset="2"/>
                </a:rPr>
                <a:t>1.0</a:t>
              </a:r>
              <a:endParaRPr kumimoji="0" lang="en-US" altLang="ko-KR" sz="1200" i="1">
                <a:latin typeface="바탕" pitchFamily="18" charset="-127"/>
                <a:ea typeface="바탕" pitchFamily="18" charset="-127"/>
              </a:endParaRPr>
            </a:p>
          </p:txBody>
        </p:sp>
        <p:grpSp>
          <p:nvGrpSpPr>
            <p:cNvPr id="24602" name="Group 54"/>
            <p:cNvGrpSpPr>
              <a:grpSpLocks/>
            </p:cNvGrpSpPr>
            <p:nvPr/>
          </p:nvGrpSpPr>
          <p:grpSpPr bwMode="auto">
            <a:xfrm>
              <a:off x="3161" y="1467"/>
              <a:ext cx="695" cy="635"/>
              <a:chOff x="7005" y="6111"/>
              <a:chExt cx="1943" cy="1532"/>
            </a:xfrm>
          </p:grpSpPr>
          <p:sp>
            <p:nvSpPr>
              <p:cNvPr id="24603" name="Freeform 55"/>
              <p:cNvSpPr>
                <a:spLocks/>
              </p:cNvSpPr>
              <p:nvPr/>
            </p:nvSpPr>
            <p:spPr bwMode="auto">
              <a:xfrm>
                <a:off x="7005" y="6111"/>
                <a:ext cx="980" cy="1529"/>
              </a:xfrm>
              <a:custGeom>
                <a:avLst/>
                <a:gdLst>
                  <a:gd name="T0" fmla="*/ 0 w 980"/>
                  <a:gd name="T1" fmla="*/ 1529 h 1529"/>
                  <a:gd name="T2" fmla="*/ 60 w 980"/>
                  <a:gd name="T3" fmla="*/ 1330 h 1529"/>
                  <a:gd name="T4" fmla="*/ 120 w 980"/>
                  <a:gd name="T5" fmla="*/ 1170 h 1529"/>
                  <a:gd name="T6" fmla="*/ 190 w 980"/>
                  <a:gd name="T7" fmla="*/ 1020 h 1529"/>
                  <a:gd name="T8" fmla="*/ 270 w 980"/>
                  <a:gd name="T9" fmla="*/ 880 h 1529"/>
                  <a:gd name="T10" fmla="*/ 350 w 980"/>
                  <a:gd name="T11" fmla="*/ 730 h 1529"/>
                  <a:gd name="T12" fmla="*/ 410 w 980"/>
                  <a:gd name="T13" fmla="*/ 620 h 1529"/>
                  <a:gd name="T14" fmla="*/ 480 w 980"/>
                  <a:gd name="T15" fmla="*/ 490 h 1529"/>
                  <a:gd name="T16" fmla="*/ 580 w 980"/>
                  <a:gd name="T17" fmla="*/ 350 h 1529"/>
                  <a:gd name="T18" fmla="*/ 670 w 980"/>
                  <a:gd name="T19" fmla="*/ 230 h 1529"/>
                  <a:gd name="T20" fmla="*/ 780 w 980"/>
                  <a:gd name="T21" fmla="*/ 100 h 1529"/>
                  <a:gd name="T22" fmla="*/ 864 w 980"/>
                  <a:gd name="T23" fmla="*/ 38 h 1529"/>
                  <a:gd name="T24" fmla="*/ 980 w 980"/>
                  <a:gd name="T25" fmla="*/ 0 h 15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80" h="1529">
                    <a:moveTo>
                      <a:pt x="0" y="1529"/>
                    </a:moveTo>
                    <a:cubicBezTo>
                      <a:pt x="10" y="1496"/>
                      <a:pt x="40" y="1390"/>
                      <a:pt x="60" y="1330"/>
                    </a:cubicBezTo>
                    <a:cubicBezTo>
                      <a:pt x="80" y="1270"/>
                      <a:pt x="98" y="1222"/>
                      <a:pt x="120" y="1170"/>
                    </a:cubicBezTo>
                    <a:cubicBezTo>
                      <a:pt x="142" y="1118"/>
                      <a:pt x="165" y="1068"/>
                      <a:pt x="190" y="1020"/>
                    </a:cubicBezTo>
                    <a:cubicBezTo>
                      <a:pt x="215" y="972"/>
                      <a:pt x="243" y="928"/>
                      <a:pt x="270" y="880"/>
                    </a:cubicBezTo>
                    <a:cubicBezTo>
                      <a:pt x="297" y="832"/>
                      <a:pt x="327" y="773"/>
                      <a:pt x="350" y="730"/>
                    </a:cubicBezTo>
                    <a:cubicBezTo>
                      <a:pt x="373" y="687"/>
                      <a:pt x="388" y="660"/>
                      <a:pt x="410" y="620"/>
                    </a:cubicBezTo>
                    <a:cubicBezTo>
                      <a:pt x="432" y="580"/>
                      <a:pt x="452" y="535"/>
                      <a:pt x="480" y="490"/>
                    </a:cubicBezTo>
                    <a:cubicBezTo>
                      <a:pt x="508" y="445"/>
                      <a:pt x="548" y="393"/>
                      <a:pt x="580" y="350"/>
                    </a:cubicBezTo>
                    <a:cubicBezTo>
                      <a:pt x="612" y="307"/>
                      <a:pt x="637" y="272"/>
                      <a:pt x="670" y="230"/>
                    </a:cubicBezTo>
                    <a:cubicBezTo>
                      <a:pt x="703" y="188"/>
                      <a:pt x="748" y="132"/>
                      <a:pt x="780" y="100"/>
                    </a:cubicBezTo>
                    <a:cubicBezTo>
                      <a:pt x="812" y="68"/>
                      <a:pt x="831" y="55"/>
                      <a:pt x="864" y="38"/>
                    </a:cubicBezTo>
                    <a:cubicBezTo>
                      <a:pt x="897" y="21"/>
                      <a:pt x="956" y="8"/>
                      <a:pt x="98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604" name="Freeform 56"/>
              <p:cNvSpPr>
                <a:spLocks/>
              </p:cNvSpPr>
              <p:nvPr/>
            </p:nvSpPr>
            <p:spPr bwMode="auto">
              <a:xfrm>
                <a:off x="8002" y="6120"/>
                <a:ext cx="946" cy="1523"/>
              </a:xfrm>
              <a:custGeom>
                <a:avLst/>
                <a:gdLst>
                  <a:gd name="T0" fmla="*/ 0 w 946"/>
                  <a:gd name="T1" fmla="*/ 0 h 1523"/>
                  <a:gd name="T2" fmla="*/ 76 w 946"/>
                  <a:gd name="T3" fmla="*/ 23 h 1523"/>
                  <a:gd name="T4" fmla="*/ 186 w 946"/>
                  <a:gd name="T5" fmla="*/ 93 h 1523"/>
                  <a:gd name="T6" fmla="*/ 266 w 946"/>
                  <a:gd name="T7" fmla="*/ 183 h 1523"/>
                  <a:gd name="T8" fmla="*/ 356 w 946"/>
                  <a:gd name="T9" fmla="*/ 283 h 1523"/>
                  <a:gd name="T10" fmla="*/ 446 w 946"/>
                  <a:gd name="T11" fmla="*/ 413 h 1523"/>
                  <a:gd name="T12" fmla="*/ 546 w 946"/>
                  <a:gd name="T13" fmla="*/ 583 h 1523"/>
                  <a:gd name="T14" fmla="*/ 616 w 946"/>
                  <a:gd name="T15" fmla="*/ 723 h 1523"/>
                  <a:gd name="T16" fmla="*/ 696 w 946"/>
                  <a:gd name="T17" fmla="*/ 853 h 1523"/>
                  <a:gd name="T18" fmla="*/ 766 w 946"/>
                  <a:gd name="T19" fmla="*/ 1013 h 1523"/>
                  <a:gd name="T20" fmla="*/ 826 w 946"/>
                  <a:gd name="T21" fmla="*/ 1153 h 1523"/>
                  <a:gd name="T22" fmla="*/ 876 w 946"/>
                  <a:gd name="T23" fmla="*/ 1253 h 1523"/>
                  <a:gd name="T24" fmla="*/ 916 w 946"/>
                  <a:gd name="T25" fmla="*/ 1363 h 1523"/>
                  <a:gd name="T26" fmla="*/ 946 w 946"/>
                  <a:gd name="T27" fmla="*/ 1523 h 152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946" h="1523">
                    <a:moveTo>
                      <a:pt x="0" y="0"/>
                    </a:moveTo>
                    <a:cubicBezTo>
                      <a:pt x="13" y="4"/>
                      <a:pt x="45" y="8"/>
                      <a:pt x="76" y="23"/>
                    </a:cubicBezTo>
                    <a:cubicBezTo>
                      <a:pt x="107" y="38"/>
                      <a:pt x="154" y="66"/>
                      <a:pt x="186" y="93"/>
                    </a:cubicBezTo>
                    <a:cubicBezTo>
                      <a:pt x="218" y="120"/>
                      <a:pt x="238" y="151"/>
                      <a:pt x="266" y="183"/>
                    </a:cubicBezTo>
                    <a:cubicBezTo>
                      <a:pt x="294" y="215"/>
                      <a:pt x="326" y="245"/>
                      <a:pt x="356" y="283"/>
                    </a:cubicBezTo>
                    <a:cubicBezTo>
                      <a:pt x="386" y="321"/>
                      <a:pt x="414" y="363"/>
                      <a:pt x="446" y="413"/>
                    </a:cubicBezTo>
                    <a:cubicBezTo>
                      <a:pt x="478" y="463"/>
                      <a:pt x="518" y="531"/>
                      <a:pt x="546" y="583"/>
                    </a:cubicBezTo>
                    <a:cubicBezTo>
                      <a:pt x="574" y="635"/>
                      <a:pt x="591" y="678"/>
                      <a:pt x="616" y="723"/>
                    </a:cubicBezTo>
                    <a:cubicBezTo>
                      <a:pt x="641" y="768"/>
                      <a:pt x="671" y="805"/>
                      <a:pt x="696" y="853"/>
                    </a:cubicBezTo>
                    <a:cubicBezTo>
                      <a:pt x="721" y="901"/>
                      <a:pt x="744" y="963"/>
                      <a:pt x="766" y="1013"/>
                    </a:cubicBezTo>
                    <a:cubicBezTo>
                      <a:pt x="788" y="1063"/>
                      <a:pt x="808" y="1113"/>
                      <a:pt x="826" y="1153"/>
                    </a:cubicBezTo>
                    <a:cubicBezTo>
                      <a:pt x="844" y="1193"/>
                      <a:pt x="861" y="1218"/>
                      <a:pt x="876" y="1253"/>
                    </a:cubicBezTo>
                    <a:cubicBezTo>
                      <a:pt x="891" y="1288"/>
                      <a:pt x="904" y="1318"/>
                      <a:pt x="916" y="1363"/>
                    </a:cubicBezTo>
                    <a:cubicBezTo>
                      <a:pt x="928" y="1408"/>
                      <a:pt x="940" y="1490"/>
                      <a:pt x="946" y="1523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24589" name="Object 57"/>
          <p:cNvGraphicFramePr>
            <a:graphicFrameLocks noChangeAspect="1"/>
          </p:cNvGraphicFramePr>
          <p:nvPr/>
        </p:nvGraphicFramePr>
        <p:xfrm>
          <a:off x="4500563" y="1370013"/>
          <a:ext cx="1655762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2" name="Equation" r:id="rId11" imgW="1295400" imgH="203200" progId="Equation.3">
                  <p:embed/>
                </p:oleObj>
              </mc:Choice>
              <mc:Fallback>
                <p:oleObj name="Equation" r:id="rId11" imgW="1295400" imgH="2032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370013"/>
                        <a:ext cx="1655762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Text Box 58"/>
          <p:cNvSpPr txBox="1">
            <a:spLocks noChangeArrowheads="1"/>
          </p:cNvSpPr>
          <p:nvPr/>
        </p:nvSpPr>
        <p:spPr bwMode="auto">
          <a:xfrm>
            <a:off x="4041775" y="1344613"/>
            <a:ext cx="339725" cy="284162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latin typeface="Arial" pitchFamily="34" charset="0"/>
              </a:rPr>
              <a:t>※</a:t>
            </a:r>
          </a:p>
        </p:txBody>
      </p:sp>
      <p:sp>
        <p:nvSpPr>
          <p:cNvPr id="24591" name="Freeform 59"/>
          <p:cNvSpPr>
            <a:spLocks/>
          </p:cNvSpPr>
          <p:nvPr/>
        </p:nvSpPr>
        <p:spPr bwMode="auto">
          <a:xfrm>
            <a:off x="4933950" y="2060575"/>
            <a:ext cx="1150938" cy="144463"/>
          </a:xfrm>
          <a:custGeom>
            <a:avLst/>
            <a:gdLst>
              <a:gd name="T0" fmla="*/ 0 w 862"/>
              <a:gd name="T1" fmla="*/ 0 h 91"/>
              <a:gd name="T2" fmla="*/ 2147483647 w 862"/>
              <a:gd name="T3" fmla="*/ 2147483647 h 91"/>
              <a:gd name="T4" fmla="*/ 2147483647 w 862"/>
              <a:gd name="T5" fmla="*/ 2147483647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2" h="91">
                <a:moveTo>
                  <a:pt x="0" y="0"/>
                </a:moveTo>
                <a:lnTo>
                  <a:pt x="432" y="91"/>
                </a:lnTo>
                <a:lnTo>
                  <a:pt x="862" y="1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24592" name="Text Box 60"/>
          <p:cNvSpPr txBox="1">
            <a:spLocks noChangeArrowheads="1"/>
          </p:cNvSpPr>
          <p:nvPr/>
        </p:nvSpPr>
        <p:spPr bwMode="auto">
          <a:xfrm>
            <a:off x="4427538" y="2238375"/>
            <a:ext cx="2347912" cy="255588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200" b="1">
                <a:latin typeface="Arial" pitchFamily="34" charset="0"/>
              </a:rPr>
              <a:t>a </a:t>
            </a:r>
            <a:r>
              <a:rPr kumimoji="0" lang="ko-KR" altLang="en-US" sz="1200" b="1">
                <a:latin typeface="Arial" pitchFamily="34" charset="0"/>
              </a:rPr>
              <a:t>와 </a:t>
            </a:r>
            <a:r>
              <a:rPr kumimoji="0" lang="en-US" altLang="ko-KR" sz="1200" b="1">
                <a:latin typeface="Arial" pitchFamily="34" charset="0"/>
              </a:rPr>
              <a:t>b</a:t>
            </a:r>
            <a:r>
              <a:rPr kumimoji="0" lang="ko-KR" altLang="en-US" sz="1200" b="1">
                <a:latin typeface="Arial" pitchFamily="34" charset="0"/>
              </a:rPr>
              <a:t>사이에 존재하는 임의의 점</a:t>
            </a:r>
          </a:p>
        </p:txBody>
      </p:sp>
      <p:graphicFrame>
        <p:nvGraphicFramePr>
          <p:cNvPr id="24593" name="Object 61"/>
          <p:cNvGraphicFramePr>
            <a:graphicFrameLocks noChangeAspect="1"/>
          </p:cNvGraphicFramePr>
          <p:nvPr/>
        </p:nvGraphicFramePr>
        <p:xfrm>
          <a:off x="6661150" y="2997200"/>
          <a:ext cx="35083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3" name="Equation" r:id="rId13" imgW="190417" imgH="152334" progId="Equation.3">
                  <p:embed/>
                </p:oleObj>
              </mc:Choice>
              <mc:Fallback>
                <p:oleObj name="Equation" r:id="rId13" imgW="190417" imgH="152334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2997200"/>
                        <a:ext cx="350838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Text Box 62"/>
          <p:cNvSpPr txBox="1">
            <a:spLocks noChangeArrowheads="1"/>
          </p:cNvSpPr>
          <p:nvPr/>
        </p:nvSpPr>
        <p:spPr bwMode="auto">
          <a:xfrm>
            <a:off x="4286250" y="3030538"/>
            <a:ext cx="2374900" cy="255587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200" b="1">
                <a:latin typeface="Arial" pitchFamily="34" charset="0"/>
              </a:rPr>
              <a:t>normalized &amp; convex fuzzy set</a:t>
            </a:r>
            <a:endParaRPr kumimoji="0" lang="en-US" altLang="ko-KR" sz="1200" b="1">
              <a:latin typeface="Arial" pitchFamily="34" charset="0"/>
            </a:endParaRPr>
          </a:p>
        </p:txBody>
      </p:sp>
      <p:sp>
        <p:nvSpPr>
          <p:cNvPr id="24595" name="Rectangle 63"/>
          <p:cNvSpPr>
            <a:spLocks noChangeArrowheads="1"/>
          </p:cNvSpPr>
          <p:nvPr/>
        </p:nvSpPr>
        <p:spPr bwMode="auto">
          <a:xfrm>
            <a:off x="4105275" y="1341438"/>
            <a:ext cx="4859338" cy="2447925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82124" tIns="41061" rIns="82124" bIns="41061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50E49C1D-9B78-479E-B927-DF0E1B5F1F2F}" type="slidenum">
              <a:rPr kumimoji="0" lang="en-US" altLang="ko-KR" smtClean="0"/>
              <a:pPr eaLnBrk="1" hangingPunct="1"/>
              <a:t>22</a:t>
            </a:fld>
            <a:endParaRPr kumimoji="0" lang="en-US" altLang="ko-KR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>
                <a:solidFill>
                  <a:schemeClr val="tx1"/>
                </a:solidFill>
              </a:rPr>
              <a:t>퍼지 수</a:t>
            </a:r>
            <a:r>
              <a:rPr lang="en-US" altLang="ko-KR" sz="4000" smtClean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84213" y="1235075"/>
            <a:ext cx="7991475" cy="509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kumimoji="0" lang="en-US" altLang="ko-KR" sz="2000" b="1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2000" b="1">
                <a:latin typeface="Arial" pitchFamily="34" charset="0"/>
              </a:rPr>
              <a:t>임의의 실수 </a:t>
            </a:r>
            <a:r>
              <a:rPr lang="en-US" altLang="ko-KR" sz="2000" b="1">
                <a:latin typeface="Arial" pitchFamily="34" charset="0"/>
              </a:rPr>
              <a:t>r</a:t>
            </a:r>
            <a:r>
              <a:rPr lang="ko-KR" altLang="en-US" sz="2000" b="1">
                <a:latin typeface="Arial" pitchFamily="34" charset="0"/>
              </a:rPr>
              <a:t>에 대해서</a:t>
            </a:r>
            <a:r>
              <a:rPr lang="en-US" altLang="ko-KR" sz="2000" b="1">
                <a:latin typeface="Arial" pitchFamily="34" charset="0"/>
              </a:rPr>
              <a:t>, “</a:t>
            </a:r>
            <a:r>
              <a:rPr lang="ko-KR" altLang="en-US" sz="2000" b="1">
                <a:latin typeface="Arial" pitchFamily="34" charset="0"/>
              </a:rPr>
              <a:t>약 </a:t>
            </a:r>
            <a:r>
              <a:rPr lang="en-US" altLang="ko-KR" sz="2000" b="1">
                <a:latin typeface="Arial" pitchFamily="34" charset="0"/>
              </a:rPr>
              <a:t>r”, “</a:t>
            </a:r>
            <a:r>
              <a:rPr lang="ko-KR" altLang="en-US" sz="2000" b="1">
                <a:latin typeface="Arial" pitchFamily="34" charset="0"/>
              </a:rPr>
              <a:t>거의 </a:t>
            </a:r>
            <a:r>
              <a:rPr lang="en-US" altLang="ko-KR" sz="2000" b="1">
                <a:latin typeface="Arial" pitchFamily="34" charset="0"/>
              </a:rPr>
              <a:t>r”</a:t>
            </a:r>
          </a:p>
          <a:p>
            <a:pPr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lang="en-US" altLang="ko-KR" sz="2000" b="1">
                <a:latin typeface="Arial" pitchFamily="34" charset="0"/>
              </a:rPr>
              <a:t>  </a:t>
            </a:r>
            <a:r>
              <a:rPr lang="ko-KR" altLang="en-US" sz="2000" b="1">
                <a:latin typeface="Arial" pitchFamily="34" charset="0"/>
              </a:rPr>
              <a:t>퍼지 수를 나타내는 퍼지 집합의 소속 함수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2000" b="1">
                <a:latin typeface="Arial" pitchFamily="34" charset="0"/>
              </a:rPr>
              <a:t>   </a:t>
            </a:r>
            <a:r>
              <a:rPr lang="en-US" altLang="ko-KR" sz="2000">
                <a:latin typeface="Arial" pitchFamily="34" charset="0"/>
              </a:rPr>
              <a:t>- </a:t>
            </a:r>
            <a:r>
              <a:rPr lang="ko-KR" altLang="en-US" sz="2000">
                <a:latin typeface="Arial" pitchFamily="34" charset="0"/>
              </a:rPr>
              <a:t>정규이고 볼록 형태를 갖는 퍼지 집합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2000">
              <a:latin typeface="Arial" pitchFamily="34" charset="0"/>
            </a:endParaRPr>
          </a:p>
          <a:p>
            <a:pPr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lang="ko-KR" altLang="en-US" sz="2000" b="1">
                <a:latin typeface="Arial" pitchFamily="34" charset="0"/>
              </a:rPr>
              <a:t> 소속함수의 형태</a:t>
            </a: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None/>
            </a:pPr>
            <a:r>
              <a:rPr lang="ko-KR" altLang="en-US" sz="2000">
                <a:latin typeface="Arial" pitchFamily="34" charset="0"/>
              </a:rPr>
              <a:t>   </a:t>
            </a:r>
            <a:r>
              <a:rPr lang="en-US" altLang="ko-KR" sz="2000">
                <a:latin typeface="Arial" pitchFamily="34" charset="0"/>
              </a:rPr>
              <a:t>- </a:t>
            </a:r>
            <a:r>
              <a:rPr lang="ko-KR" altLang="en-US" sz="2000">
                <a:latin typeface="Arial" pitchFamily="34" charset="0"/>
              </a:rPr>
              <a:t>종형</a:t>
            </a:r>
            <a:r>
              <a:rPr lang="en-US" altLang="ko-KR" sz="2000">
                <a:latin typeface="Arial" pitchFamily="34" charset="0"/>
              </a:rPr>
              <a:t>: </a:t>
            </a:r>
            <a:r>
              <a:rPr lang="ko-KR" altLang="en-US" sz="2000">
                <a:latin typeface="Arial" pitchFamily="34" charset="0"/>
              </a:rPr>
              <a:t>매끄러운 모양이지만 계산이 복잡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2000">
              <a:latin typeface="Arial" pitchFamily="34" charset="0"/>
            </a:endParaRP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1600" b="1"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 b="1">
                <a:solidFill>
                  <a:srgbClr val="000099"/>
                </a:solidFill>
                <a:latin typeface="Arial" pitchFamily="34" charset="0"/>
              </a:rPr>
              <a:t> 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1600" b="1">
              <a:solidFill>
                <a:srgbClr val="A50021"/>
              </a:solidFill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Char char="r"/>
            </a:pPr>
            <a:endParaRPr lang="ko-KR" altLang="en-US" sz="1600" b="1"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Char char="r"/>
            </a:pPr>
            <a:endParaRPr lang="ko-KR" altLang="en-US" b="1"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Char char="r"/>
            </a:pPr>
            <a:endParaRPr lang="en-US" altLang="ko-KR" b="1">
              <a:latin typeface="Arial" pitchFamily="34" charset="0"/>
            </a:endParaRPr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789363"/>
            <a:ext cx="25558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5606" name="Object 5"/>
          <p:cNvGraphicFramePr>
            <a:graphicFrameLocks noChangeAspect="1"/>
          </p:cNvGraphicFramePr>
          <p:nvPr/>
        </p:nvGraphicFramePr>
        <p:xfrm>
          <a:off x="1258888" y="4437063"/>
          <a:ext cx="347345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수식" r:id="rId4" imgW="1447800" imgH="368300" progId="Equation.3">
                  <p:embed/>
                </p:oleObj>
              </mc:Choice>
              <mc:Fallback>
                <p:oleObj name="수식" r:id="rId4" imgW="14478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437063"/>
                        <a:ext cx="347345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F763B14-2931-4A2F-B9A6-F847DF90AB3A}" type="slidenum">
              <a:rPr kumimoji="0" lang="en-US" altLang="ko-KR" smtClean="0"/>
              <a:pPr eaLnBrk="1" hangingPunct="1"/>
              <a:t>23</a:t>
            </a:fld>
            <a:endParaRPr kumimoji="0" lang="en-US" altLang="ko-KR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>
                <a:solidFill>
                  <a:schemeClr val="tx1"/>
                </a:solidFill>
              </a:rPr>
              <a:t>퍼지 수</a:t>
            </a:r>
            <a:r>
              <a:rPr lang="en-US" altLang="ko-KR" sz="4000" smtClean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23850" y="1052513"/>
            <a:ext cx="9072563" cy="554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130000"/>
              </a:lnSpc>
              <a:buClrTx/>
              <a:buFont typeface="Monotype Sorts" pitchFamily="2" charset="2"/>
              <a:buNone/>
            </a:pPr>
            <a:r>
              <a:rPr lang="en-US" altLang="ko-KR" sz="1600" b="1">
                <a:solidFill>
                  <a:srgbClr val="A50021"/>
                </a:solidFill>
                <a:latin typeface="Arial" pitchFamily="34" charset="0"/>
              </a:rPr>
              <a:t>   </a:t>
            </a: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None/>
            </a:pPr>
            <a:r>
              <a:rPr lang="en-US" altLang="ko-KR" sz="1600" b="1">
                <a:solidFill>
                  <a:srgbClr val="A50021"/>
                </a:solidFill>
                <a:latin typeface="Arial" pitchFamily="34" charset="0"/>
              </a:rPr>
              <a:t>  </a:t>
            </a: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None/>
            </a:pPr>
            <a:r>
              <a:rPr lang="en-US" altLang="ko-KR">
                <a:solidFill>
                  <a:srgbClr val="A50021"/>
                </a:solidFill>
                <a:latin typeface="Arial" pitchFamily="34" charset="0"/>
              </a:rPr>
              <a:t>   </a:t>
            </a:r>
            <a:r>
              <a:rPr lang="en-US" altLang="ko-KR">
                <a:latin typeface="Arial" pitchFamily="34" charset="0"/>
              </a:rPr>
              <a:t>- </a:t>
            </a:r>
            <a:r>
              <a:rPr lang="ko-KR" altLang="en-US">
                <a:latin typeface="Arial" pitchFamily="34" charset="0"/>
              </a:rPr>
              <a:t>삼각형</a:t>
            </a:r>
            <a:r>
              <a:rPr lang="en-US" altLang="ko-KR">
                <a:latin typeface="Arial" pitchFamily="34" charset="0"/>
              </a:rPr>
              <a:t>: </a:t>
            </a:r>
            <a:r>
              <a:rPr lang="ko-KR" altLang="en-US">
                <a:latin typeface="Arial" pitchFamily="34" charset="0"/>
              </a:rPr>
              <a:t>종형의 간략화로서 일반적으로 많이 사용됨</a:t>
            </a:r>
            <a:r>
              <a:rPr lang="ko-KR" altLang="en-US" sz="2000">
                <a:latin typeface="Arial" pitchFamily="34" charset="0"/>
              </a:rPr>
              <a:t> 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 b="1">
                <a:latin typeface="Arial" pitchFamily="34" charset="0"/>
              </a:rPr>
              <a:t>   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1600" b="1">
              <a:latin typeface="Arial" pitchFamily="34" charset="0"/>
            </a:endParaRP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1600" b="1">
              <a:latin typeface="Arial" pitchFamily="34" charset="0"/>
            </a:endParaRP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 b="1">
                <a:latin typeface="Arial" pitchFamily="34" charset="0"/>
              </a:rPr>
              <a:t>  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1600" b="1">
              <a:latin typeface="Arial" pitchFamily="34" charset="0"/>
            </a:endParaRP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>
              <a:latin typeface="Arial" pitchFamily="34" charset="0"/>
            </a:endParaRP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>
                <a:latin typeface="Arial" pitchFamily="34" charset="0"/>
              </a:rPr>
              <a:t>   </a:t>
            </a:r>
            <a:r>
              <a:rPr lang="en-US" altLang="ko-KR">
                <a:latin typeface="Arial" pitchFamily="34" charset="0"/>
              </a:rPr>
              <a:t>- </a:t>
            </a:r>
            <a:r>
              <a:rPr lang="ko-KR" altLang="en-US">
                <a:latin typeface="Arial" pitchFamily="34" charset="0"/>
              </a:rPr>
              <a:t>사다리꼴</a:t>
            </a:r>
            <a:r>
              <a:rPr lang="en-US" altLang="ko-KR">
                <a:latin typeface="Arial" pitchFamily="34" charset="0"/>
              </a:rPr>
              <a:t>: </a:t>
            </a:r>
            <a:r>
              <a:rPr lang="ko-KR" altLang="en-US">
                <a:latin typeface="Arial" pitchFamily="34" charset="0"/>
              </a:rPr>
              <a:t>종형과 삼각형의 혼합</a:t>
            </a:r>
            <a:r>
              <a:rPr lang="en-US" altLang="ko-KR">
                <a:latin typeface="Arial" pitchFamily="34" charset="0"/>
              </a:rPr>
              <a:t>, </a:t>
            </a:r>
            <a:r>
              <a:rPr lang="ko-KR" altLang="en-US">
                <a:latin typeface="Arial" pitchFamily="34" charset="0"/>
              </a:rPr>
              <a:t>간단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>
              <a:latin typeface="Arial" pitchFamily="34" charset="0"/>
            </a:endParaRP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1600" b="1">
              <a:solidFill>
                <a:srgbClr val="A50021"/>
              </a:solidFill>
              <a:latin typeface="Arial" pitchFamily="34" charset="0"/>
            </a:endParaRP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1600" b="1">
              <a:solidFill>
                <a:srgbClr val="A50021"/>
              </a:solidFill>
              <a:latin typeface="Arial" pitchFamily="34" charset="0"/>
            </a:endParaRP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1600" b="1">
              <a:solidFill>
                <a:srgbClr val="A50021"/>
              </a:solidFill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en-US" altLang="ko-KR" b="1">
              <a:latin typeface="Arial" pitchFamily="34" charset="0"/>
            </a:endParaRP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128838"/>
            <a:ext cx="2362200" cy="210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50" y="4562475"/>
            <a:ext cx="2362200" cy="210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631" name="Object 6"/>
          <p:cNvGraphicFramePr>
            <a:graphicFrameLocks noChangeAspect="1"/>
          </p:cNvGraphicFramePr>
          <p:nvPr/>
        </p:nvGraphicFramePr>
        <p:xfrm>
          <a:off x="1042988" y="2411413"/>
          <a:ext cx="467677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수식" r:id="rId5" imgW="2273300" imgH="508000" progId="Equation.3">
                  <p:embed/>
                </p:oleObj>
              </mc:Choice>
              <mc:Fallback>
                <p:oleObj name="수식" r:id="rId5" imgW="2273300" imgH="508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11413"/>
                        <a:ext cx="4676775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7"/>
          <p:cNvGraphicFramePr>
            <a:graphicFrameLocks noChangeAspect="1"/>
          </p:cNvGraphicFramePr>
          <p:nvPr/>
        </p:nvGraphicFramePr>
        <p:xfrm>
          <a:off x="1116013" y="5172075"/>
          <a:ext cx="4267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수식" r:id="rId7" imgW="2235200" imgH="736600" progId="Equation.3">
                  <p:embed/>
                </p:oleObj>
              </mc:Choice>
              <mc:Fallback>
                <p:oleObj name="수식" r:id="rId7" imgW="2235200" imgH="736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172075"/>
                        <a:ext cx="4267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4"/>
          <p:cNvSpPr txBox="1">
            <a:spLocks noChangeArrowheads="1"/>
          </p:cNvSpPr>
          <p:nvPr/>
        </p:nvSpPr>
        <p:spPr bwMode="auto">
          <a:xfrm>
            <a:off x="612775" y="1219200"/>
            <a:ext cx="90725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lang="en-US" altLang="ko-KR" sz="2000" b="1">
                <a:latin typeface="Arial" pitchFamily="34" charset="0"/>
              </a:rPr>
              <a:t> </a:t>
            </a:r>
            <a:r>
              <a:rPr lang="ko-KR" altLang="en-US" sz="2000" b="1">
                <a:latin typeface="Arial" pitchFamily="34" charset="0"/>
              </a:rPr>
              <a:t>소속함수의 형태 </a:t>
            </a:r>
            <a:r>
              <a:rPr lang="en-US" altLang="ko-KR" sz="2000" b="1"/>
              <a:t>-con</a:t>
            </a:r>
            <a:r>
              <a:rPr lang="en-US" altLang="ko-KR" sz="2000" b="1">
                <a:latin typeface="Arial" pitchFamily="34" charset="0"/>
              </a:rPr>
              <a:t>’</a:t>
            </a:r>
            <a:r>
              <a:rPr lang="en-US" altLang="ko-KR" sz="2000" b="1"/>
              <a:t>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B71FA4D-DFBA-4155-9867-7A3B5D6EB98C}" type="slidenum">
              <a:rPr kumimoji="0" lang="en-US" altLang="ko-KR" smtClean="0"/>
              <a:pPr eaLnBrk="1" hangingPunct="1"/>
              <a:t>24</a:t>
            </a:fld>
            <a:endParaRPr kumimoji="0" lang="en-US" altLang="ko-KR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>
                <a:solidFill>
                  <a:schemeClr val="tx1"/>
                </a:solidFill>
              </a:rPr>
              <a:t>퍼지 수</a:t>
            </a:r>
            <a:r>
              <a:rPr lang="en-US" altLang="ko-KR" sz="4000" smtClean="0">
                <a:solidFill>
                  <a:schemeClr val="tx1"/>
                </a:solidFill>
              </a:rPr>
              <a:t>(4)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11188" y="1306513"/>
            <a:ext cx="4824412" cy="387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kumimoji="0" lang="en-US" altLang="ko-KR" sz="2000" b="1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2000" b="1">
                <a:latin typeface="Arial" pitchFamily="34" charset="0"/>
              </a:rPr>
              <a:t>퍼지 산술</a:t>
            </a:r>
            <a:r>
              <a:rPr lang="en-US" altLang="ko-KR" sz="2000" b="1">
                <a:latin typeface="Arial" pitchFamily="34" charset="0"/>
              </a:rPr>
              <a:t>(Fuzzy Arithmetic)</a:t>
            </a: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None/>
            </a:pPr>
            <a:endParaRPr lang="en-US" altLang="ko-KR" sz="1400" b="1"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None/>
            </a:pPr>
            <a:r>
              <a:rPr lang="en-US" altLang="ko-KR" sz="1600" b="1">
                <a:latin typeface="Arial" pitchFamily="34" charset="0"/>
              </a:rPr>
              <a:t>- </a:t>
            </a:r>
            <a:r>
              <a:rPr lang="ko-KR" altLang="en-US" sz="1600" b="1">
                <a:latin typeface="Arial" pitchFamily="34" charset="0"/>
              </a:rPr>
              <a:t>집합사이의 연산</a:t>
            </a:r>
            <a:r>
              <a:rPr lang="en-US" altLang="ko-KR" sz="1600" b="1">
                <a:latin typeface="Arial" pitchFamily="34" charset="0"/>
              </a:rPr>
              <a:t>(</a:t>
            </a:r>
            <a:r>
              <a:rPr lang="ko-KR" altLang="en-US" sz="1600" b="1">
                <a:latin typeface="Arial" pitchFamily="34" charset="0"/>
              </a:rPr>
              <a:t>이산</a:t>
            </a:r>
            <a:r>
              <a:rPr lang="en-US" altLang="ko-KR" sz="1600" b="1">
                <a:latin typeface="Arial" pitchFamily="34" charset="0"/>
              </a:rPr>
              <a:t>)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  </a:t>
            </a:r>
            <a:r>
              <a:rPr lang="en-US" altLang="ko-KR" sz="1600">
                <a:latin typeface="Arial" pitchFamily="34" charset="0"/>
              </a:rPr>
              <a:t>A = { 1, 2, 3 }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>
                <a:latin typeface="Arial" pitchFamily="34" charset="0"/>
              </a:rPr>
              <a:t>  B = { 2, 3 }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>
                <a:latin typeface="Arial" pitchFamily="34" charset="0"/>
              </a:rPr>
              <a:t>  A + B = { z | z = x+y, x </a:t>
            </a:r>
            <a:r>
              <a:rPr lang="en-US" altLang="ko-KR" sz="1600">
                <a:latin typeface="Arial" pitchFamily="34" charset="0"/>
                <a:sym typeface="Symbol" pitchFamily="18" charset="2"/>
              </a:rPr>
              <a:t>A,  y B </a:t>
            </a:r>
            <a:r>
              <a:rPr lang="en-US" altLang="ko-KR" sz="1600">
                <a:latin typeface="Arial" pitchFamily="34" charset="0"/>
              </a:rPr>
              <a:t>}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en-US" altLang="ko-KR" sz="1600"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solidFill>
                  <a:srgbClr val="000099"/>
                </a:solidFill>
                <a:latin typeface="Arial" pitchFamily="34" charset="0"/>
              </a:rPr>
              <a:t> 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>
                <a:latin typeface="Arial" pitchFamily="34" charset="0"/>
              </a:rPr>
              <a:t>  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>
                <a:latin typeface="Arial" pitchFamily="34" charset="0"/>
              </a:rPr>
              <a:t> A + B                      A        +      B      =   Z</a:t>
            </a:r>
            <a:endParaRPr lang="en-US" altLang="ko-KR" sz="1600" b="1">
              <a:solidFill>
                <a:srgbClr val="A50021"/>
              </a:solidFill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None/>
            </a:pPr>
            <a:r>
              <a:rPr lang="en-US" altLang="ko-KR" sz="1600" b="1">
                <a:latin typeface="Arial" pitchFamily="34" charset="0"/>
              </a:rPr>
              <a:t> </a:t>
            </a:r>
            <a:r>
              <a:rPr lang="en-US" altLang="ko-KR" sz="1600">
                <a:latin typeface="Arial" pitchFamily="34" charset="0"/>
              </a:rPr>
              <a:t>= { 3, 4, 5, 6 }</a:t>
            </a:r>
            <a:endParaRPr lang="en-US" altLang="ko-KR" b="1">
              <a:latin typeface="Arial" pitchFamily="34" charset="0"/>
            </a:endParaRP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993775" y="3430588"/>
            <a:ext cx="336550" cy="60642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3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>
                <a:latin typeface="Arial" pitchFamily="34" charset="0"/>
              </a:rPr>
              <a:t>-</a:t>
            </a:r>
          </a:p>
          <a:p>
            <a:pPr algn="ctr" latinLnBrk="0">
              <a:lnSpc>
                <a:spcPct val="3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>
                <a:latin typeface="Arial" pitchFamily="34" charset="0"/>
              </a:rPr>
              <a:t>*</a:t>
            </a:r>
          </a:p>
          <a:p>
            <a:pPr algn="ctr" latinLnBrk="0">
              <a:lnSpc>
                <a:spcPct val="3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>
                <a:latin typeface="Arial" pitchFamily="34" charset="0"/>
              </a:rPr>
              <a:t>/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2362200" y="3430588"/>
            <a:ext cx="336550" cy="60642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3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>
                <a:latin typeface="Arial" pitchFamily="34" charset="0"/>
              </a:rPr>
              <a:t>-</a:t>
            </a:r>
          </a:p>
          <a:p>
            <a:pPr algn="ctr" latinLnBrk="0">
              <a:lnSpc>
                <a:spcPct val="3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>
                <a:latin typeface="Arial" pitchFamily="34" charset="0"/>
              </a:rPr>
              <a:t>*</a:t>
            </a:r>
          </a:p>
          <a:p>
            <a:pPr algn="ctr" latinLnBrk="0">
              <a:lnSpc>
                <a:spcPct val="3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>
                <a:latin typeface="Arial" pitchFamily="34" charset="0"/>
              </a:rPr>
              <a:t>/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2482850" y="4943475"/>
            <a:ext cx="263525" cy="1509713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latin typeface="Arial" pitchFamily="34" charset="0"/>
              </a:rPr>
              <a:t>1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latin typeface="Arial" pitchFamily="34" charset="0"/>
              </a:rPr>
              <a:t>1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latin typeface="Arial" pitchFamily="34" charset="0"/>
              </a:rPr>
              <a:t>2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latin typeface="Arial" pitchFamily="34" charset="0"/>
              </a:rPr>
              <a:t>2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latin typeface="Arial" pitchFamily="34" charset="0"/>
              </a:rPr>
              <a:t>3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latin typeface="Arial" pitchFamily="34" charset="0"/>
              </a:rPr>
              <a:t>3</a:t>
            </a:r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3514725" y="4943475"/>
            <a:ext cx="263525" cy="1509713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latin typeface="Arial" pitchFamily="34" charset="0"/>
              </a:rPr>
              <a:t>2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latin typeface="Arial" pitchFamily="34" charset="0"/>
              </a:rPr>
              <a:t>3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latin typeface="Arial" pitchFamily="34" charset="0"/>
              </a:rPr>
              <a:t>2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latin typeface="Arial" pitchFamily="34" charset="0"/>
              </a:rPr>
              <a:t>3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latin typeface="Arial" pitchFamily="34" charset="0"/>
              </a:rPr>
              <a:t>2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latin typeface="Arial" pitchFamily="34" charset="0"/>
              </a:rPr>
              <a:t>3</a:t>
            </a:r>
          </a:p>
        </p:txBody>
      </p:sp>
      <p:sp>
        <p:nvSpPr>
          <p:cNvPr id="27657" name="Text Box 8"/>
          <p:cNvSpPr txBox="1">
            <a:spLocks noChangeArrowheads="1"/>
          </p:cNvSpPr>
          <p:nvPr/>
        </p:nvSpPr>
        <p:spPr bwMode="auto">
          <a:xfrm>
            <a:off x="4283075" y="4943475"/>
            <a:ext cx="263525" cy="1509713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latin typeface="Arial" pitchFamily="34" charset="0"/>
              </a:rPr>
              <a:t>3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latin typeface="Arial" pitchFamily="34" charset="0"/>
              </a:rPr>
              <a:t>4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latin typeface="Arial" pitchFamily="34" charset="0"/>
              </a:rPr>
              <a:t>4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latin typeface="Arial" pitchFamily="34" charset="0"/>
              </a:rPr>
              <a:t>5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latin typeface="Arial" pitchFamily="34" charset="0"/>
              </a:rPr>
              <a:t>5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latin typeface="Arial" pitchFamily="34" charset="0"/>
              </a:rPr>
              <a:t>6</a:t>
            </a:r>
          </a:p>
        </p:txBody>
      </p:sp>
      <p:sp>
        <p:nvSpPr>
          <p:cNvPr id="27658" name="Text Box 4"/>
          <p:cNvSpPr txBox="1">
            <a:spLocks noChangeArrowheads="1"/>
          </p:cNvSpPr>
          <p:nvPr/>
        </p:nvSpPr>
        <p:spPr bwMode="auto">
          <a:xfrm>
            <a:off x="5148263" y="1628775"/>
            <a:ext cx="4032250" cy="391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130000"/>
              </a:lnSpc>
              <a:buClrTx/>
              <a:buFont typeface="Monotype Sorts" pitchFamily="2" charset="2"/>
              <a:buNone/>
            </a:pPr>
            <a:endParaRPr lang="en-US" altLang="ko-KR" sz="1600" b="1"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None/>
            </a:pPr>
            <a:r>
              <a:rPr lang="en-US" altLang="ko-KR" sz="1600" b="1">
                <a:latin typeface="Arial" pitchFamily="34" charset="0"/>
              </a:rPr>
              <a:t>- </a:t>
            </a:r>
            <a:r>
              <a:rPr lang="ko-KR" altLang="en-US" sz="1600" b="1">
                <a:latin typeface="Arial" pitchFamily="34" charset="0"/>
              </a:rPr>
              <a:t>집합사이의 연산</a:t>
            </a:r>
            <a:r>
              <a:rPr lang="en-US" altLang="ko-KR" sz="1600" b="1">
                <a:latin typeface="Arial" pitchFamily="34" charset="0"/>
              </a:rPr>
              <a:t>(</a:t>
            </a:r>
            <a:r>
              <a:rPr lang="ko-KR" altLang="en-US" sz="1600" b="1">
                <a:latin typeface="Arial" pitchFamily="34" charset="0"/>
              </a:rPr>
              <a:t>연속</a:t>
            </a:r>
            <a:r>
              <a:rPr lang="en-US" altLang="ko-KR" sz="1600" b="1">
                <a:latin typeface="Arial" pitchFamily="34" charset="0"/>
              </a:rPr>
              <a:t>)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  </a:t>
            </a:r>
            <a:r>
              <a:rPr lang="en-US" altLang="ko-KR" sz="1600">
                <a:latin typeface="Arial" pitchFamily="34" charset="0"/>
              </a:rPr>
              <a:t>A = { x | 1  </a:t>
            </a:r>
            <a:r>
              <a:rPr lang="en-US" altLang="ko-KR" sz="1600">
                <a:latin typeface="Arial" pitchFamily="34" charset="0"/>
                <a:sym typeface="Symbol" pitchFamily="18" charset="2"/>
              </a:rPr>
              <a:t></a:t>
            </a:r>
            <a:r>
              <a:rPr lang="en-US" altLang="ko-KR" sz="1600">
                <a:latin typeface="Arial" pitchFamily="34" charset="0"/>
              </a:rPr>
              <a:t>  3 }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>
                <a:latin typeface="Arial" pitchFamily="34" charset="0"/>
              </a:rPr>
              <a:t>  B = { y| 2  </a:t>
            </a:r>
            <a:r>
              <a:rPr lang="en-US" altLang="ko-KR" sz="1600">
                <a:latin typeface="Arial" pitchFamily="34" charset="0"/>
                <a:sym typeface="Symbol" pitchFamily="18" charset="2"/>
              </a:rPr>
              <a:t></a:t>
            </a:r>
            <a:r>
              <a:rPr lang="en-US" altLang="ko-KR" sz="1600">
                <a:latin typeface="Arial" pitchFamily="34" charset="0"/>
              </a:rPr>
              <a:t>  3 }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>
                <a:latin typeface="Arial" pitchFamily="34" charset="0"/>
              </a:rPr>
              <a:t>  A + B = { z | 3 </a:t>
            </a:r>
            <a:r>
              <a:rPr lang="en-US" altLang="ko-KR" sz="1600">
                <a:latin typeface="Arial" pitchFamily="34" charset="0"/>
                <a:sym typeface="Symbol" pitchFamily="18" charset="2"/>
              </a:rPr>
              <a:t></a:t>
            </a:r>
            <a:r>
              <a:rPr lang="en-US" altLang="ko-KR" sz="1600" b="1">
                <a:latin typeface="Arial" pitchFamily="34" charset="0"/>
              </a:rPr>
              <a:t> </a:t>
            </a:r>
            <a:r>
              <a:rPr lang="en-US" altLang="ko-KR" sz="1600">
                <a:latin typeface="Arial" pitchFamily="34" charset="0"/>
              </a:rPr>
              <a:t>z</a:t>
            </a:r>
            <a:r>
              <a:rPr lang="en-US" altLang="ko-KR" sz="1600" b="1">
                <a:latin typeface="Arial" pitchFamily="34" charset="0"/>
              </a:rPr>
              <a:t> </a:t>
            </a:r>
            <a:r>
              <a:rPr lang="en-US" altLang="ko-KR" sz="1600">
                <a:latin typeface="Arial" pitchFamily="34" charset="0"/>
                <a:sym typeface="Symbol" pitchFamily="18" charset="2"/>
              </a:rPr>
              <a:t></a:t>
            </a:r>
            <a:r>
              <a:rPr lang="en-US" altLang="ko-KR" sz="1600">
                <a:latin typeface="Arial" pitchFamily="34" charset="0"/>
              </a:rPr>
              <a:t>  6</a:t>
            </a:r>
            <a:r>
              <a:rPr lang="en-US" altLang="ko-KR" sz="1600" b="1">
                <a:latin typeface="Arial" pitchFamily="34" charset="0"/>
              </a:rPr>
              <a:t> </a:t>
            </a:r>
            <a:r>
              <a:rPr lang="en-US" altLang="ko-KR" sz="1600">
                <a:latin typeface="Arial" pitchFamily="34" charset="0"/>
              </a:rPr>
              <a:t>}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en-US" altLang="ko-KR" sz="1600"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solidFill>
                  <a:srgbClr val="000099"/>
                </a:solidFill>
                <a:latin typeface="Arial" pitchFamily="34" charset="0"/>
              </a:rPr>
              <a:t> 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>
                <a:latin typeface="Arial" pitchFamily="34" charset="0"/>
              </a:rPr>
              <a:t>  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>
                <a:latin typeface="Arial" pitchFamily="34" charset="0"/>
              </a:rPr>
              <a:t>  A + B = [ a+c, b+d ]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>
                <a:latin typeface="Arial" pitchFamily="34" charset="0"/>
              </a:rPr>
              <a:t>  A=[a,b]=[1,3]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>
                <a:latin typeface="Arial" pitchFamily="34" charset="0"/>
              </a:rPr>
              <a:t>  B=[c,d]=[2,3]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5459413" y="3430588"/>
            <a:ext cx="336550" cy="60642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3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>
                <a:latin typeface="Arial" pitchFamily="34" charset="0"/>
              </a:rPr>
              <a:t>-</a:t>
            </a:r>
          </a:p>
          <a:p>
            <a:pPr algn="ctr" latinLnBrk="0">
              <a:lnSpc>
                <a:spcPct val="3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>
                <a:latin typeface="Arial" pitchFamily="34" charset="0"/>
              </a:rPr>
              <a:t>*</a:t>
            </a:r>
          </a:p>
          <a:p>
            <a:pPr algn="ctr" latinLnBrk="0">
              <a:lnSpc>
                <a:spcPct val="3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>
                <a:latin typeface="Arial" pitchFamily="34" charset="0"/>
              </a:rPr>
              <a:t>/</a:t>
            </a:r>
          </a:p>
        </p:txBody>
      </p:sp>
      <p:sp>
        <p:nvSpPr>
          <p:cNvPr id="27660" name="Text Box 11"/>
          <p:cNvSpPr txBox="1">
            <a:spLocks noChangeArrowheads="1"/>
          </p:cNvSpPr>
          <p:nvPr/>
        </p:nvSpPr>
        <p:spPr bwMode="auto">
          <a:xfrm>
            <a:off x="6659563" y="3430588"/>
            <a:ext cx="336550" cy="60642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3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>
                <a:latin typeface="Arial" pitchFamily="34" charset="0"/>
              </a:rPr>
              <a:t>-</a:t>
            </a:r>
          </a:p>
          <a:p>
            <a:pPr algn="ctr" latinLnBrk="0">
              <a:lnSpc>
                <a:spcPct val="3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>
                <a:latin typeface="Arial" pitchFamily="34" charset="0"/>
              </a:rPr>
              <a:t>*</a:t>
            </a:r>
          </a:p>
          <a:p>
            <a:pPr algn="ctr" latinLnBrk="0">
              <a:lnSpc>
                <a:spcPct val="3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>
                <a:latin typeface="Arial" pitchFamily="34" charset="0"/>
              </a:rPr>
              <a:t>/</a:t>
            </a:r>
          </a:p>
        </p:txBody>
      </p:sp>
      <p:sp>
        <p:nvSpPr>
          <p:cNvPr id="27661" name="Line 12"/>
          <p:cNvSpPr>
            <a:spLocks noChangeShapeType="1"/>
          </p:cNvSpPr>
          <p:nvPr/>
        </p:nvSpPr>
        <p:spPr bwMode="auto">
          <a:xfrm>
            <a:off x="4787900" y="2132013"/>
            <a:ext cx="0" cy="4319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912BEFB-15F3-444C-B9A9-0DC465922814}" type="slidenum">
              <a:rPr kumimoji="0" lang="en-US" altLang="ko-KR" smtClean="0"/>
              <a:pPr eaLnBrk="1" hangingPunct="1"/>
              <a:t>25</a:t>
            </a:fld>
            <a:endParaRPr kumimoji="0" lang="en-US" altLang="ko-KR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>
                <a:solidFill>
                  <a:schemeClr val="tx1"/>
                </a:solidFill>
              </a:rPr>
              <a:t>퍼지 수</a:t>
            </a:r>
            <a:r>
              <a:rPr lang="en-US" altLang="ko-KR" sz="4000" smtClean="0">
                <a:solidFill>
                  <a:schemeClr val="tx1"/>
                </a:solidFill>
              </a:rPr>
              <a:t>(5)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39750" y="1163638"/>
            <a:ext cx="8135938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kumimoji="0" lang="en-US" altLang="ko-KR" sz="2000" b="1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2000" b="1">
                <a:latin typeface="Arial" pitchFamily="34" charset="0"/>
              </a:rPr>
              <a:t>퍼지 산술</a:t>
            </a:r>
            <a:r>
              <a:rPr lang="en-US" altLang="ko-KR" sz="2000" b="1">
                <a:latin typeface="Arial" pitchFamily="34" charset="0"/>
              </a:rPr>
              <a:t>(Fuzzy Arithmetic) </a:t>
            </a:r>
            <a:r>
              <a:rPr lang="en-US" altLang="ko-KR" b="1"/>
              <a:t>-con</a:t>
            </a:r>
            <a:r>
              <a:rPr lang="en-US" altLang="ko-KR" b="1">
                <a:latin typeface="Arial" pitchFamily="34" charset="0"/>
              </a:rPr>
              <a:t>’</a:t>
            </a:r>
            <a:r>
              <a:rPr lang="en-US" altLang="ko-KR" b="1"/>
              <a:t>d</a:t>
            </a:r>
            <a:r>
              <a:rPr lang="en-US" altLang="ko-KR"/>
              <a:t> </a:t>
            </a:r>
            <a:endParaRPr lang="en-US" altLang="ko-KR" sz="2000" b="1"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None/>
            </a:pPr>
            <a:endParaRPr lang="en-US" altLang="ko-KR" sz="900" b="1"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None/>
            </a:pPr>
            <a:r>
              <a:rPr lang="en-US" altLang="ko-KR" sz="1600" b="1">
                <a:latin typeface="Arial" pitchFamily="34" charset="0"/>
              </a:rPr>
              <a:t>- </a:t>
            </a:r>
            <a:r>
              <a:rPr lang="ko-KR" altLang="en-US" sz="1600" b="1">
                <a:latin typeface="Arial" pitchFamily="34" charset="0"/>
              </a:rPr>
              <a:t>퍼지 수의 연산</a:t>
            </a:r>
            <a:r>
              <a:rPr lang="en-US" altLang="ko-KR" sz="1600" b="1">
                <a:latin typeface="Arial" pitchFamily="34" charset="0"/>
              </a:rPr>
              <a:t>(</a:t>
            </a:r>
            <a:r>
              <a:rPr lang="ko-KR" altLang="en-US" sz="1600" b="1">
                <a:latin typeface="Arial" pitchFamily="34" charset="0"/>
              </a:rPr>
              <a:t>이산</a:t>
            </a:r>
            <a:r>
              <a:rPr lang="en-US" altLang="ko-KR" sz="1600" b="1">
                <a:latin typeface="Arial" pitchFamily="34" charset="0"/>
              </a:rPr>
              <a:t>)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  </a:t>
            </a:r>
            <a:r>
              <a:rPr lang="en-US" altLang="ko-KR" sz="1600">
                <a:latin typeface="Arial" pitchFamily="34" charset="0"/>
              </a:rPr>
              <a:t>A = { </a:t>
            </a:r>
            <a:r>
              <a:rPr lang="en-US" altLang="ko-KR" sz="1600" b="1">
                <a:solidFill>
                  <a:srgbClr val="0066CC"/>
                </a:solidFill>
                <a:latin typeface="Arial" pitchFamily="34" charset="0"/>
              </a:rPr>
              <a:t>0.1</a:t>
            </a:r>
            <a:r>
              <a:rPr lang="en-US" altLang="ko-KR" sz="1600">
                <a:latin typeface="Arial" pitchFamily="34" charset="0"/>
              </a:rPr>
              <a:t>/1, </a:t>
            </a:r>
            <a:r>
              <a:rPr lang="en-US" altLang="ko-KR" sz="1600" b="1">
                <a:solidFill>
                  <a:srgbClr val="0066CC"/>
                </a:solidFill>
                <a:latin typeface="Arial" pitchFamily="34" charset="0"/>
              </a:rPr>
              <a:t>0.5</a:t>
            </a:r>
            <a:r>
              <a:rPr lang="en-US" altLang="ko-KR" sz="1600">
                <a:latin typeface="Arial" pitchFamily="34" charset="0"/>
              </a:rPr>
              <a:t>/2, </a:t>
            </a:r>
            <a:r>
              <a:rPr lang="en-US" altLang="ko-KR" sz="1600" b="1">
                <a:solidFill>
                  <a:srgbClr val="0066CC"/>
                </a:solidFill>
                <a:latin typeface="Arial" pitchFamily="34" charset="0"/>
              </a:rPr>
              <a:t>1.0</a:t>
            </a:r>
            <a:r>
              <a:rPr lang="en-US" altLang="ko-KR" sz="1600">
                <a:latin typeface="Arial" pitchFamily="34" charset="0"/>
              </a:rPr>
              <a:t>/3 }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>
                <a:latin typeface="Arial" pitchFamily="34" charset="0"/>
              </a:rPr>
              <a:t>  B = { </a:t>
            </a:r>
            <a:r>
              <a:rPr lang="en-US" altLang="ko-KR" sz="1600" b="1">
                <a:solidFill>
                  <a:srgbClr val="0066CC"/>
                </a:solidFill>
                <a:latin typeface="Arial" pitchFamily="34" charset="0"/>
              </a:rPr>
              <a:t>1.0</a:t>
            </a:r>
            <a:r>
              <a:rPr lang="en-US" altLang="ko-KR" sz="1600">
                <a:latin typeface="Arial" pitchFamily="34" charset="0"/>
              </a:rPr>
              <a:t>/2, </a:t>
            </a:r>
            <a:r>
              <a:rPr lang="en-US" altLang="ko-KR" sz="1600" b="1">
                <a:solidFill>
                  <a:srgbClr val="0066CC"/>
                </a:solidFill>
                <a:latin typeface="Arial" pitchFamily="34" charset="0"/>
              </a:rPr>
              <a:t>0.5</a:t>
            </a:r>
            <a:r>
              <a:rPr lang="en-US" altLang="ko-KR" sz="1600">
                <a:latin typeface="Arial" pitchFamily="34" charset="0"/>
              </a:rPr>
              <a:t>/3 }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>
                <a:latin typeface="Arial" pitchFamily="34" charset="0"/>
              </a:rPr>
              <a:t>  A + B = ?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en-US" altLang="ko-KR" sz="1600">
              <a:latin typeface="Arial" pitchFamily="34" charset="0"/>
            </a:endParaRP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>
                <a:latin typeface="Arial" pitchFamily="34" charset="0"/>
              </a:rPr>
              <a:t>                A          +        B        =    A  +  B</a:t>
            </a:r>
            <a:endParaRPr lang="en-US" altLang="ko-KR" sz="1600" b="1">
              <a:solidFill>
                <a:srgbClr val="A50021"/>
              </a:solidFill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None/>
            </a:pPr>
            <a:endParaRPr lang="en-US" altLang="ko-KR" sz="1600">
              <a:latin typeface="Arial" pitchFamily="34" charset="0"/>
            </a:endParaRP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2124075" y="3068638"/>
            <a:ext cx="336550" cy="60642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3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>
                <a:latin typeface="Arial" pitchFamily="34" charset="0"/>
              </a:rPr>
              <a:t>-</a:t>
            </a:r>
          </a:p>
          <a:p>
            <a:pPr algn="ctr" latinLnBrk="0">
              <a:lnSpc>
                <a:spcPct val="3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>
                <a:latin typeface="Arial" pitchFamily="34" charset="0"/>
              </a:rPr>
              <a:t>*</a:t>
            </a:r>
          </a:p>
          <a:p>
            <a:pPr algn="ctr" latinLnBrk="0">
              <a:lnSpc>
                <a:spcPct val="3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>
                <a:latin typeface="Arial" pitchFamily="34" charset="0"/>
              </a:rPr>
              <a:t>/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3875088" y="3068638"/>
            <a:ext cx="336550" cy="60642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3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>
                <a:latin typeface="Arial" pitchFamily="34" charset="0"/>
              </a:rPr>
              <a:t>-</a:t>
            </a:r>
          </a:p>
          <a:p>
            <a:pPr algn="ctr" latinLnBrk="0">
              <a:lnSpc>
                <a:spcPct val="3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>
                <a:latin typeface="Arial" pitchFamily="34" charset="0"/>
              </a:rPr>
              <a:t>*</a:t>
            </a:r>
          </a:p>
          <a:p>
            <a:pPr algn="ctr" latinLnBrk="0">
              <a:lnSpc>
                <a:spcPct val="3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>
                <a:latin typeface="Arial" pitchFamily="34" charset="0"/>
              </a:rPr>
              <a:t>/</a:t>
            </a:r>
          </a:p>
        </p:txBody>
      </p:sp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1331913" y="4078288"/>
            <a:ext cx="263525" cy="1509712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>
                <a:latin typeface="Arial" pitchFamily="34" charset="0"/>
              </a:rPr>
              <a:t>1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>
                <a:latin typeface="Arial" pitchFamily="34" charset="0"/>
              </a:rPr>
              <a:t>1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>
                <a:latin typeface="Arial" pitchFamily="34" charset="0"/>
              </a:rPr>
              <a:t>2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>
                <a:latin typeface="Arial" pitchFamily="34" charset="0"/>
              </a:rPr>
              <a:t>2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>
                <a:latin typeface="Arial" pitchFamily="34" charset="0"/>
              </a:rPr>
              <a:t>3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>
                <a:latin typeface="Arial" pitchFamily="34" charset="0"/>
              </a:rPr>
              <a:t>3</a:t>
            </a:r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2605088" y="4078288"/>
            <a:ext cx="263525" cy="1509712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>
                <a:latin typeface="Arial" pitchFamily="34" charset="0"/>
              </a:rPr>
              <a:t>2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>
                <a:latin typeface="Arial" pitchFamily="34" charset="0"/>
              </a:rPr>
              <a:t>3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>
                <a:latin typeface="Arial" pitchFamily="34" charset="0"/>
              </a:rPr>
              <a:t>2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>
                <a:latin typeface="Arial" pitchFamily="34" charset="0"/>
              </a:rPr>
              <a:t>3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>
                <a:latin typeface="Arial" pitchFamily="34" charset="0"/>
              </a:rPr>
              <a:t>2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>
                <a:latin typeface="Arial" pitchFamily="34" charset="0"/>
              </a:rPr>
              <a:t>3</a:t>
            </a:r>
          </a:p>
        </p:txBody>
      </p:sp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803650" y="4078288"/>
            <a:ext cx="263525" cy="1509712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>
                <a:latin typeface="Arial" pitchFamily="34" charset="0"/>
              </a:rPr>
              <a:t>3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>
                <a:latin typeface="Arial" pitchFamily="34" charset="0"/>
              </a:rPr>
              <a:t>4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>
                <a:latin typeface="Arial" pitchFamily="34" charset="0"/>
              </a:rPr>
              <a:t>4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>
                <a:latin typeface="Arial" pitchFamily="34" charset="0"/>
              </a:rPr>
              <a:t>5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>
                <a:latin typeface="Arial" pitchFamily="34" charset="0"/>
              </a:rPr>
              <a:t>5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>
                <a:latin typeface="Arial" pitchFamily="34" charset="0"/>
              </a:rPr>
              <a:t>6</a:t>
            </a:r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1500188" y="4078288"/>
            <a:ext cx="550862" cy="1509712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solidFill>
                  <a:srgbClr val="0066CC"/>
                </a:solidFill>
                <a:latin typeface="Arial" pitchFamily="34" charset="0"/>
              </a:rPr>
              <a:t>0.1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solidFill>
                  <a:srgbClr val="0066CC"/>
                </a:solidFill>
                <a:latin typeface="Arial" pitchFamily="34" charset="0"/>
              </a:rPr>
              <a:t>0.1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solidFill>
                  <a:srgbClr val="0066CC"/>
                </a:solidFill>
                <a:latin typeface="Arial" pitchFamily="34" charset="0"/>
              </a:rPr>
              <a:t>0.5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solidFill>
                  <a:srgbClr val="0066CC"/>
                </a:solidFill>
                <a:latin typeface="Arial" pitchFamily="34" charset="0"/>
              </a:rPr>
              <a:t>0.5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solidFill>
                  <a:srgbClr val="0066CC"/>
                </a:solidFill>
                <a:latin typeface="Arial" pitchFamily="34" charset="0"/>
              </a:rPr>
              <a:t>1.0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solidFill>
                  <a:srgbClr val="0066CC"/>
                </a:solidFill>
                <a:latin typeface="Arial" pitchFamily="34" charset="0"/>
              </a:rPr>
              <a:t>1.0</a:t>
            </a:r>
          </a:p>
        </p:txBody>
      </p:sp>
      <p:sp>
        <p:nvSpPr>
          <p:cNvPr id="28683" name="Text Box 10"/>
          <p:cNvSpPr txBox="1">
            <a:spLocks noChangeArrowheads="1"/>
          </p:cNvSpPr>
          <p:nvPr/>
        </p:nvSpPr>
        <p:spPr bwMode="auto">
          <a:xfrm>
            <a:off x="2771775" y="4078288"/>
            <a:ext cx="550863" cy="1509712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solidFill>
                  <a:srgbClr val="0066CC"/>
                </a:solidFill>
                <a:latin typeface="Arial" pitchFamily="34" charset="0"/>
              </a:rPr>
              <a:t>1.5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solidFill>
                  <a:srgbClr val="0066CC"/>
                </a:solidFill>
                <a:latin typeface="Arial" pitchFamily="34" charset="0"/>
              </a:rPr>
              <a:t>0.5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solidFill>
                  <a:srgbClr val="0066CC"/>
                </a:solidFill>
                <a:latin typeface="Arial" pitchFamily="34" charset="0"/>
              </a:rPr>
              <a:t>1.0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solidFill>
                  <a:srgbClr val="0066CC"/>
                </a:solidFill>
                <a:latin typeface="Arial" pitchFamily="34" charset="0"/>
              </a:rPr>
              <a:t>0.5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solidFill>
                  <a:srgbClr val="0066CC"/>
                </a:solidFill>
                <a:latin typeface="Arial" pitchFamily="34" charset="0"/>
              </a:rPr>
              <a:t>1.0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solidFill>
                  <a:srgbClr val="0066CC"/>
                </a:solidFill>
                <a:latin typeface="Arial" pitchFamily="34" charset="0"/>
              </a:rPr>
              <a:t>0.5</a:t>
            </a:r>
          </a:p>
        </p:txBody>
      </p:sp>
      <p:sp>
        <p:nvSpPr>
          <p:cNvPr id="28684" name="Text Box 11"/>
          <p:cNvSpPr txBox="1">
            <a:spLocks noChangeArrowheads="1"/>
          </p:cNvSpPr>
          <p:nvPr/>
        </p:nvSpPr>
        <p:spPr bwMode="auto">
          <a:xfrm>
            <a:off x="3949700" y="4078288"/>
            <a:ext cx="550863" cy="1509712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solidFill>
                  <a:srgbClr val="0066CC"/>
                </a:solidFill>
                <a:latin typeface="Arial" pitchFamily="34" charset="0"/>
              </a:rPr>
              <a:t>0.1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solidFill>
                  <a:srgbClr val="0066CC"/>
                </a:solidFill>
                <a:latin typeface="Arial" pitchFamily="34" charset="0"/>
              </a:rPr>
              <a:t>0.1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solidFill>
                  <a:srgbClr val="0066CC"/>
                </a:solidFill>
                <a:latin typeface="Arial" pitchFamily="34" charset="0"/>
              </a:rPr>
              <a:t>0.5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solidFill>
                  <a:srgbClr val="0066CC"/>
                </a:solidFill>
                <a:latin typeface="Arial" pitchFamily="34" charset="0"/>
              </a:rPr>
              <a:t>0.5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solidFill>
                  <a:srgbClr val="0066CC"/>
                </a:solidFill>
                <a:latin typeface="Arial" pitchFamily="34" charset="0"/>
              </a:rPr>
              <a:t>1.0</a:t>
            </a:r>
          </a:p>
          <a:p>
            <a:pPr algn="ctr" latinLnBrk="0">
              <a:lnSpc>
                <a:spcPct val="7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solidFill>
                  <a:srgbClr val="0066CC"/>
                </a:solidFill>
                <a:latin typeface="Arial" pitchFamily="34" charset="0"/>
              </a:rPr>
              <a:t>0.5</a:t>
            </a:r>
          </a:p>
        </p:txBody>
      </p:sp>
      <p:graphicFrame>
        <p:nvGraphicFramePr>
          <p:cNvPr id="28685" name="Object 12"/>
          <p:cNvGraphicFramePr>
            <a:graphicFrameLocks noChangeAspect="1"/>
          </p:cNvGraphicFramePr>
          <p:nvPr/>
        </p:nvGraphicFramePr>
        <p:xfrm>
          <a:off x="4067175" y="2060575"/>
          <a:ext cx="35083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4" name="Equation" r:id="rId3" imgW="190417" imgH="152334" progId="Equation.3">
                  <p:embed/>
                </p:oleObj>
              </mc:Choice>
              <mc:Fallback>
                <p:oleObj name="Equation" r:id="rId3" imgW="190417" imgH="15233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060575"/>
                        <a:ext cx="350838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6" name="Text Box 13"/>
          <p:cNvSpPr txBox="1">
            <a:spLocks noChangeArrowheads="1"/>
          </p:cNvSpPr>
          <p:nvPr/>
        </p:nvSpPr>
        <p:spPr bwMode="auto">
          <a:xfrm>
            <a:off x="4378325" y="2047875"/>
            <a:ext cx="1346200" cy="31432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ko-KR" altLang="en-US" sz="1600" b="1">
                <a:latin typeface="Arial" pitchFamily="34" charset="0"/>
              </a:rPr>
              <a:t>앞과 다른점</a:t>
            </a:r>
            <a:r>
              <a:rPr kumimoji="0" lang="en-US" altLang="ko-KR" sz="1600" b="1">
                <a:latin typeface="Arial" pitchFamily="34" charset="0"/>
              </a:rPr>
              <a:t>?</a:t>
            </a:r>
          </a:p>
        </p:txBody>
      </p:sp>
      <p:sp>
        <p:nvSpPr>
          <p:cNvPr id="28687" name="Line 14"/>
          <p:cNvSpPr>
            <a:spLocks noChangeShapeType="1"/>
          </p:cNvSpPr>
          <p:nvPr/>
        </p:nvSpPr>
        <p:spPr bwMode="auto">
          <a:xfrm flipH="1">
            <a:off x="4716463" y="3860800"/>
            <a:ext cx="5762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28688" name="Text Box 15"/>
          <p:cNvSpPr txBox="1">
            <a:spLocks noChangeArrowheads="1"/>
          </p:cNvSpPr>
          <p:nvPr/>
        </p:nvSpPr>
        <p:spPr bwMode="auto">
          <a:xfrm>
            <a:off x="5292725" y="3644900"/>
            <a:ext cx="822325" cy="31432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ko-KR" altLang="en-US" sz="1600" b="1">
                <a:latin typeface="Arial" pitchFamily="34" charset="0"/>
              </a:rPr>
              <a:t>작은 값</a:t>
            </a:r>
          </a:p>
        </p:txBody>
      </p:sp>
      <p:graphicFrame>
        <p:nvGraphicFramePr>
          <p:cNvPr id="28689" name="Object 16"/>
          <p:cNvGraphicFramePr>
            <a:graphicFrameLocks noChangeAspect="1"/>
          </p:cNvGraphicFramePr>
          <p:nvPr/>
        </p:nvGraphicFramePr>
        <p:xfrm>
          <a:off x="3563938" y="5805488"/>
          <a:ext cx="3508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5" name="Equation" r:id="rId5" imgW="190417" imgH="152334" progId="Equation.3">
                  <p:embed/>
                </p:oleObj>
              </mc:Choice>
              <mc:Fallback>
                <p:oleObj name="Equation" r:id="rId5" imgW="190417" imgH="15233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805488"/>
                        <a:ext cx="35083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0" name="Text Box 17"/>
          <p:cNvSpPr txBox="1">
            <a:spLocks noChangeArrowheads="1"/>
          </p:cNvSpPr>
          <p:nvPr/>
        </p:nvSpPr>
        <p:spPr bwMode="auto">
          <a:xfrm>
            <a:off x="539750" y="5805488"/>
            <a:ext cx="3071813" cy="31432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ko-KR" altLang="en-US" sz="1600" b="1">
                <a:latin typeface="Arial" pitchFamily="34" charset="0"/>
              </a:rPr>
              <a:t>결론적으로 </a:t>
            </a:r>
            <a:r>
              <a:rPr kumimoji="0" lang="en-US" altLang="ko-KR" sz="1600" b="1">
                <a:latin typeface="Arial" pitchFamily="34" charset="0"/>
              </a:rPr>
              <a:t>A+B</a:t>
            </a:r>
            <a:r>
              <a:rPr kumimoji="0" lang="ko-KR" altLang="en-US" sz="1600" b="1">
                <a:latin typeface="Arial" pitchFamily="34" charset="0"/>
              </a:rPr>
              <a:t>는 어떤 집합</a:t>
            </a:r>
            <a:r>
              <a:rPr kumimoji="0" lang="en-US" altLang="ko-KR" sz="1600" b="1">
                <a:latin typeface="Arial" pitchFamily="34" charset="0"/>
              </a:rPr>
              <a:t>?</a:t>
            </a:r>
          </a:p>
        </p:txBody>
      </p:sp>
      <p:sp>
        <p:nvSpPr>
          <p:cNvPr id="28691" name="Text Box 18"/>
          <p:cNvSpPr txBox="1">
            <a:spLocks noChangeArrowheads="1"/>
          </p:cNvSpPr>
          <p:nvPr/>
        </p:nvSpPr>
        <p:spPr bwMode="auto">
          <a:xfrm>
            <a:off x="3803650" y="5805488"/>
            <a:ext cx="3721100" cy="31432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600" b="1">
                <a:latin typeface="Arial" pitchFamily="34" charset="0"/>
              </a:rPr>
              <a:t>A + B = 0.1/3+0.5/4+1.0/5+0.5/6</a:t>
            </a:r>
          </a:p>
        </p:txBody>
      </p:sp>
      <p:sp>
        <p:nvSpPr>
          <p:cNvPr id="28692" name="Line 19"/>
          <p:cNvSpPr>
            <a:spLocks noChangeShapeType="1"/>
          </p:cNvSpPr>
          <p:nvPr/>
        </p:nvSpPr>
        <p:spPr bwMode="auto">
          <a:xfrm flipH="1">
            <a:off x="5724525" y="5229225"/>
            <a:ext cx="1428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28693" name="Text Box 20"/>
          <p:cNvSpPr txBox="1">
            <a:spLocks noChangeArrowheads="1"/>
          </p:cNvSpPr>
          <p:nvPr/>
        </p:nvSpPr>
        <p:spPr bwMode="auto">
          <a:xfrm>
            <a:off x="5895975" y="4941888"/>
            <a:ext cx="622300" cy="31432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ko-KR" altLang="en-US" sz="1600" b="1">
                <a:latin typeface="Arial" pitchFamily="34" charset="0"/>
              </a:rPr>
              <a:t>큰 값</a:t>
            </a:r>
          </a:p>
        </p:txBody>
      </p:sp>
      <p:graphicFrame>
        <p:nvGraphicFramePr>
          <p:cNvPr id="28694" name="Object 21"/>
          <p:cNvGraphicFramePr>
            <a:graphicFrameLocks noChangeAspect="1"/>
          </p:cNvGraphicFramePr>
          <p:nvPr/>
        </p:nvGraphicFramePr>
        <p:xfrm>
          <a:off x="1501775" y="6092825"/>
          <a:ext cx="407828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6" name="Equation" r:id="rId6" imgW="2159000" imgH="431800" progId="Equation.3">
                  <p:embed/>
                </p:oleObj>
              </mc:Choice>
              <mc:Fallback>
                <p:oleObj name="Equation" r:id="rId6" imgW="2159000" imgH="431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6092825"/>
                        <a:ext cx="4078288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5" name="Object 22"/>
          <p:cNvGraphicFramePr>
            <a:graphicFrameLocks noChangeAspect="1"/>
          </p:cNvGraphicFramePr>
          <p:nvPr/>
        </p:nvGraphicFramePr>
        <p:xfrm>
          <a:off x="996950" y="6337300"/>
          <a:ext cx="35083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7" name="Equation" r:id="rId8" imgW="190417" imgH="152334" progId="Equation.3">
                  <p:embed/>
                </p:oleObj>
              </mc:Choice>
              <mc:Fallback>
                <p:oleObj name="Equation" r:id="rId8" imgW="190417" imgH="15233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6337300"/>
                        <a:ext cx="350838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FA523C2-05AA-4F86-9043-B517B087C327}" type="slidenum">
              <a:rPr kumimoji="0" lang="en-US" altLang="ko-KR" smtClean="0"/>
              <a:pPr eaLnBrk="1" hangingPunct="1"/>
              <a:t>26</a:t>
            </a:fld>
            <a:endParaRPr kumimoji="0" lang="en-US" altLang="ko-KR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>
                <a:solidFill>
                  <a:schemeClr val="tx1"/>
                </a:solidFill>
              </a:rPr>
              <a:t>퍼지 수</a:t>
            </a:r>
            <a:r>
              <a:rPr lang="en-US" altLang="ko-KR" sz="4000" smtClean="0">
                <a:solidFill>
                  <a:schemeClr val="tx1"/>
                </a:solidFill>
              </a:rPr>
              <a:t>(6)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84213" y="1292225"/>
            <a:ext cx="8135937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kumimoji="0" lang="en-US" altLang="ko-KR" sz="2000" b="1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2000" b="1">
                <a:latin typeface="Arial" pitchFamily="34" charset="0"/>
              </a:rPr>
              <a:t>퍼지 산술</a:t>
            </a:r>
            <a:r>
              <a:rPr lang="en-US" altLang="ko-KR" sz="2000" b="1">
                <a:latin typeface="Arial" pitchFamily="34" charset="0"/>
              </a:rPr>
              <a:t>(Fuzzy Arithmetic) </a:t>
            </a:r>
            <a:r>
              <a:rPr lang="en-US" altLang="ko-KR" b="1"/>
              <a:t>-con</a:t>
            </a:r>
            <a:r>
              <a:rPr lang="en-US" altLang="ko-KR" b="1">
                <a:latin typeface="Arial" pitchFamily="34" charset="0"/>
              </a:rPr>
              <a:t>’</a:t>
            </a:r>
            <a:r>
              <a:rPr lang="en-US" altLang="ko-KR" b="1"/>
              <a:t>d</a:t>
            </a:r>
            <a:r>
              <a:rPr lang="en-US" altLang="ko-KR"/>
              <a:t> </a:t>
            </a:r>
            <a:endParaRPr lang="en-US" altLang="ko-KR" sz="2000" b="1"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None/>
            </a:pPr>
            <a:endParaRPr lang="en-US" altLang="ko-KR" sz="800" b="1"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None/>
            </a:pPr>
            <a:r>
              <a:rPr lang="en-US" altLang="ko-KR" sz="1600" b="1">
                <a:latin typeface="Arial" pitchFamily="34" charset="0"/>
              </a:rPr>
              <a:t>- </a:t>
            </a:r>
            <a:r>
              <a:rPr lang="ko-KR" altLang="en-US" sz="1600" b="1">
                <a:latin typeface="Arial" pitchFamily="34" charset="0"/>
              </a:rPr>
              <a:t>퍼지 수의 연산</a:t>
            </a:r>
            <a:r>
              <a:rPr lang="en-US" altLang="ko-KR" sz="1600" b="1">
                <a:latin typeface="Arial" pitchFamily="34" charset="0"/>
              </a:rPr>
              <a:t>(</a:t>
            </a:r>
            <a:r>
              <a:rPr lang="ko-KR" altLang="en-US" sz="1600" b="1">
                <a:latin typeface="Arial" pitchFamily="34" charset="0"/>
              </a:rPr>
              <a:t>연속</a:t>
            </a:r>
            <a:r>
              <a:rPr lang="en-US" altLang="ko-KR" sz="1600" b="1">
                <a:latin typeface="Arial" pitchFamily="34" charset="0"/>
              </a:rPr>
              <a:t>)</a:t>
            </a: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None/>
            </a:pPr>
            <a:endParaRPr lang="en-US" altLang="ko-KR" sz="1600">
              <a:latin typeface="Arial" pitchFamily="34" charset="0"/>
            </a:endParaRPr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 flipV="1">
            <a:off x="966788" y="4565650"/>
            <a:ext cx="35067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 flipV="1">
            <a:off x="989013" y="2549525"/>
            <a:ext cx="0" cy="2016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827088" y="4559300"/>
            <a:ext cx="3206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0</a:t>
            </a:r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1449388" y="4559300"/>
            <a:ext cx="322262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1</a:t>
            </a:r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2063750" y="4551363"/>
            <a:ext cx="320675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2</a:t>
            </a:r>
          </a:p>
        </p:txBody>
      </p:sp>
      <p:sp>
        <p:nvSpPr>
          <p:cNvPr id="29706" name="Line 9"/>
          <p:cNvSpPr>
            <a:spLocks noChangeShapeType="1"/>
          </p:cNvSpPr>
          <p:nvPr/>
        </p:nvSpPr>
        <p:spPr bwMode="auto">
          <a:xfrm flipH="1">
            <a:off x="995363" y="3125788"/>
            <a:ext cx="669925" cy="1450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>
            <a:off x="1665288" y="3125788"/>
            <a:ext cx="576262" cy="143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graphicFrame>
        <p:nvGraphicFramePr>
          <p:cNvPr id="29708" name="Object 11"/>
          <p:cNvGraphicFramePr>
            <a:graphicFrameLocks noChangeAspect="1"/>
          </p:cNvGraphicFramePr>
          <p:nvPr/>
        </p:nvGraphicFramePr>
        <p:xfrm>
          <a:off x="1581150" y="2836863"/>
          <a:ext cx="155575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0" name="Equation" r:id="rId3" imgW="152268" imgH="164957" progId="Equation.3">
                  <p:embed/>
                </p:oleObj>
              </mc:Choice>
              <mc:Fallback>
                <p:oleObj name="Equation" r:id="rId3" imgW="152268" imgH="16495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2836863"/>
                        <a:ext cx="155575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1304925" y="3898900"/>
            <a:ext cx="1588" cy="658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>
            <a:off x="1627188" y="4492625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29711" name="Text Box 14"/>
          <p:cNvSpPr txBox="1">
            <a:spLocks noChangeArrowheads="1"/>
          </p:cNvSpPr>
          <p:nvPr/>
        </p:nvSpPr>
        <p:spPr bwMode="auto">
          <a:xfrm>
            <a:off x="3249613" y="4559300"/>
            <a:ext cx="322262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4</a:t>
            </a:r>
          </a:p>
        </p:txBody>
      </p:sp>
      <p:sp>
        <p:nvSpPr>
          <p:cNvPr id="29712" name="Text Box 15"/>
          <p:cNvSpPr txBox="1">
            <a:spLocks noChangeArrowheads="1"/>
          </p:cNvSpPr>
          <p:nvPr/>
        </p:nvSpPr>
        <p:spPr bwMode="auto">
          <a:xfrm>
            <a:off x="3863975" y="4551363"/>
            <a:ext cx="320675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5</a:t>
            </a:r>
          </a:p>
        </p:txBody>
      </p:sp>
      <p:sp>
        <p:nvSpPr>
          <p:cNvPr id="29713" name="Line 16"/>
          <p:cNvSpPr>
            <a:spLocks noChangeShapeType="1"/>
          </p:cNvSpPr>
          <p:nvPr/>
        </p:nvSpPr>
        <p:spPr bwMode="auto">
          <a:xfrm flipH="1">
            <a:off x="2795588" y="3125788"/>
            <a:ext cx="669925" cy="1450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29714" name="Line 17"/>
          <p:cNvSpPr>
            <a:spLocks noChangeShapeType="1"/>
          </p:cNvSpPr>
          <p:nvPr/>
        </p:nvSpPr>
        <p:spPr bwMode="auto">
          <a:xfrm>
            <a:off x="3465513" y="3125788"/>
            <a:ext cx="576262" cy="143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graphicFrame>
        <p:nvGraphicFramePr>
          <p:cNvPr id="29715" name="Object 18"/>
          <p:cNvGraphicFramePr>
            <a:graphicFrameLocks noChangeAspect="1"/>
          </p:cNvGraphicFramePr>
          <p:nvPr/>
        </p:nvGraphicFramePr>
        <p:xfrm>
          <a:off x="3381375" y="2836863"/>
          <a:ext cx="155575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1" name="Equation" r:id="rId5" imgW="152268" imgH="164957" progId="Equation.3">
                  <p:embed/>
                </p:oleObj>
              </mc:Choice>
              <mc:Fallback>
                <p:oleObj name="Equation" r:id="rId5" imgW="152268" imgH="16495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2836863"/>
                        <a:ext cx="155575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6" name="Line 19"/>
          <p:cNvSpPr>
            <a:spLocks noChangeShapeType="1"/>
          </p:cNvSpPr>
          <p:nvPr/>
        </p:nvSpPr>
        <p:spPr bwMode="auto">
          <a:xfrm>
            <a:off x="3427413" y="4492625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29717" name="Text Box 20"/>
          <p:cNvSpPr txBox="1">
            <a:spLocks noChangeArrowheads="1"/>
          </p:cNvSpPr>
          <p:nvPr/>
        </p:nvSpPr>
        <p:spPr bwMode="auto">
          <a:xfrm>
            <a:off x="2638425" y="4565650"/>
            <a:ext cx="322263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3</a:t>
            </a:r>
          </a:p>
        </p:txBody>
      </p:sp>
      <p:sp>
        <p:nvSpPr>
          <p:cNvPr id="29718" name="Text Box 21"/>
          <p:cNvSpPr txBox="1">
            <a:spLocks noChangeArrowheads="1"/>
          </p:cNvSpPr>
          <p:nvPr/>
        </p:nvSpPr>
        <p:spPr bwMode="auto">
          <a:xfrm>
            <a:off x="1017588" y="4557713"/>
            <a:ext cx="431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0.5</a:t>
            </a:r>
          </a:p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 x</a:t>
            </a:r>
          </a:p>
        </p:txBody>
      </p:sp>
      <p:sp>
        <p:nvSpPr>
          <p:cNvPr id="29719" name="Text Box 22"/>
          <p:cNvSpPr txBox="1">
            <a:spLocks noChangeArrowheads="1"/>
          </p:cNvSpPr>
          <p:nvPr/>
        </p:nvSpPr>
        <p:spPr bwMode="auto">
          <a:xfrm>
            <a:off x="825500" y="5430838"/>
            <a:ext cx="2667000" cy="1022350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i="1">
                <a:latin typeface="바탕" pitchFamily="18" charset="-127"/>
                <a:ea typeface="바탕" pitchFamily="18" charset="-127"/>
              </a:rPr>
              <a:t>x</a:t>
            </a:r>
            <a:r>
              <a:rPr lang="en-US" altLang="ko-KR" sz="1600">
                <a:latin typeface="Arial" pitchFamily="34" charset="0"/>
              </a:rPr>
              <a:t> = 0.5 (</a:t>
            </a:r>
            <a:r>
              <a:rPr lang="ko-KR" altLang="en-US" sz="1600">
                <a:latin typeface="Arial" pitchFamily="34" charset="0"/>
              </a:rPr>
              <a:t>고정</a:t>
            </a:r>
            <a:r>
              <a:rPr lang="en-US" altLang="ko-KR" sz="1600">
                <a:latin typeface="Arial" pitchFamily="34" charset="0"/>
              </a:rPr>
              <a:t>)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i="1">
                <a:latin typeface="바탕" pitchFamily="18" charset="-127"/>
                <a:ea typeface="바탕" pitchFamily="18" charset="-127"/>
              </a:rPr>
              <a:t>y </a:t>
            </a:r>
            <a:r>
              <a:rPr lang="en-US" altLang="ko-KR" sz="1600">
                <a:latin typeface="Arial" pitchFamily="34" charset="0"/>
              </a:rPr>
              <a:t>= 3 → 5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i="1">
                <a:latin typeface="바탕" pitchFamily="18" charset="-127"/>
                <a:ea typeface="바탕" pitchFamily="18" charset="-127"/>
              </a:rPr>
              <a:t>x</a:t>
            </a:r>
            <a:r>
              <a:rPr lang="en-US" altLang="ko-KR" sz="1600">
                <a:latin typeface="Arial" pitchFamily="34" charset="0"/>
              </a:rPr>
              <a:t> + </a:t>
            </a:r>
            <a:r>
              <a:rPr lang="en-US" altLang="ko-KR" sz="1600" i="1">
                <a:latin typeface="바탕" pitchFamily="18" charset="-127"/>
                <a:ea typeface="바탕" pitchFamily="18" charset="-127"/>
              </a:rPr>
              <a:t>y</a:t>
            </a:r>
            <a:r>
              <a:rPr lang="en-US" altLang="ko-KR" sz="1600">
                <a:latin typeface="Arial" pitchFamily="34" charset="0"/>
              </a:rPr>
              <a:t> = 3.5 → 5.5</a:t>
            </a:r>
          </a:p>
        </p:txBody>
      </p:sp>
      <p:sp>
        <p:nvSpPr>
          <p:cNvPr id="29720" name="Line 23"/>
          <p:cNvSpPr>
            <a:spLocks noChangeShapeType="1"/>
          </p:cNvSpPr>
          <p:nvPr/>
        </p:nvSpPr>
        <p:spPr bwMode="auto">
          <a:xfrm flipV="1">
            <a:off x="5386388" y="4622800"/>
            <a:ext cx="35067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21" name="Line 24"/>
          <p:cNvSpPr>
            <a:spLocks noChangeShapeType="1"/>
          </p:cNvSpPr>
          <p:nvPr/>
        </p:nvSpPr>
        <p:spPr bwMode="auto">
          <a:xfrm flipV="1">
            <a:off x="5408613" y="2606675"/>
            <a:ext cx="0" cy="2016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22" name="Text Box 25"/>
          <p:cNvSpPr txBox="1">
            <a:spLocks noChangeArrowheads="1"/>
          </p:cNvSpPr>
          <p:nvPr/>
        </p:nvSpPr>
        <p:spPr bwMode="auto">
          <a:xfrm>
            <a:off x="5219700" y="4616450"/>
            <a:ext cx="3206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0</a:t>
            </a:r>
          </a:p>
        </p:txBody>
      </p:sp>
      <p:sp>
        <p:nvSpPr>
          <p:cNvPr id="29723" name="Text Box 26"/>
          <p:cNvSpPr txBox="1">
            <a:spLocks noChangeArrowheads="1"/>
          </p:cNvSpPr>
          <p:nvPr/>
        </p:nvSpPr>
        <p:spPr bwMode="auto">
          <a:xfrm>
            <a:off x="6194425" y="4616450"/>
            <a:ext cx="322263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2</a:t>
            </a:r>
          </a:p>
        </p:txBody>
      </p:sp>
      <p:graphicFrame>
        <p:nvGraphicFramePr>
          <p:cNvPr id="29724" name="Object 27"/>
          <p:cNvGraphicFramePr>
            <a:graphicFrameLocks noChangeAspect="1"/>
          </p:cNvGraphicFramePr>
          <p:nvPr/>
        </p:nvGraphicFramePr>
        <p:xfrm>
          <a:off x="6877050" y="2406650"/>
          <a:ext cx="40163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2" name="Equation" r:id="rId7" imgW="393359" imgH="164957" progId="Equation.3">
                  <p:embed/>
                </p:oleObj>
              </mc:Choice>
              <mc:Fallback>
                <p:oleObj name="Equation" r:id="rId7" imgW="393359" imgH="164957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2406650"/>
                        <a:ext cx="401638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5" name="Line 28"/>
          <p:cNvSpPr>
            <a:spLocks noChangeShapeType="1"/>
          </p:cNvSpPr>
          <p:nvPr/>
        </p:nvSpPr>
        <p:spPr bwMode="auto">
          <a:xfrm>
            <a:off x="6372225" y="4549775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29726" name="Text Box 29"/>
          <p:cNvSpPr txBox="1">
            <a:spLocks noChangeArrowheads="1"/>
          </p:cNvSpPr>
          <p:nvPr/>
        </p:nvSpPr>
        <p:spPr bwMode="auto">
          <a:xfrm>
            <a:off x="7415213" y="4616450"/>
            <a:ext cx="322262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4</a:t>
            </a:r>
          </a:p>
        </p:txBody>
      </p:sp>
      <p:sp>
        <p:nvSpPr>
          <p:cNvPr id="29727" name="Text Box 30"/>
          <p:cNvSpPr txBox="1">
            <a:spLocks noChangeArrowheads="1"/>
          </p:cNvSpPr>
          <p:nvPr/>
        </p:nvSpPr>
        <p:spPr bwMode="auto">
          <a:xfrm>
            <a:off x="7996238" y="4632325"/>
            <a:ext cx="3206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5</a:t>
            </a:r>
          </a:p>
        </p:txBody>
      </p:sp>
      <p:sp>
        <p:nvSpPr>
          <p:cNvPr id="29728" name="Line 31"/>
          <p:cNvSpPr>
            <a:spLocks noChangeShapeType="1"/>
          </p:cNvSpPr>
          <p:nvPr/>
        </p:nvSpPr>
        <p:spPr bwMode="auto">
          <a:xfrm flipH="1">
            <a:off x="7235825" y="3182938"/>
            <a:ext cx="649288" cy="1455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29729" name="Line 32"/>
          <p:cNvSpPr>
            <a:spLocks noChangeShapeType="1"/>
          </p:cNvSpPr>
          <p:nvPr/>
        </p:nvSpPr>
        <p:spPr bwMode="auto">
          <a:xfrm>
            <a:off x="7885113" y="3182938"/>
            <a:ext cx="503237" cy="1455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29730" name="Line 33"/>
          <p:cNvSpPr>
            <a:spLocks noChangeShapeType="1"/>
          </p:cNvSpPr>
          <p:nvPr/>
        </p:nvSpPr>
        <p:spPr bwMode="auto">
          <a:xfrm>
            <a:off x="7593013" y="4549775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29731" name="Text Box 34"/>
          <p:cNvSpPr txBox="1">
            <a:spLocks noChangeArrowheads="1"/>
          </p:cNvSpPr>
          <p:nvPr/>
        </p:nvSpPr>
        <p:spPr bwMode="auto">
          <a:xfrm>
            <a:off x="6804025" y="4622800"/>
            <a:ext cx="322263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3</a:t>
            </a:r>
          </a:p>
        </p:txBody>
      </p:sp>
      <p:graphicFrame>
        <p:nvGraphicFramePr>
          <p:cNvPr id="29732" name="Object 35"/>
          <p:cNvGraphicFramePr>
            <a:graphicFrameLocks noChangeAspect="1"/>
          </p:cNvGraphicFramePr>
          <p:nvPr/>
        </p:nvGraphicFramePr>
        <p:xfrm>
          <a:off x="4572000" y="3557588"/>
          <a:ext cx="35083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3" name="Equation" r:id="rId9" imgW="190417" imgH="152334" progId="Equation.3">
                  <p:embed/>
                </p:oleObj>
              </mc:Choice>
              <mc:Fallback>
                <p:oleObj name="Equation" r:id="rId9" imgW="190417" imgH="152334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557588"/>
                        <a:ext cx="350838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3" name="Text Box 36"/>
          <p:cNvSpPr txBox="1">
            <a:spLocks noChangeArrowheads="1"/>
          </p:cNvSpPr>
          <p:nvPr/>
        </p:nvSpPr>
        <p:spPr bwMode="auto">
          <a:xfrm>
            <a:off x="8499475" y="4632325"/>
            <a:ext cx="3206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6</a:t>
            </a:r>
          </a:p>
        </p:txBody>
      </p:sp>
      <p:sp>
        <p:nvSpPr>
          <p:cNvPr id="29734" name="Line 37"/>
          <p:cNvSpPr>
            <a:spLocks noChangeShapeType="1"/>
          </p:cNvSpPr>
          <p:nvPr/>
        </p:nvSpPr>
        <p:spPr bwMode="auto">
          <a:xfrm>
            <a:off x="6946900" y="4565650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29735" name="Text Box 38"/>
          <p:cNvSpPr txBox="1">
            <a:spLocks noChangeArrowheads="1"/>
          </p:cNvSpPr>
          <p:nvPr/>
        </p:nvSpPr>
        <p:spPr bwMode="auto">
          <a:xfrm>
            <a:off x="5618163" y="4630738"/>
            <a:ext cx="322262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1</a:t>
            </a:r>
          </a:p>
        </p:txBody>
      </p:sp>
      <p:sp>
        <p:nvSpPr>
          <p:cNvPr id="29736" name="Line 39"/>
          <p:cNvSpPr>
            <a:spLocks noChangeShapeType="1"/>
          </p:cNvSpPr>
          <p:nvPr/>
        </p:nvSpPr>
        <p:spPr bwMode="auto">
          <a:xfrm>
            <a:off x="5795963" y="4564063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29737" name="Line 40"/>
          <p:cNvSpPr>
            <a:spLocks noChangeShapeType="1"/>
          </p:cNvSpPr>
          <p:nvPr/>
        </p:nvSpPr>
        <p:spPr bwMode="auto">
          <a:xfrm>
            <a:off x="8101013" y="4565650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29738" name="Line 41"/>
          <p:cNvSpPr>
            <a:spLocks noChangeShapeType="1"/>
          </p:cNvSpPr>
          <p:nvPr/>
        </p:nvSpPr>
        <p:spPr bwMode="auto">
          <a:xfrm>
            <a:off x="8675688" y="4565650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29739" name="Text Box 42"/>
          <p:cNvSpPr txBox="1">
            <a:spLocks noChangeArrowheads="1"/>
          </p:cNvSpPr>
          <p:nvPr/>
        </p:nvSpPr>
        <p:spPr bwMode="auto">
          <a:xfrm>
            <a:off x="7019925" y="4630738"/>
            <a:ext cx="431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000" i="1">
                <a:latin typeface="바탕" pitchFamily="18" charset="-127"/>
                <a:ea typeface="바탕" pitchFamily="18" charset="-127"/>
              </a:rPr>
              <a:t>3.5</a:t>
            </a:r>
            <a:endParaRPr kumimoji="0" lang="en-US" altLang="ko-KR" sz="1200" i="1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29740" name="Text Box 43"/>
          <p:cNvSpPr txBox="1">
            <a:spLocks noChangeArrowheads="1"/>
          </p:cNvSpPr>
          <p:nvPr/>
        </p:nvSpPr>
        <p:spPr bwMode="auto">
          <a:xfrm>
            <a:off x="8172450" y="4638675"/>
            <a:ext cx="431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000" i="1">
                <a:latin typeface="바탕" pitchFamily="18" charset="-127"/>
                <a:ea typeface="바탕" pitchFamily="18" charset="-127"/>
              </a:rPr>
              <a:t>5.5</a:t>
            </a:r>
            <a:endParaRPr kumimoji="0" lang="en-US" altLang="ko-KR" sz="1200" i="1"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29741" name="Text Box 44"/>
          <p:cNvSpPr txBox="1">
            <a:spLocks noChangeArrowheads="1"/>
          </p:cNvSpPr>
          <p:nvPr/>
        </p:nvSpPr>
        <p:spPr bwMode="auto">
          <a:xfrm>
            <a:off x="5435600" y="5430838"/>
            <a:ext cx="2667000" cy="31432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i="1">
                <a:latin typeface="바탕" pitchFamily="18" charset="-127"/>
                <a:ea typeface="바탕" pitchFamily="18" charset="-127"/>
              </a:rPr>
              <a:t>x</a:t>
            </a:r>
            <a:r>
              <a:rPr lang="en-US" altLang="ko-KR" sz="1600">
                <a:latin typeface="Arial" pitchFamily="34" charset="0"/>
              </a:rPr>
              <a:t> + </a:t>
            </a:r>
            <a:r>
              <a:rPr lang="en-US" altLang="ko-KR" sz="1600" i="1">
                <a:latin typeface="바탕" pitchFamily="18" charset="-127"/>
                <a:ea typeface="바탕" pitchFamily="18" charset="-127"/>
              </a:rPr>
              <a:t>y</a:t>
            </a:r>
            <a:r>
              <a:rPr lang="en-US" altLang="ko-KR" sz="1600">
                <a:latin typeface="Arial" pitchFamily="34" charset="0"/>
              </a:rPr>
              <a:t> = 3.5 → 5.5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BCE88C5B-A3A9-488E-BCFE-BA60A3F2E79A}" type="slidenum">
              <a:rPr kumimoji="0" lang="en-US" altLang="ko-KR" smtClean="0"/>
              <a:pPr eaLnBrk="1" hangingPunct="1"/>
              <a:t>27</a:t>
            </a:fld>
            <a:endParaRPr kumimoji="0" lang="en-US" altLang="ko-KR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>
                <a:solidFill>
                  <a:schemeClr val="tx1"/>
                </a:solidFill>
              </a:rPr>
              <a:t>퍼지 수</a:t>
            </a:r>
            <a:r>
              <a:rPr lang="en-US" altLang="ko-KR" sz="4000" smtClean="0">
                <a:solidFill>
                  <a:schemeClr val="tx1"/>
                </a:solidFill>
              </a:rPr>
              <a:t>(7)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23850" y="1211263"/>
            <a:ext cx="8135938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1"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kumimoji="0" lang="en-US" altLang="ko-KR" sz="1600" b="1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2000" b="1">
                <a:latin typeface="Arial" pitchFamily="34" charset="0"/>
              </a:rPr>
              <a:t>퍼지 산술</a:t>
            </a:r>
            <a:r>
              <a:rPr lang="en-US" altLang="ko-KR" sz="2000" b="1">
                <a:latin typeface="Arial" pitchFamily="34" charset="0"/>
              </a:rPr>
              <a:t>(Fuzzy Arithmetic) </a:t>
            </a:r>
            <a:r>
              <a:rPr lang="en-US" altLang="ko-KR" b="1"/>
              <a:t>-con</a:t>
            </a:r>
            <a:r>
              <a:rPr lang="en-US" altLang="ko-KR" b="1">
                <a:latin typeface="Arial" pitchFamily="34" charset="0"/>
              </a:rPr>
              <a:t>’</a:t>
            </a:r>
            <a:r>
              <a:rPr lang="en-US" altLang="ko-KR" b="1"/>
              <a:t>d</a:t>
            </a:r>
            <a:r>
              <a:rPr lang="en-US" altLang="ko-KR"/>
              <a:t> </a:t>
            </a:r>
            <a:endParaRPr lang="en-US" altLang="ko-KR" sz="2000" b="1"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None/>
            </a:pPr>
            <a:r>
              <a:rPr lang="en-US" altLang="ko-KR" sz="1600" b="1">
                <a:latin typeface="Arial" pitchFamily="34" charset="0"/>
              </a:rPr>
              <a:t>         - </a:t>
            </a:r>
            <a:r>
              <a:rPr lang="ko-KR" altLang="en-US" sz="1600" b="1">
                <a:latin typeface="Arial" pitchFamily="34" charset="0"/>
              </a:rPr>
              <a:t>퍼지 수의 연산</a:t>
            </a:r>
            <a:r>
              <a:rPr lang="en-US" altLang="ko-KR" sz="1600" b="1">
                <a:latin typeface="Arial" pitchFamily="34" charset="0"/>
              </a:rPr>
              <a:t>(</a:t>
            </a:r>
            <a:r>
              <a:rPr lang="en-US" altLang="ko-KR" sz="1600" b="1">
                <a:latin typeface="Arial" pitchFamily="34" charset="0"/>
                <a:sym typeface="Symbol" pitchFamily="18" charset="2"/>
              </a:rPr>
              <a:t>-</a:t>
            </a:r>
            <a:r>
              <a:rPr lang="ko-KR" altLang="en-US" sz="1600" b="1">
                <a:latin typeface="Arial" pitchFamily="34" charset="0"/>
                <a:sym typeface="Symbol" pitchFamily="18" charset="2"/>
              </a:rPr>
              <a:t>컷</a:t>
            </a:r>
            <a:r>
              <a:rPr lang="en-US" altLang="ko-KR" sz="1600" b="1">
                <a:latin typeface="Arial" pitchFamily="34" charset="0"/>
              </a:rPr>
              <a:t>)</a:t>
            </a: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None/>
            </a:pPr>
            <a:endParaRPr lang="en-US" altLang="ko-KR" sz="1600">
              <a:latin typeface="Arial" pitchFamily="34" charset="0"/>
            </a:endParaRPr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 flipV="1">
            <a:off x="966788" y="4686300"/>
            <a:ext cx="3100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 flipV="1">
            <a:off x="989013" y="2670175"/>
            <a:ext cx="0" cy="2016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827088" y="4679950"/>
            <a:ext cx="3206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0</a:t>
            </a:r>
          </a:p>
        </p:txBody>
      </p:sp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1116013" y="4679950"/>
            <a:ext cx="360362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a1</a:t>
            </a:r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 flipH="1">
            <a:off x="995363" y="3246438"/>
            <a:ext cx="669925" cy="1450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30730" name="Line 9"/>
          <p:cNvSpPr>
            <a:spLocks noChangeShapeType="1"/>
          </p:cNvSpPr>
          <p:nvPr/>
        </p:nvSpPr>
        <p:spPr bwMode="auto">
          <a:xfrm>
            <a:off x="1665288" y="3246438"/>
            <a:ext cx="576262" cy="143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graphicFrame>
        <p:nvGraphicFramePr>
          <p:cNvPr id="30731" name="Object 10"/>
          <p:cNvGraphicFramePr>
            <a:graphicFrameLocks noChangeAspect="1"/>
          </p:cNvGraphicFramePr>
          <p:nvPr/>
        </p:nvGraphicFramePr>
        <p:xfrm>
          <a:off x="1547813" y="2962275"/>
          <a:ext cx="155575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3" name="Equation" r:id="rId3" imgW="152268" imgH="164957" progId="Equation.3">
                  <p:embed/>
                </p:oleObj>
              </mc:Choice>
              <mc:Fallback>
                <p:oleObj name="Equation" r:id="rId3" imgW="152268" imgH="16495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962275"/>
                        <a:ext cx="155575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Line 11"/>
          <p:cNvSpPr>
            <a:spLocks noChangeShapeType="1"/>
          </p:cNvSpPr>
          <p:nvPr/>
        </p:nvSpPr>
        <p:spPr bwMode="auto">
          <a:xfrm>
            <a:off x="1304925" y="4019550"/>
            <a:ext cx="1588" cy="658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 flipH="1">
            <a:off x="2425700" y="3246438"/>
            <a:ext cx="669925" cy="1450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30734" name="Line 13"/>
          <p:cNvSpPr>
            <a:spLocks noChangeShapeType="1"/>
          </p:cNvSpPr>
          <p:nvPr/>
        </p:nvSpPr>
        <p:spPr bwMode="auto">
          <a:xfrm>
            <a:off x="3095625" y="3246438"/>
            <a:ext cx="576263" cy="143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graphicFrame>
        <p:nvGraphicFramePr>
          <p:cNvPr id="30735" name="Object 14"/>
          <p:cNvGraphicFramePr>
            <a:graphicFrameLocks noChangeAspect="1"/>
          </p:cNvGraphicFramePr>
          <p:nvPr/>
        </p:nvGraphicFramePr>
        <p:xfrm>
          <a:off x="3011488" y="2957513"/>
          <a:ext cx="155575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4" name="Equation" r:id="rId5" imgW="152268" imgH="164957" progId="Equation.3">
                  <p:embed/>
                </p:oleObj>
              </mc:Choice>
              <mc:Fallback>
                <p:oleObj name="Equation" r:id="rId5" imgW="152268" imgH="16495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2957513"/>
                        <a:ext cx="155575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5"/>
          <p:cNvGraphicFramePr>
            <a:graphicFrameLocks noChangeAspect="1"/>
          </p:cNvGraphicFramePr>
          <p:nvPr/>
        </p:nvGraphicFramePr>
        <p:xfrm>
          <a:off x="6877050" y="2527300"/>
          <a:ext cx="40163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5" name="Equation" r:id="rId7" imgW="393359" imgH="164957" progId="Equation.3">
                  <p:embed/>
                </p:oleObj>
              </mc:Choice>
              <mc:Fallback>
                <p:oleObj name="Equation" r:id="rId7" imgW="393359" imgH="16495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2527300"/>
                        <a:ext cx="401638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6"/>
          <p:cNvGraphicFramePr>
            <a:graphicFrameLocks noChangeAspect="1"/>
          </p:cNvGraphicFramePr>
          <p:nvPr/>
        </p:nvGraphicFramePr>
        <p:xfrm>
          <a:off x="4572000" y="3678238"/>
          <a:ext cx="35083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6" name="Equation" r:id="rId9" imgW="190417" imgH="152334" progId="Equation.3">
                  <p:embed/>
                </p:oleObj>
              </mc:Choice>
              <mc:Fallback>
                <p:oleObj name="Equation" r:id="rId9" imgW="190417" imgH="15233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678238"/>
                        <a:ext cx="350838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8" name="Text Box 17"/>
          <p:cNvSpPr txBox="1">
            <a:spLocks noChangeArrowheads="1"/>
          </p:cNvSpPr>
          <p:nvPr/>
        </p:nvSpPr>
        <p:spPr bwMode="auto">
          <a:xfrm>
            <a:off x="5003800" y="5492750"/>
            <a:ext cx="4176713" cy="668338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>
                <a:latin typeface="바탕" pitchFamily="18" charset="-127"/>
                <a:ea typeface="바탕" pitchFamily="18" charset="-127"/>
              </a:rPr>
              <a:t>※ </a:t>
            </a:r>
            <a:r>
              <a:rPr lang="ko-KR" altLang="en-US" sz="1600">
                <a:latin typeface="바탕" pitchFamily="18" charset="-127"/>
                <a:ea typeface="바탕" pitchFamily="18" charset="-127"/>
              </a:rPr>
              <a:t>연속적인 경우 구간 가지고 구하면 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>
                <a:latin typeface="바탕" pitchFamily="18" charset="-127"/>
                <a:ea typeface="바탕" pitchFamily="18" charset="-127"/>
              </a:rPr>
              <a:t>    쉽게 구할 수 있다</a:t>
            </a:r>
            <a:r>
              <a:rPr lang="en-US" altLang="ko-KR" sz="1600">
                <a:latin typeface="바탕" pitchFamily="18" charset="-127"/>
                <a:ea typeface="바탕" pitchFamily="18" charset="-127"/>
              </a:rPr>
              <a:t>.</a:t>
            </a:r>
            <a:endParaRPr lang="en-US" altLang="ko-KR" sz="1600">
              <a:latin typeface="Arial" pitchFamily="34" charset="0"/>
            </a:endParaRPr>
          </a:p>
        </p:txBody>
      </p:sp>
      <p:graphicFrame>
        <p:nvGraphicFramePr>
          <p:cNvPr id="30739" name="Object 18"/>
          <p:cNvGraphicFramePr>
            <a:graphicFrameLocks noChangeAspect="1"/>
          </p:cNvGraphicFramePr>
          <p:nvPr/>
        </p:nvGraphicFramePr>
        <p:xfrm>
          <a:off x="3562350" y="1747838"/>
          <a:ext cx="1296988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7" name="Equation" r:id="rId11" imgW="1193800" imgH="241300" progId="Equation.3">
                  <p:embed/>
                </p:oleObj>
              </mc:Choice>
              <mc:Fallback>
                <p:oleObj name="Equation" r:id="rId11" imgW="1193800" imgH="241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1747838"/>
                        <a:ext cx="1296988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0" name="Text Box 19"/>
          <p:cNvSpPr txBox="1">
            <a:spLocks noChangeArrowheads="1"/>
          </p:cNvSpPr>
          <p:nvPr/>
        </p:nvSpPr>
        <p:spPr bwMode="auto">
          <a:xfrm>
            <a:off x="1763713" y="4713288"/>
            <a:ext cx="360362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a2</a:t>
            </a:r>
          </a:p>
        </p:txBody>
      </p:sp>
      <p:sp>
        <p:nvSpPr>
          <p:cNvPr id="30741" name="Line 20"/>
          <p:cNvSpPr>
            <a:spLocks noChangeShapeType="1"/>
          </p:cNvSpPr>
          <p:nvPr/>
        </p:nvSpPr>
        <p:spPr bwMode="auto">
          <a:xfrm>
            <a:off x="1978025" y="4052888"/>
            <a:ext cx="1588" cy="6588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30742" name="Line 21"/>
          <p:cNvSpPr>
            <a:spLocks noChangeShapeType="1"/>
          </p:cNvSpPr>
          <p:nvPr/>
        </p:nvSpPr>
        <p:spPr bwMode="auto">
          <a:xfrm>
            <a:off x="971550" y="4125913"/>
            <a:ext cx="30241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graphicFrame>
        <p:nvGraphicFramePr>
          <p:cNvPr id="30743" name="Object 22"/>
          <p:cNvGraphicFramePr>
            <a:graphicFrameLocks noChangeAspect="1"/>
          </p:cNvGraphicFramePr>
          <p:nvPr/>
        </p:nvGraphicFramePr>
        <p:xfrm>
          <a:off x="684213" y="3992563"/>
          <a:ext cx="165100" cy="20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8" name="Equation" r:id="rId13" imgW="152334" imgH="139639" progId="Equation.3">
                  <p:embed/>
                </p:oleObj>
              </mc:Choice>
              <mc:Fallback>
                <p:oleObj name="Equation" r:id="rId13" imgW="152334" imgH="13963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992563"/>
                        <a:ext cx="165100" cy="20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4" name="Text Box 23"/>
          <p:cNvSpPr txBox="1">
            <a:spLocks noChangeArrowheads="1"/>
          </p:cNvSpPr>
          <p:nvPr/>
        </p:nvSpPr>
        <p:spPr bwMode="auto">
          <a:xfrm>
            <a:off x="2484438" y="4765675"/>
            <a:ext cx="431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b1</a:t>
            </a:r>
          </a:p>
        </p:txBody>
      </p:sp>
      <p:sp>
        <p:nvSpPr>
          <p:cNvPr id="30745" name="Line 24"/>
          <p:cNvSpPr>
            <a:spLocks noChangeShapeType="1"/>
          </p:cNvSpPr>
          <p:nvPr/>
        </p:nvSpPr>
        <p:spPr bwMode="auto">
          <a:xfrm>
            <a:off x="2700338" y="4071938"/>
            <a:ext cx="1587" cy="6588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30746" name="Text Box 25"/>
          <p:cNvSpPr txBox="1">
            <a:spLocks noChangeArrowheads="1"/>
          </p:cNvSpPr>
          <p:nvPr/>
        </p:nvSpPr>
        <p:spPr bwMode="auto">
          <a:xfrm>
            <a:off x="3203575" y="4765675"/>
            <a:ext cx="431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b2</a:t>
            </a:r>
          </a:p>
        </p:txBody>
      </p:sp>
      <p:sp>
        <p:nvSpPr>
          <p:cNvPr id="30747" name="Line 26"/>
          <p:cNvSpPr>
            <a:spLocks noChangeShapeType="1"/>
          </p:cNvSpPr>
          <p:nvPr/>
        </p:nvSpPr>
        <p:spPr bwMode="auto">
          <a:xfrm>
            <a:off x="3417888" y="4105275"/>
            <a:ext cx="1587" cy="658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30748" name="Text Box 27"/>
          <p:cNvSpPr txBox="1">
            <a:spLocks noChangeArrowheads="1"/>
          </p:cNvSpPr>
          <p:nvPr/>
        </p:nvSpPr>
        <p:spPr bwMode="auto">
          <a:xfrm>
            <a:off x="4427538" y="2101850"/>
            <a:ext cx="336550" cy="60642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3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>
                <a:latin typeface="Arial" pitchFamily="34" charset="0"/>
              </a:rPr>
              <a:t>-</a:t>
            </a:r>
          </a:p>
          <a:p>
            <a:pPr algn="ctr" latinLnBrk="0">
              <a:lnSpc>
                <a:spcPct val="3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>
                <a:latin typeface="Arial" pitchFamily="34" charset="0"/>
              </a:rPr>
              <a:t>*</a:t>
            </a:r>
          </a:p>
          <a:p>
            <a:pPr algn="ctr" latinLnBrk="0">
              <a:lnSpc>
                <a:spcPct val="30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>
                <a:latin typeface="Arial" pitchFamily="34" charset="0"/>
              </a:rPr>
              <a:t>/</a:t>
            </a:r>
          </a:p>
        </p:txBody>
      </p:sp>
      <p:graphicFrame>
        <p:nvGraphicFramePr>
          <p:cNvPr id="30749" name="Object 28"/>
          <p:cNvGraphicFramePr>
            <a:graphicFrameLocks noChangeAspect="1"/>
          </p:cNvGraphicFramePr>
          <p:nvPr/>
        </p:nvGraphicFramePr>
        <p:xfrm>
          <a:off x="3068638" y="1744663"/>
          <a:ext cx="3508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9" name="Equation" r:id="rId15" imgW="190417" imgH="152334" progId="Equation.3">
                  <p:embed/>
                </p:oleObj>
              </mc:Choice>
              <mc:Fallback>
                <p:oleObj name="Equation" r:id="rId15" imgW="190417" imgH="15233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1744663"/>
                        <a:ext cx="35083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0" name="Line 29"/>
          <p:cNvSpPr>
            <a:spLocks noChangeShapeType="1"/>
          </p:cNvSpPr>
          <p:nvPr/>
        </p:nvSpPr>
        <p:spPr bwMode="auto">
          <a:xfrm flipV="1">
            <a:off x="5359400" y="4686300"/>
            <a:ext cx="3100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51" name="Line 30"/>
          <p:cNvSpPr>
            <a:spLocks noChangeShapeType="1"/>
          </p:cNvSpPr>
          <p:nvPr/>
        </p:nvSpPr>
        <p:spPr bwMode="auto">
          <a:xfrm flipV="1">
            <a:off x="5381625" y="2670175"/>
            <a:ext cx="0" cy="2016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52" name="Text Box 31"/>
          <p:cNvSpPr txBox="1">
            <a:spLocks noChangeArrowheads="1"/>
          </p:cNvSpPr>
          <p:nvPr/>
        </p:nvSpPr>
        <p:spPr bwMode="auto">
          <a:xfrm>
            <a:off x="5219700" y="4679950"/>
            <a:ext cx="3206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0</a:t>
            </a:r>
          </a:p>
        </p:txBody>
      </p:sp>
      <p:sp>
        <p:nvSpPr>
          <p:cNvPr id="30753" name="Text Box 32"/>
          <p:cNvSpPr txBox="1">
            <a:spLocks noChangeArrowheads="1"/>
          </p:cNvSpPr>
          <p:nvPr/>
        </p:nvSpPr>
        <p:spPr bwMode="auto">
          <a:xfrm>
            <a:off x="6011863" y="4713288"/>
            <a:ext cx="360362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c</a:t>
            </a:r>
          </a:p>
        </p:txBody>
      </p:sp>
      <p:sp>
        <p:nvSpPr>
          <p:cNvPr id="30754" name="Line 33"/>
          <p:cNvSpPr>
            <a:spLocks noChangeShapeType="1"/>
          </p:cNvSpPr>
          <p:nvPr/>
        </p:nvSpPr>
        <p:spPr bwMode="auto">
          <a:xfrm>
            <a:off x="6156325" y="4125913"/>
            <a:ext cx="0" cy="5857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30755" name="Line 34"/>
          <p:cNvSpPr>
            <a:spLocks noChangeShapeType="1"/>
          </p:cNvSpPr>
          <p:nvPr/>
        </p:nvSpPr>
        <p:spPr bwMode="auto">
          <a:xfrm>
            <a:off x="5364163" y="4125913"/>
            <a:ext cx="30241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graphicFrame>
        <p:nvGraphicFramePr>
          <p:cNvPr id="30756" name="Object 35"/>
          <p:cNvGraphicFramePr>
            <a:graphicFrameLocks noChangeAspect="1"/>
          </p:cNvGraphicFramePr>
          <p:nvPr/>
        </p:nvGraphicFramePr>
        <p:xfrm>
          <a:off x="5076825" y="3992563"/>
          <a:ext cx="165100" cy="20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0" name="Equation" r:id="rId16" imgW="152334" imgH="139639" progId="Equation.3">
                  <p:embed/>
                </p:oleObj>
              </mc:Choice>
              <mc:Fallback>
                <p:oleObj name="Equation" r:id="rId16" imgW="152334" imgH="13963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992563"/>
                        <a:ext cx="165100" cy="20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7" name="Text Box 36"/>
          <p:cNvSpPr txBox="1">
            <a:spLocks noChangeArrowheads="1"/>
          </p:cNvSpPr>
          <p:nvPr/>
        </p:nvSpPr>
        <p:spPr bwMode="auto">
          <a:xfrm>
            <a:off x="7812088" y="4765675"/>
            <a:ext cx="431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c2</a:t>
            </a:r>
          </a:p>
        </p:txBody>
      </p:sp>
      <p:sp>
        <p:nvSpPr>
          <p:cNvPr id="30758" name="Line 37"/>
          <p:cNvSpPr>
            <a:spLocks noChangeShapeType="1"/>
          </p:cNvSpPr>
          <p:nvPr/>
        </p:nvSpPr>
        <p:spPr bwMode="auto">
          <a:xfrm>
            <a:off x="8026400" y="4105275"/>
            <a:ext cx="1588" cy="658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30759" name="Freeform 38"/>
          <p:cNvSpPr>
            <a:spLocks/>
          </p:cNvSpPr>
          <p:nvPr/>
        </p:nvSpPr>
        <p:spPr bwMode="auto">
          <a:xfrm>
            <a:off x="5724525" y="3189288"/>
            <a:ext cx="2449513" cy="1584325"/>
          </a:xfrm>
          <a:custGeom>
            <a:avLst/>
            <a:gdLst>
              <a:gd name="T0" fmla="*/ 0 w 1678"/>
              <a:gd name="T1" fmla="*/ 2147483647 h 1088"/>
              <a:gd name="T2" fmla="*/ 2147483647 w 1678"/>
              <a:gd name="T3" fmla="*/ 2147483647 h 1088"/>
              <a:gd name="T4" fmla="*/ 2147483647 w 1678"/>
              <a:gd name="T5" fmla="*/ 2147483647 h 1088"/>
              <a:gd name="T6" fmla="*/ 2147483647 w 1678"/>
              <a:gd name="T7" fmla="*/ 2147483647 h 1088"/>
              <a:gd name="T8" fmla="*/ 2147483647 w 1678"/>
              <a:gd name="T9" fmla="*/ 2147483647 h 1088"/>
              <a:gd name="T10" fmla="*/ 2147483647 w 1678"/>
              <a:gd name="T11" fmla="*/ 2147483647 h 1088"/>
              <a:gd name="T12" fmla="*/ 2147483647 w 1678"/>
              <a:gd name="T13" fmla="*/ 2147483647 h 1088"/>
              <a:gd name="T14" fmla="*/ 2147483647 w 1678"/>
              <a:gd name="T15" fmla="*/ 0 h 1088"/>
              <a:gd name="T16" fmla="*/ 2147483647 w 1678"/>
              <a:gd name="T17" fmla="*/ 2147483647 h 1088"/>
              <a:gd name="T18" fmla="*/ 2147483647 w 1678"/>
              <a:gd name="T19" fmla="*/ 2147483647 h 1088"/>
              <a:gd name="T20" fmla="*/ 2147483647 w 1678"/>
              <a:gd name="T21" fmla="*/ 2147483647 h 1088"/>
              <a:gd name="T22" fmla="*/ 2147483647 w 1678"/>
              <a:gd name="T23" fmla="*/ 2147483647 h 1088"/>
              <a:gd name="T24" fmla="*/ 2147483647 w 1678"/>
              <a:gd name="T25" fmla="*/ 2147483647 h 1088"/>
              <a:gd name="T26" fmla="*/ 2147483647 w 1678"/>
              <a:gd name="T27" fmla="*/ 2147483647 h 1088"/>
              <a:gd name="T28" fmla="*/ 2147483647 w 1678"/>
              <a:gd name="T29" fmla="*/ 2147483647 h 1088"/>
              <a:gd name="T30" fmla="*/ 2147483647 w 1678"/>
              <a:gd name="T31" fmla="*/ 2147483647 h 1088"/>
              <a:gd name="T32" fmla="*/ 2147483647 w 1678"/>
              <a:gd name="T33" fmla="*/ 2147483647 h 1088"/>
              <a:gd name="T34" fmla="*/ 2147483647 w 1678"/>
              <a:gd name="T35" fmla="*/ 2147483647 h 1088"/>
              <a:gd name="T36" fmla="*/ 2147483647 w 1678"/>
              <a:gd name="T37" fmla="*/ 2147483647 h 108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678" h="1088">
                <a:moveTo>
                  <a:pt x="0" y="1088"/>
                </a:moveTo>
                <a:cubicBezTo>
                  <a:pt x="26" y="997"/>
                  <a:pt x="52" y="907"/>
                  <a:pt x="90" y="862"/>
                </a:cubicBezTo>
                <a:cubicBezTo>
                  <a:pt x="128" y="817"/>
                  <a:pt x="174" y="869"/>
                  <a:pt x="227" y="816"/>
                </a:cubicBezTo>
                <a:cubicBezTo>
                  <a:pt x="280" y="763"/>
                  <a:pt x="355" y="597"/>
                  <a:pt x="408" y="544"/>
                </a:cubicBezTo>
                <a:cubicBezTo>
                  <a:pt x="461" y="491"/>
                  <a:pt x="476" y="560"/>
                  <a:pt x="544" y="499"/>
                </a:cubicBezTo>
                <a:cubicBezTo>
                  <a:pt x="612" y="438"/>
                  <a:pt x="748" y="257"/>
                  <a:pt x="816" y="181"/>
                </a:cubicBezTo>
                <a:cubicBezTo>
                  <a:pt x="884" y="105"/>
                  <a:pt x="899" y="75"/>
                  <a:pt x="952" y="45"/>
                </a:cubicBezTo>
                <a:cubicBezTo>
                  <a:pt x="1005" y="15"/>
                  <a:pt x="1096" y="0"/>
                  <a:pt x="1134" y="0"/>
                </a:cubicBezTo>
                <a:cubicBezTo>
                  <a:pt x="1172" y="0"/>
                  <a:pt x="1156" y="30"/>
                  <a:pt x="1179" y="45"/>
                </a:cubicBezTo>
                <a:cubicBezTo>
                  <a:pt x="1202" y="60"/>
                  <a:pt x="1255" y="67"/>
                  <a:pt x="1270" y="90"/>
                </a:cubicBezTo>
                <a:cubicBezTo>
                  <a:pt x="1285" y="113"/>
                  <a:pt x="1255" y="158"/>
                  <a:pt x="1270" y="181"/>
                </a:cubicBezTo>
                <a:cubicBezTo>
                  <a:pt x="1285" y="204"/>
                  <a:pt x="1338" y="204"/>
                  <a:pt x="1361" y="227"/>
                </a:cubicBezTo>
                <a:cubicBezTo>
                  <a:pt x="1384" y="250"/>
                  <a:pt x="1406" y="287"/>
                  <a:pt x="1406" y="317"/>
                </a:cubicBezTo>
                <a:cubicBezTo>
                  <a:pt x="1406" y="347"/>
                  <a:pt x="1346" y="370"/>
                  <a:pt x="1361" y="408"/>
                </a:cubicBezTo>
                <a:cubicBezTo>
                  <a:pt x="1376" y="446"/>
                  <a:pt x="1467" y="506"/>
                  <a:pt x="1497" y="544"/>
                </a:cubicBezTo>
                <a:cubicBezTo>
                  <a:pt x="1527" y="582"/>
                  <a:pt x="1527" y="605"/>
                  <a:pt x="1542" y="635"/>
                </a:cubicBezTo>
                <a:cubicBezTo>
                  <a:pt x="1557" y="665"/>
                  <a:pt x="1572" y="673"/>
                  <a:pt x="1587" y="726"/>
                </a:cubicBezTo>
                <a:cubicBezTo>
                  <a:pt x="1602" y="779"/>
                  <a:pt x="1618" y="899"/>
                  <a:pt x="1633" y="952"/>
                </a:cubicBezTo>
                <a:cubicBezTo>
                  <a:pt x="1648" y="1005"/>
                  <a:pt x="1663" y="1035"/>
                  <a:pt x="1678" y="104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30760" name="Text Box 39"/>
          <p:cNvSpPr txBox="1">
            <a:spLocks noChangeArrowheads="1"/>
          </p:cNvSpPr>
          <p:nvPr/>
        </p:nvSpPr>
        <p:spPr bwMode="auto">
          <a:xfrm>
            <a:off x="935038" y="5322888"/>
            <a:ext cx="3708400" cy="31432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600">
                <a:latin typeface="Arial" pitchFamily="34" charset="0"/>
              </a:rPr>
              <a:t>[</a:t>
            </a:r>
            <a:r>
              <a:rPr kumimoji="0" lang="en-US" altLang="ko-KR" sz="1600" i="1">
                <a:latin typeface="Arial" pitchFamily="34" charset="0"/>
              </a:rPr>
              <a:t>a1,a2</a:t>
            </a:r>
            <a:r>
              <a:rPr kumimoji="0" lang="en-US" altLang="ko-KR" sz="1600">
                <a:latin typeface="Arial" pitchFamily="34" charset="0"/>
              </a:rPr>
              <a:t>]</a:t>
            </a:r>
            <a:r>
              <a:rPr kumimoji="0" lang="en-US" altLang="ko-KR" sz="1600" i="1">
                <a:latin typeface="Arial" pitchFamily="34" charset="0"/>
              </a:rPr>
              <a:t>    +  </a:t>
            </a:r>
            <a:r>
              <a:rPr kumimoji="0" lang="en-US" altLang="ko-KR" sz="1600">
                <a:latin typeface="Arial" pitchFamily="34" charset="0"/>
              </a:rPr>
              <a:t>[</a:t>
            </a:r>
            <a:r>
              <a:rPr kumimoji="0" lang="en-US" altLang="ko-KR" sz="1600" i="1">
                <a:latin typeface="Arial" pitchFamily="34" charset="0"/>
              </a:rPr>
              <a:t> b1,b2 </a:t>
            </a:r>
            <a:r>
              <a:rPr kumimoji="0" lang="en-US" altLang="ko-KR" sz="1600">
                <a:latin typeface="Arial" pitchFamily="34" charset="0"/>
              </a:rPr>
              <a:t>]</a:t>
            </a:r>
            <a:r>
              <a:rPr kumimoji="0" lang="en-US" altLang="ko-KR" sz="1600" i="1">
                <a:latin typeface="Arial" pitchFamily="34" charset="0"/>
              </a:rPr>
              <a:t>  =  </a:t>
            </a:r>
            <a:r>
              <a:rPr kumimoji="0" lang="en-US" altLang="ko-KR" sz="1600">
                <a:latin typeface="Arial" pitchFamily="34" charset="0"/>
              </a:rPr>
              <a:t>[</a:t>
            </a:r>
            <a:r>
              <a:rPr kumimoji="0" lang="en-US" altLang="ko-KR" sz="1600" i="1">
                <a:latin typeface="Arial" pitchFamily="34" charset="0"/>
              </a:rPr>
              <a:t>c1,c2 </a:t>
            </a:r>
            <a:r>
              <a:rPr kumimoji="0" lang="en-US" altLang="ko-KR" sz="1600">
                <a:latin typeface="Arial" pitchFamily="34" charset="0"/>
              </a:rPr>
              <a:t>]</a:t>
            </a:r>
          </a:p>
        </p:txBody>
      </p:sp>
      <p:graphicFrame>
        <p:nvGraphicFramePr>
          <p:cNvPr id="30761" name="Object 40"/>
          <p:cNvGraphicFramePr>
            <a:graphicFrameLocks noChangeAspect="1"/>
          </p:cNvGraphicFramePr>
          <p:nvPr/>
        </p:nvGraphicFramePr>
        <p:xfrm>
          <a:off x="1476375" y="6069013"/>
          <a:ext cx="230346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1" name="Equation" r:id="rId17" imgW="1218671" imgH="241195" progId="Equation.3">
                  <p:embed/>
                </p:oleObj>
              </mc:Choice>
              <mc:Fallback>
                <p:oleObj name="Equation" r:id="rId17" imgW="1218671" imgH="241195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6069013"/>
                        <a:ext cx="2303463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2" name="Object 41"/>
          <p:cNvGraphicFramePr>
            <a:graphicFrameLocks noChangeAspect="1"/>
          </p:cNvGraphicFramePr>
          <p:nvPr/>
        </p:nvGraphicFramePr>
        <p:xfrm>
          <a:off x="1057275" y="6069013"/>
          <a:ext cx="3825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2" name="Equation" r:id="rId19" imgW="203112" imgH="228501" progId="Equation.3">
                  <p:embed/>
                </p:oleObj>
              </mc:Choice>
              <mc:Fallback>
                <p:oleObj name="Equation" r:id="rId19" imgW="203112" imgH="228501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6069013"/>
                        <a:ext cx="3825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F358B17-E15B-4265-B675-67EE50CCE137}" type="slidenum">
              <a:rPr kumimoji="0" lang="en-US" altLang="ko-KR" smtClean="0"/>
              <a:pPr eaLnBrk="1" hangingPunct="1"/>
              <a:t>28</a:t>
            </a:fld>
            <a:endParaRPr kumimoji="0" lang="en-US" altLang="ko-KR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>
                <a:solidFill>
                  <a:schemeClr val="tx1"/>
                </a:solidFill>
              </a:rPr>
              <a:t>퍼지 수</a:t>
            </a:r>
            <a:r>
              <a:rPr lang="en-US" altLang="ko-KR" sz="4000" smtClean="0">
                <a:solidFill>
                  <a:schemeClr val="tx1"/>
                </a:solidFill>
              </a:rPr>
              <a:t>(8)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12775" y="1244600"/>
            <a:ext cx="8135938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kumimoji="0" lang="en-US" altLang="ko-KR" sz="2000" b="1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2000" b="1">
                <a:latin typeface="Arial" pitchFamily="34" charset="0"/>
              </a:rPr>
              <a:t>퍼지 산술</a:t>
            </a:r>
            <a:r>
              <a:rPr lang="en-US" altLang="ko-KR" sz="2000" b="1">
                <a:latin typeface="Arial" pitchFamily="34" charset="0"/>
              </a:rPr>
              <a:t>(Fuzzy Arithmetic) </a:t>
            </a:r>
            <a:r>
              <a:rPr lang="en-US" altLang="ko-KR" b="1"/>
              <a:t>-con</a:t>
            </a:r>
            <a:r>
              <a:rPr lang="en-US" altLang="ko-KR" b="1">
                <a:latin typeface="Arial" pitchFamily="34" charset="0"/>
              </a:rPr>
              <a:t>’</a:t>
            </a:r>
            <a:r>
              <a:rPr lang="en-US" altLang="ko-KR" b="1"/>
              <a:t>d</a:t>
            </a:r>
            <a:r>
              <a:rPr lang="en-US" altLang="ko-KR"/>
              <a:t> </a:t>
            </a:r>
            <a:endParaRPr lang="en-US" altLang="ko-KR" sz="2000" b="1"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None/>
            </a:pPr>
            <a:r>
              <a:rPr lang="en-US" altLang="ko-KR" sz="1600" b="1">
                <a:latin typeface="Arial" pitchFamily="34" charset="0"/>
              </a:rPr>
              <a:t>  - </a:t>
            </a:r>
            <a:r>
              <a:rPr lang="ko-KR" altLang="en-US" sz="1600" b="1">
                <a:latin typeface="Arial" pitchFamily="34" charset="0"/>
              </a:rPr>
              <a:t>퍼지 수의 연산</a:t>
            </a:r>
            <a:r>
              <a:rPr lang="en-US" altLang="ko-KR" sz="1600" b="1">
                <a:latin typeface="Arial" pitchFamily="34" charset="0"/>
              </a:rPr>
              <a:t>(</a:t>
            </a:r>
            <a:r>
              <a:rPr lang="en-US" altLang="ko-KR" sz="1600" b="1">
                <a:latin typeface="Arial" pitchFamily="34" charset="0"/>
                <a:sym typeface="Symbol" pitchFamily="18" charset="2"/>
              </a:rPr>
              <a:t>-</a:t>
            </a:r>
            <a:r>
              <a:rPr lang="ko-KR" altLang="en-US" sz="1600" b="1">
                <a:latin typeface="Arial" pitchFamily="34" charset="0"/>
                <a:sym typeface="Symbol" pitchFamily="18" charset="2"/>
              </a:rPr>
              <a:t>컷</a:t>
            </a:r>
            <a:r>
              <a:rPr lang="en-US" altLang="ko-KR" sz="1600" b="1">
                <a:latin typeface="Arial" pitchFamily="34" charset="0"/>
              </a:rPr>
              <a:t>) - </a:t>
            </a:r>
            <a:r>
              <a:rPr lang="ko-KR" altLang="en-US" sz="1600" b="1">
                <a:solidFill>
                  <a:srgbClr val="FF3300"/>
                </a:solidFill>
                <a:latin typeface="Arial" pitchFamily="34" charset="0"/>
              </a:rPr>
              <a:t>예제</a:t>
            </a: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None/>
            </a:pPr>
            <a:endParaRPr lang="en-US" altLang="ko-KR" sz="1600">
              <a:latin typeface="Arial" pitchFamily="34" charset="0"/>
            </a:endParaRPr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 flipV="1">
            <a:off x="750888" y="4518025"/>
            <a:ext cx="35067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750" name="Line 5"/>
          <p:cNvSpPr>
            <a:spLocks noChangeShapeType="1"/>
          </p:cNvSpPr>
          <p:nvPr/>
        </p:nvSpPr>
        <p:spPr bwMode="auto">
          <a:xfrm flipV="1">
            <a:off x="773113" y="2501900"/>
            <a:ext cx="0" cy="2016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611188" y="4511675"/>
            <a:ext cx="3206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0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395288" y="2927350"/>
            <a:ext cx="322262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1</a:t>
            </a:r>
          </a:p>
        </p:txBody>
      </p:sp>
      <p:sp>
        <p:nvSpPr>
          <p:cNvPr id="31753" name="Text Box 8"/>
          <p:cNvSpPr txBox="1">
            <a:spLocks noChangeArrowheads="1"/>
          </p:cNvSpPr>
          <p:nvPr/>
        </p:nvSpPr>
        <p:spPr bwMode="auto">
          <a:xfrm>
            <a:off x="1847850" y="4503738"/>
            <a:ext cx="320675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2</a:t>
            </a:r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 flipH="1">
            <a:off x="779463" y="3078163"/>
            <a:ext cx="669925" cy="1450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>
            <a:off x="1449388" y="3078163"/>
            <a:ext cx="576262" cy="143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graphicFrame>
        <p:nvGraphicFramePr>
          <p:cNvPr id="31756" name="Object 11"/>
          <p:cNvGraphicFramePr>
            <a:graphicFrameLocks noChangeAspect="1"/>
          </p:cNvGraphicFramePr>
          <p:nvPr/>
        </p:nvGraphicFramePr>
        <p:xfrm>
          <a:off x="1365250" y="2789238"/>
          <a:ext cx="155575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7" name="Equation" r:id="rId3" imgW="152268" imgH="164957" progId="Equation.3">
                  <p:embed/>
                </p:oleObj>
              </mc:Choice>
              <mc:Fallback>
                <p:oleObj name="Equation" r:id="rId3" imgW="152268" imgH="16495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2789238"/>
                        <a:ext cx="155575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Line 12"/>
          <p:cNvSpPr>
            <a:spLocks noChangeShapeType="1"/>
          </p:cNvSpPr>
          <p:nvPr/>
        </p:nvSpPr>
        <p:spPr bwMode="auto">
          <a:xfrm>
            <a:off x="1411288" y="4445000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31758" name="Text Box 13"/>
          <p:cNvSpPr txBox="1">
            <a:spLocks noChangeArrowheads="1"/>
          </p:cNvSpPr>
          <p:nvPr/>
        </p:nvSpPr>
        <p:spPr bwMode="auto">
          <a:xfrm>
            <a:off x="3033713" y="4511675"/>
            <a:ext cx="322262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4</a:t>
            </a:r>
          </a:p>
        </p:txBody>
      </p:sp>
      <p:sp>
        <p:nvSpPr>
          <p:cNvPr id="31759" name="Text Box 14"/>
          <p:cNvSpPr txBox="1">
            <a:spLocks noChangeArrowheads="1"/>
          </p:cNvSpPr>
          <p:nvPr/>
        </p:nvSpPr>
        <p:spPr bwMode="auto">
          <a:xfrm>
            <a:off x="3648075" y="4503738"/>
            <a:ext cx="320675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5</a:t>
            </a:r>
          </a:p>
        </p:txBody>
      </p:sp>
      <p:sp>
        <p:nvSpPr>
          <p:cNvPr id="31760" name="Line 15"/>
          <p:cNvSpPr>
            <a:spLocks noChangeShapeType="1"/>
          </p:cNvSpPr>
          <p:nvPr/>
        </p:nvSpPr>
        <p:spPr bwMode="auto">
          <a:xfrm flipH="1">
            <a:off x="2579688" y="3078163"/>
            <a:ext cx="669925" cy="1450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31761" name="Line 16"/>
          <p:cNvSpPr>
            <a:spLocks noChangeShapeType="1"/>
          </p:cNvSpPr>
          <p:nvPr/>
        </p:nvSpPr>
        <p:spPr bwMode="auto">
          <a:xfrm>
            <a:off x="3249613" y="3078163"/>
            <a:ext cx="576262" cy="143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graphicFrame>
        <p:nvGraphicFramePr>
          <p:cNvPr id="31762" name="Object 17"/>
          <p:cNvGraphicFramePr>
            <a:graphicFrameLocks noChangeAspect="1"/>
          </p:cNvGraphicFramePr>
          <p:nvPr/>
        </p:nvGraphicFramePr>
        <p:xfrm>
          <a:off x="3165475" y="2789238"/>
          <a:ext cx="155575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8" name="Equation" r:id="rId5" imgW="152268" imgH="164957" progId="Equation.3">
                  <p:embed/>
                </p:oleObj>
              </mc:Choice>
              <mc:Fallback>
                <p:oleObj name="Equation" r:id="rId5" imgW="152268" imgH="16495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5" y="2789238"/>
                        <a:ext cx="155575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3" name="Line 18"/>
          <p:cNvSpPr>
            <a:spLocks noChangeShapeType="1"/>
          </p:cNvSpPr>
          <p:nvPr/>
        </p:nvSpPr>
        <p:spPr bwMode="auto">
          <a:xfrm>
            <a:off x="3211513" y="4445000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31764" name="Text Box 19"/>
          <p:cNvSpPr txBox="1">
            <a:spLocks noChangeArrowheads="1"/>
          </p:cNvSpPr>
          <p:nvPr/>
        </p:nvSpPr>
        <p:spPr bwMode="auto">
          <a:xfrm>
            <a:off x="2422525" y="4518025"/>
            <a:ext cx="322263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3</a:t>
            </a:r>
          </a:p>
        </p:txBody>
      </p:sp>
      <p:graphicFrame>
        <p:nvGraphicFramePr>
          <p:cNvPr id="31765" name="Object 20"/>
          <p:cNvGraphicFramePr>
            <a:graphicFrameLocks noChangeAspect="1"/>
          </p:cNvGraphicFramePr>
          <p:nvPr/>
        </p:nvGraphicFramePr>
        <p:xfrm>
          <a:off x="6661150" y="2286000"/>
          <a:ext cx="40163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9" name="Equation" r:id="rId7" imgW="393359" imgH="164957" progId="Equation.3">
                  <p:embed/>
                </p:oleObj>
              </mc:Choice>
              <mc:Fallback>
                <p:oleObj name="Equation" r:id="rId7" imgW="393359" imgH="164957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2286000"/>
                        <a:ext cx="401638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6" name="Object 21"/>
          <p:cNvGraphicFramePr>
            <a:graphicFrameLocks noChangeAspect="1"/>
          </p:cNvGraphicFramePr>
          <p:nvPr/>
        </p:nvGraphicFramePr>
        <p:xfrm>
          <a:off x="4356100" y="3509963"/>
          <a:ext cx="35083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0" name="Equation" r:id="rId9" imgW="190417" imgH="152334" progId="Equation.3">
                  <p:embed/>
                </p:oleObj>
              </mc:Choice>
              <mc:Fallback>
                <p:oleObj name="Equation" r:id="rId9" imgW="190417" imgH="15233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509963"/>
                        <a:ext cx="350838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7" name="Line 22"/>
          <p:cNvSpPr>
            <a:spLocks noChangeShapeType="1"/>
          </p:cNvSpPr>
          <p:nvPr/>
        </p:nvSpPr>
        <p:spPr bwMode="auto">
          <a:xfrm>
            <a:off x="755650" y="3932238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graphicFrame>
        <p:nvGraphicFramePr>
          <p:cNvPr id="31768" name="Object 23"/>
          <p:cNvGraphicFramePr>
            <a:graphicFrameLocks noChangeAspect="1"/>
          </p:cNvGraphicFramePr>
          <p:nvPr/>
        </p:nvGraphicFramePr>
        <p:xfrm>
          <a:off x="252413" y="3800475"/>
          <a:ext cx="4318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1" name="Equation" r:id="rId11" imgW="482181" imgH="177646" progId="Equation.3">
                  <p:embed/>
                </p:oleObj>
              </mc:Choice>
              <mc:Fallback>
                <p:oleObj name="Equation" r:id="rId11" imgW="482181" imgH="17764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3800475"/>
                        <a:ext cx="4318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9" name="Text Box 24"/>
          <p:cNvSpPr txBox="1">
            <a:spLocks noChangeArrowheads="1"/>
          </p:cNvSpPr>
          <p:nvPr/>
        </p:nvSpPr>
        <p:spPr bwMode="auto">
          <a:xfrm>
            <a:off x="1258888" y="4518025"/>
            <a:ext cx="322262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1</a:t>
            </a:r>
          </a:p>
        </p:txBody>
      </p:sp>
      <p:sp>
        <p:nvSpPr>
          <p:cNvPr id="31770" name="Line 25"/>
          <p:cNvSpPr>
            <a:spLocks noChangeShapeType="1"/>
          </p:cNvSpPr>
          <p:nvPr/>
        </p:nvSpPr>
        <p:spPr bwMode="auto">
          <a:xfrm>
            <a:off x="754063" y="4292600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graphicFrame>
        <p:nvGraphicFramePr>
          <p:cNvPr id="31771" name="Object 26"/>
          <p:cNvGraphicFramePr>
            <a:graphicFrameLocks noChangeAspect="1"/>
          </p:cNvGraphicFramePr>
          <p:nvPr/>
        </p:nvGraphicFramePr>
        <p:xfrm>
          <a:off x="246063" y="4160838"/>
          <a:ext cx="4429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2" name="Equation" r:id="rId13" imgW="494870" imgH="177646" progId="Equation.3">
                  <p:embed/>
                </p:oleObj>
              </mc:Choice>
              <mc:Fallback>
                <p:oleObj name="Equation" r:id="rId13" imgW="494870" imgH="17764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4160838"/>
                        <a:ext cx="4429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2" name="Line 27"/>
          <p:cNvSpPr>
            <a:spLocks noChangeShapeType="1"/>
          </p:cNvSpPr>
          <p:nvPr/>
        </p:nvSpPr>
        <p:spPr bwMode="auto">
          <a:xfrm>
            <a:off x="755650" y="30781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31773" name="Line 28"/>
          <p:cNvSpPr>
            <a:spLocks noChangeShapeType="1"/>
          </p:cNvSpPr>
          <p:nvPr/>
        </p:nvSpPr>
        <p:spPr bwMode="auto">
          <a:xfrm flipV="1">
            <a:off x="5313363" y="4518025"/>
            <a:ext cx="35067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774" name="Line 29"/>
          <p:cNvSpPr>
            <a:spLocks noChangeShapeType="1"/>
          </p:cNvSpPr>
          <p:nvPr/>
        </p:nvSpPr>
        <p:spPr bwMode="auto">
          <a:xfrm flipV="1">
            <a:off x="5335588" y="2501900"/>
            <a:ext cx="0" cy="2016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775" name="Text Box 30"/>
          <p:cNvSpPr txBox="1">
            <a:spLocks noChangeArrowheads="1"/>
          </p:cNvSpPr>
          <p:nvPr/>
        </p:nvSpPr>
        <p:spPr bwMode="auto">
          <a:xfrm>
            <a:off x="5173663" y="4511675"/>
            <a:ext cx="3206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0</a:t>
            </a:r>
          </a:p>
        </p:txBody>
      </p:sp>
      <p:sp>
        <p:nvSpPr>
          <p:cNvPr id="31776" name="Text Box 31"/>
          <p:cNvSpPr txBox="1">
            <a:spLocks noChangeArrowheads="1"/>
          </p:cNvSpPr>
          <p:nvPr/>
        </p:nvSpPr>
        <p:spPr bwMode="auto">
          <a:xfrm>
            <a:off x="4957763" y="2927350"/>
            <a:ext cx="322262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1</a:t>
            </a:r>
          </a:p>
        </p:txBody>
      </p:sp>
      <p:sp>
        <p:nvSpPr>
          <p:cNvPr id="31777" name="Text Box 32"/>
          <p:cNvSpPr txBox="1">
            <a:spLocks noChangeArrowheads="1"/>
          </p:cNvSpPr>
          <p:nvPr/>
        </p:nvSpPr>
        <p:spPr bwMode="auto">
          <a:xfrm>
            <a:off x="5980113" y="4503738"/>
            <a:ext cx="320675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2</a:t>
            </a:r>
          </a:p>
        </p:txBody>
      </p:sp>
      <p:sp>
        <p:nvSpPr>
          <p:cNvPr id="31778" name="Line 33"/>
          <p:cNvSpPr>
            <a:spLocks noChangeShapeType="1"/>
          </p:cNvSpPr>
          <p:nvPr/>
        </p:nvSpPr>
        <p:spPr bwMode="auto">
          <a:xfrm>
            <a:off x="5661025" y="4445000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31779" name="Text Box 34"/>
          <p:cNvSpPr txBox="1">
            <a:spLocks noChangeArrowheads="1"/>
          </p:cNvSpPr>
          <p:nvPr/>
        </p:nvSpPr>
        <p:spPr bwMode="auto">
          <a:xfrm>
            <a:off x="6877050" y="4511675"/>
            <a:ext cx="322263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4</a:t>
            </a:r>
          </a:p>
        </p:txBody>
      </p:sp>
      <p:sp>
        <p:nvSpPr>
          <p:cNvPr id="31780" name="Text Box 35"/>
          <p:cNvSpPr txBox="1">
            <a:spLocks noChangeArrowheads="1"/>
          </p:cNvSpPr>
          <p:nvPr/>
        </p:nvSpPr>
        <p:spPr bwMode="auto">
          <a:xfrm>
            <a:off x="7380288" y="4503738"/>
            <a:ext cx="320675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5</a:t>
            </a:r>
          </a:p>
        </p:txBody>
      </p:sp>
      <p:sp>
        <p:nvSpPr>
          <p:cNvPr id="31781" name="Line 36"/>
          <p:cNvSpPr>
            <a:spLocks noChangeShapeType="1"/>
          </p:cNvSpPr>
          <p:nvPr/>
        </p:nvSpPr>
        <p:spPr bwMode="auto">
          <a:xfrm flipH="1">
            <a:off x="6638925" y="3078163"/>
            <a:ext cx="885825" cy="143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31782" name="Line 37"/>
          <p:cNvSpPr>
            <a:spLocks noChangeShapeType="1"/>
          </p:cNvSpPr>
          <p:nvPr/>
        </p:nvSpPr>
        <p:spPr bwMode="auto">
          <a:xfrm>
            <a:off x="7546975" y="3078163"/>
            <a:ext cx="985838" cy="143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31783" name="Text Box 38"/>
          <p:cNvSpPr txBox="1">
            <a:spLocks noChangeArrowheads="1"/>
          </p:cNvSpPr>
          <p:nvPr/>
        </p:nvSpPr>
        <p:spPr bwMode="auto">
          <a:xfrm>
            <a:off x="6418263" y="4518025"/>
            <a:ext cx="322262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3</a:t>
            </a:r>
          </a:p>
        </p:txBody>
      </p:sp>
      <p:sp>
        <p:nvSpPr>
          <p:cNvPr id="31784" name="Line 39"/>
          <p:cNvSpPr>
            <a:spLocks noChangeShapeType="1"/>
          </p:cNvSpPr>
          <p:nvPr/>
        </p:nvSpPr>
        <p:spPr bwMode="auto">
          <a:xfrm>
            <a:off x="5318125" y="3932238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graphicFrame>
        <p:nvGraphicFramePr>
          <p:cNvPr id="31785" name="Object 40"/>
          <p:cNvGraphicFramePr>
            <a:graphicFrameLocks noChangeAspect="1"/>
          </p:cNvGraphicFramePr>
          <p:nvPr/>
        </p:nvGraphicFramePr>
        <p:xfrm>
          <a:off x="4814888" y="3800475"/>
          <a:ext cx="4318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3" name="Equation" r:id="rId15" imgW="482181" imgH="177646" progId="Equation.3">
                  <p:embed/>
                </p:oleObj>
              </mc:Choice>
              <mc:Fallback>
                <p:oleObj name="Equation" r:id="rId15" imgW="482181" imgH="177646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888" y="3800475"/>
                        <a:ext cx="4318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6" name="Text Box 41"/>
          <p:cNvSpPr txBox="1">
            <a:spLocks noChangeArrowheads="1"/>
          </p:cNvSpPr>
          <p:nvPr/>
        </p:nvSpPr>
        <p:spPr bwMode="auto">
          <a:xfrm>
            <a:off x="5508625" y="4518025"/>
            <a:ext cx="322263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1</a:t>
            </a:r>
          </a:p>
        </p:txBody>
      </p:sp>
      <p:sp>
        <p:nvSpPr>
          <p:cNvPr id="31787" name="Line 42"/>
          <p:cNvSpPr>
            <a:spLocks noChangeShapeType="1"/>
          </p:cNvSpPr>
          <p:nvPr/>
        </p:nvSpPr>
        <p:spPr bwMode="auto">
          <a:xfrm>
            <a:off x="5316538" y="4292600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graphicFrame>
        <p:nvGraphicFramePr>
          <p:cNvPr id="31788" name="Object 43"/>
          <p:cNvGraphicFramePr>
            <a:graphicFrameLocks noChangeAspect="1"/>
          </p:cNvGraphicFramePr>
          <p:nvPr/>
        </p:nvGraphicFramePr>
        <p:xfrm>
          <a:off x="4808538" y="4160838"/>
          <a:ext cx="4429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4" name="Equation" r:id="rId16" imgW="494870" imgH="177646" progId="Equation.3">
                  <p:embed/>
                </p:oleObj>
              </mc:Choice>
              <mc:Fallback>
                <p:oleObj name="Equation" r:id="rId16" imgW="494870" imgH="177646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538" y="4160838"/>
                        <a:ext cx="4429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9" name="Line 44"/>
          <p:cNvSpPr>
            <a:spLocks noChangeShapeType="1"/>
          </p:cNvSpPr>
          <p:nvPr/>
        </p:nvSpPr>
        <p:spPr bwMode="auto">
          <a:xfrm>
            <a:off x="5318125" y="30781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31790" name="Text Box 45"/>
          <p:cNvSpPr txBox="1">
            <a:spLocks noChangeArrowheads="1"/>
          </p:cNvSpPr>
          <p:nvPr/>
        </p:nvSpPr>
        <p:spPr bwMode="auto">
          <a:xfrm>
            <a:off x="7956550" y="4518025"/>
            <a:ext cx="3206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6</a:t>
            </a:r>
          </a:p>
        </p:txBody>
      </p:sp>
      <p:sp>
        <p:nvSpPr>
          <p:cNvPr id="31791" name="Text Box 46"/>
          <p:cNvSpPr txBox="1">
            <a:spLocks noChangeArrowheads="1"/>
          </p:cNvSpPr>
          <p:nvPr/>
        </p:nvSpPr>
        <p:spPr bwMode="auto">
          <a:xfrm>
            <a:off x="8389938" y="4518025"/>
            <a:ext cx="3206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200" i="1">
                <a:latin typeface="바탕" pitchFamily="18" charset="-127"/>
                <a:ea typeface="바탕" pitchFamily="18" charset="-127"/>
              </a:rPr>
              <a:t>7</a:t>
            </a:r>
          </a:p>
        </p:txBody>
      </p:sp>
      <p:sp>
        <p:nvSpPr>
          <p:cNvPr id="31792" name="Oval 47"/>
          <p:cNvSpPr>
            <a:spLocks noChangeArrowheads="1"/>
          </p:cNvSpPr>
          <p:nvPr/>
        </p:nvSpPr>
        <p:spPr bwMode="auto">
          <a:xfrm>
            <a:off x="6732588" y="4230688"/>
            <a:ext cx="144462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defTabSz="814388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kumimoji="0" lang="ko-KR" altLang="ko-KR" sz="3800" b="1">
              <a:solidFill>
                <a:srgbClr val="FF3300"/>
              </a:solidFill>
              <a:latin typeface="Arial" pitchFamily="34" charset="0"/>
            </a:endParaRPr>
          </a:p>
        </p:txBody>
      </p:sp>
      <p:sp>
        <p:nvSpPr>
          <p:cNvPr id="31793" name="Oval 48"/>
          <p:cNvSpPr>
            <a:spLocks noChangeArrowheads="1"/>
          </p:cNvSpPr>
          <p:nvPr/>
        </p:nvSpPr>
        <p:spPr bwMode="auto">
          <a:xfrm>
            <a:off x="6948488" y="3870325"/>
            <a:ext cx="144462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defTabSz="814388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kumimoji="0" lang="ko-KR" altLang="ko-KR" sz="3800" b="1">
              <a:solidFill>
                <a:srgbClr val="FF3300"/>
              </a:solidFill>
              <a:latin typeface="Arial" pitchFamily="34" charset="0"/>
            </a:endParaRPr>
          </a:p>
        </p:txBody>
      </p:sp>
      <p:sp>
        <p:nvSpPr>
          <p:cNvPr id="31794" name="Oval 49"/>
          <p:cNvSpPr>
            <a:spLocks noChangeArrowheads="1"/>
          </p:cNvSpPr>
          <p:nvPr/>
        </p:nvSpPr>
        <p:spPr bwMode="auto">
          <a:xfrm>
            <a:off x="8027988" y="3870325"/>
            <a:ext cx="144462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defTabSz="814388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kumimoji="0" lang="ko-KR" altLang="ko-KR" sz="3800" b="1">
              <a:solidFill>
                <a:srgbClr val="FF3300"/>
              </a:solidFill>
              <a:latin typeface="Arial" pitchFamily="34" charset="0"/>
            </a:endParaRPr>
          </a:p>
        </p:txBody>
      </p:sp>
      <p:sp>
        <p:nvSpPr>
          <p:cNvPr id="31795" name="Oval 50"/>
          <p:cNvSpPr>
            <a:spLocks noChangeArrowheads="1"/>
          </p:cNvSpPr>
          <p:nvPr/>
        </p:nvSpPr>
        <p:spPr bwMode="auto">
          <a:xfrm>
            <a:off x="8315325" y="4230688"/>
            <a:ext cx="144463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defTabSz="814388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kumimoji="0" lang="ko-KR" altLang="ko-KR" sz="3800" b="1">
              <a:solidFill>
                <a:srgbClr val="FF3300"/>
              </a:solidFill>
              <a:latin typeface="Arial" pitchFamily="34" charset="0"/>
            </a:endParaRPr>
          </a:p>
        </p:txBody>
      </p:sp>
      <p:sp>
        <p:nvSpPr>
          <p:cNvPr id="31796" name="Oval 51"/>
          <p:cNvSpPr>
            <a:spLocks noChangeArrowheads="1"/>
          </p:cNvSpPr>
          <p:nvPr/>
        </p:nvSpPr>
        <p:spPr bwMode="auto">
          <a:xfrm>
            <a:off x="7451725" y="3006725"/>
            <a:ext cx="144463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defTabSz="814388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kumimoji="0" lang="ko-KR" altLang="ko-KR" sz="3800" b="1">
              <a:solidFill>
                <a:srgbClr val="FF3300"/>
              </a:solidFill>
              <a:latin typeface="Arial" pitchFamily="34" charset="0"/>
            </a:endParaRPr>
          </a:p>
        </p:txBody>
      </p:sp>
      <p:sp>
        <p:nvSpPr>
          <p:cNvPr id="31797" name="Text Box 52"/>
          <p:cNvSpPr txBox="1">
            <a:spLocks noChangeArrowheads="1"/>
          </p:cNvSpPr>
          <p:nvPr/>
        </p:nvSpPr>
        <p:spPr bwMode="auto">
          <a:xfrm>
            <a:off x="1223963" y="5383213"/>
            <a:ext cx="3708400" cy="31432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600">
                <a:latin typeface="Arial" pitchFamily="34" charset="0"/>
              </a:rPr>
              <a:t>[</a:t>
            </a:r>
            <a:r>
              <a:rPr kumimoji="0" lang="en-US" altLang="ko-KR" sz="1600" i="1">
                <a:latin typeface="Arial" pitchFamily="34" charset="0"/>
              </a:rPr>
              <a:t>0.5,1.5</a:t>
            </a:r>
            <a:r>
              <a:rPr kumimoji="0" lang="en-US" altLang="ko-KR" sz="1600">
                <a:latin typeface="Arial" pitchFamily="34" charset="0"/>
              </a:rPr>
              <a:t>]</a:t>
            </a:r>
            <a:r>
              <a:rPr kumimoji="0" lang="en-US" altLang="ko-KR" sz="1600" i="1">
                <a:latin typeface="Arial" pitchFamily="34" charset="0"/>
              </a:rPr>
              <a:t>    +  </a:t>
            </a:r>
            <a:r>
              <a:rPr kumimoji="0" lang="en-US" altLang="ko-KR" sz="1600">
                <a:latin typeface="Arial" pitchFamily="34" charset="0"/>
              </a:rPr>
              <a:t>[</a:t>
            </a:r>
            <a:r>
              <a:rPr kumimoji="0" lang="en-US" altLang="ko-KR" sz="1600" i="1">
                <a:latin typeface="Arial" pitchFamily="34" charset="0"/>
              </a:rPr>
              <a:t> 3.5,4.5 </a:t>
            </a:r>
            <a:r>
              <a:rPr kumimoji="0" lang="en-US" altLang="ko-KR" sz="1600">
                <a:latin typeface="Arial" pitchFamily="34" charset="0"/>
              </a:rPr>
              <a:t>]</a:t>
            </a:r>
            <a:r>
              <a:rPr kumimoji="0" lang="en-US" altLang="ko-KR" sz="1600" i="1">
                <a:latin typeface="Arial" pitchFamily="34" charset="0"/>
              </a:rPr>
              <a:t>  =  </a:t>
            </a:r>
            <a:r>
              <a:rPr kumimoji="0" lang="en-US" altLang="ko-KR" sz="1600">
                <a:latin typeface="Arial" pitchFamily="34" charset="0"/>
              </a:rPr>
              <a:t>[</a:t>
            </a:r>
            <a:r>
              <a:rPr kumimoji="0" lang="en-US" altLang="ko-KR" sz="1600" i="1">
                <a:latin typeface="Arial" pitchFamily="34" charset="0"/>
              </a:rPr>
              <a:t>4, 6</a:t>
            </a:r>
            <a:r>
              <a:rPr kumimoji="0" lang="en-US" altLang="ko-KR" sz="1600">
                <a:latin typeface="Arial" pitchFamily="34" charset="0"/>
              </a:rPr>
              <a:t>]</a:t>
            </a:r>
          </a:p>
        </p:txBody>
      </p:sp>
      <p:sp>
        <p:nvSpPr>
          <p:cNvPr id="31798" name="Rectangle 53"/>
          <p:cNvSpPr>
            <a:spLocks noChangeArrowheads="1"/>
          </p:cNvSpPr>
          <p:nvPr/>
        </p:nvSpPr>
        <p:spPr bwMode="auto">
          <a:xfrm>
            <a:off x="1216025" y="6030913"/>
            <a:ext cx="3355975" cy="31432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/>
          <a:p>
            <a:pPr algn="ctr" defTabSz="814388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600">
                <a:latin typeface="Arial" pitchFamily="34" charset="0"/>
              </a:rPr>
              <a:t>[</a:t>
            </a:r>
            <a:r>
              <a:rPr kumimoji="0" lang="en-US" altLang="ko-KR" sz="1600" i="1">
                <a:latin typeface="Arial" pitchFamily="34" charset="0"/>
              </a:rPr>
              <a:t>0.2,1.8</a:t>
            </a:r>
            <a:r>
              <a:rPr kumimoji="0" lang="en-US" altLang="ko-KR" sz="1600">
                <a:latin typeface="Arial" pitchFamily="34" charset="0"/>
              </a:rPr>
              <a:t>]</a:t>
            </a:r>
            <a:r>
              <a:rPr kumimoji="0" lang="en-US" altLang="ko-KR" sz="1600" i="1">
                <a:latin typeface="Arial" pitchFamily="34" charset="0"/>
              </a:rPr>
              <a:t>    +  </a:t>
            </a:r>
            <a:r>
              <a:rPr kumimoji="0" lang="en-US" altLang="ko-KR" sz="1600">
                <a:latin typeface="Arial" pitchFamily="34" charset="0"/>
              </a:rPr>
              <a:t>[</a:t>
            </a:r>
            <a:r>
              <a:rPr kumimoji="0" lang="en-US" altLang="ko-KR" sz="1600" i="1">
                <a:latin typeface="Arial" pitchFamily="34" charset="0"/>
              </a:rPr>
              <a:t> 3.2,4.8 </a:t>
            </a:r>
            <a:r>
              <a:rPr kumimoji="0" lang="en-US" altLang="ko-KR" sz="1600">
                <a:latin typeface="Arial" pitchFamily="34" charset="0"/>
              </a:rPr>
              <a:t>]</a:t>
            </a:r>
            <a:r>
              <a:rPr kumimoji="0" lang="en-US" altLang="ko-KR" sz="1600" i="1">
                <a:latin typeface="Arial" pitchFamily="34" charset="0"/>
              </a:rPr>
              <a:t>  =  </a:t>
            </a:r>
            <a:r>
              <a:rPr kumimoji="0" lang="en-US" altLang="ko-KR" sz="1600">
                <a:latin typeface="Arial" pitchFamily="34" charset="0"/>
              </a:rPr>
              <a:t>[3.</a:t>
            </a:r>
            <a:r>
              <a:rPr kumimoji="0" lang="en-US" altLang="ko-KR" sz="1600" i="1">
                <a:latin typeface="Arial" pitchFamily="34" charset="0"/>
              </a:rPr>
              <a:t>4, 6.6</a:t>
            </a:r>
            <a:r>
              <a:rPr kumimoji="0" lang="en-US" altLang="ko-KR" sz="1600">
                <a:latin typeface="Arial" pitchFamily="34" charset="0"/>
              </a:rPr>
              <a:t>]</a:t>
            </a:r>
          </a:p>
        </p:txBody>
      </p:sp>
      <p:graphicFrame>
        <p:nvGraphicFramePr>
          <p:cNvPr id="31799" name="Object 54"/>
          <p:cNvGraphicFramePr>
            <a:graphicFrameLocks noChangeAspect="1"/>
          </p:cNvGraphicFramePr>
          <p:nvPr/>
        </p:nvGraphicFramePr>
        <p:xfrm>
          <a:off x="323850" y="5454650"/>
          <a:ext cx="4318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5" name="Equation" r:id="rId17" imgW="482181" imgH="177646" progId="Equation.3">
                  <p:embed/>
                </p:oleObj>
              </mc:Choice>
              <mc:Fallback>
                <p:oleObj name="Equation" r:id="rId17" imgW="482181" imgH="177646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454650"/>
                        <a:ext cx="4318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00" name="Object 55"/>
          <p:cNvGraphicFramePr>
            <a:graphicFrameLocks noChangeAspect="1"/>
          </p:cNvGraphicFramePr>
          <p:nvPr/>
        </p:nvGraphicFramePr>
        <p:xfrm>
          <a:off x="323850" y="6102350"/>
          <a:ext cx="4429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6" name="Equation" r:id="rId18" imgW="494870" imgH="177646" progId="Equation.3">
                  <p:embed/>
                </p:oleObj>
              </mc:Choice>
              <mc:Fallback>
                <p:oleObj name="Equation" r:id="rId18" imgW="494870" imgH="177646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6102350"/>
                        <a:ext cx="4429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01" name="Object 56"/>
          <p:cNvGraphicFramePr>
            <a:graphicFrameLocks noChangeAspect="1"/>
          </p:cNvGraphicFramePr>
          <p:nvPr/>
        </p:nvGraphicFramePr>
        <p:xfrm>
          <a:off x="827088" y="5454650"/>
          <a:ext cx="3508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7" name="Equation" r:id="rId19" imgW="190417" imgH="152334" progId="Equation.3">
                  <p:embed/>
                </p:oleObj>
              </mc:Choice>
              <mc:Fallback>
                <p:oleObj name="Equation" r:id="rId19" imgW="190417" imgH="152334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454650"/>
                        <a:ext cx="35083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02" name="Object 57"/>
          <p:cNvGraphicFramePr>
            <a:graphicFrameLocks noChangeAspect="1"/>
          </p:cNvGraphicFramePr>
          <p:nvPr/>
        </p:nvGraphicFramePr>
        <p:xfrm>
          <a:off x="836613" y="6102350"/>
          <a:ext cx="3508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8" name="Equation" r:id="rId20" imgW="190417" imgH="152334" progId="Equation.3">
                  <p:embed/>
                </p:oleObj>
              </mc:Choice>
              <mc:Fallback>
                <p:oleObj name="Equation" r:id="rId20" imgW="190417" imgH="152334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6102350"/>
                        <a:ext cx="35083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6E9D812-A55D-483B-9F3E-32749CABF618}" type="slidenum">
              <a:rPr kumimoji="0" lang="en-US" altLang="ko-KR" smtClean="0"/>
              <a:pPr eaLnBrk="1" hangingPunct="1"/>
              <a:t>29</a:t>
            </a:fld>
            <a:endParaRPr kumimoji="0" lang="en-US" altLang="ko-KR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>
                <a:solidFill>
                  <a:schemeClr val="tx1"/>
                </a:solidFill>
              </a:rPr>
              <a:t>퍼지 수</a:t>
            </a:r>
            <a:r>
              <a:rPr lang="en-US" altLang="ko-KR" sz="4000" smtClean="0">
                <a:solidFill>
                  <a:schemeClr val="tx1"/>
                </a:solidFill>
              </a:rPr>
              <a:t>(9)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84213" y="1274763"/>
            <a:ext cx="8135937" cy="540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kumimoji="0" lang="en-US" altLang="ko-KR" sz="2000" b="1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2000" b="1">
                <a:latin typeface="Arial" pitchFamily="34" charset="0"/>
              </a:rPr>
              <a:t>퍼지 산술</a:t>
            </a:r>
            <a:r>
              <a:rPr lang="en-US" altLang="ko-KR" sz="2000" b="1">
                <a:latin typeface="Arial" pitchFamily="34" charset="0"/>
              </a:rPr>
              <a:t>(Fuzzy Arithmetic) </a:t>
            </a:r>
            <a:r>
              <a:rPr lang="en-US" altLang="ko-KR" sz="2000" b="1"/>
              <a:t>-con</a:t>
            </a:r>
            <a:r>
              <a:rPr lang="en-US" altLang="ko-KR" sz="2000" b="1">
                <a:latin typeface="Arial" pitchFamily="34" charset="0"/>
              </a:rPr>
              <a:t>’</a:t>
            </a:r>
            <a:r>
              <a:rPr lang="en-US" altLang="ko-KR" sz="2000" b="1"/>
              <a:t>d</a:t>
            </a:r>
            <a:r>
              <a:rPr lang="en-US" altLang="ko-KR" sz="2000"/>
              <a:t> </a:t>
            </a:r>
            <a:endParaRPr lang="en-US" altLang="ko-KR" sz="2000" b="1"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None/>
            </a:pPr>
            <a:r>
              <a:rPr lang="en-US" altLang="ko-KR" sz="1600" b="1">
                <a:latin typeface="Arial" pitchFamily="34" charset="0"/>
              </a:rPr>
              <a:t>  - </a:t>
            </a:r>
            <a:r>
              <a:rPr lang="ko-KR" altLang="en-US" sz="1600" b="1">
                <a:latin typeface="Arial" pitchFamily="34" charset="0"/>
              </a:rPr>
              <a:t>퍼지 수의 연산</a:t>
            </a:r>
            <a:r>
              <a:rPr lang="en-US" altLang="ko-KR" sz="1600" b="1">
                <a:latin typeface="Arial" pitchFamily="34" charset="0"/>
              </a:rPr>
              <a:t>(</a:t>
            </a:r>
            <a:r>
              <a:rPr lang="ko-KR" altLang="en-US" sz="1600" b="1">
                <a:latin typeface="Arial" pitchFamily="34" charset="0"/>
                <a:sym typeface="Symbol" pitchFamily="18" charset="2"/>
              </a:rPr>
              <a:t>삼각형</a:t>
            </a:r>
            <a:r>
              <a:rPr lang="en-US" altLang="ko-KR" sz="1600" b="1">
                <a:latin typeface="Arial" pitchFamily="34" charset="0"/>
              </a:rPr>
              <a:t>)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en-US" altLang="ko-KR" sz="1600"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SzPct val="100000"/>
              <a:buFont typeface="Wingdings" pitchFamily="2" charset="2"/>
              <a:buChar char="n"/>
            </a:pPr>
            <a:r>
              <a:rPr lang="en-US" altLang="ko-KR" sz="1600">
                <a:latin typeface="Arial" pitchFamily="34" charset="0"/>
              </a:rPr>
              <a:t> triangular fuzzy numbers </a:t>
            </a:r>
            <a:r>
              <a:rPr lang="en-US" altLang="ko-KR" sz="1600" i="1">
                <a:latin typeface="Arial" pitchFamily="34" charset="0"/>
              </a:rPr>
              <a:t>A</a:t>
            </a:r>
            <a:r>
              <a:rPr lang="en-US" altLang="ko-KR" sz="1600">
                <a:latin typeface="Arial" pitchFamily="34" charset="0"/>
              </a:rPr>
              <a:t> and </a:t>
            </a:r>
            <a:r>
              <a:rPr lang="en-US" altLang="ko-KR" sz="1600" i="1">
                <a:latin typeface="Arial" pitchFamily="34" charset="0"/>
              </a:rPr>
              <a:t>B</a:t>
            </a:r>
            <a:r>
              <a:rPr lang="en-US" altLang="ko-KR" sz="1600">
                <a:latin typeface="Arial" pitchFamily="34" charset="0"/>
              </a:rPr>
              <a:t> are defined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>
                <a:latin typeface="Arial" pitchFamily="34" charset="0"/>
              </a:rPr>
              <a:t>              </a:t>
            </a:r>
            <a:r>
              <a:rPr lang="en-US" altLang="ko-KR" sz="1600" i="1">
                <a:latin typeface="Arial" pitchFamily="34" charset="0"/>
              </a:rPr>
              <a:t>A</a:t>
            </a:r>
            <a:r>
              <a:rPr lang="en-US" altLang="ko-KR" sz="1600">
                <a:latin typeface="Arial" pitchFamily="34" charset="0"/>
              </a:rPr>
              <a:t> = (</a:t>
            </a:r>
            <a:r>
              <a:rPr lang="en-US" altLang="ko-KR" sz="1600" i="1">
                <a:latin typeface="Arial" pitchFamily="34" charset="0"/>
              </a:rPr>
              <a:t>a</a:t>
            </a:r>
            <a:r>
              <a:rPr lang="en-US" altLang="ko-KR" sz="1600">
                <a:latin typeface="Arial" pitchFamily="34" charset="0"/>
              </a:rPr>
              <a:t>1, </a:t>
            </a:r>
            <a:r>
              <a:rPr lang="en-US" altLang="ko-KR" sz="1600" i="1">
                <a:latin typeface="Arial" pitchFamily="34" charset="0"/>
              </a:rPr>
              <a:t>a</a:t>
            </a:r>
            <a:r>
              <a:rPr lang="en-US" altLang="ko-KR" sz="1600">
                <a:latin typeface="Arial" pitchFamily="34" charset="0"/>
              </a:rPr>
              <a:t>2, </a:t>
            </a:r>
            <a:r>
              <a:rPr lang="en-US" altLang="ko-KR" sz="1600" i="1">
                <a:latin typeface="Arial" pitchFamily="34" charset="0"/>
              </a:rPr>
              <a:t>a</a:t>
            </a:r>
            <a:r>
              <a:rPr lang="en-US" altLang="ko-KR" sz="1600">
                <a:latin typeface="Arial" pitchFamily="34" charset="0"/>
              </a:rPr>
              <a:t>3), </a:t>
            </a:r>
            <a:r>
              <a:rPr lang="en-US" altLang="ko-KR" sz="1600" i="1">
                <a:latin typeface="Arial" pitchFamily="34" charset="0"/>
              </a:rPr>
              <a:t>B</a:t>
            </a:r>
            <a:r>
              <a:rPr lang="en-US" altLang="ko-KR" sz="1600">
                <a:latin typeface="Arial" pitchFamily="34" charset="0"/>
              </a:rPr>
              <a:t> = (</a:t>
            </a:r>
            <a:r>
              <a:rPr lang="en-US" altLang="ko-KR" sz="1600" i="1">
                <a:latin typeface="Arial" pitchFamily="34" charset="0"/>
              </a:rPr>
              <a:t>b</a:t>
            </a:r>
            <a:r>
              <a:rPr lang="en-US" altLang="ko-KR" sz="1600">
                <a:latin typeface="Arial" pitchFamily="34" charset="0"/>
              </a:rPr>
              <a:t>1, </a:t>
            </a:r>
            <a:r>
              <a:rPr lang="en-US" altLang="ko-KR" sz="1600" i="1">
                <a:latin typeface="Arial" pitchFamily="34" charset="0"/>
              </a:rPr>
              <a:t>b</a:t>
            </a:r>
            <a:r>
              <a:rPr lang="en-US" altLang="ko-KR" sz="1600">
                <a:latin typeface="Arial" pitchFamily="34" charset="0"/>
              </a:rPr>
              <a:t>2, </a:t>
            </a:r>
            <a:r>
              <a:rPr lang="en-US" altLang="ko-KR" sz="1600" i="1">
                <a:latin typeface="Arial" pitchFamily="34" charset="0"/>
              </a:rPr>
              <a:t>b</a:t>
            </a:r>
            <a:r>
              <a:rPr lang="en-US" altLang="ko-KR" sz="1600">
                <a:latin typeface="Arial" pitchFamily="34" charset="0"/>
              </a:rPr>
              <a:t>3)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003F58"/>
              </a:buClr>
              <a:buSzPct val="100000"/>
              <a:buFont typeface="Wingdings" pitchFamily="2" charset="2"/>
              <a:buChar char="Ø"/>
            </a:pPr>
            <a:endParaRPr lang="en-US" altLang="ko-KR" sz="1600"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SzPct val="100000"/>
              <a:buFont typeface="Wingdings" pitchFamily="2" charset="2"/>
              <a:buChar char="n"/>
            </a:pPr>
            <a:r>
              <a:rPr lang="en-US" altLang="ko-KR" sz="1600">
                <a:latin typeface="Arial" pitchFamily="34" charset="0"/>
              </a:rPr>
              <a:t> Addition 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003F58"/>
              </a:buClr>
              <a:buSzPct val="100000"/>
              <a:buFont typeface="Wingdings" pitchFamily="2" charset="2"/>
              <a:buChar char="Ø"/>
            </a:pPr>
            <a:endParaRPr lang="en-US" altLang="ko-KR" sz="1600"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003F58"/>
              </a:buClr>
              <a:buSzPct val="100000"/>
              <a:buFont typeface="Wingdings" pitchFamily="2" charset="2"/>
              <a:buChar char="Ø"/>
            </a:pPr>
            <a:endParaRPr lang="en-US" altLang="ko-KR" sz="1600"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003F58"/>
              </a:buClr>
              <a:buSzPct val="100000"/>
              <a:buFont typeface="Wingdings" pitchFamily="2" charset="2"/>
              <a:buChar char="Ø"/>
            </a:pPr>
            <a:endParaRPr lang="en-US" altLang="ko-KR" sz="1600"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003F58"/>
              </a:buClr>
              <a:buSzPct val="100000"/>
              <a:buFont typeface="Wingdings" pitchFamily="2" charset="2"/>
              <a:buChar char="Ø"/>
            </a:pPr>
            <a:endParaRPr lang="en-US" altLang="ko-KR" sz="1600"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SzPct val="100000"/>
              <a:buFont typeface="Wingdings" pitchFamily="2" charset="2"/>
              <a:buChar char="n"/>
            </a:pPr>
            <a:r>
              <a:rPr lang="en-US" altLang="ko-KR" sz="1600">
                <a:latin typeface="Arial" pitchFamily="34" charset="0"/>
              </a:rPr>
              <a:t> Subtraction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en-US" altLang="ko-KR" sz="1600"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en-US" altLang="ko-KR" sz="1600"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en-US" altLang="ko-KR" sz="1600">
              <a:latin typeface="Arial" pitchFamily="34" charset="0"/>
            </a:endParaRP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2430463" y="3498850"/>
          <a:ext cx="3581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r:id="rId3" imgW="2197100" imgH="457200" progId="Equation.3">
                  <p:embed/>
                </p:oleObj>
              </mc:Choice>
              <mc:Fallback>
                <p:oleObj r:id="rId3" imgW="2197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3498850"/>
                        <a:ext cx="3581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5"/>
          <p:cNvGraphicFramePr>
            <a:graphicFrameLocks noChangeAspect="1"/>
          </p:cNvGraphicFramePr>
          <p:nvPr/>
        </p:nvGraphicFramePr>
        <p:xfrm>
          <a:off x="2744788" y="5227638"/>
          <a:ext cx="3124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r:id="rId5" imgW="2209800" imgH="457200" progId="Equation.3">
                  <p:embed/>
                </p:oleObj>
              </mc:Choice>
              <mc:Fallback>
                <p:oleObj r:id="rId5" imgW="22098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5227638"/>
                        <a:ext cx="3124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3FBB03B-B6AE-486B-BE18-FB26FDFBE643}" type="slidenum">
              <a:rPr kumimoji="0" lang="en-US" altLang="ko-KR" smtClean="0"/>
              <a:pPr eaLnBrk="1" hangingPunct="1"/>
              <a:t>3</a:t>
            </a:fld>
            <a:endParaRPr kumimoji="0" lang="en-US" altLang="ko-KR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>
                <a:solidFill>
                  <a:schemeClr val="tx1"/>
                </a:solidFill>
              </a:rPr>
              <a:t>개요</a:t>
            </a:r>
            <a:r>
              <a:rPr lang="en-US" altLang="ko-KR" sz="4000" smtClean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0" lang="en-US" altLang="ko-KR" sz="2000" b="1" smtClean="0"/>
              <a:t> </a:t>
            </a:r>
            <a:r>
              <a:rPr lang="ko-KR" altLang="en-US" sz="2000" b="1" smtClean="0"/>
              <a:t>컴퓨터를 인간에 가깝게 하는 일의 어려움</a:t>
            </a:r>
          </a:p>
          <a:p>
            <a:pPr lvl="2" eaLnBrk="1" hangingPunct="1">
              <a:lnSpc>
                <a:spcPct val="80000"/>
              </a:lnSpc>
            </a:pPr>
            <a:r>
              <a:rPr lang="ko-KR" altLang="en-US" sz="1800" smtClean="0"/>
              <a:t>컴퓨터의 수치 및 기호처리를 이용 → 모호하지 않은 작업처리</a:t>
            </a:r>
          </a:p>
          <a:p>
            <a:pPr lvl="2" eaLnBrk="1" hangingPunct="1">
              <a:lnSpc>
                <a:spcPct val="80000"/>
              </a:lnSpc>
            </a:pPr>
            <a:r>
              <a:rPr lang="ko-KR" altLang="en-US" sz="1800" smtClean="0"/>
              <a:t>인간의 행동 → 애매모호한 정보를 많이 이용</a:t>
            </a:r>
          </a:p>
          <a:p>
            <a:pPr lvl="2" eaLnBrk="1" hangingPunct="1">
              <a:lnSpc>
                <a:spcPct val="80000"/>
              </a:lnSpc>
            </a:pPr>
            <a:r>
              <a:rPr lang="ko-KR" altLang="en-US" sz="1800" smtClean="0"/>
              <a:t>    ↓</a:t>
            </a:r>
          </a:p>
          <a:p>
            <a:pPr lvl="2" eaLnBrk="1" hangingPunct="1">
              <a:lnSpc>
                <a:spcPct val="80000"/>
              </a:lnSpc>
            </a:pPr>
            <a:r>
              <a:rPr lang="ko-KR" altLang="en-US" sz="1800" smtClean="0"/>
              <a:t>퍼지 이론</a:t>
            </a:r>
            <a:r>
              <a:rPr lang="en-US" altLang="ko-KR" sz="1800" smtClean="0"/>
              <a:t>: </a:t>
            </a:r>
            <a:r>
              <a:rPr lang="ko-KR" altLang="en-US" sz="1800" smtClean="0"/>
              <a:t>모호함을 처리하는 수리 이론</a:t>
            </a:r>
          </a:p>
          <a:p>
            <a:pPr eaLnBrk="1" hangingPunct="1">
              <a:lnSpc>
                <a:spcPct val="80000"/>
              </a:lnSpc>
            </a:pPr>
            <a:endParaRPr lang="ko-KR" altLang="en-US" sz="1800" smtClean="0"/>
          </a:p>
          <a:p>
            <a:pPr eaLnBrk="1" hangingPunct="1">
              <a:lnSpc>
                <a:spcPct val="80000"/>
              </a:lnSpc>
            </a:pPr>
            <a:r>
              <a:rPr lang="ko-KR" altLang="en-US" sz="2000" b="1" smtClean="0"/>
              <a:t> </a:t>
            </a:r>
            <a:r>
              <a:rPr lang="en-US" altLang="ko-KR" sz="2000" b="1" smtClean="0"/>
              <a:t>Zadeh</a:t>
            </a:r>
            <a:r>
              <a:rPr lang="ko-KR" altLang="en-US" sz="2000" b="1" smtClean="0"/>
              <a:t>의 퍼지 집합</a:t>
            </a:r>
          </a:p>
          <a:p>
            <a:pPr lvl="2" eaLnBrk="1" hangingPunct="1">
              <a:lnSpc>
                <a:spcPct val="80000"/>
              </a:lnSpc>
            </a:pPr>
            <a:r>
              <a:rPr lang="ko-KR" altLang="en-US" sz="1800" smtClean="0">
                <a:latin typeface="Arial" pitchFamily="34" charset="0"/>
              </a:rPr>
              <a:t>“</a:t>
            </a:r>
            <a:r>
              <a:rPr lang="ko-KR" altLang="en-US" sz="1800" smtClean="0"/>
              <a:t>아름다운 여자의 집합</a:t>
            </a:r>
            <a:r>
              <a:rPr lang="ko-KR" altLang="en-US" sz="1800" smtClean="0">
                <a:latin typeface="Arial" pitchFamily="34" charset="0"/>
              </a:rPr>
              <a:t>”</a:t>
            </a:r>
            <a:r>
              <a:rPr lang="en-US" altLang="ko-KR" sz="1800" smtClean="0"/>
              <a:t>, </a:t>
            </a:r>
            <a:r>
              <a:rPr lang="en-US" altLang="ko-KR" sz="1800" smtClean="0">
                <a:latin typeface="Arial" pitchFamily="34" charset="0"/>
              </a:rPr>
              <a:t>“</a:t>
            </a:r>
            <a:r>
              <a:rPr lang="ko-KR" altLang="en-US" sz="1800" smtClean="0"/>
              <a:t>키 큰 사람의 집합</a:t>
            </a:r>
            <a:r>
              <a:rPr lang="ko-KR" altLang="en-US" sz="1800" smtClean="0">
                <a:latin typeface="Arial" pitchFamily="34" charset="0"/>
              </a:rPr>
              <a:t>”</a:t>
            </a:r>
            <a:endParaRPr lang="ko-KR" altLang="en-US" sz="1800" smtClean="0"/>
          </a:p>
          <a:p>
            <a:pPr lvl="2" eaLnBrk="1" hangingPunct="1">
              <a:lnSpc>
                <a:spcPct val="80000"/>
              </a:lnSpc>
            </a:pPr>
            <a:r>
              <a:rPr lang="ko-KR" altLang="en-US" sz="1800" smtClean="0"/>
              <a:t>패턴 인식</a:t>
            </a:r>
            <a:r>
              <a:rPr lang="en-US" altLang="ko-KR" sz="1800" smtClean="0"/>
              <a:t>, </a:t>
            </a:r>
            <a:r>
              <a:rPr lang="ko-KR" altLang="en-US" sz="1800" smtClean="0"/>
              <a:t>의미 정보 전달</a:t>
            </a:r>
            <a:r>
              <a:rPr lang="en-US" altLang="ko-KR" sz="1800" smtClean="0"/>
              <a:t>, </a:t>
            </a:r>
            <a:r>
              <a:rPr lang="ko-KR" altLang="en-US" sz="1800" smtClean="0"/>
              <a:t>추상화 등에 중요한 역할</a:t>
            </a:r>
          </a:p>
          <a:p>
            <a:pPr lvl="2" eaLnBrk="1" hangingPunct="1">
              <a:lnSpc>
                <a:spcPct val="80000"/>
              </a:lnSpc>
            </a:pPr>
            <a:r>
              <a:rPr lang="ko-KR" altLang="en-US" sz="1800" smtClean="0"/>
              <a:t>소속 여부가 확실하지 않은 경우의 집합 </a:t>
            </a:r>
            <a:r>
              <a:rPr lang="en-US" altLang="ko-KR" sz="1800" smtClean="0"/>
              <a:t>- </a:t>
            </a:r>
            <a:r>
              <a:rPr lang="ko-KR" altLang="en-US" sz="1800" smtClean="0"/>
              <a:t>수학적 집합과 배치</a:t>
            </a:r>
          </a:p>
          <a:p>
            <a:pPr lvl="2" eaLnBrk="1" hangingPunct="1">
              <a:lnSpc>
                <a:spcPct val="80000"/>
              </a:lnSpc>
            </a:pPr>
            <a:r>
              <a:rPr lang="ko-KR" altLang="en-US" sz="1800" smtClean="0"/>
              <a:t>정밀 복잡한 제어 이론을 개괄적으로 해결하려는 의도</a:t>
            </a:r>
          </a:p>
          <a:p>
            <a:pPr lvl="2" eaLnBrk="1" hangingPunct="1">
              <a:lnSpc>
                <a:spcPct val="80000"/>
              </a:lnSpc>
            </a:pPr>
            <a:endParaRPr lang="ko-KR" altLang="en-US" sz="1800" smtClean="0"/>
          </a:p>
          <a:p>
            <a:pPr eaLnBrk="1" hangingPunct="1">
              <a:lnSpc>
                <a:spcPct val="80000"/>
              </a:lnSpc>
            </a:pPr>
            <a:r>
              <a:rPr lang="ko-KR" altLang="en-US" sz="1800" b="1" smtClean="0"/>
              <a:t> </a:t>
            </a:r>
            <a:r>
              <a:rPr lang="en-US" altLang="ko-KR" sz="2000" b="1" smtClean="0"/>
              <a:t>Crisp </a:t>
            </a:r>
            <a:r>
              <a:rPr lang="ko-KR" altLang="en-US" sz="2000" b="1" smtClean="0"/>
              <a:t>논리 </a:t>
            </a:r>
            <a:r>
              <a:rPr lang="en-US" altLang="ko-KR" sz="2000" b="1" smtClean="0"/>
              <a:t>vs Fuzzy </a:t>
            </a:r>
            <a:r>
              <a:rPr lang="ko-KR" altLang="en-US" sz="2000" b="1" smtClean="0"/>
              <a:t>논리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800" smtClean="0"/>
              <a:t>0,1</a:t>
            </a:r>
            <a:r>
              <a:rPr lang="ko-KR" altLang="en-US" sz="1800" smtClean="0"/>
              <a:t>의 명제값과 </a:t>
            </a:r>
            <a:r>
              <a:rPr lang="en-US" altLang="ko-KR" sz="1800" smtClean="0"/>
              <a:t>0</a:t>
            </a:r>
            <a:r>
              <a:rPr lang="ko-KR" altLang="en-US" sz="1800" smtClean="0"/>
              <a:t>과 </a:t>
            </a:r>
            <a:r>
              <a:rPr lang="en-US" altLang="ko-KR" sz="1800" smtClean="0"/>
              <a:t>1</a:t>
            </a:r>
            <a:r>
              <a:rPr lang="ko-KR" altLang="en-US" sz="1800" smtClean="0"/>
              <a:t>사이의 실수값을 명제값으로 가짐</a:t>
            </a:r>
          </a:p>
          <a:p>
            <a:pPr lvl="2" eaLnBrk="1" hangingPunct="1">
              <a:lnSpc>
                <a:spcPct val="80000"/>
              </a:lnSpc>
            </a:pPr>
            <a:r>
              <a:rPr lang="ko-KR" altLang="en-US" sz="1800" smtClean="0">
                <a:latin typeface="Arial" pitchFamily="34" charset="0"/>
              </a:rPr>
              <a:t>“</a:t>
            </a:r>
            <a:r>
              <a:rPr lang="ko-KR" altLang="en-US" sz="1800" smtClean="0"/>
              <a:t>오늘 비가 올 가능성이 </a:t>
            </a:r>
            <a:r>
              <a:rPr lang="en-US" altLang="ko-KR" sz="1800" smtClean="0"/>
              <a:t>70%</a:t>
            </a:r>
            <a:r>
              <a:rPr lang="ko-KR" altLang="en-US" sz="1800" smtClean="0"/>
              <a:t>이다</a:t>
            </a:r>
            <a:r>
              <a:rPr lang="ko-KR" altLang="en-US" sz="1800" smtClean="0">
                <a:latin typeface="Arial" pitchFamily="34" charset="0"/>
              </a:rPr>
              <a:t>”</a:t>
            </a:r>
            <a:r>
              <a:rPr lang="ko-KR" altLang="en-US" sz="1800" smtClean="0"/>
              <a:t> → 명제의 확신도 → 확률과 다른가</a:t>
            </a:r>
            <a:r>
              <a:rPr lang="en-US" altLang="ko-KR" sz="1800" smtClean="0"/>
              <a:t>?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800" smtClean="0">
                <a:latin typeface="Arial" pitchFamily="34" charset="0"/>
              </a:rPr>
              <a:t>“</a:t>
            </a:r>
            <a:r>
              <a:rPr lang="ko-KR" altLang="en-US" sz="1800" smtClean="0"/>
              <a:t>내일 미인을 만날 확률이 </a:t>
            </a:r>
            <a:r>
              <a:rPr lang="en-US" altLang="ko-KR" sz="1800" smtClean="0"/>
              <a:t>50%</a:t>
            </a:r>
            <a:r>
              <a:rPr lang="ko-KR" altLang="en-US" sz="1800" smtClean="0"/>
              <a:t>이다</a:t>
            </a:r>
            <a:r>
              <a:rPr lang="ko-KR" altLang="en-US" sz="1800" smtClean="0">
                <a:latin typeface="Arial" pitchFamily="34" charset="0"/>
              </a:rPr>
              <a:t>”</a:t>
            </a:r>
            <a:r>
              <a:rPr lang="ko-KR" altLang="en-US" sz="1800" smtClean="0"/>
              <a:t> → 내일의 만남은 확률</a:t>
            </a:r>
            <a:r>
              <a:rPr lang="en-US" altLang="ko-KR" sz="1800" smtClean="0"/>
              <a:t>, </a:t>
            </a:r>
            <a:r>
              <a:rPr lang="ko-KR" altLang="en-US" sz="1800" smtClean="0"/>
              <a:t>미인인지는 모호함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>
                <a:solidFill>
                  <a:schemeClr val="tx1"/>
                </a:solidFill>
              </a:rPr>
              <a:t>퍼지 수</a:t>
            </a:r>
            <a:r>
              <a:rPr lang="en-US" altLang="ko-KR" sz="4000" smtClean="0">
                <a:solidFill>
                  <a:schemeClr val="tx1"/>
                </a:solidFill>
              </a:rPr>
              <a:t>(10)</a:t>
            </a:r>
          </a:p>
        </p:txBody>
      </p:sp>
      <p:sp>
        <p:nvSpPr>
          <p:cNvPr id="33795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B165BD03-32C2-497E-A3D8-A3536120E5D5}" type="slidenum">
              <a:rPr kumimoji="0" lang="en-US" altLang="ko-KR" smtClean="0"/>
              <a:pPr eaLnBrk="1" hangingPunct="1"/>
              <a:t>30</a:t>
            </a:fld>
            <a:endParaRPr kumimoji="0" lang="en-US" altLang="ko-KR" smtClean="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84213" y="1254125"/>
            <a:ext cx="8135937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kumimoji="0" lang="en-US" altLang="ko-KR" sz="2000" b="1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2000" b="1">
                <a:latin typeface="Arial" pitchFamily="34" charset="0"/>
              </a:rPr>
              <a:t>퍼지 산술</a:t>
            </a:r>
            <a:r>
              <a:rPr lang="en-US" altLang="ko-KR" sz="2000" b="1">
                <a:latin typeface="Arial" pitchFamily="34" charset="0"/>
              </a:rPr>
              <a:t>(Fuzzy Arithmetic) </a:t>
            </a:r>
            <a:r>
              <a:rPr lang="en-US" altLang="ko-KR" sz="2000" b="1"/>
              <a:t>-con</a:t>
            </a:r>
            <a:r>
              <a:rPr lang="en-US" altLang="ko-KR" sz="2000" b="1">
                <a:latin typeface="Arial" pitchFamily="34" charset="0"/>
              </a:rPr>
              <a:t>’</a:t>
            </a:r>
            <a:r>
              <a:rPr lang="en-US" altLang="ko-KR" sz="2000" b="1"/>
              <a:t>d</a:t>
            </a:r>
            <a:r>
              <a:rPr lang="en-US" altLang="ko-KR" sz="2000"/>
              <a:t> </a:t>
            </a:r>
            <a:endParaRPr lang="en-US" altLang="ko-KR" sz="2000" b="1"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None/>
            </a:pPr>
            <a:r>
              <a:rPr lang="en-US" altLang="ko-KR" sz="1600" b="1">
                <a:latin typeface="Arial" pitchFamily="34" charset="0"/>
              </a:rPr>
              <a:t>    - </a:t>
            </a:r>
            <a:r>
              <a:rPr lang="ko-KR" altLang="en-US" sz="1600" b="1">
                <a:latin typeface="Arial" pitchFamily="34" charset="0"/>
              </a:rPr>
              <a:t>퍼지 수의 연산</a:t>
            </a:r>
            <a:r>
              <a:rPr lang="en-US" altLang="ko-KR" sz="1600" b="1">
                <a:latin typeface="Arial" pitchFamily="34" charset="0"/>
              </a:rPr>
              <a:t>(</a:t>
            </a:r>
            <a:r>
              <a:rPr lang="ko-KR" altLang="en-US" sz="1600" b="1">
                <a:latin typeface="Arial" pitchFamily="34" charset="0"/>
                <a:sym typeface="Symbol" pitchFamily="18" charset="2"/>
              </a:rPr>
              <a:t>삼각형</a:t>
            </a:r>
            <a:r>
              <a:rPr lang="en-US" altLang="ko-KR" sz="1600" b="1">
                <a:latin typeface="Arial" pitchFamily="34" charset="0"/>
              </a:rPr>
              <a:t>) - </a:t>
            </a:r>
            <a:r>
              <a:rPr lang="ko-KR" altLang="en-US" sz="1600" b="1">
                <a:solidFill>
                  <a:srgbClr val="FF3300"/>
                </a:solidFill>
                <a:latin typeface="Arial" pitchFamily="34" charset="0"/>
              </a:rPr>
              <a:t>예제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903288" y="2182813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ko-KR" sz="1600">
                <a:ea typeface="HY견고딕" pitchFamily="18" charset="-127"/>
              </a:rPr>
              <a:t> </a:t>
            </a:r>
            <a:r>
              <a:rPr lang="en-US" altLang="ko-KR" sz="1600" i="1">
                <a:ea typeface="바탕체" pitchFamily="17" charset="-127"/>
              </a:rPr>
              <a:t>A</a:t>
            </a:r>
            <a:r>
              <a:rPr lang="en-US" altLang="ko-KR" sz="1600">
                <a:ea typeface="바탕체" pitchFamily="17" charset="-127"/>
              </a:rPr>
              <a:t> = (</a:t>
            </a:r>
            <a:r>
              <a:rPr lang="en-US" altLang="ko-KR" sz="1600">
                <a:latin typeface="Times New Roman" pitchFamily="18" charset="0"/>
                <a:ea typeface="바탕체" pitchFamily="17" charset="-127"/>
                <a:sym typeface="Symbol" pitchFamily="18" charset="2"/>
              </a:rPr>
              <a:t></a:t>
            </a:r>
            <a:r>
              <a:rPr lang="en-US" altLang="ko-KR" sz="1600">
                <a:ea typeface="바탕체" pitchFamily="17" charset="-127"/>
              </a:rPr>
              <a:t>3, 2, 4), </a:t>
            </a:r>
            <a:r>
              <a:rPr lang="en-US" altLang="ko-KR" sz="1600" i="1">
                <a:ea typeface="바탕체" pitchFamily="17" charset="-127"/>
              </a:rPr>
              <a:t>B</a:t>
            </a:r>
            <a:r>
              <a:rPr lang="en-US" altLang="ko-KR" sz="1600">
                <a:ea typeface="바탕체" pitchFamily="17" charset="-127"/>
              </a:rPr>
              <a:t> = (</a:t>
            </a:r>
            <a:r>
              <a:rPr lang="en-US" altLang="ko-KR" sz="1600">
                <a:latin typeface="Times New Roman" pitchFamily="18" charset="0"/>
                <a:ea typeface="바탕체" pitchFamily="17" charset="-127"/>
                <a:sym typeface="Symbol" pitchFamily="18" charset="2"/>
              </a:rPr>
              <a:t></a:t>
            </a:r>
            <a:r>
              <a:rPr lang="en-US" altLang="ko-KR" sz="1600">
                <a:ea typeface="바탕체" pitchFamily="17" charset="-127"/>
              </a:rPr>
              <a:t>1, 0, 6)</a:t>
            </a:r>
            <a:r>
              <a:rPr lang="en-US" altLang="ko-KR" sz="1600">
                <a:ea typeface="HY견고딕" pitchFamily="18" charset="-127"/>
              </a:rPr>
              <a:t> </a:t>
            </a:r>
          </a:p>
          <a:p>
            <a:pPr marL="469900" indent="-46990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ea typeface="HY견고딕" pitchFamily="18" charset="-127"/>
              </a:rPr>
              <a:t>        </a:t>
            </a:r>
            <a:r>
              <a:rPr lang="en-US" altLang="ko-KR" sz="1600" i="1">
                <a:ea typeface="바탕체" pitchFamily="17" charset="-127"/>
              </a:rPr>
              <a:t>A</a:t>
            </a:r>
            <a:r>
              <a:rPr lang="en-US" altLang="ko-KR" sz="1600">
                <a:ea typeface="바탕체" pitchFamily="17" charset="-127"/>
              </a:rPr>
              <a:t> (+) </a:t>
            </a:r>
            <a:r>
              <a:rPr lang="en-US" altLang="ko-KR" sz="1600" i="1">
                <a:ea typeface="바탕체" pitchFamily="17" charset="-127"/>
              </a:rPr>
              <a:t>B</a:t>
            </a:r>
            <a:r>
              <a:rPr lang="en-US" altLang="ko-KR" sz="1600">
                <a:ea typeface="바탕체" pitchFamily="17" charset="-127"/>
              </a:rPr>
              <a:t> = (</a:t>
            </a:r>
            <a:r>
              <a:rPr lang="en-US" altLang="ko-KR" sz="1600">
                <a:latin typeface="Times New Roman" pitchFamily="18" charset="0"/>
                <a:ea typeface="바탕체" pitchFamily="17" charset="-127"/>
                <a:sym typeface="Symbol" pitchFamily="18" charset="2"/>
              </a:rPr>
              <a:t></a:t>
            </a:r>
            <a:r>
              <a:rPr lang="en-US" altLang="ko-KR" sz="1600">
                <a:ea typeface="바탕체" pitchFamily="17" charset="-127"/>
              </a:rPr>
              <a:t>4, 2, 10)</a:t>
            </a:r>
          </a:p>
          <a:p>
            <a:pPr marL="469900" indent="-46990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i="1">
                <a:ea typeface="바탕체" pitchFamily="17" charset="-127"/>
              </a:rPr>
              <a:t>       A</a:t>
            </a:r>
            <a:r>
              <a:rPr lang="en-US" altLang="ko-KR" sz="1600">
                <a:ea typeface="바탕체" pitchFamily="17" charset="-127"/>
              </a:rPr>
              <a:t> (</a:t>
            </a:r>
            <a:r>
              <a:rPr lang="en-US" altLang="ko-KR" sz="1600">
                <a:latin typeface="Times New Roman" pitchFamily="18" charset="0"/>
                <a:ea typeface="바탕체" pitchFamily="17" charset="-127"/>
                <a:sym typeface="Symbol" pitchFamily="18" charset="2"/>
              </a:rPr>
              <a:t></a:t>
            </a:r>
            <a:r>
              <a:rPr lang="en-US" altLang="ko-KR" sz="1600">
                <a:ea typeface="바탕체" pitchFamily="17" charset="-127"/>
              </a:rPr>
              <a:t>) </a:t>
            </a:r>
            <a:r>
              <a:rPr lang="en-US" altLang="ko-KR" sz="1600" i="1">
                <a:ea typeface="바탕체" pitchFamily="17" charset="-127"/>
              </a:rPr>
              <a:t>B</a:t>
            </a:r>
            <a:r>
              <a:rPr lang="en-US" altLang="ko-KR" sz="1600">
                <a:ea typeface="바탕체" pitchFamily="17" charset="-127"/>
              </a:rPr>
              <a:t> = (</a:t>
            </a:r>
            <a:r>
              <a:rPr lang="en-US" altLang="ko-KR" sz="1600">
                <a:latin typeface="Times New Roman" pitchFamily="18" charset="0"/>
                <a:ea typeface="바탕체" pitchFamily="17" charset="-127"/>
                <a:sym typeface="Symbol" pitchFamily="18" charset="2"/>
              </a:rPr>
              <a:t></a:t>
            </a:r>
            <a:r>
              <a:rPr lang="en-US" altLang="ko-KR" sz="1600">
                <a:ea typeface="바탕체" pitchFamily="17" charset="-127"/>
              </a:rPr>
              <a:t>9, 2, 5) </a:t>
            </a:r>
          </a:p>
          <a:p>
            <a:pPr marL="469900" indent="-469900">
              <a:spcBef>
                <a:spcPct val="20000"/>
              </a:spcBef>
              <a:buFont typeface="Wingdings" pitchFamily="2" charset="2"/>
              <a:buNone/>
            </a:pPr>
            <a:endParaRPr lang="en-US" altLang="ko-KR" sz="1600">
              <a:ea typeface="HY견고딕" pitchFamily="18" charset="-127"/>
            </a:endParaRPr>
          </a:p>
          <a:p>
            <a:pPr marL="469900" indent="-469900"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>
                <a:ea typeface="HY견고딕" pitchFamily="18" charset="-127"/>
              </a:rPr>
              <a:t>   </a:t>
            </a:r>
          </a:p>
        </p:txBody>
      </p:sp>
      <p:grpSp>
        <p:nvGrpSpPr>
          <p:cNvPr id="33798" name="Group 5"/>
          <p:cNvGrpSpPr>
            <a:grpSpLocks/>
          </p:cNvGrpSpPr>
          <p:nvPr/>
        </p:nvGrpSpPr>
        <p:grpSpPr bwMode="auto">
          <a:xfrm>
            <a:off x="152400" y="3897313"/>
            <a:ext cx="2667000" cy="1716087"/>
            <a:chOff x="96" y="2711"/>
            <a:chExt cx="1680" cy="1081"/>
          </a:xfrm>
        </p:grpSpPr>
        <p:sp>
          <p:nvSpPr>
            <p:cNvPr id="33836" name="Line 6"/>
            <p:cNvSpPr>
              <a:spLocks noChangeShapeType="1"/>
            </p:cNvSpPr>
            <p:nvPr/>
          </p:nvSpPr>
          <p:spPr bwMode="auto">
            <a:xfrm>
              <a:off x="96" y="3541"/>
              <a:ext cx="16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37" name="Line 7"/>
            <p:cNvSpPr>
              <a:spLocks noChangeShapeType="1"/>
            </p:cNvSpPr>
            <p:nvPr/>
          </p:nvSpPr>
          <p:spPr bwMode="auto">
            <a:xfrm>
              <a:off x="401" y="3517"/>
              <a:ext cx="0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38" name="Line 8"/>
            <p:cNvSpPr>
              <a:spLocks noChangeShapeType="1"/>
            </p:cNvSpPr>
            <p:nvPr/>
          </p:nvSpPr>
          <p:spPr bwMode="auto">
            <a:xfrm>
              <a:off x="554" y="3517"/>
              <a:ext cx="0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39" name="Line 9"/>
            <p:cNvSpPr>
              <a:spLocks noChangeShapeType="1"/>
            </p:cNvSpPr>
            <p:nvPr/>
          </p:nvSpPr>
          <p:spPr bwMode="auto">
            <a:xfrm>
              <a:off x="860" y="3517"/>
              <a:ext cx="0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40" name="Line 10"/>
            <p:cNvSpPr>
              <a:spLocks noChangeShapeType="1"/>
            </p:cNvSpPr>
            <p:nvPr/>
          </p:nvSpPr>
          <p:spPr bwMode="auto">
            <a:xfrm>
              <a:off x="1012" y="3517"/>
              <a:ext cx="0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41" name="Line 11"/>
            <p:cNvSpPr>
              <a:spLocks noChangeShapeType="1"/>
            </p:cNvSpPr>
            <p:nvPr/>
          </p:nvSpPr>
          <p:spPr bwMode="auto">
            <a:xfrm>
              <a:off x="707" y="2711"/>
              <a:ext cx="0" cy="8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42" name="Line 12"/>
            <p:cNvSpPr>
              <a:spLocks noChangeShapeType="1"/>
            </p:cNvSpPr>
            <p:nvPr/>
          </p:nvSpPr>
          <p:spPr bwMode="auto">
            <a:xfrm>
              <a:off x="1165" y="3517"/>
              <a:ext cx="0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43" name="Line 13"/>
            <p:cNvSpPr>
              <a:spLocks noChangeShapeType="1"/>
            </p:cNvSpPr>
            <p:nvPr/>
          </p:nvSpPr>
          <p:spPr bwMode="auto">
            <a:xfrm>
              <a:off x="1318" y="3517"/>
              <a:ext cx="0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44" name="Line 14"/>
            <p:cNvSpPr>
              <a:spLocks noChangeShapeType="1"/>
            </p:cNvSpPr>
            <p:nvPr/>
          </p:nvSpPr>
          <p:spPr bwMode="auto">
            <a:xfrm>
              <a:off x="249" y="3517"/>
              <a:ext cx="0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45" name="Text Box 15"/>
            <p:cNvSpPr txBox="1">
              <a:spLocks noChangeArrowheads="1"/>
            </p:cNvSpPr>
            <p:nvPr/>
          </p:nvSpPr>
          <p:spPr bwMode="auto">
            <a:xfrm>
              <a:off x="96" y="3540"/>
              <a:ext cx="22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latinLnBrk="0">
                <a:buClrTx/>
                <a:buFontTx/>
                <a:buNone/>
              </a:pPr>
              <a:r>
                <a:rPr kumimoji="0" lang="en-US" altLang="ko-KR" sz="1400">
                  <a:latin typeface="바탕" pitchFamily="18" charset="-127"/>
                  <a:ea typeface="바탕" pitchFamily="18" charset="-127"/>
                  <a:sym typeface="Symbol" pitchFamily="18" charset="2"/>
                </a:rPr>
                <a:t></a:t>
              </a:r>
              <a:r>
                <a:rPr kumimoji="0" lang="en-US" altLang="ko-KR" sz="1400">
                  <a:latin typeface="바탕" pitchFamily="18" charset="-127"/>
                  <a:ea typeface="바탕" pitchFamily="18" charset="-127"/>
                </a:rPr>
                <a:t>3</a:t>
              </a:r>
            </a:p>
          </p:txBody>
        </p:sp>
        <p:sp>
          <p:nvSpPr>
            <p:cNvPr id="33846" name="Text Box 16"/>
            <p:cNvSpPr txBox="1">
              <a:spLocks noChangeArrowheads="1"/>
            </p:cNvSpPr>
            <p:nvPr/>
          </p:nvSpPr>
          <p:spPr bwMode="auto">
            <a:xfrm>
              <a:off x="401" y="3541"/>
              <a:ext cx="23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latinLnBrk="0">
                <a:buClrTx/>
                <a:buFontTx/>
                <a:buNone/>
              </a:pPr>
              <a:r>
                <a:rPr kumimoji="0" lang="en-US" altLang="ko-KR" sz="1400">
                  <a:latin typeface="바탕" pitchFamily="18" charset="-127"/>
                  <a:ea typeface="바탕" pitchFamily="18" charset="-127"/>
                  <a:sym typeface="Symbol" pitchFamily="18" charset="2"/>
                </a:rPr>
                <a:t></a:t>
              </a:r>
              <a:r>
                <a:rPr kumimoji="0" lang="en-US" altLang="ko-KR" sz="1400">
                  <a:latin typeface="바탕" pitchFamily="18" charset="-127"/>
                  <a:ea typeface="바탕" pitchFamily="18" charset="-127"/>
                </a:rPr>
                <a:t>1</a:t>
              </a:r>
            </a:p>
          </p:txBody>
        </p:sp>
        <p:sp>
          <p:nvSpPr>
            <p:cNvPr id="33847" name="Text Box 17"/>
            <p:cNvSpPr txBox="1">
              <a:spLocks noChangeArrowheads="1"/>
            </p:cNvSpPr>
            <p:nvPr/>
          </p:nvSpPr>
          <p:spPr bwMode="auto">
            <a:xfrm>
              <a:off x="631" y="3541"/>
              <a:ext cx="22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latinLnBrk="0">
                <a:buClrTx/>
                <a:buFontTx/>
                <a:buNone/>
              </a:pPr>
              <a:r>
                <a:rPr kumimoji="0" lang="en-US" altLang="ko-KR" sz="1400">
                  <a:latin typeface="바탕" pitchFamily="18" charset="-127"/>
                  <a:ea typeface="바탕" pitchFamily="18" charset="-127"/>
                </a:rPr>
                <a:t>0</a:t>
              </a:r>
            </a:p>
          </p:txBody>
        </p:sp>
        <p:sp>
          <p:nvSpPr>
            <p:cNvPr id="33848" name="Text Box 18"/>
            <p:cNvSpPr txBox="1">
              <a:spLocks noChangeArrowheads="1"/>
            </p:cNvSpPr>
            <p:nvPr/>
          </p:nvSpPr>
          <p:spPr bwMode="auto">
            <a:xfrm>
              <a:off x="936" y="3541"/>
              <a:ext cx="22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latinLnBrk="0">
                <a:buClrTx/>
                <a:buFontTx/>
                <a:buNone/>
              </a:pPr>
              <a:r>
                <a:rPr kumimoji="0" lang="en-US" altLang="ko-KR" sz="1400">
                  <a:latin typeface="바탕" pitchFamily="18" charset="-127"/>
                  <a:ea typeface="바탕" pitchFamily="18" charset="-127"/>
                </a:rPr>
                <a:t>2</a:t>
              </a:r>
            </a:p>
          </p:txBody>
        </p:sp>
        <p:sp>
          <p:nvSpPr>
            <p:cNvPr id="33849" name="Text Box 19"/>
            <p:cNvSpPr txBox="1">
              <a:spLocks noChangeArrowheads="1"/>
            </p:cNvSpPr>
            <p:nvPr/>
          </p:nvSpPr>
          <p:spPr bwMode="auto">
            <a:xfrm>
              <a:off x="1241" y="3541"/>
              <a:ext cx="23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latinLnBrk="0">
                <a:buClrTx/>
                <a:buFontTx/>
                <a:buNone/>
              </a:pPr>
              <a:r>
                <a:rPr kumimoji="0" lang="en-US" altLang="ko-KR" sz="1400">
                  <a:latin typeface="바탕" pitchFamily="18" charset="-127"/>
                  <a:ea typeface="바탕" pitchFamily="18" charset="-127"/>
                </a:rPr>
                <a:t>4</a:t>
              </a:r>
            </a:p>
          </p:txBody>
        </p:sp>
        <p:sp>
          <p:nvSpPr>
            <p:cNvPr id="33850" name="Line 20"/>
            <p:cNvSpPr>
              <a:spLocks noChangeShapeType="1"/>
            </p:cNvSpPr>
            <p:nvPr/>
          </p:nvSpPr>
          <p:spPr bwMode="auto">
            <a:xfrm flipV="1">
              <a:off x="249" y="2877"/>
              <a:ext cx="763" cy="66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51" name="Line 21"/>
            <p:cNvSpPr>
              <a:spLocks noChangeShapeType="1"/>
            </p:cNvSpPr>
            <p:nvPr/>
          </p:nvSpPr>
          <p:spPr bwMode="auto">
            <a:xfrm>
              <a:off x="1012" y="2877"/>
              <a:ext cx="306" cy="66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52" name="Line 22"/>
            <p:cNvSpPr>
              <a:spLocks noChangeShapeType="1"/>
            </p:cNvSpPr>
            <p:nvPr/>
          </p:nvSpPr>
          <p:spPr bwMode="auto">
            <a:xfrm>
              <a:off x="684" y="2877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53" name="Text Box 23"/>
            <p:cNvSpPr txBox="1">
              <a:spLocks noChangeArrowheads="1"/>
            </p:cNvSpPr>
            <p:nvPr/>
          </p:nvSpPr>
          <p:spPr bwMode="auto">
            <a:xfrm>
              <a:off x="707" y="2711"/>
              <a:ext cx="22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latinLnBrk="0">
                <a:buClrTx/>
                <a:buFontTx/>
                <a:buNone/>
              </a:pPr>
              <a:r>
                <a:rPr kumimoji="0" lang="en-US" altLang="ko-KR" sz="1400">
                  <a:latin typeface="바탕" pitchFamily="18" charset="-127"/>
                  <a:ea typeface="바탕" pitchFamily="18" charset="-127"/>
                </a:rPr>
                <a:t>1</a:t>
              </a:r>
            </a:p>
          </p:txBody>
        </p:sp>
        <p:sp>
          <p:nvSpPr>
            <p:cNvPr id="33854" name="Text Box 24"/>
            <p:cNvSpPr txBox="1">
              <a:spLocks noChangeArrowheads="1"/>
            </p:cNvSpPr>
            <p:nvPr/>
          </p:nvSpPr>
          <p:spPr bwMode="auto">
            <a:xfrm>
              <a:off x="707" y="3043"/>
              <a:ext cx="34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latinLnBrk="0">
                <a:buClrTx/>
                <a:buFontTx/>
                <a:buNone/>
              </a:pPr>
              <a:r>
                <a:rPr kumimoji="0" lang="en-US" altLang="ko-KR" sz="1400">
                  <a:latin typeface="바탕" pitchFamily="18" charset="-127"/>
                  <a:ea typeface="바탕" pitchFamily="18" charset="-127"/>
                </a:rPr>
                <a:t>0.5</a:t>
              </a:r>
            </a:p>
          </p:txBody>
        </p:sp>
        <p:sp>
          <p:nvSpPr>
            <p:cNvPr id="33855" name="Line 25"/>
            <p:cNvSpPr>
              <a:spLocks noChangeShapeType="1"/>
            </p:cNvSpPr>
            <p:nvPr/>
          </p:nvSpPr>
          <p:spPr bwMode="auto">
            <a:xfrm>
              <a:off x="1471" y="3517"/>
              <a:ext cx="0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56" name="Line 26"/>
            <p:cNvSpPr>
              <a:spLocks noChangeShapeType="1"/>
            </p:cNvSpPr>
            <p:nvPr/>
          </p:nvSpPr>
          <p:spPr bwMode="auto">
            <a:xfrm>
              <a:off x="1623" y="3517"/>
              <a:ext cx="0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57" name="Text Box 27"/>
            <p:cNvSpPr txBox="1">
              <a:spLocks noChangeArrowheads="1"/>
            </p:cNvSpPr>
            <p:nvPr/>
          </p:nvSpPr>
          <p:spPr bwMode="auto">
            <a:xfrm>
              <a:off x="1547" y="3541"/>
              <a:ext cx="22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latinLnBrk="0">
                <a:buClrTx/>
                <a:buFontTx/>
                <a:buNone/>
              </a:pPr>
              <a:r>
                <a:rPr kumimoji="0" lang="en-US" altLang="ko-KR" sz="1400">
                  <a:latin typeface="바탕" pitchFamily="18" charset="-127"/>
                  <a:ea typeface="바탕" pitchFamily="18" charset="-127"/>
                </a:rPr>
                <a:t>6</a:t>
              </a:r>
            </a:p>
          </p:txBody>
        </p:sp>
        <p:sp>
          <p:nvSpPr>
            <p:cNvPr id="33858" name="Line 28"/>
            <p:cNvSpPr>
              <a:spLocks noChangeShapeType="1"/>
            </p:cNvSpPr>
            <p:nvPr/>
          </p:nvSpPr>
          <p:spPr bwMode="auto">
            <a:xfrm>
              <a:off x="684" y="3209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59" name="Line 29"/>
            <p:cNvSpPr>
              <a:spLocks noChangeShapeType="1"/>
            </p:cNvSpPr>
            <p:nvPr/>
          </p:nvSpPr>
          <p:spPr bwMode="auto">
            <a:xfrm flipV="1">
              <a:off x="554" y="2877"/>
              <a:ext cx="153" cy="66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60" name="Line 30"/>
            <p:cNvSpPr>
              <a:spLocks noChangeShapeType="1"/>
            </p:cNvSpPr>
            <p:nvPr/>
          </p:nvSpPr>
          <p:spPr bwMode="auto">
            <a:xfrm>
              <a:off x="707" y="2877"/>
              <a:ext cx="916" cy="66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61" name="Text Box 31"/>
            <p:cNvSpPr txBox="1">
              <a:spLocks noChangeArrowheads="1"/>
            </p:cNvSpPr>
            <p:nvPr/>
          </p:nvSpPr>
          <p:spPr bwMode="auto">
            <a:xfrm>
              <a:off x="1012" y="2711"/>
              <a:ext cx="22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latinLnBrk="0">
                <a:buClrTx/>
                <a:buFontTx/>
                <a:buNone/>
              </a:pPr>
              <a:r>
                <a:rPr kumimoji="0" lang="en-US" altLang="ko-KR" sz="1400" i="1">
                  <a:latin typeface="바탕" pitchFamily="18" charset="-127"/>
                  <a:ea typeface="바탕" pitchFamily="18" charset="-127"/>
                </a:rPr>
                <a:t>A</a:t>
              </a:r>
            </a:p>
          </p:txBody>
        </p:sp>
        <p:sp>
          <p:nvSpPr>
            <p:cNvPr id="33862" name="Text Box 32"/>
            <p:cNvSpPr txBox="1">
              <a:spLocks noChangeArrowheads="1"/>
            </p:cNvSpPr>
            <p:nvPr/>
          </p:nvSpPr>
          <p:spPr bwMode="auto">
            <a:xfrm>
              <a:off x="478" y="2876"/>
              <a:ext cx="2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latinLnBrk="0">
                <a:buClrTx/>
                <a:buFontTx/>
                <a:buNone/>
              </a:pPr>
              <a:r>
                <a:rPr kumimoji="0" lang="en-US" altLang="ko-KR" sz="1400" i="1">
                  <a:latin typeface="Times New Roman" pitchFamily="18" charset="0"/>
                  <a:ea typeface="바탕체" pitchFamily="17" charset="-127"/>
                </a:rPr>
                <a:t>B</a:t>
              </a:r>
            </a:p>
          </p:txBody>
        </p:sp>
      </p:grpSp>
      <p:grpSp>
        <p:nvGrpSpPr>
          <p:cNvPr id="33799" name="Group 33"/>
          <p:cNvGrpSpPr>
            <a:grpSpLocks/>
          </p:cNvGrpSpPr>
          <p:nvPr/>
        </p:nvGrpSpPr>
        <p:grpSpPr bwMode="auto">
          <a:xfrm>
            <a:off x="3200400" y="3897313"/>
            <a:ext cx="2743200" cy="1716087"/>
            <a:chOff x="1920" y="2711"/>
            <a:chExt cx="1920" cy="1081"/>
          </a:xfrm>
        </p:grpSpPr>
        <p:sp>
          <p:nvSpPr>
            <p:cNvPr id="33820" name="Line 34"/>
            <p:cNvSpPr>
              <a:spLocks noChangeShapeType="1"/>
            </p:cNvSpPr>
            <p:nvPr/>
          </p:nvSpPr>
          <p:spPr bwMode="auto">
            <a:xfrm>
              <a:off x="1920" y="3543"/>
              <a:ext cx="19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21" name="Line 35"/>
            <p:cNvSpPr>
              <a:spLocks noChangeShapeType="1"/>
            </p:cNvSpPr>
            <p:nvPr/>
          </p:nvSpPr>
          <p:spPr bwMode="auto">
            <a:xfrm>
              <a:off x="2074" y="3517"/>
              <a:ext cx="0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22" name="Line 36"/>
            <p:cNvSpPr>
              <a:spLocks noChangeShapeType="1"/>
            </p:cNvSpPr>
            <p:nvPr/>
          </p:nvSpPr>
          <p:spPr bwMode="auto">
            <a:xfrm>
              <a:off x="2765" y="3517"/>
              <a:ext cx="0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23" name="Line 37"/>
            <p:cNvSpPr>
              <a:spLocks noChangeShapeType="1"/>
            </p:cNvSpPr>
            <p:nvPr/>
          </p:nvSpPr>
          <p:spPr bwMode="auto">
            <a:xfrm>
              <a:off x="2534" y="2711"/>
              <a:ext cx="0" cy="8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24" name="Text Box 38"/>
            <p:cNvSpPr txBox="1">
              <a:spLocks noChangeArrowheads="1"/>
            </p:cNvSpPr>
            <p:nvPr/>
          </p:nvSpPr>
          <p:spPr bwMode="auto">
            <a:xfrm>
              <a:off x="1920" y="3541"/>
              <a:ext cx="23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latinLnBrk="0">
                <a:buClrTx/>
                <a:buFontTx/>
                <a:buNone/>
              </a:pPr>
              <a:r>
                <a:rPr kumimoji="0" lang="en-US" altLang="ko-KR" sz="1400">
                  <a:latin typeface="바탕" pitchFamily="18" charset="-127"/>
                  <a:ea typeface="바탕" pitchFamily="18" charset="-127"/>
                  <a:sym typeface="Symbol" pitchFamily="18" charset="2"/>
                </a:rPr>
                <a:t></a:t>
              </a:r>
              <a:r>
                <a:rPr kumimoji="0" lang="en-US" altLang="ko-KR" sz="1400">
                  <a:latin typeface="바탕" pitchFamily="18" charset="-127"/>
                  <a:ea typeface="바탕" pitchFamily="18" charset="-127"/>
                </a:rPr>
                <a:t>4</a:t>
              </a:r>
            </a:p>
          </p:txBody>
        </p:sp>
        <p:sp>
          <p:nvSpPr>
            <p:cNvPr id="33825" name="Text Box 39"/>
            <p:cNvSpPr txBox="1">
              <a:spLocks noChangeArrowheads="1"/>
            </p:cNvSpPr>
            <p:nvPr/>
          </p:nvSpPr>
          <p:spPr bwMode="auto">
            <a:xfrm>
              <a:off x="2458" y="3541"/>
              <a:ext cx="23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latinLnBrk="0">
                <a:buClrTx/>
                <a:buFontTx/>
                <a:buNone/>
              </a:pPr>
              <a:r>
                <a:rPr kumimoji="0" lang="en-US" altLang="ko-KR" sz="1400">
                  <a:latin typeface="바탕" pitchFamily="18" charset="-127"/>
                  <a:ea typeface="바탕" pitchFamily="18" charset="-127"/>
                </a:rPr>
                <a:t>0</a:t>
              </a:r>
            </a:p>
          </p:txBody>
        </p:sp>
        <p:sp>
          <p:nvSpPr>
            <p:cNvPr id="33826" name="Text Box 40"/>
            <p:cNvSpPr txBox="1">
              <a:spLocks noChangeArrowheads="1"/>
            </p:cNvSpPr>
            <p:nvPr/>
          </p:nvSpPr>
          <p:spPr bwMode="auto">
            <a:xfrm>
              <a:off x="2688" y="3541"/>
              <a:ext cx="23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latinLnBrk="0">
                <a:buClrTx/>
                <a:buFontTx/>
                <a:buNone/>
              </a:pPr>
              <a:r>
                <a:rPr kumimoji="0" lang="en-US" altLang="ko-KR" sz="1400">
                  <a:latin typeface="바탕" pitchFamily="18" charset="-127"/>
                  <a:ea typeface="바탕" pitchFamily="18" charset="-127"/>
                </a:rPr>
                <a:t>2</a:t>
              </a:r>
            </a:p>
          </p:txBody>
        </p:sp>
        <p:sp>
          <p:nvSpPr>
            <p:cNvPr id="33827" name="Line 41"/>
            <p:cNvSpPr>
              <a:spLocks noChangeShapeType="1"/>
            </p:cNvSpPr>
            <p:nvPr/>
          </p:nvSpPr>
          <p:spPr bwMode="auto">
            <a:xfrm flipV="1">
              <a:off x="2074" y="2878"/>
              <a:ext cx="691" cy="66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28" name="Line 42"/>
            <p:cNvSpPr>
              <a:spLocks noChangeShapeType="1"/>
            </p:cNvSpPr>
            <p:nvPr/>
          </p:nvSpPr>
          <p:spPr bwMode="auto">
            <a:xfrm>
              <a:off x="2765" y="2878"/>
              <a:ext cx="921" cy="66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29" name="Line 43"/>
            <p:cNvSpPr>
              <a:spLocks noChangeShapeType="1"/>
            </p:cNvSpPr>
            <p:nvPr/>
          </p:nvSpPr>
          <p:spPr bwMode="auto">
            <a:xfrm>
              <a:off x="2511" y="2877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30" name="Text Box 44"/>
            <p:cNvSpPr txBox="1">
              <a:spLocks noChangeArrowheads="1"/>
            </p:cNvSpPr>
            <p:nvPr/>
          </p:nvSpPr>
          <p:spPr bwMode="auto">
            <a:xfrm>
              <a:off x="2534" y="2711"/>
              <a:ext cx="231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latinLnBrk="0">
                <a:buClrTx/>
                <a:buFontTx/>
                <a:buNone/>
              </a:pPr>
              <a:r>
                <a:rPr kumimoji="0" lang="en-US" altLang="ko-KR" sz="1400">
                  <a:latin typeface="바탕" pitchFamily="18" charset="-127"/>
                  <a:ea typeface="바탕" pitchFamily="18" charset="-127"/>
                </a:rPr>
                <a:t>1</a:t>
              </a:r>
            </a:p>
          </p:txBody>
        </p:sp>
        <p:sp>
          <p:nvSpPr>
            <p:cNvPr id="33831" name="Text Box 45"/>
            <p:cNvSpPr txBox="1">
              <a:spLocks noChangeArrowheads="1"/>
            </p:cNvSpPr>
            <p:nvPr/>
          </p:nvSpPr>
          <p:spPr bwMode="auto">
            <a:xfrm>
              <a:off x="2534" y="3072"/>
              <a:ext cx="39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latinLnBrk="0">
                <a:buClrTx/>
                <a:buFontTx/>
                <a:buNone/>
              </a:pPr>
              <a:r>
                <a:rPr kumimoji="0" lang="en-US" altLang="ko-KR" sz="1400">
                  <a:latin typeface="바탕" pitchFamily="18" charset="-127"/>
                  <a:ea typeface="바탕" pitchFamily="18" charset="-127"/>
                </a:rPr>
                <a:t>0.5</a:t>
              </a:r>
            </a:p>
          </p:txBody>
        </p:sp>
        <p:sp>
          <p:nvSpPr>
            <p:cNvPr id="33832" name="Line 46"/>
            <p:cNvSpPr>
              <a:spLocks noChangeShapeType="1"/>
            </p:cNvSpPr>
            <p:nvPr/>
          </p:nvSpPr>
          <p:spPr bwMode="auto">
            <a:xfrm>
              <a:off x="3686" y="3517"/>
              <a:ext cx="0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33" name="Text Box 47"/>
            <p:cNvSpPr txBox="1">
              <a:spLocks noChangeArrowheads="1"/>
            </p:cNvSpPr>
            <p:nvPr/>
          </p:nvSpPr>
          <p:spPr bwMode="auto">
            <a:xfrm>
              <a:off x="3552" y="3541"/>
              <a:ext cx="28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latinLnBrk="0">
                <a:buClrTx/>
                <a:buFontTx/>
                <a:buNone/>
              </a:pPr>
              <a:r>
                <a:rPr kumimoji="0" lang="en-US" altLang="ko-KR" sz="1400">
                  <a:latin typeface="바탕" pitchFamily="18" charset="-127"/>
                  <a:ea typeface="바탕" pitchFamily="18" charset="-127"/>
                </a:rPr>
                <a:t>10</a:t>
              </a:r>
            </a:p>
          </p:txBody>
        </p:sp>
        <p:sp>
          <p:nvSpPr>
            <p:cNvPr id="33834" name="Line 48"/>
            <p:cNvSpPr>
              <a:spLocks noChangeShapeType="1"/>
            </p:cNvSpPr>
            <p:nvPr/>
          </p:nvSpPr>
          <p:spPr bwMode="auto">
            <a:xfrm>
              <a:off x="2511" y="3209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35" name="Text Box 49"/>
            <p:cNvSpPr txBox="1">
              <a:spLocks noChangeArrowheads="1"/>
            </p:cNvSpPr>
            <p:nvPr/>
          </p:nvSpPr>
          <p:spPr bwMode="auto">
            <a:xfrm>
              <a:off x="3149" y="2960"/>
              <a:ext cx="59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latinLnBrk="0">
                <a:buClrTx/>
                <a:buFontTx/>
                <a:buNone/>
              </a:pPr>
              <a:r>
                <a:rPr kumimoji="0" lang="en-US" altLang="ko-KR" sz="1400" i="1">
                  <a:latin typeface="바탕" pitchFamily="18" charset="-127"/>
                  <a:ea typeface="바탕" pitchFamily="18" charset="-127"/>
                </a:rPr>
                <a:t>A </a:t>
              </a:r>
              <a:r>
                <a:rPr kumimoji="0" lang="en-US" altLang="ko-KR" sz="1400">
                  <a:latin typeface="바탕" pitchFamily="18" charset="-127"/>
                  <a:ea typeface="바탕" pitchFamily="18" charset="-127"/>
                </a:rPr>
                <a:t>(</a:t>
              </a:r>
              <a:r>
                <a:rPr kumimoji="0" lang="en-US" altLang="ko-KR" sz="1400" i="1">
                  <a:latin typeface="바탕" pitchFamily="18" charset="-127"/>
                  <a:ea typeface="바탕" pitchFamily="18" charset="-127"/>
                </a:rPr>
                <a:t>+</a:t>
              </a:r>
              <a:r>
                <a:rPr kumimoji="0" lang="en-US" altLang="ko-KR" sz="1400">
                  <a:latin typeface="바탕" pitchFamily="18" charset="-127"/>
                  <a:ea typeface="바탕" pitchFamily="18" charset="-127"/>
                </a:rPr>
                <a:t>)</a:t>
              </a:r>
              <a:r>
                <a:rPr kumimoji="0" lang="en-US" altLang="ko-KR" sz="1400" i="1">
                  <a:latin typeface="바탕" pitchFamily="18" charset="-127"/>
                  <a:ea typeface="바탕" pitchFamily="18" charset="-127"/>
                </a:rPr>
                <a:t> B</a:t>
              </a:r>
            </a:p>
          </p:txBody>
        </p:sp>
      </p:grpSp>
      <p:grpSp>
        <p:nvGrpSpPr>
          <p:cNvPr id="33800" name="Group 50"/>
          <p:cNvGrpSpPr>
            <a:grpSpLocks/>
          </p:cNvGrpSpPr>
          <p:nvPr/>
        </p:nvGrpSpPr>
        <p:grpSpPr bwMode="auto">
          <a:xfrm>
            <a:off x="6324600" y="3860800"/>
            <a:ext cx="2895600" cy="1752600"/>
            <a:chOff x="3936" y="2688"/>
            <a:chExt cx="1824" cy="1104"/>
          </a:xfrm>
        </p:grpSpPr>
        <p:sp>
          <p:nvSpPr>
            <p:cNvPr id="33804" name="Line 51"/>
            <p:cNvSpPr>
              <a:spLocks noChangeShapeType="1"/>
            </p:cNvSpPr>
            <p:nvPr/>
          </p:nvSpPr>
          <p:spPr bwMode="auto">
            <a:xfrm flipV="1">
              <a:off x="3936" y="3536"/>
              <a:ext cx="15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5" name="Line 52"/>
            <p:cNvSpPr>
              <a:spLocks noChangeShapeType="1"/>
            </p:cNvSpPr>
            <p:nvPr/>
          </p:nvSpPr>
          <p:spPr bwMode="auto">
            <a:xfrm>
              <a:off x="4065" y="3511"/>
              <a:ext cx="0" cy="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6" name="Line 53"/>
            <p:cNvSpPr>
              <a:spLocks noChangeShapeType="1"/>
            </p:cNvSpPr>
            <p:nvPr/>
          </p:nvSpPr>
          <p:spPr bwMode="auto">
            <a:xfrm>
              <a:off x="5099" y="3511"/>
              <a:ext cx="0" cy="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7" name="Line 54"/>
            <p:cNvSpPr>
              <a:spLocks noChangeShapeType="1"/>
            </p:cNvSpPr>
            <p:nvPr/>
          </p:nvSpPr>
          <p:spPr bwMode="auto">
            <a:xfrm>
              <a:off x="4905" y="2688"/>
              <a:ext cx="0" cy="8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08" name="Text Box 55"/>
            <p:cNvSpPr txBox="1">
              <a:spLocks noChangeArrowheads="1"/>
            </p:cNvSpPr>
            <p:nvPr/>
          </p:nvSpPr>
          <p:spPr bwMode="auto">
            <a:xfrm>
              <a:off x="3936" y="3536"/>
              <a:ext cx="25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latinLnBrk="0">
                <a:buClrTx/>
                <a:buFontTx/>
                <a:buNone/>
              </a:pPr>
              <a:r>
                <a:rPr kumimoji="0" lang="en-US" altLang="ko-KR" sz="1400">
                  <a:latin typeface="바탕" pitchFamily="18" charset="-127"/>
                  <a:ea typeface="바탕" pitchFamily="18" charset="-127"/>
                  <a:sym typeface="Symbol" pitchFamily="18" charset="2"/>
                </a:rPr>
                <a:t></a:t>
              </a:r>
              <a:r>
                <a:rPr kumimoji="0" lang="en-US" altLang="ko-KR" sz="1400">
                  <a:latin typeface="바탕" pitchFamily="18" charset="-127"/>
                  <a:ea typeface="바탕" pitchFamily="18" charset="-127"/>
                </a:rPr>
                <a:t>9</a:t>
              </a:r>
            </a:p>
          </p:txBody>
        </p:sp>
        <p:sp>
          <p:nvSpPr>
            <p:cNvPr id="33809" name="Text Box 56"/>
            <p:cNvSpPr txBox="1">
              <a:spLocks noChangeArrowheads="1"/>
            </p:cNvSpPr>
            <p:nvPr/>
          </p:nvSpPr>
          <p:spPr bwMode="auto">
            <a:xfrm>
              <a:off x="4841" y="3536"/>
              <a:ext cx="193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latinLnBrk="0">
                <a:buClrTx/>
                <a:buFontTx/>
                <a:buNone/>
              </a:pPr>
              <a:r>
                <a:rPr kumimoji="0" lang="en-US" altLang="ko-KR" sz="1400">
                  <a:latin typeface="바탕" pitchFamily="18" charset="-127"/>
                  <a:ea typeface="바탕" pitchFamily="18" charset="-127"/>
                </a:rPr>
                <a:t>0</a:t>
              </a:r>
            </a:p>
          </p:txBody>
        </p:sp>
        <p:sp>
          <p:nvSpPr>
            <p:cNvPr id="33810" name="Text Box 57"/>
            <p:cNvSpPr txBox="1">
              <a:spLocks noChangeArrowheads="1"/>
            </p:cNvSpPr>
            <p:nvPr/>
          </p:nvSpPr>
          <p:spPr bwMode="auto">
            <a:xfrm>
              <a:off x="5034" y="3536"/>
              <a:ext cx="19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latinLnBrk="0">
                <a:buClrTx/>
                <a:buFontTx/>
                <a:buNone/>
              </a:pPr>
              <a:r>
                <a:rPr kumimoji="0" lang="en-US" altLang="ko-KR" sz="1400">
                  <a:latin typeface="바탕" pitchFamily="18" charset="-127"/>
                  <a:ea typeface="바탕" pitchFamily="18" charset="-127"/>
                </a:rPr>
                <a:t>2</a:t>
              </a:r>
            </a:p>
          </p:txBody>
        </p:sp>
        <p:sp>
          <p:nvSpPr>
            <p:cNvPr id="33811" name="Line 58"/>
            <p:cNvSpPr>
              <a:spLocks noChangeShapeType="1"/>
            </p:cNvSpPr>
            <p:nvPr/>
          </p:nvSpPr>
          <p:spPr bwMode="auto">
            <a:xfrm flipV="1">
              <a:off x="4065" y="2858"/>
              <a:ext cx="1034" cy="67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2" name="Line 59"/>
            <p:cNvSpPr>
              <a:spLocks noChangeShapeType="1"/>
            </p:cNvSpPr>
            <p:nvPr/>
          </p:nvSpPr>
          <p:spPr bwMode="auto">
            <a:xfrm>
              <a:off x="5099" y="2858"/>
              <a:ext cx="259" cy="67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3" name="Line 60"/>
            <p:cNvSpPr>
              <a:spLocks noChangeShapeType="1"/>
            </p:cNvSpPr>
            <p:nvPr/>
          </p:nvSpPr>
          <p:spPr bwMode="auto">
            <a:xfrm>
              <a:off x="4885" y="2858"/>
              <a:ext cx="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4" name="Text Box 61"/>
            <p:cNvSpPr txBox="1">
              <a:spLocks noChangeArrowheads="1"/>
            </p:cNvSpPr>
            <p:nvPr/>
          </p:nvSpPr>
          <p:spPr bwMode="auto">
            <a:xfrm>
              <a:off x="4905" y="2688"/>
              <a:ext cx="19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latinLnBrk="0">
                <a:buClrTx/>
                <a:buFontTx/>
                <a:buNone/>
              </a:pPr>
              <a:r>
                <a:rPr kumimoji="0" lang="en-US" altLang="ko-KR" sz="1400">
                  <a:latin typeface="바탕" pitchFamily="18" charset="-127"/>
                  <a:ea typeface="바탕" pitchFamily="18" charset="-127"/>
                </a:rPr>
                <a:t>1</a:t>
              </a:r>
            </a:p>
          </p:txBody>
        </p:sp>
        <p:sp>
          <p:nvSpPr>
            <p:cNvPr id="33815" name="Text Box 62"/>
            <p:cNvSpPr txBox="1">
              <a:spLocks noChangeArrowheads="1"/>
            </p:cNvSpPr>
            <p:nvPr/>
          </p:nvSpPr>
          <p:spPr bwMode="auto">
            <a:xfrm>
              <a:off x="4905" y="3027"/>
              <a:ext cx="32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latinLnBrk="0">
                <a:buClrTx/>
                <a:buFontTx/>
                <a:buNone/>
              </a:pPr>
              <a:r>
                <a:rPr kumimoji="0" lang="en-US" altLang="ko-KR" sz="1400">
                  <a:latin typeface="바탕" pitchFamily="18" charset="-127"/>
                  <a:ea typeface="바탕" pitchFamily="18" charset="-127"/>
                </a:rPr>
                <a:t>0.5</a:t>
              </a:r>
            </a:p>
          </p:txBody>
        </p:sp>
        <p:sp>
          <p:nvSpPr>
            <p:cNvPr id="33816" name="Line 63"/>
            <p:cNvSpPr>
              <a:spLocks noChangeShapeType="1"/>
            </p:cNvSpPr>
            <p:nvPr/>
          </p:nvSpPr>
          <p:spPr bwMode="auto">
            <a:xfrm>
              <a:off x="5358" y="3511"/>
              <a:ext cx="0" cy="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7" name="Text Box 64"/>
            <p:cNvSpPr txBox="1">
              <a:spLocks noChangeArrowheads="1"/>
            </p:cNvSpPr>
            <p:nvPr/>
          </p:nvSpPr>
          <p:spPr bwMode="auto">
            <a:xfrm>
              <a:off x="5293" y="3536"/>
              <a:ext cx="19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latinLnBrk="0">
                <a:buClrTx/>
                <a:buFontTx/>
                <a:buNone/>
              </a:pPr>
              <a:r>
                <a:rPr kumimoji="0" lang="en-US" altLang="ko-KR" sz="1400">
                  <a:latin typeface="바탕" pitchFamily="18" charset="-127"/>
                  <a:ea typeface="바탕" pitchFamily="18" charset="-127"/>
                </a:rPr>
                <a:t>5</a:t>
              </a:r>
            </a:p>
          </p:txBody>
        </p:sp>
        <p:sp>
          <p:nvSpPr>
            <p:cNvPr id="33818" name="Line 65"/>
            <p:cNvSpPr>
              <a:spLocks noChangeShapeType="1"/>
            </p:cNvSpPr>
            <p:nvPr/>
          </p:nvSpPr>
          <p:spPr bwMode="auto">
            <a:xfrm>
              <a:off x="4885" y="3197"/>
              <a:ext cx="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19" name="Text Box 66"/>
            <p:cNvSpPr txBox="1">
              <a:spLocks noChangeArrowheads="1"/>
            </p:cNvSpPr>
            <p:nvPr/>
          </p:nvSpPr>
          <p:spPr bwMode="auto">
            <a:xfrm>
              <a:off x="5228" y="2942"/>
              <a:ext cx="53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Arial" pitchFamily="34" charset="0"/>
                <a:buChar char="•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just" latinLnBrk="0">
                <a:buClrTx/>
                <a:buFontTx/>
                <a:buNone/>
              </a:pPr>
              <a:r>
                <a:rPr kumimoji="0" lang="en-US" altLang="ko-KR" sz="1400" i="1">
                  <a:latin typeface="바탕" pitchFamily="18" charset="-127"/>
                  <a:ea typeface="바탕" pitchFamily="18" charset="-127"/>
                </a:rPr>
                <a:t>A </a:t>
              </a:r>
              <a:r>
                <a:rPr kumimoji="0" lang="en-US" altLang="ko-KR" sz="1400">
                  <a:latin typeface="바탕" pitchFamily="18" charset="-127"/>
                  <a:ea typeface="바탕" pitchFamily="18" charset="-127"/>
                </a:rPr>
                <a:t>(</a:t>
              </a:r>
              <a:r>
                <a:rPr kumimoji="0" lang="en-US" altLang="ko-KR" sz="1400">
                  <a:latin typeface="바탕" pitchFamily="18" charset="-127"/>
                  <a:ea typeface="바탕" pitchFamily="18" charset="-127"/>
                  <a:sym typeface="Symbol" pitchFamily="18" charset="2"/>
                </a:rPr>
                <a:t></a:t>
              </a:r>
              <a:r>
                <a:rPr kumimoji="0" lang="en-US" altLang="ko-KR" sz="1400">
                  <a:latin typeface="바탕" pitchFamily="18" charset="-127"/>
                  <a:ea typeface="바탕" pitchFamily="18" charset="-127"/>
                </a:rPr>
                <a:t>)</a:t>
              </a:r>
              <a:r>
                <a:rPr kumimoji="0" lang="en-US" altLang="ko-KR" sz="1400" i="1">
                  <a:latin typeface="바탕" pitchFamily="18" charset="-127"/>
                  <a:ea typeface="바탕" pitchFamily="18" charset="-127"/>
                </a:rPr>
                <a:t> B</a:t>
              </a:r>
            </a:p>
          </p:txBody>
        </p:sp>
      </p:grpSp>
      <p:sp>
        <p:nvSpPr>
          <p:cNvPr id="33801" name="Text Box 67"/>
          <p:cNvSpPr txBox="1">
            <a:spLocks noChangeArrowheads="1"/>
          </p:cNvSpPr>
          <p:nvPr/>
        </p:nvSpPr>
        <p:spPr bwMode="auto">
          <a:xfrm>
            <a:off x="0" y="5765800"/>
            <a:ext cx="327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ko-KR" sz="1600">
                <a:latin typeface="Times New Roman" pitchFamily="18" charset="0"/>
                <a:ea typeface="바탕체" pitchFamily="17" charset="-127"/>
              </a:rPr>
              <a:t>(a) Triangular fuzzy number </a:t>
            </a:r>
            <a:r>
              <a:rPr lang="en-US" altLang="ko-KR" sz="1600" i="1">
                <a:latin typeface="Times New Roman" pitchFamily="18" charset="0"/>
                <a:ea typeface="바탕체" pitchFamily="17" charset="-127"/>
              </a:rPr>
              <a:t>A</a:t>
            </a:r>
            <a:r>
              <a:rPr lang="en-US" altLang="ko-KR" sz="1600">
                <a:latin typeface="Times New Roman" pitchFamily="18" charset="0"/>
                <a:ea typeface="바탕체" pitchFamily="17" charset="-127"/>
              </a:rPr>
              <a:t>, </a:t>
            </a:r>
            <a:r>
              <a:rPr lang="en-US" altLang="ko-KR" sz="1600" i="1">
                <a:latin typeface="Times New Roman" pitchFamily="18" charset="0"/>
                <a:ea typeface="바탕체" pitchFamily="17" charset="-127"/>
              </a:rPr>
              <a:t>B</a:t>
            </a:r>
            <a:r>
              <a:rPr lang="en-US" altLang="ko-KR" sz="1600">
                <a:latin typeface="Times New Roman" pitchFamily="18" charset="0"/>
              </a:rPr>
              <a:t> </a:t>
            </a:r>
          </a:p>
        </p:txBody>
      </p:sp>
      <p:sp>
        <p:nvSpPr>
          <p:cNvPr id="33802" name="Text Box 68"/>
          <p:cNvSpPr txBox="1">
            <a:spLocks noChangeArrowheads="1"/>
          </p:cNvSpPr>
          <p:nvPr/>
        </p:nvSpPr>
        <p:spPr bwMode="auto">
          <a:xfrm>
            <a:off x="3733800" y="576580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ko-KR" sz="1600">
                <a:latin typeface="Times New Roman" pitchFamily="18" charset="0"/>
                <a:ea typeface="바탕체" pitchFamily="17" charset="-127"/>
              </a:rPr>
              <a:t>(b) </a:t>
            </a:r>
            <a:r>
              <a:rPr lang="en-US" altLang="ko-KR" sz="1600" i="1">
                <a:latin typeface="Times New Roman" pitchFamily="18" charset="0"/>
                <a:ea typeface="바탕체" pitchFamily="17" charset="-127"/>
              </a:rPr>
              <a:t>A</a:t>
            </a:r>
            <a:r>
              <a:rPr lang="en-US" altLang="ko-KR" sz="1600">
                <a:latin typeface="Times New Roman" pitchFamily="18" charset="0"/>
                <a:ea typeface="바탕체" pitchFamily="17" charset="-127"/>
              </a:rPr>
              <a:t> (+) </a:t>
            </a:r>
            <a:r>
              <a:rPr lang="en-US" altLang="ko-KR" sz="1600" i="1">
                <a:latin typeface="Times New Roman" pitchFamily="18" charset="0"/>
                <a:ea typeface="바탕체" pitchFamily="17" charset="-127"/>
              </a:rPr>
              <a:t>B</a:t>
            </a:r>
            <a:endParaRPr lang="en-US" altLang="ko-KR" sz="1600">
              <a:latin typeface="Times New Roman" pitchFamily="18" charset="0"/>
            </a:endParaRPr>
          </a:p>
        </p:txBody>
      </p:sp>
      <p:sp>
        <p:nvSpPr>
          <p:cNvPr id="33803" name="Text Box 69"/>
          <p:cNvSpPr txBox="1">
            <a:spLocks noChangeArrowheads="1"/>
          </p:cNvSpPr>
          <p:nvPr/>
        </p:nvSpPr>
        <p:spPr bwMode="auto">
          <a:xfrm>
            <a:off x="7010400" y="57658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ko-KR" sz="1600">
                <a:latin typeface="Times New Roman" pitchFamily="18" charset="0"/>
                <a:ea typeface="바탕체" pitchFamily="17" charset="-127"/>
              </a:rPr>
              <a:t>(c) </a:t>
            </a:r>
            <a:r>
              <a:rPr lang="en-US" altLang="ko-KR" sz="1600" i="1">
                <a:latin typeface="Times New Roman" pitchFamily="18" charset="0"/>
                <a:ea typeface="바탕체" pitchFamily="17" charset="-127"/>
              </a:rPr>
              <a:t>A</a:t>
            </a:r>
            <a:r>
              <a:rPr lang="en-US" altLang="ko-KR" sz="1600">
                <a:latin typeface="Times New Roman" pitchFamily="18" charset="0"/>
                <a:ea typeface="바탕체" pitchFamily="17" charset="-127"/>
              </a:rPr>
              <a:t> (</a:t>
            </a:r>
            <a:r>
              <a:rPr lang="en-US" altLang="ko-KR" sz="1600">
                <a:latin typeface="Times New Roman" pitchFamily="18" charset="0"/>
                <a:ea typeface="바탕체" pitchFamily="17" charset="-127"/>
                <a:sym typeface="Symbol" pitchFamily="18" charset="2"/>
              </a:rPr>
              <a:t></a:t>
            </a:r>
            <a:r>
              <a:rPr lang="en-US" altLang="ko-KR" sz="1600">
                <a:latin typeface="Times New Roman" pitchFamily="18" charset="0"/>
                <a:ea typeface="바탕체" pitchFamily="17" charset="-127"/>
              </a:rPr>
              <a:t>) </a:t>
            </a:r>
            <a:r>
              <a:rPr lang="en-US" altLang="ko-KR" sz="1600" i="1">
                <a:latin typeface="Times New Roman" pitchFamily="18" charset="0"/>
                <a:ea typeface="바탕체" pitchFamily="17" charset="-127"/>
              </a:rPr>
              <a:t>B</a:t>
            </a:r>
            <a:endParaRPr lang="en-US" altLang="ko-KR" sz="16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331E817-A012-4D5D-A72F-D729BF5FD7F1}" type="slidenum">
              <a:rPr kumimoji="0" lang="en-US" altLang="ko-KR" smtClean="0"/>
              <a:pPr eaLnBrk="1" hangingPunct="1"/>
              <a:t>31</a:t>
            </a:fld>
            <a:endParaRPr kumimoji="0" lang="en-US" altLang="ko-KR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ko-KR" altLang="en-US" sz="4000" smtClean="0">
                <a:solidFill>
                  <a:schemeClr val="tx1"/>
                </a:solidFill>
              </a:rPr>
              <a:t>퍼지 추론</a:t>
            </a:r>
            <a:r>
              <a:rPr kumimoji="0" lang="en-US" altLang="ko-KR" sz="4000" smtClean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12775" y="1195388"/>
            <a:ext cx="7847013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kumimoji="0" lang="en-US" altLang="ko-KR" sz="2000" b="1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2000" b="1">
                <a:latin typeface="Arial" pitchFamily="34" charset="0"/>
              </a:rPr>
              <a:t>퍼지 명제</a:t>
            </a:r>
            <a:r>
              <a:rPr lang="en-US" altLang="ko-KR" sz="2000" b="1">
                <a:latin typeface="Arial" pitchFamily="34" charset="0"/>
              </a:rPr>
              <a:t>: </a:t>
            </a:r>
            <a:r>
              <a:rPr lang="ko-KR" altLang="en-US" sz="2000" b="1">
                <a:latin typeface="Arial" pitchFamily="34" charset="0"/>
              </a:rPr>
              <a:t>모호함이 포함된 언어적 명제</a:t>
            </a:r>
            <a:r>
              <a:rPr lang="en-US" altLang="ko-KR" sz="2000" b="1">
                <a:latin typeface="Arial" pitchFamily="34" charset="0"/>
              </a:rPr>
              <a:t>(linguistic proposition)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>
                <a:latin typeface="Arial" pitchFamily="34" charset="0"/>
              </a:rPr>
              <a:t>    - x∈X, A</a:t>
            </a:r>
            <a:r>
              <a:rPr lang="ko-KR" altLang="en-US" sz="1600">
                <a:latin typeface="Arial" pitchFamily="34" charset="0"/>
              </a:rPr>
              <a:t>가 </a:t>
            </a:r>
            <a:r>
              <a:rPr lang="en-US" altLang="ko-KR" sz="1600">
                <a:latin typeface="Arial" pitchFamily="34" charset="0"/>
              </a:rPr>
              <a:t>X</a:t>
            </a:r>
            <a:r>
              <a:rPr lang="ko-KR" altLang="en-US" sz="1600">
                <a:latin typeface="Arial" pitchFamily="34" charset="0"/>
              </a:rPr>
              <a:t>의 퍼지 집합일 때 퍼지 명제 </a:t>
            </a:r>
            <a:r>
              <a:rPr lang="en-US" altLang="ko-KR" sz="1600">
                <a:latin typeface="Arial" pitchFamily="34" charset="0"/>
              </a:rPr>
              <a:t>P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>
                <a:latin typeface="Arial" pitchFamily="34" charset="0"/>
              </a:rPr>
              <a:t>          </a:t>
            </a:r>
            <a:r>
              <a:rPr lang="ko-KR" altLang="en-US" sz="1600">
                <a:latin typeface="Arial" pitchFamily="34" charset="0"/>
              </a:rPr>
              <a:t>퍼지 명제</a:t>
            </a:r>
            <a:r>
              <a:rPr lang="en-US" altLang="ko-KR" sz="1600">
                <a:latin typeface="Arial" pitchFamily="34" charset="0"/>
              </a:rPr>
              <a:t>: P = “x is A”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>
                <a:latin typeface="Arial" pitchFamily="34" charset="0"/>
              </a:rPr>
              <a:t>    - </a:t>
            </a:r>
            <a:r>
              <a:rPr lang="ko-KR" altLang="en-US" sz="1600">
                <a:latin typeface="Arial" pitchFamily="34" charset="0"/>
              </a:rPr>
              <a:t>예</a:t>
            </a:r>
            <a:r>
              <a:rPr lang="en-US" altLang="ko-KR" sz="1600">
                <a:latin typeface="Arial" pitchFamily="34" charset="0"/>
              </a:rPr>
              <a:t>) P: “</a:t>
            </a:r>
            <a:r>
              <a:rPr lang="ko-KR" altLang="en-US" sz="1600">
                <a:latin typeface="Arial" pitchFamily="34" charset="0"/>
              </a:rPr>
              <a:t>지하철이 있는 도시는 매우 큰 도시이다”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>
                <a:latin typeface="Arial" pitchFamily="34" charset="0"/>
              </a:rPr>
              <a:t>            </a:t>
            </a:r>
            <a:r>
              <a:rPr lang="en-US" altLang="ko-KR" sz="1600">
                <a:latin typeface="Arial" pitchFamily="34" charset="0"/>
              </a:rPr>
              <a:t>X: “</a:t>
            </a:r>
            <a:r>
              <a:rPr lang="ko-KR" altLang="en-US" sz="1600">
                <a:latin typeface="Arial" pitchFamily="34" charset="0"/>
              </a:rPr>
              <a:t>모든 도시”</a:t>
            </a:r>
            <a:r>
              <a:rPr lang="en-US" altLang="ko-KR" sz="1600">
                <a:latin typeface="Arial" pitchFamily="34" charset="0"/>
              </a:rPr>
              <a:t>,  A: “</a:t>
            </a:r>
            <a:r>
              <a:rPr lang="ko-KR" altLang="en-US" sz="1600">
                <a:latin typeface="Arial" pitchFamily="34" charset="0"/>
              </a:rPr>
              <a:t>매우 큰 도시”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1600">
              <a:latin typeface="Arial" pitchFamily="34" charset="0"/>
            </a:endParaRP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>
                <a:latin typeface="Arial" pitchFamily="34" charset="0"/>
              </a:rPr>
              <a:t>    </a:t>
            </a:r>
            <a:r>
              <a:rPr lang="en-US" altLang="ko-KR" sz="1600">
                <a:latin typeface="Arial" pitchFamily="34" charset="0"/>
              </a:rPr>
              <a:t>- </a:t>
            </a:r>
            <a:r>
              <a:rPr lang="ko-KR" altLang="en-US" sz="1600">
                <a:latin typeface="Arial" pitchFamily="34" charset="0"/>
              </a:rPr>
              <a:t>퍼지 조건 명제 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1600">
              <a:latin typeface="Arial" pitchFamily="34" charset="0"/>
            </a:endParaRP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>
                <a:latin typeface="Arial" pitchFamily="34" charset="0"/>
              </a:rPr>
              <a:t>		</a:t>
            </a:r>
            <a:r>
              <a:rPr lang="en-US" altLang="ko-KR" sz="1600">
                <a:latin typeface="Arial" pitchFamily="34" charset="0"/>
              </a:rPr>
              <a:t>P → Q 	= if P then Q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>
                <a:latin typeface="Arial" pitchFamily="34" charset="0"/>
              </a:rPr>
              <a:t>		         	= if “x is A” then “y is B”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>
                <a:latin typeface="Arial" pitchFamily="34" charset="0"/>
              </a:rPr>
              <a:t>			= (x, y) is R </a:t>
            </a:r>
            <a:r>
              <a:rPr lang="en-US" altLang="ko-KR" sz="1200">
                <a:latin typeface="Arial" pitchFamily="34" charset="0"/>
              </a:rPr>
              <a:t>P→Q 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en-US" altLang="ko-KR" sz="1600">
              <a:latin typeface="Arial" pitchFamily="34" charset="0"/>
            </a:endParaRP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>
                <a:latin typeface="Arial" pitchFamily="34" charset="0"/>
              </a:rPr>
              <a:t>      R </a:t>
            </a:r>
            <a:r>
              <a:rPr lang="en-US" altLang="ko-KR" sz="1200">
                <a:latin typeface="Arial" pitchFamily="34" charset="0"/>
              </a:rPr>
              <a:t>P→Q</a:t>
            </a:r>
            <a:r>
              <a:rPr lang="en-US" altLang="ko-KR" sz="1600">
                <a:latin typeface="Arial" pitchFamily="34" charset="0"/>
              </a:rPr>
              <a:t>: </a:t>
            </a:r>
            <a:r>
              <a:rPr lang="ko-KR" altLang="en-US" sz="1600">
                <a:latin typeface="Arial" pitchFamily="34" charset="0"/>
              </a:rPr>
              <a:t>조건 명제 </a:t>
            </a:r>
            <a:r>
              <a:rPr lang="en-US" altLang="ko-KR" sz="1600">
                <a:latin typeface="Arial" pitchFamily="34" charset="0"/>
              </a:rPr>
              <a:t>P → Q</a:t>
            </a:r>
            <a:r>
              <a:rPr lang="ko-KR" altLang="en-US" sz="1600">
                <a:latin typeface="Arial" pitchFamily="34" charset="0"/>
              </a:rPr>
              <a:t>에 대한 </a:t>
            </a:r>
            <a:r>
              <a:rPr lang="en-US" altLang="ko-KR" sz="1600">
                <a:latin typeface="Arial" pitchFamily="34" charset="0"/>
              </a:rPr>
              <a:t>X </a:t>
            </a:r>
            <a:r>
              <a:rPr lang="en-US" altLang="ko-KR" sz="1600">
                <a:latin typeface="Arial" pitchFamily="34" charset="0"/>
                <a:sym typeface="Symbol" pitchFamily="18" charset="2"/>
              </a:rPr>
              <a:t></a:t>
            </a:r>
            <a:r>
              <a:rPr lang="en-US" altLang="ko-KR" sz="1600">
                <a:latin typeface="Arial" pitchFamily="34" charset="0"/>
              </a:rPr>
              <a:t> Y </a:t>
            </a:r>
            <a:r>
              <a:rPr lang="ko-KR" altLang="en-US" sz="1600">
                <a:latin typeface="Arial" pitchFamily="34" charset="0"/>
              </a:rPr>
              <a:t>상의 퍼지 관계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>
                <a:latin typeface="Arial" pitchFamily="34" charset="0"/>
              </a:rPr>
              <a:t>      </a:t>
            </a:r>
            <a:r>
              <a:rPr lang="en-US" altLang="ko-KR" sz="1600">
                <a:latin typeface="Arial" pitchFamily="34" charset="0"/>
              </a:rPr>
              <a:t>P: </a:t>
            </a:r>
            <a:r>
              <a:rPr lang="ko-KR" altLang="en-US" sz="1600">
                <a:latin typeface="Arial" pitchFamily="34" charset="0"/>
              </a:rPr>
              <a:t>전건부</a:t>
            </a:r>
            <a:r>
              <a:rPr lang="en-US" altLang="ko-KR" sz="1600">
                <a:latin typeface="Arial" pitchFamily="34" charset="0"/>
              </a:rPr>
              <a:t>(antecedent portion)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>
                <a:latin typeface="Arial" pitchFamily="34" charset="0"/>
              </a:rPr>
              <a:t>      Q: </a:t>
            </a:r>
            <a:r>
              <a:rPr lang="ko-KR" altLang="en-US" sz="1600">
                <a:latin typeface="Arial" pitchFamily="34" charset="0"/>
              </a:rPr>
              <a:t>후건부</a:t>
            </a:r>
            <a:r>
              <a:rPr lang="en-US" altLang="ko-KR" sz="1600">
                <a:latin typeface="Arial" pitchFamily="34" charset="0"/>
              </a:rPr>
              <a:t>(consequent portion)</a:t>
            </a:r>
            <a:endParaRPr lang="en-US" altLang="ko-KR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FF35B75-6496-4570-B537-15FEB8B29419}" type="slidenum">
              <a:rPr kumimoji="0" lang="en-US" altLang="ko-KR" smtClean="0"/>
              <a:pPr eaLnBrk="1" hangingPunct="1"/>
              <a:t>32</a:t>
            </a:fld>
            <a:endParaRPr kumimoji="0" lang="en-US" altLang="ko-KR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ko-KR" altLang="en-US" sz="4000" smtClean="0">
                <a:solidFill>
                  <a:schemeClr val="tx1"/>
                </a:solidFill>
              </a:rPr>
              <a:t>퍼지 추론</a:t>
            </a:r>
            <a:r>
              <a:rPr kumimoji="0" lang="en-US" altLang="ko-KR" sz="4000" smtClean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23850" y="1139825"/>
            <a:ext cx="8820150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8001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2573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kumimoji="0" lang="en-US" altLang="ko-KR" b="1">
                <a:latin typeface="돋움" pitchFamily="50" charset="-127"/>
                <a:ea typeface="돋움" pitchFamily="50" charset="-127"/>
              </a:rPr>
              <a:t> </a:t>
            </a:r>
            <a:r>
              <a:rPr kumimoji="0" lang="ko-KR" altLang="en-US" sz="1600" b="1">
                <a:latin typeface="Arial" pitchFamily="34" charset="0"/>
              </a:rPr>
              <a:t>퍼지 추론</a:t>
            </a:r>
            <a:r>
              <a:rPr kumimoji="0" lang="en-US" altLang="ko-KR" sz="1600" b="1">
                <a:latin typeface="Arial" pitchFamily="34" charset="0"/>
              </a:rPr>
              <a:t>: </a:t>
            </a:r>
            <a:r>
              <a:rPr kumimoji="0" lang="ko-KR" altLang="en-US" sz="1600" b="1">
                <a:latin typeface="Arial" pitchFamily="34" charset="0"/>
              </a:rPr>
              <a:t>몇 개의 퍼지 명제로부터 하나의 다른 </a:t>
            </a:r>
            <a:r>
              <a:rPr kumimoji="0" lang="ko-KR" altLang="en-US" sz="1600" b="1" u="sng">
                <a:latin typeface="Arial" pitchFamily="34" charset="0"/>
              </a:rPr>
              <a:t>근사적인 퍼지 명제를 유도</a:t>
            </a:r>
            <a:r>
              <a:rPr kumimoji="0" lang="ko-KR" altLang="en-US" sz="1600" b="1">
                <a:latin typeface="Arial" pitchFamily="34" charset="0"/>
              </a:rPr>
              <a:t>하는 근사 </a:t>
            </a:r>
          </a:p>
          <a:p>
            <a:pPr latinLnBrk="0">
              <a:lnSpc>
                <a:spcPct val="130000"/>
              </a:lnSpc>
              <a:buFont typeface="Monotype Sorts" pitchFamily="2" charset="2"/>
              <a:buNone/>
            </a:pPr>
            <a:r>
              <a:rPr kumimoji="0" lang="ko-KR" altLang="en-US" sz="1600" b="1">
                <a:latin typeface="Arial" pitchFamily="34" charset="0"/>
              </a:rPr>
              <a:t>                        추론</a:t>
            </a:r>
            <a:r>
              <a:rPr kumimoji="0" lang="en-US" altLang="ko-KR" sz="1600" b="1">
                <a:latin typeface="Arial" pitchFamily="34" charset="0"/>
              </a:rPr>
              <a:t>(approximate reasoning)</a:t>
            </a: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Char char="r"/>
            </a:pPr>
            <a:endParaRPr kumimoji="0" lang="en-US" altLang="ko-KR" sz="1600" b="1"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Char char="r"/>
            </a:pPr>
            <a:endParaRPr kumimoji="0" lang="en-US" altLang="ko-KR" sz="1600" b="1">
              <a:latin typeface="Arial" pitchFamily="34" charset="0"/>
            </a:endParaRP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Char char="r"/>
            </a:pPr>
            <a:endParaRPr kumimoji="0" lang="en-US" altLang="ko-KR" sz="1600" b="1"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600">
                <a:latin typeface="Arial" pitchFamily="34" charset="0"/>
              </a:rPr>
              <a:t> - </a:t>
            </a:r>
            <a:r>
              <a:rPr kumimoji="0" lang="ko-KR" altLang="en-US" sz="1600" u="sng">
                <a:latin typeface="Arial" pitchFamily="34" charset="0"/>
              </a:rPr>
              <a:t>긍정식</a:t>
            </a:r>
            <a:r>
              <a:rPr kumimoji="0" lang="en-US" altLang="ko-KR" sz="1600">
                <a:latin typeface="Arial" pitchFamily="34" charset="0"/>
              </a:rPr>
              <a:t>(modus ponens) </a:t>
            </a:r>
            <a:r>
              <a:rPr kumimoji="0" lang="ko-KR" altLang="en-US" sz="1600">
                <a:latin typeface="Arial" pitchFamily="34" charset="0"/>
              </a:rPr>
              <a:t>추론의 기반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ko-KR" altLang="en-US" sz="1600">
                <a:latin typeface="Arial" pitchFamily="34" charset="0"/>
              </a:rPr>
              <a:t>    </a:t>
            </a:r>
            <a:r>
              <a:rPr kumimoji="0" lang="en-US" altLang="ko-KR" sz="1400">
                <a:latin typeface="Arial" pitchFamily="34" charset="0"/>
              </a:rPr>
              <a:t>[ P</a:t>
            </a:r>
            <a:r>
              <a:rPr kumimoji="0" lang="ko-KR" altLang="en-US" sz="1400">
                <a:latin typeface="Arial" pitchFamily="34" charset="0"/>
              </a:rPr>
              <a:t>와  </a:t>
            </a:r>
            <a:r>
              <a:rPr kumimoji="0" lang="en-US" altLang="ko-KR" sz="1400">
                <a:latin typeface="Arial" pitchFamily="34" charset="0"/>
              </a:rPr>
              <a:t>P</a:t>
            </a:r>
            <a:r>
              <a:rPr kumimoji="0" lang="en-US" altLang="ko-KR" sz="1400">
                <a:latin typeface="Arial" pitchFamily="34" charset="0"/>
                <a:sym typeface="Symbol" pitchFamily="18" charset="2"/>
              </a:rPr>
              <a:t>Q</a:t>
            </a:r>
            <a:r>
              <a:rPr kumimoji="0" lang="ko-KR" altLang="en-US" sz="1400">
                <a:latin typeface="Arial" pitchFamily="34" charset="0"/>
                <a:sym typeface="Symbol" pitchFamily="18" charset="2"/>
              </a:rPr>
              <a:t>가 참이면</a:t>
            </a:r>
            <a:r>
              <a:rPr kumimoji="0" lang="en-US" altLang="ko-KR" sz="1400">
                <a:latin typeface="Arial" pitchFamily="34" charset="0"/>
                <a:sym typeface="Symbol" pitchFamily="18" charset="2"/>
              </a:rPr>
              <a:t>, Q</a:t>
            </a:r>
            <a:r>
              <a:rPr kumimoji="0" lang="ko-KR" altLang="en-US" sz="1400">
                <a:latin typeface="Arial" pitchFamily="34" charset="0"/>
                <a:sym typeface="Symbol" pitchFamily="18" charset="2"/>
              </a:rPr>
              <a:t>가 참 </a:t>
            </a:r>
            <a:r>
              <a:rPr kumimoji="0" lang="en-US" altLang="ko-KR" sz="1400">
                <a:latin typeface="Arial" pitchFamily="34" charset="0"/>
                <a:sym typeface="Symbol" pitchFamily="18" charset="2"/>
              </a:rPr>
              <a:t>] </a:t>
            </a:r>
            <a:r>
              <a:rPr kumimoji="0" lang="ko-KR" altLang="en-US" sz="1400">
                <a:latin typeface="Arial" pitchFamily="34" charset="0"/>
                <a:sym typeface="Symbol" pitchFamily="18" charset="2"/>
              </a:rPr>
              <a:t>임을 주장하는 규칙</a:t>
            </a:r>
            <a:endParaRPr kumimoji="0" lang="ko-KR" altLang="en-US" sz="1400"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ko-KR" altLang="en-US" sz="1600">
                <a:latin typeface="Arial" pitchFamily="34" charset="0"/>
              </a:rPr>
              <a:t> </a:t>
            </a:r>
            <a:r>
              <a:rPr kumimoji="0" lang="en-US" altLang="ko-KR" sz="1600">
                <a:latin typeface="Arial" pitchFamily="34" charset="0"/>
              </a:rPr>
              <a:t>- “</a:t>
            </a:r>
            <a:r>
              <a:rPr kumimoji="0" lang="ko-KR" altLang="en-US" sz="1600">
                <a:latin typeface="Arial" pitchFamily="34" charset="0"/>
              </a:rPr>
              <a:t>영희는 미인이다” 와 “미인은 박명한다”의 경우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ko-KR" altLang="en-US" sz="1600">
                <a:latin typeface="Arial" pitchFamily="34" charset="0"/>
              </a:rPr>
              <a:t>    </a:t>
            </a:r>
            <a:r>
              <a:rPr kumimoji="0" lang="ko-KR" altLang="en-US" sz="1400">
                <a:latin typeface="Arial" pitchFamily="34" charset="0"/>
              </a:rPr>
              <a:t>일반 추론</a:t>
            </a:r>
            <a:r>
              <a:rPr kumimoji="0" lang="en-US" altLang="ko-KR" sz="1400">
                <a:latin typeface="Arial" pitchFamily="34" charset="0"/>
              </a:rPr>
              <a:t>: “</a:t>
            </a:r>
            <a:r>
              <a:rPr kumimoji="0" lang="ko-KR" altLang="en-US" sz="1400">
                <a:latin typeface="Arial" pitchFamily="34" charset="0"/>
              </a:rPr>
              <a:t>영희는 박명한다”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ko-KR" altLang="en-US" sz="1400">
                <a:latin typeface="Arial" pitchFamily="34" charset="0"/>
              </a:rPr>
              <a:t>     퍼지 추론</a:t>
            </a:r>
            <a:r>
              <a:rPr kumimoji="0" lang="en-US" altLang="ko-KR" sz="1400">
                <a:latin typeface="Arial" pitchFamily="34" charset="0"/>
              </a:rPr>
              <a:t>: “</a:t>
            </a:r>
            <a:r>
              <a:rPr kumimoji="0" lang="ko-KR" altLang="en-US" sz="1400">
                <a:latin typeface="Arial" pitchFamily="34" charset="0"/>
              </a:rPr>
              <a:t>영희는 미인인 정도 만큼 박명한다”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kumimoji="0" lang="ko-KR" altLang="en-US" sz="1200" b="1">
              <a:latin typeface="Arial" pitchFamily="34" charset="0"/>
            </a:endParaRPr>
          </a:p>
          <a:p>
            <a:pPr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kumimoji="0" lang="ko-KR" altLang="en-US" sz="1600" b="1">
                <a:latin typeface="Arial" pitchFamily="34" charset="0"/>
              </a:rPr>
              <a:t> 일반화된 긍정식</a:t>
            </a:r>
            <a:r>
              <a:rPr kumimoji="0" lang="en-US" altLang="ko-KR" sz="1600" b="1">
                <a:latin typeface="Arial" pitchFamily="34" charset="0"/>
              </a:rPr>
              <a:t>(generalized modus ponens): </a:t>
            </a: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None/>
            </a:pPr>
            <a:r>
              <a:rPr kumimoji="0" lang="en-US" altLang="ko-KR" sz="1600" b="1">
                <a:latin typeface="Arial" pitchFamily="34" charset="0"/>
              </a:rPr>
              <a:t>    </a:t>
            </a:r>
            <a:r>
              <a:rPr kumimoji="0" lang="ko-KR" altLang="en-US" sz="1600">
                <a:latin typeface="Arial" pitchFamily="34" charset="0"/>
              </a:rPr>
              <a:t>전제와 전건부가 완전 일치가 안됨 → 후건부도 결론과 완전 일치가 안됨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ko-KR" altLang="en-US" sz="1600" b="1">
                <a:latin typeface="Arial" pitchFamily="34" charset="0"/>
              </a:rPr>
              <a:t>    </a:t>
            </a:r>
            <a:r>
              <a:rPr kumimoji="0" lang="en-US" altLang="ko-KR" sz="1600" b="1">
                <a:latin typeface="Arial" pitchFamily="34" charset="0"/>
              </a:rPr>
              <a:t>[</a:t>
            </a:r>
            <a:r>
              <a:rPr kumimoji="0" lang="ko-KR" altLang="en-US" sz="1600" b="1">
                <a:latin typeface="Arial" pitchFamily="34" charset="0"/>
              </a:rPr>
              <a:t>전제</a:t>
            </a:r>
            <a:r>
              <a:rPr kumimoji="0" lang="en-US" altLang="ko-KR" sz="1600" b="1">
                <a:latin typeface="Arial" pitchFamily="34" charset="0"/>
              </a:rPr>
              <a:t>] P+		: “</a:t>
            </a:r>
            <a:r>
              <a:rPr kumimoji="0" lang="ko-KR" altLang="en-US" sz="1600" b="1">
                <a:latin typeface="Arial" pitchFamily="34" charset="0"/>
              </a:rPr>
              <a:t>저 아기는 매우 기분이 좋다”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ko-KR" altLang="en-US" sz="1600" b="1">
                <a:latin typeface="Arial" pitchFamily="34" charset="0"/>
              </a:rPr>
              <a:t>    </a:t>
            </a:r>
            <a:r>
              <a:rPr kumimoji="0" lang="en-US" altLang="ko-KR" sz="1600" b="1">
                <a:latin typeface="Arial" pitchFamily="34" charset="0"/>
              </a:rPr>
              <a:t>[</a:t>
            </a:r>
            <a:r>
              <a:rPr kumimoji="0" lang="ko-KR" altLang="en-US" sz="1600" b="1">
                <a:latin typeface="Arial" pitchFamily="34" charset="0"/>
              </a:rPr>
              <a:t>조건</a:t>
            </a:r>
            <a:r>
              <a:rPr kumimoji="0" lang="en-US" altLang="ko-KR" sz="1600" b="1">
                <a:latin typeface="Arial" pitchFamily="34" charset="0"/>
              </a:rPr>
              <a:t>] P → Q	                : “</a:t>
            </a:r>
            <a:r>
              <a:rPr kumimoji="0" lang="ko-KR" altLang="en-US" sz="1600" b="1">
                <a:latin typeface="Arial" pitchFamily="34" charset="0"/>
              </a:rPr>
              <a:t>만일 아기가 기분이 좋으면</a:t>
            </a:r>
            <a:r>
              <a:rPr kumimoji="0" lang="en-US" altLang="ko-KR" sz="1600" b="1">
                <a:latin typeface="Arial" pitchFamily="34" charset="0"/>
              </a:rPr>
              <a:t>, </a:t>
            </a:r>
            <a:r>
              <a:rPr kumimoji="0" lang="ko-KR" altLang="en-US" sz="1600" b="1">
                <a:latin typeface="Arial" pitchFamily="34" charset="0"/>
              </a:rPr>
              <a:t>그 아기는 웃는다”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ko-KR" altLang="en-US" sz="1600" b="1">
                <a:latin typeface="Arial" pitchFamily="34" charset="0"/>
              </a:rPr>
              <a:t>    </a:t>
            </a:r>
            <a:r>
              <a:rPr kumimoji="0" lang="en-US" altLang="ko-KR" sz="1600" b="1">
                <a:latin typeface="Arial" pitchFamily="34" charset="0"/>
              </a:rPr>
              <a:t>[</a:t>
            </a:r>
            <a:r>
              <a:rPr kumimoji="0" lang="ko-KR" altLang="en-US" sz="1600" b="1">
                <a:latin typeface="Arial" pitchFamily="34" charset="0"/>
              </a:rPr>
              <a:t>결론</a:t>
            </a:r>
            <a:r>
              <a:rPr kumimoji="0" lang="en-US" altLang="ko-KR" sz="1600" b="1">
                <a:latin typeface="Arial" pitchFamily="34" charset="0"/>
              </a:rPr>
              <a:t>] Q+		: “</a:t>
            </a:r>
            <a:r>
              <a:rPr kumimoji="0" lang="ko-KR" altLang="en-US" sz="1600" b="1">
                <a:latin typeface="Arial" pitchFamily="34" charset="0"/>
              </a:rPr>
              <a:t>저 아기는 매우 웃는다”</a:t>
            </a:r>
          </a:p>
          <a:p>
            <a:pPr latinLnBrk="0">
              <a:lnSpc>
                <a:spcPct val="130000"/>
              </a:lnSpc>
              <a:buClrTx/>
              <a:buFont typeface="Monotype Sorts" pitchFamily="2" charset="2"/>
              <a:buChar char="r"/>
            </a:pPr>
            <a:endParaRPr lang="en-US" altLang="ko-KR" sz="1200" b="1">
              <a:latin typeface="Arial" pitchFamily="34" charset="0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003800" y="1965325"/>
            <a:ext cx="1655763" cy="504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82124" tIns="41061" rIns="82124" bIns="41061" anchor="ctr"/>
          <a:lstStyle/>
          <a:p>
            <a:pPr algn="ctr" defTabSz="814388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latin typeface="Arial" pitchFamily="34" charset="0"/>
              </a:rPr>
              <a:t>Knowledge</a:t>
            </a:r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4067175" y="2181225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6732588" y="21812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398838" y="2047875"/>
            <a:ext cx="596900" cy="284163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latin typeface="Arial" pitchFamily="34" charset="0"/>
              </a:rPr>
              <a:t>input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7745413" y="2036763"/>
            <a:ext cx="714375" cy="284162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400" b="1">
                <a:latin typeface="Arial" pitchFamily="34" charset="0"/>
              </a:rPr>
              <a:t>output</a:t>
            </a:r>
          </a:p>
        </p:txBody>
      </p:sp>
      <p:cxnSp>
        <p:nvCxnSpPr>
          <p:cNvPr id="35850" name="AutoShape 10"/>
          <p:cNvCxnSpPr>
            <a:cxnSpLocks noChangeShapeType="1"/>
          </p:cNvCxnSpPr>
          <p:nvPr/>
        </p:nvCxnSpPr>
        <p:spPr bwMode="auto">
          <a:xfrm rot="16200000" flipH="1">
            <a:off x="5834857" y="773906"/>
            <a:ext cx="139700" cy="2954337"/>
          </a:xfrm>
          <a:prstGeom prst="bentConnector3">
            <a:avLst>
              <a:gd name="adj1" fmla="val 39090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364163" y="2603500"/>
            <a:ext cx="863600" cy="284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ko-KR" altLang="en-US" sz="1400" b="1">
                <a:latin typeface="Arial" pitchFamily="34" charset="0"/>
              </a:rPr>
              <a:t>퍼지추론</a:t>
            </a:r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1219200" y="6237288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BB71594B-E706-46FC-AF04-B91FB56B149C}" type="slidenum">
              <a:rPr kumimoji="0" lang="en-US" altLang="ko-KR" smtClean="0"/>
              <a:pPr eaLnBrk="1" hangingPunct="1"/>
              <a:t>33</a:t>
            </a:fld>
            <a:endParaRPr kumimoji="0" lang="en-US" altLang="ko-KR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ko-KR" altLang="en-US" sz="4000" smtClean="0">
                <a:solidFill>
                  <a:schemeClr val="tx1"/>
                </a:solidFill>
              </a:rPr>
              <a:t>퍼지 추론</a:t>
            </a:r>
            <a:r>
              <a:rPr kumimoji="0" lang="en-US" altLang="ko-KR" sz="4000" smtClean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39750" y="1281113"/>
            <a:ext cx="9072563" cy="531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kumimoji="0" lang="en-US" altLang="ko-KR" b="1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b="1">
                <a:latin typeface="Arial" pitchFamily="34" charset="0"/>
              </a:rPr>
              <a:t>퍼지 추론의 합성 규칙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 b="1">
                <a:latin typeface="Arial" pitchFamily="34" charset="0"/>
              </a:rPr>
              <a:t>   </a:t>
            </a:r>
            <a:r>
              <a:rPr lang="en-US" altLang="ko-KR" sz="1600" b="1">
                <a:latin typeface="Arial" pitchFamily="34" charset="0"/>
              </a:rPr>
              <a:t>- </a:t>
            </a:r>
            <a:r>
              <a:rPr lang="ko-KR" altLang="en-US" sz="1600" b="1">
                <a:latin typeface="Arial" pitchFamily="34" charset="0"/>
              </a:rPr>
              <a:t>일반화된 긍정식에 대한 구체적인 추론 방법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>
                <a:latin typeface="Arial" pitchFamily="34" charset="0"/>
              </a:rPr>
              <a:t>       관계 개념을 퍼지 명제에 대한 관계 개념으로 확장</a:t>
            </a:r>
            <a:r>
              <a:rPr lang="en-US" altLang="ko-KR" sz="1600">
                <a:latin typeface="Arial" pitchFamily="34" charset="0"/>
              </a:rPr>
              <a:t>, </a:t>
            </a:r>
            <a:r>
              <a:rPr lang="ko-KR" altLang="en-US" sz="1600">
                <a:latin typeface="Arial" pitchFamily="34" charset="0"/>
              </a:rPr>
              <a:t>최대</a:t>
            </a:r>
            <a:r>
              <a:rPr lang="en-US" altLang="ko-KR" sz="1600">
                <a:latin typeface="Arial" pitchFamily="34" charset="0"/>
              </a:rPr>
              <a:t>-</a:t>
            </a:r>
            <a:r>
              <a:rPr lang="ko-KR" altLang="en-US" sz="1600">
                <a:latin typeface="Arial" pitchFamily="34" charset="0"/>
              </a:rPr>
              <a:t>최소 합성 연산에 의한 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>
                <a:latin typeface="Arial" pitchFamily="34" charset="0"/>
              </a:rPr>
              <a:t>       근사적 결론을 추론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 b="1">
                <a:latin typeface="Arial" pitchFamily="34" charset="0"/>
              </a:rPr>
              <a:t>   </a:t>
            </a:r>
            <a:r>
              <a:rPr lang="en-US" altLang="ko-KR" sz="1600" b="1">
                <a:latin typeface="Arial" pitchFamily="34" charset="0"/>
              </a:rPr>
              <a:t>- </a:t>
            </a:r>
            <a:r>
              <a:rPr lang="ko-KR" altLang="en-US" sz="1600" b="1">
                <a:latin typeface="Arial" pitchFamily="34" charset="0"/>
              </a:rPr>
              <a:t>일반 형식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 b="1">
                <a:latin typeface="Arial" pitchFamily="34" charset="0"/>
              </a:rPr>
              <a:t>   </a:t>
            </a:r>
            <a:r>
              <a:rPr lang="en-US" altLang="ko-KR" sz="1600" b="1">
                <a:latin typeface="Arial" pitchFamily="34" charset="0"/>
              </a:rPr>
              <a:t>[</a:t>
            </a:r>
            <a:r>
              <a:rPr lang="ko-KR" altLang="en-US" sz="1600" b="1">
                <a:latin typeface="Arial" pitchFamily="34" charset="0"/>
              </a:rPr>
              <a:t>전제</a:t>
            </a:r>
            <a:r>
              <a:rPr lang="en-US" altLang="ko-KR" sz="1600" b="1">
                <a:latin typeface="Arial" pitchFamily="34" charset="0"/>
              </a:rPr>
              <a:t>] P</a:t>
            </a:r>
            <a:r>
              <a:rPr lang="en-US" altLang="ko-KR" sz="1200" b="1">
                <a:latin typeface="Arial" pitchFamily="34" charset="0"/>
              </a:rPr>
              <a:t>1</a:t>
            </a:r>
            <a:r>
              <a:rPr lang="en-US" altLang="ko-KR" sz="1600" b="1">
                <a:latin typeface="Arial" pitchFamily="34" charset="0"/>
              </a:rPr>
              <a:t>  : “x is A”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   [</a:t>
            </a:r>
            <a:r>
              <a:rPr lang="ko-KR" altLang="en-US" sz="1600" b="1">
                <a:latin typeface="Arial" pitchFamily="34" charset="0"/>
              </a:rPr>
              <a:t>조건</a:t>
            </a:r>
            <a:r>
              <a:rPr lang="en-US" altLang="ko-KR" sz="1600" b="1">
                <a:latin typeface="Arial" pitchFamily="34" charset="0"/>
              </a:rPr>
              <a:t>] P</a:t>
            </a:r>
            <a:r>
              <a:rPr lang="en-US" altLang="ko-KR" sz="1200" b="1">
                <a:latin typeface="Arial" pitchFamily="34" charset="0"/>
              </a:rPr>
              <a:t>2</a:t>
            </a:r>
            <a:r>
              <a:rPr lang="en-US" altLang="ko-KR" sz="1600" b="1">
                <a:latin typeface="Arial" pitchFamily="34" charset="0"/>
              </a:rPr>
              <a:t>  : “(x, y) is R” 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   [</a:t>
            </a:r>
            <a:r>
              <a:rPr lang="ko-KR" altLang="en-US" sz="1600" b="1">
                <a:latin typeface="Arial" pitchFamily="34" charset="0"/>
              </a:rPr>
              <a:t>결론</a:t>
            </a:r>
            <a:r>
              <a:rPr lang="en-US" altLang="ko-KR" sz="1600" b="1">
                <a:latin typeface="Arial" pitchFamily="34" charset="0"/>
              </a:rPr>
              <a:t>] Q   : “y is A</a:t>
            </a:r>
            <a:r>
              <a:rPr lang="en-US" altLang="ko-KR" sz="1600" b="1">
                <a:latin typeface="Arial" pitchFamily="34" charset="0"/>
                <a:sym typeface="MT Extra" pitchFamily="18" charset="2"/>
              </a:rPr>
              <a:t></a:t>
            </a:r>
            <a:r>
              <a:rPr lang="en-US" altLang="ko-KR" sz="1600" b="1">
                <a:latin typeface="Arial" pitchFamily="34" charset="0"/>
              </a:rPr>
              <a:t>R”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   - </a:t>
            </a:r>
            <a:r>
              <a:rPr lang="ko-KR" altLang="en-US" sz="1600" b="1">
                <a:latin typeface="Arial" pitchFamily="34" charset="0"/>
              </a:rPr>
              <a:t>실제 추론에서 퍼지 조건 명제가 사용될 경우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 b="1">
                <a:latin typeface="Arial" pitchFamily="34" charset="0"/>
              </a:rPr>
              <a:t>	   </a:t>
            </a:r>
            <a:r>
              <a:rPr lang="en-US" altLang="ko-KR" sz="1600" b="1">
                <a:latin typeface="Arial" pitchFamily="34" charset="0"/>
              </a:rPr>
              <a:t>[</a:t>
            </a:r>
            <a:r>
              <a:rPr lang="ko-KR" altLang="en-US" sz="1600" b="1">
                <a:latin typeface="Arial" pitchFamily="34" charset="0"/>
              </a:rPr>
              <a:t>전제</a:t>
            </a:r>
            <a:r>
              <a:rPr lang="en-US" altLang="ko-KR" sz="1600" b="1">
                <a:latin typeface="Arial" pitchFamily="34" charset="0"/>
              </a:rPr>
              <a:t>] P</a:t>
            </a:r>
            <a:r>
              <a:rPr lang="en-US" altLang="ko-KR" sz="1200" b="1">
                <a:latin typeface="Arial" pitchFamily="34" charset="0"/>
              </a:rPr>
              <a:t>1</a:t>
            </a:r>
            <a:r>
              <a:rPr lang="en-US" altLang="ko-KR" sz="1600" b="1">
                <a:latin typeface="Arial" pitchFamily="34" charset="0"/>
              </a:rPr>
              <a:t>  : “x is A+”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	   [</a:t>
            </a:r>
            <a:r>
              <a:rPr lang="ko-KR" altLang="en-US" sz="1600" b="1">
                <a:latin typeface="Arial" pitchFamily="34" charset="0"/>
              </a:rPr>
              <a:t>조건</a:t>
            </a:r>
            <a:r>
              <a:rPr lang="en-US" altLang="ko-KR" sz="1600" b="1">
                <a:latin typeface="Arial" pitchFamily="34" charset="0"/>
              </a:rPr>
              <a:t>] P</a:t>
            </a:r>
            <a:r>
              <a:rPr lang="en-US" altLang="ko-KR" sz="1200" b="1">
                <a:latin typeface="Arial" pitchFamily="34" charset="0"/>
              </a:rPr>
              <a:t>2</a:t>
            </a:r>
            <a:r>
              <a:rPr lang="en-US" altLang="ko-KR" sz="1600" b="1">
                <a:latin typeface="Arial" pitchFamily="34" charset="0"/>
              </a:rPr>
              <a:t>  : if “x is A” then “y is B” 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	   [</a:t>
            </a:r>
            <a:r>
              <a:rPr lang="ko-KR" altLang="en-US" sz="1600" b="1">
                <a:latin typeface="Arial" pitchFamily="34" charset="0"/>
              </a:rPr>
              <a:t>결론</a:t>
            </a:r>
            <a:r>
              <a:rPr lang="en-US" altLang="ko-KR" sz="1600" b="1">
                <a:latin typeface="Arial" pitchFamily="34" charset="0"/>
              </a:rPr>
              <a:t>] Q   : “y is B+”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      → B+  = A+ </a:t>
            </a:r>
            <a:r>
              <a:rPr lang="en-US" altLang="ko-KR" sz="1600" b="1">
                <a:latin typeface="Arial" pitchFamily="34" charset="0"/>
                <a:sym typeface="MT Extra" pitchFamily="18" charset="2"/>
              </a:rPr>
              <a:t> </a:t>
            </a:r>
            <a:r>
              <a:rPr lang="en-US" altLang="ko-KR" sz="1600" b="1">
                <a:solidFill>
                  <a:srgbClr val="FF0000"/>
                </a:solidFill>
                <a:latin typeface="Arial" pitchFamily="34" charset="0"/>
              </a:rPr>
              <a:t>R</a:t>
            </a:r>
            <a:r>
              <a:rPr lang="en-US" altLang="ko-KR" sz="1200" b="1">
                <a:solidFill>
                  <a:srgbClr val="FF0000"/>
                </a:solidFill>
                <a:latin typeface="Arial" pitchFamily="34" charset="0"/>
              </a:rPr>
              <a:t>A→B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en-US" altLang="ko-KR" sz="1200" b="1">
              <a:latin typeface="Arial" pitchFamily="34" charset="0"/>
            </a:endParaRP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   - </a:t>
            </a:r>
            <a:r>
              <a:rPr lang="ko-KR" altLang="en-US" sz="1600" b="1">
                <a:latin typeface="Arial" pitchFamily="34" charset="0"/>
              </a:rPr>
              <a:t>퍼지 조건 명제와 퍼지 관계의 변환이 중요</a:t>
            </a:r>
            <a:r>
              <a:rPr lang="en-US" altLang="ko-KR" sz="1600" b="1">
                <a:latin typeface="Arial" pitchFamily="34" charset="0"/>
              </a:rPr>
              <a:t>: </a:t>
            </a:r>
            <a:r>
              <a:rPr lang="ko-KR" altLang="en-US" sz="1600" b="1">
                <a:latin typeface="Arial" pitchFamily="34" charset="0"/>
              </a:rPr>
              <a:t>표준 해결 방법은 없음</a:t>
            </a:r>
          </a:p>
        </p:txBody>
      </p:sp>
      <p:graphicFrame>
        <p:nvGraphicFramePr>
          <p:cNvPr id="36869" name="Object 4"/>
          <p:cNvGraphicFramePr>
            <a:graphicFrameLocks noChangeAspect="1"/>
          </p:cNvGraphicFramePr>
          <p:nvPr/>
        </p:nvGraphicFramePr>
        <p:xfrm>
          <a:off x="3132138" y="5511800"/>
          <a:ext cx="420846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수식" r:id="rId3" imgW="2298700" imgH="431800" progId="Equation.3">
                  <p:embed/>
                </p:oleObj>
              </mc:Choice>
              <mc:Fallback>
                <p:oleObj name="수식" r:id="rId3" imgW="22987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511800"/>
                        <a:ext cx="420846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Line 5"/>
          <p:cNvSpPr>
            <a:spLocks noChangeShapeType="1"/>
          </p:cNvSpPr>
          <p:nvPr/>
        </p:nvSpPr>
        <p:spPr bwMode="auto">
          <a:xfrm>
            <a:off x="1042988" y="3835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>
            <a:off x="1258888" y="52959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3EA272-8CDB-4CDC-BBF4-81586D3E48D0}" type="slidenum">
              <a:rPr kumimoji="0" lang="en-US" altLang="ko-KR" smtClean="0"/>
              <a:pPr eaLnBrk="1" hangingPunct="1"/>
              <a:t>34</a:t>
            </a:fld>
            <a:endParaRPr kumimoji="0" lang="en-US" altLang="ko-KR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ko-KR" altLang="en-US" sz="4000" smtClean="0">
                <a:solidFill>
                  <a:schemeClr val="tx1"/>
                </a:solidFill>
              </a:rPr>
              <a:t>퍼지 추론</a:t>
            </a:r>
            <a:r>
              <a:rPr kumimoji="0" lang="en-US" altLang="ko-KR" sz="4000" smtClean="0">
                <a:solidFill>
                  <a:schemeClr val="tx1"/>
                </a:solidFill>
              </a:rPr>
              <a:t>(4)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39750" y="1255713"/>
            <a:ext cx="8785225" cy="45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kumimoji="0" lang="en-US" altLang="ko-KR" b="1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b="1" u="sng">
                <a:latin typeface="Arial" pitchFamily="34" charset="0"/>
              </a:rPr>
              <a:t>직접법</a:t>
            </a:r>
            <a:r>
              <a:rPr lang="ko-KR" altLang="en-US" b="1">
                <a:latin typeface="Arial" pitchFamily="34" charset="0"/>
              </a:rPr>
              <a:t>에 의한 퍼지 추론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[</a:t>
            </a:r>
            <a:r>
              <a:rPr lang="ko-KR" altLang="en-US" sz="1600" b="1">
                <a:latin typeface="Arial" pitchFamily="34" charset="0"/>
              </a:rPr>
              <a:t>전제</a:t>
            </a:r>
            <a:r>
              <a:rPr lang="en-US" altLang="ko-KR" sz="1600" b="1">
                <a:latin typeface="Arial" pitchFamily="34" charset="0"/>
              </a:rPr>
              <a:t>] P</a:t>
            </a:r>
            <a:r>
              <a:rPr lang="en-US" altLang="ko-KR" sz="1400" b="1">
                <a:latin typeface="Arial" pitchFamily="34" charset="0"/>
              </a:rPr>
              <a:t>+</a:t>
            </a:r>
            <a:r>
              <a:rPr lang="en-US" altLang="ko-KR" sz="1600" b="1">
                <a:latin typeface="Arial" pitchFamily="34" charset="0"/>
              </a:rPr>
              <a:t>      : “x is A+”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[</a:t>
            </a:r>
            <a:r>
              <a:rPr lang="ko-KR" altLang="en-US" sz="1600" b="1">
                <a:latin typeface="Arial" pitchFamily="34" charset="0"/>
              </a:rPr>
              <a:t>조건</a:t>
            </a:r>
            <a:r>
              <a:rPr lang="en-US" altLang="ko-KR" sz="1600" b="1">
                <a:latin typeface="Arial" pitchFamily="34" charset="0"/>
              </a:rPr>
              <a:t>] P</a:t>
            </a:r>
            <a:r>
              <a:rPr lang="en-US" altLang="ko-KR" sz="1600" b="1">
                <a:latin typeface="Arial" pitchFamily="34" charset="0"/>
                <a:sym typeface="Symbol" pitchFamily="18" charset="2"/>
              </a:rPr>
              <a:t>Q</a:t>
            </a:r>
            <a:r>
              <a:rPr lang="en-US" altLang="ko-KR" sz="1600" b="1">
                <a:latin typeface="Arial" pitchFamily="34" charset="0"/>
              </a:rPr>
              <a:t> : if “x is A” then “y is B” 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[</a:t>
            </a:r>
            <a:r>
              <a:rPr lang="ko-KR" altLang="en-US" sz="1600" b="1">
                <a:latin typeface="Arial" pitchFamily="34" charset="0"/>
              </a:rPr>
              <a:t>결론</a:t>
            </a:r>
            <a:r>
              <a:rPr lang="en-US" altLang="ko-KR" sz="1600" b="1">
                <a:latin typeface="Arial" pitchFamily="34" charset="0"/>
              </a:rPr>
              <a:t>] Q</a:t>
            </a:r>
            <a:r>
              <a:rPr lang="en-US" altLang="ko-KR" sz="1400" b="1">
                <a:latin typeface="Arial" pitchFamily="34" charset="0"/>
              </a:rPr>
              <a:t>+</a:t>
            </a:r>
            <a:r>
              <a:rPr lang="en-US" altLang="ko-KR" sz="1600" b="1">
                <a:latin typeface="Arial" pitchFamily="34" charset="0"/>
              </a:rPr>
              <a:t>      : “y is A+ </a:t>
            </a:r>
            <a:r>
              <a:rPr lang="en-US" altLang="ko-KR" sz="1600" b="1">
                <a:latin typeface="Arial" pitchFamily="34" charset="0"/>
                <a:sym typeface="MT Extra" pitchFamily="18" charset="2"/>
              </a:rPr>
              <a:t> </a:t>
            </a:r>
            <a:r>
              <a:rPr lang="en-US" altLang="ko-KR" sz="1600" b="1">
                <a:latin typeface="Arial" pitchFamily="34" charset="0"/>
              </a:rPr>
              <a:t>R</a:t>
            </a:r>
            <a:r>
              <a:rPr lang="en-US" altLang="ko-KR" sz="1200" b="1">
                <a:latin typeface="Arial" pitchFamily="34" charset="0"/>
              </a:rPr>
              <a:t>A→B</a:t>
            </a:r>
            <a:r>
              <a:rPr lang="en-US" altLang="ko-KR" sz="1600" b="1">
                <a:latin typeface="Arial" pitchFamily="34" charset="0"/>
              </a:rPr>
              <a:t>”</a:t>
            </a:r>
          </a:p>
          <a:p>
            <a:pPr lvl="3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R</a:t>
            </a:r>
            <a:r>
              <a:rPr lang="en-US" altLang="ko-KR" sz="1200" b="1">
                <a:latin typeface="Arial" pitchFamily="34" charset="0"/>
              </a:rPr>
              <a:t>A→B </a:t>
            </a:r>
            <a:r>
              <a:rPr lang="en-US" altLang="ko-KR" sz="1600" b="1">
                <a:latin typeface="Arial" pitchFamily="34" charset="0"/>
              </a:rPr>
              <a:t>≡  R</a:t>
            </a:r>
            <a:r>
              <a:rPr lang="en-US" altLang="ko-KR" sz="1200" b="1">
                <a:latin typeface="Arial" pitchFamily="34" charset="0"/>
              </a:rPr>
              <a:t>P→Q</a:t>
            </a:r>
            <a:r>
              <a:rPr lang="en-US" altLang="ko-KR" sz="1600" b="1">
                <a:latin typeface="Arial" pitchFamily="34" charset="0"/>
              </a:rPr>
              <a:t> ,  </a:t>
            </a:r>
            <a:r>
              <a:rPr lang="ko-KR" altLang="en-US" sz="1600" b="1">
                <a:latin typeface="Arial" pitchFamily="34" charset="0"/>
              </a:rPr>
              <a:t>퍼지 조건 명제 </a:t>
            </a:r>
            <a:r>
              <a:rPr lang="en-US" altLang="ko-KR" sz="1600" b="1">
                <a:latin typeface="Arial" pitchFamily="34" charset="0"/>
              </a:rPr>
              <a:t>P → Q ≡ </a:t>
            </a:r>
            <a:r>
              <a:rPr lang="ko-KR" altLang="en-US" sz="1600" b="1">
                <a:latin typeface="Arial" pitchFamily="34" charset="0"/>
              </a:rPr>
              <a:t>퍼지 집합을 이용한 관계 </a:t>
            </a:r>
            <a:r>
              <a:rPr lang="en-US" altLang="ko-KR" sz="1600" b="1">
                <a:latin typeface="Arial" pitchFamily="34" charset="0"/>
              </a:rPr>
              <a:t>A → B</a:t>
            </a:r>
          </a:p>
          <a:p>
            <a:pPr latinLnBrk="0">
              <a:lnSpc>
                <a:spcPct val="130000"/>
              </a:lnSpc>
              <a:buFont typeface="Monotype Sorts" pitchFamily="2" charset="2"/>
              <a:buChar char="r"/>
            </a:pPr>
            <a:endParaRPr lang="en-US" altLang="ko-KR" sz="1600" b="1">
              <a:latin typeface="Arial" pitchFamily="34" charset="0"/>
            </a:endParaRPr>
          </a:p>
          <a:p>
            <a:pPr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lang="en-US" altLang="ko-KR" sz="1600" b="1">
                <a:latin typeface="Arial" pitchFamily="34" charset="0"/>
              </a:rPr>
              <a:t> A → B</a:t>
            </a:r>
            <a:r>
              <a:rPr lang="ko-KR" altLang="en-US" sz="1600" b="1">
                <a:latin typeface="Arial" pitchFamily="34" charset="0"/>
              </a:rPr>
              <a:t>에 대한 </a:t>
            </a:r>
            <a:r>
              <a:rPr lang="en-US" altLang="ko-KR" sz="1600" b="1">
                <a:latin typeface="Arial" pitchFamily="34" charset="0"/>
              </a:rPr>
              <a:t>R</a:t>
            </a:r>
            <a:r>
              <a:rPr lang="en-US" altLang="ko-KR" sz="1200" b="1">
                <a:latin typeface="Arial" pitchFamily="34" charset="0"/>
              </a:rPr>
              <a:t>A→B</a:t>
            </a:r>
            <a:r>
              <a:rPr lang="ko-KR" altLang="en-US" sz="1600" b="1">
                <a:latin typeface="Arial" pitchFamily="34" charset="0"/>
              </a:rPr>
              <a:t>의 결정 방법</a:t>
            </a:r>
            <a:r>
              <a:rPr lang="en-US" altLang="ko-KR" sz="1600" b="1">
                <a:latin typeface="Arial" pitchFamily="34" charset="0"/>
              </a:rPr>
              <a:t>(</a:t>
            </a:r>
            <a:r>
              <a:rPr lang="ko-KR" altLang="en-US" sz="1600" b="1">
                <a:latin typeface="Arial" pitchFamily="34" charset="0"/>
              </a:rPr>
              <a:t>실용상 간편한 방법</a:t>
            </a:r>
            <a:r>
              <a:rPr lang="en-US" altLang="ko-KR" sz="1600" b="1">
                <a:latin typeface="Arial" pitchFamily="34" charset="0"/>
              </a:rPr>
              <a:t>)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- </a:t>
            </a:r>
            <a:r>
              <a:rPr lang="ko-KR" altLang="en-US" sz="1600" b="1">
                <a:latin typeface="Arial" pitchFamily="34" charset="0"/>
              </a:rPr>
              <a:t>조건 명제와 동치인 논리식 사용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 b="1">
                <a:latin typeface="Arial" pitchFamily="34" charset="0"/>
              </a:rPr>
              <a:t>   </a:t>
            </a:r>
            <a:r>
              <a:rPr lang="en-US" altLang="ko-KR" sz="1600" b="1">
                <a:latin typeface="Arial" pitchFamily="34" charset="0"/>
              </a:rPr>
              <a:t>(P → Q ≡ ~P∨Q ≡ (P∧Q)∨~P </a:t>
            </a:r>
            <a:r>
              <a:rPr lang="ko-KR" altLang="en-US" sz="1600" b="1">
                <a:latin typeface="Arial" pitchFamily="34" charset="0"/>
              </a:rPr>
              <a:t>이용</a:t>
            </a:r>
            <a:r>
              <a:rPr lang="en-US" altLang="ko-KR" sz="1600" b="1">
                <a:latin typeface="Arial" pitchFamily="34" charset="0"/>
              </a:rPr>
              <a:t>) 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   R</a:t>
            </a:r>
            <a:r>
              <a:rPr lang="en-US" altLang="ko-KR" sz="1200" b="1">
                <a:latin typeface="Arial" pitchFamily="34" charset="0"/>
              </a:rPr>
              <a:t>A→B</a:t>
            </a:r>
            <a:r>
              <a:rPr lang="en-US" altLang="ko-KR" sz="1600" b="1">
                <a:latin typeface="Arial" pitchFamily="34" charset="0"/>
              </a:rPr>
              <a:t> = R</a:t>
            </a:r>
            <a:r>
              <a:rPr lang="en-US" altLang="ko-KR" sz="1200" b="1">
                <a:latin typeface="Arial" pitchFamily="34" charset="0"/>
              </a:rPr>
              <a:t>(A∩B)U~A</a:t>
            </a:r>
            <a:r>
              <a:rPr lang="ko-KR" altLang="en-US" sz="1600" b="1">
                <a:latin typeface="Arial" pitchFamily="34" charset="0"/>
              </a:rPr>
              <a:t>로 하여 소속함수는 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1600" b="1"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- Rescher</a:t>
            </a:r>
            <a:r>
              <a:rPr lang="ko-KR" altLang="en-US" sz="1600" b="1">
                <a:latin typeface="Arial" pitchFamily="34" charset="0"/>
              </a:rPr>
              <a:t>의 다진 논리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9966FF"/>
              </a:buClr>
              <a:buSzPct val="75000"/>
              <a:buFont typeface="Wingdings" pitchFamily="2" charset="2"/>
              <a:buChar char="l"/>
            </a:pPr>
            <a:endParaRPr lang="en-US" altLang="ko-KR" sz="1600" b="1">
              <a:latin typeface="Arial" pitchFamily="34" charset="0"/>
            </a:endParaRPr>
          </a:p>
        </p:txBody>
      </p:sp>
      <p:graphicFrame>
        <p:nvGraphicFramePr>
          <p:cNvPr id="37893" name="Object 4"/>
          <p:cNvGraphicFramePr>
            <a:graphicFrameLocks noChangeAspect="1"/>
          </p:cNvGraphicFramePr>
          <p:nvPr/>
        </p:nvGraphicFramePr>
        <p:xfrm>
          <a:off x="1189038" y="4773613"/>
          <a:ext cx="65706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Equation" r:id="rId3" imgW="3479800" imgH="203200" progId="Equation.3">
                  <p:embed/>
                </p:oleObj>
              </mc:Choice>
              <mc:Fallback>
                <p:oleObj name="Equation" r:id="rId3" imgW="34798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4773613"/>
                        <a:ext cx="657066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5"/>
          <p:cNvGraphicFramePr>
            <a:graphicFrameLocks noChangeAspect="1"/>
          </p:cNvGraphicFramePr>
          <p:nvPr/>
        </p:nvGraphicFramePr>
        <p:xfrm>
          <a:off x="1692275" y="5681663"/>
          <a:ext cx="35052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Equation" r:id="rId5" imgW="2095500" imgH="457200" progId="Equation.3">
                  <p:embed/>
                </p:oleObj>
              </mc:Choice>
              <mc:Fallback>
                <p:oleObj name="Equation" r:id="rId5" imgW="20955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681663"/>
                        <a:ext cx="35052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Line 6"/>
          <p:cNvSpPr>
            <a:spLocks noChangeShapeType="1"/>
          </p:cNvSpPr>
          <p:nvPr/>
        </p:nvSpPr>
        <p:spPr bwMode="auto">
          <a:xfrm>
            <a:off x="1258888" y="2441575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7446246-8EBE-4D66-B2D1-288B9ACBC1B2}" type="slidenum">
              <a:rPr kumimoji="0" lang="en-US" altLang="ko-KR" smtClean="0"/>
              <a:pPr eaLnBrk="1" hangingPunct="1"/>
              <a:t>35</a:t>
            </a:fld>
            <a:endParaRPr kumimoji="0" lang="en-US" altLang="ko-KR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ko-KR" altLang="en-US" sz="4000" smtClean="0">
                <a:solidFill>
                  <a:schemeClr val="tx1"/>
                </a:solidFill>
              </a:rPr>
              <a:t>퍼지 추론</a:t>
            </a:r>
            <a:r>
              <a:rPr kumimoji="0" lang="en-US" altLang="ko-KR" sz="4000" smtClean="0">
                <a:solidFill>
                  <a:schemeClr val="tx1"/>
                </a:solidFill>
              </a:rPr>
              <a:t>(5)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39750" y="1235075"/>
            <a:ext cx="83534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kumimoji="0" lang="en-US" altLang="ko-KR" b="1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b="1">
                <a:latin typeface="Arial" pitchFamily="34" charset="0"/>
              </a:rPr>
              <a:t>직접법에 의한 </a:t>
            </a:r>
            <a:r>
              <a:rPr lang="en-US" altLang="ko-KR" b="1">
                <a:latin typeface="Arial" pitchFamily="34" charset="0"/>
              </a:rPr>
              <a:t>A → B</a:t>
            </a:r>
            <a:r>
              <a:rPr lang="ko-KR" altLang="en-US" b="1">
                <a:latin typeface="Arial" pitchFamily="34" charset="0"/>
              </a:rPr>
              <a:t>에 대한 </a:t>
            </a:r>
            <a:r>
              <a:rPr lang="en-US" altLang="ko-KR" b="1">
                <a:latin typeface="Arial" pitchFamily="34" charset="0"/>
              </a:rPr>
              <a:t>R </a:t>
            </a:r>
            <a:r>
              <a:rPr lang="en-US" altLang="ko-KR" b="1" baseline="-25000">
                <a:latin typeface="Arial" pitchFamily="34" charset="0"/>
              </a:rPr>
              <a:t>A→B </a:t>
            </a:r>
            <a:r>
              <a:rPr lang="ko-KR" altLang="en-US" b="1">
                <a:latin typeface="Arial" pitchFamily="34" charset="0"/>
              </a:rPr>
              <a:t>의 결정 방법 </a:t>
            </a:r>
            <a:r>
              <a:rPr lang="en-US" altLang="ko-KR" b="1"/>
              <a:t>-con</a:t>
            </a:r>
            <a:r>
              <a:rPr lang="en-US" altLang="ko-KR" b="1">
                <a:latin typeface="Arial" pitchFamily="34" charset="0"/>
              </a:rPr>
              <a:t>’</a:t>
            </a:r>
            <a:r>
              <a:rPr lang="en-US" altLang="ko-KR" b="1"/>
              <a:t>d</a:t>
            </a:r>
            <a:r>
              <a:rPr lang="en-US" altLang="ko-KR"/>
              <a:t> </a:t>
            </a:r>
            <a:endParaRPr lang="en-US" altLang="ko-KR" b="1"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- Lukasiewicz</a:t>
            </a:r>
            <a:r>
              <a:rPr lang="ko-KR" altLang="en-US" sz="1600" b="1">
                <a:latin typeface="Arial" pitchFamily="34" charset="0"/>
              </a:rPr>
              <a:t>의 다진 논리 변형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1600" b="1"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1600" b="1"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- Mamdani</a:t>
            </a:r>
            <a:r>
              <a:rPr lang="ko-KR" altLang="en-US" sz="1600" b="1">
                <a:latin typeface="Arial" pitchFamily="34" charset="0"/>
              </a:rPr>
              <a:t>의 제안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1600" b="1">
              <a:latin typeface="Arial" pitchFamily="34" charset="0"/>
            </a:endParaRP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1600" b="1"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 b="1">
                <a:latin typeface="Arial" pitchFamily="34" charset="0"/>
              </a:rPr>
              <a:t>일반적으로 가장 많이 사용</a:t>
            </a:r>
          </a:p>
          <a:p>
            <a:pPr lvl="3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1600" b="1">
              <a:latin typeface="Arial" pitchFamily="34" charset="0"/>
            </a:endParaRP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 b="1">
                <a:latin typeface="Arial" pitchFamily="34" charset="0"/>
              </a:rPr>
              <a:t>    각 방법에 따른 결론은 퍼지 관계가 다르므로 반드시 같지는 않다</a:t>
            </a:r>
            <a:r>
              <a:rPr lang="en-US" altLang="ko-KR" sz="1600" b="1">
                <a:latin typeface="Arial" pitchFamily="34" charset="0"/>
              </a:rPr>
              <a:t>.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[       </a:t>
            </a:r>
            <a:r>
              <a:rPr lang="ko-KR" altLang="en-US" sz="1600" b="1">
                <a:latin typeface="Arial" pitchFamily="34" charset="0"/>
              </a:rPr>
              <a:t>를 사용한 결론</a:t>
            </a:r>
            <a:r>
              <a:rPr lang="en-US" altLang="ko-KR" sz="1600" b="1">
                <a:latin typeface="Arial" pitchFamily="34" charset="0"/>
              </a:rPr>
              <a:t>] : “y is A+ </a:t>
            </a:r>
            <a:r>
              <a:rPr lang="en-US" altLang="ko-KR" sz="1600" b="1">
                <a:latin typeface="Arial" pitchFamily="34" charset="0"/>
                <a:sym typeface="MT Extra" pitchFamily="18" charset="2"/>
              </a:rPr>
              <a:t>       ”</a:t>
            </a:r>
            <a:endParaRPr lang="en-US" altLang="ko-KR" sz="1600" b="1">
              <a:latin typeface="Arial" pitchFamily="34" charset="0"/>
            </a:endParaRP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[       </a:t>
            </a:r>
            <a:r>
              <a:rPr lang="ko-KR" altLang="en-US" sz="1600" b="1">
                <a:latin typeface="Arial" pitchFamily="34" charset="0"/>
              </a:rPr>
              <a:t>를 사용한 결론</a:t>
            </a:r>
            <a:r>
              <a:rPr lang="en-US" altLang="ko-KR" sz="1600" b="1">
                <a:latin typeface="Arial" pitchFamily="34" charset="0"/>
              </a:rPr>
              <a:t>] : “y is A+ </a:t>
            </a:r>
            <a:r>
              <a:rPr lang="en-US" altLang="ko-KR" sz="1600" b="1">
                <a:latin typeface="Arial" pitchFamily="34" charset="0"/>
                <a:sym typeface="MT Extra" pitchFamily="18" charset="2"/>
              </a:rPr>
              <a:t>       </a:t>
            </a:r>
            <a:r>
              <a:rPr lang="en-US" altLang="ko-KR">
                <a:sym typeface="MT Extra" pitchFamily="18" charset="2"/>
              </a:rPr>
              <a:t> </a:t>
            </a:r>
            <a:r>
              <a:rPr lang="en-US" altLang="ko-KR" sz="1600" b="1">
                <a:latin typeface="Arial" pitchFamily="34" charset="0"/>
                <a:sym typeface="MT Extra" pitchFamily="18" charset="2"/>
              </a:rPr>
              <a:t>”</a:t>
            </a:r>
            <a:r>
              <a:rPr lang="en-US" altLang="ko-KR">
                <a:sym typeface="MT Extra" pitchFamily="18" charset="2"/>
              </a:rPr>
              <a:t> </a:t>
            </a:r>
            <a:endParaRPr lang="en-US" altLang="ko-KR" sz="1600" b="1">
              <a:latin typeface="Arial" pitchFamily="34" charset="0"/>
              <a:sym typeface="MT Extra" pitchFamily="18" charset="2"/>
            </a:endParaRP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[       </a:t>
            </a:r>
            <a:r>
              <a:rPr lang="ko-KR" altLang="en-US" sz="1600" b="1">
                <a:latin typeface="Arial" pitchFamily="34" charset="0"/>
              </a:rPr>
              <a:t>를 사용한 결론</a:t>
            </a:r>
            <a:r>
              <a:rPr lang="en-US" altLang="ko-KR" sz="1600" b="1">
                <a:latin typeface="Arial" pitchFamily="34" charset="0"/>
              </a:rPr>
              <a:t>] : “y is A+ </a:t>
            </a:r>
            <a:r>
              <a:rPr lang="en-US" altLang="ko-KR" sz="1600" b="1">
                <a:latin typeface="Arial" pitchFamily="34" charset="0"/>
                <a:sym typeface="MT Extra" pitchFamily="18" charset="2"/>
              </a:rPr>
              <a:t>       </a:t>
            </a:r>
            <a:r>
              <a:rPr lang="en-US" altLang="ko-KR">
                <a:sym typeface="MT Extra" pitchFamily="18" charset="2"/>
              </a:rPr>
              <a:t> </a:t>
            </a:r>
            <a:r>
              <a:rPr lang="en-US" altLang="ko-KR" sz="1600" b="1">
                <a:latin typeface="Arial" pitchFamily="34" charset="0"/>
                <a:sym typeface="MT Extra" pitchFamily="18" charset="2"/>
              </a:rPr>
              <a:t>”</a:t>
            </a:r>
            <a:r>
              <a:rPr lang="en-US" altLang="ko-KR" sz="1600">
                <a:sym typeface="MT Extra" pitchFamily="18" charset="2"/>
              </a:rPr>
              <a:t> </a:t>
            </a:r>
            <a:endParaRPr lang="en-US" altLang="ko-KR" sz="1600" b="1">
              <a:latin typeface="Arial" pitchFamily="34" charset="0"/>
              <a:sym typeface="MT Extra" pitchFamily="18" charset="2"/>
            </a:endParaRP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[       </a:t>
            </a:r>
            <a:r>
              <a:rPr lang="ko-KR" altLang="en-US" sz="1600" b="1">
                <a:latin typeface="Arial" pitchFamily="34" charset="0"/>
              </a:rPr>
              <a:t>를 사용한 결론</a:t>
            </a:r>
            <a:r>
              <a:rPr lang="en-US" altLang="ko-KR" sz="1600" b="1">
                <a:latin typeface="Arial" pitchFamily="34" charset="0"/>
              </a:rPr>
              <a:t>] : “y is A+ </a:t>
            </a:r>
            <a:r>
              <a:rPr lang="en-US" altLang="ko-KR" sz="1600" b="1">
                <a:latin typeface="Arial" pitchFamily="34" charset="0"/>
                <a:sym typeface="MT Extra" pitchFamily="18" charset="2"/>
              </a:rPr>
              <a:t>       </a:t>
            </a:r>
            <a:r>
              <a:rPr lang="en-US" altLang="ko-KR">
                <a:sym typeface="MT Extra" pitchFamily="18" charset="2"/>
              </a:rPr>
              <a:t> </a:t>
            </a:r>
            <a:r>
              <a:rPr lang="en-US" altLang="ko-KR" sz="1600" b="1">
                <a:latin typeface="Arial" pitchFamily="34" charset="0"/>
                <a:sym typeface="MT Extra" pitchFamily="18" charset="2"/>
              </a:rPr>
              <a:t>”</a:t>
            </a:r>
            <a:r>
              <a:rPr lang="en-US" altLang="ko-KR" sz="1600">
                <a:sym typeface="MT Extra" pitchFamily="18" charset="2"/>
              </a:rPr>
              <a:t> </a:t>
            </a:r>
            <a:endParaRPr lang="en-US" altLang="ko-KR" sz="1600" b="1">
              <a:latin typeface="Arial" pitchFamily="34" charset="0"/>
              <a:sym typeface="MT Extra" pitchFamily="18" charset="2"/>
            </a:endParaRPr>
          </a:p>
        </p:txBody>
      </p:sp>
      <p:graphicFrame>
        <p:nvGraphicFramePr>
          <p:cNvPr id="38917" name="Object 4"/>
          <p:cNvGraphicFramePr>
            <a:graphicFrameLocks noChangeAspect="1"/>
          </p:cNvGraphicFramePr>
          <p:nvPr/>
        </p:nvGraphicFramePr>
        <p:xfrm>
          <a:off x="1203325" y="2168525"/>
          <a:ext cx="37417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0" name="Equation" r:id="rId3" imgW="1981200" imgH="203200" progId="Equation.3">
                  <p:embed/>
                </p:oleObj>
              </mc:Choice>
              <mc:Fallback>
                <p:oleObj name="Equation" r:id="rId3" imgW="19812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2168525"/>
                        <a:ext cx="3741738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5"/>
          <p:cNvGraphicFramePr>
            <a:graphicFrameLocks noChangeAspect="1"/>
          </p:cNvGraphicFramePr>
          <p:nvPr/>
        </p:nvGraphicFramePr>
        <p:xfrm>
          <a:off x="1166813" y="3159125"/>
          <a:ext cx="31416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1" name="수식" r:id="rId5" imgW="1663700" imgH="203200" progId="Equation.3">
                  <p:embed/>
                </p:oleObj>
              </mc:Choice>
              <mc:Fallback>
                <p:oleObj name="수식" r:id="rId5" imgW="16637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3159125"/>
                        <a:ext cx="314166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6"/>
          <p:cNvGraphicFramePr>
            <a:graphicFrameLocks noChangeAspect="1"/>
          </p:cNvGraphicFramePr>
          <p:nvPr/>
        </p:nvGraphicFramePr>
        <p:xfrm>
          <a:off x="1692275" y="4941888"/>
          <a:ext cx="3381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2" name="수식" r:id="rId7" imgW="190335" imgH="215713" progId="Equation.3">
                  <p:embed/>
                </p:oleObj>
              </mc:Choice>
              <mc:Fallback>
                <p:oleObj name="수식" r:id="rId7" imgW="190335" imgH="2157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941888"/>
                        <a:ext cx="3381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7"/>
          <p:cNvGraphicFramePr>
            <a:graphicFrameLocks noChangeAspect="1"/>
          </p:cNvGraphicFramePr>
          <p:nvPr/>
        </p:nvGraphicFramePr>
        <p:xfrm>
          <a:off x="4572000" y="4868863"/>
          <a:ext cx="3381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3" name="Equation" r:id="rId9" imgW="190335" imgH="215713" progId="Equation.3">
                  <p:embed/>
                </p:oleObj>
              </mc:Choice>
              <mc:Fallback>
                <p:oleObj name="Equation" r:id="rId9" imgW="190335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868863"/>
                        <a:ext cx="3381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8"/>
          <p:cNvGraphicFramePr>
            <a:graphicFrameLocks noChangeAspect="1"/>
          </p:cNvGraphicFramePr>
          <p:nvPr/>
        </p:nvGraphicFramePr>
        <p:xfrm>
          <a:off x="1692275" y="5300663"/>
          <a:ext cx="3381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4" name="수식" r:id="rId11" imgW="190335" imgH="215713" progId="Equation.3">
                  <p:embed/>
                </p:oleObj>
              </mc:Choice>
              <mc:Fallback>
                <p:oleObj name="수식" r:id="rId11" imgW="190335" imgH="2157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300663"/>
                        <a:ext cx="3381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9"/>
          <p:cNvGraphicFramePr>
            <a:graphicFrameLocks noChangeAspect="1"/>
          </p:cNvGraphicFramePr>
          <p:nvPr/>
        </p:nvGraphicFramePr>
        <p:xfrm>
          <a:off x="4572000" y="5300663"/>
          <a:ext cx="3381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5" name="수식" r:id="rId13" imgW="190335" imgH="215713" progId="Equation.3">
                  <p:embed/>
                </p:oleObj>
              </mc:Choice>
              <mc:Fallback>
                <p:oleObj name="수식" r:id="rId13" imgW="190335" imgH="2157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00663"/>
                        <a:ext cx="3381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0"/>
          <p:cNvGraphicFramePr>
            <a:graphicFrameLocks noChangeAspect="1"/>
          </p:cNvGraphicFramePr>
          <p:nvPr/>
        </p:nvGraphicFramePr>
        <p:xfrm>
          <a:off x="1692275" y="5661025"/>
          <a:ext cx="3381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6" name="수식" r:id="rId14" imgW="190500" imgH="228600" progId="Equation.3">
                  <p:embed/>
                </p:oleObj>
              </mc:Choice>
              <mc:Fallback>
                <p:oleObj name="수식" r:id="rId14" imgW="1905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661025"/>
                        <a:ext cx="3381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1"/>
          <p:cNvGraphicFramePr>
            <a:graphicFrameLocks noChangeAspect="1"/>
          </p:cNvGraphicFramePr>
          <p:nvPr/>
        </p:nvGraphicFramePr>
        <p:xfrm>
          <a:off x="1692275" y="6092825"/>
          <a:ext cx="38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7" name="Equation" r:id="rId16" imgW="215806" imgH="228501" progId="Equation.3">
                  <p:embed/>
                </p:oleObj>
              </mc:Choice>
              <mc:Fallback>
                <p:oleObj name="Equation" r:id="rId16" imgW="215806" imgH="2285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6092825"/>
                        <a:ext cx="381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12"/>
          <p:cNvGraphicFramePr>
            <a:graphicFrameLocks noChangeAspect="1"/>
          </p:cNvGraphicFramePr>
          <p:nvPr/>
        </p:nvGraphicFramePr>
        <p:xfrm>
          <a:off x="4572000" y="6092825"/>
          <a:ext cx="38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8" name="수식" r:id="rId18" imgW="215806" imgH="228501" progId="Equation.3">
                  <p:embed/>
                </p:oleObj>
              </mc:Choice>
              <mc:Fallback>
                <p:oleObj name="수식" r:id="rId18" imgW="215806" imgH="2285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092825"/>
                        <a:ext cx="381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6" name="Object 13"/>
          <p:cNvGraphicFramePr>
            <a:graphicFrameLocks noChangeAspect="1"/>
          </p:cNvGraphicFramePr>
          <p:nvPr/>
        </p:nvGraphicFramePr>
        <p:xfrm>
          <a:off x="4572000" y="573405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9" name="Equation" r:id="rId20" imgW="177646" imgH="228402" progId="Equation.3">
                  <p:embed/>
                </p:oleObj>
              </mc:Choice>
              <mc:Fallback>
                <p:oleObj name="Equation" r:id="rId20" imgW="177646" imgH="22840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73405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7" name="Object 14"/>
          <p:cNvGraphicFramePr>
            <a:graphicFrameLocks noChangeAspect="1"/>
          </p:cNvGraphicFramePr>
          <p:nvPr/>
        </p:nvGraphicFramePr>
        <p:xfrm>
          <a:off x="900113" y="4581525"/>
          <a:ext cx="3508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0" name="Equation" r:id="rId22" imgW="190417" imgH="152334" progId="Equation.3">
                  <p:embed/>
                </p:oleObj>
              </mc:Choice>
              <mc:Fallback>
                <p:oleObj name="Equation" r:id="rId22" imgW="190417" imgH="15233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81525"/>
                        <a:ext cx="35083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3B983E2-601E-4C62-896B-80B3A4F7B31A}" type="slidenum">
              <a:rPr kumimoji="0" lang="en-US" altLang="ko-KR" smtClean="0"/>
              <a:pPr eaLnBrk="1" hangingPunct="1"/>
              <a:t>36</a:t>
            </a:fld>
            <a:endParaRPr kumimoji="0" lang="en-US" altLang="ko-KR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ko-KR" altLang="en-US" sz="4000" smtClean="0">
                <a:solidFill>
                  <a:schemeClr val="tx1"/>
                </a:solidFill>
              </a:rPr>
              <a:t>퍼지 추론</a:t>
            </a:r>
            <a:r>
              <a:rPr kumimoji="0" lang="en-US" altLang="ko-KR" sz="4000" smtClean="0">
                <a:solidFill>
                  <a:schemeClr val="tx1"/>
                </a:solidFill>
              </a:rPr>
              <a:t>(6)</a:t>
            </a:r>
          </a:p>
        </p:txBody>
      </p:sp>
      <p:sp>
        <p:nvSpPr>
          <p:cNvPr id="316419" name="Text Box 4"/>
          <p:cNvSpPr txBox="1">
            <a:spLocks noChangeArrowheads="1"/>
          </p:cNvSpPr>
          <p:nvPr/>
        </p:nvSpPr>
        <p:spPr bwMode="auto">
          <a:xfrm>
            <a:off x="395288" y="1281113"/>
            <a:ext cx="8497887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0" latinLnBrk="0" hangingPunct="0">
              <a:lnSpc>
                <a:spcPct val="130000"/>
              </a:lnSpc>
              <a:buFont typeface="Monotype Sorts" pitchFamily="2" charset="2"/>
              <a:buChar char="r"/>
              <a:defRPr/>
            </a:pPr>
            <a:r>
              <a:rPr kumimoji="0" lang="en-US" altLang="ko-KR" sz="2000" b="1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2000" b="1" smtClean="0">
                <a:latin typeface="Arial" charset="0"/>
              </a:rPr>
              <a:t>퍼지 조건 명제가 </a:t>
            </a:r>
            <a:r>
              <a:rPr lang="en-US" altLang="ko-KR" sz="2000" b="1" smtClean="0">
                <a:latin typeface="Arial" charset="0"/>
              </a:rPr>
              <a:t>2</a:t>
            </a:r>
            <a:r>
              <a:rPr lang="ko-KR" altLang="en-US" sz="2000" b="1" smtClean="0">
                <a:latin typeface="Arial" charset="0"/>
              </a:rPr>
              <a:t>개 이상인 </a:t>
            </a:r>
            <a:r>
              <a:rPr lang="ko-KR" altLang="en-US" sz="2000" b="1" u="sng" smtClean="0">
                <a:latin typeface="Arial" charset="0"/>
              </a:rPr>
              <a:t>일반적인 퍼지 추론</a:t>
            </a:r>
          </a:p>
          <a:p>
            <a:pPr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  <a:defRPr/>
            </a:pPr>
            <a:r>
              <a:rPr lang="ko-KR" altLang="en-US" sz="1600" b="1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         </a:t>
            </a:r>
            <a:r>
              <a:rPr lang="en-US" altLang="ko-KR" sz="1600" b="1" smtClean="0">
                <a:latin typeface="Arial" charset="0"/>
              </a:rPr>
              <a:t>[</a:t>
            </a:r>
            <a:r>
              <a:rPr lang="ko-KR" altLang="en-US" sz="1600" b="1" smtClean="0">
                <a:latin typeface="Arial" charset="0"/>
              </a:rPr>
              <a:t>전제</a:t>
            </a:r>
            <a:r>
              <a:rPr lang="en-US" altLang="ko-KR" sz="1600" b="1" smtClean="0">
                <a:latin typeface="Arial" charset="0"/>
              </a:rPr>
              <a:t>] P+  	: “x is A+”</a:t>
            </a:r>
          </a:p>
          <a:p>
            <a:pPr lvl="2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  <a:defRPr/>
            </a:pPr>
            <a:r>
              <a:rPr lang="en-US" altLang="ko-KR" sz="1600" b="1" smtClean="0">
                <a:latin typeface="Arial" charset="0"/>
              </a:rPr>
              <a:t>[</a:t>
            </a:r>
            <a:r>
              <a:rPr lang="ko-KR" altLang="en-US" sz="1600" b="1" smtClean="0">
                <a:latin typeface="Arial" charset="0"/>
              </a:rPr>
              <a:t>조건</a:t>
            </a:r>
            <a:r>
              <a:rPr lang="en-US" altLang="ko-KR" sz="1600" b="1" smtClean="0">
                <a:latin typeface="Arial" charset="0"/>
              </a:rPr>
              <a:t>] P1 → Q1       : if “x is A1” then “y is B1” </a:t>
            </a:r>
          </a:p>
          <a:p>
            <a:pPr lvl="2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  <a:defRPr/>
            </a:pPr>
            <a:r>
              <a:rPr lang="en-US" altLang="ko-KR" sz="1600" b="1" smtClean="0">
                <a:latin typeface="Arial" charset="0"/>
              </a:rPr>
              <a:t>           P2 → Q2 	: if “x is A2” then “y is B2”</a:t>
            </a:r>
          </a:p>
          <a:p>
            <a:pPr lvl="2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  <a:defRPr/>
            </a:pPr>
            <a:r>
              <a:rPr lang="en-US" altLang="ko-KR" sz="1600" b="1" smtClean="0">
                <a:latin typeface="Arial" charset="0"/>
              </a:rPr>
              <a:t>                                   … </a:t>
            </a:r>
          </a:p>
          <a:p>
            <a:pPr lvl="2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  <a:defRPr/>
            </a:pPr>
            <a:r>
              <a:rPr lang="en-US" altLang="ko-KR" sz="1600" b="1" smtClean="0">
                <a:latin typeface="Arial" charset="0"/>
              </a:rPr>
              <a:t>           Pn → Qn 	: if “x is An” then “y is Bn”</a:t>
            </a:r>
          </a:p>
          <a:p>
            <a:pPr lvl="2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  <a:defRPr/>
            </a:pPr>
            <a:r>
              <a:rPr lang="en-US" altLang="ko-KR" sz="1600" b="1" smtClean="0">
                <a:latin typeface="Arial" charset="0"/>
              </a:rPr>
              <a:t>    [</a:t>
            </a:r>
            <a:r>
              <a:rPr lang="ko-KR" altLang="en-US" sz="1600" b="1" smtClean="0">
                <a:latin typeface="Arial" charset="0"/>
              </a:rPr>
              <a:t>결론</a:t>
            </a:r>
            <a:r>
              <a:rPr lang="en-US" altLang="ko-KR" sz="1600" b="1" smtClean="0">
                <a:latin typeface="Arial" charset="0"/>
              </a:rPr>
              <a:t>] Q+   	: “y is B+”</a:t>
            </a:r>
          </a:p>
          <a:p>
            <a:pPr lvl="2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  <a:defRPr/>
            </a:pPr>
            <a:endParaRPr lang="en-US" altLang="ko-KR" sz="1600" b="1" smtClean="0">
              <a:latin typeface="Arial" charset="0"/>
            </a:endParaRPr>
          </a:p>
          <a:p>
            <a:pPr lvl="2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  <a:defRPr/>
            </a:pPr>
            <a:r>
              <a:rPr lang="en-US" altLang="ko-KR" sz="1600" b="1" smtClean="0">
                <a:latin typeface="Arial" charset="0"/>
              </a:rPr>
              <a:t>  Or </a:t>
            </a:r>
            <a:r>
              <a:rPr lang="ko-KR" altLang="en-US" sz="1600" b="1" smtClean="0">
                <a:latin typeface="Arial" charset="0"/>
              </a:rPr>
              <a:t>관계</a:t>
            </a:r>
          </a:p>
          <a:p>
            <a:pPr lvl="2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  <a:defRPr/>
            </a:pPr>
            <a:endParaRPr lang="ko-KR" altLang="en-US" sz="1600" b="1" smtClean="0">
              <a:latin typeface="Arial" charset="0"/>
            </a:endParaRPr>
          </a:p>
          <a:p>
            <a:pPr lvl="2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  <a:defRPr/>
            </a:pPr>
            <a:endParaRPr lang="ko-KR" altLang="en-US" sz="1600" b="1" smtClean="0">
              <a:latin typeface="Arial" charset="0"/>
            </a:endParaRPr>
          </a:p>
          <a:p>
            <a:pPr lvl="2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  <a:defRPr/>
            </a:pPr>
            <a:r>
              <a:rPr lang="ko-KR" altLang="en-US" sz="1600" b="1" smtClean="0">
                <a:latin typeface="Arial" charset="0"/>
              </a:rPr>
              <a:t>  </a:t>
            </a:r>
            <a:r>
              <a:rPr lang="en-US" altLang="ko-KR" sz="1600" b="1" smtClean="0">
                <a:latin typeface="Arial" charset="0"/>
              </a:rPr>
              <a:t>And </a:t>
            </a:r>
            <a:r>
              <a:rPr lang="ko-KR" altLang="en-US" sz="1600" b="1" smtClean="0">
                <a:latin typeface="Arial" charset="0"/>
              </a:rPr>
              <a:t>관계</a:t>
            </a:r>
          </a:p>
          <a:p>
            <a:pPr lvl="2" algn="ctr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  <a:defRPr/>
            </a:pPr>
            <a:endParaRPr lang="ko-KR" altLang="en-US" sz="1600" b="1" smtClean="0">
              <a:latin typeface="Arial" charset="0"/>
            </a:endParaRPr>
          </a:p>
          <a:p>
            <a:pPr lvl="2">
              <a:spcBef>
                <a:spcPct val="20000"/>
              </a:spcBef>
              <a:buClr>
                <a:srgbClr val="9966FF"/>
              </a:buClr>
              <a:buSzPct val="75000"/>
              <a:buFont typeface="Wingdings" pitchFamily="2" charset="2"/>
              <a:buChar char="l"/>
              <a:defRPr/>
            </a:pPr>
            <a:endParaRPr lang="en-US" altLang="ko-KR" b="1" smtClean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>
            <a:off x="898525" y="3573463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6207125" y="2035175"/>
            <a:ext cx="246856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buClrTx/>
              <a:buFontTx/>
              <a:buNone/>
            </a:pPr>
            <a:r>
              <a:rPr lang="ko-KR" altLang="en-US" sz="1600" b="1">
                <a:latin typeface="Times New Roman" pitchFamily="18" charset="0"/>
              </a:rPr>
              <a:t>조건들을 </a:t>
            </a:r>
            <a:r>
              <a:rPr lang="en-US" altLang="ko-KR" sz="1600" b="1">
                <a:latin typeface="Times New Roman" pitchFamily="18" charset="0"/>
              </a:rPr>
              <a:t>Or </a:t>
            </a:r>
            <a:r>
              <a:rPr lang="ko-KR" altLang="en-US" sz="1600" b="1">
                <a:latin typeface="Times New Roman" pitchFamily="18" charset="0"/>
              </a:rPr>
              <a:t>또는 </a:t>
            </a:r>
            <a:r>
              <a:rPr lang="en-US" altLang="ko-KR" sz="1600" b="1">
                <a:latin typeface="Times New Roman" pitchFamily="18" charset="0"/>
              </a:rPr>
              <a:t>And</a:t>
            </a:r>
            <a:r>
              <a:rPr lang="ko-KR" altLang="en-US" sz="1600" b="1">
                <a:latin typeface="Times New Roman" pitchFamily="18" charset="0"/>
              </a:rPr>
              <a:t>로</a:t>
            </a:r>
          </a:p>
          <a:p>
            <a:pPr>
              <a:buClrTx/>
              <a:buFontTx/>
              <a:buNone/>
            </a:pPr>
            <a:r>
              <a:rPr lang="ko-KR" altLang="en-US" sz="1600" b="1">
                <a:latin typeface="Times New Roman" pitchFamily="18" charset="0"/>
              </a:rPr>
              <a:t> 취급하는 방식에 따라 </a:t>
            </a:r>
          </a:p>
          <a:p>
            <a:pPr>
              <a:buClrTx/>
              <a:buFontTx/>
              <a:buNone/>
            </a:pPr>
            <a:r>
              <a:rPr lang="ko-KR" altLang="en-US" sz="1600" b="1">
                <a:latin typeface="Times New Roman" pitchFamily="18" charset="0"/>
              </a:rPr>
              <a:t>추론 방식이 달라진다</a:t>
            </a:r>
            <a:r>
              <a:rPr lang="en-US" altLang="ko-KR" sz="160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39943" name="Object 6"/>
          <p:cNvGraphicFramePr>
            <a:graphicFrameLocks noChangeAspect="1"/>
          </p:cNvGraphicFramePr>
          <p:nvPr/>
        </p:nvGraphicFramePr>
        <p:xfrm>
          <a:off x="1584325" y="4483100"/>
          <a:ext cx="46767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9" name="수식" r:id="rId3" imgW="2476500" imgH="190500" progId="Equation.3">
                  <p:embed/>
                </p:oleObj>
              </mc:Choice>
              <mc:Fallback>
                <p:oleObj name="수식" r:id="rId3" imgW="2476500" imgH="190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4483100"/>
                        <a:ext cx="46767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7"/>
          <p:cNvGraphicFramePr>
            <a:graphicFrameLocks noChangeAspect="1"/>
          </p:cNvGraphicFramePr>
          <p:nvPr/>
        </p:nvGraphicFramePr>
        <p:xfrm>
          <a:off x="1660525" y="5561013"/>
          <a:ext cx="46767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0" name="수식" r:id="rId5" imgW="2476500" imgH="190500" progId="Equation.3">
                  <p:embed/>
                </p:oleObj>
              </mc:Choice>
              <mc:Fallback>
                <p:oleObj name="수식" r:id="rId5" imgW="2476500" imgH="190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5561013"/>
                        <a:ext cx="46767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D9EEBA90-66D2-4D10-8D93-5CAC38A87E38}" type="slidenum">
              <a:rPr kumimoji="0" lang="en-US" altLang="ko-KR" smtClean="0"/>
              <a:pPr eaLnBrk="1" hangingPunct="1"/>
              <a:t>37</a:t>
            </a:fld>
            <a:endParaRPr kumimoji="0" lang="en-US" altLang="ko-KR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ko-KR" altLang="en-US" sz="4000" dirty="0" smtClean="0">
                <a:solidFill>
                  <a:schemeClr val="tx1"/>
                </a:solidFill>
              </a:rPr>
              <a:t>퍼지 추론</a:t>
            </a:r>
            <a:r>
              <a:rPr kumimoji="0" lang="en-US" altLang="ko-KR" sz="4000" dirty="0" smtClean="0">
                <a:solidFill>
                  <a:schemeClr val="tx1"/>
                </a:solidFill>
              </a:rPr>
              <a:t>(7)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23850" y="1119188"/>
            <a:ext cx="8820150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kumimoji="0" lang="en-US" altLang="ko-KR" b="1">
                <a:latin typeface="돋움" pitchFamily="50" charset="-127"/>
                <a:ea typeface="돋움" pitchFamily="50" charset="-127"/>
              </a:rPr>
              <a:t>  </a:t>
            </a:r>
            <a:r>
              <a:rPr lang="ko-KR" altLang="en-US" b="1">
                <a:latin typeface="Arial" pitchFamily="34" charset="0"/>
              </a:rPr>
              <a:t>퍼지 추론의 예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X=Y={1, 2, 3}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A: “x∈X</a:t>
            </a:r>
            <a:r>
              <a:rPr lang="ko-KR" altLang="en-US" sz="1600" b="1">
                <a:latin typeface="Arial" pitchFamily="34" charset="0"/>
              </a:rPr>
              <a:t>가 작다”에 대한 퍼지 집합 </a:t>
            </a:r>
            <a:r>
              <a:rPr lang="en-US" altLang="ko-KR" sz="1600" b="1">
                <a:latin typeface="Arial" pitchFamily="34" charset="0"/>
              </a:rPr>
              <a:t>= {1.0/1, 0.5/2, 0/3}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B: “y∈Y</a:t>
            </a:r>
            <a:r>
              <a:rPr lang="ko-KR" altLang="en-US" sz="1600" b="1">
                <a:latin typeface="Arial" pitchFamily="34" charset="0"/>
              </a:rPr>
              <a:t>가 크다”에 대한 퍼지 집합 </a:t>
            </a:r>
            <a:r>
              <a:rPr lang="en-US" altLang="ko-KR" sz="1600" b="1">
                <a:latin typeface="Arial" pitchFamily="34" charset="0"/>
              </a:rPr>
              <a:t>= {0/1, 0.5/2, 1.0/3}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       A+: “x∈X</a:t>
            </a:r>
            <a:r>
              <a:rPr lang="ko-KR" altLang="en-US" sz="1600" b="1">
                <a:latin typeface="Arial" pitchFamily="34" charset="0"/>
              </a:rPr>
              <a:t>가 매우 작다”에 대한 퍼지 집합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 b="1">
                <a:latin typeface="Arial" pitchFamily="34" charset="0"/>
              </a:rPr>
              <a:t>	           </a:t>
            </a:r>
            <a:r>
              <a:rPr lang="en-US" altLang="ko-KR" sz="1600" b="1">
                <a:latin typeface="Arial" pitchFamily="34" charset="0"/>
              </a:rPr>
              <a:t>= {1.0/1, 0.25/2, 0/3}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R</a:t>
            </a:r>
            <a:r>
              <a:rPr lang="en-US" altLang="ko-KR" sz="1600" b="1" baseline="-25000">
                <a:latin typeface="Arial" pitchFamily="34" charset="0"/>
              </a:rPr>
              <a:t>z</a:t>
            </a:r>
            <a:r>
              <a:rPr lang="en-US" altLang="ko-KR" sz="1600" b="1">
                <a:latin typeface="Arial" pitchFamily="34" charset="0"/>
              </a:rPr>
              <a:t>, R</a:t>
            </a:r>
            <a:r>
              <a:rPr lang="en-US" altLang="ko-KR" sz="1600" b="1" baseline="-25000">
                <a:latin typeface="Arial" pitchFamily="34" charset="0"/>
              </a:rPr>
              <a:t>r</a:t>
            </a:r>
            <a:r>
              <a:rPr lang="en-US" altLang="ko-KR" sz="1600" b="1">
                <a:latin typeface="Arial" pitchFamily="34" charset="0"/>
              </a:rPr>
              <a:t>, R</a:t>
            </a:r>
            <a:r>
              <a:rPr lang="ko-KR" altLang="en-US" sz="1600" b="1" baseline="-25000">
                <a:latin typeface="Arial" pitchFamily="34" charset="0"/>
              </a:rPr>
              <a:t>ㅣ</a:t>
            </a:r>
            <a:r>
              <a:rPr lang="en-US" altLang="ko-KR" sz="1600" b="1">
                <a:latin typeface="Arial" pitchFamily="34" charset="0"/>
              </a:rPr>
              <a:t>, R</a:t>
            </a:r>
            <a:r>
              <a:rPr lang="en-US" altLang="ko-KR" sz="1600" b="1" baseline="-25000">
                <a:latin typeface="Arial" pitchFamily="34" charset="0"/>
              </a:rPr>
              <a:t>m</a:t>
            </a:r>
            <a:r>
              <a:rPr lang="en-US" altLang="ko-KR" sz="1600" b="1">
                <a:latin typeface="Arial" pitchFamily="34" charset="0"/>
              </a:rPr>
              <a:t> </a:t>
            </a:r>
            <a:r>
              <a:rPr lang="ko-KR" altLang="en-US" sz="1600" b="1">
                <a:latin typeface="Arial" pitchFamily="34" charset="0"/>
              </a:rPr>
              <a:t>각각을 구한다</a:t>
            </a:r>
            <a:r>
              <a:rPr lang="en-US" altLang="ko-KR" sz="1600" b="1">
                <a:latin typeface="Arial" pitchFamily="34" charset="0"/>
              </a:rPr>
              <a:t>.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 b="1">
                <a:latin typeface="Arial" pitchFamily="34" charset="0"/>
              </a:rPr>
              <a:t>각 방법에 의한 추론 결과는 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1600" b="1">
              <a:latin typeface="Arial" pitchFamily="34" charset="0"/>
            </a:endParaRP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1600" b="1">
              <a:latin typeface="Arial" pitchFamily="34" charset="0"/>
            </a:endParaRP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1600" b="1">
              <a:latin typeface="Arial" pitchFamily="34" charset="0"/>
            </a:endParaRP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ko-KR" altLang="en-US" sz="1600" b="1">
              <a:latin typeface="Arial" pitchFamily="34" charset="0"/>
            </a:endParaRP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 b="1">
                <a:latin typeface="Arial" pitchFamily="34" charset="0"/>
              </a:rPr>
              <a:t>                 </a:t>
            </a:r>
            <a:r>
              <a:rPr lang="en-US" altLang="ko-KR" sz="1600" b="1">
                <a:latin typeface="Arial" pitchFamily="34" charset="0"/>
              </a:rPr>
              <a:t>[</a:t>
            </a:r>
            <a:r>
              <a:rPr lang="ko-KR" altLang="en-US" sz="1600" b="1">
                <a:latin typeface="Arial" pitchFamily="34" charset="0"/>
              </a:rPr>
              <a:t>전제</a:t>
            </a:r>
            <a:r>
              <a:rPr lang="en-US" altLang="ko-KR" sz="1600" b="1">
                <a:latin typeface="Arial" pitchFamily="34" charset="0"/>
              </a:rPr>
              <a:t>] P</a:t>
            </a:r>
            <a:r>
              <a:rPr lang="en-US" altLang="ko-KR" sz="1200" b="1">
                <a:latin typeface="Arial" pitchFamily="34" charset="0"/>
              </a:rPr>
              <a:t>1</a:t>
            </a:r>
            <a:r>
              <a:rPr lang="en-US" altLang="ko-KR" sz="1600" b="1">
                <a:latin typeface="Arial" pitchFamily="34" charset="0"/>
              </a:rPr>
              <a:t>  : “x is A+” 		     ; 1</a:t>
            </a:r>
            <a:r>
              <a:rPr lang="ko-KR" altLang="en-US" sz="1600" b="1">
                <a:latin typeface="Arial" pitchFamily="34" charset="0"/>
              </a:rPr>
              <a:t>이 매우 작다</a:t>
            </a:r>
            <a:r>
              <a:rPr lang="en-US" altLang="ko-KR" sz="1600" b="1">
                <a:latin typeface="Arial" pitchFamily="34" charset="0"/>
              </a:rPr>
              <a:t>(1.0)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en-US" altLang="ko-KR" sz="1600" b="1">
                <a:latin typeface="Arial" pitchFamily="34" charset="0"/>
              </a:rPr>
              <a:t>                 [</a:t>
            </a:r>
            <a:r>
              <a:rPr lang="ko-KR" altLang="en-US" sz="1600" b="1">
                <a:latin typeface="Arial" pitchFamily="34" charset="0"/>
              </a:rPr>
              <a:t>조건</a:t>
            </a:r>
            <a:r>
              <a:rPr lang="en-US" altLang="ko-KR" sz="1600" b="1">
                <a:latin typeface="Arial" pitchFamily="34" charset="0"/>
              </a:rPr>
              <a:t>] P</a:t>
            </a:r>
            <a:r>
              <a:rPr lang="en-US" altLang="ko-KR" sz="1200" b="1">
                <a:latin typeface="Arial" pitchFamily="34" charset="0"/>
              </a:rPr>
              <a:t>2</a:t>
            </a:r>
            <a:r>
              <a:rPr lang="en-US" altLang="ko-KR" sz="1600" b="1">
                <a:latin typeface="Arial" pitchFamily="34" charset="0"/>
              </a:rPr>
              <a:t>  : if “x is A” then “y is B”           ; 1</a:t>
            </a:r>
            <a:r>
              <a:rPr lang="ko-KR" altLang="en-US" sz="1600" b="1">
                <a:latin typeface="Arial" pitchFamily="34" charset="0"/>
              </a:rPr>
              <a:t>이 작으면 </a:t>
            </a:r>
            <a:r>
              <a:rPr lang="en-US" altLang="ko-KR" sz="1600" b="1">
                <a:latin typeface="Arial" pitchFamily="34" charset="0"/>
              </a:rPr>
              <a:t>2</a:t>
            </a:r>
            <a:r>
              <a:rPr lang="ko-KR" altLang="en-US" sz="1600" b="1">
                <a:latin typeface="Arial" pitchFamily="34" charset="0"/>
              </a:rPr>
              <a:t>는 크다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lang="ko-KR" altLang="en-US" sz="1600" b="1">
                <a:latin typeface="Arial" pitchFamily="34" charset="0"/>
              </a:rPr>
              <a:t>                 </a:t>
            </a:r>
            <a:r>
              <a:rPr lang="en-US" altLang="ko-KR" sz="1600" b="1">
                <a:latin typeface="Arial" pitchFamily="34" charset="0"/>
              </a:rPr>
              <a:t>[</a:t>
            </a:r>
            <a:r>
              <a:rPr lang="ko-KR" altLang="en-US" sz="1600" b="1">
                <a:latin typeface="Arial" pitchFamily="34" charset="0"/>
              </a:rPr>
              <a:t>결론</a:t>
            </a:r>
            <a:r>
              <a:rPr lang="en-US" altLang="ko-KR" sz="1600" b="1">
                <a:latin typeface="Arial" pitchFamily="34" charset="0"/>
              </a:rPr>
              <a:t>] Q   : “y is B+”	                     ; 2</a:t>
            </a:r>
            <a:r>
              <a:rPr lang="ko-KR" altLang="en-US" sz="1600" b="1">
                <a:latin typeface="Arial" pitchFamily="34" charset="0"/>
              </a:rPr>
              <a:t>는 매우 크다</a:t>
            </a:r>
            <a:r>
              <a:rPr lang="en-US" altLang="ko-KR" sz="1600" b="1">
                <a:latin typeface="Arial" pitchFamily="34" charset="0"/>
              </a:rPr>
              <a:t>(0.5)</a:t>
            </a:r>
          </a:p>
        </p:txBody>
      </p:sp>
      <p:graphicFrame>
        <p:nvGraphicFramePr>
          <p:cNvPr id="40965" name="Object 4"/>
          <p:cNvGraphicFramePr>
            <a:graphicFrameLocks noChangeAspect="1"/>
          </p:cNvGraphicFramePr>
          <p:nvPr/>
        </p:nvGraphicFramePr>
        <p:xfrm>
          <a:off x="5624513" y="2665413"/>
          <a:ext cx="30749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Equation" r:id="rId3" imgW="1739900" imgH="228600" progId="Equation.3">
                  <p:embed/>
                </p:oleObj>
              </mc:Choice>
              <mc:Fallback>
                <p:oleObj name="Equation" r:id="rId3" imgW="1739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4513" y="2665413"/>
                        <a:ext cx="30749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5"/>
          <p:cNvGraphicFramePr>
            <a:graphicFrameLocks noChangeAspect="1"/>
          </p:cNvGraphicFramePr>
          <p:nvPr/>
        </p:nvGraphicFramePr>
        <p:xfrm>
          <a:off x="1884363" y="4105275"/>
          <a:ext cx="643255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수식" r:id="rId5" imgW="3517900" imgH="711200" progId="Equation.3">
                  <p:embed/>
                </p:oleObj>
              </mc:Choice>
              <mc:Fallback>
                <p:oleObj name="수식" r:id="rId5" imgW="35179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4105275"/>
                        <a:ext cx="643255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Line 6"/>
          <p:cNvSpPr>
            <a:spLocks noChangeShapeType="1"/>
          </p:cNvSpPr>
          <p:nvPr/>
        </p:nvSpPr>
        <p:spPr bwMode="auto">
          <a:xfrm flipH="1" flipV="1">
            <a:off x="3179763" y="4867275"/>
            <a:ext cx="3121025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68" name="Line 7"/>
          <p:cNvSpPr>
            <a:spLocks noChangeShapeType="1"/>
          </p:cNvSpPr>
          <p:nvPr/>
        </p:nvSpPr>
        <p:spPr bwMode="auto">
          <a:xfrm flipV="1">
            <a:off x="6372225" y="4867275"/>
            <a:ext cx="1227138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>
            <a:off x="1838325" y="6162675"/>
            <a:ext cx="6405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27D35FF-B7C0-47FA-8C2E-B921CB7B2B89}" type="slidenum">
              <a:rPr kumimoji="0" lang="en-US" altLang="ko-KR" smtClean="0"/>
              <a:pPr eaLnBrk="1" hangingPunct="1"/>
              <a:t>38</a:t>
            </a:fld>
            <a:endParaRPr kumimoji="0" lang="en-US" altLang="ko-KR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>
                <a:solidFill>
                  <a:schemeClr val="tx1"/>
                </a:solidFill>
              </a:rPr>
              <a:t>퍼지이론의 응용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12775" y="1341438"/>
            <a:ext cx="82804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kumimoji="0" lang="en-US" altLang="ko-KR" b="1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b="1">
                <a:latin typeface="Arial" pitchFamily="34" charset="0"/>
              </a:rPr>
              <a:t>인공지능</a:t>
            </a:r>
            <a:r>
              <a:rPr lang="en-US" altLang="ko-KR" b="1">
                <a:latin typeface="Arial" pitchFamily="34" charset="0"/>
              </a:rPr>
              <a:t>, </a:t>
            </a:r>
            <a:r>
              <a:rPr lang="ko-KR" altLang="en-US" b="1">
                <a:latin typeface="Arial" pitchFamily="34" charset="0"/>
              </a:rPr>
              <a:t>지능 제어</a:t>
            </a:r>
            <a:r>
              <a:rPr lang="en-US" altLang="ko-KR" b="1">
                <a:latin typeface="Arial" pitchFamily="34" charset="0"/>
              </a:rPr>
              <a:t>, </a:t>
            </a:r>
            <a:r>
              <a:rPr lang="ko-KR" altLang="en-US" b="1">
                <a:latin typeface="Arial" pitchFamily="34" charset="0"/>
              </a:rPr>
              <a:t>전문가 시스템</a:t>
            </a:r>
            <a:r>
              <a:rPr lang="en-US" altLang="ko-KR" b="1">
                <a:latin typeface="Arial" pitchFamily="34" charset="0"/>
              </a:rPr>
              <a:t>, </a:t>
            </a:r>
            <a:r>
              <a:rPr lang="ko-KR" altLang="en-US" b="1">
                <a:latin typeface="Arial" pitchFamily="34" charset="0"/>
              </a:rPr>
              <a:t>패턴 인식</a:t>
            </a:r>
          </a:p>
          <a:p>
            <a:pPr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lang="ko-KR" altLang="en-US" b="1">
                <a:latin typeface="Arial" pitchFamily="34" charset="0"/>
              </a:rPr>
              <a:t> 의료</a:t>
            </a:r>
            <a:r>
              <a:rPr lang="en-US" altLang="ko-KR" b="1">
                <a:latin typeface="Arial" pitchFamily="34" charset="0"/>
              </a:rPr>
              <a:t>, </a:t>
            </a:r>
            <a:r>
              <a:rPr lang="ko-KR" altLang="en-US" b="1">
                <a:latin typeface="Arial" pitchFamily="34" charset="0"/>
              </a:rPr>
              <a:t>정보 검색</a:t>
            </a:r>
            <a:r>
              <a:rPr lang="en-US" altLang="ko-KR" b="1">
                <a:latin typeface="Arial" pitchFamily="34" charset="0"/>
              </a:rPr>
              <a:t>, </a:t>
            </a:r>
            <a:r>
              <a:rPr lang="ko-KR" altLang="en-US" b="1">
                <a:latin typeface="Arial" pitchFamily="34" charset="0"/>
              </a:rPr>
              <a:t>가전제품</a:t>
            </a:r>
          </a:p>
          <a:p>
            <a:pPr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lang="ko-KR" altLang="en-US" b="1">
                <a:latin typeface="Arial" pitchFamily="34" charset="0"/>
              </a:rPr>
              <a:t> 의사 결정 지원</a:t>
            </a:r>
            <a:r>
              <a:rPr lang="en-US" altLang="ko-KR" b="1">
                <a:latin typeface="Arial" pitchFamily="34" charset="0"/>
              </a:rPr>
              <a:t>, </a:t>
            </a:r>
            <a:r>
              <a:rPr lang="ko-KR" altLang="en-US" b="1">
                <a:latin typeface="Arial" pitchFamily="34" charset="0"/>
              </a:rPr>
              <a:t>앙케이트 조사</a:t>
            </a:r>
          </a:p>
          <a:p>
            <a:pPr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lang="ko-KR" altLang="en-US" b="1">
                <a:latin typeface="Arial" pitchFamily="34" charset="0"/>
              </a:rPr>
              <a:t> 퍼지 제어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Font typeface="Wingdings" pitchFamily="2" charset="2"/>
              <a:buChar char="n"/>
            </a:pPr>
            <a:r>
              <a:rPr lang="ko-KR" altLang="en-US">
                <a:latin typeface="Arial" pitchFamily="34" charset="0"/>
              </a:rPr>
              <a:t>세탁기</a:t>
            </a:r>
            <a:r>
              <a:rPr lang="en-US" altLang="ko-KR">
                <a:latin typeface="Arial" pitchFamily="34" charset="0"/>
              </a:rPr>
              <a:t>, </a:t>
            </a:r>
            <a:r>
              <a:rPr lang="ko-KR" altLang="en-US">
                <a:latin typeface="Arial" pitchFamily="34" charset="0"/>
              </a:rPr>
              <a:t>카메라</a:t>
            </a:r>
            <a:r>
              <a:rPr lang="en-US" altLang="ko-KR">
                <a:latin typeface="Arial" pitchFamily="34" charset="0"/>
              </a:rPr>
              <a:t>, </a:t>
            </a:r>
            <a:r>
              <a:rPr lang="ko-KR" altLang="en-US">
                <a:latin typeface="Arial" pitchFamily="34" charset="0"/>
              </a:rPr>
              <a:t>차량 제어 등 어느 정도 실용화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Font typeface="Wingdings" pitchFamily="2" charset="2"/>
              <a:buChar char="n"/>
            </a:pPr>
            <a:r>
              <a:rPr lang="ko-KR" altLang="en-US">
                <a:latin typeface="Arial" pitchFamily="34" charset="0"/>
              </a:rPr>
              <a:t>가장 많이 적용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Font typeface="Wingdings" pitchFamily="2" charset="2"/>
              <a:buChar char="n"/>
            </a:pPr>
            <a:r>
              <a:rPr lang="ko-KR" altLang="en-US">
                <a:latin typeface="Arial" pitchFamily="34" charset="0"/>
              </a:rPr>
              <a:t>주로 </a:t>
            </a:r>
            <a:r>
              <a:rPr lang="en-US" altLang="ko-KR">
                <a:latin typeface="Arial" pitchFamily="34" charset="0"/>
              </a:rPr>
              <a:t>1</a:t>
            </a:r>
            <a:r>
              <a:rPr lang="ko-KR" altLang="en-US">
                <a:latin typeface="Arial" pitchFamily="34" charset="0"/>
              </a:rPr>
              <a:t>단계 추론으로 단순한 기술 적용</a:t>
            </a:r>
          </a:p>
          <a:p>
            <a:pPr lvl="2" latinLnBrk="0">
              <a:lnSpc>
                <a:spcPct val="95000"/>
              </a:lnSpc>
              <a:spcBef>
                <a:spcPct val="50000"/>
              </a:spcBef>
              <a:buFont typeface="Arial" pitchFamily="34" charset="0"/>
              <a:buNone/>
            </a:pPr>
            <a:endParaRPr lang="ko-KR" altLang="en-US">
              <a:latin typeface="Arial" pitchFamily="34" charset="0"/>
            </a:endParaRPr>
          </a:p>
          <a:p>
            <a:pPr latinLnBrk="0">
              <a:lnSpc>
                <a:spcPct val="130000"/>
              </a:lnSpc>
              <a:buFont typeface="Monotype Sorts" pitchFamily="2" charset="2"/>
              <a:buChar char="r"/>
            </a:pPr>
            <a:r>
              <a:rPr lang="ko-KR" altLang="en-US" b="1">
                <a:latin typeface="Arial" pitchFamily="34" charset="0"/>
              </a:rPr>
              <a:t> 퍼지 전문가 시스템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Font typeface="Wingdings" pitchFamily="2" charset="2"/>
              <a:buChar char="n"/>
            </a:pPr>
            <a:r>
              <a:rPr lang="ko-KR" altLang="en-US">
                <a:latin typeface="Arial" pitchFamily="34" charset="0"/>
              </a:rPr>
              <a:t>문제 영역 전문가의 지식에 대해서 생성 방식으로 추론이 진행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Font typeface="Wingdings" pitchFamily="2" charset="2"/>
              <a:buChar char="n"/>
            </a:pPr>
            <a:r>
              <a:rPr lang="ko-KR" altLang="en-US">
                <a:latin typeface="Arial" pitchFamily="34" charset="0"/>
              </a:rPr>
              <a:t>전문가의 지식을 사실과 규칙으로 나누어 복잡한 추론 과정 진행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Font typeface="Wingdings" pitchFamily="2" charset="2"/>
              <a:buChar char="n"/>
            </a:pPr>
            <a:r>
              <a:rPr lang="ko-KR" altLang="en-US">
                <a:latin typeface="Arial" pitchFamily="34" charset="0"/>
              </a:rPr>
              <a:t>지식에 </a:t>
            </a:r>
            <a:r>
              <a:rPr lang="en-US" altLang="ko-KR">
                <a:latin typeface="Arial" pitchFamily="34" charset="0"/>
              </a:rPr>
              <a:t>fuzziness</a:t>
            </a:r>
            <a:r>
              <a:rPr lang="ko-KR" altLang="en-US">
                <a:latin typeface="Arial" pitchFamily="34" charset="0"/>
              </a:rPr>
              <a:t>를 도입  → 퍼지 생성 시스템</a:t>
            </a:r>
            <a:r>
              <a:rPr lang="en-US" altLang="ko-KR">
                <a:latin typeface="Arial" pitchFamily="34" charset="0"/>
              </a:rPr>
              <a:t>(fuzzy production system)</a:t>
            </a:r>
          </a:p>
          <a:p>
            <a:pPr lvl="1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endParaRPr lang="en-US" altLang="ko-KR" b="1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5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173790" cy="1800200"/>
          </a:xfrm>
        </p:spPr>
        <p:txBody>
          <a:bodyPr/>
          <a:lstStyle/>
          <a:p>
            <a:r>
              <a:rPr kumimoji="0" lang="en-US" altLang="ko-KR" sz="2400" dirty="0" smtClean="0">
                <a:solidFill>
                  <a:schemeClr val="tx1"/>
                </a:solidFill>
              </a:rPr>
              <a:t/>
            </a:r>
            <a:br>
              <a:rPr kumimoji="0" lang="en-US" altLang="ko-KR" sz="2400" dirty="0" smtClean="0">
                <a:solidFill>
                  <a:schemeClr val="tx1"/>
                </a:solidFill>
              </a:rPr>
            </a:br>
            <a:r>
              <a:rPr kumimoji="0" lang="en-US" altLang="ko-KR" sz="2400" dirty="0">
                <a:solidFill>
                  <a:schemeClr val="tx1"/>
                </a:solidFill>
              </a:rPr>
              <a:t/>
            </a:r>
            <a:br>
              <a:rPr kumimoji="0" lang="en-US" altLang="ko-KR" sz="2400" dirty="0">
                <a:solidFill>
                  <a:schemeClr val="tx1"/>
                </a:solidFill>
              </a:rPr>
            </a:br>
            <a:r>
              <a:rPr kumimoji="0" lang="en-US" altLang="ko-KR" sz="2400" dirty="0" smtClean="0">
                <a:solidFill>
                  <a:schemeClr val="tx1"/>
                </a:solidFill>
              </a:rPr>
              <a:t/>
            </a:r>
            <a:br>
              <a:rPr kumimoji="0" lang="en-US" altLang="ko-KR" sz="2400" dirty="0" smtClean="0">
                <a:solidFill>
                  <a:schemeClr val="tx1"/>
                </a:solidFill>
              </a:rPr>
            </a:br>
            <a:r>
              <a:rPr kumimoji="0" lang="en-US" altLang="ko-KR" sz="2400" dirty="0">
                <a:solidFill>
                  <a:schemeClr val="tx1"/>
                </a:solidFill>
              </a:rPr>
              <a:t/>
            </a:r>
            <a:br>
              <a:rPr kumimoji="0" lang="en-US" altLang="ko-KR" sz="2400" dirty="0">
                <a:solidFill>
                  <a:schemeClr val="tx1"/>
                </a:solidFill>
              </a:rPr>
            </a:br>
            <a:r>
              <a:rPr kumimoji="0" lang="en-US" altLang="ko-KR" sz="2400" dirty="0" smtClean="0">
                <a:solidFill>
                  <a:schemeClr val="tx1"/>
                </a:solidFill>
              </a:rPr>
              <a:t/>
            </a:r>
            <a:br>
              <a:rPr kumimoji="0" lang="en-US" altLang="ko-KR" sz="2400" dirty="0" smtClean="0">
                <a:solidFill>
                  <a:schemeClr val="tx1"/>
                </a:solidFill>
              </a:rPr>
            </a:br>
            <a:r>
              <a:rPr kumimoji="0" lang="en-US" altLang="ko-KR" sz="2400" dirty="0">
                <a:solidFill>
                  <a:schemeClr val="tx1"/>
                </a:solidFill>
              </a:rPr>
              <a:t/>
            </a:r>
            <a:br>
              <a:rPr kumimoji="0" lang="en-US" altLang="ko-KR" sz="2400" dirty="0">
                <a:solidFill>
                  <a:schemeClr val="tx1"/>
                </a:solidFill>
              </a:rPr>
            </a:br>
            <a:r>
              <a:rPr kumimoji="0" lang="en-US" altLang="ko-KR" sz="2400" dirty="0" smtClean="0">
                <a:solidFill>
                  <a:schemeClr val="tx1"/>
                </a:solidFill>
              </a:rPr>
              <a:t/>
            </a:r>
            <a:br>
              <a:rPr kumimoji="0" lang="en-US" altLang="ko-KR" sz="2400" dirty="0" smtClean="0">
                <a:solidFill>
                  <a:schemeClr val="tx1"/>
                </a:solidFill>
              </a:rPr>
            </a:br>
            <a:r>
              <a:rPr kumimoji="0" lang="en-US" altLang="ko-KR" sz="2400" dirty="0">
                <a:solidFill>
                  <a:schemeClr val="tx1"/>
                </a:solidFill>
              </a:rPr>
              <a:t/>
            </a:r>
            <a:br>
              <a:rPr kumimoji="0" lang="en-US" altLang="ko-KR" sz="2400" dirty="0">
                <a:solidFill>
                  <a:schemeClr val="tx1"/>
                </a:solidFill>
              </a:rPr>
            </a:br>
            <a:r>
              <a:rPr kumimoji="0" lang="en-US" altLang="ko-KR" sz="2400" dirty="0" smtClean="0">
                <a:solidFill>
                  <a:schemeClr val="tx1"/>
                </a:solidFill>
              </a:rPr>
              <a:t/>
            </a:r>
            <a:br>
              <a:rPr kumimoji="0" lang="en-US" altLang="ko-KR" sz="2400" dirty="0" smtClean="0">
                <a:solidFill>
                  <a:schemeClr val="tx1"/>
                </a:solidFill>
              </a:rPr>
            </a:br>
            <a:r>
              <a:rPr kumimoji="0" lang="en-US" altLang="ko-KR" sz="2400" dirty="0">
                <a:solidFill>
                  <a:schemeClr val="tx1"/>
                </a:solidFill>
              </a:rPr>
              <a:t/>
            </a:r>
            <a:br>
              <a:rPr kumimoji="0" lang="en-US" altLang="ko-KR" sz="2400" dirty="0">
                <a:solidFill>
                  <a:schemeClr val="tx1"/>
                </a:solidFill>
              </a:rPr>
            </a:br>
            <a:r>
              <a:rPr kumimoji="0" lang="en-US" altLang="ko-KR" sz="2400" dirty="0" smtClean="0">
                <a:solidFill>
                  <a:schemeClr val="tx1"/>
                </a:solidFill>
              </a:rPr>
              <a:t/>
            </a:r>
            <a:br>
              <a:rPr kumimoji="0" lang="en-US" altLang="ko-KR" sz="2400" dirty="0" smtClean="0">
                <a:solidFill>
                  <a:schemeClr val="tx1"/>
                </a:solidFill>
              </a:rPr>
            </a:br>
            <a:r>
              <a:rPr kumimoji="0" lang="en-US" altLang="ko-KR" sz="2400" dirty="0">
                <a:solidFill>
                  <a:schemeClr val="tx1"/>
                </a:solidFill>
              </a:rPr>
              <a:t/>
            </a:r>
            <a:br>
              <a:rPr kumimoji="0" lang="en-US" altLang="ko-KR" sz="2400" dirty="0">
                <a:solidFill>
                  <a:schemeClr val="tx1"/>
                </a:solidFill>
              </a:rPr>
            </a:br>
            <a:r>
              <a:rPr kumimoji="0" lang="en-US" altLang="ko-KR" sz="2400" dirty="0" smtClean="0">
                <a:solidFill>
                  <a:schemeClr val="tx1"/>
                </a:solidFill>
              </a:rPr>
              <a:t/>
            </a:r>
            <a:br>
              <a:rPr kumimoji="0" lang="en-US" altLang="ko-KR" sz="2400" dirty="0" smtClean="0">
                <a:solidFill>
                  <a:schemeClr val="tx1"/>
                </a:solidFill>
              </a:rPr>
            </a:br>
            <a:r>
              <a:rPr kumimoji="0" lang="en-US" altLang="ko-KR" sz="2400" dirty="0">
                <a:solidFill>
                  <a:schemeClr val="tx1"/>
                </a:solidFill>
              </a:rPr>
              <a:t/>
            </a:r>
            <a:br>
              <a:rPr kumimoji="0" lang="en-US" altLang="ko-KR" sz="2400" dirty="0">
                <a:solidFill>
                  <a:schemeClr val="tx1"/>
                </a:solidFill>
              </a:rPr>
            </a:br>
            <a:r>
              <a:rPr kumimoji="0" lang="en-US" altLang="ko-KR" sz="2400" dirty="0" smtClean="0">
                <a:solidFill>
                  <a:schemeClr val="tx1"/>
                </a:solidFill>
              </a:rPr>
              <a:t/>
            </a:r>
            <a:br>
              <a:rPr kumimoji="0" lang="en-US" altLang="ko-KR" sz="2400" dirty="0" smtClean="0">
                <a:solidFill>
                  <a:schemeClr val="tx1"/>
                </a:solidFill>
              </a:rPr>
            </a:br>
            <a:r>
              <a:rPr kumimoji="0" lang="en-US" altLang="ko-KR" sz="2400" dirty="0">
                <a:solidFill>
                  <a:schemeClr val="tx1"/>
                </a:solidFill>
              </a:rPr>
              <a:t/>
            </a:r>
            <a:br>
              <a:rPr kumimoji="0" lang="en-US" altLang="ko-KR" sz="2400" dirty="0">
                <a:solidFill>
                  <a:schemeClr val="tx1"/>
                </a:solidFill>
              </a:rPr>
            </a:br>
            <a:r>
              <a:rPr kumimoji="0" lang="en-US" altLang="ko-KR" sz="2400" dirty="0" smtClean="0">
                <a:solidFill>
                  <a:schemeClr val="tx1"/>
                </a:solidFill>
              </a:rPr>
              <a:t/>
            </a:r>
            <a:br>
              <a:rPr kumimoji="0" lang="en-US" altLang="ko-KR" sz="2400" dirty="0" smtClean="0">
                <a:solidFill>
                  <a:schemeClr val="tx1"/>
                </a:solidFill>
              </a:rPr>
            </a:br>
            <a:r>
              <a:rPr kumimoji="0" lang="en-US" altLang="ko-KR" sz="2400" dirty="0" smtClean="0">
                <a:solidFill>
                  <a:schemeClr val="tx1"/>
                </a:solidFill>
              </a:rPr>
              <a:t/>
            </a:r>
            <a:br>
              <a:rPr kumimoji="0" lang="en-US" altLang="ko-KR" sz="2400" dirty="0" smtClean="0">
                <a:solidFill>
                  <a:schemeClr val="tx1"/>
                </a:solidFill>
              </a:rPr>
            </a:br>
            <a:r>
              <a:rPr kumimoji="0" lang="en-US" altLang="ko-KR" sz="2400" dirty="0">
                <a:solidFill>
                  <a:schemeClr val="tx1"/>
                </a:solidFill>
              </a:rPr>
              <a:t/>
            </a:r>
            <a:br>
              <a:rPr kumimoji="0" lang="en-US" altLang="ko-KR" sz="2400" dirty="0">
                <a:solidFill>
                  <a:schemeClr val="tx1"/>
                </a:solidFill>
              </a:rPr>
            </a:br>
            <a:r>
              <a:rPr kumimoji="0" lang="en-US" altLang="ko-KR" sz="2400" dirty="0" smtClean="0">
                <a:solidFill>
                  <a:schemeClr val="tx1"/>
                </a:solidFill>
              </a:rPr>
              <a:t/>
            </a:r>
            <a:br>
              <a:rPr kumimoji="0" lang="en-US" altLang="ko-KR" sz="2400" dirty="0" smtClean="0">
                <a:solidFill>
                  <a:schemeClr val="tx1"/>
                </a:solidFill>
              </a:rPr>
            </a:br>
            <a:r>
              <a:rPr kumimoji="0" lang="en-US" altLang="ko-KR" sz="2400" dirty="0">
                <a:solidFill>
                  <a:schemeClr val="tx1"/>
                </a:solidFill>
              </a:rPr>
              <a:t/>
            </a:r>
            <a:br>
              <a:rPr kumimoji="0" lang="en-US" altLang="ko-KR" sz="2400" dirty="0">
                <a:solidFill>
                  <a:schemeClr val="tx1"/>
                </a:solidFill>
              </a:rPr>
            </a:br>
            <a:r>
              <a:rPr kumimoji="0" lang="en-US" altLang="ko-KR" sz="2400" dirty="0" smtClean="0">
                <a:solidFill>
                  <a:schemeClr val="tx1"/>
                </a:solidFill>
              </a:rPr>
              <a:t/>
            </a:r>
            <a:br>
              <a:rPr kumimoji="0" lang="en-US" altLang="ko-KR" sz="2400" dirty="0" smtClean="0">
                <a:solidFill>
                  <a:schemeClr val="tx1"/>
                </a:solidFill>
              </a:rPr>
            </a:br>
            <a:r>
              <a:rPr kumimoji="0" lang="en-US" altLang="ko-KR" sz="2400" dirty="0">
                <a:solidFill>
                  <a:schemeClr val="tx1"/>
                </a:solidFill>
              </a:rPr>
              <a:t/>
            </a:r>
            <a:br>
              <a:rPr kumimoji="0" lang="en-US" altLang="ko-KR" sz="2400" dirty="0">
                <a:solidFill>
                  <a:schemeClr val="tx1"/>
                </a:solidFill>
              </a:rPr>
            </a:br>
            <a:r>
              <a:rPr kumimoji="0" lang="en-US" altLang="ko-KR" sz="2400" dirty="0" smtClean="0">
                <a:solidFill>
                  <a:schemeClr val="tx1"/>
                </a:solidFill>
              </a:rPr>
              <a:t/>
            </a:r>
            <a:br>
              <a:rPr kumimoji="0" lang="en-US" altLang="ko-KR" sz="2400" dirty="0" smtClean="0">
                <a:solidFill>
                  <a:schemeClr val="tx1"/>
                </a:solidFill>
              </a:rPr>
            </a:br>
            <a:r>
              <a:rPr kumimoji="0" lang="ko-KR" altLang="en-US" sz="4000" dirty="0">
                <a:solidFill>
                  <a:schemeClr val="tx1"/>
                </a:solidFill>
              </a:rPr>
              <a:t>퍼지 제어</a:t>
            </a:r>
            <a:r>
              <a:rPr kumimoji="0" lang="en-US" altLang="ko-KR" sz="4000" dirty="0" smtClean="0">
                <a:solidFill>
                  <a:schemeClr val="tx1"/>
                </a:solidFill>
              </a:rPr>
              <a:t>:</a:t>
            </a:r>
            <a:r>
              <a:rPr lang="ko-KR" altLang="en-US" sz="2800" dirty="0" smtClean="0"/>
              <a:t>온도와 </a:t>
            </a:r>
            <a:r>
              <a:rPr lang="ko-KR" altLang="en-US" sz="2800" dirty="0"/>
              <a:t>압력에 따라 속도를 </a:t>
            </a:r>
            <a:r>
              <a:rPr lang="ko-KR" altLang="en-US" sz="2800" dirty="0" smtClean="0"/>
              <a:t>제어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/>
              <a:t> </a:t>
            </a:r>
            <a:r>
              <a:rPr lang="en-US" altLang="ko-KR" sz="2800" dirty="0" smtClean="0"/>
              <a:t>                   </a:t>
            </a:r>
            <a:r>
              <a:rPr lang="ko-KR" altLang="en-US" sz="2800" dirty="0" smtClean="0"/>
              <a:t>하는 </a:t>
            </a:r>
            <a:r>
              <a:rPr lang="ko-KR" altLang="en-US" sz="2800" dirty="0"/>
              <a:t>시스템</a:t>
            </a:r>
            <a:r>
              <a:rPr kumimoji="0" lang="en-US" altLang="ko-KR" sz="2800" dirty="0">
                <a:solidFill>
                  <a:schemeClr val="tx1"/>
                </a:solidFill>
              </a:rPr>
              <a:t/>
            </a:r>
            <a:br>
              <a:rPr kumimoji="0" lang="en-US" altLang="ko-KR" sz="2800" dirty="0">
                <a:solidFill>
                  <a:schemeClr val="tx1"/>
                </a:solidFill>
              </a:rPr>
            </a:br>
            <a:endParaRPr lang="ko-KR" altLang="en-US" sz="2800" dirty="0" smtClean="0"/>
          </a:p>
        </p:txBody>
      </p:sp>
      <p:sp>
        <p:nvSpPr>
          <p:cNvPr id="43011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97163B4-8AC6-4362-9781-C1D4C367AE9B}" type="slidenum">
              <a:rPr kumimoji="0" lang="en-US" altLang="ko-KR" smtClean="0"/>
              <a:pPr eaLnBrk="1" hangingPunct="1"/>
              <a:t>39</a:t>
            </a:fld>
            <a:endParaRPr kumimoji="0" lang="en-US" altLang="ko-KR" smtClean="0"/>
          </a:p>
        </p:txBody>
      </p:sp>
      <p:graphicFrame>
        <p:nvGraphicFramePr>
          <p:cNvPr id="43012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595102"/>
              </p:ext>
            </p:extLst>
          </p:nvPr>
        </p:nvGraphicFramePr>
        <p:xfrm>
          <a:off x="1763688" y="1556792"/>
          <a:ext cx="5584825" cy="507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VISIO" r:id="rId3" imgW="6181344" imgH="5608320" progId="Visio.Drawing.6">
                  <p:embed/>
                </p:oleObj>
              </mc:Choice>
              <mc:Fallback>
                <p:oleObj name="VISIO" r:id="rId3" imgW="6181344" imgH="5608320" progId="Visio.Drawing.6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556792"/>
                        <a:ext cx="5584825" cy="507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FD5649A-9BCA-412A-A1CD-94973BE7AE0B}" type="slidenum">
              <a:rPr kumimoji="0" lang="en-US" altLang="ko-KR" smtClean="0"/>
              <a:pPr eaLnBrk="1" hangingPunct="1"/>
              <a:t>4</a:t>
            </a:fld>
            <a:endParaRPr kumimoji="0" lang="en-US" altLang="ko-KR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>
                <a:solidFill>
                  <a:schemeClr val="tx1"/>
                </a:solidFill>
              </a:rPr>
              <a:t>개요</a:t>
            </a:r>
            <a:r>
              <a:rPr lang="en-US" altLang="ko-KR" sz="4000" smtClean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341438"/>
            <a:ext cx="7534275" cy="5256212"/>
          </a:xfrm>
        </p:spPr>
        <p:txBody>
          <a:bodyPr/>
          <a:lstStyle/>
          <a:p>
            <a:pPr eaLnBrk="1" hangingPunct="1"/>
            <a:r>
              <a:rPr lang="en-US" altLang="ko-KR" sz="2000" smtClean="0"/>
              <a:t> Fuzzy </a:t>
            </a:r>
            <a:r>
              <a:rPr lang="ko-KR" altLang="en-US" sz="2000" smtClean="0"/>
              <a:t>의 장점</a:t>
            </a:r>
          </a:p>
          <a:p>
            <a:pPr lvl="1" eaLnBrk="1" hangingPunct="1"/>
            <a:r>
              <a:rPr lang="ko-KR" altLang="en-US" sz="1800" smtClean="0"/>
              <a:t>추상적 개념</a:t>
            </a:r>
            <a:r>
              <a:rPr lang="en-US" altLang="ko-KR" sz="1800" smtClean="0"/>
              <a:t>(abstraction)</a:t>
            </a:r>
            <a:r>
              <a:rPr lang="ko-KR" altLang="en-US" sz="1800" smtClean="0"/>
              <a:t>에 좋다</a:t>
            </a:r>
            <a:r>
              <a:rPr lang="en-US" altLang="ko-KR" sz="1800" smtClean="0"/>
              <a:t>. </a:t>
            </a:r>
          </a:p>
          <a:p>
            <a:pPr lvl="1" eaLnBrk="1" hangingPunct="1"/>
            <a:r>
              <a:rPr lang="ko-KR" altLang="en-US" sz="1800" smtClean="0"/>
              <a:t>대략 범위를 정할 수 있다</a:t>
            </a:r>
          </a:p>
          <a:p>
            <a:pPr lvl="1" eaLnBrk="1" hangingPunct="1"/>
            <a:endParaRPr lang="ko-KR" altLang="en-US" sz="1900" smtClean="0"/>
          </a:p>
          <a:p>
            <a:pPr eaLnBrk="1" hangingPunct="1"/>
            <a:r>
              <a:rPr lang="ko-KR" altLang="en-US" sz="2000" smtClean="0"/>
              <a:t>술어논리와 퍼지논리의 비교</a:t>
            </a:r>
          </a:p>
          <a:p>
            <a:pPr eaLnBrk="1" hangingPunct="1">
              <a:lnSpc>
                <a:spcPct val="80000"/>
              </a:lnSpc>
            </a:pPr>
            <a:endParaRPr lang="ko-KR" altLang="en-US" sz="2000" smtClean="0"/>
          </a:p>
          <a:p>
            <a:pPr latinLnBrk="0">
              <a:lnSpc>
                <a:spcPct val="130000"/>
              </a:lnSpc>
              <a:spcBef>
                <a:spcPct val="0"/>
              </a:spcBef>
              <a:buClrTx/>
              <a:buFont typeface="Monotype Sorts" pitchFamily="2" charset="2"/>
              <a:buNone/>
            </a:pPr>
            <a:endParaRPr lang="en-US" altLang="ko-KR" sz="1900" smtClean="0"/>
          </a:p>
        </p:txBody>
      </p:sp>
      <p:graphicFrame>
        <p:nvGraphicFramePr>
          <p:cNvPr id="281649" name="Group 49"/>
          <p:cNvGraphicFramePr>
            <a:graphicFrameLocks noGrp="1"/>
          </p:cNvGraphicFramePr>
          <p:nvPr>
            <p:ph sz="half" idx="2"/>
          </p:nvPr>
        </p:nvGraphicFramePr>
        <p:xfrm>
          <a:off x="1152525" y="3429000"/>
          <a:ext cx="6299200" cy="2160588"/>
        </p:xfrm>
        <a:graphic>
          <a:graphicData uri="http://schemas.openxmlformats.org/drawingml/2006/table">
            <a:tbl>
              <a:tblPr/>
              <a:tblGrid>
                <a:gridCol w="3132138"/>
                <a:gridCol w="3167062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술어논리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퍼지논리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기호조작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기호조작 및 수치계산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정확한 추론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근사추론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확률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(probability)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가능성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(possibility)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 descr="흰색 대리석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81000"/>
            <a:ext cx="8154988" cy="609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ko-KR" sz="2800" dirty="0" smtClean="0"/>
              <a:t>Fuzzy control application on a Traffic Road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149725"/>
            <a:ext cx="6432550" cy="1752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Inputs={Arrival, Queue}</a:t>
            </a:r>
          </a:p>
          <a:p>
            <a:pPr algn="l" eaLnBrk="1" hangingPunct="1">
              <a:defRPr/>
            </a:pP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Output={Extension}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685800" y="1371600"/>
            <a:ext cx="3505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ko-KR" altLang="en-US" sz="2400" b="1">
                <a:latin typeface="Times New Roman" pitchFamily="18" charset="0"/>
              </a:rPr>
              <a:t>퍼지 교통제어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3200400" y="2133600"/>
            <a:ext cx="1524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Arial" pitchFamily="34" charset="0"/>
              <a:buNone/>
            </a:pPr>
            <a:r>
              <a:rPr lang="en-US" altLang="ko-KR"/>
              <a:t>Fuzzy</a:t>
            </a:r>
          </a:p>
          <a:p>
            <a:pPr algn="ctr">
              <a:buFont typeface="Arial" pitchFamily="34" charset="0"/>
              <a:buNone/>
            </a:pPr>
            <a:r>
              <a:rPr lang="en-US" altLang="ko-KR"/>
              <a:t>Logic</a:t>
            </a:r>
          </a:p>
          <a:p>
            <a:pPr algn="ctr">
              <a:buFont typeface="Arial" pitchFamily="34" charset="0"/>
              <a:buNone/>
            </a:pPr>
            <a:r>
              <a:rPr lang="en-US" altLang="ko-KR"/>
              <a:t>Control</a:t>
            </a: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2362200" y="2743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4724400" y="2743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447800" y="2514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ko-KR" sz="2400">
                <a:latin typeface="Times New Roman" pitchFamily="18" charset="0"/>
              </a:rPr>
              <a:t>inputs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5562600" y="2514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ko-KR" sz="2400">
                <a:latin typeface="Times New Roman" pitchFamily="18" charset="0"/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 descr="흰색 대리석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81000"/>
            <a:ext cx="4114800" cy="52772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ko-KR" sz="2800" dirty="0" smtClean="0"/>
              <a:t>Fuzzy control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350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2000" b="1" dirty="0">
                <a:latin typeface="Times New Roman" pitchFamily="18" charset="0"/>
              </a:rPr>
              <a:t>Traffic simulator</a:t>
            </a:r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>
            <a:off x="3886200" y="4419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4572000" y="44196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2057400" y="3048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2057400" y="3733800"/>
            <a:ext cx="1828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2057400" y="4419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2057400" y="3962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2057400" y="4191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2057400" y="3505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2057400" y="3276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5257800" y="3048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5257800" y="3733800"/>
            <a:ext cx="1828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5257800" y="4419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5257800" y="3962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>
            <a:off x="5257800" y="4191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>
            <a:off x="5257800" y="3505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>
            <a:off x="5257800" y="3276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4114800" y="4419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4343400" y="4419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>
            <a:off x="5257800" y="4419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>
            <a:off x="4800600" y="4419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>
            <a:off x="5029200" y="4419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>
            <a:off x="3886200" y="1981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>
            <a:off x="4572000" y="19812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7" name="Line 27"/>
          <p:cNvSpPr>
            <a:spLocks noChangeShapeType="1"/>
          </p:cNvSpPr>
          <p:nvPr/>
        </p:nvSpPr>
        <p:spPr bwMode="auto">
          <a:xfrm>
            <a:off x="4114800" y="1981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8" name="Line 28"/>
          <p:cNvSpPr>
            <a:spLocks noChangeShapeType="1"/>
          </p:cNvSpPr>
          <p:nvPr/>
        </p:nvSpPr>
        <p:spPr bwMode="auto">
          <a:xfrm>
            <a:off x="4343400" y="1981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09" name="Line 29"/>
          <p:cNvSpPr>
            <a:spLocks noChangeShapeType="1"/>
          </p:cNvSpPr>
          <p:nvPr/>
        </p:nvSpPr>
        <p:spPr bwMode="auto">
          <a:xfrm>
            <a:off x="5257800" y="1981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10" name="Line 30"/>
          <p:cNvSpPr>
            <a:spLocks noChangeShapeType="1"/>
          </p:cNvSpPr>
          <p:nvPr/>
        </p:nvSpPr>
        <p:spPr bwMode="auto">
          <a:xfrm>
            <a:off x="4800600" y="1981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>
            <a:off x="5029200" y="1981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4370388" y="13716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buNone/>
            </a:pPr>
            <a:r>
              <a:rPr lang="en-US" altLang="ko-KR" sz="2400" dirty="0">
                <a:latin typeface="Times New Roman" pitchFamily="18" charset="0"/>
              </a:rPr>
              <a:t>N</a:t>
            </a:r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4343400" y="5791200"/>
            <a:ext cx="43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buNone/>
            </a:pPr>
            <a:r>
              <a:rPr lang="en-US" altLang="ko-KR" sz="2400" dirty="0">
                <a:latin typeface="Times New Roman" pitchFamily="18" charset="0"/>
              </a:rPr>
              <a:t>S</a:t>
            </a:r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1338263" y="3505200"/>
            <a:ext cx="47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buNone/>
            </a:pPr>
            <a:r>
              <a:rPr lang="en-US" altLang="ko-KR" sz="2400" dirty="0">
                <a:latin typeface="Times New Roman" pitchFamily="18" charset="0"/>
              </a:rPr>
              <a:t>W</a:t>
            </a:r>
          </a:p>
        </p:txBody>
      </p:sp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7408863" y="3505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buNone/>
            </a:pPr>
            <a:r>
              <a:rPr lang="en-US" altLang="ko-KR" sz="2400" dirty="0">
                <a:latin typeface="Times New Roman" pitchFamily="18" charset="0"/>
              </a:rPr>
              <a:t>E</a:t>
            </a:r>
          </a:p>
        </p:txBody>
      </p:sp>
      <p:sp>
        <p:nvSpPr>
          <p:cNvPr id="46116" name="Rectangle 36"/>
          <p:cNvSpPr>
            <a:spLocks noChangeArrowheads="1"/>
          </p:cNvSpPr>
          <p:nvPr/>
        </p:nvSpPr>
        <p:spPr bwMode="auto">
          <a:xfrm>
            <a:off x="3962400" y="2895600"/>
            <a:ext cx="533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17" name="Rectangle 37"/>
          <p:cNvSpPr>
            <a:spLocks noChangeArrowheads="1"/>
          </p:cNvSpPr>
          <p:nvPr/>
        </p:nvSpPr>
        <p:spPr bwMode="auto">
          <a:xfrm>
            <a:off x="3962400" y="1981200"/>
            <a:ext cx="533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18" name="Rectangle 38"/>
          <p:cNvSpPr>
            <a:spLocks noChangeArrowheads="1"/>
          </p:cNvSpPr>
          <p:nvPr/>
        </p:nvSpPr>
        <p:spPr bwMode="auto">
          <a:xfrm>
            <a:off x="4648200" y="5334000"/>
            <a:ext cx="533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648200" y="4419600"/>
            <a:ext cx="533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5257800" y="3124200"/>
            <a:ext cx="152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2057400" y="3810000"/>
            <a:ext cx="152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3733800" y="3810000"/>
            <a:ext cx="152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6934200" y="3124200"/>
            <a:ext cx="152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46124" name="Object 44"/>
          <p:cNvGraphicFramePr>
            <a:graphicFrameLocks noChangeAspect="1"/>
          </p:cNvGraphicFramePr>
          <p:nvPr/>
        </p:nvGraphicFramePr>
        <p:xfrm>
          <a:off x="3352800" y="3810000"/>
          <a:ext cx="304800" cy="15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6" name="클립" r:id="rId3" imgW="1720901" imgH="854050" progId="MS_ClipArt_Gallery.2">
                  <p:embed/>
                </p:oleObj>
              </mc:Choice>
              <mc:Fallback>
                <p:oleObj name="클립" r:id="rId3" imgW="1720901" imgH="854050" progId="MS_ClipArt_Gallery.2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810000"/>
                        <a:ext cx="304800" cy="15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5" name="Object 45"/>
          <p:cNvGraphicFramePr>
            <a:graphicFrameLocks noChangeAspect="1"/>
          </p:cNvGraphicFramePr>
          <p:nvPr/>
        </p:nvGraphicFramePr>
        <p:xfrm>
          <a:off x="5486400" y="3124200"/>
          <a:ext cx="30480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7" name="클립" r:id="rId5" imgW="1825142" imgH="744322" progId="MS_ClipArt_Gallery.2">
                  <p:embed/>
                </p:oleObj>
              </mc:Choice>
              <mc:Fallback>
                <p:oleObj name="클립" r:id="rId5" imgW="1825142" imgH="744322" progId="MS_ClipArt_Gallery.2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124200"/>
                        <a:ext cx="304800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6" name="Object 46"/>
          <p:cNvGraphicFramePr>
            <a:graphicFrameLocks noChangeAspect="1"/>
          </p:cNvGraphicFramePr>
          <p:nvPr/>
        </p:nvGraphicFramePr>
        <p:xfrm>
          <a:off x="3352800" y="4038600"/>
          <a:ext cx="3048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8" name="클립" r:id="rId7" imgW="1720901" imgH="854050" progId="MS_ClipArt_Gallery.2">
                  <p:embed/>
                </p:oleObj>
              </mc:Choice>
              <mc:Fallback>
                <p:oleObj name="클립" r:id="rId7" imgW="1720901" imgH="854050" progId="MS_ClipArt_Gallery.2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038600"/>
                        <a:ext cx="3048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7" name="Object 47"/>
          <p:cNvGraphicFramePr>
            <a:graphicFrameLocks noChangeAspect="1"/>
          </p:cNvGraphicFramePr>
          <p:nvPr/>
        </p:nvGraphicFramePr>
        <p:xfrm>
          <a:off x="3352800" y="4267200"/>
          <a:ext cx="304800" cy="15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9" name="클립" r:id="rId8" imgW="1720901" imgH="854050" progId="MS_ClipArt_Gallery.2">
                  <p:embed/>
                </p:oleObj>
              </mc:Choice>
              <mc:Fallback>
                <p:oleObj name="클립" r:id="rId8" imgW="1720901" imgH="854050" progId="MS_ClipArt_Gallery.2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267200"/>
                        <a:ext cx="304800" cy="15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8" name="Object 48"/>
          <p:cNvGraphicFramePr>
            <a:graphicFrameLocks noChangeAspect="1"/>
          </p:cNvGraphicFramePr>
          <p:nvPr/>
        </p:nvGraphicFramePr>
        <p:xfrm>
          <a:off x="2971800" y="3810000"/>
          <a:ext cx="304800" cy="15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0" name="클립" r:id="rId9" imgW="1720901" imgH="854050" progId="MS_ClipArt_Gallery.2">
                  <p:embed/>
                </p:oleObj>
              </mc:Choice>
              <mc:Fallback>
                <p:oleObj name="클립" r:id="rId9" imgW="1720901" imgH="854050" progId="MS_ClipArt_Gallery.2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10000"/>
                        <a:ext cx="304800" cy="15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9" name="Object 49"/>
          <p:cNvGraphicFramePr>
            <a:graphicFrameLocks noChangeAspect="1"/>
          </p:cNvGraphicFramePr>
          <p:nvPr/>
        </p:nvGraphicFramePr>
        <p:xfrm>
          <a:off x="2971800" y="4038600"/>
          <a:ext cx="304800" cy="15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1" name="클립" r:id="rId10" imgW="1720901" imgH="854050" progId="MS_ClipArt_Gallery.2">
                  <p:embed/>
                </p:oleObj>
              </mc:Choice>
              <mc:Fallback>
                <p:oleObj name="클립" r:id="rId10" imgW="1720901" imgH="854050" progId="MS_ClipArt_Gallery.2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038600"/>
                        <a:ext cx="304800" cy="15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30" name="Object 50"/>
          <p:cNvGraphicFramePr>
            <a:graphicFrameLocks noChangeAspect="1"/>
          </p:cNvGraphicFramePr>
          <p:nvPr/>
        </p:nvGraphicFramePr>
        <p:xfrm>
          <a:off x="5486400" y="3352800"/>
          <a:ext cx="30480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2" name="클립" r:id="rId11" imgW="1825142" imgH="744322" progId="MS_ClipArt_Gallery.2">
                  <p:embed/>
                </p:oleObj>
              </mc:Choice>
              <mc:Fallback>
                <p:oleObj name="클립" r:id="rId11" imgW="1825142" imgH="744322" progId="MS_ClipArt_Gallery.2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352800"/>
                        <a:ext cx="304800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31" name="Object 51"/>
          <p:cNvGraphicFramePr>
            <a:graphicFrameLocks noChangeAspect="1"/>
          </p:cNvGraphicFramePr>
          <p:nvPr/>
        </p:nvGraphicFramePr>
        <p:xfrm>
          <a:off x="5486400" y="3581400"/>
          <a:ext cx="30480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3" name="클립" r:id="rId12" imgW="1825142" imgH="744322" progId="MS_ClipArt_Gallery.2">
                  <p:embed/>
                </p:oleObj>
              </mc:Choice>
              <mc:Fallback>
                <p:oleObj name="클립" r:id="rId12" imgW="1825142" imgH="744322" progId="MS_ClipArt_Gallery.2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581400"/>
                        <a:ext cx="304800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32" name="Object 52"/>
          <p:cNvGraphicFramePr>
            <a:graphicFrameLocks noChangeAspect="1"/>
          </p:cNvGraphicFramePr>
          <p:nvPr/>
        </p:nvGraphicFramePr>
        <p:xfrm>
          <a:off x="5867400" y="3124200"/>
          <a:ext cx="30480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4" name="클립" r:id="rId13" imgW="1825142" imgH="744322" progId="MS_ClipArt_Gallery.2">
                  <p:embed/>
                </p:oleObj>
              </mc:Choice>
              <mc:Fallback>
                <p:oleObj name="클립" r:id="rId13" imgW="1825142" imgH="744322" progId="MS_ClipArt_Gallery.2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124200"/>
                        <a:ext cx="304800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33" name="Object 53"/>
          <p:cNvGraphicFramePr>
            <a:graphicFrameLocks noChangeAspect="1"/>
          </p:cNvGraphicFramePr>
          <p:nvPr/>
        </p:nvGraphicFramePr>
        <p:xfrm>
          <a:off x="5867400" y="3352800"/>
          <a:ext cx="30480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5" name="클립" r:id="rId14" imgW="1825142" imgH="744322" progId="MS_ClipArt_Gallery.2">
                  <p:embed/>
                </p:oleObj>
              </mc:Choice>
              <mc:Fallback>
                <p:oleObj name="클립" r:id="rId14" imgW="1825142" imgH="744322" progId="MS_ClipArt_Gallery.2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352800"/>
                        <a:ext cx="304800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34" name="Object 58"/>
          <p:cNvGraphicFramePr>
            <a:graphicFrameLocks noChangeAspect="1"/>
          </p:cNvGraphicFramePr>
          <p:nvPr/>
        </p:nvGraphicFramePr>
        <p:xfrm>
          <a:off x="2971800" y="4267200"/>
          <a:ext cx="304800" cy="15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6" name="클립" r:id="rId15" imgW="1720901" imgH="854050" progId="MS_ClipArt_Gallery.2">
                  <p:embed/>
                </p:oleObj>
              </mc:Choice>
              <mc:Fallback>
                <p:oleObj name="클립" r:id="rId15" imgW="1720901" imgH="854050" progId="MS_ClipArt_Gallery.2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67200"/>
                        <a:ext cx="304800" cy="15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35" name="Object 59"/>
          <p:cNvGraphicFramePr>
            <a:graphicFrameLocks noChangeAspect="1"/>
          </p:cNvGraphicFramePr>
          <p:nvPr/>
        </p:nvGraphicFramePr>
        <p:xfrm>
          <a:off x="3886200" y="2667000"/>
          <a:ext cx="228600" cy="14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7" name="클립" r:id="rId16" imgW="1821485" imgH="1172261" progId="MS_ClipArt_Gallery.2">
                  <p:embed/>
                </p:oleObj>
              </mc:Choice>
              <mc:Fallback>
                <p:oleObj name="클립" r:id="rId16" imgW="1821485" imgH="1172261" progId="MS_ClipArt_Gallery.2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667000"/>
                        <a:ext cx="228600" cy="14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36" name="Object 60"/>
          <p:cNvGraphicFramePr>
            <a:graphicFrameLocks noChangeAspect="1"/>
          </p:cNvGraphicFramePr>
          <p:nvPr/>
        </p:nvGraphicFramePr>
        <p:xfrm>
          <a:off x="4114800" y="2667000"/>
          <a:ext cx="228600" cy="14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8" name="클립" r:id="rId18" imgW="1821485" imgH="1172261" progId="MS_ClipArt_Gallery.2">
                  <p:embed/>
                </p:oleObj>
              </mc:Choice>
              <mc:Fallback>
                <p:oleObj name="클립" r:id="rId18" imgW="1821485" imgH="1172261" progId="MS_ClipArt_Gallery.2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667000"/>
                        <a:ext cx="228600" cy="14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37" name="Object 61"/>
          <p:cNvGraphicFramePr>
            <a:graphicFrameLocks noChangeAspect="1"/>
          </p:cNvGraphicFramePr>
          <p:nvPr/>
        </p:nvGraphicFramePr>
        <p:xfrm>
          <a:off x="4343400" y="2667000"/>
          <a:ext cx="228600" cy="14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9" name="클립" r:id="rId19" imgW="1821485" imgH="1172261" progId="MS_ClipArt_Gallery.2">
                  <p:embed/>
                </p:oleObj>
              </mc:Choice>
              <mc:Fallback>
                <p:oleObj name="클립" r:id="rId19" imgW="1821485" imgH="1172261" progId="MS_ClipArt_Gallery.2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667000"/>
                        <a:ext cx="228600" cy="14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38" name="Object 62"/>
          <p:cNvGraphicFramePr>
            <a:graphicFrameLocks noChangeAspect="1"/>
          </p:cNvGraphicFramePr>
          <p:nvPr/>
        </p:nvGraphicFramePr>
        <p:xfrm>
          <a:off x="4114800" y="2438400"/>
          <a:ext cx="228600" cy="14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0" name="클립" r:id="rId20" imgW="1821485" imgH="1172261" progId="MS_ClipArt_Gallery.2">
                  <p:embed/>
                </p:oleObj>
              </mc:Choice>
              <mc:Fallback>
                <p:oleObj name="클립" r:id="rId20" imgW="1821485" imgH="1172261" progId="MS_ClipArt_Gallery.2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438400"/>
                        <a:ext cx="228600" cy="14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39" name="Object 63"/>
          <p:cNvGraphicFramePr>
            <a:graphicFrameLocks noChangeAspect="1"/>
          </p:cNvGraphicFramePr>
          <p:nvPr/>
        </p:nvGraphicFramePr>
        <p:xfrm>
          <a:off x="4343400" y="2438400"/>
          <a:ext cx="228600" cy="14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1" name="클립" r:id="rId21" imgW="1821485" imgH="1172261" progId="MS_ClipArt_Gallery.2">
                  <p:embed/>
                </p:oleObj>
              </mc:Choice>
              <mc:Fallback>
                <p:oleObj name="클립" r:id="rId21" imgW="1821485" imgH="1172261" progId="MS_ClipArt_Gallery.2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438400"/>
                        <a:ext cx="228600" cy="14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40" name="Object 64"/>
          <p:cNvGraphicFramePr>
            <a:graphicFrameLocks noChangeAspect="1"/>
          </p:cNvGraphicFramePr>
          <p:nvPr/>
        </p:nvGraphicFramePr>
        <p:xfrm>
          <a:off x="3886200" y="2438400"/>
          <a:ext cx="228600" cy="14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2" name="클립" r:id="rId22" imgW="1821485" imgH="1172261" progId="MS_ClipArt_Gallery.2">
                  <p:embed/>
                </p:oleObj>
              </mc:Choice>
              <mc:Fallback>
                <p:oleObj name="클립" r:id="rId22" imgW="1821485" imgH="1172261" progId="MS_ClipArt_Gallery.2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438400"/>
                        <a:ext cx="228600" cy="14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41" name="Object 65"/>
          <p:cNvGraphicFramePr>
            <a:graphicFrameLocks noChangeAspect="1"/>
          </p:cNvGraphicFramePr>
          <p:nvPr/>
        </p:nvGraphicFramePr>
        <p:xfrm>
          <a:off x="5029200" y="4648200"/>
          <a:ext cx="2286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3" name="클립" r:id="rId23" imgW="1761134" imgH="1077163" progId="MS_ClipArt_Gallery.2">
                  <p:embed/>
                </p:oleObj>
              </mc:Choice>
              <mc:Fallback>
                <p:oleObj name="클립" r:id="rId23" imgW="1761134" imgH="1077163" progId="MS_ClipArt_Gallery.2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648200"/>
                        <a:ext cx="2286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42" name="Object 66"/>
          <p:cNvGraphicFramePr>
            <a:graphicFrameLocks noChangeAspect="1"/>
          </p:cNvGraphicFramePr>
          <p:nvPr/>
        </p:nvGraphicFramePr>
        <p:xfrm>
          <a:off x="4800600" y="4648200"/>
          <a:ext cx="2286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4" name="클립" r:id="rId25" imgW="1761134" imgH="1077163" progId="MS_ClipArt_Gallery.2">
                  <p:embed/>
                </p:oleObj>
              </mc:Choice>
              <mc:Fallback>
                <p:oleObj name="클립" r:id="rId25" imgW="1761134" imgH="1077163" progId="MS_ClipArt_Gallery.2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648200"/>
                        <a:ext cx="2286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43" name="Object 67"/>
          <p:cNvGraphicFramePr>
            <a:graphicFrameLocks noChangeAspect="1"/>
          </p:cNvGraphicFramePr>
          <p:nvPr/>
        </p:nvGraphicFramePr>
        <p:xfrm>
          <a:off x="4572000" y="4648200"/>
          <a:ext cx="2286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5" name="클립" r:id="rId26" imgW="1761134" imgH="1077163" progId="MS_ClipArt_Gallery.2">
                  <p:embed/>
                </p:oleObj>
              </mc:Choice>
              <mc:Fallback>
                <p:oleObj name="클립" r:id="rId26" imgW="1761134" imgH="1077163" progId="MS_ClipArt_Gallery.2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648200"/>
                        <a:ext cx="2286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44" name="Object 68"/>
          <p:cNvGraphicFramePr>
            <a:graphicFrameLocks noChangeAspect="1"/>
          </p:cNvGraphicFramePr>
          <p:nvPr/>
        </p:nvGraphicFramePr>
        <p:xfrm>
          <a:off x="4800600" y="4800600"/>
          <a:ext cx="2286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6" name="클립" r:id="rId27" imgW="1761134" imgH="1077163" progId="MS_ClipArt_Gallery.2">
                  <p:embed/>
                </p:oleObj>
              </mc:Choice>
              <mc:Fallback>
                <p:oleObj name="클립" r:id="rId27" imgW="1761134" imgH="1077163" progId="MS_ClipArt_Gallery.2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286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45" name="Object 69"/>
          <p:cNvGraphicFramePr>
            <a:graphicFrameLocks noChangeAspect="1"/>
          </p:cNvGraphicFramePr>
          <p:nvPr/>
        </p:nvGraphicFramePr>
        <p:xfrm>
          <a:off x="5029200" y="4800600"/>
          <a:ext cx="2286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7" name="클립" r:id="rId28" imgW="1761134" imgH="1077163" progId="MS_ClipArt_Gallery.2">
                  <p:embed/>
                </p:oleObj>
              </mc:Choice>
              <mc:Fallback>
                <p:oleObj name="클립" r:id="rId28" imgW="1761134" imgH="1077163" progId="MS_ClipArt_Gallery.2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800600"/>
                        <a:ext cx="2286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46" name="Object 70"/>
          <p:cNvGraphicFramePr>
            <a:graphicFrameLocks noChangeAspect="1"/>
          </p:cNvGraphicFramePr>
          <p:nvPr/>
        </p:nvGraphicFramePr>
        <p:xfrm>
          <a:off x="4572000" y="4800600"/>
          <a:ext cx="2286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8" name="클립" r:id="rId29" imgW="1761134" imgH="1077163" progId="MS_ClipArt_Gallery.2">
                  <p:embed/>
                </p:oleObj>
              </mc:Choice>
              <mc:Fallback>
                <p:oleObj name="클립" r:id="rId29" imgW="1761134" imgH="1077163" progId="MS_ClipArt_Gallery.2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800600"/>
                        <a:ext cx="2286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47" name="Object 71"/>
          <p:cNvGraphicFramePr>
            <a:graphicFrameLocks noChangeAspect="1"/>
          </p:cNvGraphicFramePr>
          <p:nvPr/>
        </p:nvGraphicFramePr>
        <p:xfrm>
          <a:off x="4114800" y="2209800"/>
          <a:ext cx="228600" cy="14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9" name="클립" r:id="rId30" imgW="1821485" imgH="1172261" progId="MS_ClipArt_Gallery.2">
                  <p:embed/>
                </p:oleObj>
              </mc:Choice>
              <mc:Fallback>
                <p:oleObj name="클립" r:id="rId30" imgW="1821485" imgH="1172261" progId="MS_ClipArt_Gallery.2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09800"/>
                        <a:ext cx="228600" cy="14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48" name="Object 72"/>
          <p:cNvGraphicFramePr>
            <a:graphicFrameLocks noChangeAspect="1"/>
          </p:cNvGraphicFramePr>
          <p:nvPr/>
        </p:nvGraphicFramePr>
        <p:xfrm>
          <a:off x="4800600" y="4953000"/>
          <a:ext cx="2286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0" name="클립" r:id="rId31" imgW="1761134" imgH="1077163" progId="MS_ClipArt_Gallery.2">
                  <p:embed/>
                </p:oleObj>
              </mc:Choice>
              <mc:Fallback>
                <p:oleObj name="클립" r:id="rId31" imgW="1761134" imgH="1077163" progId="MS_ClipArt_Gallery.2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953000"/>
                        <a:ext cx="2286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49" name="Object 73"/>
          <p:cNvGraphicFramePr>
            <a:graphicFrameLocks noChangeAspect="1"/>
          </p:cNvGraphicFramePr>
          <p:nvPr/>
        </p:nvGraphicFramePr>
        <p:xfrm>
          <a:off x="4572000" y="4953000"/>
          <a:ext cx="2286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1" name="클립" r:id="rId32" imgW="1761134" imgH="1077163" progId="MS_ClipArt_Gallery.2">
                  <p:embed/>
                </p:oleObj>
              </mc:Choice>
              <mc:Fallback>
                <p:oleObj name="클립" r:id="rId32" imgW="1761134" imgH="1077163" progId="MS_ClipArt_Gallery.2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953000"/>
                        <a:ext cx="2286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50" name="Text Box 74"/>
          <p:cNvSpPr txBox="1">
            <a:spLocks noChangeArrowheads="1"/>
          </p:cNvSpPr>
          <p:nvPr/>
        </p:nvSpPr>
        <p:spPr bwMode="auto">
          <a:xfrm>
            <a:off x="688929" y="4920605"/>
            <a:ext cx="27210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buNone/>
            </a:pPr>
            <a:r>
              <a:rPr lang="en-US" altLang="ko-KR" sz="1200" b="1" dirty="0">
                <a:latin typeface="Times New Roman" pitchFamily="18" charset="0"/>
              </a:rPr>
              <a:t>Arrival : Green </a:t>
            </a:r>
            <a:r>
              <a:rPr lang="ko-KR" altLang="en-US" sz="1200" b="1" dirty="0">
                <a:latin typeface="Times New Roman" pitchFamily="18" charset="0"/>
              </a:rPr>
              <a:t>신호에 진입한 차량 수</a:t>
            </a:r>
          </a:p>
          <a:p>
            <a:pPr algn="ctr" eaLnBrk="1" hangingPunct="1">
              <a:buNone/>
            </a:pPr>
            <a:r>
              <a:rPr lang="en-US" altLang="ko-KR" sz="1200" b="1" dirty="0">
                <a:latin typeface="Times New Roman" pitchFamily="18" charset="0"/>
              </a:rPr>
              <a:t>N(7</a:t>
            </a:r>
            <a:r>
              <a:rPr lang="ko-KR" altLang="en-US" sz="1200" b="1" dirty="0">
                <a:latin typeface="Times New Roman" pitchFamily="18" charset="0"/>
              </a:rPr>
              <a:t>대</a:t>
            </a:r>
            <a:r>
              <a:rPr lang="en-US" altLang="ko-KR" sz="1200" b="1" dirty="0">
                <a:latin typeface="Times New Roman" pitchFamily="18" charset="0"/>
              </a:rPr>
              <a:t>), S(8</a:t>
            </a:r>
            <a:r>
              <a:rPr lang="ko-KR" altLang="en-US" sz="1200" b="1" dirty="0">
                <a:latin typeface="Times New Roman" pitchFamily="18" charset="0"/>
              </a:rPr>
              <a:t>대</a:t>
            </a:r>
            <a:r>
              <a:rPr lang="en-US" altLang="ko-KR" sz="1200" b="1" dirty="0">
                <a:latin typeface="Times New Roman" pitchFamily="18" charset="0"/>
              </a:rPr>
              <a:t>)=15</a:t>
            </a:r>
            <a:r>
              <a:rPr lang="ko-KR" altLang="en-US" sz="1200" b="1" dirty="0">
                <a:latin typeface="Times New Roman" pitchFamily="18" charset="0"/>
              </a:rPr>
              <a:t>대</a:t>
            </a:r>
          </a:p>
        </p:txBody>
      </p:sp>
      <p:sp>
        <p:nvSpPr>
          <p:cNvPr id="46151" name="Text Box 75"/>
          <p:cNvSpPr txBox="1">
            <a:spLocks noChangeArrowheads="1"/>
          </p:cNvSpPr>
          <p:nvPr/>
        </p:nvSpPr>
        <p:spPr bwMode="auto">
          <a:xfrm>
            <a:off x="689418" y="5606405"/>
            <a:ext cx="26661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buNone/>
            </a:pPr>
            <a:r>
              <a:rPr lang="en-US" altLang="ko-KR" sz="1200" b="1" dirty="0">
                <a:latin typeface="Times New Roman" pitchFamily="18" charset="0"/>
              </a:rPr>
              <a:t>Queue : Red </a:t>
            </a:r>
            <a:r>
              <a:rPr lang="ko-KR" altLang="en-US" sz="1200" b="1" dirty="0">
                <a:latin typeface="Times New Roman" pitchFamily="18" charset="0"/>
              </a:rPr>
              <a:t>신호에 대기하는 차량 수</a:t>
            </a:r>
          </a:p>
          <a:p>
            <a:pPr algn="ctr" eaLnBrk="1" hangingPunct="1">
              <a:buNone/>
            </a:pPr>
            <a:r>
              <a:rPr lang="en-US" altLang="ko-KR" sz="1200" b="1" dirty="0">
                <a:latin typeface="Times New Roman" pitchFamily="18" charset="0"/>
              </a:rPr>
              <a:t>W(6</a:t>
            </a:r>
            <a:r>
              <a:rPr lang="ko-KR" altLang="en-US" sz="1200" b="1" dirty="0">
                <a:latin typeface="Times New Roman" pitchFamily="18" charset="0"/>
              </a:rPr>
              <a:t>대</a:t>
            </a:r>
            <a:r>
              <a:rPr lang="en-US" altLang="ko-KR" sz="1200" b="1" dirty="0">
                <a:latin typeface="Times New Roman" pitchFamily="18" charset="0"/>
              </a:rPr>
              <a:t>), E(5</a:t>
            </a:r>
            <a:r>
              <a:rPr lang="ko-KR" altLang="en-US" sz="1200" b="1" dirty="0">
                <a:latin typeface="Times New Roman" pitchFamily="18" charset="0"/>
              </a:rPr>
              <a:t>대</a:t>
            </a:r>
            <a:r>
              <a:rPr lang="en-US" altLang="ko-KR" sz="1200" b="1" dirty="0">
                <a:latin typeface="Times New Roman" pitchFamily="18" charset="0"/>
              </a:rPr>
              <a:t>)=11</a:t>
            </a:r>
            <a:r>
              <a:rPr lang="ko-KR" altLang="en-US" sz="1200" b="1" dirty="0">
                <a:latin typeface="Times New Roman" pitchFamily="18" charset="0"/>
              </a:rPr>
              <a:t>대</a:t>
            </a:r>
          </a:p>
        </p:txBody>
      </p:sp>
      <p:sp>
        <p:nvSpPr>
          <p:cNvPr id="46152" name="Line 76"/>
          <p:cNvSpPr>
            <a:spLocks noChangeShapeType="1"/>
          </p:cNvSpPr>
          <p:nvPr/>
        </p:nvSpPr>
        <p:spPr bwMode="auto">
          <a:xfrm>
            <a:off x="4267200" y="3276600"/>
            <a:ext cx="0" cy="914400"/>
          </a:xfrm>
          <a:prstGeom prst="line">
            <a:avLst/>
          </a:prstGeom>
          <a:noFill/>
          <a:ln w="9525">
            <a:solidFill>
              <a:srgbClr val="008000"/>
            </a:solidFill>
            <a:prstDash val="lgDashDot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53" name="Line 77"/>
          <p:cNvSpPr>
            <a:spLocks noChangeShapeType="1"/>
          </p:cNvSpPr>
          <p:nvPr/>
        </p:nvSpPr>
        <p:spPr bwMode="auto">
          <a:xfrm rot="10800000">
            <a:off x="4876800" y="3276600"/>
            <a:ext cx="1588" cy="914400"/>
          </a:xfrm>
          <a:prstGeom prst="line">
            <a:avLst/>
          </a:prstGeom>
          <a:noFill/>
          <a:ln w="9525">
            <a:solidFill>
              <a:srgbClr val="008000"/>
            </a:solidFill>
            <a:prstDash val="lgDashDot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54" name="AutoShape 78"/>
          <p:cNvSpPr>
            <a:spLocks noChangeArrowheads="1"/>
          </p:cNvSpPr>
          <p:nvPr/>
        </p:nvSpPr>
        <p:spPr bwMode="auto">
          <a:xfrm>
            <a:off x="5334000" y="2514600"/>
            <a:ext cx="1143000" cy="457200"/>
          </a:xfrm>
          <a:prstGeom prst="cloudCallout">
            <a:avLst>
              <a:gd name="adj1" fmla="val -46389"/>
              <a:gd name="adj2" fmla="val 67708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00"/>
              <a:t>Front detector</a:t>
            </a:r>
          </a:p>
        </p:txBody>
      </p:sp>
      <p:sp>
        <p:nvSpPr>
          <p:cNvPr id="46155" name="AutoShape 79"/>
          <p:cNvSpPr>
            <a:spLocks noChangeArrowheads="1"/>
          </p:cNvSpPr>
          <p:nvPr/>
        </p:nvSpPr>
        <p:spPr bwMode="auto">
          <a:xfrm rot="1252679">
            <a:off x="5257800" y="5181600"/>
            <a:ext cx="1219200" cy="419100"/>
          </a:xfrm>
          <a:prstGeom prst="cloudCallout">
            <a:avLst>
              <a:gd name="adj1" fmla="val -46634"/>
              <a:gd name="adj2" fmla="val 6481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00"/>
              <a:t>Rear detector</a:t>
            </a:r>
          </a:p>
        </p:txBody>
      </p:sp>
      <p:sp>
        <p:nvSpPr>
          <p:cNvPr id="46156" name="Oval 80"/>
          <p:cNvSpPr>
            <a:spLocks noChangeArrowheads="1"/>
          </p:cNvSpPr>
          <p:nvPr/>
        </p:nvSpPr>
        <p:spPr bwMode="auto">
          <a:xfrm>
            <a:off x="5257800" y="3505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57" name="Oval 81"/>
          <p:cNvSpPr>
            <a:spLocks noChangeArrowheads="1"/>
          </p:cNvSpPr>
          <p:nvPr/>
        </p:nvSpPr>
        <p:spPr bwMode="auto">
          <a:xfrm>
            <a:off x="5257800" y="3276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58" name="Oval 82"/>
          <p:cNvSpPr>
            <a:spLocks noChangeArrowheads="1"/>
          </p:cNvSpPr>
          <p:nvPr/>
        </p:nvSpPr>
        <p:spPr bwMode="auto">
          <a:xfrm>
            <a:off x="4267200" y="28956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59" name="Oval 83"/>
          <p:cNvSpPr>
            <a:spLocks noChangeArrowheads="1"/>
          </p:cNvSpPr>
          <p:nvPr/>
        </p:nvSpPr>
        <p:spPr bwMode="auto">
          <a:xfrm>
            <a:off x="4953000" y="44196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60" name="Oval 84"/>
          <p:cNvSpPr>
            <a:spLocks noChangeArrowheads="1"/>
          </p:cNvSpPr>
          <p:nvPr/>
        </p:nvSpPr>
        <p:spPr bwMode="auto">
          <a:xfrm>
            <a:off x="4724400" y="44196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61" name="Oval 85"/>
          <p:cNvSpPr>
            <a:spLocks noChangeArrowheads="1"/>
          </p:cNvSpPr>
          <p:nvPr/>
        </p:nvSpPr>
        <p:spPr bwMode="auto">
          <a:xfrm>
            <a:off x="4038600" y="28956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62" name="Oval 86"/>
          <p:cNvSpPr>
            <a:spLocks noChangeArrowheads="1"/>
          </p:cNvSpPr>
          <p:nvPr/>
        </p:nvSpPr>
        <p:spPr bwMode="auto">
          <a:xfrm>
            <a:off x="3733800" y="3886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163" name="Oval 87"/>
          <p:cNvSpPr>
            <a:spLocks noChangeArrowheads="1"/>
          </p:cNvSpPr>
          <p:nvPr/>
        </p:nvSpPr>
        <p:spPr bwMode="auto">
          <a:xfrm>
            <a:off x="3733800" y="4114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 descr="흰색 대리석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81000"/>
            <a:ext cx="4114800" cy="5334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ko-KR" sz="2800" smtClean="0"/>
              <a:t>Fuzzy control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3505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ko-KR" altLang="en-US" sz="2400" b="1">
                <a:latin typeface="Times New Roman" pitchFamily="18" charset="0"/>
              </a:rPr>
              <a:t>추론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914400" y="3124200"/>
            <a:ext cx="601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ko-KR" sz="2400">
                <a:latin typeface="Times New Roman" pitchFamily="18" charset="0"/>
              </a:rPr>
              <a:t>f1 : A=10  &amp;  Q=</a:t>
            </a:r>
            <a:r>
              <a:rPr lang="en-US" altLang="ko-KR" sz="2000">
                <a:latin typeface="Times New Roman" pitchFamily="18" charset="0"/>
              </a:rPr>
              <a:t>20    </a:t>
            </a:r>
            <a:r>
              <a:rPr lang="en-US" altLang="ko-KR" sz="2400">
                <a:latin typeface="Times New Roman" pitchFamily="18" charset="0"/>
              </a:rPr>
              <a:t> then    E=0</a:t>
            </a:r>
            <a:r>
              <a:rPr lang="ko-KR" altLang="en-US" sz="2400">
                <a:latin typeface="Times New Roman" pitchFamily="18" charset="0"/>
              </a:rPr>
              <a:t>초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533400" y="1905000"/>
            <a:ext cx="556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ko-KR" sz="2000">
                <a:latin typeface="Times New Roman" pitchFamily="18" charset="0"/>
              </a:rPr>
              <a:t>Primitive time(</a:t>
            </a:r>
            <a:r>
              <a:rPr lang="ko-KR" altLang="en-US" sz="2000">
                <a:latin typeface="Times New Roman" pitchFamily="18" charset="0"/>
              </a:rPr>
              <a:t>기본주기</a:t>
            </a:r>
            <a:r>
              <a:rPr lang="en-US" altLang="ko-KR" sz="2000">
                <a:latin typeface="Times New Roman" pitchFamily="18" charset="0"/>
              </a:rPr>
              <a:t>) :18</a:t>
            </a:r>
            <a:r>
              <a:rPr lang="ko-KR" altLang="en-US" sz="2000">
                <a:latin typeface="Times New Roman" pitchFamily="18" charset="0"/>
              </a:rPr>
              <a:t>초</a:t>
            </a:r>
            <a:r>
              <a:rPr lang="en-US" altLang="ko-KR" sz="2000">
                <a:latin typeface="Times New Roman" pitchFamily="18" charset="0"/>
              </a:rPr>
              <a:t>,  A=10, Q=20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762000" y="2362200"/>
            <a:ext cx="541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ko-KR" sz="2000">
                <a:latin typeface="Times New Roman" pitchFamily="18" charset="0"/>
              </a:rPr>
              <a:t>Extension time : Primitive time </a:t>
            </a:r>
            <a:r>
              <a:rPr lang="ko-KR" altLang="en-US" sz="2000">
                <a:latin typeface="Times New Roman" pitchFamily="18" charset="0"/>
              </a:rPr>
              <a:t>이외의 연장시간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914400" y="3733800"/>
            <a:ext cx="601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ko-KR" sz="2400">
                <a:latin typeface="Times New Roman" pitchFamily="18" charset="0"/>
              </a:rPr>
              <a:t>f2 : A=20  &amp;  Q=5</a:t>
            </a:r>
            <a:r>
              <a:rPr lang="en-US" altLang="ko-KR" sz="2000">
                <a:latin typeface="Times New Roman" pitchFamily="18" charset="0"/>
              </a:rPr>
              <a:t>    </a:t>
            </a:r>
            <a:r>
              <a:rPr lang="en-US" altLang="ko-KR" sz="2400">
                <a:latin typeface="Times New Roman" pitchFamily="18" charset="0"/>
              </a:rPr>
              <a:t> then    E=10</a:t>
            </a:r>
            <a:r>
              <a:rPr lang="ko-KR" altLang="en-US" sz="2400">
                <a:latin typeface="Times New Roman" pitchFamily="18" charset="0"/>
              </a:rPr>
              <a:t>초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762000" y="4343400"/>
            <a:ext cx="601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ko-KR" sz="2400">
                <a:latin typeface="Times New Roman" pitchFamily="18" charset="0"/>
              </a:rPr>
              <a:t>f3 : A=0  &amp;  Q=0</a:t>
            </a:r>
            <a:r>
              <a:rPr lang="en-US" altLang="ko-KR" sz="2000">
                <a:latin typeface="Times New Roman" pitchFamily="18" charset="0"/>
              </a:rPr>
              <a:t>    </a:t>
            </a:r>
            <a:r>
              <a:rPr lang="en-US" altLang="ko-KR" sz="2400">
                <a:latin typeface="Times New Roman" pitchFamily="18" charset="0"/>
              </a:rPr>
              <a:t> then    E=?</a:t>
            </a:r>
            <a:r>
              <a:rPr lang="ko-KR" altLang="en-US" sz="2400">
                <a:latin typeface="Times New Roman" pitchFamily="18" charset="0"/>
              </a:rPr>
              <a:t>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 descr="흰색 대리석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81000"/>
            <a:ext cx="4191000" cy="5334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ko-KR" sz="2800" smtClean="0"/>
              <a:t>Fuzzy control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708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ko-KR" sz="2000" b="1">
                <a:latin typeface="Times New Roman" pitchFamily="18" charset="0"/>
              </a:rPr>
              <a:t>1. Fuzzy input variables &amp; their membership functions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914400" y="1371600"/>
          <a:ext cx="4267200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6" name="차트" r:id="rId3" imgW="6800867" imgH="4619700" progId="MSGraph.Chart.8">
                  <p:embed followColorScheme="full"/>
                </p:oleObj>
              </mc:Choice>
              <mc:Fallback>
                <p:oleObj name="차트" r:id="rId3" imgW="6800867" imgH="46197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4267200" cy="265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4495800" y="1295400"/>
          <a:ext cx="4267200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7" name="차트" r:id="rId5" imgW="6800867" imgH="4619700" progId="MSGraph.Chart.8">
                  <p:embed followColorScheme="full"/>
                </p:oleObj>
              </mc:Choice>
              <mc:Fallback>
                <p:oleObj name="차트" r:id="rId5" imgW="6800867" imgH="4619700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295400"/>
                        <a:ext cx="4267200" cy="265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4191000" y="3352800"/>
            <a:ext cx="426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000">
                <a:latin typeface="Times New Roman" pitchFamily="18" charset="0"/>
              </a:rPr>
              <a:t>0       1       2       3        4       5       6       7        8       9       10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09600" y="3352800"/>
            <a:ext cx="426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000">
                <a:latin typeface="Times New Roman" pitchFamily="18" charset="0"/>
              </a:rPr>
              <a:t>0       1       2       3        4       5       6       7        8       9       10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914400" y="3733800"/>
          <a:ext cx="4267200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8" name="차트" r:id="rId7" imgW="6800867" imgH="4619700" progId="MSGraph.Chart.8">
                  <p:embed followColorScheme="full"/>
                </p:oleObj>
              </mc:Choice>
              <mc:Fallback>
                <p:oleObj name="차트" r:id="rId7" imgW="6800867" imgH="4619700" progId="MSGraph.Chart.8">
                  <p:embed followColorScheme="full"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33800"/>
                        <a:ext cx="4267200" cy="265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609600" y="5715000"/>
            <a:ext cx="426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000">
                <a:latin typeface="Times New Roman" pitchFamily="18" charset="0"/>
              </a:rPr>
              <a:t>0       1       2       3        4       5       6       7        8       9       10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3733800" y="4114800"/>
            <a:ext cx="463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buNone/>
            </a:pPr>
            <a:r>
              <a:rPr lang="en-US" altLang="ko-KR" sz="1200" b="1" dirty="0">
                <a:latin typeface="Times New Roman" pitchFamily="18" charset="0"/>
              </a:rPr>
              <a:t>long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2665413" y="4114800"/>
            <a:ext cx="755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buNone/>
            </a:pPr>
            <a:r>
              <a:rPr lang="en-US" altLang="ko-KR" sz="1200" b="1" dirty="0">
                <a:latin typeface="Times New Roman" pitchFamily="18" charset="0"/>
              </a:rPr>
              <a:t>medium 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1828800" y="4114800"/>
            <a:ext cx="522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buNone/>
            </a:pPr>
            <a:r>
              <a:rPr lang="en-US" altLang="ko-KR" sz="1200" b="1" dirty="0">
                <a:latin typeface="Times New Roman" pitchFamily="18" charset="0"/>
              </a:rPr>
              <a:t>short</a:t>
            </a:r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7221653" y="1751420"/>
            <a:ext cx="5998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buNone/>
            </a:pPr>
            <a:r>
              <a:rPr lang="en-US" altLang="ko-KR" sz="1200" dirty="0"/>
              <a:t>heavy</a:t>
            </a:r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5483892" y="1751420"/>
            <a:ext cx="48603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buNone/>
            </a:pPr>
            <a:r>
              <a:rPr lang="en-US" altLang="ko-KR" sz="1200" dirty="0"/>
              <a:t>light</a:t>
            </a:r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6317216" y="1751420"/>
            <a:ext cx="6735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buNone/>
            </a:pPr>
            <a:r>
              <a:rPr lang="en-US" altLang="ko-KR" sz="1200" dirty="0"/>
              <a:t>normal</a:t>
            </a:r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1902492" y="1751420"/>
            <a:ext cx="48603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buNone/>
            </a:pPr>
            <a:r>
              <a:rPr lang="en-US" altLang="ko-KR" sz="1200" dirty="0"/>
              <a:t>light</a:t>
            </a:r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2735816" y="1751420"/>
            <a:ext cx="6735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buNone/>
            </a:pPr>
            <a:r>
              <a:rPr lang="en-US" altLang="ko-KR" sz="1200" dirty="0"/>
              <a:t>normal</a:t>
            </a:r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3640253" y="1751420"/>
            <a:ext cx="5998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buNone/>
            </a:pPr>
            <a:r>
              <a:rPr lang="en-US" altLang="ko-KR" sz="1200" dirty="0"/>
              <a:t>heavy</a:t>
            </a:r>
          </a:p>
        </p:txBody>
      </p:sp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1103947" y="1751420"/>
            <a:ext cx="4924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buNone/>
            </a:pPr>
            <a:r>
              <a:rPr lang="en-US" altLang="ko-KR" sz="1200" dirty="0"/>
              <a:t>zero</a:t>
            </a:r>
          </a:p>
        </p:txBody>
      </p: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4634547" y="1751420"/>
            <a:ext cx="4924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buNone/>
            </a:pPr>
            <a:r>
              <a:rPr lang="en-US" altLang="ko-KR" sz="1200" dirty="0"/>
              <a:t>zero</a:t>
            </a:r>
          </a:p>
        </p:txBody>
      </p:sp>
      <p:sp>
        <p:nvSpPr>
          <p:cNvPr id="48149" name="Rectangle 21"/>
          <p:cNvSpPr>
            <a:spLocks noChangeArrowheads="1"/>
          </p:cNvSpPr>
          <p:nvPr/>
        </p:nvSpPr>
        <p:spPr bwMode="auto">
          <a:xfrm>
            <a:off x="1053147" y="4113620"/>
            <a:ext cx="4924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buNone/>
            </a:pPr>
            <a:r>
              <a:rPr lang="en-US" altLang="ko-KR" sz="1200" dirty="0"/>
              <a:t>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 descr="흰색 대리석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81000"/>
            <a:ext cx="4419600" cy="5270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ko-KR" sz="2800" smtClean="0"/>
              <a:t>Fuzzy control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510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ko-KR" sz="2000" b="1">
                <a:latin typeface="Times New Roman" pitchFamily="18" charset="0"/>
              </a:rPr>
              <a:t>2. Fuzzy control rules(rule</a:t>
            </a:r>
            <a:r>
              <a:rPr lang="ko-KR" altLang="en-US" sz="2000" b="1">
                <a:latin typeface="Times New Roman" pitchFamily="18" charset="0"/>
              </a:rPr>
              <a:t>의 개수 </a:t>
            </a:r>
            <a:r>
              <a:rPr lang="en-US" altLang="ko-KR" sz="2000" b="1">
                <a:latin typeface="Times New Roman" pitchFamily="18" charset="0"/>
              </a:rPr>
              <a:t>4*4=16)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1323975" y="1608138"/>
          <a:ext cx="6332538" cy="444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name="문서" r:id="rId3" imgW="6160008" imgH="4442460" progId="Word.Document.8">
                  <p:embed/>
                </p:oleObj>
              </mc:Choice>
              <mc:Fallback>
                <p:oleObj name="문서" r:id="rId3" imgW="6160008" imgH="44424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1608138"/>
                        <a:ext cx="6332538" cy="444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3352800" y="5867400"/>
            <a:ext cx="2133600" cy="533400"/>
          </a:xfrm>
          <a:prstGeom prst="cloudCallout">
            <a:avLst>
              <a:gd name="adj1" fmla="val 66296"/>
              <a:gd name="adj2" fmla="val -11012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Font typeface="Arial" pitchFamily="34" charset="0"/>
              <a:buNone/>
            </a:pPr>
            <a:r>
              <a:rPr lang="en-US" altLang="ko-KR"/>
              <a:t>Extension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 descr="흰색 대리석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81000"/>
            <a:ext cx="4343400" cy="609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ko-KR" sz="2800" smtClean="0"/>
              <a:t>Fuzzy control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914400" y="182880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endParaRPr lang="ko-KR" altLang="ko-KR" sz="2400">
              <a:latin typeface="Times New Roman" pitchFamily="18" charset="0"/>
            </a:endParaRPr>
          </a:p>
        </p:txBody>
      </p:sp>
      <p:sp>
        <p:nvSpPr>
          <p:cNvPr id="50180" name="Text Box 22"/>
          <p:cNvSpPr txBox="1">
            <a:spLocks noChangeArrowheads="1"/>
          </p:cNvSpPr>
          <p:nvPr/>
        </p:nvSpPr>
        <p:spPr bwMode="auto">
          <a:xfrm>
            <a:off x="609600" y="1447800"/>
            <a:ext cx="747871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ko-KR" sz="2000" b="1" dirty="0">
                <a:latin typeface="신명조"/>
                <a:ea typeface="신명조"/>
                <a:cs typeface="신명조"/>
              </a:rPr>
              <a:t>&lt;</a:t>
            </a:r>
            <a:r>
              <a:rPr lang="ko-KR" altLang="en-US" sz="2000" b="1" dirty="0">
                <a:latin typeface="신명조"/>
                <a:ea typeface="신명조"/>
                <a:cs typeface="신명조"/>
              </a:rPr>
              <a:t>규칙설명</a:t>
            </a:r>
            <a:r>
              <a:rPr lang="en-US" altLang="ko-KR" sz="2000" b="1" dirty="0">
                <a:latin typeface="신명조"/>
                <a:ea typeface="신명조"/>
                <a:cs typeface="신명조"/>
              </a:rPr>
              <a:t>&gt;</a:t>
            </a:r>
            <a:endParaRPr lang="en-US" altLang="ko-KR" sz="2000" dirty="0">
              <a:latin typeface="신명조"/>
              <a:ea typeface="신명조"/>
              <a:cs typeface="신명조"/>
            </a:endParaRPr>
          </a:p>
          <a:p>
            <a:pPr eaLnBrk="1" hangingPunct="1"/>
            <a:r>
              <a:rPr lang="en-US" altLang="ko-KR" sz="2400" dirty="0">
                <a:latin typeface="신명조"/>
                <a:ea typeface="신명조"/>
                <a:cs typeface="신명조"/>
              </a:rPr>
              <a:t> </a:t>
            </a:r>
            <a:r>
              <a:rPr lang="en-US" altLang="ko-KR" dirty="0">
                <a:latin typeface="신명조"/>
                <a:ea typeface="신명조"/>
                <a:cs typeface="신명조"/>
              </a:rPr>
              <a:t> R1  : if Arrival = Z and Queue = Z then Extension = Z(Zero)</a:t>
            </a:r>
          </a:p>
          <a:p>
            <a:pPr eaLnBrk="1" hangingPunct="1"/>
            <a:r>
              <a:rPr lang="en-US" altLang="ko-KR" dirty="0">
                <a:latin typeface="신명조"/>
                <a:ea typeface="신명조"/>
                <a:cs typeface="신명조"/>
              </a:rPr>
              <a:t>  R2  : if Arrival = Z and Queue = </a:t>
            </a:r>
            <a:r>
              <a:rPr lang="en-US" altLang="ko-KR" dirty="0" smtClean="0">
                <a:latin typeface="신명조"/>
                <a:ea typeface="신명조"/>
                <a:cs typeface="신명조"/>
              </a:rPr>
              <a:t>L </a:t>
            </a:r>
            <a:r>
              <a:rPr lang="en-US" altLang="ko-KR" dirty="0">
                <a:latin typeface="신명조"/>
                <a:ea typeface="신명조"/>
                <a:cs typeface="신명조"/>
              </a:rPr>
              <a:t>then Extension = Z</a:t>
            </a:r>
          </a:p>
          <a:p>
            <a:pPr eaLnBrk="1" hangingPunct="1"/>
            <a:r>
              <a:rPr lang="en-US" altLang="ko-KR" dirty="0">
                <a:latin typeface="신명조"/>
                <a:ea typeface="신명조"/>
                <a:cs typeface="신명조"/>
              </a:rPr>
              <a:t>  R3  : if Arrival = Z and Queue = </a:t>
            </a:r>
            <a:r>
              <a:rPr lang="en-US" altLang="ko-KR" dirty="0" smtClean="0">
                <a:latin typeface="신명조"/>
                <a:ea typeface="신명조"/>
                <a:cs typeface="신명조"/>
              </a:rPr>
              <a:t>N </a:t>
            </a:r>
            <a:r>
              <a:rPr lang="en-US" altLang="ko-KR" dirty="0">
                <a:latin typeface="신명조"/>
                <a:ea typeface="신명조"/>
                <a:cs typeface="신명조"/>
              </a:rPr>
              <a:t>then Extension = Z</a:t>
            </a:r>
          </a:p>
          <a:p>
            <a:pPr eaLnBrk="1" hangingPunct="1"/>
            <a:r>
              <a:rPr lang="en-US" altLang="ko-KR" dirty="0">
                <a:latin typeface="신명조"/>
                <a:ea typeface="신명조"/>
                <a:cs typeface="신명조"/>
              </a:rPr>
              <a:t>  R4  : if Arrival = Z and Queue = </a:t>
            </a:r>
            <a:r>
              <a:rPr lang="en-US" altLang="ko-KR" dirty="0" smtClean="0">
                <a:latin typeface="신명조"/>
                <a:ea typeface="신명조"/>
                <a:cs typeface="신명조"/>
              </a:rPr>
              <a:t>H </a:t>
            </a:r>
            <a:r>
              <a:rPr lang="en-US" altLang="ko-KR" dirty="0">
                <a:latin typeface="신명조"/>
                <a:ea typeface="신명조"/>
                <a:cs typeface="신명조"/>
              </a:rPr>
              <a:t>then Extension = Z</a:t>
            </a:r>
          </a:p>
          <a:p>
            <a:pPr eaLnBrk="1" hangingPunct="1"/>
            <a:r>
              <a:rPr lang="en-US" altLang="ko-KR" dirty="0">
                <a:latin typeface="신명조"/>
                <a:ea typeface="신명조"/>
                <a:cs typeface="신명조"/>
              </a:rPr>
              <a:t>  R5  : if Arrival = </a:t>
            </a:r>
            <a:r>
              <a:rPr lang="en-US" altLang="ko-KR" dirty="0" smtClean="0">
                <a:latin typeface="신명조"/>
                <a:ea typeface="신명조"/>
                <a:cs typeface="신명조"/>
              </a:rPr>
              <a:t>L </a:t>
            </a:r>
            <a:r>
              <a:rPr lang="en-US" altLang="ko-KR" dirty="0">
                <a:latin typeface="신명조"/>
                <a:ea typeface="신명조"/>
                <a:cs typeface="신명조"/>
              </a:rPr>
              <a:t>and Queue = </a:t>
            </a:r>
            <a:r>
              <a:rPr lang="en-US" altLang="ko-KR" dirty="0" smtClean="0">
                <a:latin typeface="신명조"/>
                <a:ea typeface="신명조"/>
                <a:cs typeface="신명조"/>
              </a:rPr>
              <a:t>Z </a:t>
            </a:r>
            <a:r>
              <a:rPr lang="en-US" altLang="ko-KR" dirty="0">
                <a:latin typeface="신명조"/>
                <a:ea typeface="신명조"/>
                <a:cs typeface="신명조"/>
              </a:rPr>
              <a:t>then Extension = S(Short)</a:t>
            </a:r>
          </a:p>
          <a:p>
            <a:pPr eaLnBrk="1" hangingPunct="1"/>
            <a:r>
              <a:rPr lang="en-US" altLang="ko-KR" dirty="0">
                <a:latin typeface="신명조"/>
                <a:ea typeface="신명조"/>
                <a:cs typeface="신명조"/>
              </a:rPr>
              <a:t>  R6  : if Arrival = </a:t>
            </a:r>
            <a:r>
              <a:rPr lang="en-US" altLang="ko-KR" dirty="0" smtClean="0">
                <a:latin typeface="신명조"/>
                <a:ea typeface="신명조"/>
                <a:cs typeface="신명조"/>
              </a:rPr>
              <a:t>L </a:t>
            </a:r>
            <a:r>
              <a:rPr lang="en-US" altLang="ko-KR" dirty="0">
                <a:latin typeface="신명조"/>
                <a:ea typeface="신명조"/>
                <a:cs typeface="신명조"/>
              </a:rPr>
              <a:t>and Queue = </a:t>
            </a:r>
            <a:r>
              <a:rPr lang="en-US" altLang="ko-KR" dirty="0" smtClean="0">
                <a:latin typeface="신명조"/>
                <a:ea typeface="신명조"/>
                <a:cs typeface="신명조"/>
              </a:rPr>
              <a:t>L </a:t>
            </a:r>
            <a:r>
              <a:rPr lang="en-US" altLang="ko-KR" dirty="0">
                <a:latin typeface="신명조"/>
                <a:ea typeface="신명조"/>
                <a:cs typeface="신명조"/>
              </a:rPr>
              <a:t>then Extension = Z</a:t>
            </a:r>
          </a:p>
          <a:p>
            <a:pPr eaLnBrk="1" hangingPunct="1"/>
            <a:r>
              <a:rPr lang="en-US" altLang="ko-KR" dirty="0">
                <a:latin typeface="신명조"/>
                <a:ea typeface="신명조"/>
                <a:cs typeface="신명조"/>
              </a:rPr>
              <a:t>  R7  : if Arrival = </a:t>
            </a:r>
            <a:r>
              <a:rPr lang="en-US" altLang="ko-KR" dirty="0" smtClean="0">
                <a:latin typeface="신명조"/>
                <a:ea typeface="신명조"/>
                <a:cs typeface="신명조"/>
              </a:rPr>
              <a:t>L </a:t>
            </a:r>
            <a:r>
              <a:rPr lang="en-US" altLang="ko-KR" dirty="0">
                <a:latin typeface="신명조"/>
                <a:ea typeface="신명조"/>
                <a:cs typeface="신명조"/>
              </a:rPr>
              <a:t>and Queue = </a:t>
            </a:r>
            <a:r>
              <a:rPr lang="en-US" altLang="ko-KR" dirty="0" smtClean="0">
                <a:latin typeface="신명조"/>
                <a:ea typeface="신명조"/>
                <a:cs typeface="신명조"/>
              </a:rPr>
              <a:t>N </a:t>
            </a:r>
            <a:r>
              <a:rPr lang="en-US" altLang="ko-KR" dirty="0">
                <a:latin typeface="신명조"/>
                <a:ea typeface="신명조"/>
                <a:cs typeface="신명조"/>
              </a:rPr>
              <a:t>then Extension = Z</a:t>
            </a:r>
          </a:p>
          <a:p>
            <a:pPr eaLnBrk="1" hangingPunct="1"/>
            <a:r>
              <a:rPr lang="en-US" altLang="ko-KR" dirty="0">
                <a:latin typeface="신명조"/>
                <a:ea typeface="신명조"/>
                <a:cs typeface="신명조"/>
              </a:rPr>
              <a:t>  R8  : if Arrival = </a:t>
            </a:r>
            <a:r>
              <a:rPr lang="en-US" altLang="ko-KR" dirty="0" smtClean="0">
                <a:latin typeface="신명조"/>
                <a:ea typeface="신명조"/>
                <a:cs typeface="신명조"/>
              </a:rPr>
              <a:t>L </a:t>
            </a:r>
            <a:r>
              <a:rPr lang="en-US" altLang="ko-KR" dirty="0">
                <a:latin typeface="신명조"/>
                <a:ea typeface="신명조"/>
                <a:cs typeface="신명조"/>
              </a:rPr>
              <a:t>and Queue = </a:t>
            </a:r>
            <a:r>
              <a:rPr lang="en-US" altLang="ko-KR" dirty="0" smtClean="0">
                <a:latin typeface="신명조"/>
                <a:ea typeface="신명조"/>
                <a:cs typeface="신명조"/>
              </a:rPr>
              <a:t>H </a:t>
            </a:r>
            <a:r>
              <a:rPr lang="en-US" altLang="ko-KR" dirty="0">
                <a:latin typeface="신명조"/>
                <a:ea typeface="신명조"/>
                <a:cs typeface="신명조"/>
              </a:rPr>
              <a:t>then Extension = Z</a:t>
            </a:r>
          </a:p>
          <a:p>
            <a:pPr eaLnBrk="1" hangingPunct="1"/>
            <a:r>
              <a:rPr lang="en-US" altLang="ko-KR" dirty="0">
                <a:latin typeface="신명조"/>
                <a:ea typeface="신명조"/>
                <a:cs typeface="신명조"/>
              </a:rPr>
              <a:t>  R9  : if Arrival = </a:t>
            </a:r>
            <a:r>
              <a:rPr lang="en-US" altLang="ko-KR" dirty="0" smtClean="0">
                <a:latin typeface="신명조"/>
                <a:ea typeface="신명조"/>
                <a:cs typeface="신명조"/>
              </a:rPr>
              <a:t>N </a:t>
            </a:r>
            <a:r>
              <a:rPr lang="en-US" altLang="ko-KR" dirty="0">
                <a:latin typeface="신명조"/>
                <a:ea typeface="신명조"/>
                <a:cs typeface="신명조"/>
              </a:rPr>
              <a:t>and Queue = Z then Extension = M(Medium)</a:t>
            </a:r>
          </a:p>
          <a:p>
            <a:pPr eaLnBrk="1" hangingPunct="1"/>
            <a:r>
              <a:rPr lang="en-US" altLang="ko-KR" dirty="0">
                <a:latin typeface="신명조"/>
                <a:ea typeface="신명조"/>
                <a:cs typeface="신명조"/>
              </a:rPr>
              <a:t>  R10 : if Arrival = </a:t>
            </a:r>
            <a:r>
              <a:rPr lang="en-US" altLang="ko-KR" dirty="0" smtClean="0">
                <a:latin typeface="신명조"/>
                <a:ea typeface="신명조"/>
                <a:cs typeface="신명조"/>
              </a:rPr>
              <a:t>N </a:t>
            </a:r>
            <a:r>
              <a:rPr lang="en-US" altLang="ko-KR" dirty="0">
                <a:latin typeface="신명조"/>
                <a:ea typeface="신명조"/>
                <a:cs typeface="신명조"/>
              </a:rPr>
              <a:t>and Queue = </a:t>
            </a:r>
            <a:r>
              <a:rPr lang="en-US" altLang="ko-KR" dirty="0" smtClean="0">
                <a:latin typeface="신명조"/>
                <a:ea typeface="신명조"/>
                <a:cs typeface="신명조"/>
              </a:rPr>
              <a:t>L </a:t>
            </a:r>
            <a:r>
              <a:rPr lang="en-US" altLang="ko-KR" dirty="0">
                <a:latin typeface="신명조"/>
                <a:ea typeface="신명조"/>
                <a:cs typeface="신명조"/>
              </a:rPr>
              <a:t>then Extension = S</a:t>
            </a:r>
          </a:p>
          <a:p>
            <a:pPr eaLnBrk="1" hangingPunct="1"/>
            <a:r>
              <a:rPr lang="en-US" altLang="ko-KR" dirty="0">
                <a:latin typeface="신명조"/>
                <a:ea typeface="신명조"/>
                <a:cs typeface="신명조"/>
              </a:rPr>
              <a:t>  R11 : if Arrival = </a:t>
            </a:r>
            <a:r>
              <a:rPr lang="en-US" altLang="ko-KR" dirty="0" smtClean="0">
                <a:latin typeface="신명조"/>
                <a:ea typeface="신명조"/>
                <a:cs typeface="신명조"/>
              </a:rPr>
              <a:t>N </a:t>
            </a:r>
            <a:r>
              <a:rPr lang="en-US" altLang="ko-KR" dirty="0">
                <a:latin typeface="신명조"/>
                <a:ea typeface="신명조"/>
                <a:cs typeface="신명조"/>
              </a:rPr>
              <a:t>and Queue = </a:t>
            </a:r>
            <a:r>
              <a:rPr lang="en-US" altLang="ko-KR" dirty="0" smtClean="0">
                <a:latin typeface="신명조"/>
                <a:ea typeface="신명조"/>
                <a:cs typeface="신명조"/>
              </a:rPr>
              <a:t>N </a:t>
            </a:r>
            <a:r>
              <a:rPr lang="en-US" altLang="ko-KR" dirty="0">
                <a:latin typeface="신명조"/>
                <a:ea typeface="신명조"/>
                <a:cs typeface="신명조"/>
              </a:rPr>
              <a:t>then Extension = Z</a:t>
            </a:r>
          </a:p>
          <a:p>
            <a:pPr eaLnBrk="1" hangingPunct="1"/>
            <a:r>
              <a:rPr lang="en-US" altLang="ko-KR" dirty="0">
                <a:latin typeface="신명조"/>
                <a:ea typeface="신명조"/>
                <a:cs typeface="신명조"/>
              </a:rPr>
              <a:t>  R12 : if Arrival = </a:t>
            </a:r>
            <a:r>
              <a:rPr lang="en-US" altLang="ko-KR" dirty="0" smtClean="0">
                <a:latin typeface="신명조"/>
                <a:ea typeface="신명조"/>
                <a:cs typeface="신명조"/>
              </a:rPr>
              <a:t>N </a:t>
            </a:r>
            <a:r>
              <a:rPr lang="en-US" altLang="ko-KR" dirty="0">
                <a:latin typeface="신명조"/>
                <a:ea typeface="신명조"/>
                <a:cs typeface="신명조"/>
              </a:rPr>
              <a:t>and Queue = </a:t>
            </a:r>
            <a:r>
              <a:rPr lang="en-US" altLang="ko-KR" dirty="0" smtClean="0">
                <a:latin typeface="신명조"/>
                <a:ea typeface="신명조"/>
                <a:cs typeface="신명조"/>
              </a:rPr>
              <a:t>H </a:t>
            </a:r>
            <a:r>
              <a:rPr lang="en-US" altLang="ko-KR" dirty="0">
                <a:latin typeface="신명조"/>
                <a:ea typeface="신명조"/>
                <a:cs typeface="신명조"/>
              </a:rPr>
              <a:t>then Extension = Z</a:t>
            </a:r>
          </a:p>
          <a:p>
            <a:pPr eaLnBrk="1" hangingPunct="1"/>
            <a:r>
              <a:rPr lang="en-US" altLang="ko-KR" dirty="0">
                <a:latin typeface="신명조"/>
                <a:ea typeface="신명조"/>
                <a:cs typeface="신명조"/>
              </a:rPr>
              <a:t>  R13 : if Arrival = </a:t>
            </a:r>
            <a:r>
              <a:rPr lang="en-US" altLang="ko-KR" dirty="0" smtClean="0">
                <a:latin typeface="신명조"/>
                <a:ea typeface="신명조"/>
                <a:cs typeface="신명조"/>
              </a:rPr>
              <a:t>H </a:t>
            </a:r>
            <a:r>
              <a:rPr lang="en-US" altLang="ko-KR" dirty="0">
                <a:latin typeface="신명조"/>
                <a:ea typeface="신명조"/>
                <a:cs typeface="신명조"/>
              </a:rPr>
              <a:t>and Queue = Z then Extension = L(Long)</a:t>
            </a:r>
          </a:p>
          <a:p>
            <a:pPr eaLnBrk="1" hangingPunct="1"/>
            <a:r>
              <a:rPr lang="en-US" altLang="ko-KR" dirty="0">
                <a:latin typeface="신명조"/>
                <a:ea typeface="신명조"/>
                <a:cs typeface="신명조"/>
              </a:rPr>
              <a:t>  R14 : if Arrival = </a:t>
            </a:r>
            <a:r>
              <a:rPr lang="en-US" altLang="ko-KR" dirty="0" smtClean="0">
                <a:latin typeface="신명조"/>
                <a:ea typeface="신명조"/>
                <a:cs typeface="신명조"/>
              </a:rPr>
              <a:t>H </a:t>
            </a:r>
            <a:r>
              <a:rPr lang="en-US" altLang="ko-KR" dirty="0">
                <a:latin typeface="신명조"/>
                <a:ea typeface="신명조"/>
                <a:cs typeface="신명조"/>
              </a:rPr>
              <a:t>and Queue = </a:t>
            </a:r>
            <a:r>
              <a:rPr lang="en-US" altLang="ko-KR" dirty="0" smtClean="0">
                <a:latin typeface="신명조"/>
                <a:ea typeface="신명조"/>
                <a:cs typeface="신명조"/>
              </a:rPr>
              <a:t>L </a:t>
            </a:r>
            <a:r>
              <a:rPr lang="en-US" altLang="ko-KR" dirty="0">
                <a:latin typeface="신명조"/>
                <a:ea typeface="신명조"/>
                <a:cs typeface="신명조"/>
              </a:rPr>
              <a:t>then Extension = M</a:t>
            </a:r>
          </a:p>
          <a:p>
            <a:pPr eaLnBrk="1" hangingPunct="1"/>
            <a:r>
              <a:rPr lang="en-US" altLang="ko-KR" dirty="0">
                <a:latin typeface="신명조"/>
                <a:ea typeface="신명조"/>
                <a:cs typeface="신명조"/>
              </a:rPr>
              <a:t>  R15 : if Arrival = </a:t>
            </a:r>
            <a:r>
              <a:rPr lang="en-US" altLang="ko-KR" dirty="0" smtClean="0">
                <a:latin typeface="신명조"/>
                <a:ea typeface="신명조"/>
                <a:cs typeface="신명조"/>
              </a:rPr>
              <a:t>H </a:t>
            </a:r>
            <a:r>
              <a:rPr lang="en-US" altLang="ko-KR" dirty="0">
                <a:latin typeface="신명조"/>
                <a:ea typeface="신명조"/>
                <a:cs typeface="신명조"/>
              </a:rPr>
              <a:t>and Queue = </a:t>
            </a:r>
            <a:r>
              <a:rPr lang="en-US" altLang="ko-KR" dirty="0" smtClean="0">
                <a:latin typeface="신명조"/>
                <a:ea typeface="신명조"/>
                <a:cs typeface="신명조"/>
              </a:rPr>
              <a:t>N </a:t>
            </a:r>
            <a:r>
              <a:rPr lang="en-US" altLang="ko-KR" dirty="0">
                <a:latin typeface="신명조"/>
                <a:ea typeface="신명조"/>
                <a:cs typeface="신명조"/>
              </a:rPr>
              <a:t>then Extension = S</a:t>
            </a:r>
          </a:p>
          <a:p>
            <a:pPr eaLnBrk="1" hangingPunct="1"/>
            <a:r>
              <a:rPr lang="en-US" altLang="ko-KR" dirty="0">
                <a:latin typeface="신명조"/>
                <a:ea typeface="신명조"/>
                <a:cs typeface="신명조"/>
              </a:rPr>
              <a:t>  R16 : if Arrival = </a:t>
            </a:r>
            <a:r>
              <a:rPr lang="en-US" altLang="ko-KR" dirty="0" smtClean="0">
                <a:latin typeface="신명조"/>
                <a:ea typeface="신명조"/>
                <a:cs typeface="신명조"/>
              </a:rPr>
              <a:t>H </a:t>
            </a:r>
            <a:r>
              <a:rPr lang="en-US" altLang="ko-KR" dirty="0">
                <a:latin typeface="신명조"/>
                <a:ea typeface="신명조"/>
                <a:cs typeface="신명조"/>
              </a:rPr>
              <a:t>and Queue = </a:t>
            </a:r>
            <a:r>
              <a:rPr lang="en-US" altLang="ko-KR" dirty="0" smtClean="0">
                <a:latin typeface="신명조"/>
                <a:ea typeface="신명조"/>
                <a:cs typeface="신명조"/>
              </a:rPr>
              <a:t>H </a:t>
            </a:r>
            <a:r>
              <a:rPr lang="en-US" altLang="ko-KR" dirty="0">
                <a:latin typeface="신명조"/>
                <a:ea typeface="신명조"/>
                <a:cs typeface="신명조"/>
              </a:rPr>
              <a:t>then Extension = 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 descr="흰색 대리석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81000"/>
            <a:ext cx="4343400" cy="609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ko-KR" sz="2800" smtClean="0"/>
              <a:t>Fuzzy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3" name="Text Box 3"/>
              <p:cNvSpPr txBox="1">
                <a:spLocks noChangeArrowheads="1"/>
              </p:cNvSpPr>
              <p:nvPr/>
            </p:nvSpPr>
            <p:spPr bwMode="auto">
              <a:xfrm>
                <a:off x="678384" y="1196752"/>
                <a:ext cx="7344816" cy="24891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Arial" pitchFamily="34" charset="0"/>
                  <a:buChar char="•"/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Arial" pitchFamily="34" charset="0"/>
                  <a:buChar char="•"/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Arial" pitchFamily="34" charset="0"/>
                  <a:buChar char="•"/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Font typeface="Arial" pitchFamily="34" charset="0"/>
                  <a:buChar char="•"/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buNone/>
                </a:pPr>
                <a:r>
                  <a:rPr lang="en-US" altLang="ko-KR" sz="2400" dirty="0" smtClean="0">
                    <a:latin typeface="Times New Roman" pitchFamily="18" charset="0"/>
                  </a:rPr>
                  <a:t>&lt;</a:t>
                </a:r>
                <a:r>
                  <a:rPr lang="ko-KR" altLang="en-US" sz="2400" dirty="0" err="1" smtClean="0">
                    <a:latin typeface="Times New Roman" pitchFamily="18" charset="0"/>
                  </a:rPr>
                  <a:t>무게중심법</a:t>
                </a:r>
                <a:r>
                  <a:rPr lang="en-US" altLang="ko-KR" sz="2400" dirty="0" smtClean="0">
                    <a:latin typeface="Times New Roman" pitchFamily="18" charset="0"/>
                  </a:rPr>
                  <a:t>(center of gravity) </a:t>
                </a:r>
                <a:r>
                  <a:rPr lang="ko-KR" altLang="en-US" sz="2400" dirty="0" smtClean="0">
                    <a:latin typeface="Times New Roman" pitchFamily="18" charset="0"/>
                  </a:rPr>
                  <a:t>계산식</a:t>
                </a:r>
                <a:r>
                  <a:rPr lang="en-US" altLang="ko-KR" sz="2400" dirty="0" smtClean="0">
                    <a:latin typeface="Times New Roman" pitchFamily="18" charset="0"/>
                  </a:rPr>
                  <a:t>&gt;</a:t>
                </a:r>
              </a:p>
              <a:p>
                <a:pPr eaLnBrk="1" hangingPunct="1">
                  <a:buNone/>
                </a:pPr>
                <a:endParaRPr lang="en-US" altLang="ko-KR" sz="2400" dirty="0" smtClean="0">
                  <a:latin typeface="Times New Roman" pitchFamily="18" charset="0"/>
                </a:endParaRPr>
              </a:p>
              <a:p>
                <a:pPr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𝐸𝑥𝑡𝑒𝑛𝑠𝑖𝑜𝑛</m:t>
                    </m:r>
                  </m:oMath>
                </a14:m>
                <a:r>
                  <a:rPr lang="en-US" altLang="ko-KR" sz="2400" dirty="0" smtClean="0">
                    <a:latin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sz="240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/>
                              </a:rPr>
                              <m:t>16</m:t>
                            </m:r>
                          </m:sup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altLang="ko-KR" sz="2400" b="0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latin typeface="Cambria Math"/>
                              </a:rPr>
                              <m:t>]×</m:t>
                            </m:r>
                            <m:r>
                              <a:rPr lang="en-US" altLang="ko-KR" sz="2400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US" altLang="ko-KR" sz="24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ko-KR" sz="24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 altLang="ko-KR" sz="2400" b="0" i="1" smtClean="0">
                                <a:latin typeface="Cambria Math"/>
                                <a:ea typeface="Cambria Math"/>
                              </a:rPr>
                              <m:t>𝐸𝑥𝑡𝑒𝑛𝑠𝑖𝑜𝑛</m:t>
                            </m:r>
                            <m:r>
                              <a:rPr lang="en-US" altLang="ko-KR" sz="24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240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/>
                              </a:rPr>
                              <m:t>16</m:t>
                            </m:r>
                          </m:sup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altLang="ko-KR" sz="2400" b="0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latin typeface="Cambria Math"/>
                              </a:rPr>
                              <m:t>]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sz="2400" dirty="0" smtClean="0">
                  <a:latin typeface="Times New Roman" pitchFamily="18" charset="0"/>
                </a:endParaRPr>
              </a:p>
              <a:p>
                <a:pPr eaLnBrk="1" hangingPunct="1">
                  <a:buNone/>
                </a:pPr>
                <a:endParaRPr lang="en-US" altLang="ko-KR" sz="2400" dirty="0" smtClean="0">
                  <a:latin typeface="Times New Roman" pitchFamily="18" charset="0"/>
                </a:endParaRPr>
              </a:p>
              <a:p>
                <a:pPr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       </m:t>
                    </m:r>
                    <m:r>
                      <a:rPr lang="en-US" altLang="ko-KR" sz="2000" b="0" i="1" smtClean="0">
                        <a:latin typeface="Cambria Math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/>
                      </a:rPr>
                      <m:t>min</m:t>
                    </m:r>
                    <m:r>
                      <a:rPr lang="en-US" altLang="ko-KR" sz="2000" b="0" i="1" smtClean="0">
                        <a:latin typeface="Cambria Math"/>
                      </a:rPr>
                      <m:t>⁡[</m:t>
                    </m:r>
                    <m:r>
                      <a:rPr lang="en-US" altLang="ko-KR" sz="2000" b="0" i="1" smtClean="0">
                        <a:latin typeface="Cambria Math"/>
                      </a:rPr>
                      <m:t>𝐴𝑟𝑟𝑖𝑣𝑎𝑙</m:t>
                    </m:r>
                    <m:r>
                      <a:rPr lang="en-US" altLang="ko-KR" sz="2000" b="0" i="1" smtClean="0">
                        <a:latin typeface="Cambria Math"/>
                      </a:rPr>
                      <m:t>(</m:t>
                    </m:r>
                    <m:r>
                      <a:rPr lang="en-US" altLang="ko-KR" sz="2000" b="0" i="1" smtClean="0">
                        <a:latin typeface="Cambria Math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ko-KR" sz="2000" dirty="0" smtClean="0">
                    <a:latin typeface="Times New Roman" pitchFamily="18" charset="0"/>
                  </a:rPr>
                  <a:t>),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/>
                      </a:rPr>
                      <m:t>𝑄𝑢𝑒𝑢𝑒</m:t>
                    </m:r>
                    <m:r>
                      <a:rPr lang="en-US" altLang="ko-KR" sz="2000" b="0" i="1" dirty="0" smtClean="0">
                        <a:latin typeface="Cambria Math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/>
                      </a:rPr>
                      <m:t>𝑢</m:t>
                    </m:r>
                    <m:r>
                      <a:rPr lang="en-US" altLang="ko-KR" sz="2000" b="0" i="1" dirty="0" smtClean="0">
                        <a:latin typeface="Cambria Math"/>
                      </a:rPr>
                      <m:t>[</m:t>
                    </m:r>
                    <m:r>
                      <a:rPr lang="en-US" altLang="ko-KR" sz="2000" b="0" i="1" dirty="0" smtClean="0">
                        <a:latin typeface="Cambria Math"/>
                      </a:rPr>
                      <m:t>𝑖</m:t>
                    </m:r>
                    <m:r>
                      <a:rPr lang="en-US" altLang="ko-KR" sz="2000" b="0" i="1" dirty="0" smtClean="0">
                        <a:latin typeface="Cambria Math"/>
                      </a:rPr>
                      <m:t>])]</m:t>
                    </m:r>
                  </m:oMath>
                </a14:m>
                <a:endParaRPr lang="en-US" altLang="ko-KR" sz="2000" dirty="0" smtClean="0">
                  <a:latin typeface="Times New Roman" pitchFamily="18" charset="0"/>
                </a:endParaRPr>
              </a:p>
              <a:p>
                <a:pPr eaLnBrk="1" hangingPunct="1">
                  <a:buNone/>
                </a:pPr>
                <a:r>
                  <a:rPr lang="en-US" altLang="ko-KR" sz="2000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𝐸𝑥𝑡𝑒𝑛𝑠𝑖𝑜𝑛</m:t>
                        </m:r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r>
                      <a:rPr lang="en-US" altLang="ko-KR" sz="2000" b="0" i="1" smtClean="0">
                        <a:latin typeface="Cambria Math"/>
                      </a:rPr>
                      <m:t>𝐸𝑥𝑡𝑒𝑛𝑡𝑖𝑜𝑛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en-US" altLang="ko-KR" sz="2000" b="0" i="1" smtClean="0">
                        <a:latin typeface="Cambria Math"/>
                      </a:rPr>
                      <m:t>𝑈𝑛𝑖𝑡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en-US" altLang="ko-KR" sz="2000" b="0" i="1" smtClean="0">
                        <a:latin typeface="Cambria Math"/>
                      </a:rPr>
                      <m:t>𝑜𝑓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en-US" altLang="ko-KR" sz="2000" b="0" i="1" smtClean="0">
                        <a:latin typeface="Cambria Math"/>
                      </a:rPr>
                      <m:t>𝑖</m:t>
                    </m:r>
                    <m:r>
                      <a:rPr lang="en-US" altLang="ko-KR" sz="2000" b="0" i="1" smtClean="0">
                        <a:latin typeface="Cambria Math"/>
                      </a:rPr>
                      <m:t>−</m:t>
                    </m:r>
                    <m:r>
                      <a:rPr lang="en-US" altLang="ko-KR" sz="2000" b="0" i="1" smtClean="0">
                        <a:latin typeface="Cambria Math"/>
                      </a:rPr>
                      <m:t>𝑡h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en-US" altLang="ko-KR" sz="2000" b="0" i="1" smtClean="0">
                        <a:latin typeface="Cambria Math"/>
                      </a:rPr>
                      <m:t>𝑟𝑢𝑙𝑒</m:t>
                    </m:r>
                  </m:oMath>
                </a14:m>
                <a:endParaRPr lang="ko-KR" altLang="ko-KR" sz="20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5120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384" y="1196752"/>
                <a:ext cx="7344816" cy="2489143"/>
              </a:xfrm>
              <a:prstGeom prst="rect">
                <a:avLst/>
              </a:prstGeom>
              <a:blipFill rotWithShape="1">
                <a:blip r:embed="rId3"/>
                <a:stretch>
                  <a:fillRect l="-1245" t="-2689" b="-17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1524000" y="3962400"/>
          <a:ext cx="3092450" cy="244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문서" r:id="rId4" imgW="3095244" imgH="2621280" progId="Word.Document.8">
                  <p:embed/>
                </p:oleObj>
              </mc:Choice>
              <mc:Fallback>
                <p:oleObj name="문서" r:id="rId4" imgW="3095244" imgH="262128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62400"/>
                        <a:ext cx="3092450" cy="244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447800" y="6324600"/>
            <a:ext cx="3299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2000" dirty="0" smtClean="0">
                <a:latin typeface="Times New Roman" pitchFamily="18" charset="0"/>
                <a:ea typeface="바탕체" pitchFamily="17" charset="-127"/>
              </a:rPr>
              <a:t> Linguistic </a:t>
            </a:r>
            <a:r>
              <a:rPr lang="en-US" altLang="ko-KR" sz="2000" dirty="0">
                <a:latin typeface="Times New Roman" pitchFamily="18" charset="0"/>
                <a:ea typeface="바탕체" pitchFamily="17" charset="-127"/>
              </a:rPr>
              <a:t>Label of Extension</a:t>
            </a:r>
            <a:endParaRPr lang="en-US" altLang="ko-KR" sz="2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 descr="흰색 대리석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81000"/>
            <a:ext cx="4343400" cy="609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ko-KR" sz="2800" smtClean="0"/>
              <a:t>Fuzzy control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914400" y="182880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endParaRPr lang="ko-KR" altLang="ko-KR" sz="2400">
              <a:latin typeface="Times New Roman" pitchFamily="18" charset="0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381000" y="1447800"/>
            <a:ext cx="8382000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buFont typeface="Arial" pitchFamily="34" charset="0"/>
              <a:buNone/>
            </a:pPr>
            <a:r>
              <a:rPr lang="en-US" altLang="ko-KR" sz="2000" b="1">
                <a:latin typeface="신명조"/>
                <a:ea typeface="신명조"/>
                <a:cs typeface="신명조"/>
              </a:rPr>
              <a:t>Ex) Arrival = 7 </a:t>
            </a:r>
            <a:r>
              <a:rPr lang="ko-KR" altLang="en-US" sz="2000" b="1">
                <a:latin typeface="신명조"/>
                <a:ea typeface="신명조"/>
                <a:cs typeface="신명조"/>
              </a:rPr>
              <a:t>이고 </a:t>
            </a:r>
            <a:r>
              <a:rPr lang="en-US" altLang="ko-KR" sz="2000" b="1">
                <a:latin typeface="신명조"/>
                <a:ea typeface="신명조"/>
                <a:cs typeface="신명조"/>
              </a:rPr>
              <a:t>Queue = 5 </a:t>
            </a:r>
            <a:r>
              <a:rPr lang="ko-KR" altLang="en-US" sz="2000" b="1">
                <a:latin typeface="신명조"/>
                <a:ea typeface="신명조"/>
                <a:cs typeface="신명조"/>
              </a:rPr>
              <a:t>일 때 </a:t>
            </a:r>
            <a:r>
              <a:rPr lang="en-US" altLang="ko-KR" sz="2000" b="1">
                <a:latin typeface="신명조"/>
                <a:ea typeface="신명조"/>
                <a:cs typeface="신명조"/>
              </a:rPr>
              <a:t>Extension = ?</a:t>
            </a:r>
          </a:p>
          <a:p>
            <a:pPr algn="just" eaLnBrk="1" hangingPunct="1"/>
            <a:r>
              <a:rPr lang="en-US" altLang="ko-KR" sz="1600">
                <a:latin typeface="신명조"/>
                <a:ea typeface="신명조"/>
                <a:cs typeface="신명조"/>
              </a:rPr>
              <a:t>R1  : if Arrival(Zero) = 0 and Queue(Zero) = 0 then Extension(Zero) = 0</a:t>
            </a:r>
            <a:r>
              <a:rPr lang="ko-KR" altLang="en-US" sz="1600">
                <a:latin typeface="신명조"/>
                <a:ea typeface="신명조"/>
                <a:cs typeface="신명조"/>
              </a:rPr>
              <a:t>초</a:t>
            </a:r>
          </a:p>
          <a:p>
            <a:pPr algn="just" eaLnBrk="1" hangingPunct="1"/>
            <a:r>
              <a:rPr lang="ko-KR" altLang="en-US" sz="1600">
                <a:latin typeface="신명조"/>
                <a:ea typeface="신명조"/>
                <a:cs typeface="신명조"/>
              </a:rPr>
              <a:t>           </a:t>
            </a:r>
            <a:r>
              <a:rPr lang="en-US" altLang="ko-KR" sz="1600">
                <a:latin typeface="신명조"/>
                <a:ea typeface="신명조"/>
                <a:cs typeface="신명조"/>
              </a:rPr>
              <a:t>min(0, 0) = 0</a:t>
            </a:r>
          </a:p>
          <a:p>
            <a:pPr algn="just" eaLnBrk="1" hangingPunct="1"/>
            <a:r>
              <a:rPr lang="en-US" altLang="ko-KR" sz="1600">
                <a:latin typeface="신명조"/>
                <a:ea typeface="신명조"/>
                <a:cs typeface="신명조"/>
              </a:rPr>
              <a:t>R2  : if Arrival(Zero) = 0 and Queue(Short) = 0.2 then Extension(Zero) = 0</a:t>
            </a:r>
            <a:r>
              <a:rPr lang="ko-KR" altLang="en-US" sz="1600">
                <a:latin typeface="신명조"/>
                <a:ea typeface="신명조"/>
                <a:cs typeface="신명조"/>
              </a:rPr>
              <a:t>초</a:t>
            </a:r>
          </a:p>
          <a:p>
            <a:pPr algn="just" eaLnBrk="1" hangingPunct="1"/>
            <a:r>
              <a:rPr lang="en-US" altLang="ko-KR" sz="1600">
                <a:latin typeface="신명조"/>
                <a:ea typeface="신명조"/>
                <a:cs typeface="신명조"/>
              </a:rPr>
              <a:t>R3  : if Arrival(Zero) = 0 and Queue(Medium) = 0.8 then Extension(Zero) = 0</a:t>
            </a:r>
            <a:r>
              <a:rPr lang="ko-KR" altLang="en-US" sz="1600">
                <a:latin typeface="신명조"/>
                <a:ea typeface="신명조"/>
                <a:cs typeface="신명조"/>
              </a:rPr>
              <a:t>초</a:t>
            </a:r>
          </a:p>
          <a:p>
            <a:pPr algn="just" eaLnBrk="1" hangingPunct="1"/>
            <a:r>
              <a:rPr lang="en-US" altLang="ko-KR" sz="1600">
                <a:latin typeface="신명조"/>
                <a:ea typeface="신명조"/>
                <a:cs typeface="신명조"/>
              </a:rPr>
              <a:t>R4  : if Arrival(Zero) = 0 and Queue(Long) = 0 then Extension(Zero) = 0</a:t>
            </a:r>
            <a:r>
              <a:rPr lang="ko-KR" altLang="en-US" sz="1600">
                <a:latin typeface="신명조"/>
                <a:ea typeface="신명조"/>
                <a:cs typeface="신명조"/>
              </a:rPr>
              <a:t>초</a:t>
            </a:r>
          </a:p>
          <a:p>
            <a:pPr algn="just" eaLnBrk="1" hangingPunct="1"/>
            <a:r>
              <a:rPr lang="en-US" altLang="ko-KR" sz="1600">
                <a:latin typeface="신명조"/>
                <a:ea typeface="신명조"/>
                <a:cs typeface="신명조"/>
              </a:rPr>
              <a:t>R5  : if Arrival(Short) = 0 and Queue(Zero) = 0 then Extension(Short) = 3</a:t>
            </a:r>
            <a:r>
              <a:rPr lang="ko-KR" altLang="en-US" sz="1600">
                <a:latin typeface="신명조"/>
                <a:ea typeface="신명조"/>
                <a:cs typeface="신명조"/>
              </a:rPr>
              <a:t>초</a:t>
            </a:r>
          </a:p>
          <a:p>
            <a:pPr algn="just" eaLnBrk="1" hangingPunct="1"/>
            <a:r>
              <a:rPr lang="en-US" altLang="ko-KR" sz="1600">
                <a:latin typeface="신명조"/>
                <a:ea typeface="신명조"/>
                <a:cs typeface="신명조"/>
              </a:rPr>
              <a:t>R6  : if Arrival(Short) = 0 and Queue(Short) = 0.2 then Extension(Zero) = 0</a:t>
            </a:r>
            <a:r>
              <a:rPr lang="ko-KR" altLang="en-US" sz="1600">
                <a:latin typeface="신명조"/>
                <a:ea typeface="신명조"/>
                <a:cs typeface="신명조"/>
              </a:rPr>
              <a:t>초</a:t>
            </a:r>
          </a:p>
          <a:p>
            <a:pPr algn="just" eaLnBrk="1" hangingPunct="1"/>
            <a:r>
              <a:rPr lang="en-US" altLang="ko-KR" sz="1600">
                <a:latin typeface="신명조"/>
                <a:ea typeface="신명조"/>
                <a:cs typeface="신명조"/>
              </a:rPr>
              <a:t>R7  : if Arrival(Short) = 0 and Queue(Medium) = 0.8 then Extension(Zero) = 0</a:t>
            </a:r>
            <a:r>
              <a:rPr lang="ko-KR" altLang="en-US" sz="1600">
                <a:latin typeface="신명조"/>
                <a:ea typeface="신명조"/>
                <a:cs typeface="신명조"/>
              </a:rPr>
              <a:t>초</a:t>
            </a:r>
          </a:p>
          <a:p>
            <a:pPr algn="just" eaLnBrk="1" hangingPunct="1"/>
            <a:r>
              <a:rPr lang="en-US" altLang="ko-KR" sz="1600">
                <a:latin typeface="신명조"/>
                <a:ea typeface="신명조"/>
                <a:cs typeface="신명조"/>
              </a:rPr>
              <a:t>R8  : if Arrival(Short) = 0 and Queue(Long) = 0 then Extension(Zero) = 0</a:t>
            </a:r>
            <a:r>
              <a:rPr lang="ko-KR" altLang="en-US" sz="1600">
                <a:latin typeface="신명조"/>
                <a:ea typeface="신명조"/>
                <a:cs typeface="신명조"/>
              </a:rPr>
              <a:t>초</a:t>
            </a:r>
          </a:p>
          <a:p>
            <a:pPr algn="just" eaLnBrk="1" hangingPunct="1"/>
            <a:r>
              <a:rPr lang="en-US" altLang="ko-KR" sz="1600">
                <a:latin typeface="신명조"/>
                <a:ea typeface="신명조"/>
                <a:cs typeface="신명조"/>
              </a:rPr>
              <a:t>R9  : if Arrival(Medium) = 0.7 and Queue(Zero) = 0 then Extension(Medium) = 6</a:t>
            </a:r>
            <a:r>
              <a:rPr lang="ko-KR" altLang="en-US" sz="1600">
                <a:latin typeface="신명조"/>
                <a:ea typeface="신명조"/>
                <a:cs typeface="신명조"/>
              </a:rPr>
              <a:t>초</a:t>
            </a:r>
          </a:p>
          <a:p>
            <a:pPr algn="just" eaLnBrk="1" hangingPunct="1"/>
            <a:r>
              <a:rPr lang="en-US" altLang="ko-KR" sz="1600">
                <a:latin typeface="신명조"/>
                <a:ea typeface="신명조"/>
                <a:cs typeface="신명조"/>
              </a:rPr>
              <a:t>R10 : if Arrival(Medium) = 0.7 and Queue(Short) = 0.2 then Extension(Short) = 3</a:t>
            </a:r>
            <a:r>
              <a:rPr lang="ko-KR" altLang="en-US" sz="1600">
                <a:latin typeface="신명조"/>
                <a:ea typeface="신명조"/>
                <a:cs typeface="신명조"/>
              </a:rPr>
              <a:t>초</a:t>
            </a:r>
          </a:p>
          <a:p>
            <a:pPr algn="just" eaLnBrk="1" hangingPunct="1"/>
            <a:r>
              <a:rPr lang="ko-KR" altLang="en-US" sz="1600">
                <a:latin typeface="신명조"/>
                <a:ea typeface="신명조"/>
                <a:cs typeface="신명조"/>
              </a:rPr>
              <a:t>            </a:t>
            </a:r>
            <a:r>
              <a:rPr lang="en-US" altLang="ko-KR" sz="1600">
                <a:latin typeface="신명조"/>
                <a:ea typeface="신명조"/>
                <a:cs typeface="신명조"/>
              </a:rPr>
              <a:t>min(0.7, 0.2) = 0.2</a:t>
            </a:r>
          </a:p>
          <a:p>
            <a:pPr algn="just" eaLnBrk="1" hangingPunct="1"/>
            <a:r>
              <a:rPr lang="en-US" altLang="ko-KR" sz="1600">
                <a:latin typeface="신명조"/>
                <a:ea typeface="신명조"/>
                <a:cs typeface="신명조"/>
              </a:rPr>
              <a:t>R11 : if Arrival(Medium) = 0.7 and Queue(Medium) = 0.8 then Extension(Zero) = 0</a:t>
            </a:r>
            <a:r>
              <a:rPr lang="ko-KR" altLang="en-US" sz="1600">
                <a:latin typeface="신명조"/>
                <a:ea typeface="신명조"/>
                <a:cs typeface="신명조"/>
              </a:rPr>
              <a:t>초</a:t>
            </a:r>
          </a:p>
          <a:p>
            <a:pPr algn="just" eaLnBrk="1" hangingPunct="1"/>
            <a:r>
              <a:rPr lang="en-US" altLang="ko-KR" sz="1600">
                <a:latin typeface="신명조"/>
                <a:ea typeface="신명조"/>
                <a:cs typeface="신명조"/>
              </a:rPr>
              <a:t>R12 : if Arrival(Medium) = 0.7 and Queue(Long) = 0 then Extension(Zero) = 0</a:t>
            </a:r>
            <a:r>
              <a:rPr lang="ko-KR" altLang="en-US" sz="1600">
                <a:latin typeface="신명조"/>
                <a:ea typeface="신명조"/>
                <a:cs typeface="신명조"/>
              </a:rPr>
              <a:t>초</a:t>
            </a:r>
          </a:p>
          <a:p>
            <a:pPr algn="just" eaLnBrk="1" hangingPunct="1"/>
            <a:r>
              <a:rPr lang="en-US" altLang="ko-KR" sz="1600">
                <a:latin typeface="신명조"/>
                <a:ea typeface="신명조"/>
                <a:cs typeface="신명조"/>
              </a:rPr>
              <a:t>R13 : if Arrival(Long) = 0.4 and Queue(Zero) = 0 then Extension(Long) = 9</a:t>
            </a:r>
            <a:r>
              <a:rPr lang="ko-KR" altLang="en-US" sz="1600">
                <a:latin typeface="신명조"/>
                <a:ea typeface="신명조"/>
                <a:cs typeface="신명조"/>
              </a:rPr>
              <a:t>초</a:t>
            </a:r>
          </a:p>
          <a:p>
            <a:pPr algn="just" eaLnBrk="1" hangingPunct="1"/>
            <a:r>
              <a:rPr lang="en-US" altLang="ko-KR" sz="1600">
                <a:latin typeface="신명조"/>
                <a:ea typeface="신명조"/>
                <a:cs typeface="신명조"/>
              </a:rPr>
              <a:t>R14 : if Arrival(Long) = 0.4 and Queue(Short) = 0.2 then Extension(Medium) = 6</a:t>
            </a:r>
            <a:r>
              <a:rPr lang="ko-KR" altLang="en-US" sz="1600">
                <a:latin typeface="신명조"/>
                <a:ea typeface="신명조"/>
                <a:cs typeface="신명조"/>
              </a:rPr>
              <a:t>초</a:t>
            </a:r>
          </a:p>
          <a:p>
            <a:pPr algn="just" eaLnBrk="1" hangingPunct="1"/>
            <a:r>
              <a:rPr lang="en-US" altLang="ko-KR" sz="1600">
                <a:latin typeface="신명조"/>
                <a:ea typeface="신명조"/>
                <a:cs typeface="신명조"/>
              </a:rPr>
              <a:t>R15 : if Arrival(Long) = 0.4 and Queue(Medium) = 0.8 then Extension(Short) = 3</a:t>
            </a:r>
            <a:r>
              <a:rPr lang="ko-KR" altLang="en-US" sz="1600">
                <a:latin typeface="신명조"/>
                <a:ea typeface="신명조"/>
                <a:cs typeface="신명조"/>
              </a:rPr>
              <a:t>초</a:t>
            </a:r>
          </a:p>
          <a:p>
            <a:pPr algn="just" eaLnBrk="1" hangingPunct="1"/>
            <a:r>
              <a:rPr lang="en-US" altLang="ko-KR" sz="1600">
                <a:latin typeface="신명조"/>
                <a:ea typeface="신명조"/>
                <a:cs typeface="신명조"/>
              </a:rPr>
              <a:t>R16 : if Arrival(Long) = 0.4 and Queue(Long) = 0 then Extension(Zero) = 0</a:t>
            </a:r>
            <a:r>
              <a:rPr lang="ko-KR" altLang="en-US" sz="1600">
                <a:latin typeface="신명조"/>
                <a:ea typeface="신명조"/>
                <a:cs typeface="신명조"/>
              </a:rPr>
              <a:t>초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 descr="흰색 대리석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81000"/>
            <a:ext cx="4343400" cy="609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ko-KR" sz="2800" smtClean="0"/>
              <a:t>Fuzzy control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914400" y="182880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endParaRPr lang="ko-KR" altLang="ko-KR" sz="2400">
              <a:latin typeface="Times New Roman" pitchFamily="18" charset="0"/>
            </a:endParaRPr>
          </a:p>
        </p:txBody>
      </p:sp>
      <p:sp>
        <p:nvSpPr>
          <p:cNvPr id="53252" name="Text 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81000" y="1447800"/>
            <a:ext cx="8382000" cy="3025775"/>
          </a:xfrm>
          <a:prstGeom prst="rect">
            <a:avLst/>
          </a:prstGeom>
          <a:blipFill rotWithShape="1">
            <a:blip r:embed="rId2"/>
            <a:stretch>
              <a:fillRect l="-436" t="-605" b="-2218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5E51C1C-2AEC-47C0-ADA8-B02DE28FB19E}" type="slidenum">
              <a:rPr kumimoji="0" lang="en-US" altLang="ko-KR" smtClean="0"/>
              <a:pPr eaLnBrk="1" hangingPunct="1"/>
              <a:t>5</a:t>
            </a:fld>
            <a:endParaRPr kumimoji="0" lang="en-US" altLang="ko-KR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>
                <a:solidFill>
                  <a:schemeClr val="tx1"/>
                </a:solidFill>
              </a:rPr>
              <a:t>퍼지 집합</a:t>
            </a:r>
            <a:r>
              <a:rPr lang="en-US" altLang="ko-KR" sz="4000" smtClean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8196" name="Text Box 4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341438"/>
            <a:ext cx="8181975" cy="52562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0" lang="en-US" altLang="ko-KR" sz="2400" smtClean="0"/>
              <a:t> Crisp set</a:t>
            </a:r>
          </a:p>
          <a:p>
            <a:pPr marL="742950" lvl="1" indent="-271463" eaLnBrk="1" hangingPunct="1">
              <a:lnSpc>
                <a:spcPct val="80000"/>
              </a:lnSpc>
            </a:pPr>
            <a:r>
              <a:rPr kumimoji="0" lang="en-US" altLang="ko-KR" sz="2000" smtClean="0"/>
              <a:t> </a:t>
            </a:r>
            <a:r>
              <a:rPr kumimoji="0" lang="ko-KR" altLang="en-US" sz="2000" smtClean="0"/>
              <a:t>일반집합 </a:t>
            </a:r>
          </a:p>
          <a:p>
            <a:pPr marL="742950" lvl="1" indent="-271463" eaLnBrk="1" hangingPunct="1">
              <a:lnSpc>
                <a:spcPct val="80000"/>
              </a:lnSpc>
            </a:pPr>
            <a:r>
              <a:rPr kumimoji="0" lang="ko-KR" altLang="en-US" sz="2000" smtClean="0"/>
              <a:t> </a:t>
            </a:r>
            <a:r>
              <a:rPr kumimoji="0" lang="ko-KR" altLang="en-US" sz="2000" smtClean="0">
                <a:latin typeface="Arial" pitchFamily="34" charset="0"/>
              </a:rPr>
              <a:t>‘</a:t>
            </a:r>
            <a:r>
              <a:rPr kumimoji="0" lang="en-US" altLang="ko-KR" sz="2000" smtClean="0"/>
              <a:t>0</a:t>
            </a:r>
            <a:r>
              <a:rPr kumimoji="0" lang="en-US" altLang="ko-KR" sz="2000" smtClean="0">
                <a:latin typeface="Arial" pitchFamily="34" charset="0"/>
              </a:rPr>
              <a:t>’</a:t>
            </a:r>
            <a:r>
              <a:rPr kumimoji="0" lang="en-US" altLang="ko-KR" sz="2000" smtClean="0"/>
              <a:t> </a:t>
            </a:r>
            <a:r>
              <a:rPr kumimoji="0" lang="ko-KR" altLang="en-US" sz="2000" smtClean="0"/>
              <a:t>아니면 </a:t>
            </a:r>
            <a:r>
              <a:rPr kumimoji="0" lang="ko-KR" altLang="en-US" sz="2000" smtClean="0">
                <a:latin typeface="Arial" pitchFamily="34" charset="0"/>
              </a:rPr>
              <a:t>‘</a:t>
            </a:r>
            <a:r>
              <a:rPr kumimoji="0" lang="en-US" altLang="ko-KR" sz="2000" smtClean="0"/>
              <a:t>1</a:t>
            </a:r>
            <a:r>
              <a:rPr kumimoji="0" lang="en-US" altLang="ko-KR" sz="2000" smtClean="0">
                <a:latin typeface="Arial" pitchFamily="34" charset="0"/>
              </a:rPr>
              <a:t>’</a:t>
            </a:r>
            <a:r>
              <a:rPr kumimoji="0" lang="en-US" altLang="ko-KR" sz="2000" smtClean="0"/>
              <a:t> , </a:t>
            </a:r>
            <a:r>
              <a:rPr kumimoji="0" lang="ko-KR" altLang="en-US" sz="2000" smtClean="0"/>
              <a:t>경계명확</a:t>
            </a:r>
          </a:p>
          <a:p>
            <a:pPr marL="742950" lvl="1" indent="-271463" eaLnBrk="1" hangingPunct="1">
              <a:lnSpc>
                <a:spcPct val="80000"/>
              </a:lnSpc>
            </a:pPr>
            <a:endParaRPr kumimoji="0" lang="ko-KR" altLang="en-US" sz="2000" smtClean="0"/>
          </a:p>
          <a:p>
            <a:pPr eaLnBrk="1" hangingPunct="1">
              <a:lnSpc>
                <a:spcPct val="80000"/>
              </a:lnSpc>
            </a:pPr>
            <a:endParaRPr kumimoji="0" lang="ko-KR" altLang="en-US" sz="2000" smtClean="0"/>
          </a:p>
          <a:p>
            <a:pPr eaLnBrk="1" hangingPunct="1">
              <a:lnSpc>
                <a:spcPct val="80000"/>
              </a:lnSpc>
            </a:pPr>
            <a:endParaRPr kumimoji="0" lang="ko-KR" altLang="en-US" sz="2000" smtClean="0"/>
          </a:p>
          <a:p>
            <a:pPr marL="742950" lvl="1" indent="-271463" eaLnBrk="1" hangingPunct="1">
              <a:lnSpc>
                <a:spcPct val="80000"/>
              </a:lnSpc>
            </a:pPr>
            <a:r>
              <a:rPr kumimoji="0" lang="ko-KR" altLang="en-US" sz="2000" smtClean="0"/>
              <a:t>경계 찾을 수 있으면 일반집합으로 </a:t>
            </a:r>
            <a:r>
              <a:rPr kumimoji="0" lang="en-US" altLang="ko-KR" sz="2000" smtClean="0"/>
              <a:t>modeling</a:t>
            </a:r>
          </a:p>
          <a:p>
            <a:pPr eaLnBrk="1" hangingPunct="1">
              <a:lnSpc>
                <a:spcPct val="80000"/>
              </a:lnSpc>
            </a:pPr>
            <a:endParaRPr kumimoji="0" lang="en-US" altLang="ko-KR" sz="2000" smtClean="0"/>
          </a:p>
          <a:p>
            <a:pPr eaLnBrk="1" hangingPunct="1"/>
            <a:r>
              <a:rPr kumimoji="0" lang="en-US" altLang="ko-KR" sz="2000" smtClean="0"/>
              <a:t>         : the degree that    is the element of </a:t>
            </a:r>
          </a:p>
          <a:p>
            <a:pPr eaLnBrk="1" hangingPunct="1"/>
            <a:r>
              <a:rPr kumimoji="0" lang="ko-KR" altLang="en-US" sz="2000" smtClean="0"/>
              <a:t>소속함수로 표현 </a:t>
            </a:r>
            <a:r>
              <a:rPr kumimoji="0" lang="en-US" altLang="ko-KR" sz="2000" smtClean="0"/>
              <a:t>: </a:t>
            </a:r>
            <a:r>
              <a:rPr kumimoji="0" lang="ko-KR" altLang="en-US" sz="2000" smtClean="0"/>
              <a:t>전체집합의 각 원소      에 따른           의 값</a:t>
            </a:r>
          </a:p>
          <a:p>
            <a:pPr eaLnBrk="1" hangingPunct="1">
              <a:lnSpc>
                <a:spcPct val="80000"/>
              </a:lnSpc>
            </a:pPr>
            <a:endParaRPr kumimoji="0" lang="ko-KR" altLang="en-US" sz="2000" smtClean="0"/>
          </a:p>
          <a:p>
            <a:pPr eaLnBrk="1" hangingPunct="1">
              <a:lnSpc>
                <a:spcPct val="80000"/>
              </a:lnSpc>
            </a:pPr>
            <a:endParaRPr kumimoji="0" lang="ko-KR" altLang="en-US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ko-KR" altLang="en-US" sz="2000" smtClean="0"/>
              <a:t>   </a:t>
            </a:r>
            <a:r>
              <a:rPr kumimoji="0" lang="en-US" altLang="ko-KR" sz="2000" smtClean="0"/>
              <a:t>ex) </a:t>
            </a:r>
          </a:p>
          <a:p>
            <a:pPr eaLnBrk="1" hangingPunct="1">
              <a:lnSpc>
                <a:spcPct val="80000"/>
              </a:lnSpc>
            </a:pPr>
            <a:endParaRPr kumimoji="0" lang="en-US" altLang="ko-KR" sz="2000" smtClean="0"/>
          </a:p>
          <a:p>
            <a:pPr eaLnBrk="1" hangingPunct="1">
              <a:lnSpc>
                <a:spcPct val="80000"/>
              </a:lnSpc>
            </a:pPr>
            <a:endParaRPr lang="en-US" altLang="ko-KR" sz="2000" b="1" smtClean="0"/>
          </a:p>
          <a:p>
            <a:pPr marL="1143000" lvl="2" indent="-2333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b="1" smtClean="0"/>
              <a:t>		</a:t>
            </a:r>
          </a:p>
          <a:p>
            <a:pPr marL="1143000" lvl="2" indent="-233363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FontTx/>
              <a:buNone/>
            </a:pPr>
            <a:endParaRPr lang="en-US" altLang="ko-KR" sz="1400" b="1" smtClean="0">
              <a:latin typeface="Arial" pitchFamily="34" charset="0"/>
            </a:endParaRPr>
          </a:p>
        </p:txBody>
      </p:sp>
      <p:graphicFrame>
        <p:nvGraphicFramePr>
          <p:cNvPr id="8197" name="Object 24"/>
          <p:cNvGraphicFramePr>
            <a:graphicFrameLocks noChangeAspect="1"/>
          </p:cNvGraphicFramePr>
          <p:nvPr/>
        </p:nvGraphicFramePr>
        <p:xfrm>
          <a:off x="1130300" y="3871913"/>
          <a:ext cx="72231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" name="Microsoft Equation 3.0" r:id="rId3" imgW="444114" imgH="215713" progId="Equation.3">
                  <p:embed/>
                </p:oleObj>
              </mc:Choice>
              <mc:Fallback>
                <p:oleObj name="Microsoft Equation 3.0" r:id="rId3" imgW="444114" imgH="21571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3871913"/>
                        <a:ext cx="722313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25"/>
          <p:cNvGraphicFramePr>
            <a:graphicFrameLocks noChangeAspect="1"/>
          </p:cNvGraphicFramePr>
          <p:nvPr/>
        </p:nvGraphicFramePr>
        <p:xfrm>
          <a:off x="4284663" y="5262563"/>
          <a:ext cx="259238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8" name="Equation" r:id="rId5" imgW="863225" imgH="253890" progId="Equation.3">
                  <p:embed/>
                </p:oleObj>
              </mc:Choice>
              <mc:Fallback>
                <p:oleObj name="Equation" r:id="rId5" imgW="863225" imgH="25389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262563"/>
                        <a:ext cx="2592387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26"/>
          <p:cNvGraphicFramePr>
            <a:graphicFrameLocks noChangeAspect="1"/>
          </p:cNvGraphicFramePr>
          <p:nvPr/>
        </p:nvGraphicFramePr>
        <p:xfrm>
          <a:off x="3851275" y="3860800"/>
          <a:ext cx="4111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9" name="Equation" r:id="rId7" imgW="126835" imgH="139518" progId="Equation.3">
                  <p:embed/>
                </p:oleObj>
              </mc:Choice>
              <mc:Fallback>
                <p:oleObj name="Equation" r:id="rId7" imgW="126835" imgH="139518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860800"/>
                        <a:ext cx="41116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27"/>
          <p:cNvGraphicFramePr>
            <a:graphicFrameLocks noChangeAspect="1"/>
          </p:cNvGraphicFramePr>
          <p:nvPr/>
        </p:nvGraphicFramePr>
        <p:xfrm>
          <a:off x="6227763" y="3860800"/>
          <a:ext cx="31432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" name="Equation" r:id="rId9" imgW="152268" imgH="164957" progId="Equation.3">
                  <p:embed/>
                </p:oleObj>
              </mc:Choice>
              <mc:Fallback>
                <p:oleObj name="Equation" r:id="rId9" imgW="152268" imgH="164957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860800"/>
                        <a:ext cx="31432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28"/>
          <p:cNvGraphicFramePr>
            <a:graphicFrameLocks noChangeAspect="1"/>
          </p:cNvGraphicFramePr>
          <p:nvPr/>
        </p:nvGraphicFramePr>
        <p:xfrm>
          <a:off x="1279525" y="2335213"/>
          <a:ext cx="2238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1" name="Equation" r:id="rId11" imgW="1117115" imgH="203112" progId="Equation.3">
                  <p:embed/>
                </p:oleObj>
              </mc:Choice>
              <mc:Fallback>
                <p:oleObj name="Equation" r:id="rId11" imgW="1117115" imgH="20311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2335213"/>
                        <a:ext cx="2238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29"/>
          <p:cNvGraphicFramePr>
            <a:graphicFrameLocks noChangeAspect="1"/>
          </p:cNvGraphicFramePr>
          <p:nvPr/>
        </p:nvGraphicFramePr>
        <p:xfrm>
          <a:off x="1344613" y="2767013"/>
          <a:ext cx="175736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2" name="Equation" r:id="rId13" imgW="876300" imgH="203200" progId="Equation.3">
                  <p:embed/>
                </p:oleObj>
              </mc:Choice>
              <mc:Fallback>
                <p:oleObj name="Equation" r:id="rId13" imgW="876300" imgH="203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2767013"/>
                        <a:ext cx="1757362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30"/>
          <p:cNvGraphicFramePr>
            <a:graphicFrameLocks noChangeAspect="1"/>
          </p:cNvGraphicFramePr>
          <p:nvPr/>
        </p:nvGraphicFramePr>
        <p:xfrm>
          <a:off x="3787775" y="2767013"/>
          <a:ext cx="14541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3" name="Equation" r:id="rId15" imgW="698197" imgH="203112" progId="Equation.3">
                  <p:embed/>
                </p:oleObj>
              </mc:Choice>
              <mc:Fallback>
                <p:oleObj name="Equation" r:id="rId15" imgW="698197" imgH="203112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75" y="2767013"/>
                        <a:ext cx="14541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Line 31"/>
          <p:cNvSpPr>
            <a:spLocks noChangeShapeType="1"/>
          </p:cNvSpPr>
          <p:nvPr/>
        </p:nvSpPr>
        <p:spPr bwMode="auto">
          <a:xfrm>
            <a:off x="3165475" y="298291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graphicFrame>
        <p:nvGraphicFramePr>
          <p:cNvPr id="8205" name="Object 32"/>
          <p:cNvGraphicFramePr>
            <a:graphicFrameLocks noChangeAspect="1"/>
          </p:cNvGraphicFramePr>
          <p:nvPr/>
        </p:nvGraphicFramePr>
        <p:xfrm>
          <a:off x="2065338" y="4797425"/>
          <a:ext cx="10318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4" name="Equation" r:id="rId17" imgW="634449" imgH="215713" progId="Equation.3">
                  <p:embed/>
                </p:oleObj>
              </mc:Choice>
              <mc:Fallback>
                <p:oleObj name="Equation" r:id="rId17" imgW="634449" imgH="215713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4797425"/>
                        <a:ext cx="103187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33"/>
          <p:cNvGraphicFramePr>
            <a:graphicFrameLocks noChangeAspect="1"/>
          </p:cNvGraphicFramePr>
          <p:nvPr/>
        </p:nvGraphicFramePr>
        <p:xfrm>
          <a:off x="2074863" y="5157788"/>
          <a:ext cx="1011237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5" name="Equation" r:id="rId19" imgW="622030" imgH="215806" progId="Equation.3">
                  <p:embed/>
                </p:oleObj>
              </mc:Choice>
              <mc:Fallback>
                <p:oleObj name="Equation" r:id="rId19" imgW="622030" imgH="215806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5157788"/>
                        <a:ext cx="1011237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34"/>
          <p:cNvGraphicFramePr>
            <a:graphicFrameLocks noChangeAspect="1"/>
          </p:cNvGraphicFramePr>
          <p:nvPr/>
        </p:nvGraphicFramePr>
        <p:xfrm>
          <a:off x="2055813" y="5589588"/>
          <a:ext cx="103187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6" name="Equation" r:id="rId21" imgW="634449" imgH="215713" progId="Equation.3">
                  <p:embed/>
                </p:oleObj>
              </mc:Choice>
              <mc:Fallback>
                <p:oleObj name="Equation" r:id="rId21" imgW="634449" imgH="215713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5589588"/>
                        <a:ext cx="103187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35"/>
          <p:cNvGraphicFramePr>
            <a:graphicFrameLocks noChangeAspect="1"/>
          </p:cNvGraphicFramePr>
          <p:nvPr/>
        </p:nvGraphicFramePr>
        <p:xfrm>
          <a:off x="2044700" y="6030913"/>
          <a:ext cx="10731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7" name="Equation" r:id="rId23" imgW="660113" imgH="215806" progId="Equation.3">
                  <p:embed/>
                </p:oleObj>
              </mc:Choice>
              <mc:Fallback>
                <p:oleObj name="Equation" r:id="rId23" imgW="660113" imgH="215806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6030913"/>
                        <a:ext cx="107315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36"/>
          <p:cNvGraphicFramePr>
            <a:graphicFrameLocks noChangeAspect="1"/>
          </p:cNvGraphicFramePr>
          <p:nvPr/>
        </p:nvGraphicFramePr>
        <p:xfrm>
          <a:off x="5651500" y="4222750"/>
          <a:ext cx="3254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8" name="Equation" r:id="rId25" imgW="126835" imgH="139518" progId="Equation.3">
                  <p:embed/>
                </p:oleObj>
              </mc:Choice>
              <mc:Fallback>
                <p:oleObj name="Equation" r:id="rId25" imgW="126835" imgH="139518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222750"/>
                        <a:ext cx="32543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37"/>
          <p:cNvGraphicFramePr>
            <a:graphicFrameLocks noChangeAspect="1"/>
          </p:cNvGraphicFramePr>
          <p:nvPr/>
        </p:nvGraphicFramePr>
        <p:xfrm>
          <a:off x="7019925" y="4230688"/>
          <a:ext cx="72231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9" name="Microsoft Equation 3.0" r:id="rId26" imgW="444114" imgH="215713" progId="Equation.3">
                  <p:embed/>
                </p:oleObj>
              </mc:Choice>
              <mc:Fallback>
                <p:oleObj name="Microsoft Equation 3.0" r:id="rId26" imgW="444114" imgH="215713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4230688"/>
                        <a:ext cx="722313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D108B28A-93C2-4170-9A3A-F952D11F0215}" type="slidenum">
              <a:rPr kumimoji="0" lang="en-US" altLang="ko-KR" smtClean="0"/>
              <a:pPr eaLnBrk="1" hangingPunct="1"/>
              <a:t>6</a:t>
            </a:fld>
            <a:endParaRPr kumimoji="0" lang="en-US" altLang="ko-KR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>
                <a:solidFill>
                  <a:schemeClr val="tx1"/>
                </a:solidFill>
              </a:rPr>
              <a:t>퍼지 집합</a:t>
            </a:r>
            <a:r>
              <a:rPr lang="en-US" altLang="ko-KR" sz="4000" smtClean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9220" name="Rectangle 18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341438"/>
            <a:ext cx="7750175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ko-KR" sz="2400" smtClean="0"/>
              <a:t> </a:t>
            </a:r>
            <a:r>
              <a:rPr lang="ko-KR" altLang="en-US" sz="2400" smtClean="0"/>
              <a:t>기호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smtClean="0"/>
              <a:t> 집합 </a:t>
            </a:r>
            <a:r>
              <a:rPr lang="en-US" altLang="ko-KR" sz="2000" smtClean="0"/>
              <a:t>X</a:t>
            </a:r>
            <a:r>
              <a:rPr lang="ko-KR" altLang="en-US" sz="2000" smtClean="0"/>
              <a:t>의 최대값 연산</a:t>
            </a:r>
            <a:r>
              <a:rPr lang="en-US" altLang="ko-KR" sz="2000" smtClean="0"/>
              <a:t>: ∨      </a:t>
            </a:r>
            <a:r>
              <a:rPr lang="ko-KR" altLang="en-US" sz="2000" smtClean="0"/>
              <a:t>최소값 연산</a:t>
            </a:r>
            <a:r>
              <a:rPr lang="en-US" altLang="ko-KR" sz="2000" smtClean="0"/>
              <a:t>: ∧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/>
              <a:t>                         </a:t>
            </a:r>
            <a:r>
              <a:rPr lang="ko-KR" altLang="en-US" sz="2000" smtClean="0"/>
              <a:t>전체 집합 </a:t>
            </a:r>
            <a:r>
              <a:rPr lang="en-US" altLang="ko-KR" sz="2000" smtClean="0"/>
              <a:t>X</a:t>
            </a:r>
            <a:r>
              <a:rPr lang="ko-KR" altLang="en-US" sz="2000" smtClean="0"/>
              <a:t>의 각 원소     가 </a:t>
            </a:r>
            <a:r>
              <a:rPr lang="en-US" altLang="ko-KR" sz="2000" smtClean="0"/>
              <a:t>X</a:t>
            </a:r>
            <a:r>
              <a:rPr lang="ko-KR" altLang="en-US" sz="2000" smtClean="0"/>
              <a:t>의 퍼지           집합 </a:t>
            </a:r>
            <a:r>
              <a:rPr lang="en-US" altLang="ko-KR" sz="2000" smtClean="0"/>
              <a:t>A</a:t>
            </a:r>
            <a:r>
              <a:rPr lang="ko-KR" altLang="en-US" sz="2000" smtClean="0"/>
              <a:t>에 속하는 정도</a:t>
            </a:r>
            <a:r>
              <a:rPr lang="en-US" altLang="ko-KR" sz="2000" smtClean="0"/>
              <a:t>,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/>
              <a:t>     </a:t>
            </a:r>
            <a:r>
              <a:rPr lang="ko-KR" altLang="en-US" sz="2000" smtClean="0"/>
              <a:t>즉 퍼지 집합 </a:t>
            </a:r>
            <a:r>
              <a:rPr lang="en-US" altLang="ko-KR" sz="2000" smtClean="0"/>
              <a:t>A</a:t>
            </a:r>
            <a:r>
              <a:rPr lang="ko-KR" altLang="en-US" sz="2000" smtClean="0"/>
              <a:t>의 </a:t>
            </a:r>
            <a:r>
              <a:rPr lang="ko-KR" altLang="en-US" sz="2000" u="sng" smtClean="0"/>
              <a:t>소속 함수</a:t>
            </a:r>
            <a:r>
              <a:rPr lang="en-US" altLang="ko-KR" sz="2000" u="sng" smtClean="0"/>
              <a:t>(membership function)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smtClean="0"/>
              <a:t>             :     ∈X</a:t>
            </a:r>
            <a:r>
              <a:rPr lang="ko-KR" altLang="en-US" sz="2000" smtClean="0"/>
              <a:t>가 퍼지 집합 </a:t>
            </a:r>
            <a:r>
              <a:rPr lang="en-US" altLang="ko-KR" sz="2000" smtClean="0"/>
              <a:t>A</a:t>
            </a:r>
            <a:r>
              <a:rPr lang="ko-KR" altLang="en-US" sz="2000" smtClean="0"/>
              <a:t>에 소속되는 정도</a:t>
            </a:r>
            <a:r>
              <a:rPr lang="en-US" altLang="ko-KR" sz="2000" smtClean="0"/>
              <a:t>(degree or grade of membership)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 smtClean="0"/>
              <a:t>  </a:t>
            </a:r>
            <a:r>
              <a:rPr lang="en-US" altLang="ko-KR" smtClean="0">
                <a:latin typeface="Arial" pitchFamily="34" charset="0"/>
              </a:rPr>
              <a:t>‘</a:t>
            </a:r>
            <a:r>
              <a:rPr lang="en-US" altLang="ko-KR" smtClean="0"/>
              <a:t>0</a:t>
            </a:r>
            <a:r>
              <a:rPr lang="en-US" altLang="ko-KR" smtClean="0">
                <a:latin typeface="Arial" pitchFamily="34" charset="0"/>
              </a:rPr>
              <a:t>’</a:t>
            </a:r>
            <a:r>
              <a:rPr lang="ko-KR" altLang="en-US" smtClean="0"/>
              <a:t>과 </a:t>
            </a:r>
            <a:r>
              <a:rPr lang="ko-KR" altLang="en-US" smtClean="0">
                <a:latin typeface="Arial" pitchFamily="34" charset="0"/>
              </a:rPr>
              <a:t>‘</a:t>
            </a:r>
            <a:r>
              <a:rPr lang="en-US" altLang="ko-KR" smtClean="0"/>
              <a:t>1</a:t>
            </a:r>
            <a:r>
              <a:rPr lang="en-US" altLang="ko-KR" smtClean="0">
                <a:latin typeface="Arial" pitchFamily="34" charset="0"/>
              </a:rPr>
              <a:t>’</a:t>
            </a:r>
            <a:r>
              <a:rPr lang="en-US" altLang="ko-KR" smtClean="0"/>
              <a:t> </a:t>
            </a:r>
            <a:r>
              <a:rPr lang="ko-KR" altLang="en-US" smtClean="0"/>
              <a:t>사이의 실수		</a:t>
            </a:r>
          </a:p>
          <a:p>
            <a:pPr lvl="2" eaLnBrk="1" hangingPunct="1">
              <a:lnSpc>
                <a:spcPct val="90000"/>
              </a:lnSpc>
            </a:pPr>
            <a:endParaRPr lang="ko-KR" alt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000" smtClean="0"/>
          </a:p>
        </p:txBody>
      </p:sp>
      <p:graphicFrame>
        <p:nvGraphicFramePr>
          <p:cNvPr id="9221" name="Object 19"/>
          <p:cNvGraphicFramePr>
            <a:graphicFrameLocks noChangeAspect="1"/>
          </p:cNvGraphicFramePr>
          <p:nvPr/>
        </p:nvGraphicFramePr>
        <p:xfrm>
          <a:off x="1663700" y="2070100"/>
          <a:ext cx="16017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Equation" r:id="rId3" imgW="926698" imgH="203112" progId="Equation.3">
                  <p:embed/>
                </p:oleObj>
              </mc:Choice>
              <mc:Fallback>
                <p:oleObj name="Equation" r:id="rId3" imgW="926698" imgH="20311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2070100"/>
                        <a:ext cx="16017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20"/>
          <p:cNvGraphicFramePr>
            <a:graphicFrameLocks noChangeAspect="1"/>
          </p:cNvGraphicFramePr>
          <p:nvPr/>
        </p:nvGraphicFramePr>
        <p:xfrm>
          <a:off x="1763713" y="2997200"/>
          <a:ext cx="8651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Microsoft Equation 3.0" r:id="rId5" imgW="444114" imgH="215713" progId="Equation.3">
                  <p:embed/>
                </p:oleObj>
              </mc:Choice>
              <mc:Fallback>
                <p:oleObj name="Microsoft Equation 3.0" r:id="rId5" imgW="444114" imgH="21571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997200"/>
                        <a:ext cx="86518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21"/>
          <p:cNvGraphicFramePr>
            <a:graphicFrameLocks noChangeAspect="1"/>
          </p:cNvGraphicFramePr>
          <p:nvPr/>
        </p:nvGraphicFramePr>
        <p:xfrm>
          <a:off x="4932363" y="3573463"/>
          <a:ext cx="16557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수식" r:id="rId7" imgW="939392" imgH="215806" progId="Equation.3">
                  <p:embed/>
                </p:oleObj>
              </mc:Choice>
              <mc:Fallback>
                <p:oleObj name="수식" r:id="rId7" imgW="939392" imgH="21580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573463"/>
                        <a:ext cx="1655762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22"/>
          <p:cNvGraphicFramePr>
            <a:graphicFrameLocks noChangeAspect="1"/>
          </p:cNvGraphicFramePr>
          <p:nvPr/>
        </p:nvGraphicFramePr>
        <p:xfrm>
          <a:off x="6372225" y="2133600"/>
          <a:ext cx="26193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Equation" r:id="rId9" imgW="126835" imgH="139518" progId="Equation.3">
                  <p:embed/>
                </p:oleObj>
              </mc:Choice>
              <mc:Fallback>
                <p:oleObj name="Equation" r:id="rId9" imgW="126835" imgH="13951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133600"/>
                        <a:ext cx="261938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23"/>
          <p:cNvGraphicFramePr>
            <a:graphicFrameLocks noChangeAspect="1"/>
          </p:cNvGraphicFramePr>
          <p:nvPr/>
        </p:nvGraphicFramePr>
        <p:xfrm>
          <a:off x="2916238" y="3068638"/>
          <a:ext cx="2619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Equation" r:id="rId11" imgW="126835" imgH="139518" progId="Equation.3">
                  <p:embed/>
                </p:oleObj>
              </mc:Choice>
              <mc:Fallback>
                <p:oleObj name="Equation" r:id="rId11" imgW="126835" imgH="13951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068638"/>
                        <a:ext cx="261937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15D6000E-54D7-4993-92D6-6C73F5314E7C}" type="slidenum">
              <a:rPr kumimoji="0" lang="en-US" altLang="ko-KR" smtClean="0"/>
              <a:pPr eaLnBrk="1" hangingPunct="1"/>
              <a:t>7</a:t>
            </a:fld>
            <a:endParaRPr kumimoji="0" lang="en-US" altLang="ko-KR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>
                <a:solidFill>
                  <a:schemeClr val="tx1"/>
                </a:solidFill>
              </a:rPr>
              <a:t>퍼지 집합</a:t>
            </a:r>
            <a:r>
              <a:rPr lang="en-US" altLang="ko-KR" sz="4000" smtClean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341438"/>
            <a:ext cx="7750175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smtClean="0"/>
              <a:t>Fuzzy Set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/>
              <a:t>  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/>
              <a:t>  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/>
              <a:t>                     {       is large}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000" smtClean="0"/>
          </a:p>
        </p:txBody>
      </p:sp>
      <p:graphicFrame>
        <p:nvGraphicFramePr>
          <p:cNvPr id="10245" name="Object 9"/>
          <p:cNvGraphicFramePr>
            <a:graphicFrameLocks noChangeAspect="1"/>
          </p:cNvGraphicFramePr>
          <p:nvPr/>
        </p:nvGraphicFramePr>
        <p:xfrm>
          <a:off x="1685925" y="1989138"/>
          <a:ext cx="20605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0" name="Equation" r:id="rId3" imgW="1117115" imgH="203112" progId="Equation.3">
                  <p:embed/>
                </p:oleObj>
              </mc:Choice>
              <mc:Fallback>
                <p:oleObj name="Equation" r:id="rId3" imgW="1117115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1989138"/>
                        <a:ext cx="20605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0"/>
          <p:cNvGraphicFramePr>
            <a:graphicFrameLocks noChangeAspect="1"/>
          </p:cNvGraphicFramePr>
          <p:nvPr/>
        </p:nvGraphicFramePr>
        <p:xfrm>
          <a:off x="1979613" y="2435225"/>
          <a:ext cx="49212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1" name="Equation" r:id="rId5" imgW="266353" imgH="164885" progId="Equation.3">
                  <p:embed/>
                </p:oleObj>
              </mc:Choice>
              <mc:Fallback>
                <p:oleObj name="Equation" r:id="rId5" imgW="266353" imgH="16488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435225"/>
                        <a:ext cx="492125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11"/>
          <p:cNvGraphicFramePr>
            <a:graphicFrameLocks noChangeAspect="1"/>
          </p:cNvGraphicFramePr>
          <p:nvPr/>
        </p:nvGraphicFramePr>
        <p:xfrm>
          <a:off x="2555875" y="2449513"/>
          <a:ext cx="47466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2" name="Equation" r:id="rId7" imgW="291973" imgH="203112" progId="Equation.3">
                  <p:embed/>
                </p:oleObj>
              </mc:Choice>
              <mc:Fallback>
                <p:oleObj name="Equation" r:id="rId7" imgW="291973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449513"/>
                        <a:ext cx="47466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12"/>
          <p:cNvGraphicFramePr>
            <a:graphicFrameLocks noChangeAspect="1"/>
          </p:cNvGraphicFramePr>
          <p:nvPr/>
        </p:nvGraphicFramePr>
        <p:xfrm>
          <a:off x="4681538" y="2420938"/>
          <a:ext cx="133508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3" name="Equation" r:id="rId9" imgW="723586" imgH="203112" progId="Equation.3">
                  <p:embed/>
                </p:oleObj>
              </mc:Choice>
              <mc:Fallback>
                <p:oleObj name="Equation" r:id="rId9" imgW="723586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8" y="2420938"/>
                        <a:ext cx="1335087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Line 13"/>
          <p:cNvSpPr>
            <a:spLocks noChangeShapeType="1"/>
          </p:cNvSpPr>
          <p:nvPr/>
        </p:nvSpPr>
        <p:spPr bwMode="auto">
          <a:xfrm>
            <a:off x="4140200" y="2636838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graphicFrame>
        <p:nvGraphicFramePr>
          <p:cNvPr id="10250" name="Object 14"/>
          <p:cNvGraphicFramePr>
            <a:graphicFrameLocks noChangeAspect="1"/>
          </p:cNvGraphicFramePr>
          <p:nvPr/>
        </p:nvGraphicFramePr>
        <p:xfrm>
          <a:off x="6642100" y="2422525"/>
          <a:ext cx="163988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4" name="Equation" r:id="rId11" imgW="888614" imgH="203112" progId="Equation.3">
                  <p:embed/>
                </p:oleObj>
              </mc:Choice>
              <mc:Fallback>
                <p:oleObj name="Equation" r:id="rId11" imgW="888614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2422525"/>
                        <a:ext cx="1639888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Line 15"/>
          <p:cNvSpPr>
            <a:spLocks noChangeShapeType="1"/>
          </p:cNvSpPr>
          <p:nvPr/>
        </p:nvSpPr>
        <p:spPr bwMode="auto">
          <a:xfrm>
            <a:off x="6051550" y="265112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graphicFrame>
        <p:nvGraphicFramePr>
          <p:cNvPr id="10252" name="Object 16"/>
          <p:cNvGraphicFramePr>
            <a:graphicFrameLocks noChangeAspect="1"/>
          </p:cNvGraphicFramePr>
          <p:nvPr/>
        </p:nvGraphicFramePr>
        <p:xfrm>
          <a:off x="1331913" y="3013075"/>
          <a:ext cx="3508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5" name="Equation" r:id="rId13" imgW="190417" imgH="152334" progId="Equation.3">
                  <p:embed/>
                </p:oleObj>
              </mc:Choice>
              <mc:Fallback>
                <p:oleObj name="Equation" r:id="rId13" imgW="190417" imgH="15233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013075"/>
                        <a:ext cx="35083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7"/>
          <p:cNvGraphicFramePr>
            <a:graphicFrameLocks noChangeAspect="1"/>
          </p:cNvGraphicFramePr>
          <p:nvPr/>
        </p:nvGraphicFramePr>
        <p:xfrm>
          <a:off x="1804988" y="2940050"/>
          <a:ext cx="123825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6" name="Equation" r:id="rId15" imgW="761669" imgH="215806" progId="Equation.3">
                  <p:embed/>
                </p:oleObj>
              </mc:Choice>
              <mc:Fallback>
                <p:oleObj name="Equation" r:id="rId15" imgW="761669" imgH="2158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2940050"/>
                        <a:ext cx="123825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8"/>
          <p:cNvGraphicFramePr>
            <a:graphicFrameLocks noChangeAspect="1"/>
          </p:cNvGraphicFramePr>
          <p:nvPr/>
        </p:nvGraphicFramePr>
        <p:xfrm>
          <a:off x="1770063" y="3371850"/>
          <a:ext cx="1217612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7" name="Equation" r:id="rId17" imgW="748975" imgH="215806" progId="Equation.3">
                  <p:embed/>
                </p:oleObj>
              </mc:Choice>
              <mc:Fallback>
                <p:oleObj name="Equation" r:id="rId17" imgW="748975" imgH="21580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3371850"/>
                        <a:ext cx="1217612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9"/>
          <p:cNvGraphicFramePr>
            <a:graphicFrameLocks noChangeAspect="1"/>
          </p:cNvGraphicFramePr>
          <p:nvPr/>
        </p:nvGraphicFramePr>
        <p:xfrm>
          <a:off x="1754188" y="3732213"/>
          <a:ext cx="12382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8" name="Equation" r:id="rId19" imgW="761669" imgH="215806" progId="Equation.3">
                  <p:embed/>
                </p:oleObj>
              </mc:Choice>
              <mc:Fallback>
                <p:oleObj name="Equation" r:id="rId19" imgW="761669" imgH="21580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3732213"/>
                        <a:ext cx="123825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20"/>
          <p:cNvGraphicFramePr>
            <a:graphicFrameLocks noChangeAspect="1"/>
          </p:cNvGraphicFramePr>
          <p:nvPr/>
        </p:nvGraphicFramePr>
        <p:xfrm>
          <a:off x="4046538" y="2940050"/>
          <a:ext cx="1258887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9" name="Equation" r:id="rId21" imgW="774364" imgH="215806" progId="Equation.3">
                  <p:embed/>
                </p:oleObj>
              </mc:Choice>
              <mc:Fallback>
                <p:oleObj name="Equation" r:id="rId21" imgW="774364" imgH="21580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2940050"/>
                        <a:ext cx="1258887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21"/>
          <p:cNvGraphicFramePr>
            <a:graphicFrameLocks noChangeAspect="1"/>
          </p:cNvGraphicFramePr>
          <p:nvPr/>
        </p:nvGraphicFramePr>
        <p:xfrm>
          <a:off x="4076700" y="3300413"/>
          <a:ext cx="12382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0" name="Equation" r:id="rId23" imgW="761669" imgH="215806" progId="Equation.3">
                  <p:embed/>
                </p:oleObj>
              </mc:Choice>
              <mc:Fallback>
                <p:oleObj name="Equation" r:id="rId23" imgW="761669" imgH="21580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3300413"/>
                        <a:ext cx="123825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22"/>
          <p:cNvGraphicFramePr>
            <a:graphicFrameLocks noChangeAspect="1"/>
          </p:cNvGraphicFramePr>
          <p:nvPr/>
        </p:nvGraphicFramePr>
        <p:xfrm>
          <a:off x="4067175" y="3660775"/>
          <a:ext cx="1258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1" name="Equation" r:id="rId25" imgW="774364" imgH="215806" progId="Equation.3">
                  <p:embed/>
                </p:oleObj>
              </mc:Choice>
              <mc:Fallback>
                <p:oleObj name="Equation" r:id="rId25" imgW="774364" imgH="21580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660775"/>
                        <a:ext cx="1258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23"/>
          <p:cNvGraphicFramePr>
            <a:graphicFrameLocks noChangeAspect="1"/>
          </p:cNvGraphicFramePr>
          <p:nvPr/>
        </p:nvGraphicFramePr>
        <p:xfrm>
          <a:off x="6084888" y="3013075"/>
          <a:ext cx="19399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2" name="Equation" r:id="rId27" imgW="1193800" imgH="215900" progId="Equation.3">
                  <p:embed/>
                </p:oleObj>
              </mc:Choice>
              <mc:Fallback>
                <p:oleObj name="Equation" r:id="rId27" imgW="1193800" imgH="2159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013075"/>
                        <a:ext cx="193992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Object 24"/>
          <p:cNvGraphicFramePr>
            <a:graphicFrameLocks noChangeAspect="1"/>
          </p:cNvGraphicFramePr>
          <p:nvPr/>
        </p:nvGraphicFramePr>
        <p:xfrm>
          <a:off x="1331913" y="4237038"/>
          <a:ext cx="3508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3" name="Equation" r:id="rId29" imgW="190417" imgH="152334" progId="Equation.3">
                  <p:embed/>
                </p:oleObj>
              </mc:Choice>
              <mc:Fallback>
                <p:oleObj name="Equation" r:id="rId29" imgW="190417" imgH="15233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37038"/>
                        <a:ext cx="35083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Text Box 25"/>
          <p:cNvSpPr txBox="1">
            <a:spLocks noChangeArrowheads="1"/>
          </p:cNvSpPr>
          <p:nvPr/>
        </p:nvSpPr>
        <p:spPr bwMode="auto">
          <a:xfrm>
            <a:off x="1692275" y="4210050"/>
            <a:ext cx="5211763" cy="31432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ko-KR" altLang="en-US" sz="1600" b="1">
                <a:latin typeface="Arial" pitchFamily="34" charset="0"/>
              </a:rPr>
              <a:t>여기서 </a:t>
            </a:r>
            <a:r>
              <a:rPr kumimoji="0" lang="en-US" altLang="ko-KR" sz="1600" b="1">
                <a:latin typeface="Arial" pitchFamily="34" charset="0"/>
              </a:rPr>
              <a:t>large</a:t>
            </a:r>
            <a:r>
              <a:rPr kumimoji="0" lang="ko-KR" altLang="en-US" sz="1600" b="1">
                <a:latin typeface="Arial" pitchFamily="34" charset="0"/>
              </a:rPr>
              <a:t>개념 표현됨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4694C80-55A5-4EF6-BFBD-08CA9EC33875}" type="slidenum">
              <a:rPr kumimoji="0" lang="en-US" altLang="ko-KR" smtClean="0"/>
              <a:pPr eaLnBrk="1" hangingPunct="1"/>
              <a:t>8</a:t>
            </a:fld>
            <a:endParaRPr kumimoji="0" lang="en-US" altLang="ko-KR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>
                <a:solidFill>
                  <a:schemeClr val="tx1"/>
                </a:solidFill>
              </a:rPr>
              <a:t>퍼지 집합</a:t>
            </a:r>
            <a:r>
              <a:rPr lang="en-US" altLang="ko-KR" sz="4000" smtClean="0">
                <a:solidFill>
                  <a:schemeClr val="tx1"/>
                </a:solidFill>
              </a:rPr>
              <a:t>(4)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341438"/>
            <a:ext cx="7750175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600" smtClean="0"/>
              <a:t>퍼지 집합 표현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200" smtClean="0"/>
              <a:t>집합 </a:t>
            </a:r>
            <a:r>
              <a:rPr lang="en-US" altLang="ko-KR" sz="2200" smtClean="0"/>
              <a:t>X</a:t>
            </a:r>
            <a:r>
              <a:rPr lang="ko-KR" altLang="en-US" sz="2200" smtClean="0"/>
              <a:t>가 이산</a:t>
            </a:r>
            <a:r>
              <a:rPr lang="en-US" altLang="ko-KR" sz="2200" smtClean="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200" smtClean="0"/>
              <a:t>집합 </a:t>
            </a:r>
            <a:r>
              <a:rPr lang="en-US" altLang="ko-KR" sz="2200" smtClean="0"/>
              <a:t>X</a:t>
            </a:r>
            <a:r>
              <a:rPr lang="ko-KR" altLang="en-US" sz="2200" smtClean="0"/>
              <a:t>가 연속</a:t>
            </a:r>
            <a:r>
              <a:rPr lang="en-US" altLang="ko-KR" sz="2200" smtClean="0"/>
              <a:t>:</a:t>
            </a:r>
            <a:r>
              <a:rPr lang="en-US" altLang="ko-KR" sz="2200" b="1" smtClean="0"/>
              <a:t> </a:t>
            </a:r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Font typeface="Arial" pitchFamily="34" charset="0"/>
              <a:buNone/>
            </a:pPr>
            <a:endParaRPr lang="en-US" altLang="ko-KR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000" smtClean="0"/>
          </a:p>
        </p:txBody>
      </p:sp>
      <p:graphicFrame>
        <p:nvGraphicFramePr>
          <p:cNvPr id="11269" name="Object 4"/>
          <p:cNvGraphicFramePr>
            <a:graphicFrameLocks noChangeAspect="1"/>
          </p:cNvGraphicFramePr>
          <p:nvPr/>
        </p:nvGraphicFramePr>
        <p:xfrm>
          <a:off x="3443288" y="1773238"/>
          <a:ext cx="48006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수식" r:id="rId3" imgW="2603500" imgH="203200" progId="Equation.3">
                  <p:embed/>
                </p:oleObj>
              </mc:Choice>
              <mc:Fallback>
                <p:oleObj name="수식" r:id="rId3" imgW="26035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288" y="1773238"/>
                        <a:ext cx="48006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5"/>
          <p:cNvGraphicFramePr>
            <a:graphicFrameLocks noChangeAspect="1"/>
          </p:cNvGraphicFramePr>
          <p:nvPr/>
        </p:nvGraphicFramePr>
        <p:xfrm>
          <a:off x="3443288" y="2071688"/>
          <a:ext cx="21367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5" imgW="965200" imgH="330200" progId="Equation.3">
                  <p:embed/>
                </p:oleObj>
              </mc:Choice>
              <mc:Fallback>
                <p:oleObj name="Equation" r:id="rId5" imgW="965200" imgH="330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288" y="2071688"/>
                        <a:ext cx="21367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852738"/>
            <a:ext cx="3581400" cy="194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2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0" y="2870200"/>
            <a:ext cx="3886200" cy="199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BB0863B8-FDC1-4B52-8F31-67A22BF42B5C}" type="slidenum">
              <a:rPr kumimoji="0" lang="en-US" altLang="ko-KR" smtClean="0"/>
              <a:pPr eaLnBrk="1" hangingPunct="1"/>
              <a:t>9</a:t>
            </a:fld>
            <a:endParaRPr kumimoji="0" lang="en-US" altLang="ko-KR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smtClean="0">
                <a:solidFill>
                  <a:schemeClr val="tx1"/>
                </a:solidFill>
              </a:rPr>
              <a:t>퍼지 집합</a:t>
            </a:r>
            <a:r>
              <a:rPr lang="en-US" altLang="ko-KR" sz="4000" smtClean="0">
                <a:solidFill>
                  <a:schemeClr val="tx1"/>
                </a:solidFill>
              </a:rPr>
              <a:t>(5)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341438"/>
            <a:ext cx="7750175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600" smtClean="0"/>
              <a:t>퍼지 집합 표현 </a:t>
            </a:r>
            <a:r>
              <a:rPr lang="en-US" altLang="ko-KR" sz="2400" smtClean="0"/>
              <a:t>-con</a:t>
            </a:r>
            <a:r>
              <a:rPr lang="en-US" altLang="ko-KR" sz="2400" smtClean="0">
                <a:latin typeface="Arial" pitchFamily="34" charset="0"/>
              </a:rPr>
              <a:t>’</a:t>
            </a:r>
            <a:r>
              <a:rPr lang="en-US" altLang="ko-KR" sz="2400" smtClean="0"/>
              <a:t>d</a:t>
            </a:r>
            <a:endParaRPr lang="en-US" altLang="ko-KR" sz="2600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z="2200" smtClean="0"/>
              <a:t>집합 </a:t>
            </a:r>
            <a:r>
              <a:rPr lang="en-US" altLang="ko-KR" sz="2200" smtClean="0"/>
              <a:t>X</a:t>
            </a:r>
            <a:r>
              <a:rPr lang="ko-KR" altLang="en-US" sz="2200" smtClean="0"/>
              <a:t>가 이산</a:t>
            </a:r>
            <a:r>
              <a:rPr lang="en-US" altLang="ko-KR" sz="2200" smtClean="0"/>
              <a:t>: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/>
              <a:t>                                  {        is large}</a:t>
            </a:r>
            <a:r>
              <a:rPr lang="en-US" altLang="ko-KR" sz="22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2200" smtClean="0"/>
          </a:p>
          <a:p>
            <a:pPr lvl="1" eaLnBrk="1" hangingPunct="1">
              <a:lnSpc>
                <a:spcPct val="90000"/>
              </a:lnSpc>
            </a:pPr>
            <a:endParaRPr lang="en-US" altLang="ko-KR" sz="2200" b="1" smtClean="0"/>
          </a:p>
          <a:p>
            <a:pPr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Font typeface="Arial" pitchFamily="34" charset="0"/>
              <a:buNone/>
            </a:pPr>
            <a:endParaRPr lang="en-US" altLang="ko-KR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/>
              <a:t> </a:t>
            </a:r>
          </a:p>
        </p:txBody>
      </p:sp>
      <p:graphicFrame>
        <p:nvGraphicFramePr>
          <p:cNvPr id="12293" name="Object 26"/>
          <p:cNvGraphicFramePr>
            <a:graphicFrameLocks noChangeAspect="1"/>
          </p:cNvGraphicFramePr>
          <p:nvPr/>
        </p:nvGraphicFramePr>
        <p:xfrm>
          <a:off x="3492500" y="1771650"/>
          <a:ext cx="20621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" name="Equation" r:id="rId3" imgW="1117115" imgH="203112" progId="Equation.3">
                  <p:embed/>
                </p:oleObj>
              </mc:Choice>
              <mc:Fallback>
                <p:oleObj name="Equation" r:id="rId3" imgW="1117115" imgH="203112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771650"/>
                        <a:ext cx="20621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27"/>
          <p:cNvGraphicFramePr>
            <a:graphicFrameLocks noChangeAspect="1"/>
          </p:cNvGraphicFramePr>
          <p:nvPr/>
        </p:nvGraphicFramePr>
        <p:xfrm>
          <a:off x="3460750" y="2132013"/>
          <a:ext cx="49212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" name="Equation" r:id="rId5" imgW="266353" imgH="164885" progId="Equation.3">
                  <p:embed/>
                </p:oleObj>
              </mc:Choice>
              <mc:Fallback>
                <p:oleObj name="Equation" r:id="rId5" imgW="266353" imgH="16488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2132013"/>
                        <a:ext cx="492125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28"/>
          <p:cNvGraphicFramePr>
            <a:graphicFrameLocks noChangeAspect="1"/>
          </p:cNvGraphicFramePr>
          <p:nvPr/>
        </p:nvGraphicFramePr>
        <p:xfrm>
          <a:off x="4241800" y="2162175"/>
          <a:ext cx="47466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3" name="Equation" r:id="rId7" imgW="291973" imgH="203112" progId="Equation.3">
                  <p:embed/>
                </p:oleObj>
              </mc:Choice>
              <mc:Fallback>
                <p:oleObj name="Equation" r:id="rId7" imgW="291973" imgH="20311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2162175"/>
                        <a:ext cx="47466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29"/>
          <p:cNvGraphicFramePr>
            <a:graphicFrameLocks noChangeAspect="1"/>
          </p:cNvGraphicFramePr>
          <p:nvPr/>
        </p:nvGraphicFramePr>
        <p:xfrm>
          <a:off x="1838325" y="2565400"/>
          <a:ext cx="61372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4" name="수식" r:id="rId9" imgW="3327400" imgH="203200" progId="Equation.3">
                  <p:embed/>
                </p:oleObj>
              </mc:Choice>
              <mc:Fallback>
                <p:oleObj name="수식" r:id="rId9" imgW="3327400" imgH="203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2565400"/>
                        <a:ext cx="61372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30"/>
          <p:cNvGraphicFramePr>
            <a:graphicFrameLocks noChangeAspect="1"/>
          </p:cNvGraphicFramePr>
          <p:nvPr/>
        </p:nvGraphicFramePr>
        <p:xfrm>
          <a:off x="2071688" y="2984500"/>
          <a:ext cx="48958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5" name="Equation" r:id="rId11" imgW="2654300" imgH="203200" progId="Equation.3">
                  <p:embed/>
                </p:oleObj>
              </mc:Choice>
              <mc:Fallback>
                <p:oleObj name="Equation" r:id="rId11" imgW="2654300" imgH="203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984500"/>
                        <a:ext cx="489585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33"/>
          <p:cNvSpPr txBox="1">
            <a:spLocks noChangeArrowheads="1"/>
          </p:cNvSpPr>
          <p:nvPr/>
        </p:nvSpPr>
        <p:spPr bwMode="auto">
          <a:xfrm>
            <a:off x="890588" y="3546475"/>
            <a:ext cx="1306512" cy="31432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ko-KR" altLang="en-US" sz="1600" b="1"/>
              <a:t>그래프 표현</a:t>
            </a:r>
            <a:r>
              <a:rPr kumimoji="0" lang="en-US" altLang="ko-KR" sz="1600" b="1"/>
              <a:t>)</a:t>
            </a:r>
          </a:p>
        </p:txBody>
      </p:sp>
      <p:grpSp>
        <p:nvGrpSpPr>
          <p:cNvPr id="12299" name="Group 34"/>
          <p:cNvGrpSpPr>
            <a:grpSpLocks/>
          </p:cNvGrpSpPr>
          <p:nvPr/>
        </p:nvGrpSpPr>
        <p:grpSpPr bwMode="auto">
          <a:xfrm>
            <a:off x="3260725" y="3429000"/>
            <a:ext cx="2659063" cy="2824163"/>
            <a:chOff x="2717" y="8729"/>
            <a:chExt cx="2630" cy="2060"/>
          </a:xfrm>
        </p:grpSpPr>
        <p:sp>
          <p:nvSpPr>
            <p:cNvPr id="12335" name="Line 35"/>
            <p:cNvSpPr>
              <a:spLocks noChangeShapeType="1"/>
            </p:cNvSpPr>
            <p:nvPr/>
          </p:nvSpPr>
          <p:spPr bwMode="auto">
            <a:xfrm flipV="1">
              <a:off x="2717" y="10789"/>
              <a:ext cx="26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36" name="Line 36"/>
            <p:cNvSpPr>
              <a:spLocks noChangeShapeType="1"/>
            </p:cNvSpPr>
            <p:nvPr/>
          </p:nvSpPr>
          <p:spPr bwMode="auto">
            <a:xfrm flipV="1">
              <a:off x="2730" y="8729"/>
              <a:ext cx="0" cy="20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2300" name="Text Box 37"/>
          <p:cNvSpPr txBox="1">
            <a:spLocks noChangeArrowheads="1"/>
          </p:cNvSpPr>
          <p:nvPr/>
        </p:nvSpPr>
        <p:spPr bwMode="auto">
          <a:xfrm>
            <a:off x="5838825" y="6230938"/>
            <a:ext cx="5238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2000" i="1">
                <a:latin typeface="바탕" pitchFamily="18" charset="-127"/>
                <a:ea typeface="바탕" pitchFamily="18" charset="-127"/>
              </a:rPr>
              <a:t>x</a:t>
            </a:r>
          </a:p>
        </p:txBody>
      </p:sp>
      <p:sp>
        <p:nvSpPr>
          <p:cNvPr id="12301" name="Text Box 38"/>
          <p:cNvSpPr txBox="1">
            <a:spLocks noChangeArrowheads="1"/>
          </p:cNvSpPr>
          <p:nvPr/>
        </p:nvSpPr>
        <p:spPr bwMode="auto">
          <a:xfrm>
            <a:off x="3060700" y="6286500"/>
            <a:ext cx="457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400" i="1">
                <a:latin typeface="바탕" pitchFamily="18" charset="-127"/>
                <a:ea typeface="바탕" pitchFamily="18" charset="-127"/>
              </a:rPr>
              <a:t>0</a:t>
            </a:r>
          </a:p>
        </p:txBody>
      </p:sp>
      <p:sp>
        <p:nvSpPr>
          <p:cNvPr id="12302" name="Text Box 39"/>
          <p:cNvSpPr txBox="1">
            <a:spLocks noChangeArrowheads="1"/>
          </p:cNvSpPr>
          <p:nvPr/>
        </p:nvSpPr>
        <p:spPr bwMode="auto">
          <a:xfrm>
            <a:off x="2844800" y="4184650"/>
            <a:ext cx="457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400" i="1">
                <a:latin typeface="바탕" pitchFamily="18" charset="-127"/>
                <a:ea typeface="바탕" pitchFamily="18" charset="-127"/>
              </a:rPr>
              <a:t>1.0</a:t>
            </a:r>
          </a:p>
        </p:txBody>
      </p:sp>
      <p:graphicFrame>
        <p:nvGraphicFramePr>
          <p:cNvPr id="12303" name="Object 40"/>
          <p:cNvGraphicFramePr>
            <a:graphicFrameLocks noChangeAspect="1"/>
          </p:cNvGraphicFramePr>
          <p:nvPr/>
        </p:nvGraphicFramePr>
        <p:xfrm>
          <a:off x="5797550" y="3717925"/>
          <a:ext cx="2222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6" name="Equation" r:id="rId13" imgW="152268" imgH="164957" progId="Equation.3">
                  <p:embed/>
                </p:oleObj>
              </mc:Choice>
              <mc:Fallback>
                <p:oleObj name="Equation" r:id="rId13" imgW="152268" imgH="164957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3717925"/>
                        <a:ext cx="2222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41"/>
          <p:cNvGraphicFramePr>
            <a:graphicFrameLocks noChangeAspect="1"/>
          </p:cNvGraphicFramePr>
          <p:nvPr/>
        </p:nvGraphicFramePr>
        <p:xfrm>
          <a:off x="2628900" y="3449638"/>
          <a:ext cx="5905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7" name="Equation" r:id="rId15" imgW="406048" imgH="215713" progId="Equation.3">
                  <p:embed/>
                </p:oleObj>
              </mc:Choice>
              <mc:Fallback>
                <p:oleObj name="Equation" r:id="rId15" imgW="406048" imgH="215713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3449638"/>
                        <a:ext cx="5905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5" name="Text Box 42"/>
          <p:cNvSpPr txBox="1">
            <a:spLocks noChangeArrowheads="1"/>
          </p:cNvSpPr>
          <p:nvPr/>
        </p:nvSpPr>
        <p:spPr bwMode="auto">
          <a:xfrm>
            <a:off x="3924300" y="6323013"/>
            <a:ext cx="457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400" i="1">
                <a:latin typeface="바탕" pitchFamily="18" charset="-127"/>
                <a:ea typeface="바탕" pitchFamily="18" charset="-127"/>
              </a:rPr>
              <a:t>4</a:t>
            </a:r>
          </a:p>
        </p:txBody>
      </p:sp>
      <p:sp>
        <p:nvSpPr>
          <p:cNvPr id="12306" name="Text Box 43"/>
          <p:cNvSpPr txBox="1">
            <a:spLocks noChangeArrowheads="1"/>
          </p:cNvSpPr>
          <p:nvPr/>
        </p:nvSpPr>
        <p:spPr bwMode="auto">
          <a:xfrm>
            <a:off x="4237038" y="6323013"/>
            <a:ext cx="457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400" i="1">
                <a:latin typeface="바탕" pitchFamily="18" charset="-127"/>
                <a:ea typeface="바탕" pitchFamily="18" charset="-127"/>
              </a:rPr>
              <a:t>5</a:t>
            </a:r>
          </a:p>
        </p:txBody>
      </p:sp>
      <p:sp>
        <p:nvSpPr>
          <p:cNvPr id="12307" name="Text Box 44"/>
          <p:cNvSpPr txBox="1">
            <a:spLocks noChangeArrowheads="1"/>
          </p:cNvSpPr>
          <p:nvPr/>
        </p:nvSpPr>
        <p:spPr bwMode="auto">
          <a:xfrm>
            <a:off x="4500563" y="6323013"/>
            <a:ext cx="457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400" i="1">
                <a:latin typeface="바탕" pitchFamily="18" charset="-127"/>
                <a:ea typeface="바탕" pitchFamily="18" charset="-127"/>
              </a:rPr>
              <a:t>6</a:t>
            </a:r>
          </a:p>
        </p:txBody>
      </p:sp>
      <p:sp>
        <p:nvSpPr>
          <p:cNvPr id="12308" name="Text Box 45"/>
          <p:cNvSpPr txBox="1">
            <a:spLocks noChangeArrowheads="1"/>
          </p:cNvSpPr>
          <p:nvPr/>
        </p:nvSpPr>
        <p:spPr bwMode="auto">
          <a:xfrm>
            <a:off x="4764088" y="6310313"/>
            <a:ext cx="457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400" i="1">
                <a:latin typeface="바탕" pitchFamily="18" charset="-127"/>
                <a:ea typeface="바탕" pitchFamily="18" charset="-127"/>
              </a:rPr>
              <a:t>7</a:t>
            </a:r>
          </a:p>
        </p:txBody>
      </p:sp>
      <p:sp>
        <p:nvSpPr>
          <p:cNvPr id="12309" name="Text Box 46"/>
          <p:cNvSpPr txBox="1">
            <a:spLocks noChangeArrowheads="1"/>
          </p:cNvSpPr>
          <p:nvPr/>
        </p:nvSpPr>
        <p:spPr bwMode="auto">
          <a:xfrm>
            <a:off x="5076825" y="6310313"/>
            <a:ext cx="457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400" i="1">
                <a:latin typeface="바탕" pitchFamily="18" charset="-127"/>
                <a:ea typeface="바탕" pitchFamily="18" charset="-127"/>
              </a:rPr>
              <a:t>8</a:t>
            </a:r>
          </a:p>
        </p:txBody>
      </p:sp>
      <p:sp>
        <p:nvSpPr>
          <p:cNvPr id="12310" name="Text Box 47"/>
          <p:cNvSpPr txBox="1">
            <a:spLocks noChangeArrowheads="1"/>
          </p:cNvSpPr>
          <p:nvPr/>
        </p:nvSpPr>
        <p:spPr bwMode="auto">
          <a:xfrm>
            <a:off x="5340350" y="6310313"/>
            <a:ext cx="457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400" i="1">
                <a:latin typeface="바탕" pitchFamily="18" charset="-127"/>
                <a:ea typeface="바탕" pitchFamily="18" charset="-127"/>
              </a:rPr>
              <a:t>9</a:t>
            </a:r>
          </a:p>
        </p:txBody>
      </p:sp>
      <p:sp>
        <p:nvSpPr>
          <p:cNvPr id="12311" name="Line 48"/>
          <p:cNvSpPr>
            <a:spLocks noChangeShapeType="1"/>
          </p:cNvSpPr>
          <p:nvPr/>
        </p:nvSpPr>
        <p:spPr bwMode="auto">
          <a:xfrm>
            <a:off x="3276600" y="6021388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12312" name="Line 49"/>
          <p:cNvSpPr>
            <a:spLocks noChangeShapeType="1"/>
          </p:cNvSpPr>
          <p:nvPr/>
        </p:nvSpPr>
        <p:spPr bwMode="auto">
          <a:xfrm>
            <a:off x="3276600" y="5373688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12313" name="Line 50"/>
          <p:cNvSpPr>
            <a:spLocks noChangeShapeType="1"/>
          </p:cNvSpPr>
          <p:nvPr/>
        </p:nvSpPr>
        <p:spPr bwMode="auto">
          <a:xfrm>
            <a:off x="3276600" y="4797425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12314" name="Line 51"/>
          <p:cNvSpPr>
            <a:spLocks noChangeShapeType="1"/>
          </p:cNvSpPr>
          <p:nvPr/>
        </p:nvSpPr>
        <p:spPr bwMode="auto">
          <a:xfrm>
            <a:off x="3276600" y="4365625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12315" name="Text Box 52"/>
          <p:cNvSpPr txBox="1">
            <a:spLocks noChangeArrowheads="1"/>
          </p:cNvSpPr>
          <p:nvPr/>
        </p:nvSpPr>
        <p:spPr bwMode="auto">
          <a:xfrm>
            <a:off x="2844800" y="4594225"/>
            <a:ext cx="457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400" i="1">
                <a:latin typeface="바탕" pitchFamily="18" charset="-127"/>
                <a:ea typeface="바탕" pitchFamily="18" charset="-127"/>
              </a:rPr>
              <a:t>0.8</a:t>
            </a:r>
          </a:p>
        </p:txBody>
      </p:sp>
      <p:sp>
        <p:nvSpPr>
          <p:cNvPr id="12316" name="Text Box 53"/>
          <p:cNvSpPr txBox="1">
            <a:spLocks noChangeArrowheads="1"/>
          </p:cNvSpPr>
          <p:nvPr/>
        </p:nvSpPr>
        <p:spPr bwMode="auto">
          <a:xfrm>
            <a:off x="2844800" y="5170488"/>
            <a:ext cx="457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400" i="1">
                <a:latin typeface="바탕" pitchFamily="18" charset="-127"/>
                <a:ea typeface="바탕" pitchFamily="18" charset="-127"/>
              </a:rPr>
              <a:t>0.5</a:t>
            </a:r>
          </a:p>
        </p:txBody>
      </p:sp>
      <p:sp>
        <p:nvSpPr>
          <p:cNvPr id="12317" name="Text Box 54"/>
          <p:cNvSpPr txBox="1">
            <a:spLocks noChangeArrowheads="1"/>
          </p:cNvSpPr>
          <p:nvPr/>
        </p:nvSpPr>
        <p:spPr bwMode="auto">
          <a:xfrm>
            <a:off x="2844800" y="5818188"/>
            <a:ext cx="457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>
              <a:buClrTx/>
              <a:buFontTx/>
              <a:buNone/>
            </a:pPr>
            <a:r>
              <a:rPr kumimoji="0" lang="en-US" altLang="ko-KR" sz="1400" i="1">
                <a:latin typeface="바탕" pitchFamily="18" charset="-127"/>
                <a:ea typeface="바탕" pitchFamily="18" charset="-127"/>
              </a:rPr>
              <a:t>0.2</a:t>
            </a:r>
          </a:p>
        </p:txBody>
      </p:sp>
      <p:sp>
        <p:nvSpPr>
          <p:cNvPr id="12318" name="Line 55"/>
          <p:cNvSpPr>
            <a:spLocks noChangeShapeType="1"/>
          </p:cNvSpPr>
          <p:nvPr/>
        </p:nvSpPr>
        <p:spPr bwMode="auto">
          <a:xfrm>
            <a:off x="3276600" y="6021388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12319" name="Line 56"/>
          <p:cNvSpPr>
            <a:spLocks noChangeShapeType="1"/>
          </p:cNvSpPr>
          <p:nvPr/>
        </p:nvSpPr>
        <p:spPr bwMode="auto">
          <a:xfrm>
            <a:off x="4068763" y="602138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12320" name="Line 57"/>
          <p:cNvSpPr>
            <a:spLocks noChangeShapeType="1"/>
          </p:cNvSpPr>
          <p:nvPr/>
        </p:nvSpPr>
        <p:spPr bwMode="auto">
          <a:xfrm>
            <a:off x="3421063" y="5373688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12321" name="Line 58"/>
          <p:cNvSpPr>
            <a:spLocks noChangeShapeType="1"/>
          </p:cNvSpPr>
          <p:nvPr/>
        </p:nvSpPr>
        <p:spPr bwMode="auto">
          <a:xfrm>
            <a:off x="3421063" y="4797425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12322" name="Line 59"/>
          <p:cNvSpPr>
            <a:spLocks noChangeShapeType="1"/>
          </p:cNvSpPr>
          <p:nvPr/>
        </p:nvSpPr>
        <p:spPr bwMode="auto">
          <a:xfrm>
            <a:off x="3421063" y="4365625"/>
            <a:ext cx="20875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12323" name="Line 60"/>
          <p:cNvSpPr>
            <a:spLocks noChangeShapeType="1"/>
          </p:cNvSpPr>
          <p:nvPr/>
        </p:nvSpPr>
        <p:spPr bwMode="auto">
          <a:xfrm>
            <a:off x="4356100" y="5373688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12324" name="Line 61"/>
          <p:cNvSpPr>
            <a:spLocks noChangeShapeType="1"/>
          </p:cNvSpPr>
          <p:nvPr/>
        </p:nvSpPr>
        <p:spPr bwMode="auto">
          <a:xfrm>
            <a:off x="4645025" y="4797425"/>
            <a:ext cx="0" cy="151288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12325" name="Line 62"/>
          <p:cNvSpPr>
            <a:spLocks noChangeShapeType="1"/>
          </p:cNvSpPr>
          <p:nvPr/>
        </p:nvSpPr>
        <p:spPr bwMode="auto">
          <a:xfrm>
            <a:off x="4932363" y="4365625"/>
            <a:ext cx="0" cy="194468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12326" name="Line 63"/>
          <p:cNvSpPr>
            <a:spLocks noChangeShapeType="1"/>
          </p:cNvSpPr>
          <p:nvPr/>
        </p:nvSpPr>
        <p:spPr bwMode="auto">
          <a:xfrm>
            <a:off x="5221288" y="4365625"/>
            <a:ext cx="0" cy="194468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12327" name="Line 64"/>
          <p:cNvSpPr>
            <a:spLocks noChangeShapeType="1"/>
          </p:cNvSpPr>
          <p:nvPr/>
        </p:nvSpPr>
        <p:spPr bwMode="auto">
          <a:xfrm>
            <a:off x="5508625" y="4365625"/>
            <a:ext cx="0" cy="194468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ko-KR" altLang="en-US"/>
          </a:p>
        </p:txBody>
      </p:sp>
      <p:sp>
        <p:nvSpPr>
          <p:cNvPr id="12328" name="Oval 65"/>
          <p:cNvSpPr>
            <a:spLocks noChangeArrowheads="1"/>
          </p:cNvSpPr>
          <p:nvPr/>
        </p:nvSpPr>
        <p:spPr bwMode="auto">
          <a:xfrm>
            <a:off x="3997325" y="5949950"/>
            <a:ext cx="144463" cy="144463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</p:spPr>
        <p:txBody>
          <a:bodyPr wrap="none" lIns="82124" tIns="41061" rIns="82124" bIns="41061" anchor="ctr"/>
          <a:lstStyle/>
          <a:p>
            <a:endParaRPr lang="ko-KR" altLang="en-US"/>
          </a:p>
        </p:txBody>
      </p:sp>
      <p:sp>
        <p:nvSpPr>
          <p:cNvPr id="12329" name="Oval 66"/>
          <p:cNvSpPr>
            <a:spLocks noChangeArrowheads="1"/>
          </p:cNvSpPr>
          <p:nvPr/>
        </p:nvSpPr>
        <p:spPr bwMode="auto">
          <a:xfrm>
            <a:off x="4284663" y="5302250"/>
            <a:ext cx="144462" cy="144463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</p:spPr>
        <p:txBody>
          <a:bodyPr wrap="none" lIns="82124" tIns="41061" rIns="82124" bIns="41061" anchor="ctr"/>
          <a:lstStyle/>
          <a:p>
            <a:endParaRPr lang="ko-KR" altLang="en-US"/>
          </a:p>
        </p:txBody>
      </p:sp>
      <p:sp>
        <p:nvSpPr>
          <p:cNvPr id="12330" name="Oval 67"/>
          <p:cNvSpPr>
            <a:spLocks noChangeArrowheads="1"/>
          </p:cNvSpPr>
          <p:nvPr/>
        </p:nvSpPr>
        <p:spPr bwMode="auto">
          <a:xfrm>
            <a:off x="4572000" y="4725988"/>
            <a:ext cx="144463" cy="144462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</p:spPr>
        <p:txBody>
          <a:bodyPr wrap="none" lIns="82124" tIns="41061" rIns="82124" bIns="41061" anchor="ctr"/>
          <a:lstStyle/>
          <a:p>
            <a:endParaRPr lang="ko-KR" altLang="en-US"/>
          </a:p>
        </p:txBody>
      </p:sp>
      <p:sp>
        <p:nvSpPr>
          <p:cNvPr id="12331" name="Oval 68"/>
          <p:cNvSpPr>
            <a:spLocks noChangeArrowheads="1"/>
          </p:cNvSpPr>
          <p:nvPr/>
        </p:nvSpPr>
        <p:spPr bwMode="auto">
          <a:xfrm>
            <a:off x="4860925" y="4294188"/>
            <a:ext cx="144463" cy="144462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</p:spPr>
        <p:txBody>
          <a:bodyPr wrap="none" lIns="82124" tIns="41061" rIns="82124" bIns="41061" anchor="ctr"/>
          <a:lstStyle/>
          <a:p>
            <a:endParaRPr lang="ko-KR" altLang="en-US"/>
          </a:p>
        </p:txBody>
      </p:sp>
      <p:sp>
        <p:nvSpPr>
          <p:cNvPr id="12332" name="Oval 69"/>
          <p:cNvSpPr>
            <a:spLocks noChangeArrowheads="1"/>
          </p:cNvSpPr>
          <p:nvPr/>
        </p:nvSpPr>
        <p:spPr bwMode="auto">
          <a:xfrm>
            <a:off x="5148263" y="4294188"/>
            <a:ext cx="144462" cy="144462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</p:spPr>
        <p:txBody>
          <a:bodyPr wrap="none" lIns="82124" tIns="41061" rIns="82124" bIns="41061" anchor="ctr"/>
          <a:lstStyle/>
          <a:p>
            <a:endParaRPr lang="ko-KR" altLang="en-US"/>
          </a:p>
        </p:txBody>
      </p:sp>
      <p:sp>
        <p:nvSpPr>
          <p:cNvPr id="12333" name="Oval 70"/>
          <p:cNvSpPr>
            <a:spLocks noChangeArrowheads="1"/>
          </p:cNvSpPr>
          <p:nvPr/>
        </p:nvSpPr>
        <p:spPr bwMode="auto">
          <a:xfrm>
            <a:off x="5437188" y="4294188"/>
            <a:ext cx="144462" cy="144462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tx1"/>
            </a:outerShdw>
          </a:effectLst>
        </p:spPr>
        <p:txBody>
          <a:bodyPr wrap="none" lIns="82124" tIns="41061" rIns="82124" bIns="41061" anchor="ctr"/>
          <a:lstStyle/>
          <a:p>
            <a:endParaRPr lang="ko-KR" altLang="en-US"/>
          </a:p>
        </p:txBody>
      </p:sp>
      <p:sp>
        <p:nvSpPr>
          <p:cNvPr id="12334" name="Text Box 72"/>
          <p:cNvSpPr txBox="1">
            <a:spLocks noChangeArrowheads="1"/>
          </p:cNvSpPr>
          <p:nvPr/>
        </p:nvSpPr>
        <p:spPr bwMode="auto">
          <a:xfrm>
            <a:off x="919163" y="2565400"/>
            <a:ext cx="1114425" cy="31432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>
            <a:lvl1pPr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1438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itchFamily="34" charset="0"/>
              <a:buNone/>
            </a:pPr>
            <a:r>
              <a:rPr kumimoji="0" lang="en-US" altLang="ko-KR" sz="1600" b="1"/>
              <a:t>(</a:t>
            </a:r>
            <a:r>
              <a:rPr kumimoji="0" lang="ko-KR" altLang="en-US" sz="1600" b="1"/>
              <a:t>표현방법</a:t>
            </a:r>
            <a:r>
              <a:rPr kumimoji="0" lang="en-US" altLang="ko-KR" sz="1600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즈니스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Arial" charset="0"/>
          <a:buChar char="•"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Arial" charset="0"/>
          <a:buChar char="•"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1545</TotalTime>
  <Words>3507</Words>
  <Application>Microsoft Office PowerPoint</Application>
  <PresentationFormat>화면 슬라이드 쇼(4:3)</PresentationFormat>
  <Paragraphs>791</Paragraphs>
  <Slides>48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7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비즈니스</vt:lpstr>
      <vt:lpstr>Microsoft Equation 3.0</vt:lpstr>
      <vt:lpstr>Equation</vt:lpstr>
      <vt:lpstr>수식</vt:lpstr>
      <vt:lpstr>VISIO</vt:lpstr>
      <vt:lpstr>클립</vt:lpstr>
      <vt:lpstr>차트</vt:lpstr>
      <vt:lpstr>문서</vt:lpstr>
      <vt:lpstr>Ch.5 퍼지이론(Fuzzy Theory)</vt:lpstr>
      <vt:lpstr>Contents</vt:lpstr>
      <vt:lpstr>개요(1)</vt:lpstr>
      <vt:lpstr>개요(2)</vt:lpstr>
      <vt:lpstr>퍼지 집합(1)</vt:lpstr>
      <vt:lpstr>퍼지 집합(2)</vt:lpstr>
      <vt:lpstr>퍼지 집합(3)</vt:lpstr>
      <vt:lpstr>퍼지 집합(4)</vt:lpstr>
      <vt:lpstr>퍼지 집합(5)</vt:lpstr>
      <vt:lpstr>퍼지 집합(6)</vt:lpstr>
      <vt:lpstr>퍼지 집합(7)</vt:lpstr>
      <vt:lpstr>퍼지 집합(8)</vt:lpstr>
      <vt:lpstr>퍼지 집합(9)</vt:lpstr>
      <vt:lpstr>퍼지 집합(10)</vt:lpstr>
      <vt:lpstr>퍼지 집합(11)</vt:lpstr>
      <vt:lpstr>퍼지 관계(1)</vt:lpstr>
      <vt:lpstr>퍼지 관계(2)</vt:lpstr>
      <vt:lpstr>퍼지 관계(3)</vt:lpstr>
      <vt:lpstr>퍼지 관계(4)</vt:lpstr>
      <vt:lpstr>퍼지 관계(5)</vt:lpstr>
      <vt:lpstr>퍼지 수(1)</vt:lpstr>
      <vt:lpstr>퍼지 수(2)</vt:lpstr>
      <vt:lpstr>퍼지 수(3)</vt:lpstr>
      <vt:lpstr>퍼지 수(4)</vt:lpstr>
      <vt:lpstr>퍼지 수(5)</vt:lpstr>
      <vt:lpstr>퍼지 수(6)</vt:lpstr>
      <vt:lpstr>퍼지 수(7)</vt:lpstr>
      <vt:lpstr>퍼지 수(8)</vt:lpstr>
      <vt:lpstr>퍼지 수(9)</vt:lpstr>
      <vt:lpstr>퍼지 수(10)</vt:lpstr>
      <vt:lpstr>퍼지 추론(1)</vt:lpstr>
      <vt:lpstr>퍼지 추론(2)</vt:lpstr>
      <vt:lpstr>퍼지 추론(3)</vt:lpstr>
      <vt:lpstr>퍼지 추론(4)</vt:lpstr>
      <vt:lpstr>퍼지 추론(5)</vt:lpstr>
      <vt:lpstr>퍼지 추론(6)</vt:lpstr>
      <vt:lpstr>퍼지 추론(7)</vt:lpstr>
      <vt:lpstr>퍼지이론의 응용</vt:lpstr>
      <vt:lpstr>                        퍼지 제어:온도와 압력에 따라 속도를 제어                     하는 시스템 </vt:lpstr>
      <vt:lpstr>Fuzzy control application on a Traffic Road</vt:lpstr>
      <vt:lpstr>Fuzzy control</vt:lpstr>
      <vt:lpstr>Fuzzy control</vt:lpstr>
      <vt:lpstr>Fuzzy control</vt:lpstr>
      <vt:lpstr>Fuzzy control</vt:lpstr>
      <vt:lpstr>Fuzzy control</vt:lpstr>
      <vt:lpstr>Fuzzy control</vt:lpstr>
      <vt:lpstr>Fuzzy control</vt:lpstr>
      <vt:lpstr>Fuzzy control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</dc:title>
  <dc:creator>wcha</dc:creator>
  <cp:lastModifiedBy>wcha</cp:lastModifiedBy>
  <cp:revision>179</cp:revision>
  <dcterms:created xsi:type="dcterms:W3CDTF">2008-06-16T05:16:35Z</dcterms:created>
  <dcterms:modified xsi:type="dcterms:W3CDTF">2012-11-05T06:28:49Z</dcterms:modified>
</cp:coreProperties>
</file>