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94" r:id="rId16"/>
    <p:sldId id="29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dong" initials="b" lastIdx="1" clrIdx="0">
    <p:extLst>
      <p:ext uri="{19B8F6BF-5375-455C-9EA6-DF929625EA0E}">
        <p15:presenceInfo xmlns:p15="http://schemas.microsoft.com/office/powerpoint/2012/main" userId="band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7T06:29:20.95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5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06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6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9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9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7880-9C68-4501-B552-538316D50A4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463B-83AA-436F-9546-6BEE681A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19403" y="4200955"/>
            <a:ext cx="6480043" cy="14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Neural</a:t>
            </a:r>
            <a:r>
              <a:rPr lang="ko-KR" alt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Network and 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202517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56359" y="3375114"/>
                <a:ext cx="3401173" cy="67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Hidden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359" y="3375114"/>
                <a:ext cx="3401173" cy="671146"/>
              </a:xfrm>
              <a:prstGeom prst="rect">
                <a:avLst/>
              </a:prstGeom>
              <a:blipFill rotWithShape="0">
                <a:blip r:embed="rId2"/>
                <a:stretch>
                  <a:fillRect l="-1075" t="-5181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56358" y="4492920"/>
                <a:ext cx="3679124" cy="63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Output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358" y="4492920"/>
                <a:ext cx="3679124" cy="632417"/>
              </a:xfrm>
              <a:prstGeom prst="rect">
                <a:avLst/>
              </a:prstGeom>
              <a:blipFill rotWithShape="0">
                <a:blip r:embed="rId3"/>
                <a:stretch>
                  <a:fillRect l="-995" t="-54808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27374" y="3415946"/>
                <a:ext cx="3528985" cy="118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74" y="3415946"/>
                <a:ext cx="3528985" cy="1189108"/>
              </a:xfrm>
              <a:prstGeom prst="rect">
                <a:avLst/>
              </a:prstGeom>
              <a:blipFill rotWithShape="0"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48370" y="5737005"/>
                <a:ext cx="4143632" cy="686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손실 함수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70" y="5737005"/>
                <a:ext cx="4143632" cy="686213"/>
              </a:xfrm>
              <a:prstGeom prst="rect">
                <a:avLst/>
              </a:prstGeom>
              <a:blipFill rotWithShape="0">
                <a:blip r:embed="rId5"/>
                <a:stretch>
                  <a:fillRect l="-735" t="-46018" b="-40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919801" y="3046614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층 델타 값 계산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81" y="3046614"/>
            <a:ext cx="4392419" cy="2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94817" y="3342163"/>
                <a:ext cx="3401173" cy="68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Hidden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17" y="3342163"/>
                <a:ext cx="3401173" cy="680058"/>
              </a:xfrm>
              <a:prstGeom prst="rect">
                <a:avLst/>
              </a:prstGeom>
              <a:blipFill rotWithShape="0">
                <a:blip r:embed="rId2"/>
                <a:stretch>
                  <a:fillRect l="-896" t="-50893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94817" y="4468131"/>
                <a:ext cx="3401173" cy="65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Output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17" y="4468131"/>
                <a:ext cx="3401173" cy="655885"/>
              </a:xfrm>
              <a:prstGeom prst="rect">
                <a:avLst/>
              </a:prstGeom>
              <a:blipFill rotWithShape="0">
                <a:blip r:embed="rId3"/>
                <a:stretch>
                  <a:fillRect l="-896" t="-52778" b="-4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18151" y="3428936"/>
                <a:ext cx="3055108" cy="2120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51" y="3428936"/>
                <a:ext cx="3055108" cy="2120324"/>
              </a:xfrm>
              <a:prstGeom prst="rect">
                <a:avLst/>
              </a:prstGeom>
              <a:blipFill rotWithShape="0">
                <a:blip r:embed="rId4"/>
                <a:stretch>
                  <a:fillRect t="-17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10582" y="5639204"/>
                <a:ext cx="4085408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손실 함수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82" y="5639204"/>
                <a:ext cx="4085408" cy="439992"/>
              </a:xfrm>
              <a:prstGeom prst="rect">
                <a:avLst/>
              </a:prstGeom>
              <a:blipFill rotWithShape="0">
                <a:blip r:embed="rId5"/>
                <a:stretch>
                  <a:fillRect l="-746" t="-72222" b="-1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/>
          <p:cNvSpPr/>
          <p:nvPr/>
        </p:nvSpPr>
        <p:spPr>
          <a:xfrm>
            <a:off x="7145609" y="3429667"/>
            <a:ext cx="420130" cy="320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535817" y="4515625"/>
            <a:ext cx="560173" cy="328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9707018" y="3918532"/>
            <a:ext cx="1910834" cy="645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151" y="3013663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 층 델타 값 계산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0" y="3013663"/>
            <a:ext cx="4392419" cy="2137194"/>
          </a:xfrm>
          <a:prstGeom prst="rect">
            <a:avLst/>
          </a:prstGeom>
        </p:spPr>
      </p:pic>
      <p:cxnSp>
        <p:nvCxnSpPr>
          <p:cNvPr id="26" name="직선 화살표 연결선 25"/>
          <p:cNvCxnSpPr>
            <a:stCxn id="21" idx="6"/>
          </p:cNvCxnSpPr>
          <p:nvPr/>
        </p:nvCxnSpPr>
        <p:spPr>
          <a:xfrm>
            <a:off x="7565739" y="3589811"/>
            <a:ext cx="3047440" cy="100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541343" y="3072713"/>
            <a:ext cx="660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Algorithm</a:t>
            </a:r>
            <a:r>
              <a:rPr lang="ko-KR" altLang="en-US" dirty="0"/>
              <a:t>의 사용으로 </a:t>
            </a:r>
            <a:r>
              <a:rPr lang="en-US" altLang="ko-KR" dirty="0"/>
              <a:t>Hidden layer</a:t>
            </a:r>
            <a:r>
              <a:rPr lang="ko-KR" altLang="en-US" dirty="0"/>
              <a:t>의 </a:t>
            </a:r>
            <a:r>
              <a:rPr lang="en-US" altLang="ko-KR" dirty="0"/>
              <a:t>Error</a:t>
            </a:r>
            <a:r>
              <a:rPr lang="ko-KR" altLang="en-US" dirty="0"/>
              <a:t>에 대한 영향력을 정의할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31370" y="2950470"/>
            <a:ext cx="3710369" cy="3532639"/>
            <a:chOff x="145768" y="2431487"/>
            <a:chExt cx="3710369" cy="3532639"/>
          </a:xfrm>
        </p:grpSpPr>
        <p:sp>
          <p:nvSpPr>
            <p:cNvPr id="17" name="타원 16"/>
            <p:cNvSpPr/>
            <p:nvPr/>
          </p:nvSpPr>
          <p:spPr>
            <a:xfrm>
              <a:off x="2795136" y="2876895"/>
              <a:ext cx="350869" cy="350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795136" y="4326754"/>
              <a:ext cx="350869" cy="350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5134" y="3620672"/>
              <a:ext cx="332402" cy="33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3"/>
              <a:endCxn id="17" idx="2"/>
            </p:cNvCxnSpPr>
            <p:nvPr/>
          </p:nvCxnSpPr>
          <p:spPr>
            <a:xfrm flipV="1">
              <a:off x="1197536" y="3052330"/>
              <a:ext cx="1597600" cy="734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3"/>
              <a:endCxn id="27" idx="2"/>
            </p:cNvCxnSpPr>
            <p:nvPr/>
          </p:nvCxnSpPr>
          <p:spPr>
            <a:xfrm>
              <a:off x="1197536" y="3786873"/>
              <a:ext cx="1597600" cy="715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5768" y="4109662"/>
              <a:ext cx="1771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Hidden layer node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85002" y="2431487"/>
              <a:ext cx="1771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Output layer node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026505" y="2918831"/>
                  <a:ext cx="329514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505" y="2918831"/>
                  <a:ext cx="329514" cy="3916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5185"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026505" y="4221616"/>
                  <a:ext cx="329514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𝑗𝑡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505" y="4221616"/>
                  <a:ext cx="329514" cy="3916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3704"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/>
            <p:cNvCxnSpPr/>
            <p:nvPr/>
          </p:nvCxnSpPr>
          <p:spPr>
            <a:xfrm flipH="1">
              <a:off x="1916903" y="3245297"/>
              <a:ext cx="645065" cy="29656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 flipV="1">
              <a:off x="1916903" y="4018879"/>
              <a:ext cx="645065" cy="29656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15974" y="3303137"/>
                  <a:ext cx="322533" cy="415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74" y="3303137"/>
                  <a:ext cx="322533" cy="4157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6923" b="-7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15974" y="3838670"/>
                  <a:ext cx="322533" cy="415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74" y="3838670"/>
                  <a:ext cx="322533" cy="4157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6923" b="-7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02270" y="3269944"/>
                  <a:ext cx="335797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70" y="3269944"/>
                  <a:ext cx="335797" cy="29924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727" r="-1818" b="-224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27381" y="5291954"/>
                  <a:ext cx="235346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81" y="5291954"/>
                  <a:ext cx="2353465" cy="67217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906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381" y="3155092"/>
                <a:ext cx="8287265" cy="272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함수 미분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1" y="3155092"/>
                <a:ext cx="8287265" cy="2720938"/>
              </a:xfrm>
              <a:prstGeom prst="rect">
                <a:avLst/>
              </a:prstGeom>
              <a:blipFill rotWithShape="0">
                <a:blip r:embed="rId2"/>
                <a:stretch>
                  <a:fillRect l="-662" t="-1345" b="-3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8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5662" y="2967979"/>
                <a:ext cx="2553570" cy="131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가중치 업데이트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2" y="2967979"/>
                <a:ext cx="2553570" cy="1311898"/>
              </a:xfrm>
              <a:prstGeom prst="rect">
                <a:avLst/>
              </a:prstGeom>
              <a:blipFill rotWithShape="0">
                <a:blip r:embed="rId2"/>
                <a:stretch>
                  <a:fillRect l="-2148" t="-2791" b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556558" y="3300131"/>
                <a:ext cx="3567466" cy="1072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58" y="3300131"/>
                <a:ext cx="3567466" cy="10723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405" y="4936822"/>
                <a:ext cx="6516130" cy="158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r>
                  <a:rPr lang="ko-KR" altLang="en-US" dirty="0"/>
                  <a:t>에 대한 경사 하강 법을 하기 위한 가중치 업데이트 방법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𝑢𝑝𝑑𝑎𝑡𝑒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𝑢𝑝𝑑𝑎𝑡𝑒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학습 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" y="4936822"/>
                <a:ext cx="6516130" cy="1584408"/>
              </a:xfrm>
              <a:prstGeom prst="rect">
                <a:avLst/>
              </a:prstGeom>
              <a:blipFill rotWithShape="0">
                <a:blip r:embed="rId4"/>
                <a:stretch>
                  <a:fillRect l="-842" t="-230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D7AA40AA-D07B-4876-B1F9-9880D4D3A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F4D12CEB-62C8-4FC6-86E4-3E382BC1D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63022"/>
            <a:ext cx="10515600" cy="538355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/>
              <a:t>AND, XOR </a:t>
            </a:r>
            <a:r>
              <a:rPr lang="ko-KR" altLang="en-US" dirty="0"/>
              <a:t>예제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뉴런에 입력되는 가중치의 합이 임계치를 초과하면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</a:p>
          <a:p>
            <a:pPr lvl="2"/>
            <a:r>
              <a:rPr lang="en-US" altLang="ko-KR" dirty="0"/>
              <a:t>AND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dirty="0"/>
              <a:t>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dirty="0"/>
              <a:t>   </a:t>
            </a:r>
            <a:r>
              <a:rPr lang="en-US" altLang="ko-KR" b="0" dirty="0"/>
              <a:t>→</a:t>
            </a:r>
            <a:r>
              <a:rPr lang="en-US" altLang="ko-KR" dirty="0"/>
              <a:t> </a:t>
            </a:r>
            <a:r>
              <a:rPr lang="en-US" altLang="ko-KR" sz="1600" dirty="0"/>
              <a:t>W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W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: </a:t>
            </a:r>
            <a:r>
              <a:rPr lang="en-US" altLang="ko-KR" dirty="0"/>
              <a:t>0.3 or 0.4</a:t>
            </a:r>
          </a:p>
        </p:txBody>
      </p:sp>
      <p:sp>
        <p:nvSpPr>
          <p:cNvPr id="225284" name="Oval 4">
            <a:extLst>
              <a:ext uri="{FF2B5EF4-FFF2-40B4-BE49-F238E27FC236}">
                <a16:creationId xmlns:a16="http://schemas.microsoft.com/office/drawing/2014/main" id="{5BF3E795-AFA2-4F9B-95CB-924C1B02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133600"/>
            <a:ext cx="1219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  <a:sym typeface="Symbol" panose="05050102010706020507" pitchFamily="18" charset="2"/>
              </a:rPr>
              <a:t> = 0.5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85" name="Rectangle 5">
            <a:extLst>
              <a:ext uri="{FF2B5EF4-FFF2-40B4-BE49-F238E27FC236}">
                <a16:creationId xmlns:a16="http://schemas.microsoft.com/office/drawing/2014/main" id="{2404E7D4-FD8C-4209-B75B-6C1373B5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X</a:t>
            </a:r>
            <a:r>
              <a:rPr lang="en-US" altLang="ko-KR" sz="1600" baseline="-25000">
                <a:latin typeface="Arial" panose="020B0604020202020204" pitchFamily="34" charset="0"/>
              </a:rPr>
              <a:t>0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86" name="Rectangle 6">
            <a:extLst>
              <a:ext uri="{FF2B5EF4-FFF2-40B4-BE49-F238E27FC236}">
                <a16:creationId xmlns:a16="http://schemas.microsoft.com/office/drawing/2014/main" id="{7C442A86-6903-42AA-9283-A3B21ECDD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X</a:t>
            </a:r>
            <a:r>
              <a:rPr lang="en-US" altLang="ko-KR" sz="1600" baseline="-25000">
                <a:latin typeface="Arial" panose="020B0604020202020204" pitchFamily="34" charset="0"/>
              </a:rPr>
              <a:t>1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87" name="Rectangle 7">
            <a:extLst>
              <a:ext uri="{FF2B5EF4-FFF2-40B4-BE49-F238E27FC236}">
                <a16:creationId xmlns:a16="http://schemas.microsoft.com/office/drawing/2014/main" id="{95B8ED78-C50E-49B4-BDC9-CEA0BEFE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W</a:t>
            </a:r>
            <a:r>
              <a:rPr lang="en-US" altLang="ko-KR" sz="1600" baseline="-25000">
                <a:latin typeface="Arial" panose="020B0604020202020204" pitchFamily="34" charset="0"/>
              </a:rPr>
              <a:t>0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88" name="Rectangle 8">
            <a:extLst>
              <a:ext uri="{FF2B5EF4-FFF2-40B4-BE49-F238E27FC236}">
                <a16:creationId xmlns:a16="http://schemas.microsoft.com/office/drawing/2014/main" id="{6DC5BA24-C3A2-4663-A5BB-EBABCCC9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W</a:t>
            </a:r>
            <a:r>
              <a:rPr lang="en-US" altLang="ko-KR" sz="1600" baseline="-25000">
                <a:latin typeface="Arial" panose="020B0604020202020204" pitchFamily="34" charset="0"/>
              </a:rPr>
              <a:t>1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cxnSp>
        <p:nvCxnSpPr>
          <p:cNvPr id="225289" name="AutoShape 9">
            <a:extLst>
              <a:ext uri="{FF2B5EF4-FFF2-40B4-BE49-F238E27FC236}">
                <a16:creationId xmlns:a16="http://schemas.microsoft.com/office/drawing/2014/main" id="{AE481510-02EE-44A1-AE3C-A24947DEDC26}"/>
              </a:ext>
            </a:extLst>
          </p:cNvPr>
          <p:cNvCxnSpPr>
            <a:cxnSpLocks noChangeShapeType="1"/>
            <a:stCxn id="225285" idx="3"/>
            <a:endCxn id="225284" idx="1"/>
          </p:cNvCxnSpPr>
          <p:nvPr/>
        </p:nvCxnSpPr>
        <p:spPr bwMode="auto">
          <a:xfrm>
            <a:off x="3276600" y="1905000"/>
            <a:ext cx="901700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290" name="AutoShape 10">
            <a:extLst>
              <a:ext uri="{FF2B5EF4-FFF2-40B4-BE49-F238E27FC236}">
                <a16:creationId xmlns:a16="http://schemas.microsoft.com/office/drawing/2014/main" id="{CF03E18E-72B5-4554-B72F-094E707E448D}"/>
              </a:ext>
            </a:extLst>
          </p:cNvPr>
          <p:cNvCxnSpPr>
            <a:cxnSpLocks noChangeShapeType="1"/>
            <a:stCxn id="225286" idx="3"/>
            <a:endCxn id="225284" idx="3"/>
          </p:cNvCxnSpPr>
          <p:nvPr/>
        </p:nvCxnSpPr>
        <p:spPr bwMode="auto">
          <a:xfrm flipV="1">
            <a:off x="3314700" y="2849564"/>
            <a:ext cx="863600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1" name="Rectangle 11">
            <a:extLst>
              <a:ext uri="{FF2B5EF4-FFF2-40B4-BE49-F238E27FC236}">
                <a16:creationId xmlns:a16="http://schemas.microsoft.com/office/drawing/2014/main" id="{5C2BD505-7DB9-40AB-8F46-9921965D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23241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>
                <a:latin typeface="Arial" panose="020B0604020202020204" pitchFamily="34" charset="0"/>
              </a:rPr>
              <a:t>출력</a:t>
            </a:r>
          </a:p>
        </p:txBody>
      </p:sp>
      <p:cxnSp>
        <p:nvCxnSpPr>
          <p:cNvPr id="225292" name="AutoShape 12">
            <a:extLst>
              <a:ext uri="{FF2B5EF4-FFF2-40B4-BE49-F238E27FC236}">
                <a16:creationId xmlns:a16="http://schemas.microsoft.com/office/drawing/2014/main" id="{06B721AE-EE93-4B21-97D2-7058AABCB106}"/>
              </a:ext>
            </a:extLst>
          </p:cNvPr>
          <p:cNvCxnSpPr>
            <a:cxnSpLocks noChangeShapeType="1"/>
            <a:stCxn id="225284" idx="6"/>
            <a:endCxn id="225291" idx="1"/>
          </p:cNvCxnSpPr>
          <p:nvPr/>
        </p:nvCxnSpPr>
        <p:spPr bwMode="auto">
          <a:xfrm>
            <a:off x="5219700" y="25527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3" name="Rectangle 13">
            <a:extLst>
              <a:ext uri="{FF2B5EF4-FFF2-40B4-BE49-F238E27FC236}">
                <a16:creationId xmlns:a16="http://schemas.microsoft.com/office/drawing/2014/main" id="{76D15CB8-031D-4632-BCD2-F1419328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25294" name="Rectangle 14">
            <a:extLst>
              <a:ext uri="{FF2B5EF4-FFF2-40B4-BE49-F238E27FC236}">
                <a16:creationId xmlns:a16="http://schemas.microsoft.com/office/drawing/2014/main" id="{BA5AE505-8132-4779-9CB6-0ABE647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241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>
                <a:latin typeface="Arial" panose="020B0604020202020204" pitchFamily="34" charset="0"/>
              </a:rPr>
              <a:t>입력</a:t>
            </a:r>
          </a:p>
        </p:txBody>
      </p:sp>
      <p:sp>
        <p:nvSpPr>
          <p:cNvPr id="225295" name="Rectangle 15">
            <a:extLst>
              <a:ext uri="{FF2B5EF4-FFF2-40B4-BE49-F238E27FC236}">
                <a16:creationId xmlns:a16="http://schemas.microsoft.com/office/drawing/2014/main" id="{6A5B3A4F-EC35-44D0-9377-AE5D34FE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>
                <a:latin typeface="Arial" panose="020B0604020202020204" pitchFamily="34" charset="0"/>
              </a:rPr>
              <a:t>출력</a:t>
            </a:r>
          </a:p>
        </p:txBody>
      </p:sp>
      <p:sp>
        <p:nvSpPr>
          <p:cNvPr id="225296" name="Rectangle 16">
            <a:extLst>
              <a:ext uri="{FF2B5EF4-FFF2-40B4-BE49-F238E27FC236}">
                <a16:creationId xmlns:a16="http://schemas.microsoft.com/office/drawing/2014/main" id="{CB4B5C17-2FED-4571-9477-124F9F1C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600">
                <a:latin typeface="Arial" panose="020B0604020202020204" pitchFamily="34" charset="0"/>
              </a:rPr>
              <a:t>입력</a:t>
            </a:r>
          </a:p>
        </p:txBody>
      </p:sp>
      <p:sp>
        <p:nvSpPr>
          <p:cNvPr id="225297" name="Rectangle 17">
            <a:extLst>
              <a:ext uri="{FF2B5EF4-FFF2-40B4-BE49-F238E27FC236}">
                <a16:creationId xmlns:a16="http://schemas.microsoft.com/office/drawing/2014/main" id="{1902F3E9-3C27-405F-9BB7-FAE5453A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X</a:t>
            </a:r>
            <a:r>
              <a:rPr lang="en-US" altLang="ko-KR" sz="1600" baseline="-25000">
                <a:latin typeface="Arial" panose="020B0604020202020204" pitchFamily="34" charset="0"/>
              </a:rPr>
              <a:t>0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98" name="Rectangle 18">
            <a:extLst>
              <a:ext uri="{FF2B5EF4-FFF2-40B4-BE49-F238E27FC236}">
                <a16:creationId xmlns:a16="http://schemas.microsoft.com/office/drawing/2014/main" id="{FB6C73DC-A8B6-4602-B7C5-4ABBCE14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X</a:t>
            </a:r>
            <a:r>
              <a:rPr lang="en-US" altLang="ko-KR" sz="1600" baseline="-25000">
                <a:latin typeface="Arial" panose="020B0604020202020204" pitchFamily="34" charset="0"/>
              </a:rPr>
              <a:t>1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225299" name="Rectangle 19">
            <a:extLst>
              <a:ext uri="{FF2B5EF4-FFF2-40B4-BE49-F238E27FC236}">
                <a16:creationId xmlns:a16="http://schemas.microsoft.com/office/drawing/2014/main" id="{7409FD1C-2EAA-466B-9242-DC214013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225300" name="Rectangle 20">
            <a:extLst>
              <a:ext uri="{FF2B5EF4-FFF2-40B4-BE49-F238E27FC236}">
                <a16:creationId xmlns:a16="http://schemas.microsoft.com/office/drawing/2014/main" id="{805C4C7C-4E46-4FC3-A950-108FEB8A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25301" name="Rectangle 21">
            <a:extLst>
              <a:ext uri="{FF2B5EF4-FFF2-40B4-BE49-F238E27FC236}">
                <a16:creationId xmlns:a16="http://schemas.microsoft.com/office/drawing/2014/main" id="{918CC30E-3FD6-4934-9720-FCF3C081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2" name="Rectangle 22">
            <a:extLst>
              <a:ext uri="{FF2B5EF4-FFF2-40B4-BE49-F238E27FC236}">
                <a16:creationId xmlns:a16="http://schemas.microsoft.com/office/drawing/2014/main" id="{E45E470F-2C9B-46CC-9819-FC472A05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3" name="Rectangle 23">
            <a:extLst>
              <a:ext uri="{FF2B5EF4-FFF2-40B4-BE49-F238E27FC236}">
                <a16:creationId xmlns:a16="http://schemas.microsoft.com/office/drawing/2014/main" id="{C401F358-7419-4584-85E0-B34B3250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4" name="Rectangle 24">
            <a:extLst>
              <a:ext uri="{FF2B5EF4-FFF2-40B4-BE49-F238E27FC236}">
                <a16:creationId xmlns:a16="http://schemas.microsoft.com/office/drawing/2014/main" id="{1FF4B045-98A2-4A31-8CFE-4A3F4668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5" name="Rectangle 25">
            <a:extLst>
              <a:ext uri="{FF2B5EF4-FFF2-40B4-BE49-F238E27FC236}">
                <a16:creationId xmlns:a16="http://schemas.microsoft.com/office/drawing/2014/main" id="{0EBBCA57-402A-4E7D-ABE3-834946AC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14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6" name="Rectangle 26">
            <a:extLst>
              <a:ext uri="{FF2B5EF4-FFF2-40B4-BE49-F238E27FC236}">
                <a16:creationId xmlns:a16="http://schemas.microsoft.com/office/drawing/2014/main" id="{837C29F5-08A8-421B-8E86-6278544B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07" name="Rectangle 27">
            <a:extLst>
              <a:ext uri="{FF2B5EF4-FFF2-40B4-BE49-F238E27FC236}">
                <a16:creationId xmlns:a16="http://schemas.microsoft.com/office/drawing/2014/main" id="{94E24816-4ED5-45D1-8867-3FF7D53B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08" name="Rectangle 28">
            <a:extLst>
              <a:ext uri="{FF2B5EF4-FFF2-40B4-BE49-F238E27FC236}">
                <a16:creationId xmlns:a16="http://schemas.microsoft.com/office/drawing/2014/main" id="{339326B6-6981-454F-863D-E13A428F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09" name="Rectangle 29">
            <a:extLst>
              <a:ext uri="{FF2B5EF4-FFF2-40B4-BE49-F238E27FC236}">
                <a16:creationId xmlns:a16="http://schemas.microsoft.com/office/drawing/2014/main" id="{AA042C42-F81F-401D-9994-4A326A14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10" name="Rectangle 30">
            <a:extLst>
              <a:ext uri="{FF2B5EF4-FFF2-40B4-BE49-F238E27FC236}">
                <a16:creationId xmlns:a16="http://schemas.microsoft.com/office/drawing/2014/main" id="{6A081E00-0239-42CC-B738-3800BE14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11" name="Rectangle 31">
            <a:extLst>
              <a:ext uri="{FF2B5EF4-FFF2-40B4-BE49-F238E27FC236}">
                <a16:creationId xmlns:a16="http://schemas.microsoft.com/office/drawing/2014/main" id="{7314342E-982E-44FB-97F2-6DD790F4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12" name="Rectangle 32">
            <a:extLst>
              <a:ext uri="{FF2B5EF4-FFF2-40B4-BE49-F238E27FC236}">
                <a16:creationId xmlns:a16="http://schemas.microsoft.com/office/drawing/2014/main" id="{7271A56E-0D65-4F69-A48C-0B6313C3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13" name="Rectangle 33">
            <a:extLst>
              <a:ext uri="{FF2B5EF4-FFF2-40B4-BE49-F238E27FC236}">
                <a16:creationId xmlns:a16="http://schemas.microsoft.com/office/drawing/2014/main" id="{351687AF-05D3-4AA4-8156-0EB6E6D1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14" name="Rectangle 34">
            <a:extLst>
              <a:ext uri="{FF2B5EF4-FFF2-40B4-BE49-F238E27FC236}">
                <a16:creationId xmlns:a16="http://schemas.microsoft.com/office/drawing/2014/main" id="{2E931CEA-B5EE-4BC8-98AC-31B59244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15" name="Rectangle 35">
            <a:extLst>
              <a:ext uri="{FF2B5EF4-FFF2-40B4-BE49-F238E27FC236}">
                <a16:creationId xmlns:a16="http://schemas.microsoft.com/office/drawing/2014/main" id="{99F6449B-87A5-4AE7-972E-2439C361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16" name="Rectangle 36">
            <a:extLst>
              <a:ext uri="{FF2B5EF4-FFF2-40B4-BE49-F238E27FC236}">
                <a16:creationId xmlns:a16="http://schemas.microsoft.com/office/drawing/2014/main" id="{40C95ECE-04C7-4DF7-B48B-E47DB5E0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225317" name="Object 37">
            <a:extLst>
              <a:ext uri="{FF2B5EF4-FFF2-40B4-BE49-F238E27FC236}">
                <a16:creationId xmlns:a16="http://schemas.microsoft.com/office/drawing/2014/main" id="{D1A2B538-601E-4C61-A4E9-A682BC0D7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0"/>
          <a:ext cx="31242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3" imgW="1930320" imgH="761760" progId="Equation.3">
                  <p:embed/>
                </p:oleObj>
              </mc:Choice>
              <mc:Fallback>
                <p:oleObj name="수식" r:id="rId3" imgW="1930320" imgH="761760" progId="Equation.3">
                  <p:embed/>
                  <p:pic>
                    <p:nvPicPr>
                      <p:cNvPr id="225317" name="Object 37">
                        <a:extLst>
                          <a:ext uri="{FF2B5EF4-FFF2-40B4-BE49-F238E27FC236}">
                            <a16:creationId xmlns:a16="http://schemas.microsoft.com/office/drawing/2014/main" id="{D1A2B538-601E-4C61-A4E9-A682BC0D7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1242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8" name="Rectangle 38">
            <a:extLst>
              <a:ext uri="{FF2B5EF4-FFF2-40B4-BE49-F238E27FC236}">
                <a16:creationId xmlns:a16="http://schemas.microsoft.com/office/drawing/2014/main" id="{C8A63559-8D35-435E-B3ED-9D6D5FB3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16002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XOR</a:t>
            </a:r>
          </a:p>
        </p:txBody>
      </p:sp>
      <p:sp>
        <p:nvSpPr>
          <p:cNvPr id="225319" name="Rectangle 39">
            <a:extLst>
              <a:ext uri="{FF2B5EF4-FFF2-40B4-BE49-F238E27FC236}">
                <a16:creationId xmlns:a16="http://schemas.microsoft.com/office/drawing/2014/main" id="{221F0B46-71D7-4C64-90B6-5D7AC979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0574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20" name="Rectangle 40">
            <a:extLst>
              <a:ext uri="{FF2B5EF4-FFF2-40B4-BE49-F238E27FC236}">
                <a16:creationId xmlns:a16="http://schemas.microsoft.com/office/drawing/2014/main" id="{983BE48C-E744-4524-A423-4ECC936D2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5146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21" name="Rectangle 41">
            <a:extLst>
              <a:ext uri="{FF2B5EF4-FFF2-40B4-BE49-F238E27FC236}">
                <a16:creationId xmlns:a16="http://schemas.microsoft.com/office/drawing/2014/main" id="{97CF058B-B4C7-4416-980B-C51399F9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9718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22" name="Rectangle 42">
            <a:extLst>
              <a:ext uri="{FF2B5EF4-FFF2-40B4-BE49-F238E27FC236}">
                <a16:creationId xmlns:a16="http://schemas.microsoft.com/office/drawing/2014/main" id="{ED57028B-2907-4D31-8874-1D94962F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4290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D661450B-40BB-4D35-8A20-709B43E7A0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ko-KR" altLang="en-US" dirty="0"/>
              <a:t>부록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687F4B76-F5A1-4E93-8943-D08C7D595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altLang="ko-KR" dirty="0"/>
              <a:t>XOR</a:t>
            </a:r>
            <a:r>
              <a:rPr lang="ko-KR" altLang="en-US" dirty="0"/>
              <a:t>의 경우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>
              <a:buFont typeface="Wingdings" panose="05000000000000000000" pitchFamily="2" charset="2"/>
              <a:buNone/>
            </a:pPr>
            <a:r>
              <a:rPr lang="ko-KR" altLang="en-US" dirty="0"/>
              <a:t>     → 만족하는 </a:t>
            </a:r>
            <a:r>
              <a:rPr lang="en-US" altLang="ko-KR" sz="1600" dirty="0"/>
              <a:t>W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W</a:t>
            </a:r>
            <a:r>
              <a:rPr lang="en-US" altLang="ko-KR" sz="1600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는 존재하지 않음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ko-KR" altLang="en-US" dirty="0"/>
              <a:t>     → 간단한 </a:t>
            </a:r>
            <a:r>
              <a:rPr lang="en-US" altLang="ko-KR" dirty="0"/>
              <a:t>XOR </a:t>
            </a:r>
            <a:r>
              <a:rPr lang="ko-KR" altLang="en-US" dirty="0"/>
              <a:t>문제도 해결하지 못함</a:t>
            </a:r>
          </a:p>
          <a:p>
            <a:pPr lvl="2">
              <a:buFont typeface="Wingdings" panose="05000000000000000000" pitchFamily="2" charset="2"/>
              <a:buNone/>
            </a:pPr>
            <a:endParaRPr lang="ko-KR" altLang="en-US" dirty="0"/>
          </a:p>
          <a:p>
            <a:pPr lvl="2"/>
            <a:r>
              <a:rPr lang="ko-KR" altLang="en-US" dirty="0"/>
              <a:t>이러한 문제를 해결하기 위해서 </a:t>
            </a: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층</a:t>
            </a:r>
            <a:r>
              <a:rPr lang="en-US" altLang="ko-KR" dirty="0"/>
              <a:t>(layer)</a:t>
            </a:r>
            <a:r>
              <a:rPr lang="ko-KR" altLang="en-US" dirty="0"/>
              <a:t>을 사용</a:t>
            </a:r>
          </a:p>
          <a:p>
            <a:pPr lvl="2"/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: 3</a:t>
            </a:r>
            <a:r>
              <a:rPr lang="ko-KR" altLang="en-US" dirty="0"/>
              <a:t>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어떤 문제도 해결가능</a:t>
            </a:r>
          </a:p>
          <a:p>
            <a:pPr lvl="2"/>
            <a:endParaRPr lang="ko-KR" altLang="en-US" dirty="0"/>
          </a:p>
          <a:p>
            <a:pPr lvl="2"/>
            <a:r>
              <a:rPr lang="ko-KR" altLang="en-US" dirty="0" err="1"/>
              <a:t>퍼셉트론은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및 오류역전파 알고리즘의 기반 모델이 됨</a:t>
            </a:r>
            <a:endParaRPr lang="ko-KR" altLang="en-US" b="0" dirty="0"/>
          </a:p>
        </p:txBody>
      </p:sp>
      <p:graphicFrame>
        <p:nvGraphicFramePr>
          <p:cNvPr id="226308" name="Object 4">
            <a:extLst>
              <a:ext uri="{FF2B5EF4-FFF2-40B4-BE49-F238E27FC236}">
                <a16:creationId xmlns:a16="http://schemas.microsoft.com/office/drawing/2014/main" id="{BEFD1DA3-AF5B-4057-AD1B-23272EF2D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28012"/>
              </p:ext>
            </p:extLst>
          </p:nvPr>
        </p:nvGraphicFramePr>
        <p:xfrm>
          <a:off x="3429000" y="2182258"/>
          <a:ext cx="31242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수식" r:id="rId3" imgW="1930320" imgH="761760" progId="Equation.3">
                  <p:embed/>
                </p:oleObj>
              </mc:Choice>
              <mc:Fallback>
                <p:oleObj name="수식" r:id="rId3" imgW="1930320" imgH="761760" progId="Equation.3">
                  <p:embed/>
                  <p:pic>
                    <p:nvPicPr>
                      <p:cNvPr id="226308" name="Object 4">
                        <a:extLst>
                          <a:ext uri="{FF2B5EF4-FFF2-40B4-BE49-F238E27FC236}">
                            <a16:creationId xmlns:a16="http://schemas.microsoft.com/office/drawing/2014/main" id="{BEFD1DA3-AF5B-4057-AD1B-23272EF2D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82258"/>
                        <a:ext cx="31242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CAF9E3-CD96-4339-9E21-B6DB9C769567}"/>
              </a:ext>
            </a:extLst>
          </p:cNvPr>
          <p:cNvSpPr txBox="1">
            <a:spLocks/>
          </p:cNvSpPr>
          <p:nvPr/>
        </p:nvSpPr>
        <p:spPr>
          <a:xfrm>
            <a:off x="527381" y="1117847"/>
            <a:ext cx="11329259" cy="61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 </a:t>
            </a:r>
            <a:r>
              <a:rPr lang="ko-KR" altLang="en-US" b="1" dirty="0"/>
              <a:t>단층 </a:t>
            </a:r>
            <a:r>
              <a:rPr lang="ko-KR" altLang="en-US" b="1" dirty="0" err="1"/>
              <a:t>퍼셉트론에서</a:t>
            </a:r>
            <a:r>
              <a:rPr lang="ko-KR" altLang="en-US" b="1" dirty="0"/>
              <a:t> </a:t>
            </a:r>
            <a:r>
              <a:rPr lang="en-US" altLang="ko-KR" b="1" dirty="0"/>
              <a:t>XOR</a:t>
            </a:r>
            <a:r>
              <a:rPr lang="ko-KR" altLang="en-US" b="1" dirty="0"/>
              <a:t> 해결이 불가능한 이유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51442C4-E45D-4EFF-95ED-BCFF9E6643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ko-KR" altLang="en-US" dirty="0"/>
              <a:t>부록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신경망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신경망이란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생물학적 신경망</a:t>
            </a:r>
            <a:r>
              <a:rPr lang="en-US" altLang="ko-KR" dirty="0"/>
              <a:t>(</a:t>
            </a:r>
            <a:r>
              <a:rPr lang="ko-KR" altLang="en-US" dirty="0"/>
              <a:t>인간의 뇌</a:t>
            </a:r>
            <a:r>
              <a:rPr lang="en-US" altLang="ko-KR" dirty="0"/>
              <a:t>)</a:t>
            </a:r>
            <a:r>
              <a:rPr lang="ko-KR" altLang="en-US" dirty="0"/>
              <a:t>을 기반으로 한 추론 모델</a:t>
            </a:r>
            <a:endParaRPr lang="en-US" altLang="ko-KR" dirty="0"/>
          </a:p>
          <a:p>
            <a:r>
              <a:rPr lang="ko-KR" altLang="en-US" dirty="0"/>
              <a:t>뉴런이라고 부르는 여러 </a:t>
            </a:r>
            <a:r>
              <a:rPr lang="ko-KR" altLang="en-US" dirty="0" err="1"/>
              <a:t>노드로</a:t>
            </a:r>
            <a:r>
              <a:rPr lang="ko-KR" altLang="en-US" dirty="0"/>
              <a:t> 연결된 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신경망에는 </a:t>
            </a:r>
            <a:r>
              <a:rPr lang="ko-KR" altLang="en-US" dirty="0" err="1"/>
              <a:t>노드와</a:t>
            </a:r>
            <a:r>
              <a:rPr lang="ko-KR" altLang="en-US" dirty="0"/>
              <a:t> 가중치가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이미지에서 </a:t>
            </a:r>
            <a:r>
              <a:rPr lang="ko-KR" altLang="en-US" dirty="0" err="1"/>
              <a:t>노드는</a:t>
            </a:r>
            <a:r>
              <a:rPr lang="ko-KR" altLang="en-US" dirty="0"/>
              <a:t> 네모</a:t>
            </a:r>
            <a:r>
              <a:rPr lang="en-US" altLang="ko-KR" dirty="0"/>
              <a:t>, </a:t>
            </a:r>
            <a:r>
              <a:rPr lang="ko-KR" altLang="en-US" dirty="0"/>
              <a:t>동그라미이며 각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r>
              <a:rPr lang="ko-KR" altLang="en-US" dirty="0"/>
              <a:t>는 가중치가 있는 링크들로 연결되어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51" y="2997800"/>
            <a:ext cx="4572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Arial" pitchFamily="34" charset="0"/>
                <a:cs typeface="Arial" pitchFamily="34" charset="0"/>
              </a:rPr>
              <a:t>단층 </a:t>
            </a:r>
            <a:r>
              <a:rPr lang="ko-KR" altLang="en-US" b="1" dirty="0" err="1">
                <a:latin typeface="Arial" pitchFamily="34" charset="0"/>
                <a:cs typeface="Arial" pitchFamily="34" charset="0"/>
              </a:rPr>
              <a:t>퍼셉트론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신경망에는 단층 </a:t>
            </a:r>
            <a:r>
              <a:rPr lang="ko-KR" altLang="en-US" dirty="0" err="1"/>
              <a:t>퍼셉트론과</a:t>
            </a:r>
            <a:r>
              <a:rPr lang="ko-KR" altLang="en-US" dirty="0"/>
              <a:t> 다층 </a:t>
            </a:r>
            <a:r>
              <a:rPr lang="ko-KR" altLang="en-US" dirty="0" err="1"/>
              <a:t>퍼셉트론이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단층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ko-KR" altLang="en-US" dirty="0" err="1"/>
              <a:t>입력층과</a:t>
            </a:r>
            <a:r>
              <a:rPr lang="ko-KR" altLang="en-US" dirty="0"/>
              <a:t> </a:t>
            </a:r>
            <a:r>
              <a:rPr lang="ko-KR" altLang="en-US" dirty="0" err="1"/>
              <a:t>출력층만</a:t>
            </a:r>
            <a:r>
              <a:rPr lang="ko-KR" altLang="en-US" dirty="0"/>
              <a:t>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비선형 분류는 불가능하며</a:t>
            </a:r>
            <a:r>
              <a:rPr lang="en-US" altLang="ko-KR" dirty="0"/>
              <a:t>, </a:t>
            </a:r>
            <a:r>
              <a:rPr lang="ko-KR" altLang="en-US" dirty="0"/>
              <a:t>선형 분류만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22" y="4112288"/>
            <a:ext cx="4718510" cy="229304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7828027" y="1919242"/>
            <a:ext cx="2368365" cy="1905015"/>
            <a:chOff x="7646794" y="2014757"/>
            <a:chExt cx="2368365" cy="1905015"/>
          </a:xfrm>
        </p:grpSpPr>
        <p:grpSp>
          <p:nvGrpSpPr>
            <p:cNvPr id="34" name="그룹 33"/>
            <p:cNvGrpSpPr/>
            <p:nvPr/>
          </p:nvGrpSpPr>
          <p:grpSpPr>
            <a:xfrm>
              <a:off x="7731225" y="2014757"/>
              <a:ext cx="2199503" cy="1481667"/>
              <a:chOff x="6911546" y="1672281"/>
              <a:chExt cx="2199503" cy="148166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6911546" y="1672281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911546" y="2217426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911546" y="2766770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8715633" y="1929395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8715633" y="2514190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/>
              <p:cNvCxnSpPr>
                <a:stCxn id="9" idx="6"/>
              </p:cNvCxnSpPr>
              <p:nvPr/>
            </p:nvCxnSpPr>
            <p:spPr>
              <a:xfrm>
                <a:off x="7306962" y="1865870"/>
                <a:ext cx="1408671" cy="2717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9" idx="6"/>
                <a:endCxn id="19" idx="2"/>
              </p:cNvCxnSpPr>
              <p:nvPr/>
            </p:nvCxnSpPr>
            <p:spPr>
              <a:xfrm>
                <a:off x="7306962" y="1865870"/>
                <a:ext cx="1408671" cy="841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7306962" y="2122984"/>
                <a:ext cx="1408671" cy="2880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9" idx="2"/>
              </p:cNvCxnSpPr>
              <p:nvPr/>
            </p:nvCxnSpPr>
            <p:spPr>
              <a:xfrm>
                <a:off x="7306962" y="2411015"/>
                <a:ext cx="1408671" cy="2967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17" idx="6"/>
                <a:endCxn id="18" idx="2"/>
              </p:cNvCxnSpPr>
              <p:nvPr/>
            </p:nvCxnSpPr>
            <p:spPr>
              <a:xfrm flipV="1">
                <a:off x="7306962" y="2122984"/>
                <a:ext cx="1408671" cy="837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17" idx="6"/>
                <a:endCxn id="19" idx="2"/>
              </p:cNvCxnSpPr>
              <p:nvPr/>
            </p:nvCxnSpPr>
            <p:spPr>
              <a:xfrm flipV="1">
                <a:off x="7306962" y="2707779"/>
                <a:ext cx="1408671" cy="252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646794" y="3688940"/>
              <a:ext cx="564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입력층</a:t>
              </a:r>
              <a:endParaRPr lang="ko-KR" altLang="en-US" sz="9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50881" y="3688940"/>
              <a:ext cx="564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출력층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9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단층 </a:t>
            </a:r>
            <a:r>
              <a:rPr lang="ko-KR" altLang="en-US" dirty="0" err="1"/>
              <a:t>퍼셉트론에서</a:t>
            </a:r>
            <a:r>
              <a:rPr lang="ko-KR" altLang="en-US" dirty="0"/>
              <a:t> 입력 층과 출력 층 사이에 은닉 층을 추가한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단층 </a:t>
            </a:r>
            <a:r>
              <a:rPr lang="ko-KR" altLang="en-US" dirty="0" err="1"/>
              <a:t>퍼셉트론의</a:t>
            </a:r>
            <a:r>
              <a:rPr lang="ko-KR" altLang="en-US" dirty="0"/>
              <a:t> 단점인 비선형분류 문제를 해결해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다층 </a:t>
            </a:r>
            <a:r>
              <a:rPr lang="ko-KR" altLang="en-US" dirty="0" err="1"/>
              <a:t>퍼셉트론만</a:t>
            </a:r>
            <a:r>
              <a:rPr lang="ko-KR" altLang="en-US" dirty="0"/>
              <a:t> 사용 했을 경우 원하는 출력 값</a:t>
            </a:r>
            <a:endParaRPr lang="en-US" altLang="ko-KR" dirty="0"/>
          </a:p>
          <a:p>
            <a:r>
              <a:rPr lang="ko-KR" altLang="en-US" dirty="0"/>
              <a:t>과 실제 출력 값 사이에 오차가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오차에 따라 가중치를 갱신하는 방법이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알고리즘</a:t>
            </a:r>
            <a:r>
              <a:rPr lang="en-US" altLang="ko-KR" dirty="0"/>
              <a:t>(Back Propagation Algorithm)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27" y="3994578"/>
            <a:ext cx="4572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실제 출력 값과 원하는 출력 값 사이의 오차에 비례하여</a:t>
            </a:r>
            <a:endParaRPr lang="en-US" altLang="ko-KR" dirty="0"/>
          </a:p>
          <a:p>
            <a:r>
              <a:rPr lang="ko-KR" altLang="en-US" dirty="0"/>
              <a:t>출력 층의 가중치를 갱신하고 이어서 은닉 층의 가중치를</a:t>
            </a:r>
            <a:endParaRPr lang="en-US" altLang="ko-KR" dirty="0"/>
          </a:p>
          <a:p>
            <a:r>
              <a:rPr lang="ko-KR" altLang="en-US" dirty="0"/>
              <a:t>갱신하는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역전파</a:t>
            </a:r>
            <a:r>
              <a:rPr lang="ko-KR" altLang="en-US" dirty="0"/>
              <a:t> 알고리즘에는 크게 두 가지 단계가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Feed-Forward step : </a:t>
            </a:r>
            <a:r>
              <a:rPr lang="ko-KR" altLang="en-US" dirty="0"/>
              <a:t>입력 값들을 사용하여 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최종 출력을 계산</a:t>
            </a:r>
            <a:endParaRPr lang="en-US" altLang="ko-KR" dirty="0"/>
          </a:p>
          <a:p>
            <a:r>
              <a:rPr lang="en-US" altLang="ko-KR" dirty="0"/>
              <a:t>Back-Propagation step : </a:t>
            </a:r>
            <a:r>
              <a:rPr lang="ko-KR" altLang="en-US" dirty="0"/>
              <a:t>에러 값을 </a:t>
            </a:r>
            <a:r>
              <a:rPr lang="ko-KR" altLang="en-US" dirty="0" err="1"/>
              <a:t>계산한뒤</a:t>
            </a:r>
            <a:r>
              <a:rPr lang="en-US" altLang="ko-KR" dirty="0"/>
              <a:t>, </a:t>
            </a:r>
            <a:r>
              <a:rPr lang="ko-KR" altLang="en-US" dirty="0"/>
              <a:t>최종 출력 </a:t>
            </a:r>
            <a:r>
              <a:rPr lang="ko-KR" altLang="en-US" dirty="0" err="1"/>
              <a:t>노드들</a:t>
            </a:r>
            <a:r>
              <a:rPr lang="ko-KR" altLang="en-US" dirty="0"/>
              <a:t> 부터 시작하여 네트워크의 후방으로 에러 값을 전파</a:t>
            </a:r>
            <a:endParaRPr lang="en-US" altLang="ko-KR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094860" y="2503774"/>
            <a:ext cx="4718190" cy="1942122"/>
            <a:chOff x="7094860" y="2503774"/>
            <a:chExt cx="4718190" cy="1942122"/>
          </a:xfrm>
        </p:grpSpPr>
        <p:sp>
          <p:nvSpPr>
            <p:cNvPr id="9" name="TextBox 8"/>
            <p:cNvSpPr txBox="1"/>
            <p:nvPr/>
          </p:nvSpPr>
          <p:spPr>
            <a:xfrm>
              <a:off x="7094860" y="4140943"/>
              <a:ext cx="564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입력층</a:t>
              </a:r>
              <a:endParaRPr lang="ko-KR" alt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5886" y="4145814"/>
              <a:ext cx="564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출력층</a:t>
              </a:r>
              <a:endParaRPr lang="ko-KR" altLang="en-US" sz="900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79291" y="2503774"/>
              <a:ext cx="3529899" cy="1481667"/>
              <a:chOff x="7451139" y="2158985"/>
              <a:chExt cx="3529899" cy="1481667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7451139" y="2158985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451139" y="2704130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451139" y="3253474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9255226" y="2416099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9255226" y="3000894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/>
              <p:cNvCxnSpPr>
                <a:stCxn id="11" idx="6"/>
              </p:cNvCxnSpPr>
              <p:nvPr/>
            </p:nvCxnSpPr>
            <p:spPr>
              <a:xfrm>
                <a:off x="7846555" y="2352574"/>
                <a:ext cx="1408671" cy="2717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6"/>
                <a:endCxn id="15" idx="2"/>
              </p:cNvCxnSpPr>
              <p:nvPr/>
            </p:nvCxnSpPr>
            <p:spPr>
              <a:xfrm>
                <a:off x="7846555" y="2352574"/>
                <a:ext cx="1408671" cy="841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2" idx="6"/>
                <a:endCxn id="14" idx="2"/>
              </p:cNvCxnSpPr>
              <p:nvPr/>
            </p:nvCxnSpPr>
            <p:spPr>
              <a:xfrm flipV="1">
                <a:off x="7846555" y="2609688"/>
                <a:ext cx="1408671" cy="2880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endCxn id="15" idx="2"/>
              </p:cNvCxnSpPr>
              <p:nvPr/>
            </p:nvCxnSpPr>
            <p:spPr>
              <a:xfrm>
                <a:off x="7846555" y="2897719"/>
                <a:ext cx="1408671" cy="2967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846555" y="2609688"/>
                <a:ext cx="1408671" cy="837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7846555" y="3194483"/>
                <a:ext cx="1408671" cy="252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타원 30"/>
              <p:cNvSpPr/>
              <p:nvPr/>
            </p:nvSpPr>
            <p:spPr>
              <a:xfrm>
                <a:off x="10365121" y="2416099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0365121" y="3000894"/>
                <a:ext cx="395416" cy="3871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/>
              <p:cNvCxnSpPr>
                <a:stCxn id="14" idx="6"/>
                <a:endCxn id="31" idx="2"/>
              </p:cNvCxnSpPr>
              <p:nvPr/>
            </p:nvCxnSpPr>
            <p:spPr>
              <a:xfrm>
                <a:off x="9650642" y="2609688"/>
                <a:ext cx="7144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14" idx="6"/>
                <a:endCxn id="32" idx="2"/>
              </p:cNvCxnSpPr>
              <p:nvPr/>
            </p:nvCxnSpPr>
            <p:spPr>
              <a:xfrm>
                <a:off x="9650642" y="2609688"/>
                <a:ext cx="714479" cy="584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>
                <a:stCxn id="15" idx="6"/>
                <a:endCxn id="31" idx="2"/>
              </p:cNvCxnSpPr>
              <p:nvPr/>
            </p:nvCxnSpPr>
            <p:spPr>
              <a:xfrm flipV="1">
                <a:off x="9650642" y="2609688"/>
                <a:ext cx="714479" cy="584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15" idx="6"/>
                <a:endCxn id="32" idx="2"/>
              </p:cNvCxnSpPr>
              <p:nvPr/>
            </p:nvCxnSpPr>
            <p:spPr>
              <a:xfrm>
                <a:off x="9650642" y="3194483"/>
                <a:ext cx="7144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>
                <a:off x="10760537" y="2591506"/>
                <a:ext cx="2205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>
                <a:off x="10760537" y="3191070"/>
                <a:ext cx="2205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8897273" y="4145814"/>
              <a:ext cx="564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은닉층</a:t>
              </a:r>
              <a:endParaRPr lang="ko-KR" altLang="en-US" sz="9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65709" y="2828770"/>
              <a:ext cx="42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0.5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65708" y="3436097"/>
              <a:ext cx="420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0.5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67779" y="2828770"/>
              <a:ext cx="42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367779" y="3436097"/>
              <a:ext cx="42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99686" y="4070111"/>
              <a:ext cx="56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실제 </a:t>
              </a:r>
              <a:r>
                <a:rPr lang="ko-KR" altLang="en-US" sz="900" dirty="0" err="1"/>
                <a:t>출력값</a:t>
              </a:r>
              <a:endParaRPr lang="ko-KR" altLang="en-US" sz="9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248772" y="4076564"/>
              <a:ext cx="56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원하는 </a:t>
              </a:r>
              <a:r>
                <a:rPr lang="ko-KR" altLang="en-US" sz="900" dirty="0" err="1"/>
                <a:t>출력값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4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Feed-Forward step</a:t>
            </a:r>
          </a:p>
          <a:p>
            <a:endParaRPr lang="en-US" altLang="ko-KR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42710" y="3062083"/>
            <a:ext cx="6037429" cy="2926825"/>
            <a:chOff x="527381" y="2452483"/>
            <a:chExt cx="6351374" cy="3079019"/>
          </a:xfrm>
        </p:grpSpPr>
        <p:grpSp>
          <p:nvGrpSpPr>
            <p:cNvPr id="37" name="그룹 36"/>
            <p:cNvGrpSpPr/>
            <p:nvPr/>
          </p:nvGrpSpPr>
          <p:grpSpPr>
            <a:xfrm>
              <a:off x="527381" y="2452483"/>
              <a:ext cx="5881817" cy="3079019"/>
              <a:chOff x="939112" y="2305406"/>
              <a:chExt cx="5881817" cy="30790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직사각형 40"/>
                  <p:cNvSpPr/>
                  <p:nvPr/>
                </p:nvSpPr>
                <p:spPr>
                  <a:xfrm>
                    <a:off x="939113" y="2932670"/>
                    <a:ext cx="444843" cy="4448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113" y="2932670"/>
                    <a:ext cx="444843" cy="4448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직사각형 45"/>
              <p:cNvSpPr/>
              <p:nvPr/>
            </p:nvSpPr>
            <p:spPr>
              <a:xfrm>
                <a:off x="939113" y="3601641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39112" y="4270612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39112" y="4939582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6046573" y="3212757"/>
                <a:ext cx="469557" cy="4695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046572" y="3959841"/>
                <a:ext cx="469557" cy="4695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46572" y="4706924"/>
                <a:ext cx="469557" cy="4695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/>
              <p:cNvCxnSpPr>
                <a:stCxn id="56" idx="6"/>
              </p:cNvCxnSpPr>
              <p:nvPr/>
            </p:nvCxnSpPr>
            <p:spPr>
              <a:xfrm flipV="1">
                <a:off x="6516130" y="3441138"/>
                <a:ext cx="304799" cy="6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V="1">
                <a:off x="6516130" y="4180903"/>
                <a:ext cx="304799" cy="6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6516130" y="4928438"/>
                <a:ext cx="304799" cy="6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992127" y="3090372"/>
                    <a:ext cx="329514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2127" y="3090372"/>
                    <a:ext cx="329514" cy="3916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35185" b="-93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3492841" y="2932670"/>
                    <a:ext cx="444843" cy="4448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직사각형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2841" y="2932670"/>
                    <a:ext cx="444843" cy="44484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333" r="-14667" b="-400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직사각형 63"/>
              <p:cNvSpPr/>
              <p:nvPr/>
            </p:nvSpPr>
            <p:spPr>
              <a:xfrm>
                <a:off x="3492841" y="3601641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492840" y="4270612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2840" y="4939582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>
                <a:stCxn id="41" idx="3"/>
                <a:endCxn id="63" idx="1"/>
              </p:cNvCxnSpPr>
              <p:nvPr/>
            </p:nvCxnSpPr>
            <p:spPr>
              <a:xfrm>
                <a:off x="1383956" y="3155092"/>
                <a:ext cx="21088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41" idx="3"/>
                <a:endCxn id="64" idx="1"/>
              </p:cNvCxnSpPr>
              <p:nvPr/>
            </p:nvCxnSpPr>
            <p:spPr>
              <a:xfrm>
                <a:off x="1383956" y="3155092"/>
                <a:ext cx="2108885" cy="668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41" idx="3"/>
                <a:endCxn id="65" idx="1"/>
              </p:cNvCxnSpPr>
              <p:nvPr/>
            </p:nvCxnSpPr>
            <p:spPr>
              <a:xfrm>
                <a:off x="1383956" y="3155092"/>
                <a:ext cx="2108884" cy="13379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46" idx="3"/>
                <a:endCxn id="66" idx="1"/>
              </p:cNvCxnSpPr>
              <p:nvPr/>
            </p:nvCxnSpPr>
            <p:spPr>
              <a:xfrm>
                <a:off x="1383956" y="3824063"/>
                <a:ext cx="2108884" cy="1337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41" idx="3"/>
                <a:endCxn id="66" idx="1"/>
              </p:cNvCxnSpPr>
              <p:nvPr/>
            </p:nvCxnSpPr>
            <p:spPr>
              <a:xfrm>
                <a:off x="1383956" y="3155092"/>
                <a:ext cx="2108884" cy="2006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46" idx="3"/>
                <a:endCxn id="63" idx="1"/>
              </p:cNvCxnSpPr>
              <p:nvPr/>
            </p:nvCxnSpPr>
            <p:spPr>
              <a:xfrm flipV="1">
                <a:off x="1383956" y="3155092"/>
                <a:ext cx="2108885" cy="668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46" idx="3"/>
                <a:endCxn id="64" idx="1"/>
              </p:cNvCxnSpPr>
              <p:nvPr/>
            </p:nvCxnSpPr>
            <p:spPr>
              <a:xfrm>
                <a:off x="1383956" y="3824063"/>
                <a:ext cx="21088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46" idx="3"/>
                <a:endCxn id="65" idx="1"/>
              </p:cNvCxnSpPr>
              <p:nvPr/>
            </p:nvCxnSpPr>
            <p:spPr>
              <a:xfrm>
                <a:off x="1383956" y="3824063"/>
                <a:ext cx="2108884" cy="668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stCxn id="54" idx="3"/>
                <a:endCxn id="63" idx="1"/>
              </p:cNvCxnSpPr>
              <p:nvPr/>
            </p:nvCxnSpPr>
            <p:spPr>
              <a:xfrm flipV="1">
                <a:off x="1383955" y="3155092"/>
                <a:ext cx="2108886" cy="13379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54" idx="3"/>
                <a:endCxn id="64" idx="1"/>
              </p:cNvCxnSpPr>
              <p:nvPr/>
            </p:nvCxnSpPr>
            <p:spPr>
              <a:xfrm flipV="1">
                <a:off x="1383955" y="3824063"/>
                <a:ext cx="2108886" cy="668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54" idx="3"/>
                <a:endCxn id="65" idx="1"/>
              </p:cNvCxnSpPr>
              <p:nvPr/>
            </p:nvCxnSpPr>
            <p:spPr>
              <a:xfrm>
                <a:off x="1383955" y="4493034"/>
                <a:ext cx="21088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54" idx="3"/>
                <a:endCxn id="66" idx="1"/>
              </p:cNvCxnSpPr>
              <p:nvPr/>
            </p:nvCxnSpPr>
            <p:spPr>
              <a:xfrm>
                <a:off x="1383955" y="4493034"/>
                <a:ext cx="2108885" cy="668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55" idx="3"/>
                <a:endCxn id="63" idx="1"/>
              </p:cNvCxnSpPr>
              <p:nvPr/>
            </p:nvCxnSpPr>
            <p:spPr>
              <a:xfrm flipV="1">
                <a:off x="1383955" y="3155092"/>
                <a:ext cx="2108886" cy="20069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55" idx="3"/>
                <a:endCxn id="64" idx="1"/>
              </p:cNvCxnSpPr>
              <p:nvPr/>
            </p:nvCxnSpPr>
            <p:spPr>
              <a:xfrm flipV="1">
                <a:off x="1383955" y="3824063"/>
                <a:ext cx="2108886" cy="1337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55" idx="3"/>
                <a:endCxn id="65" idx="1"/>
              </p:cNvCxnSpPr>
              <p:nvPr/>
            </p:nvCxnSpPr>
            <p:spPr>
              <a:xfrm flipV="1">
                <a:off x="1383955" y="4493034"/>
                <a:ext cx="2108885" cy="668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55" idx="3"/>
                <a:endCxn id="66" idx="1"/>
              </p:cNvCxnSpPr>
              <p:nvPr/>
            </p:nvCxnSpPr>
            <p:spPr>
              <a:xfrm>
                <a:off x="1383955" y="5162004"/>
                <a:ext cx="21088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63" idx="3"/>
                <a:endCxn id="56" idx="2"/>
              </p:cNvCxnSpPr>
              <p:nvPr/>
            </p:nvCxnSpPr>
            <p:spPr>
              <a:xfrm>
                <a:off x="3937684" y="3155092"/>
                <a:ext cx="2108889" cy="2924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3" idx="3"/>
                <a:endCxn id="57" idx="2"/>
              </p:cNvCxnSpPr>
              <p:nvPr/>
            </p:nvCxnSpPr>
            <p:spPr>
              <a:xfrm>
                <a:off x="3937684" y="3155092"/>
                <a:ext cx="2108888" cy="1039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63" idx="3"/>
                <a:endCxn id="58" idx="2"/>
              </p:cNvCxnSpPr>
              <p:nvPr/>
            </p:nvCxnSpPr>
            <p:spPr>
              <a:xfrm>
                <a:off x="3937684" y="3155092"/>
                <a:ext cx="2108888" cy="17866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64" idx="3"/>
                <a:endCxn id="56" idx="2"/>
              </p:cNvCxnSpPr>
              <p:nvPr/>
            </p:nvCxnSpPr>
            <p:spPr>
              <a:xfrm flipV="1">
                <a:off x="3937684" y="3447536"/>
                <a:ext cx="2108889" cy="376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64" idx="3"/>
                <a:endCxn id="57" idx="2"/>
              </p:cNvCxnSpPr>
              <p:nvPr/>
            </p:nvCxnSpPr>
            <p:spPr>
              <a:xfrm>
                <a:off x="3937684" y="3824063"/>
                <a:ext cx="2108888" cy="3705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64" idx="3"/>
                <a:endCxn id="58" idx="2"/>
              </p:cNvCxnSpPr>
              <p:nvPr/>
            </p:nvCxnSpPr>
            <p:spPr>
              <a:xfrm>
                <a:off x="3937684" y="3824063"/>
                <a:ext cx="2108888" cy="11176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65" idx="3"/>
                <a:endCxn id="56" idx="2"/>
              </p:cNvCxnSpPr>
              <p:nvPr/>
            </p:nvCxnSpPr>
            <p:spPr>
              <a:xfrm flipV="1">
                <a:off x="3937683" y="3447536"/>
                <a:ext cx="2108890" cy="10454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65" idx="3"/>
                <a:endCxn id="57" idx="2"/>
              </p:cNvCxnSpPr>
              <p:nvPr/>
            </p:nvCxnSpPr>
            <p:spPr>
              <a:xfrm flipV="1">
                <a:off x="3937683" y="4194620"/>
                <a:ext cx="2108889" cy="2984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65" idx="3"/>
                <a:endCxn id="58" idx="2"/>
              </p:cNvCxnSpPr>
              <p:nvPr/>
            </p:nvCxnSpPr>
            <p:spPr>
              <a:xfrm>
                <a:off x="3937683" y="4493034"/>
                <a:ext cx="2108889" cy="4486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66" idx="3"/>
                <a:endCxn id="56" idx="2"/>
              </p:cNvCxnSpPr>
              <p:nvPr/>
            </p:nvCxnSpPr>
            <p:spPr>
              <a:xfrm flipV="1">
                <a:off x="3937683" y="3447536"/>
                <a:ext cx="2108890" cy="17144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66" idx="3"/>
                <a:endCxn id="57" idx="2"/>
              </p:cNvCxnSpPr>
              <p:nvPr/>
            </p:nvCxnSpPr>
            <p:spPr>
              <a:xfrm flipV="1">
                <a:off x="3937683" y="4194620"/>
                <a:ext cx="2108889" cy="967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66" idx="3"/>
                <a:endCxn id="58" idx="2"/>
              </p:cNvCxnSpPr>
              <p:nvPr/>
            </p:nvCxnSpPr>
            <p:spPr>
              <a:xfrm flipV="1">
                <a:off x="3937683" y="4941703"/>
                <a:ext cx="2108889" cy="220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939113" y="2305406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Bias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2839" y="2305406"/>
                <a:ext cx="444843" cy="444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Bias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연결선 96"/>
              <p:cNvCxnSpPr>
                <a:stCxn id="95" idx="3"/>
                <a:endCxn id="63" idx="1"/>
              </p:cNvCxnSpPr>
              <p:nvPr/>
            </p:nvCxnSpPr>
            <p:spPr>
              <a:xfrm>
                <a:off x="1383956" y="2527828"/>
                <a:ext cx="2108885" cy="6272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95" idx="3"/>
                <a:endCxn id="64" idx="1"/>
              </p:cNvCxnSpPr>
              <p:nvPr/>
            </p:nvCxnSpPr>
            <p:spPr>
              <a:xfrm>
                <a:off x="1383956" y="2527828"/>
                <a:ext cx="2108885" cy="129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stCxn id="95" idx="3"/>
                <a:endCxn id="65" idx="1"/>
              </p:cNvCxnSpPr>
              <p:nvPr/>
            </p:nvCxnSpPr>
            <p:spPr>
              <a:xfrm>
                <a:off x="1383956" y="2527828"/>
                <a:ext cx="2108884" cy="19652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stCxn id="95" idx="3"/>
                <a:endCxn id="66" idx="1"/>
              </p:cNvCxnSpPr>
              <p:nvPr/>
            </p:nvCxnSpPr>
            <p:spPr>
              <a:xfrm>
                <a:off x="1383956" y="2527828"/>
                <a:ext cx="2108884" cy="2634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96" idx="3"/>
                <a:endCxn id="56" idx="2"/>
              </p:cNvCxnSpPr>
              <p:nvPr/>
            </p:nvCxnSpPr>
            <p:spPr>
              <a:xfrm>
                <a:off x="3937682" y="2527828"/>
                <a:ext cx="2108891" cy="9197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96" idx="3"/>
                <a:endCxn id="57" idx="2"/>
              </p:cNvCxnSpPr>
              <p:nvPr/>
            </p:nvCxnSpPr>
            <p:spPr>
              <a:xfrm>
                <a:off x="3937682" y="2527828"/>
                <a:ext cx="2108890" cy="16667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>
                <a:stCxn id="96" idx="3"/>
                <a:endCxn id="58" idx="2"/>
              </p:cNvCxnSpPr>
              <p:nvPr/>
            </p:nvCxnSpPr>
            <p:spPr>
              <a:xfrm>
                <a:off x="3937682" y="2527828"/>
                <a:ext cx="2108890" cy="24138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529014" y="2932670"/>
                    <a:ext cx="329514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014" y="2932670"/>
                    <a:ext cx="329514" cy="3916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4444" b="-93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6237234" y="3383795"/>
                  <a:ext cx="641521" cy="371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234" y="3383795"/>
                  <a:ext cx="641521" cy="37125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8346177" y="1398350"/>
            <a:ext cx="2578443" cy="2661479"/>
            <a:chOff x="7026809" y="3170045"/>
            <a:chExt cx="2578443" cy="2661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026809" y="3546455"/>
                  <a:ext cx="2107500" cy="672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809" y="3546455"/>
                  <a:ext cx="2107500" cy="6722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7026809" y="5066956"/>
                  <a:ext cx="2312108" cy="764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809" y="5066956"/>
                  <a:ext cx="2312108" cy="7645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7026809" y="3170045"/>
              <a:ext cx="2578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은닉 </a:t>
              </a:r>
              <a:r>
                <a:rPr lang="ko-KR" altLang="en-US" dirty="0" err="1"/>
                <a:t>레이어</a:t>
              </a:r>
              <a:r>
                <a:rPr lang="ko-KR" altLang="en-US" dirty="0"/>
                <a:t> </a:t>
              </a:r>
              <a:r>
                <a:rPr lang="ko-KR" altLang="en-US" dirty="0" err="1"/>
                <a:t>노드</a:t>
              </a:r>
              <a:r>
                <a:rPr lang="ko-KR" altLang="en-US" dirty="0"/>
                <a:t> 계산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26809" y="4654554"/>
              <a:ext cx="2578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</a:t>
              </a:r>
              <a:r>
                <a:rPr lang="ko-KR" altLang="en-US" dirty="0" err="1"/>
                <a:t>레이어</a:t>
              </a:r>
              <a:r>
                <a:rPr lang="ko-KR" altLang="en-US" dirty="0"/>
                <a:t> </a:t>
              </a:r>
              <a:r>
                <a:rPr lang="ko-KR" altLang="en-US" dirty="0" err="1"/>
                <a:t>노드</a:t>
              </a:r>
              <a:r>
                <a:rPr lang="ko-KR" altLang="en-US" dirty="0"/>
                <a:t> 계산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624004" y="4081197"/>
            <a:ext cx="3756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 층</a:t>
            </a:r>
            <a:r>
              <a:rPr lang="en-US" altLang="ko-KR" dirty="0"/>
              <a:t>, </a:t>
            </a:r>
            <a:r>
              <a:rPr lang="ko-KR" altLang="en-US" dirty="0"/>
              <a:t>출력 층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계산에서 </a:t>
            </a:r>
            <a:r>
              <a:rPr lang="en-US" altLang="ko-KR" dirty="0"/>
              <a:t>R()</a:t>
            </a:r>
            <a:r>
              <a:rPr lang="ko-KR" altLang="en-US" dirty="0"/>
              <a:t>이라는 활성화 함수를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활성화 함수란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이 신경망 모델의 예측과 관련이 있는지 없는지를 근거로 이것을 활성화 할지 활성화하지 않을지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Sigmoid,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91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15705" y="3130406"/>
                <a:ext cx="2430003" cy="18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목표 값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 출력 값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05" y="3130406"/>
                <a:ext cx="2430003" cy="1872500"/>
              </a:xfrm>
              <a:prstGeom prst="rect">
                <a:avLst/>
              </a:prstGeom>
              <a:blipFill rotWithShape="0">
                <a:blip r:embed="rId2"/>
                <a:stretch>
                  <a:fillRect b="-4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5642920" y="2838512"/>
            <a:ext cx="5395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손실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신경망이 학습할 수 있도록 해주는 지표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값과 목표 값의 차이</a:t>
            </a:r>
            <a:r>
              <a:rPr lang="en-US" altLang="ko-KR" dirty="0"/>
              <a:t>, </a:t>
            </a:r>
            <a:r>
              <a:rPr lang="ko-KR" altLang="en-US" dirty="0"/>
              <a:t>즉 오차를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손실 함수 값이 최소화 되도록 하는 가중치를 찾는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것이 학습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sum of squared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8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527381" y="3354711"/>
            <a:ext cx="3522504" cy="2206396"/>
            <a:chOff x="527381" y="3354711"/>
            <a:chExt cx="3522504" cy="2206396"/>
          </a:xfrm>
        </p:grpSpPr>
        <p:grpSp>
          <p:nvGrpSpPr>
            <p:cNvPr id="7" name="그룹 6"/>
            <p:cNvGrpSpPr/>
            <p:nvPr/>
          </p:nvGrpSpPr>
          <p:grpSpPr>
            <a:xfrm>
              <a:off x="527381" y="3591652"/>
              <a:ext cx="3522504" cy="1969455"/>
              <a:chOff x="1993557" y="4497840"/>
              <a:chExt cx="3356919" cy="1876876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 flipV="1">
                <a:off x="2380735" y="4654378"/>
                <a:ext cx="0" cy="135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2388973" y="6005384"/>
                <a:ext cx="2693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자유형 9"/>
              <p:cNvSpPr/>
              <p:nvPr/>
            </p:nvSpPr>
            <p:spPr>
              <a:xfrm>
                <a:off x="2537254" y="4777946"/>
                <a:ext cx="1878227" cy="1062788"/>
              </a:xfrm>
              <a:custGeom>
                <a:avLst/>
                <a:gdLst>
                  <a:gd name="connsiteX0" fmla="*/ 0 w 1878227"/>
                  <a:gd name="connsiteY0" fmla="*/ 0 h 1062788"/>
                  <a:gd name="connsiteX1" fmla="*/ 378941 w 1878227"/>
                  <a:gd name="connsiteY1" fmla="*/ 823784 h 1062788"/>
                  <a:gd name="connsiteX2" fmla="*/ 922638 w 1878227"/>
                  <a:gd name="connsiteY2" fmla="*/ 1062681 h 1062788"/>
                  <a:gd name="connsiteX3" fmla="*/ 1474573 w 1878227"/>
                  <a:gd name="connsiteY3" fmla="*/ 840259 h 1062788"/>
                  <a:gd name="connsiteX4" fmla="*/ 1878227 w 1878227"/>
                  <a:gd name="connsiteY4" fmla="*/ 8238 h 10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227" h="1062788">
                    <a:moveTo>
                      <a:pt x="0" y="0"/>
                    </a:moveTo>
                    <a:cubicBezTo>
                      <a:pt x="112584" y="323335"/>
                      <a:pt x="225168" y="646671"/>
                      <a:pt x="378941" y="823784"/>
                    </a:cubicBezTo>
                    <a:cubicBezTo>
                      <a:pt x="532714" y="1000897"/>
                      <a:pt x="740033" y="1059935"/>
                      <a:pt x="922638" y="1062681"/>
                    </a:cubicBezTo>
                    <a:cubicBezTo>
                      <a:pt x="1105243" y="1065427"/>
                      <a:pt x="1315308" y="1015999"/>
                      <a:pt x="1474573" y="840259"/>
                    </a:cubicBezTo>
                    <a:cubicBezTo>
                      <a:pt x="1633838" y="664519"/>
                      <a:pt x="1801341" y="171622"/>
                      <a:pt x="1878227" y="823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129682" y="5344213"/>
                <a:ext cx="90616" cy="90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3956687" y="4987974"/>
                <a:ext cx="436605" cy="799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3395060" y="5763943"/>
                <a:ext cx="162613" cy="16261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93557" y="4497840"/>
                    <a:ext cx="3954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557" y="4497840"/>
                    <a:ext cx="39541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15016" y="6005384"/>
                    <a:ext cx="535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016" y="6005384"/>
                    <a:ext cx="53546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922920" y="4044053"/>
                  <a:ext cx="715430" cy="619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920" y="4044053"/>
                  <a:ext cx="715430" cy="6190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44881" y="3354711"/>
                  <a:ext cx="2916035" cy="484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81" y="3354711"/>
                  <a:ext cx="2916035" cy="4849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8750" b="-12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5058032" y="3413079"/>
            <a:ext cx="5173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경사 하강 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함수의 최소가 되는 방향을 찾아 가는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함수를 미분하여 </a:t>
            </a:r>
            <a:r>
              <a:rPr lang="en-US" altLang="ko-KR" dirty="0"/>
              <a:t>w</a:t>
            </a:r>
            <a:r>
              <a:rPr lang="ko-KR" altLang="en-US" dirty="0"/>
              <a:t>에 대한 기울기를 구하여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최소값을 향하여 간다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40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r>
              <a:rPr lang="en-US" altLang="ko-KR" b="1" dirty="0"/>
              <a:t>(Back Propagation Algorithm)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Back Propagation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370" y="2356435"/>
            <a:ext cx="11329259" cy="3994316"/>
          </a:xfrm>
        </p:spPr>
        <p:txBody>
          <a:bodyPr/>
          <a:lstStyle/>
          <a:p>
            <a:r>
              <a:rPr lang="en-US" altLang="ko-KR" dirty="0"/>
              <a:t>Back-Propagation step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183612" y="5178192"/>
                <a:ext cx="141166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12" y="5178192"/>
                <a:ext cx="1411669" cy="499560"/>
              </a:xfrm>
              <a:prstGeom prst="rect">
                <a:avLst/>
              </a:prstGeo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3613" y="2781399"/>
                <a:ext cx="5272216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이 식을 </a:t>
                </a:r>
                <a:r>
                  <a:rPr lang="ko-KR" altLang="en-US" dirty="0" err="1"/>
                  <a:t>편미분을</a:t>
                </a:r>
                <a:r>
                  <a:rPr lang="ko-KR" altLang="en-US" dirty="0"/>
                  <a:t> 하는데 체인 룰을 사용하여 두 개항의 곱으로 나타낼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13" y="2781399"/>
                <a:ext cx="5272216" cy="1037463"/>
              </a:xfrm>
              <a:prstGeom prst="rect">
                <a:avLst/>
              </a:prstGeom>
              <a:blipFill rotWithShape="0">
                <a:blip r:embed="rId3"/>
                <a:stretch>
                  <a:fillRect l="-925" t="-37059" r="-347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6183612" y="3997626"/>
                <a:ext cx="141166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dirty="0"/>
                  <a:t> 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12" y="3997626"/>
                <a:ext cx="1411669" cy="499560"/>
              </a:xfrm>
              <a:prstGeom prst="rect">
                <a:avLst/>
              </a:prstGeom>
              <a:blipFill rotWithShape="0"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59456" y="3927382"/>
                <a:ext cx="3401173" cy="65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Hidden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456" y="3927382"/>
                <a:ext cx="3401173" cy="654410"/>
              </a:xfrm>
              <a:prstGeom prst="rect">
                <a:avLst/>
              </a:prstGeom>
              <a:blipFill rotWithShape="0">
                <a:blip r:embed="rId5"/>
                <a:stretch>
                  <a:fillRect l="-896" t="-42593" b="-26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359456" y="5053350"/>
                <a:ext cx="3401173" cy="624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Output layer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456" y="5053350"/>
                <a:ext cx="3401173" cy="624851"/>
              </a:xfrm>
              <a:prstGeom prst="rect">
                <a:avLst/>
              </a:prstGeom>
              <a:blipFill rotWithShape="0">
                <a:blip r:embed="rId6"/>
                <a:stretch>
                  <a:fillRect l="-896" t="-45098" b="-34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59455" y="6179318"/>
                <a:ext cx="3401173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손실 함수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455" y="6179318"/>
                <a:ext cx="3401173" cy="439992"/>
              </a:xfrm>
              <a:prstGeom prst="rect">
                <a:avLst/>
              </a:prstGeom>
              <a:blipFill rotWithShape="0">
                <a:blip r:embed="rId7"/>
                <a:stretch>
                  <a:fillRect l="-896" t="-72222" b="-1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93" y="2871656"/>
            <a:ext cx="4392419" cy="2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888</Words>
  <Application>Microsoft Office PowerPoint</Application>
  <PresentationFormat>와이드스크린</PresentationFormat>
  <Paragraphs>245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수식</vt:lpstr>
      <vt:lpstr>PowerPoint 프레젠테이션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Back Propagation</vt:lpstr>
      <vt:lpstr>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bandong</dc:creator>
  <cp:lastModifiedBy>heeki</cp:lastModifiedBy>
  <cp:revision>19</cp:revision>
  <dcterms:created xsi:type="dcterms:W3CDTF">2020-07-26T21:03:41Z</dcterms:created>
  <dcterms:modified xsi:type="dcterms:W3CDTF">2020-11-29T06:39:06Z</dcterms:modified>
</cp:coreProperties>
</file>