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2" r:id="rId9"/>
    <p:sldId id="266" r:id="rId10"/>
    <p:sldId id="267" r:id="rId11"/>
    <p:sldId id="268" r:id="rId12"/>
    <p:sldId id="269" r:id="rId13"/>
    <p:sldId id="283" r:id="rId14"/>
    <p:sldId id="284" r:id="rId15"/>
    <p:sldId id="285" r:id="rId16"/>
    <p:sldId id="286" r:id="rId17"/>
    <p:sldId id="270" r:id="rId18"/>
    <p:sldId id="272" r:id="rId19"/>
    <p:sldId id="274" r:id="rId20"/>
    <p:sldId id="275" r:id="rId21"/>
    <p:sldId id="276" r:id="rId22"/>
    <p:sldId id="277" r:id="rId23"/>
    <p:sldId id="278" r:id="rId24"/>
    <p:sldId id="279" r:id="rId25"/>
    <p:sldId id="281" r:id="rId26"/>
    <p:sldId id="287" r:id="rId27"/>
    <p:sldId id="288" r:id="rId28"/>
    <p:sldId id="289" r:id="rId29"/>
    <p:sldId id="280" r:id="rId30"/>
    <p:sldId id="282" r:id="rId31"/>
    <p:sldId id="290" r:id="rId32"/>
    <p:sldId id="291" r:id="rId33"/>
    <p:sldId id="292" r:id="rId34"/>
    <p:sldId id="293" r:id="rId35"/>
    <p:sldId id="294"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5" d="100"/>
          <a:sy n="145" d="100"/>
        </p:scale>
        <p:origin x="15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AA81-0DB9-40B3-B2EC-C87DFE8D46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03B46F-C4DD-413E-BD5C-F68428BAB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895D72-204B-40F3-A627-927A96A18C49}"/>
              </a:ext>
            </a:extLst>
          </p:cNvPr>
          <p:cNvSpPr>
            <a:spLocks noGrp="1"/>
          </p:cNvSpPr>
          <p:nvPr>
            <p:ph type="dt" sz="half" idx="10"/>
          </p:nvPr>
        </p:nvSpPr>
        <p:spPr/>
        <p:txBody>
          <a:bodyPr/>
          <a:lstStyle/>
          <a:p>
            <a:fld id="{05D77CC9-642E-4067-AD48-A5F4B4726B55}" type="datetimeFigureOut">
              <a:rPr lang="en-US" smtClean="0"/>
              <a:t>12/4/2020</a:t>
            </a:fld>
            <a:endParaRPr lang="en-US"/>
          </a:p>
        </p:txBody>
      </p:sp>
      <p:sp>
        <p:nvSpPr>
          <p:cNvPr id="5" name="Footer Placeholder 4">
            <a:extLst>
              <a:ext uri="{FF2B5EF4-FFF2-40B4-BE49-F238E27FC236}">
                <a16:creationId xmlns:a16="http://schemas.microsoft.com/office/drawing/2014/main" id="{340BF64F-51FE-4D2C-A059-4C9925319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FBFF2-F3E4-4C9E-8E70-F3F18E2BF27C}"/>
              </a:ext>
            </a:extLst>
          </p:cNvPr>
          <p:cNvSpPr>
            <a:spLocks noGrp="1"/>
          </p:cNvSpPr>
          <p:nvPr>
            <p:ph type="sldNum" sz="quarter" idx="12"/>
          </p:nvPr>
        </p:nvSpPr>
        <p:spPr/>
        <p:txBody>
          <a:bodyPr/>
          <a:lstStyle/>
          <a:p>
            <a:fld id="{7B4D2D6B-D934-4518-9285-B4AA27CC9D74}" type="slidenum">
              <a:rPr lang="en-US" smtClean="0"/>
              <a:t>‹#›</a:t>
            </a:fld>
            <a:endParaRPr lang="en-US"/>
          </a:p>
        </p:txBody>
      </p:sp>
    </p:spTree>
    <p:extLst>
      <p:ext uri="{BB962C8B-B14F-4D97-AF65-F5344CB8AC3E}">
        <p14:creationId xmlns:p14="http://schemas.microsoft.com/office/powerpoint/2010/main" val="77968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8A42-7884-4919-85BA-4E8178D53F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61612-58BB-4E4F-B5D2-43B661D51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EF6FE-A574-48C7-831F-57E55606B3FE}"/>
              </a:ext>
            </a:extLst>
          </p:cNvPr>
          <p:cNvSpPr>
            <a:spLocks noGrp="1"/>
          </p:cNvSpPr>
          <p:nvPr>
            <p:ph type="dt" sz="half" idx="10"/>
          </p:nvPr>
        </p:nvSpPr>
        <p:spPr/>
        <p:txBody>
          <a:bodyPr/>
          <a:lstStyle/>
          <a:p>
            <a:fld id="{05D77CC9-642E-4067-AD48-A5F4B4726B55}" type="datetimeFigureOut">
              <a:rPr lang="en-US" smtClean="0"/>
              <a:t>12/4/2020</a:t>
            </a:fld>
            <a:endParaRPr lang="en-US"/>
          </a:p>
        </p:txBody>
      </p:sp>
      <p:sp>
        <p:nvSpPr>
          <p:cNvPr id="5" name="Footer Placeholder 4">
            <a:extLst>
              <a:ext uri="{FF2B5EF4-FFF2-40B4-BE49-F238E27FC236}">
                <a16:creationId xmlns:a16="http://schemas.microsoft.com/office/drawing/2014/main" id="{89F11A70-EA46-4A05-8335-AFB6D717D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3B6E-6AD9-416F-9C19-8930AA8B828D}"/>
              </a:ext>
            </a:extLst>
          </p:cNvPr>
          <p:cNvSpPr>
            <a:spLocks noGrp="1"/>
          </p:cNvSpPr>
          <p:nvPr>
            <p:ph type="sldNum" sz="quarter" idx="12"/>
          </p:nvPr>
        </p:nvSpPr>
        <p:spPr/>
        <p:txBody>
          <a:bodyPr/>
          <a:lstStyle/>
          <a:p>
            <a:fld id="{7B4D2D6B-D934-4518-9285-B4AA27CC9D74}" type="slidenum">
              <a:rPr lang="en-US" smtClean="0"/>
              <a:t>‹#›</a:t>
            </a:fld>
            <a:endParaRPr lang="en-US"/>
          </a:p>
        </p:txBody>
      </p:sp>
    </p:spTree>
    <p:extLst>
      <p:ext uri="{BB962C8B-B14F-4D97-AF65-F5344CB8AC3E}">
        <p14:creationId xmlns:p14="http://schemas.microsoft.com/office/powerpoint/2010/main" val="20178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7F1EB-AC02-4F9F-BD3D-307AE0F049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0FFFB-FDFC-4FF6-BA9F-3EB548F1EF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DF175-D05A-4AFC-A6C2-EAF68658D336}"/>
              </a:ext>
            </a:extLst>
          </p:cNvPr>
          <p:cNvSpPr>
            <a:spLocks noGrp="1"/>
          </p:cNvSpPr>
          <p:nvPr>
            <p:ph type="dt" sz="half" idx="10"/>
          </p:nvPr>
        </p:nvSpPr>
        <p:spPr/>
        <p:txBody>
          <a:bodyPr/>
          <a:lstStyle/>
          <a:p>
            <a:fld id="{05D77CC9-642E-4067-AD48-A5F4B4726B55}" type="datetimeFigureOut">
              <a:rPr lang="en-US" smtClean="0"/>
              <a:t>12/4/2020</a:t>
            </a:fld>
            <a:endParaRPr lang="en-US"/>
          </a:p>
        </p:txBody>
      </p:sp>
      <p:sp>
        <p:nvSpPr>
          <p:cNvPr id="5" name="Footer Placeholder 4">
            <a:extLst>
              <a:ext uri="{FF2B5EF4-FFF2-40B4-BE49-F238E27FC236}">
                <a16:creationId xmlns:a16="http://schemas.microsoft.com/office/drawing/2014/main" id="{9D1CA2EF-5CF7-4610-B026-D0C24D6EB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D303E-C022-427C-9EEE-6C64657DCD59}"/>
              </a:ext>
            </a:extLst>
          </p:cNvPr>
          <p:cNvSpPr>
            <a:spLocks noGrp="1"/>
          </p:cNvSpPr>
          <p:nvPr>
            <p:ph type="sldNum" sz="quarter" idx="12"/>
          </p:nvPr>
        </p:nvSpPr>
        <p:spPr/>
        <p:txBody>
          <a:bodyPr/>
          <a:lstStyle/>
          <a:p>
            <a:fld id="{7B4D2D6B-D934-4518-9285-B4AA27CC9D74}" type="slidenum">
              <a:rPr lang="en-US" smtClean="0"/>
              <a:t>‹#›</a:t>
            </a:fld>
            <a:endParaRPr lang="en-US"/>
          </a:p>
        </p:txBody>
      </p:sp>
    </p:spTree>
    <p:extLst>
      <p:ext uri="{BB962C8B-B14F-4D97-AF65-F5344CB8AC3E}">
        <p14:creationId xmlns:p14="http://schemas.microsoft.com/office/powerpoint/2010/main" val="217280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8BAA-8088-44AF-9311-E6F48C7F09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8DDC3-378A-42DA-935B-4272D656B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857D6-C42D-400B-98B3-5F954D39E1B4}"/>
              </a:ext>
            </a:extLst>
          </p:cNvPr>
          <p:cNvSpPr>
            <a:spLocks noGrp="1"/>
          </p:cNvSpPr>
          <p:nvPr>
            <p:ph type="dt" sz="half" idx="10"/>
          </p:nvPr>
        </p:nvSpPr>
        <p:spPr/>
        <p:txBody>
          <a:bodyPr/>
          <a:lstStyle/>
          <a:p>
            <a:fld id="{05D77CC9-642E-4067-AD48-A5F4B4726B55}" type="datetimeFigureOut">
              <a:rPr lang="en-US" smtClean="0"/>
              <a:t>12/4/2020</a:t>
            </a:fld>
            <a:endParaRPr lang="en-US"/>
          </a:p>
        </p:txBody>
      </p:sp>
      <p:sp>
        <p:nvSpPr>
          <p:cNvPr id="5" name="Footer Placeholder 4">
            <a:extLst>
              <a:ext uri="{FF2B5EF4-FFF2-40B4-BE49-F238E27FC236}">
                <a16:creationId xmlns:a16="http://schemas.microsoft.com/office/drawing/2014/main" id="{98895FF5-D6D3-4011-BB54-666D6C015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A1A5B-4F15-4D7F-8F00-C3F80C74DC21}"/>
              </a:ext>
            </a:extLst>
          </p:cNvPr>
          <p:cNvSpPr>
            <a:spLocks noGrp="1"/>
          </p:cNvSpPr>
          <p:nvPr>
            <p:ph type="sldNum" sz="quarter" idx="12"/>
          </p:nvPr>
        </p:nvSpPr>
        <p:spPr/>
        <p:txBody>
          <a:bodyPr/>
          <a:lstStyle/>
          <a:p>
            <a:fld id="{7B4D2D6B-D934-4518-9285-B4AA27CC9D74}" type="slidenum">
              <a:rPr lang="en-US" smtClean="0"/>
              <a:t>‹#›</a:t>
            </a:fld>
            <a:endParaRPr lang="en-US"/>
          </a:p>
        </p:txBody>
      </p:sp>
    </p:spTree>
    <p:extLst>
      <p:ext uri="{BB962C8B-B14F-4D97-AF65-F5344CB8AC3E}">
        <p14:creationId xmlns:p14="http://schemas.microsoft.com/office/powerpoint/2010/main" val="148699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1222-042A-46DB-AF4F-625B85B260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53D771-C8A4-4A7E-AD42-3626D14DA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5FA176-8F18-4F00-9C12-F5DF9B78D010}"/>
              </a:ext>
            </a:extLst>
          </p:cNvPr>
          <p:cNvSpPr>
            <a:spLocks noGrp="1"/>
          </p:cNvSpPr>
          <p:nvPr>
            <p:ph type="dt" sz="half" idx="10"/>
          </p:nvPr>
        </p:nvSpPr>
        <p:spPr/>
        <p:txBody>
          <a:bodyPr/>
          <a:lstStyle/>
          <a:p>
            <a:fld id="{05D77CC9-642E-4067-AD48-A5F4B4726B55}" type="datetimeFigureOut">
              <a:rPr lang="en-US" smtClean="0"/>
              <a:t>12/4/2020</a:t>
            </a:fld>
            <a:endParaRPr lang="en-US"/>
          </a:p>
        </p:txBody>
      </p:sp>
      <p:sp>
        <p:nvSpPr>
          <p:cNvPr id="5" name="Footer Placeholder 4">
            <a:extLst>
              <a:ext uri="{FF2B5EF4-FFF2-40B4-BE49-F238E27FC236}">
                <a16:creationId xmlns:a16="http://schemas.microsoft.com/office/drawing/2014/main" id="{CBF832E8-A2D4-4960-BC74-7A6A05B66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C95B7-0242-4CC9-AEE6-AFEF1DB685CC}"/>
              </a:ext>
            </a:extLst>
          </p:cNvPr>
          <p:cNvSpPr>
            <a:spLocks noGrp="1"/>
          </p:cNvSpPr>
          <p:nvPr>
            <p:ph type="sldNum" sz="quarter" idx="12"/>
          </p:nvPr>
        </p:nvSpPr>
        <p:spPr/>
        <p:txBody>
          <a:bodyPr/>
          <a:lstStyle/>
          <a:p>
            <a:fld id="{7B4D2D6B-D934-4518-9285-B4AA27CC9D74}" type="slidenum">
              <a:rPr lang="en-US" smtClean="0"/>
              <a:t>‹#›</a:t>
            </a:fld>
            <a:endParaRPr lang="en-US"/>
          </a:p>
        </p:txBody>
      </p:sp>
    </p:spTree>
    <p:extLst>
      <p:ext uri="{BB962C8B-B14F-4D97-AF65-F5344CB8AC3E}">
        <p14:creationId xmlns:p14="http://schemas.microsoft.com/office/powerpoint/2010/main" val="229773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2F61-12CD-4B83-8135-12E6593452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1CEAB4-6D36-48A6-8561-6312FE2AE9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A8B2E8-9918-4271-9367-E3027D30CB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F62EFA-044C-42D5-BC7A-82C9FFD8E998}"/>
              </a:ext>
            </a:extLst>
          </p:cNvPr>
          <p:cNvSpPr>
            <a:spLocks noGrp="1"/>
          </p:cNvSpPr>
          <p:nvPr>
            <p:ph type="dt" sz="half" idx="10"/>
          </p:nvPr>
        </p:nvSpPr>
        <p:spPr/>
        <p:txBody>
          <a:bodyPr/>
          <a:lstStyle/>
          <a:p>
            <a:fld id="{05D77CC9-642E-4067-AD48-A5F4B4726B55}" type="datetimeFigureOut">
              <a:rPr lang="en-US" smtClean="0"/>
              <a:t>12/4/2020</a:t>
            </a:fld>
            <a:endParaRPr lang="en-US"/>
          </a:p>
        </p:txBody>
      </p:sp>
      <p:sp>
        <p:nvSpPr>
          <p:cNvPr id="6" name="Footer Placeholder 5">
            <a:extLst>
              <a:ext uri="{FF2B5EF4-FFF2-40B4-BE49-F238E27FC236}">
                <a16:creationId xmlns:a16="http://schemas.microsoft.com/office/drawing/2014/main" id="{25C748C4-A726-4989-B5F6-F87CB29DF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BE8271-364E-4E9F-BC80-AA5A77C4B7FF}"/>
              </a:ext>
            </a:extLst>
          </p:cNvPr>
          <p:cNvSpPr>
            <a:spLocks noGrp="1"/>
          </p:cNvSpPr>
          <p:nvPr>
            <p:ph type="sldNum" sz="quarter" idx="12"/>
          </p:nvPr>
        </p:nvSpPr>
        <p:spPr/>
        <p:txBody>
          <a:bodyPr/>
          <a:lstStyle/>
          <a:p>
            <a:fld id="{7B4D2D6B-D934-4518-9285-B4AA27CC9D74}" type="slidenum">
              <a:rPr lang="en-US" smtClean="0"/>
              <a:t>‹#›</a:t>
            </a:fld>
            <a:endParaRPr lang="en-US"/>
          </a:p>
        </p:txBody>
      </p:sp>
    </p:spTree>
    <p:extLst>
      <p:ext uri="{BB962C8B-B14F-4D97-AF65-F5344CB8AC3E}">
        <p14:creationId xmlns:p14="http://schemas.microsoft.com/office/powerpoint/2010/main" val="372943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C844-6D99-4861-9690-45F51AB112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BD72B7-0911-440A-834C-A1FEA57F57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2294D2-8A17-4AD6-B572-433FC7E854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4A147-A4C7-4A8E-91CA-780A66F56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92DDF6-ACA6-4200-949F-543FD0D61B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729675-5392-430D-96D5-2A3643097C51}"/>
              </a:ext>
            </a:extLst>
          </p:cNvPr>
          <p:cNvSpPr>
            <a:spLocks noGrp="1"/>
          </p:cNvSpPr>
          <p:nvPr>
            <p:ph type="dt" sz="half" idx="10"/>
          </p:nvPr>
        </p:nvSpPr>
        <p:spPr/>
        <p:txBody>
          <a:bodyPr/>
          <a:lstStyle/>
          <a:p>
            <a:fld id="{05D77CC9-642E-4067-AD48-A5F4B4726B55}" type="datetimeFigureOut">
              <a:rPr lang="en-US" smtClean="0"/>
              <a:t>12/4/2020</a:t>
            </a:fld>
            <a:endParaRPr lang="en-US"/>
          </a:p>
        </p:txBody>
      </p:sp>
      <p:sp>
        <p:nvSpPr>
          <p:cNvPr id="8" name="Footer Placeholder 7">
            <a:extLst>
              <a:ext uri="{FF2B5EF4-FFF2-40B4-BE49-F238E27FC236}">
                <a16:creationId xmlns:a16="http://schemas.microsoft.com/office/drawing/2014/main" id="{0034407E-3217-4F24-8A79-47016573AF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C17094-802E-4D3D-8B5C-1BBE9DD5E1C6}"/>
              </a:ext>
            </a:extLst>
          </p:cNvPr>
          <p:cNvSpPr>
            <a:spLocks noGrp="1"/>
          </p:cNvSpPr>
          <p:nvPr>
            <p:ph type="sldNum" sz="quarter" idx="12"/>
          </p:nvPr>
        </p:nvSpPr>
        <p:spPr/>
        <p:txBody>
          <a:bodyPr/>
          <a:lstStyle/>
          <a:p>
            <a:fld id="{7B4D2D6B-D934-4518-9285-B4AA27CC9D74}" type="slidenum">
              <a:rPr lang="en-US" smtClean="0"/>
              <a:t>‹#›</a:t>
            </a:fld>
            <a:endParaRPr lang="en-US"/>
          </a:p>
        </p:txBody>
      </p:sp>
    </p:spTree>
    <p:extLst>
      <p:ext uri="{BB962C8B-B14F-4D97-AF65-F5344CB8AC3E}">
        <p14:creationId xmlns:p14="http://schemas.microsoft.com/office/powerpoint/2010/main" val="303659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9BFA-6BF0-4854-98BB-67B298C45D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83FA0A-A777-4D8B-A452-320C55332D0D}"/>
              </a:ext>
            </a:extLst>
          </p:cNvPr>
          <p:cNvSpPr>
            <a:spLocks noGrp="1"/>
          </p:cNvSpPr>
          <p:nvPr>
            <p:ph type="dt" sz="half" idx="10"/>
          </p:nvPr>
        </p:nvSpPr>
        <p:spPr/>
        <p:txBody>
          <a:bodyPr/>
          <a:lstStyle/>
          <a:p>
            <a:fld id="{05D77CC9-642E-4067-AD48-A5F4B4726B55}" type="datetimeFigureOut">
              <a:rPr lang="en-US" smtClean="0"/>
              <a:t>12/4/2020</a:t>
            </a:fld>
            <a:endParaRPr lang="en-US"/>
          </a:p>
        </p:txBody>
      </p:sp>
      <p:sp>
        <p:nvSpPr>
          <p:cNvPr id="4" name="Footer Placeholder 3">
            <a:extLst>
              <a:ext uri="{FF2B5EF4-FFF2-40B4-BE49-F238E27FC236}">
                <a16:creationId xmlns:a16="http://schemas.microsoft.com/office/drawing/2014/main" id="{0FAA5D7A-68AB-40A9-A1BB-FEA49AA4F7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2D75B6-2FB3-412D-ACBB-472988F0A33E}"/>
              </a:ext>
            </a:extLst>
          </p:cNvPr>
          <p:cNvSpPr>
            <a:spLocks noGrp="1"/>
          </p:cNvSpPr>
          <p:nvPr>
            <p:ph type="sldNum" sz="quarter" idx="12"/>
          </p:nvPr>
        </p:nvSpPr>
        <p:spPr/>
        <p:txBody>
          <a:bodyPr/>
          <a:lstStyle/>
          <a:p>
            <a:fld id="{7B4D2D6B-D934-4518-9285-B4AA27CC9D74}" type="slidenum">
              <a:rPr lang="en-US" smtClean="0"/>
              <a:t>‹#›</a:t>
            </a:fld>
            <a:endParaRPr lang="en-US"/>
          </a:p>
        </p:txBody>
      </p:sp>
    </p:spTree>
    <p:extLst>
      <p:ext uri="{BB962C8B-B14F-4D97-AF65-F5344CB8AC3E}">
        <p14:creationId xmlns:p14="http://schemas.microsoft.com/office/powerpoint/2010/main" val="843486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A95037-9FAF-4A3C-A386-095AFBF22EAF}"/>
              </a:ext>
            </a:extLst>
          </p:cNvPr>
          <p:cNvSpPr>
            <a:spLocks noGrp="1"/>
          </p:cNvSpPr>
          <p:nvPr>
            <p:ph type="dt" sz="half" idx="10"/>
          </p:nvPr>
        </p:nvSpPr>
        <p:spPr/>
        <p:txBody>
          <a:bodyPr/>
          <a:lstStyle/>
          <a:p>
            <a:fld id="{05D77CC9-642E-4067-AD48-A5F4B4726B55}" type="datetimeFigureOut">
              <a:rPr lang="en-US" smtClean="0"/>
              <a:t>12/4/2020</a:t>
            </a:fld>
            <a:endParaRPr lang="en-US"/>
          </a:p>
        </p:txBody>
      </p:sp>
      <p:sp>
        <p:nvSpPr>
          <p:cNvPr id="3" name="Footer Placeholder 2">
            <a:extLst>
              <a:ext uri="{FF2B5EF4-FFF2-40B4-BE49-F238E27FC236}">
                <a16:creationId xmlns:a16="http://schemas.microsoft.com/office/drawing/2014/main" id="{4D858FA0-61C8-4AB5-83B9-B260F39A62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A9EC18-8361-428E-952C-20B430668068}"/>
              </a:ext>
            </a:extLst>
          </p:cNvPr>
          <p:cNvSpPr>
            <a:spLocks noGrp="1"/>
          </p:cNvSpPr>
          <p:nvPr>
            <p:ph type="sldNum" sz="quarter" idx="12"/>
          </p:nvPr>
        </p:nvSpPr>
        <p:spPr/>
        <p:txBody>
          <a:bodyPr/>
          <a:lstStyle/>
          <a:p>
            <a:fld id="{7B4D2D6B-D934-4518-9285-B4AA27CC9D74}" type="slidenum">
              <a:rPr lang="en-US" smtClean="0"/>
              <a:t>‹#›</a:t>
            </a:fld>
            <a:endParaRPr lang="en-US"/>
          </a:p>
        </p:txBody>
      </p:sp>
    </p:spTree>
    <p:extLst>
      <p:ext uri="{BB962C8B-B14F-4D97-AF65-F5344CB8AC3E}">
        <p14:creationId xmlns:p14="http://schemas.microsoft.com/office/powerpoint/2010/main" val="3340806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C210-082D-43B8-8FFD-0403FD6EB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81967D-B9FB-49A8-A419-D517933F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576579-CEA0-4815-98D6-96226D7AD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39A0D-E154-4BF2-9257-970A1D87AB75}"/>
              </a:ext>
            </a:extLst>
          </p:cNvPr>
          <p:cNvSpPr>
            <a:spLocks noGrp="1"/>
          </p:cNvSpPr>
          <p:nvPr>
            <p:ph type="dt" sz="half" idx="10"/>
          </p:nvPr>
        </p:nvSpPr>
        <p:spPr/>
        <p:txBody>
          <a:bodyPr/>
          <a:lstStyle/>
          <a:p>
            <a:fld id="{05D77CC9-642E-4067-AD48-A5F4B4726B55}" type="datetimeFigureOut">
              <a:rPr lang="en-US" smtClean="0"/>
              <a:t>12/4/2020</a:t>
            </a:fld>
            <a:endParaRPr lang="en-US"/>
          </a:p>
        </p:txBody>
      </p:sp>
      <p:sp>
        <p:nvSpPr>
          <p:cNvPr id="6" name="Footer Placeholder 5">
            <a:extLst>
              <a:ext uri="{FF2B5EF4-FFF2-40B4-BE49-F238E27FC236}">
                <a16:creationId xmlns:a16="http://schemas.microsoft.com/office/drawing/2014/main" id="{14E46F99-E089-403F-89F6-87B32F457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693DE2-A1BF-4D8A-8F58-698876632D66}"/>
              </a:ext>
            </a:extLst>
          </p:cNvPr>
          <p:cNvSpPr>
            <a:spLocks noGrp="1"/>
          </p:cNvSpPr>
          <p:nvPr>
            <p:ph type="sldNum" sz="quarter" idx="12"/>
          </p:nvPr>
        </p:nvSpPr>
        <p:spPr/>
        <p:txBody>
          <a:bodyPr/>
          <a:lstStyle/>
          <a:p>
            <a:fld id="{7B4D2D6B-D934-4518-9285-B4AA27CC9D74}" type="slidenum">
              <a:rPr lang="en-US" smtClean="0"/>
              <a:t>‹#›</a:t>
            </a:fld>
            <a:endParaRPr lang="en-US"/>
          </a:p>
        </p:txBody>
      </p:sp>
    </p:spTree>
    <p:extLst>
      <p:ext uri="{BB962C8B-B14F-4D97-AF65-F5344CB8AC3E}">
        <p14:creationId xmlns:p14="http://schemas.microsoft.com/office/powerpoint/2010/main" val="118605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A3E6-6459-4D88-9A4D-8A3042D1B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F8869B-740C-49E1-8E11-460A85EDB3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820330-737C-44C6-9098-4E3283DBA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B5A6F-DD80-49DB-83FD-52D692E23D0E}"/>
              </a:ext>
            </a:extLst>
          </p:cNvPr>
          <p:cNvSpPr>
            <a:spLocks noGrp="1"/>
          </p:cNvSpPr>
          <p:nvPr>
            <p:ph type="dt" sz="half" idx="10"/>
          </p:nvPr>
        </p:nvSpPr>
        <p:spPr/>
        <p:txBody>
          <a:bodyPr/>
          <a:lstStyle/>
          <a:p>
            <a:fld id="{05D77CC9-642E-4067-AD48-A5F4B4726B55}" type="datetimeFigureOut">
              <a:rPr lang="en-US" smtClean="0"/>
              <a:t>12/4/2020</a:t>
            </a:fld>
            <a:endParaRPr lang="en-US"/>
          </a:p>
        </p:txBody>
      </p:sp>
      <p:sp>
        <p:nvSpPr>
          <p:cNvPr id="6" name="Footer Placeholder 5">
            <a:extLst>
              <a:ext uri="{FF2B5EF4-FFF2-40B4-BE49-F238E27FC236}">
                <a16:creationId xmlns:a16="http://schemas.microsoft.com/office/drawing/2014/main" id="{D739BABE-F90F-4547-BB26-D71044381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6DF652-6F35-4666-A38C-13538F2DDD0D}"/>
              </a:ext>
            </a:extLst>
          </p:cNvPr>
          <p:cNvSpPr>
            <a:spLocks noGrp="1"/>
          </p:cNvSpPr>
          <p:nvPr>
            <p:ph type="sldNum" sz="quarter" idx="12"/>
          </p:nvPr>
        </p:nvSpPr>
        <p:spPr/>
        <p:txBody>
          <a:bodyPr/>
          <a:lstStyle/>
          <a:p>
            <a:fld id="{7B4D2D6B-D934-4518-9285-B4AA27CC9D74}" type="slidenum">
              <a:rPr lang="en-US" smtClean="0"/>
              <a:t>‹#›</a:t>
            </a:fld>
            <a:endParaRPr lang="en-US"/>
          </a:p>
        </p:txBody>
      </p:sp>
    </p:spTree>
    <p:extLst>
      <p:ext uri="{BB962C8B-B14F-4D97-AF65-F5344CB8AC3E}">
        <p14:creationId xmlns:p14="http://schemas.microsoft.com/office/powerpoint/2010/main" val="3114932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FA6F79-F0B5-4449-9582-A223AD202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85476A-45E5-4665-A512-49DECA973D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0C6D0-76E8-48B5-B935-27E911EB50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77CC9-642E-4067-AD48-A5F4B4726B55}" type="datetimeFigureOut">
              <a:rPr lang="en-US" smtClean="0"/>
              <a:t>12/4/2020</a:t>
            </a:fld>
            <a:endParaRPr lang="en-US"/>
          </a:p>
        </p:txBody>
      </p:sp>
      <p:sp>
        <p:nvSpPr>
          <p:cNvPr id="5" name="Footer Placeholder 4">
            <a:extLst>
              <a:ext uri="{FF2B5EF4-FFF2-40B4-BE49-F238E27FC236}">
                <a16:creationId xmlns:a16="http://schemas.microsoft.com/office/drawing/2014/main" id="{B179049C-393D-49B6-84A8-291C9B86CF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F10E36-B151-465B-B4D3-9F284E444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D2D6B-D934-4518-9285-B4AA27CC9D74}" type="slidenum">
              <a:rPr lang="en-US" smtClean="0"/>
              <a:t>‹#›</a:t>
            </a:fld>
            <a:endParaRPr lang="en-US"/>
          </a:p>
        </p:txBody>
      </p:sp>
    </p:spTree>
    <p:extLst>
      <p:ext uri="{BB962C8B-B14F-4D97-AF65-F5344CB8AC3E}">
        <p14:creationId xmlns:p14="http://schemas.microsoft.com/office/powerpoint/2010/main" val="4215889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ytorch.org/docs/master/nn.html#bceloss" TargetMode="External"/><Relationship Id="rId2" Type="http://schemas.openxmlformats.org/officeDocument/2006/relationships/hyperlink" Target="http://caffe.berkeleyvision.org/tutorial/layers/multinomiallogisticloss.html" TargetMode="External"/><Relationship Id="rId1" Type="http://schemas.openxmlformats.org/officeDocument/2006/relationships/slideLayout" Target="../slideLayouts/slideLayout2.xml"/><Relationship Id="rId4" Type="http://schemas.openxmlformats.org/officeDocument/2006/relationships/hyperlink" Target="https://www.tensorflow.org/api_docs/python/tf/losses/log_los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E0A9-C394-4CB4-BBE7-B975C637601E}"/>
              </a:ext>
            </a:extLst>
          </p:cNvPr>
          <p:cNvSpPr>
            <a:spLocks noGrp="1"/>
          </p:cNvSpPr>
          <p:nvPr>
            <p:ph type="ctrTitle"/>
          </p:nvPr>
        </p:nvSpPr>
        <p:spPr/>
        <p:txBody>
          <a:bodyPr/>
          <a:lstStyle/>
          <a:p>
            <a:r>
              <a:rPr lang="en-US" dirty="0"/>
              <a:t>Transfer</a:t>
            </a:r>
            <a:r>
              <a:rPr lang="ko-KR" altLang="en-US" dirty="0"/>
              <a:t> </a:t>
            </a:r>
            <a:r>
              <a:rPr lang="en-US" altLang="ko-KR" dirty="0"/>
              <a:t>Learning</a:t>
            </a:r>
            <a:endParaRPr lang="en-US" dirty="0"/>
          </a:p>
        </p:txBody>
      </p:sp>
      <p:sp>
        <p:nvSpPr>
          <p:cNvPr id="3" name="Subtitle 2">
            <a:extLst>
              <a:ext uri="{FF2B5EF4-FFF2-40B4-BE49-F238E27FC236}">
                <a16:creationId xmlns:a16="http://schemas.microsoft.com/office/drawing/2014/main" id="{D37CBD2A-576E-4F18-B84B-A93A18F1F50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0021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BAFAE8-21D8-43C5-8E68-00DFDBCFA9F4}"/>
              </a:ext>
            </a:extLst>
          </p:cNvPr>
          <p:cNvSpPr>
            <a:spLocks noGrp="1"/>
          </p:cNvSpPr>
          <p:nvPr>
            <p:ph type="title"/>
          </p:nvPr>
        </p:nvSpPr>
        <p:spPr>
          <a:xfrm>
            <a:off x="838200" y="187572"/>
            <a:ext cx="10515600" cy="1325563"/>
          </a:xfrm>
        </p:spPr>
        <p:txBody>
          <a:bodyPr/>
          <a:lstStyle/>
          <a:p>
            <a:r>
              <a:rPr lang="en-US" dirty="0"/>
              <a:t>Fine-Tuning Strategies</a:t>
            </a:r>
          </a:p>
        </p:txBody>
      </p:sp>
      <p:sp>
        <p:nvSpPr>
          <p:cNvPr id="6" name="TextBox 5">
            <a:extLst>
              <a:ext uri="{FF2B5EF4-FFF2-40B4-BE49-F238E27FC236}">
                <a16:creationId xmlns:a16="http://schemas.microsoft.com/office/drawing/2014/main" id="{B9607C68-EAED-4446-B5AD-31625D7F73E8}"/>
              </a:ext>
            </a:extLst>
          </p:cNvPr>
          <p:cNvSpPr txBox="1"/>
          <p:nvPr/>
        </p:nvSpPr>
        <p:spPr>
          <a:xfrm>
            <a:off x="747943" y="1419506"/>
            <a:ext cx="10739761" cy="5262979"/>
          </a:xfrm>
          <a:prstGeom prst="rect">
            <a:avLst/>
          </a:prstGeom>
          <a:noFill/>
        </p:spPr>
        <p:txBody>
          <a:bodyPr wrap="square">
            <a:spAutoFit/>
          </a:bodyPr>
          <a:lstStyle/>
          <a:p>
            <a:pPr algn="l">
              <a:buFont typeface="+mj-lt"/>
              <a:buAutoNum type="arabicPeriod"/>
            </a:pPr>
            <a:r>
              <a:rPr lang="en-US" sz="2400" b="1" i="0" dirty="0">
                <a:solidFill>
                  <a:srgbClr val="00B0F0"/>
                </a:solidFill>
                <a:effectLst/>
                <a:latin typeface="charter"/>
              </a:rPr>
              <a:t>Train the entire model.</a:t>
            </a:r>
            <a:r>
              <a:rPr lang="en-US" sz="2400" b="0" i="0" dirty="0">
                <a:solidFill>
                  <a:srgbClr val="00B0F0"/>
                </a:solidFill>
                <a:effectLst/>
                <a:latin typeface="charter"/>
              </a:rPr>
              <a:t> </a:t>
            </a:r>
            <a:r>
              <a:rPr lang="en-US" sz="2400" b="0" i="0" dirty="0">
                <a:solidFill>
                  <a:srgbClr val="292929"/>
                </a:solidFill>
                <a:effectLst/>
                <a:latin typeface="charter"/>
              </a:rPr>
              <a:t>In this case, you use the architecture of the pre-trained model and train it according to your dataset. You’re learning the model from scratch, so you’ll need a large dataset (and a lot of computational power).</a:t>
            </a:r>
          </a:p>
          <a:p>
            <a:pPr algn="l">
              <a:buFont typeface="+mj-lt"/>
              <a:buAutoNum type="arabicPeriod"/>
            </a:pPr>
            <a:endParaRPr lang="en-US" sz="2400" dirty="0">
              <a:solidFill>
                <a:srgbClr val="292929"/>
              </a:solidFill>
              <a:latin typeface="charter"/>
            </a:endParaRPr>
          </a:p>
          <a:p>
            <a:pPr>
              <a:buFont typeface="+mj-lt"/>
              <a:buAutoNum type="arabicPeriod"/>
            </a:pPr>
            <a:r>
              <a:rPr lang="en-US" sz="2400" b="1" i="0" dirty="0">
                <a:solidFill>
                  <a:srgbClr val="00B0F0"/>
                </a:solidFill>
                <a:effectLst/>
                <a:latin typeface="charter"/>
              </a:rPr>
              <a:t>Train some layers and leave the others frozen. </a:t>
            </a:r>
            <a:r>
              <a:rPr lang="en-US" sz="2400" b="0" i="0" dirty="0">
                <a:solidFill>
                  <a:srgbClr val="00B0F0"/>
                </a:solidFill>
                <a:effectLst/>
                <a:latin typeface="charter"/>
              </a:rPr>
              <a:t>As you remember, lower layers refer to general features (problem independent)</a:t>
            </a:r>
            <a:r>
              <a:rPr lang="en-US" sz="2400" b="0" i="0" dirty="0">
                <a:solidFill>
                  <a:srgbClr val="292929"/>
                </a:solidFill>
                <a:effectLst/>
                <a:latin typeface="charter"/>
              </a:rPr>
              <a:t>, while higher layers refer to </a:t>
            </a:r>
            <a:r>
              <a:rPr lang="en-US" sz="2400" b="0" i="0" dirty="0">
                <a:solidFill>
                  <a:srgbClr val="00B0F0"/>
                </a:solidFill>
                <a:effectLst/>
                <a:latin typeface="charter"/>
              </a:rPr>
              <a:t>specific features (problem dependent)</a:t>
            </a:r>
            <a:r>
              <a:rPr lang="en-US" sz="2400" b="0" i="0" dirty="0">
                <a:solidFill>
                  <a:srgbClr val="292929"/>
                </a:solidFill>
                <a:effectLst/>
                <a:latin typeface="charter"/>
              </a:rPr>
              <a:t>. Here, we play with that dichotomy by choosing how much we want to adjust the weights of the network </a:t>
            </a:r>
            <a:r>
              <a:rPr lang="en-US" sz="2400" b="0" i="0" dirty="0">
                <a:solidFill>
                  <a:srgbClr val="00B0F0"/>
                </a:solidFill>
                <a:effectLst/>
                <a:latin typeface="charter"/>
              </a:rPr>
              <a:t>(a frozen layer does not change during training).</a:t>
            </a:r>
            <a:r>
              <a:rPr lang="en-US" sz="2400" b="0" i="0" dirty="0">
                <a:solidFill>
                  <a:srgbClr val="292929"/>
                </a:solidFill>
                <a:effectLst/>
                <a:latin typeface="charter"/>
              </a:rPr>
              <a:t> Us</a:t>
            </a:r>
            <a:r>
              <a:rPr lang="en-US" sz="2400" b="0" i="0" dirty="0">
                <a:solidFill>
                  <a:srgbClr val="FF0000"/>
                </a:solidFill>
                <a:effectLst/>
                <a:latin typeface="charter"/>
              </a:rPr>
              <a:t>ually, if you’ve a small dataset and a large number of parameters, you’ll leave more layers frozen to avoid overfitting. </a:t>
            </a:r>
            <a:r>
              <a:rPr lang="en-US" sz="2400" b="0" i="0" dirty="0">
                <a:solidFill>
                  <a:srgbClr val="292929"/>
                </a:solidFill>
                <a:effectLst/>
                <a:latin typeface="charter"/>
              </a:rPr>
              <a:t>By contrast, if the </a:t>
            </a:r>
            <a:r>
              <a:rPr lang="en-US" sz="2400" b="0" i="0" dirty="0">
                <a:solidFill>
                  <a:srgbClr val="7030A0"/>
                </a:solidFill>
                <a:effectLst/>
                <a:latin typeface="charter"/>
              </a:rPr>
              <a:t>dataset is large and the number of parameters is small, you can improve your model by training more layers to the new task since overfitting is not an issue.</a:t>
            </a:r>
          </a:p>
          <a:p>
            <a:pPr algn="l">
              <a:buFont typeface="+mj-lt"/>
              <a:buAutoNum type="arabicPeriod"/>
            </a:pPr>
            <a:endParaRPr lang="en-US" sz="2400" b="0" i="0" dirty="0">
              <a:solidFill>
                <a:srgbClr val="292929"/>
              </a:solidFill>
              <a:effectLst/>
              <a:latin typeface="charter"/>
            </a:endParaRPr>
          </a:p>
          <a:p>
            <a:pPr algn="l">
              <a:buFont typeface="+mj-lt"/>
              <a:buAutoNum type="arabicPeriod"/>
            </a:pPr>
            <a:endParaRPr lang="en-US" sz="2400" b="0" i="0" dirty="0">
              <a:solidFill>
                <a:srgbClr val="292929"/>
              </a:solidFill>
              <a:effectLst/>
              <a:latin typeface="charter"/>
            </a:endParaRPr>
          </a:p>
        </p:txBody>
      </p:sp>
    </p:spTree>
    <p:extLst>
      <p:ext uri="{BB962C8B-B14F-4D97-AF65-F5344CB8AC3E}">
        <p14:creationId xmlns:p14="http://schemas.microsoft.com/office/powerpoint/2010/main" val="4159590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FD4535-3DF4-4C26-A064-DBEC38DEEE7B}"/>
              </a:ext>
            </a:extLst>
          </p:cNvPr>
          <p:cNvSpPr>
            <a:spLocks noGrp="1"/>
          </p:cNvSpPr>
          <p:nvPr>
            <p:ph type="title"/>
          </p:nvPr>
        </p:nvSpPr>
        <p:spPr>
          <a:xfrm>
            <a:off x="838200" y="365125"/>
            <a:ext cx="10515600" cy="1325563"/>
          </a:xfrm>
        </p:spPr>
        <p:txBody>
          <a:bodyPr/>
          <a:lstStyle/>
          <a:p>
            <a:r>
              <a:rPr lang="en-US" dirty="0"/>
              <a:t>Fine-Tuning Strategies</a:t>
            </a:r>
          </a:p>
        </p:txBody>
      </p:sp>
      <p:sp>
        <p:nvSpPr>
          <p:cNvPr id="6" name="TextBox 5">
            <a:extLst>
              <a:ext uri="{FF2B5EF4-FFF2-40B4-BE49-F238E27FC236}">
                <a16:creationId xmlns:a16="http://schemas.microsoft.com/office/drawing/2014/main" id="{AE7B16F8-C075-441D-941C-003A1F435DCD}"/>
              </a:ext>
            </a:extLst>
          </p:cNvPr>
          <p:cNvSpPr txBox="1"/>
          <p:nvPr/>
        </p:nvSpPr>
        <p:spPr>
          <a:xfrm>
            <a:off x="1023150" y="1753274"/>
            <a:ext cx="10515600" cy="1692771"/>
          </a:xfrm>
          <a:prstGeom prst="rect">
            <a:avLst/>
          </a:prstGeom>
          <a:noFill/>
        </p:spPr>
        <p:txBody>
          <a:bodyPr wrap="square">
            <a:spAutoFit/>
          </a:bodyPr>
          <a:lstStyle/>
          <a:p>
            <a:r>
              <a:rPr lang="en-US" sz="2400" b="1" dirty="0">
                <a:latin typeface="charter"/>
              </a:rPr>
              <a:t>3. Freeze the convolutional base: </a:t>
            </a:r>
            <a:r>
              <a:rPr lang="en-US" sz="2000" dirty="0">
                <a:solidFill>
                  <a:srgbClr val="00B0F0"/>
                </a:solidFill>
                <a:latin typeface="charter"/>
              </a:rPr>
              <a:t>This case corresponds to an extreme situation of the train/freeze trade-off. The main idea is to keep the convolutional base in its original form and then use its outputs to feed the classifier. You’re using the pre-trained model as a fixed feature extraction mechanism, which can be useful if you’re short on computational power, your dataset is small, and/or pre-trained model solves a problem very similar to the one you want to solve.</a:t>
            </a:r>
          </a:p>
        </p:txBody>
      </p:sp>
      <p:sp>
        <p:nvSpPr>
          <p:cNvPr id="8" name="TextBox 7">
            <a:extLst>
              <a:ext uri="{FF2B5EF4-FFF2-40B4-BE49-F238E27FC236}">
                <a16:creationId xmlns:a16="http://schemas.microsoft.com/office/drawing/2014/main" id="{C73909CF-C5F9-405F-86F9-1C9521796423}"/>
              </a:ext>
            </a:extLst>
          </p:cNvPr>
          <p:cNvSpPr txBox="1"/>
          <p:nvPr/>
        </p:nvSpPr>
        <p:spPr>
          <a:xfrm>
            <a:off x="1023150" y="3592705"/>
            <a:ext cx="10242612" cy="2585323"/>
          </a:xfrm>
          <a:prstGeom prst="rect">
            <a:avLst/>
          </a:prstGeom>
          <a:noFill/>
        </p:spPr>
        <p:txBody>
          <a:bodyPr wrap="square">
            <a:spAutoFit/>
          </a:bodyPr>
          <a:lstStyle/>
          <a:p>
            <a:r>
              <a:rPr lang="en-US" b="0" i="0" dirty="0">
                <a:solidFill>
                  <a:srgbClr val="0070C0"/>
                </a:solidFill>
                <a:effectLst/>
                <a:latin typeface="charter"/>
              </a:rPr>
              <a:t>Unlike </a:t>
            </a:r>
            <a:r>
              <a:rPr lang="en-US" b="1" i="0" dirty="0">
                <a:solidFill>
                  <a:srgbClr val="0070C0"/>
                </a:solidFill>
                <a:effectLst/>
                <a:latin typeface="charter"/>
              </a:rPr>
              <a:t>Strategy 3</a:t>
            </a:r>
            <a:r>
              <a:rPr lang="en-US" b="0" i="0" dirty="0">
                <a:solidFill>
                  <a:srgbClr val="0070C0"/>
                </a:solidFill>
                <a:effectLst/>
                <a:latin typeface="charter"/>
              </a:rPr>
              <a:t>, whose application is </a:t>
            </a:r>
            <a:r>
              <a:rPr lang="en-US" b="1" i="0" dirty="0">
                <a:solidFill>
                  <a:srgbClr val="0070C0"/>
                </a:solidFill>
                <a:effectLst/>
                <a:latin typeface="charter"/>
              </a:rPr>
              <a:t>straightforward</a:t>
            </a:r>
            <a:r>
              <a:rPr lang="en-US" b="0" i="0" dirty="0">
                <a:solidFill>
                  <a:srgbClr val="292929"/>
                </a:solidFill>
                <a:effectLst/>
                <a:latin typeface="charter"/>
              </a:rPr>
              <a:t>, </a:t>
            </a:r>
            <a:r>
              <a:rPr lang="en-US" b="1" i="0" dirty="0">
                <a:solidFill>
                  <a:srgbClr val="292929"/>
                </a:solidFill>
                <a:effectLst/>
                <a:latin typeface="charter"/>
              </a:rPr>
              <a:t>Strategy 1 </a:t>
            </a:r>
            <a:r>
              <a:rPr lang="en-US" b="0" i="0" dirty="0">
                <a:solidFill>
                  <a:srgbClr val="292929"/>
                </a:solidFill>
                <a:effectLst/>
                <a:latin typeface="charter"/>
              </a:rPr>
              <a:t>and</a:t>
            </a:r>
            <a:r>
              <a:rPr lang="en-US" b="1" i="0" dirty="0">
                <a:solidFill>
                  <a:srgbClr val="292929"/>
                </a:solidFill>
                <a:effectLst/>
                <a:latin typeface="charter"/>
              </a:rPr>
              <a:t> Strategy 2</a:t>
            </a:r>
            <a:r>
              <a:rPr lang="en-US" b="0" i="0" dirty="0">
                <a:solidFill>
                  <a:srgbClr val="292929"/>
                </a:solidFill>
                <a:effectLst/>
                <a:latin typeface="charter"/>
              </a:rPr>
              <a:t> require you to </a:t>
            </a:r>
            <a:r>
              <a:rPr lang="en-US" b="1" i="0" dirty="0">
                <a:solidFill>
                  <a:srgbClr val="292929"/>
                </a:solidFill>
                <a:effectLst/>
                <a:latin typeface="charter"/>
              </a:rPr>
              <a:t>be careful</a:t>
            </a:r>
            <a:r>
              <a:rPr lang="en-US" b="0" i="0" dirty="0">
                <a:solidFill>
                  <a:srgbClr val="292929"/>
                </a:solidFill>
                <a:effectLst/>
                <a:latin typeface="charter"/>
              </a:rPr>
              <a:t> with the learning rate used in the convolutional part. </a:t>
            </a:r>
          </a:p>
          <a:p>
            <a:endParaRPr lang="en-US" dirty="0">
              <a:solidFill>
                <a:srgbClr val="292929"/>
              </a:solidFill>
              <a:latin typeface="charter"/>
            </a:endParaRPr>
          </a:p>
          <a:p>
            <a:r>
              <a:rPr lang="en-US" b="0" i="0" dirty="0">
                <a:solidFill>
                  <a:srgbClr val="292929"/>
                </a:solidFill>
                <a:effectLst/>
                <a:latin typeface="charter"/>
              </a:rPr>
              <a:t>The learning rate is a hyper-parameter that controls how much you adjust the weights of your network. When you’re using a pre-trained model based on CNN, it’s smart to use a small learning rate because high learning rates increase the risk of losing previous knowledge. </a:t>
            </a:r>
          </a:p>
          <a:p>
            <a:endParaRPr lang="en-US" dirty="0">
              <a:solidFill>
                <a:srgbClr val="292929"/>
              </a:solidFill>
              <a:latin typeface="charter"/>
            </a:endParaRPr>
          </a:p>
          <a:p>
            <a:r>
              <a:rPr lang="en-US" b="0" i="0" dirty="0">
                <a:solidFill>
                  <a:srgbClr val="292929"/>
                </a:solidFill>
                <a:effectLst/>
                <a:latin typeface="charter"/>
              </a:rPr>
              <a:t>Assuming that the pre-trained model has been well trained, which is a fair assumption, keeping a small learning rate will ensure that you don’t distort the CNN weights too soon and too much.</a:t>
            </a:r>
            <a:endParaRPr lang="en-US" dirty="0"/>
          </a:p>
        </p:txBody>
      </p:sp>
    </p:spTree>
    <p:extLst>
      <p:ext uri="{BB962C8B-B14F-4D97-AF65-F5344CB8AC3E}">
        <p14:creationId xmlns:p14="http://schemas.microsoft.com/office/powerpoint/2010/main" val="38466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A343-CB59-4D10-BCA1-57294BC260D5}"/>
              </a:ext>
            </a:extLst>
          </p:cNvPr>
          <p:cNvSpPr>
            <a:spLocks noGrp="1"/>
          </p:cNvSpPr>
          <p:nvPr>
            <p:ph type="title"/>
          </p:nvPr>
        </p:nvSpPr>
        <p:spPr>
          <a:xfrm>
            <a:off x="838200" y="18255"/>
            <a:ext cx="10515600" cy="1325563"/>
          </a:xfrm>
        </p:spPr>
        <p:txBody>
          <a:bodyPr/>
          <a:lstStyle/>
          <a:p>
            <a:r>
              <a:rPr lang="en-US" dirty="0"/>
              <a:t>Best Strategies to follow</a:t>
            </a:r>
          </a:p>
        </p:txBody>
      </p:sp>
      <p:pic>
        <p:nvPicPr>
          <p:cNvPr id="4" name="Picture 3">
            <a:extLst>
              <a:ext uri="{FF2B5EF4-FFF2-40B4-BE49-F238E27FC236}">
                <a16:creationId xmlns:a16="http://schemas.microsoft.com/office/drawing/2014/main" id="{BCF17356-5A09-4E6D-A483-EBEBF5693380}"/>
              </a:ext>
            </a:extLst>
          </p:cNvPr>
          <p:cNvPicPr>
            <a:picLocks noChangeAspect="1"/>
          </p:cNvPicPr>
          <p:nvPr/>
        </p:nvPicPr>
        <p:blipFill>
          <a:blip r:embed="rId2"/>
          <a:stretch>
            <a:fillRect/>
          </a:stretch>
        </p:blipFill>
        <p:spPr>
          <a:xfrm>
            <a:off x="957372" y="1255042"/>
            <a:ext cx="10533291" cy="4949827"/>
          </a:xfrm>
          <a:prstGeom prst="rect">
            <a:avLst/>
          </a:prstGeom>
        </p:spPr>
      </p:pic>
    </p:spTree>
    <p:extLst>
      <p:ext uri="{BB962C8B-B14F-4D97-AF65-F5344CB8AC3E}">
        <p14:creationId xmlns:p14="http://schemas.microsoft.com/office/powerpoint/2010/main" val="291328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E1EED-BAC1-40D6-BF98-F08700760138}"/>
              </a:ext>
            </a:extLst>
          </p:cNvPr>
          <p:cNvSpPr>
            <a:spLocks noGrp="1"/>
          </p:cNvSpPr>
          <p:nvPr>
            <p:ph idx="1"/>
          </p:nvPr>
        </p:nvSpPr>
        <p:spPr/>
        <p:txBody>
          <a:bodyPr/>
          <a:lstStyle/>
          <a:p>
            <a:r>
              <a:rPr lang="en-US" b="1" i="0" dirty="0">
                <a:solidFill>
                  <a:srgbClr val="00B0F0"/>
                </a:solidFill>
                <a:effectLst/>
                <a:latin typeface="charter"/>
              </a:rPr>
              <a:t>Quadrant 1. </a:t>
            </a:r>
            <a:r>
              <a:rPr lang="en-US" b="0" i="0" dirty="0">
                <a:solidFill>
                  <a:srgbClr val="292929"/>
                </a:solidFill>
                <a:effectLst/>
                <a:latin typeface="charter"/>
              </a:rPr>
              <a:t>Large dataset, but different from the pre-trained model’s dataset. This situation will lead you to </a:t>
            </a:r>
            <a:r>
              <a:rPr lang="en-US" b="0" i="1" dirty="0">
                <a:solidFill>
                  <a:srgbClr val="292929"/>
                </a:solidFill>
                <a:effectLst/>
                <a:latin typeface="charter"/>
              </a:rPr>
              <a:t>Strategy 1</a:t>
            </a:r>
            <a:r>
              <a:rPr lang="en-US" b="0" i="0" dirty="0">
                <a:solidFill>
                  <a:srgbClr val="292929"/>
                </a:solidFill>
                <a:effectLst/>
                <a:latin typeface="charter"/>
              </a:rPr>
              <a:t>. </a:t>
            </a:r>
          </a:p>
          <a:p>
            <a:r>
              <a:rPr lang="en-US" b="0" i="0" dirty="0">
                <a:solidFill>
                  <a:srgbClr val="292929"/>
                </a:solidFill>
                <a:effectLst/>
                <a:latin typeface="charter"/>
              </a:rPr>
              <a:t>Since you have a large dataset, you’re able to train a model from scratch and do whatever you want.</a:t>
            </a:r>
          </a:p>
          <a:p>
            <a:r>
              <a:rPr lang="en-US" b="0" i="0" dirty="0">
                <a:solidFill>
                  <a:srgbClr val="292929"/>
                </a:solidFill>
                <a:effectLst/>
                <a:latin typeface="charter"/>
              </a:rPr>
              <a:t> Despite the dataset dissimilarity, in practice, it can still be useful to initialise your model from a pre-trained model, using its architecture and weights.</a:t>
            </a:r>
          </a:p>
          <a:p>
            <a:endParaRPr lang="en-US" dirty="0"/>
          </a:p>
        </p:txBody>
      </p:sp>
      <p:sp>
        <p:nvSpPr>
          <p:cNvPr id="4" name="Title 1">
            <a:extLst>
              <a:ext uri="{FF2B5EF4-FFF2-40B4-BE49-F238E27FC236}">
                <a16:creationId xmlns:a16="http://schemas.microsoft.com/office/drawing/2014/main" id="{E1A92109-CA02-4D65-A874-AEBE847BFE8C}"/>
              </a:ext>
            </a:extLst>
          </p:cNvPr>
          <p:cNvSpPr>
            <a:spLocks noGrp="1"/>
          </p:cNvSpPr>
          <p:nvPr>
            <p:ph type="title"/>
          </p:nvPr>
        </p:nvSpPr>
        <p:spPr>
          <a:xfrm>
            <a:off x="838200" y="365125"/>
            <a:ext cx="10515600" cy="1325563"/>
          </a:xfrm>
        </p:spPr>
        <p:txBody>
          <a:bodyPr/>
          <a:lstStyle/>
          <a:p>
            <a:r>
              <a:rPr lang="en-US" dirty="0"/>
              <a:t>Best Strategies to follow</a:t>
            </a:r>
          </a:p>
        </p:txBody>
      </p:sp>
    </p:spTree>
    <p:extLst>
      <p:ext uri="{BB962C8B-B14F-4D97-AF65-F5344CB8AC3E}">
        <p14:creationId xmlns:p14="http://schemas.microsoft.com/office/powerpoint/2010/main" val="190761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016492-67AE-4006-B1E3-80D8B4D95570}"/>
              </a:ext>
            </a:extLst>
          </p:cNvPr>
          <p:cNvSpPr>
            <a:spLocks noGrp="1"/>
          </p:cNvSpPr>
          <p:nvPr>
            <p:ph type="title"/>
          </p:nvPr>
        </p:nvSpPr>
        <p:spPr>
          <a:xfrm>
            <a:off x="838200" y="134306"/>
            <a:ext cx="10515600" cy="1325563"/>
          </a:xfrm>
        </p:spPr>
        <p:txBody>
          <a:bodyPr/>
          <a:lstStyle/>
          <a:p>
            <a:r>
              <a:rPr lang="en-US" dirty="0"/>
              <a:t>Best Strategies to follow</a:t>
            </a:r>
          </a:p>
        </p:txBody>
      </p:sp>
      <p:sp>
        <p:nvSpPr>
          <p:cNvPr id="6" name="TextBox 5">
            <a:extLst>
              <a:ext uri="{FF2B5EF4-FFF2-40B4-BE49-F238E27FC236}">
                <a16:creationId xmlns:a16="http://schemas.microsoft.com/office/drawing/2014/main" id="{792BA4BC-9A0A-47DA-B2F8-6C76E41A0034}"/>
              </a:ext>
            </a:extLst>
          </p:cNvPr>
          <p:cNvSpPr txBox="1"/>
          <p:nvPr/>
        </p:nvSpPr>
        <p:spPr>
          <a:xfrm>
            <a:off x="1103049" y="1459869"/>
            <a:ext cx="10250751" cy="4871077"/>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800" b="1" dirty="0">
                <a:solidFill>
                  <a:srgbClr val="00B0F0"/>
                </a:solidFill>
                <a:latin typeface="charter"/>
              </a:rPr>
              <a:t>Quadrant 2. </a:t>
            </a:r>
            <a:r>
              <a:rPr lang="en-US" sz="2800" dirty="0">
                <a:solidFill>
                  <a:srgbClr val="292929"/>
                </a:solidFill>
                <a:latin typeface="charter"/>
              </a:rPr>
              <a:t>Large dataset and similar to the pre-trained model’s dataset. Here you’re in la-la land. Any option works. Probably, the most efficient option is Strategy 2. </a:t>
            </a:r>
          </a:p>
          <a:p>
            <a:pPr marL="228600" indent="-228600">
              <a:lnSpc>
                <a:spcPct val="90000"/>
              </a:lnSpc>
              <a:spcBef>
                <a:spcPts val="1000"/>
              </a:spcBef>
              <a:buFont typeface="Arial" panose="020B0604020202020204" pitchFamily="34" charset="0"/>
              <a:buChar char="•"/>
            </a:pPr>
            <a:endParaRPr lang="en-US" sz="2800" dirty="0">
              <a:solidFill>
                <a:srgbClr val="292929"/>
              </a:solidFill>
              <a:latin typeface="charter"/>
            </a:endParaRPr>
          </a:p>
          <a:p>
            <a:pPr marL="228600" indent="-228600">
              <a:lnSpc>
                <a:spcPct val="90000"/>
              </a:lnSpc>
              <a:spcBef>
                <a:spcPts val="1000"/>
              </a:spcBef>
              <a:buFont typeface="Arial" panose="020B0604020202020204" pitchFamily="34" charset="0"/>
              <a:buChar char="•"/>
            </a:pPr>
            <a:r>
              <a:rPr lang="en-US" sz="2800" dirty="0">
                <a:solidFill>
                  <a:srgbClr val="292929"/>
                </a:solidFill>
                <a:latin typeface="charter"/>
              </a:rPr>
              <a:t>Since we have a large dataset, overfitting shouldn’t be an issue, so we can learn as much as we want. However, since the datasets are similar, we can save ourselves from a huge training effort by leveraging previous knowledge.</a:t>
            </a:r>
          </a:p>
          <a:p>
            <a:pPr marL="228600" indent="-228600">
              <a:lnSpc>
                <a:spcPct val="90000"/>
              </a:lnSpc>
              <a:spcBef>
                <a:spcPts val="1000"/>
              </a:spcBef>
              <a:buFont typeface="Arial" panose="020B0604020202020204" pitchFamily="34" charset="0"/>
              <a:buChar char="•"/>
            </a:pPr>
            <a:endParaRPr lang="en-US" sz="2800" dirty="0">
              <a:solidFill>
                <a:srgbClr val="292929"/>
              </a:solidFill>
              <a:latin typeface="charter"/>
            </a:endParaRPr>
          </a:p>
          <a:p>
            <a:pPr marL="228600" indent="-228600">
              <a:lnSpc>
                <a:spcPct val="90000"/>
              </a:lnSpc>
              <a:spcBef>
                <a:spcPts val="1000"/>
              </a:spcBef>
              <a:buFont typeface="Arial" panose="020B0604020202020204" pitchFamily="34" charset="0"/>
              <a:buChar char="•"/>
            </a:pPr>
            <a:r>
              <a:rPr lang="en-US" sz="2800" dirty="0">
                <a:solidFill>
                  <a:srgbClr val="292929"/>
                </a:solidFill>
                <a:latin typeface="charter"/>
              </a:rPr>
              <a:t>Therefore, it should be enough to train the classifier and the top layers of the convolutional base.</a:t>
            </a:r>
          </a:p>
        </p:txBody>
      </p:sp>
    </p:spTree>
    <p:extLst>
      <p:ext uri="{BB962C8B-B14F-4D97-AF65-F5344CB8AC3E}">
        <p14:creationId xmlns:p14="http://schemas.microsoft.com/office/powerpoint/2010/main" val="1434577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7C92FC-0D97-462E-A233-4AE02FD319BE}"/>
              </a:ext>
            </a:extLst>
          </p:cNvPr>
          <p:cNvSpPr txBox="1"/>
          <p:nvPr/>
        </p:nvSpPr>
        <p:spPr>
          <a:xfrm>
            <a:off x="1014274" y="1472733"/>
            <a:ext cx="10338046" cy="4871077"/>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800" dirty="0">
                <a:solidFill>
                  <a:srgbClr val="00B0F0"/>
                </a:solidFill>
                <a:latin typeface="charter"/>
              </a:rPr>
              <a:t>Quadrant 3. </a:t>
            </a:r>
            <a:r>
              <a:rPr lang="en-US" sz="2800" dirty="0">
                <a:solidFill>
                  <a:srgbClr val="292929"/>
                </a:solidFill>
                <a:latin typeface="charter"/>
              </a:rPr>
              <a:t>Small dataset and different from the pre-trained model’s dataset. This is the 2–7 off-suit hand of computer vision problems. Everything is against you. If complaining is not an option, the only hope you have is Strategy 2. </a:t>
            </a:r>
          </a:p>
          <a:p>
            <a:pPr marL="228600" indent="-228600">
              <a:lnSpc>
                <a:spcPct val="90000"/>
              </a:lnSpc>
              <a:spcBef>
                <a:spcPts val="1000"/>
              </a:spcBef>
              <a:buFont typeface="Arial" panose="020B0604020202020204" pitchFamily="34" charset="0"/>
              <a:buChar char="•"/>
            </a:pPr>
            <a:endParaRPr lang="en-US" sz="2800" dirty="0">
              <a:solidFill>
                <a:srgbClr val="292929"/>
              </a:solidFill>
              <a:latin typeface="charter"/>
            </a:endParaRPr>
          </a:p>
          <a:p>
            <a:pPr marL="228600" indent="-228600">
              <a:lnSpc>
                <a:spcPct val="90000"/>
              </a:lnSpc>
              <a:spcBef>
                <a:spcPts val="1000"/>
              </a:spcBef>
              <a:buFont typeface="Arial" panose="020B0604020202020204" pitchFamily="34" charset="0"/>
              <a:buChar char="•"/>
            </a:pPr>
            <a:r>
              <a:rPr lang="en-US" sz="2800" dirty="0">
                <a:solidFill>
                  <a:srgbClr val="292929"/>
                </a:solidFill>
                <a:latin typeface="charter"/>
              </a:rPr>
              <a:t>It will be hard to find a balance between the number of layers to train and freeze. If you go to deep your model can overfit, if you stay in the shallow end of your model you won’t learn anything useful. </a:t>
            </a:r>
          </a:p>
          <a:p>
            <a:pPr marL="228600" indent="-228600">
              <a:lnSpc>
                <a:spcPct val="90000"/>
              </a:lnSpc>
              <a:spcBef>
                <a:spcPts val="1000"/>
              </a:spcBef>
              <a:buFont typeface="Arial" panose="020B0604020202020204" pitchFamily="34" charset="0"/>
              <a:buChar char="•"/>
            </a:pPr>
            <a:endParaRPr lang="en-US" sz="2800" dirty="0">
              <a:solidFill>
                <a:srgbClr val="292929"/>
              </a:solidFill>
              <a:latin typeface="charter"/>
            </a:endParaRPr>
          </a:p>
          <a:p>
            <a:pPr marL="228600" indent="-228600">
              <a:lnSpc>
                <a:spcPct val="90000"/>
              </a:lnSpc>
              <a:spcBef>
                <a:spcPts val="1000"/>
              </a:spcBef>
              <a:buFont typeface="Arial" panose="020B0604020202020204" pitchFamily="34" charset="0"/>
              <a:buChar char="•"/>
            </a:pPr>
            <a:r>
              <a:rPr lang="en-US" sz="2800" dirty="0">
                <a:solidFill>
                  <a:srgbClr val="292929"/>
                </a:solidFill>
                <a:latin typeface="charter"/>
              </a:rPr>
              <a:t>Probably, you’ll need to go deeper than in Quadrant 2 and you’ll need to consider data augmentation techniques. </a:t>
            </a:r>
          </a:p>
        </p:txBody>
      </p:sp>
      <p:sp>
        <p:nvSpPr>
          <p:cNvPr id="6" name="Title 1">
            <a:extLst>
              <a:ext uri="{FF2B5EF4-FFF2-40B4-BE49-F238E27FC236}">
                <a16:creationId xmlns:a16="http://schemas.microsoft.com/office/drawing/2014/main" id="{F48A8DA3-0925-4FD8-AC01-91BC6A3AE075}"/>
              </a:ext>
            </a:extLst>
          </p:cNvPr>
          <p:cNvSpPr>
            <a:spLocks noGrp="1"/>
          </p:cNvSpPr>
          <p:nvPr>
            <p:ph type="title"/>
          </p:nvPr>
        </p:nvSpPr>
        <p:spPr>
          <a:xfrm>
            <a:off x="836720" y="72162"/>
            <a:ext cx="10515600" cy="1325563"/>
          </a:xfrm>
        </p:spPr>
        <p:txBody>
          <a:bodyPr/>
          <a:lstStyle/>
          <a:p>
            <a:r>
              <a:rPr lang="en-US" dirty="0"/>
              <a:t>Best Strategies to follow</a:t>
            </a:r>
          </a:p>
        </p:txBody>
      </p:sp>
    </p:spTree>
    <p:extLst>
      <p:ext uri="{BB962C8B-B14F-4D97-AF65-F5344CB8AC3E}">
        <p14:creationId xmlns:p14="http://schemas.microsoft.com/office/powerpoint/2010/main" val="3556209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5FB720-5ABE-4D10-9224-5F91BFAB8CF0}"/>
              </a:ext>
            </a:extLst>
          </p:cNvPr>
          <p:cNvSpPr>
            <a:spLocks noGrp="1"/>
          </p:cNvSpPr>
          <p:nvPr>
            <p:ph type="title"/>
          </p:nvPr>
        </p:nvSpPr>
        <p:spPr>
          <a:xfrm>
            <a:off x="836720" y="72162"/>
            <a:ext cx="10515600" cy="1325563"/>
          </a:xfrm>
        </p:spPr>
        <p:txBody>
          <a:bodyPr/>
          <a:lstStyle/>
          <a:p>
            <a:r>
              <a:rPr lang="en-US" dirty="0"/>
              <a:t>Best Strategies to follow</a:t>
            </a:r>
          </a:p>
        </p:txBody>
      </p:sp>
      <p:sp>
        <p:nvSpPr>
          <p:cNvPr id="6" name="TextBox 5">
            <a:extLst>
              <a:ext uri="{FF2B5EF4-FFF2-40B4-BE49-F238E27FC236}">
                <a16:creationId xmlns:a16="http://schemas.microsoft.com/office/drawing/2014/main" id="{203AC595-7FD8-4910-ADE7-D6000CB43222}"/>
              </a:ext>
            </a:extLst>
          </p:cNvPr>
          <p:cNvSpPr txBox="1"/>
          <p:nvPr/>
        </p:nvSpPr>
        <p:spPr>
          <a:xfrm>
            <a:off x="1049785" y="1309390"/>
            <a:ext cx="10153834" cy="3970318"/>
          </a:xfrm>
          <a:prstGeom prst="rect">
            <a:avLst/>
          </a:prstGeom>
          <a:noFill/>
        </p:spPr>
        <p:txBody>
          <a:bodyPr wrap="square">
            <a:spAutoFit/>
          </a:bodyPr>
          <a:lstStyle/>
          <a:p>
            <a:pPr algn="l">
              <a:buFont typeface="Arial" panose="020B0604020202020204" pitchFamily="34" charset="0"/>
              <a:buChar char="•"/>
            </a:pPr>
            <a:r>
              <a:rPr lang="en-US" sz="2800" b="1" dirty="0">
                <a:solidFill>
                  <a:srgbClr val="00B0F0"/>
                </a:solidFill>
                <a:latin typeface="charter"/>
              </a:rPr>
              <a:t>Quadrant 4. </a:t>
            </a:r>
            <a:r>
              <a:rPr lang="en-US" sz="2800" dirty="0">
                <a:solidFill>
                  <a:srgbClr val="292929"/>
                </a:solidFill>
                <a:latin typeface="charter"/>
              </a:rPr>
              <a:t>Small dataset, but similar to the pre-trained model’s dataset. I asked Master Yoda about this one he told me that ‘be the best option, Strategy 3 should’.</a:t>
            </a:r>
          </a:p>
          <a:p>
            <a:pPr algn="l">
              <a:buFont typeface="Arial" panose="020B0604020202020204" pitchFamily="34" charset="0"/>
              <a:buChar char="•"/>
            </a:pPr>
            <a:endParaRPr lang="en-US" sz="2800" dirty="0">
              <a:solidFill>
                <a:srgbClr val="292929"/>
              </a:solidFill>
              <a:latin typeface="charter"/>
            </a:endParaRPr>
          </a:p>
          <a:p>
            <a:pPr algn="l">
              <a:buFont typeface="Arial" panose="020B0604020202020204" pitchFamily="34" charset="0"/>
              <a:buChar char="•"/>
            </a:pPr>
            <a:r>
              <a:rPr lang="en-US" sz="2800" dirty="0">
                <a:solidFill>
                  <a:srgbClr val="292929"/>
                </a:solidFill>
                <a:latin typeface="charter"/>
              </a:rPr>
              <a:t> I don’t know about you, but I don’t underestimate the Force. Accordingly, go for Strategy 3. You just need to remove the last fully-connected layer (output layer), run the pre-trained model as a fixed feature extractor, and then use the resulting features to train a new classifier.</a:t>
            </a:r>
          </a:p>
        </p:txBody>
      </p:sp>
    </p:spTree>
    <p:extLst>
      <p:ext uri="{BB962C8B-B14F-4D97-AF65-F5344CB8AC3E}">
        <p14:creationId xmlns:p14="http://schemas.microsoft.com/office/powerpoint/2010/main" val="3172610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70691-5450-438E-B5C0-5A5FEA0EF988}"/>
              </a:ext>
            </a:extLst>
          </p:cNvPr>
          <p:cNvSpPr>
            <a:spLocks noGrp="1"/>
          </p:cNvSpPr>
          <p:nvPr>
            <p:ph idx="1"/>
          </p:nvPr>
        </p:nvSpPr>
        <p:spPr>
          <a:xfrm>
            <a:off x="838200" y="813571"/>
            <a:ext cx="10515600" cy="4351338"/>
          </a:xfrm>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800" dirty="0"/>
              <a:t>Loss Function</a:t>
            </a:r>
          </a:p>
        </p:txBody>
      </p:sp>
    </p:spTree>
    <p:extLst>
      <p:ext uri="{BB962C8B-B14F-4D97-AF65-F5344CB8AC3E}">
        <p14:creationId xmlns:p14="http://schemas.microsoft.com/office/powerpoint/2010/main" val="2971193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4D1A-C9BA-458C-942D-F7CF2C6EC39B}"/>
              </a:ext>
            </a:extLst>
          </p:cNvPr>
          <p:cNvSpPr>
            <a:spLocks noGrp="1"/>
          </p:cNvSpPr>
          <p:nvPr>
            <p:ph type="title"/>
          </p:nvPr>
        </p:nvSpPr>
        <p:spPr>
          <a:xfrm>
            <a:off x="838200" y="285227"/>
            <a:ext cx="10515600" cy="1268366"/>
          </a:xfrm>
        </p:spPr>
        <p:txBody>
          <a:bodyPr/>
          <a:lstStyle/>
          <a:p>
            <a:r>
              <a:rPr lang="en-US" dirty="0"/>
              <a:t>MultiClass Vs MultiLabel</a:t>
            </a:r>
          </a:p>
        </p:txBody>
      </p:sp>
      <p:sp>
        <p:nvSpPr>
          <p:cNvPr id="3" name="Content Placeholder 2">
            <a:extLst>
              <a:ext uri="{FF2B5EF4-FFF2-40B4-BE49-F238E27FC236}">
                <a16:creationId xmlns:a16="http://schemas.microsoft.com/office/drawing/2014/main" id="{EB7B88B9-BDEF-4847-9D1E-30616F2F0BC3}"/>
              </a:ext>
            </a:extLst>
          </p:cNvPr>
          <p:cNvSpPr>
            <a:spLocks noGrp="1"/>
          </p:cNvSpPr>
          <p:nvPr>
            <p:ph idx="1"/>
          </p:nvPr>
        </p:nvSpPr>
        <p:spPr>
          <a:xfrm>
            <a:off x="838200" y="1553593"/>
            <a:ext cx="10515600" cy="4623370"/>
          </a:xfrm>
        </p:spPr>
        <p:txBody>
          <a:bodyPr>
            <a:normAutofit/>
          </a:bodyPr>
          <a:lstStyle/>
          <a:p>
            <a:r>
              <a:rPr lang="en-US" b="0" i="0" dirty="0">
                <a:solidFill>
                  <a:srgbClr val="292929"/>
                </a:solidFill>
                <a:effectLst/>
                <a:latin typeface="charter"/>
              </a:rPr>
              <a:t>A classification task with more than two classes; e.g., classify a set of images of fruits which may be oranges, apples, or pears. </a:t>
            </a:r>
            <a:r>
              <a:rPr lang="en-US" b="0" i="0" dirty="0">
                <a:solidFill>
                  <a:srgbClr val="00B0F0"/>
                </a:solidFill>
                <a:effectLst/>
                <a:latin typeface="charter"/>
              </a:rPr>
              <a:t>Multi-class classification makes the assumption that each sample is assigned to one and only one label: a fruit can be either an apple or a pear but not both at the same time.</a:t>
            </a:r>
            <a:endParaRPr lang="en-US" dirty="0">
              <a:solidFill>
                <a:srgbClr val="00B0F0"/>
              </a:solidFill>
            </a:endParaRPr>
          </a:p>
          <a:p>
            <a:endParaRPr lang="en-US" dirty="0">
              <a:solidFill>
                <a:srgbClr val="292929"/>
              </a:solidFill>
              <a:latin typeface="charter"/>
            </a:endParaRPr>
          </a:p>
          <a:p>
            <a:r>
              <a:rPr lang="en-US" b="0" i="0" dirty="0">
                <a:solidFill>
                  <a:srgbClr val="292929"/>
                </a:solidFill>
                <a:effectLst/>
                <a:latin typeface="charter"/>
              </a:rPr>
              <a:t>Multi-label classification originated from the investigation of text categorization problem, where each document may belong to several predefined topics simultaneously.</a:t>
            </a:r>
          </a:p>
          <a:p>
            <a:pPr marL="0" indent="0">
              <a:buNone/>
            </a:pPr>
            <a:endParaRPr lang="en-US" dirty="0"/>
          </a:p>
        </p:txBody>
      </p:sp>
    </p:spTree>
    <p:extLst>
      <p:ext uri="{BB962C8B-B14F-4D97-AF65-F5344CB8AC3E}">
        <p14:creationId xmlns:p14="http://schemas.microsoft.com/office/powerpoint/2010/main" val="4228277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BCEC85-0119-46D8-B402-6F27FE06746A}"/>
              </a:ext>
            </a:extLst>
          </p:cNvPr>
          <p:cNvSpPr>
            <a:spLocks noGrp="1"/>
          </p:cNvSpPr>
          <p:nvPr>
            <p:ph type="title"/>
          </p:nvPr>
        </p:nvSpPr>
        <p:spPr>
          <a:xfrm>
            <a:off x="838200" y="285227"/>
            <a:ext cx="10515600" cy="1268366"/>
          </a:xfrm>
        </p:spPr>
        <p:txBody>
          <a:bodyPr/>
          <a:lstStyle/>
          <a:p>
            <a:r>
              <a:rPr lang="en-US" dirty="0"/>
              <a:t>MultiClass Vs MultiLabel</a:t>
            </a:r>
          </a:p>
        </p:txBody>
      </p:sp>
      <p:sp>
        <p:nvSpPr>
          <p:cNvPr id="6" name="TextBox 5">
            <a:extLst>
              <a:ext uri="{FF2B5EF4-FFF2-40B4-BE49-F238E27FC236}">
                <a16:creationId xmlns:a16="http://schemas.microsoft.com/office/drawing/2014/main" id="{AC3CD0F6-1AD6-4937-AAEB-176A3BC7A31A}"/>
              </a:ext>
            </a:extLst>
          </p:cNvPr>
          <p:cNvSpPr txBox="1"/>
          <p:nvPr/>
        </p:nvSpPr>
        <p:spPr>
          <a:xfrm>
            <a:off x="703555" y="1553593"/>
            <a:ext cx="11050480" cy="1015663"/>
          </a:xfrm>
          <a:prstGeom prst="rect">
            <a:avLst/>
          </a:prstGeom>
          <a:noFill/>
        </p:spPr>
        <p:txBody>
          <a:bodyPr wrap="square">
            <a:spAutoFit/>
          </a:bodyPr>
          <a:lstStyle/>
          <a:p>
            <a:pPr algn="l">
              <a:buFont typeface="Arial" panose="020B0604020202020204" pitchFamily="34" charset="0"/>
              <a:buChar char="•"/>
            </a:pPr>
            <a:r>
              <a:rPr lang="en-US" sz="2000" b="1" i="0" dirty="0">
                <a:solidFill>
                  <a:srgbClr val="292929"/>
                </a:solidFill>
                <a:effectLst/>
                <a:latin typeface="charter"/>
              </a:rPr>
              <a:t>Difference between multi-class classification &amp; multi-label classification </a:t>
            </a:r>
            <a:r>
              <a:rPr lang="en-US" sz="2000" b="0" i="0" dirty="0">
                <a:solidFill>
                  <a:srgbClr val="292929"/>
                </a:solidFill>
                <a:effectLst/>
                <a:latin typeface="charter"/>
              </a:rPr>
              <a:t>is that in multi-class problems the classes are mutually exclusive, whereas for multi-label problems each label represents a different classification task, but the tasks are somehow related.</a:t>
            </a:r>
          </a:p>
        </p:txBody>
      </p:sp>
      <p:sp>
        <p:nvSpPr>
          <p:cNvPr id="8" name="TextBox 7">
            <a:extLst>
              <a:ext uri="{FF2B5EF4-FFF2-40B4-BE49-F238E27FC236}">
                <a16:creationId xmlns:a16="http://schemas.microsoft.com/office/drawing/2014/main" id="{B18CC8BA-3A77-4DEF-BEDE-6B1AA1EF6D0A}"/>
              </a:ext>
            </a:extLst>
          </p:cNvPr>
          <p:cNvSpPr txBox="1"/>
          <p:nvPr/>
        </p:nvSpPr>
        <p:spPr>
          <a:xfrm>
            <a:off x="703555" y="2821959"/>
            <a:ext cx="10650245" cy="1323439"/>
          </a:xfrm>
          <a:prstGeom prst="rect">
            <a:avLst/>
          </a:prstGeom>
          <a:noFill/>
        </p:spPr>
        <p:txBody>
          <a:bodyPr wrap="square">
            <a:spAutoFit/>
          </a:bodyPr>
          <a:lstStyle/>
          <a:p>
            <a:r>
              <a:rPr lang="en-US" sz="2000" dirty="0">
                <a:solidFill>
                  <a:srgbClr val="292929"/>
                </a:solidFill>
                <a:latin typeface="charter"/>
              </a:rPr>
              <a:t>For example, multi-class classification makes the assumption that each sample is assigned to one and only one label: a fruit can be either an apple or a pear but not both at the same time. Whereas, an instance of multi-label classification can be that a text might be about any of religion, politics, finance or education at the same time or none of these.</a:t>
            </a:r>
          </a:p>
        </p:txBody>
      </p:sp>
      <p:pic>
        <p:nvPicPr>
          <p:cNvPr id="10" name="Picture 9">
            <a:extLst>
              <a:ext uri="{FF2B5EF4-FFF2-40B4-BE49-F238E27FC236}">
                <a16:creationId xmlns:a16="http://schemas.microsoft.com/office/drawing/2014/main" id="{EDBF7123-EFAB-4450-8B80-D5E3AAA3D29C}"/>
              </a:ext>
            </a:extLst>
          </p:cNvPr>
          <p:cNvPicPr>
            <a:picLocks noChangeAspect="1"/>
          </p:cNvPicPr>
          <p:nvPr/>
        </p:nvPicPr>
        <p:blipFill>
          <a:blip r:embed="rId2"/>
          <a:stretch>
            <a:fillRect/>
          </a:stretch>
        </p:blipFill>
        <p:spPr>
          <a:xfrm>
            <a:off x="3889159" y="4251475"/>
            <a:ext cx="5118214" cy="2321298"/>
          </a:xfrm>
          <a:prstGeom prst="rect">
            <a:avLst/>
          </a:prstGeom>
        </p:spPr>
      </p:pic>
    </p:spTree>
    <p:extLst>
      <p:ext uri="{BB962C8B-B14F-4D97-AF65-F5344CB8AC3E}">
        <p14:creationId xmlns:p14="http://schemas.microsoft.com/office/powerpoint/2010/main" val="308381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411C-2259-4A62-A54E-46D5ECDE1F1F}"/>
              </a:ext>
            </a:extLst>
          </p:cNvPr>
          <p:cNvSpPr>
            <a:spLocks noGrp="1"/>
          </p:cNvSpPr>
          <p:nvPr>
            <p:ph type="title"/>
          </p:nvPr>
        </p:nvSpPr>
        <p:spPr/>
        <p:txBody>
          <a:bodyPr>
            <a:normAutofit fontScale="90000"/>
          </a:bodyPr>
          <a:lstStyle/>
          <a:p>
            <a:br>
              <a:rPr lang="en-US" b="1" i="0" dirty="0">
                <a:solidFill>
                  <a:srgbClr val="333333"/>
                </a:solidFill>
                <a:effectLst/>
                <a:latin typeface="poppins"/>
              </a:rPr>
            </a:br>
            <a:r>
              <a:rPr lang="en-US" b="1" i="0" dirty="0">
                <a:solidFill>
                  <a:srgbClr val="333333"/>
                </a:solidFill>
                <a:effectLst/>
                <a:latin typeface="poppins"/>
              </a:rPr>
              <a:t>What is a Pre-trained Model?</a:t>
            </a:r>
            <a:br>
              <a:rPr lang="en-US" b="1" i="0" dirty="0">
                <a:solidFill>
                  <a:srgbClr val="333333"/>
                </a:solidFill>
                <a:effectLst/>
                <a:latin typeface="poppins"/>
              </a:rPr>
            </a:br>
            <a:endParaRPr lang="en-US" dirty="0"/>
          </a:p>
        </p:txBody>
      </p:sp>
      <p:sp>
        <p:nvSpPr>
          <p:cNvPr id="3" name="Content Placeholder 2">
            <a:extLst>
              <a:ext uri="{FF2B5EF4-FFF2-40B4-BE49-F238E27FC236}">
                <a16:creationId xmlns:a16="http://schemas.microsoft.com/office/drawing/2014/main" id="{32272D9B-BE8C-4DDD-BD7A-ABAFDE3A9B95}"/>
              </a:ext>
            </a:extLst>
          </p:cNvPr>
          <p:cNvSpPr>
            <a:spLocks noGrp="1"/>
          </p:cNvSpPr>
          <p:nvPr>
            <p:ph idx="1"/>
          </p:nvPr>
        </p:nvSpPr>
        <p:spPr/>
        <p:txBody>
          <a:bodyPr>
            <a:normAutofit fontScale="92500" lnSpcReduction="10000"/>
          </a:bodyPr>
          <a:lstStyle/>
          <a:p>
            <a:pPr algn="l"/>
            <a:r>
              <a:rPr lang="en-US" sz="2600" b="0" i="0" dirty="0">
                <a:solidFill>
                  <a:srgbClr val="595858"/>
                </a:solidFill>
                <a:effectLst/>
                <a:latin typeface="roboto"/>
              </a:rPr>
              <a:t>Simply put, a pre-trained model is a model created by some one else to solve a similar problem. Instead of building a model from scratch to solve a similar problem, </a:t>
            </a:r>
            <a:r>
              <a:rPr lang="en-US" sz="2600" b="0" i="0" dirty="0">
                <a:solidFill>
                  <a:srgbClr val="00B0F0"/>
                </a:solidFill>
                <a:effectLst/>
                <a:latin typeface="roboto"/>
              </a:rPr>
              <a:t>you use the model trained on other problem as a starting point.</a:t>
            </a:r>
          </a:p>
          <a:p>
            <a:pPr algn="l"/>
            <a:endParaRPr lang="en-US" sz="2600" b="0" i="0" dirty="0">
              <a:solidFill>
                <a:srgbClr val="595858"/>
              </a:solidFill>
              <a:effectLst/>
              <a:latin typeface="roboto"/>
            </a:endParaRPr>
          </a:p>
          <a:p>
            <a:pPr algn="l"/>
            <a:r>
              <a:rPr lang="en-US" sz="2600" b="0" i="0" dirty="0">
                <a:solidFill>
                  <a:srgbClr val="595858"/>
                </a:solidFill>
                <a:effectLst/>
                <a:latin typeface="roboto"/>
              </a:rPr>
              <a:t>For example, if you want to build a self learning car. You can spend years to build a decent image recognition algorithm from scratch or you can take inception model (a pre-trained model) from Google which was built on ImageNet data to identify images in those pictures.</a:t>
            </a:r>
          </a:p>
          <a:p>
            <a:pPr algn="l"/>
            <a:endParaRPr lang="en-US" sz="2600" b="0" i="0" dirty="0">
              <a:solidFill>
                <a:srgbClr val="595858"/>
              </a:solidFill>
              <a:effectLst/>
              <a:latin typeface="roboto"/>
            </a:endParaRPr>
          </a:p>
          <a:p>
            <a:pPr algn="l"/>
            <a:r>
              <a:rPr lang="en-US" sz="2600" b="0" i="0" dirty="0">
                <a:solidFill>
                  <a:srgbClr val="595858"/>
                </a:solidFill>
                <a:effectLst/>
                <a:latin typeface="roboto"/>
              </a:rPr>
              <a:t>A pre-trained model may not be </a:t>
            </a:r>
            <a:r>
              <a:rPr lang="en-US" sz="2600" b="0" i="0" dirty="0">
                <a:solidFill>
                  <a:srgbClr val="00B0F0"/>
                </a:solidFill>
                <a:effectLst/>
                <a:latin typeface="roboto"/>
              </a:rPr>
              <a:t>100% accurate in your application</a:t>
            </a:r>
            <a:r>
              <a:rPr lang="en-US" sz="2600" b="0" i="0" dirty="0">
                <a:solidFill>
                  <a:srgbClr val="595858"/>
                </a:solidFill>
                <a:effectLst/>
                <a:latin typeface="roboto"/>
              </a:rPr>
              <a:t>, but it saves huge efforts required to re-invent the wheel. </a:t>
            </a:r>
          </a:p>
          <a:p>
            <a:pPr marL="0" indent="0">
              <a:buNone/>
            </a:pPr>
            <a:endParaRPr lang="en-US" dirty="0"/>
          </a:p>
        </p:txBody>
      </p:sp>
    </p:spTree>
    <p:extLst>
      <p:ext uri="{BB962C8B-B14F-4D97-AF65-F5344CB8AC3E}">
        <p14:creationId xmlns:p14="http://schemas.microsoft.com/office/powerpoint/2010/main" val="4055378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1124-D479-416B-AA1D-ACB673A62B8A}"/>
              </a:ext>
            </a:extLst>
          </p:cNvPr>
          <p:cNvSpPr>
            <a:spLocks noGrp="1"/>
          </p:cNvSpPr>
          <p:nvPr>
            <p:ph type="title"/>
          </p:nvPr>
        </p:nvSpPr>
        <p:spPr>
          <a:xfrm>
            <a:off x="838200" y="116551"/>
            <a:ext cx="10515600" cy="1325563"/>
          </a:xfrm>
        </p:spPr>
        <p:txBody>
          <a:bodyPr>
            <a:normAutofit fontScale="90000"/>
          </a:bodyPr>
          <a:lstStyle/>
          <a:p>
            <a:br>
              <a:rPr lang="en-US" b="0" i="0" dirty="0">
                <a:solidFill>
                  <a:srgbClr val="000000"/>
                </a:solidFill>
                <a:effectLst/>
                <a:latin typeface="Helvetica" panose="020B0604020202020204" pitchFamily="34" charset="0"/>
              </a:rPr>
            </a:br>
            <a:r>
              <a:rPr lang="en-US" b="0" i="0" dirty="0">
                <a:solidFill>
                  <a:srgbClr val="000000"/>
                </a:solidFill>
                <a:effectLst/>
                <a:latin typeface="Helvetica" panose="020B0604020202020204" pitchFamily="34" charset="0"/>
              </a:rPr>
              <a:t>Cross-Entropy loss</a:t>
            </a:r>
            <a:br>
              <a:rPr lang="en-US" b="0" i="0" dirty="0">
                <a:solidFill>
                  <a:srgbClr val="000000"/>
                </a:solidFill>
                <a:effectLst/>
                <a:latin typeface="Helvetica" panose="020B0604020202020204" pitchFamily="34" charset="0"/>
              </a:rPr>
            </a:br>
            <a:endParaRPr lang="en-US" dirty="0"/>
          </a:p>
        </p:txBody>
      </p:sp>
      <p:sp>
        <p:nvSpPr>
          <p:cNvPr id="3" name="Content Placeholder 2">
            <a:extLst>
              <a:ext uri="{FF2B5EF4-FFF2-40B4-BE49-F238E27FC236}">
                <a16:creationId xmlns:a16="http://schemas.microsoft.com/office/drawing/2014/main" id="{3FAF9594-0607-4D49-BB47-AF76B5AF5207}"/>
              </a:ext>
            </a:extLst>
          </p:cNvPr>
          <p:cNvSpPr>
            <a:spLocks noGrp="1"/>
          </p:cNvSpPr>
          <p:nvPr>
            <p:ph idx="1"/>
          </p:nvPr>
        </p:nvSpPr>
        <p:spPr>
          <a:xfrm>
            <a:off x="838200" y="1606858"/>
            <a:ext cx="10515600" cy="4570105"/>
          </a:xfrm>
        </p:spPr>
        <p:txBody>
          <a:bodyPr/>
          <a:lstStyle/>
          <a:p>
            <a:r>
              <a:rPr lang="en-US" sz="2000" b="0" i="0" dirty="0">
                <a:solidFill>
                  <a:srgbClr val="000000"/>
                </a:solidFill>
                <a:effectLst/>
                <a:latin typeface="Helvetica" panose="020B0604020202020204" pitchFamily="34" charset="0"/>
              </a:rPr>
              <a:t>The </a:t>
            </a:r>
            <a:r>
              <a:rPr lang="en-US" sz="2000" b="1" i="0" dirty="0">
                <a:solidFill>
                  <a:srgbClr val="000000"/>
                </a:solidFill>
                <a:effectLst/>
                <a:latin typeface="Helvetica" panose="020B0604020202020204" pitchFamily="34" charset="0"/>
              </a:rPr>
              <a:t>Cross-Entropy Loss</a:t>
            </a:r>
            <a:r>
              <a:rPr lang="en-US" sz="2000" b="0" i="0" dirty="0">
                <a:solidFill>
                  <a:srgbClr val="000000"/>
                </a:solidFill>
                <a:effectLst/>
                <a:latin typeface="Helvetica" panose="020B0604020202020204" pitchFamily="34" charset="0"/>
              </a:rPr>
              <a:t> is actually the only loss we are discussing here. The other losses names written in the title are other names or variations of it. The CE Loss is defined as:</a:t>
            </a:r>
          </a:p>
          <a:p>
            <a:pPr marL="0" indent="0">
              <a:buNone/>
            </a:pPr>
            <a:endParaRPr lang="en-US" dirty="0"/>
          </a:p>
        </p:txBody>
      </p:sp>
      <p:pic>
        <p:nvPicPr>
          <p:cNvPr id="4" name="Picture 3">
            <a:extLst>
              <a:ext uri="{FF2B5EF4-FFF2-40B4-BE49-F238E27FC236}">
                <a16:creationId xmlns:a16="http://schemas.microsoft.com/office/drawing/2014/main" id="{20165EA7-8460-4562-B8F1-E6E4DFE41CA7}"/>
              </a:ext>
            </a:extLst>
          </p:cNvPr>
          <p:cNvPicPr>
            <a:picLocks noChangeAspect="1"/>
          </p:cNvPicPr>
          <p:nvPr/>
        </p:nvPicPr>
        <p:blipFill>
          <a:blip r:embed="rId2"/>
          <a:stretch>
            <a:fillRect/>
          </a:stretch>
        </p:blipFill>
        <p:spPr>
          <a:xfrm>
            <a:off x="4320512" y="2281616"/>
            <a:ext cx="2219325" cy="876300"/>
          </a:xfrm>
          <a:prstGeom prst="rect">
            <a:avLst/>
          </a:prstGeom>
        </p:spPr>
      </p:pic>
      <p:sp>
        <p:nvSpPr>
          <p:cNvPr id="6" name="TextBox 5">
            <a:extLst>
              <a:ext uri="{FF2B5EF4-FFF2-40B4-BE49-F238E27FC236}">
                <a16:creationId xmlns:a16="http://schemas.microsoft.com/office/drawing/2014/main" id="{B066C57A-E048-4987-A084-B0D465FA35A5}"/>
              </a:ext>
            </a:extLst>
          </p:cNvPr>
          <p:cNvSpPr txBox="1"/>
          <p:nvPr/>
        </p:nvSpPr>
        <p:spPr>
          <a:xfrm>
            <a:off x="1032028" y="3279910"/>
            <a:ext cx="9763218" cy="923330"/>
          </a:xfrm>
          <a:prstGeom prst="rect">
            <a:avLst/>
          </a:prstGeom>
          <a:noFill/>
        </p:spPr>
        <p:txBody>
          <a:bodyPr wrap="square">
            <a:spAutoFit/>
          </a:bodyPr>
          <a:lstStyle/>
          <a:p>
            <a:r>
              <a:rPr lang="en-US" b="0" i="0" dirty="0">
                <a:solidFill>
                  <a:srgbClr val="000000"/>
                </a:solidFill>
                <a:effectLst/>
                <a:latin typeface="Helvetica" panose="020B0604020202020204" pitchFamily="34" charset="0"/>
              </a:rPr>
              <a:t>Where </a:t>
            </a:r>
            <a:r>
              <a:rPr lang="en-US" b="0" i="0" dirty="0" err="1">
                <a:solidFill>
                  <a:srgbClr val="000000"/>
                </a:solidFill>
                <a:effectLst/>
                <a:latin typeface="Helvetica" panose="020B0604020202020204" pitchFamily="34" charset="0"/>
              </a:rPr>
              <a:t>ti</a:t>
            </a:r>
            <a:r>
              <a:rPr lang="en-US" b="0" i="0" dirty="0">
                <a:solidFill>
                  <a:srgbClr val="000000"/>
                </a:solidFill>
                <a:effectLst/>
                <a:latin typeface="Helvetica" panose="020B0604020202020204" pitchFamily="34" charset="0"/>
              </a:rPr>
              <a:t> and </a:t>
            </a:r>
            <a:r>
              <a:rPr lang="en-US" b="0" i="0" dirty="0" err="1">
                <a:solidFill>
                  <a:srgbClr val="000000"/>
                </a:solidFill>
                <a:effectLst/>
                <a:latin typeface="Helvetica" panose="020B0604020202020204" pitchFamily="34" charset="0"/>
              </a:rPr>
              <a:t>si</a:t>
            </a:r>
            <a:r>
              <a:rPr lang="en-US" b="0" i="0" dirty="0">
                <a:solidFill>
                  <a:srgbClr val="000000"/>
                </a:solidFill>
                <a:effectLst/>
                <a:latin typeface="Helvetica" panose="020B0604020202020204" pitchFamily="34" charset="0"/>
              </a:rPr>
              <a:t> are the </a:t>
            </a:r>
            <a:r>
              <a:rPr lang="en-US" b="0" i="0" dirty="0" err="1">
                <a:solidFill>
                  <a:srgbClr val="000000"/>
                </a:solidFill>
                <a:effectLst/>
                <a:latin typeface="Helvetica" panose="020B0604020202020204" pitchFamily="34" charset="0"/>
              </a:rPr>
              <a:t>groundtruth</a:t>
            </a:r>
            <a:r>
              <a:rPr lang="en-US" b="0" i="0" dirty="0">
                <a:solidFill>
                  <a:srgbClr val="000000"/>
                </a:solidFill>
                <a:effectLst/>
                <a:latin typeface="Helvetica" panose="020B0604020202020204" pitchFamily="34" charset="0"/>
              </a:rPr>
              <a:t> and the CNN score for each class </a:t>
            </a:r>
            <a:r>
              <a:rPr lang="en-US" b="0" i="0" dirty="0" err="1">
                <a:solidFill>
                  <a:srgbClr val="000000"/>
                </a:solidFill>
                <a:effectLst/>
                <a:latin typeface="Helvetica" panose="020B0604020202020204" pitchFamily="34" charset="0"/>
              </a:rPr>
              <a:t>i</a:t>
            </a:r>
            <a:r>
              <a:rPr lang="en-US" b="0" i="0" dirty="0">
                <a:solidFill>
                  <a:srgbClr val="000000"/>
                </a:solidFill>
                <a:effectLst/>
                <a:latin typeface="Helvetica" panose="020B0604020202020204" pitchFamily="34" charset="0"/>
              </a:rPr>
              <a:t> in C. As </a:t>
            </a:r>
            <a:r>
              <a:rPr lang="en-US" b="1" i="0" dirty="0">
                <a:solidFill>
                  <a:srgbClr val="000000"/>
                </a:solidFill>
                <a:effectLst/>
                <a:latin typeface="Helvetica" panose="020B0604020202020204" pitchFamily="34" charset="0"/>
              </a:rPr>
              <a:t>usually an activation function (Sigmoid / Softmax) is applied to the scores before the CE Loss computation</a:t>
            </a:r>
            <a:r>
              <a:rPr lang="en-US" b="0" i="0" dirty="0">
                <a:solidFill>
                  <a:srgbClr val="000000"/>
                </a:solidFill>
                <a:effectLst/>
                <a:latin typeface="Helvetica" panose="020B0604020202020204" pitchFamily="34" charset="0"/>
              </a:rPr>
              <a:t>, we write f(</a:t>
            </a:r>
            <a:r>
              <a:rPr lang="en-US" b="0" i="0" dirty="0" err="1">
                <a:solidFill>
                  <a:srgbClr val="000000"/>
                </a:solidFill>
                <a:effectLst/>
                <a:latin typeface="Helvetica" panose="020B0604020202020204" pitchFamily="34" charset="0"/>
              </a:rPr>
              <a:t>si</a:t>
            </a:r>
            <a:r>
              <a:rPr lang="en-US" b="0" i="0" dirty="0">
                <a:solidFill>
                  <a:srgbClr val="000000"/>
                </a:solidFill>
                <a:effectLst/>
                <a:latin typeface="Helvetica" panose="020B0604020202020204" pitchFamily="34" charset="0"/>
              </a:rPr>
              <a:t>) to refer to the activations.</a:t>
            </a:r>
            <a:endParaRPr lang="en-US" dirty="0"/>
          </a:p>
        </p:txBody>
      </p:sp>
      <p:pic>
        <p:nvPicPr>
          <p:cNvPr id="7" name="Picture 6">
            <a:extLst>
              <a:ext uri="{FF2B5EF4-FFF2-40B4-BE49-F238E27FC236}">
                <a16:creationId xmlns:a16="http://schemas.microsoft.com/office/drawing/2014/main" id="{3B2735F4-DCB8-4997-8754-8A8AC1915928}"/>
              </a:ext>
            </a:extLst>
          </p:cNvPr>
          <p:cNvPicPr>
            <a:picLocks noChangeAspect="1"/>
          </p:cNvPicPr>
          <p:nvPr/>
        </p:nvPicPr>
        <p:blipFill>
          <a:blip r:embed="rId3"/>
          <a:stretch>
            <a:fillRect/>
          </a:stretch>
        </p:blipFill>
        <p:spPr>
          <a:xfrm>
            <a:off x="1489922" y="4565342"/>
            <a:ext cx="8448675" cy="1371600"/>
          </a:xfrm>
          <a:prstGeom prst="rect">
            <a:avLst/>
          </a:prstGeom>
        </p:spPr>
      </p:pic>
    </p:spTree>
    <p:extLst>
      <p:ext uri="{BB962C8B-B14F-4D97-AF65-F5344CB8AC3E}">
        <p14:creationId xmlns:p14="http://schemas.microsoft.com/office/powerpoint/2010/main" val="3201627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ECA6-751F-4A29-8F88-1D0C20889D29}"/>
              </a:ext>
            </a:extLst>
          </p:cNvPr>
          <p:cNvSpPr>
            <a:spLocks noGrp="1"/>
          </p:cNvSpPr>
          <p:nvPr>
            <p:ph type="title"/>
          </p:nvPr>
        </p:nvSpPr>
        <p:spPr/>
        <p:txBody>
          <a:bodyPr/>
          <a:lstStyle/>
          <a:p>
            <a:r>
              <a:rPr lang="en-US" dirty="0"/>
              <a:t>Contd…</a:t>
            </a:r>
          </a:p>
        </p:txBody>
      </p:sp>
      <p:sp>
        <p:nvSpPr>
          <p:cNvPr id="5" name="TextBox 4">
            <a:extLst>
              <a:ext uri="{FF2B5EF4-FFF2-40B4-BE49-F238E27FC236}">
                <a16:creationId xmlns:a16="http://schemas.microsoft.com/office/drawing/2014/main" id="{82BB16E5-E844-431B-B063-4F03A51836C8}"/>
              </a:ext>
            </a:extLst>
          </p:cNvPr>
          <p:cNvSpPr txBox="1"/>
          <p:nvPr/>
        </p:nvSpPr>
        <p:spPr>
          <a:xfrm>
            <a:off x="978763" y="1891813"/>
            <a:ext cx="9869750" cy="369332"/>
          </a:xfrm>
          <a:prstGeom prst="rect">
            <a:avLst/>
          </a:prstGeom>
          <a:noFill/>
        </p:spPr>
        <p:txBody>
          <a:bodyPr wrap="square">
            <a:spAutoFit/>
          </a:bodyPr>
          <a:lstStyle/>
          <a:p>
            <a:r>
              <a:rPr lang="en-US" b="1" i="0" dirty="0">
                <a:solidFill>
                  <a:srgbClr val="000000"/>
                </a:solidFill>
                <a:effectLst/>
                <a:latin typeface="Helvetica" panose="020B0604020202020204" pitchFamily="34" charset="0"/>
              </a:rPr>
              <a:t>Logistic Loss</a:t>
            </a:r>
            <a:r>
              <a:rPr lang="en-US" b="0" i="0" dirty="0">
                <a:solidFill>
                  <a:srgbClr val="000000"/>
                </a:solidFill>
                <a:effectLst/>
                <a:latin typeface="Helvetica" panose="020B0604020202020204" pitchFamily="34" charset="0"/>
              </a:rPr>
              <a:t> and </a:t>
            </a:r>
            <a:r>
              <a:rPr lang="en-US" b="1" i="0" dirty="0">
                <a:solidFill>
                  <a:srgbClr val="000000"/>
                </a:solidFill>
                <a:effectLst/>
                <a:latin typeface="Helvetica" panose="020B0604020202020204" pitchFamily="34" charset="0"/>
              </a:rPr>
              <a:t>Multinomial Logistic Loss</a:t>
            </a:r>
            <a:r>
              <a:rPr lang="en-US" b="0" i="0" dirty="0">
                <a:solidFill>
                  <a:srgbClr val="000000"/>
                </a:solidFill>
                <a:effectLst/>
                <a:latin typeface="Helvetica" panose="020B0604020202020204" pitchFamily="34" charset="0"/>
              </a:rPr>
              <a:t> are other names for </a:t>
            </a:r>
            <a:r>
              <a:rPr lang="en-US" b="1" i="0" dirty="0">
                <a:solidFill>
                  <a:srgbClr val="000000"/>
                </a:solidFill>
                <a:effectLst/>
                <a:latin typeface="Helvetica" panose="020B0604020202020204" pitchFamily="34" charset="0"/>
              </a:rPr>
              <a:t>Cross-Entropy loss</a:t>
            </a:r>
            <a:r>
              <a:rPr lang="en-US" b="0" i="0" dirty="0">
                <a:solidFill>
                  <a:srgbClr val="000000"/>
                </a:solidFill>
                <a:effectLst/>
                <a:latin typeface="Helvetica" panose="020B0604020202020204" pitchFamily="34" charset="0"/>
              </a:rPr>
              <a:t>.</a:t>
            </a:r>
            <a:endParaRPr lang="en-US" dirty="0"/>
          </a:p>
        </p:txBody>
      </p:sp>
      <p:sp>
        <p:nvSpPr>
          <p:cNvPr id="7" name="TextBox 6">
            <a:extLst>
              <a:ext uri="{FF2B5EF4-FFF2-40B4-BE49-F238E27FC236}">
                <a16:creationId xmlns:a16="http://schemas.microsoft.com/office/drawing/2014/main" id="{09516510-E3E3-4EE1-B02D-FB3EE03B66D0}"/>
              </a:ext>
            </a:extLst>
          </p:cNvPr>
          <p:cNvSpPr txBox="1"/>
          <p:nvPr/>
        </p:nvSpPr>
        <p:spPr>
          <a:xfrm>
            <a:off x="1298358" y="2365834"/>
            <a:ext cx="9301579" cy="2585323"/>
          </a:xfrm>
          <a:prstGeom prst="rect">
            <a:avLst/>
          </a:prstGeom>
          <a:noFill/>
        </p:spPr>
        <p:txBody>
          <a:bodyPr wrap="square">
            <a:spAutoFit/>
          </a:bodyPr>
          <a:lstStyle/>
          <a:p>
            <a:pPr algn="l"/>
            <a:r>
              <a:rPr lang="en-US" b="0" i="0" dirty="0">
                <a:solidFill>
                  <a:srgbClr val="000000"/>
                </a:solidFill>
                <a:effectLst/>
                <a:latin typeface="Helvetica" panose="020B0604020202020204" pitchFamily="34" charset="0"/>
              </a:rPr>
              <a:t>The layers of Caffe, </a:t>
            </a:r>
            <a:r>
              <a:rPr lang="en-US" b="0" i="0" dirty="0" err="1">
                <a:solidFill>
                  <a:srgbClr val="000000"/>
                </a:solidFill>
                <a:effectLst/>
                <a:latin typeface="Helvetica" panose="020B0604020202020204" pitchFamily="34" charset="0"/>
              </a:rPr>
              <a:t>Pytorch</a:t>
            </a:r>
            <a:r>
              <a:rPr lang="en-US" b="0" i="0" dirty="0">
                <a:solidFill>
                  <a:srgbClr val="000000"/>
                </a:solidFill>
                <a:effectLst/>
                <a:latin typeface="Helvetica" panose="020B0604020202020204" pitchFamily="34" charset="0"/>
              </a:rPr>
              <a:t> and </a:t>
            </a:r>
            <a:r>
              <a:rPr lang="en-US" b="0" i="0" dirty="0" err="1">
                <a:solidFill>
                  <a:srgbClr val="000000"/>
                </a:solidFill>
                <a:effectLst/>
                <a:latin typeface="Helvetica" panose="020B0604020202020204" pitchFamily="34" charset="0"/>
              </a:rPr>
              <a:t>Tensorflow</a:t>
            </a:r>
            <a:r>
              <a:rPr lang="en-US" b="0" i="0" dirty="0">
                <a:solidFill>
                  <a:srgbClr val="000000"/>
                </a:solidFill>
                <a:effectLst/>
                <a:latin typeface="Helvetica" panose="020B0604020202020204" pitchFamily="34" charset="0"/>
              </a:rPr>
              <a:t> than use a Cross-Entropy loss without an embedded activation function are:</a:t>
            </a:r>
          </a:p>
          <a:p>
            <a:pPr algn="l"/>
            <a:endParaRPr lang="en-US" b="0" i="0" dirty="0">
              <a:solidFill>
                <a:srgbClr val="000000"/>
              </a:solidFill>
              <a:effectLst/>
              <a:latin typeface="Helvetica" panose="020B0604020202020204" pitchFamily="34" charset="0"/>
            </a:endParaRPr>
          </a:p>
          <a:p>
            <a:pPr algn="l">
              <a:buFont typeface="Arial" panose="020B0604020202020204" pitchFamily="34" charset="0"/>
              <a:buChar char="•"/>
            </a:pPr>
            <a:r>
              <a:rPr lang="en-US" b="0" i="0" dirty="0">
                <a:solidFill>
                  <a:srgbClr val="000000"/>
                </a:solidFill>
                <a:effectLst/>
                <a:latin typeface="Helvetica" panose="020B0604020202020204" pitchFamily="34" charset="0"/>
              </a:rPr>
              <a:t>Caffe: </a:t>
            </a:r>
            <a:r>
              <a:rPr lang="en-US" b="0" i="0" u="none" strike="noStrike" dirty="0">
                <a:solidFill>
                  <a:srgbClr val="205CAA"/>
                </a:solidFill>
                <a:effectLst/>
                <a:latin typeface="Helvetica" panose="020B0604020202020204" pitchFamily="34" charset="0"/>
                <a:hlinkClick r:id="rId2"/>
              </a:rPr>
              <a:t>Multinomial Logistic Loss Layer</a:t>
            </a:r>
            <a:r>
              <a:rPr lang="en-US" b="0" i="0" dirty="0">
                <a:solidFill>
                  <a:srgbClr val="000000"/>
                </a:solidFill>
                <a:effectLst/>
                <a:latin typeface="Helvetica" panose="020B0604020202020204" pitchFamily="34" charset="0"/>
              </a:rPr>
              <a:t>. Is limited to multi-class classification (does not support multiple labels).</a:t>
            </a:r>
          </a:p>
          <a:p>
            <a:pPr algn="l">
              <a:buFont typeface="Arial" panose="020B0604020202020204" pitchFamily="34" charset="0"/>
              <a:buChar char="•"/>
            </a:pPr>
            <a:endParaRPr lang="en-US" b="0" i="0" dirty="0">
              <a:solidFill>
                <a:srgbClr val="000000"/>
              </a:solidFill>
              <a:effectLst/>
              <a:latin typeface="Helvetica" panose="020B0604020202020204" pitchFamily="34" charset="0"/>
            </a:endParaRPr>
          </a:p>
          <a:p>
            <a:pPr algn="l">
              <a:buFont typeface="Arial" panose="020B0604020202020204" pitchFamily="34" charset="0"/>
              <a:buChar char="•"/>
            </a:pPr>
            <a:r>
              <a:rPr lang="en-US" b="0" i="0" dirty="0" err="1">
                <a:solidFill>
                  <a:srgbClr val="000000"/>
                </a:solidFill>
                <a:effectLst/>
                <a:latin typeface="Helvetica" panose="020B0604020202020204" pitchFamily="34" charset="0"/>
              </a:rPr>
              <a:t>Pytorch</a:t>
            </a:r>
            <a:r>
              <a:rPr lang="en-US" b="0" i="0" dirty="0">
                <a:solidFill>
                  <a:srgbClr val="000000"/>
                </a:solidFill>
                <a:effectLst/>
                <a:latin typeface="Helvetica" panose="020B0604020202020204" pitchFamily="34" charset="0"/>
              </a:rPr>
              <a:t>: </a:t>
            </a:r>
            <a:r>
              <a:rPr lang="en-US" b="0" i="0" u="none" strike="noStrike" dirty="0" err="1">
                <a:solidFill>
                  <a:srgbClr val="205CAA"/>
                </a:solidFill>
                <a:effectLst/>
                <a:latin typeface="Helvetica" panose="020B0604020202020204" pitchFamily="34" charset="0"/>
                <a:hlinkClick r:id="rId3"/>
              </a:rPr>
              <a:t>BCELoss</a:t>
            </a:r>
            <a:r>
              <a:rPr lang="en-US" b="0" i="0" dirty="0">
                <a:solidFill>
                  <a:srgbClr val="000000"/>
                </a:solidFill>
                <a:effectLst/>
                <a:latin typeface="Helvetica" panose="020B0604020202020204" pitchFamily="34" charset="0"/>
              </a:rPr>
              <a:t>. Is limited to binary classification (between two classes).</a:t>
            </a:r>
          </a:p>
          <a:p>
            <a:pPr algn="l">
              <a:buFont typeface="Arial" panose="020B0604020202020204" pitchFamily="34" charset="0"/>
              <a:buChar char="•"/>
            </a:pPr>
            <a:endParaRPr lang="en-US" b="0" i="0" dirty="0">
              <a:solidFill>
                <a:srgbClr val="000000"/>
              </a:solidFill>
              <a:effectLst/>
              <a:latin typeface="Helvetica" panose="020B0604020202020204" pitchFamily="34" charset="0"/>
            </a:endParaRPr>
          </a:p>
          <a:p>
            <a:pPr algn="l">
              <a:buFont typeface="Arial" panose="020B0604020202020204" pitchFamily="34" charset="0"/>
              <a:buChar char="•"/>
            </a:pPr>
            <a:r>
              <a:rPr lang="en-US" b="0" i="0" dirty="0">
                <a:solidFill>
                  <a:srgbClr val="000000"/>
                </a:solidFill>
                <a:effectLst/>
                <a:latin typeface="Helvetica" panose="020B0604020202020204" pitchFamily="34" charset="0"/>
              </a:rPr>
              <a:t>TensorFlow: </a:t>
            </a:r>
            <a:r>
              <a:rPr lang="en-US" b="0" i="0" u="none" strike="noStrike" dirty="0">
                <a:solidFill>
                  <a:srgbClr val="205CAA"/>
                </a:solidFill>
                <a:effectLst/>
                <a:latin typeface="Helvetica" panose="020B0604020202020204" pitchFamily="34" charset="0"/>
                <a:hlinkClick r:id="rId4"/>
              </a:rPr>
              <a:t>log_loss</a:t>
            </a:r>
            <a:r>
              <a:rPr lang="en-US" b="0" i="0" dirty="0">
                <a:solidFill>
                  <a:srgbClr val="000000"/>
                </a:solidFill>
                <a:effectLst/>
                <a:latin typeface="Helvetica" panose="020B0604020202020204" pitchFamily="34" charset="0"/>
              </a:rPr>
              <a:t>.</a:t>
            </a:r>
          </a:p>
        </p:txBody>
      </p:sp>
    </p:spTree>
    <p:extLst>
      <p:ext uri="{BB962C8B-B14F-4D97-AF65-F5344CB8AC3E}">
        <p14:creationId xmlns:p14="http://schemas.microsoft.com/office/powerpoint/2010/main" val="131951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C790-94C8-48ED-BEE6-E199DCDFB944}"/>
              </a:ext>
            </a:extLst>
          </p:cNvPr>
          <p:cNvSpPr>
            <a:spLocks noGrp="1"/>
          </p:cNvSpPr>
          <p:nvPr>
            <p:ph type="title"/>
          </p:nvPr>
        </p:nvSpPr>
        <p:spPr>
          <a:xfrm>
            <a:off x="962487" y="0"/>
            <a:ext cx="10515600" cy="1325563"/>
          </a:xfrm>
        </p:spPr>
        <p:txBody>
          <a:bodyPr>
            <a:normAutofit fontScale="90000"/>
          </a:bodyPr>
          <a:lstStyle/>
          <a:p>
            <a:br>
              <a:rPr lang="en-US" b="0" i="0" dirty="0">
                <a:solidFill>
                  <a:srgbClr val="000000"/>
                </a:solidFill>
                <a:effectLst/>
                <a:latin typeface="Helvetica" panose="020B0604020202020204" pitchFamily="34" charset="0"/>
              </a:rPr>
            </a:br>
            <a:r>
              <a:rPr lang="en-US" b="0" i="0" dirty="0">
                <a:solidFill>
                  <a:srgbClr val="000000"/>
                </a:solidFill>
                <a:effectLst/>
                <a:latin typeface="Helvetica" panose="020B0604020202020204" pitchFamily="34" charset="0"/>
              </a:rPr>
              <a:t>Categorical Cross-Entropy loss</a:t>
            </a:r>
            <a:br>
              <a:rPr lang="en-US" b="0" i="0" dirty="0">
                <a:solidFill>
                  <a:srgbClr val="000000"/>
                </a:solidFill>
                <a:effectLst/>
                <a:latin typeface="Helvetica" panose="020B0604020202020204" pitchFamily="34" charset="0"/>
              </a:rPr>
            </a:br>
            <a:endParaRPr lang="en-US" dirty="0"/>
          </a:p>
        </p:txBody>
      </p:sp>
      <p:pic>
        <p:nvPicPr>
          <p:cNvPr id="4" name="Picture 3">
            <a:extLst>
              <a:ext uri="{FF2B5EF4-FFF2-40B4-BE49-F238E27FC236}">
                <a16:creationId xmlns:a16="http://schemas.microsoft.com/office/drawing/2014/main" id="{9188E2CB-4E9C-4F67-A564-D0A34B49F7CF}"/>
              </a:ext>
            </a:extLst>
          </p:cNvPr>
          <p:cNvPicPr>
            <a:picLocks noChangeAspect="1"/>
          </p:cNvPicPr>
          <p:nvPr/>
        </p:nvPicPr>
        <p:blipFill>
          <a:blip r:embed="rId2"/>
          <a:stretch>
            <a:fillRect/>
          </a:stretch>
        </p:blipFill>
        <p:spPr>
          <a:xfrm>
            <a:off x="2192786" y="1337232"/>
            <a:ext cx="7111014" cy="4236802"/>
          </a:xfrm>
          <a:prstGeom prst="rect">
            <a:avLst/>
          </a:prstGeom>
        </p:spPr>
      </p:pic>
      <p:pic>
        <p:nvPicPr>
          <p:cNvPr id="5" name="Picture 4">
            <a:extLst>
              <a:ext uri="{FF2B5EF4-FFF2-40B4-BE49-F238E27FC236}">
                <a16:creationId xmlns:a16="http://schemas.microsoft.com/office/drawing/2014/main" id="{47AAA1D4-C908-47C9-9D3F-4310BFDBB9B8}"/>
              </a:ext>
            </a:extLst>
          </p:cNvPr>
          <p:cNvPicPr>
            <a:picLocks noChangeAspect="1"/>
          </p:cNvPicPr>
          <p:nvPr/>
        </p:nvPicPr>
        <p:blipFill>
          <a:blip r:embed="rId3"/>
          <a:stretch>
            <a:fillRect/>
          </a:stretch>
        </p:blipFill>
        <p:spPr>
          <a:xfrm>
            <a:off x="2417225" y="5547401"/>
            <a:ext cx="6886575" cy="1143000"/>
          </a:xfrm>
          <a:prstGeom prst="rect">
            <a:avLst/>
          </a:prstGeom>
        </p:spPr>
      </p:pic>
    </p:spTree>
    <p:extLst>
      <p:ext uri="{BB962C8B-B14F-4D97-AF65-F5344CB8AC3E}">
        <p14:creationId xmlns:p14="http://schemas.microsoft.com/office/powerpoint/2010/main" val="3555839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E499-D7D8-43A1-AF8A-AC3A4D19F027}"/>
              </a:ext>
            </a:extLst>
          </p:cNvPr>
          <p:cNvSpPr>
            <a:spLocks noGrp="1"/>
          </p:cNvSpPr>
          <p:nvPr>
            <p:ph type="title"/>
          </p:nvPr>
        </p:nvSpPr>
        <p:spPr>
          <a:xfrm>
            <a:off x="838200" y="152061"/>
            <a:ext cx="10515600" cy="1325563"/>
          </a:xfrm>
        </p:spPr>
        <p:txBody>
          <a:bodyPr>
            <a:normAutofit fontScale="90000"/>
          </a:bodyPr>
          <a:lstStyle/>
          <a:p>
            <a:br>
              <a:rPr lang="en-US" b="0" i="0" dirty="0">
                <a:solidFill>
                  <a:srgbClr val="000000"/>
                </a:solidFill>
                <a:effectLst/>
                <a:latin typeface="Helvetica" panose="020B0604020202020204" pitchFamily="34" charset="0"/>
              </a:rPr>
            </a:br>
            <a:r>
              <a:rPr lang="en-US" b="0" i="0" dirty="0">
                <a:solidFill>
                  <a:srgbClr val="000000"/>
                </a:solidFill>
                <a:effectLst/>
                <a:latin typeface="Helvetica" panose="020B0604020202020204" pitchFamily="34" charset="0"/>
              </a:rPr>
              <a:t>Binary Cross-Entropy Loss</a:t>
            </a:r>
            <a:br>
              <a:rPr lang="en-US" b="0" i="0" dirty="0">
                <a:solidFill>
                  <a:srgbClr val="000000"/>
                </a:solidFill>
                <a:effectLst/>
                <a:latin typeface="Helvetica" panose="020B0604020202020204" pitchFamily="34" charset="0"/>
              </a:rPr>
            </a:br>
            <a:endParaRPr lang="en-US" dirty="0"/>
          </a:p>
        </p:txBody>
      </p:sp>
      <p:pic>
        <p:nvPicPr>
          <p:cNvPr id="4" name="Picture 3">
            <a:extLst>
              <a:ext uri="{FF2B5EF4-FFF2-40B4-BE49-F238E27FC236}">
                <a16:creationId xmlns:a16="http://schemas.microsoft.com/office/drawing/2014/main" id="{E271462F-8A01-4EF1-823D-40B5F6BCDDE0}"/>
              </a:ext>
            </a:extLst>
          </p:cNvPr>
          <p:cNvPicPr>
            <a:picLocks noChangeAspect="1"/>
          </p:cNvPicPr>
          <p:nvPr/>
        </p:nvPicPr>
        <p:blipFill>
          <a:blip r:embed="rId2"/>
          <a:stretch>
            <a:fillRect/>
          </a:stretch>
        </p:blipFill>
        <p:spPr>
          <a:xfrm>
            <a:off x="1376039" y="1377544"/>
            <a:ext cx="8078679" cy="4298564"/>
          </a:xfrm>
          <a:prstGeom prst="rect">
            <a:avLst/>
          </a:prstGeom>
        </p:spPr>
      </p:pic>
      <p:pic>
        <p:nvPicPr>
          <p:cNvPr id="5" name="Picture 4">
            <a:extLst>
              <a:ext uri="{FF2B5EF4-FFF2-40B4-BE49-F238E27FC236}">
                <a16:creationId xmlns:a16="http://schemas.microsoft.com/office/drawing/2014/main" id="{ECA69FA3-FC98-4458-B514-52636194A6EE}"/>
              </a:ext>
            </a:extLst>
          </p:cNvPr>
          <p:cNvPicPr>
            <a:picLocks noChangeAspect="1"/>
          </p:cNvPicPr>
          <p:nvPr/>
        </p:nvPicPr>
        <p:blipFill>
          <a:blip r:embed="rId3"/>
          <a:stretch>
            <a:fillRect/>
          </a:stretch>
        </p:blipFill>
        <p:spPr>
          <a:xfrm>
            <a:off x="3505755" y="5594566"/>
            <a:ext cx="4381500" cy="1200150"/>
          </a:xfrm>
          <a:prstGeom prst="rect">
            <a:avLst/>
          </a:prstGeom>
        </p:spPr>
      </p:pic>
    </p:spTree>
    <p:extLst>
      <p:ext uri="{BB962C8B-B14F-4D97-AF65-F5344CB8AC3E}">
        <p14:creationId xmlns:p14="http://schemas.microsoft.com/office/powerpoint/2010/main" val="1755563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7C1C-F212-47DD-A06A-46F0A2264738}"/>
              </a:ext>
            </a:extLst>
          </p:cNvPr>
          <p:cNvSpPr>
            <a:spLocks noGrp="1"/>
          </p:cNvSpPr>
          <p:nvPr>
            <p:ph type="title"/>
          </p:nvPr>
        </p:nvSpPr>
        <p:spPr>
          <a:xfrm>
            <a:off x="838200" y="98795"/>
            <a:ext cx="10515600" cy="1325563"/>
          </a:xfrm>
        </p:spPr>
        <p:txBody>
          <a:bodyPr/>
          <a:lstStyle/>
          <a:p>
            <a:r>
              <a:rPr lang="en-US" dirty="0"/>
              <a:t>Focal Loss</a:t>
            </a:r>
          </a:p>
        </p:txBody>
      </p:sp>
      <p:pic>
        <p:nvPicPr>
          <p:cNvPr id="4" name="Picture 3">
            <a:extLst>
              <a:ext uri="{FF2B5EF4-FFF2-40B4-BE49-F238E27FC236}">
                <a16:creationId xmlns:a16="http://schemas.microsoft.com/office/drawing/2014/main" id="{F269B5C4-3F78-4312-A40E-F0FA597EFAD9}"/>
              </a:ext>
            </a:extLst>
          </p:cNvPr>
          <p:cNvPicPr>
            <a:picLocks noChangeAspect="1"/>
          </p:cNvPicPr>
          <p:nvPr/>
        </p:nvPicPr>
        <p:blipFill>
          <a:blip r:embed="rId2"/>
          <a:stretch>
            <a:fillRect/>
          </a:stretch>
        </p:blipFill>
        <p:spPr>
          <a:xfrm>
            <a:off x="1367161" y="1241287"/>
            <a:ext cx="8985265" cy="5118407"/>
          </a:xfrm>
          <a:prstGeom prst="rect">
            <a:avLst/>
          </a:prstGeom>
        </p:spPr>
      </p:pic>
    </p:spTree>
    <p:extLst>
      <p:ext uri="{BB962C8B-B14F-4D97-AF65-F5344CB8AC3E}">
        <p14:creationId xmlns:p14="http://schemas.microsoft.com/office/powerpoint/2010/main" val="333155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9D1329-533B-480D-A596-F87391A905E7}"/>
              </a:ext>
            </a:extLst>
          </p:cNvPr>
          <p:cNvSpPr>
            <a:spLocks noGrp="1"/>
          </p:cNvSpPr>
          <p:nvPr>
            <p:ph type="title"/>
          </p:nvPr>
        </p:nvSpPr>
        <p:spPr>
          <a:xfrm>
            <a:off x="989120" y="2689934"/>
            <a:ext cx="10515600" cy="1325563"/>
          </a:xfrm>
        </p:spPr>
        <p:txBody>
          <a:bodyPr/>
          <a:lstStyle/>
          <a:p>
            <a:r>
              <a:rPr lang="en-US" dirty="0"/>
              <a:t>                  Optimizing Function</a:t>
            </a:r>
          </a:p>
        </p:txBody>
      </p:sp>
    </p:spTree>
    <p:extLst>
      <p:ext uri="{BB962C8B-B14F-4D97-AF65-F5344CB8AC3E}">
        <p14:creationId xmlns:p14="http://schemas.microsoft.com/office/powerpoint/2010/main" val="54023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259227-4890-49D9-BA77-802A3AA71D96}"/>
              </a:ext>
            </a:extLst>
          </p:cNvPr>
          <p:cNvSpPr>
            <a:spLocks noGrp="1"/>
          </p:cNvSpPr>
          <p:nvPr>
            <p:ph type="title"/>
          </p:nvPr>
        </p:nvSpPr>
        <p:spPr>
          <a:xfrm>
            <a:off x="838200" y="125428"/>
            <a:ext cx="10515600" cy="1325563"/>
          </a:xfrm>
        </p:spPr>
        <p:txBody>
          <a:bodyPr/>
          <a:lstStyle/>
          <a:p>
            <a:r>
              <a:rPr lang="en-US" dirty="0"/>
              <a:t>Gradient Descent</a:t>
            </a:r>
          </a:p>
        </p:txBody>
      </p:sp>
      <p:pic>
        <p:nvPicPr>
          <p:cNvPr id="5" name="Picture 4">
            <a:extLst>
              <a:ext uri="{FF2B5EF4-FFF2-40B4-BE49-F238E27FC236}">
                <a16:creationId xmlns:a16="http://schemas.microsoft.com/office/drawing/2014/main" id="{C638BA38-8D45-45CA-8584-19F8B1C4E778}"/>
              </a:ext>
            </a:extLst>
          </p:cNvPr>
          <p:cNvPicPr>
            <a:picLocks noChangeAspect="1"/>
          </p:cNvPicPr>
          <p:nvPr/>
        </p:nvPicPr>
        <p:blipFill>
          <a:blip r:embed="rId2"/>
          <a:stretch>
            <a:fillRect/>
          </a:stretch>
        </p:blipFill>
        <p:spPr>
          <a:xfrm>
            <a:off x="1606858" y="1570520"/>
            <a:ext cx="8185211" cy="4843871"/>
          </a:xfrm>
          <a:prstGeom prst="rect">
            <a:avLst/>
          </a:prstGeom>
        </p:spPr>
      </p:pic>
    </p:spTree>
    <p:extLst>
      <p:ext uri="{BB962C8B-B14F-4D97-AF65-F5344CB8AC3E}">
        <p14:creationId xmlns:p14="http://schemas.microsoft.com/office/powerpoint/2010/main" val="2475844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F0CDC7-CCDA-4B46-8159-095804874E0A}"/>
              </a:ext>
            </a:extLst>
          </p:cNvPr>
          <p:cNvSpPr>
            <a:spLocks noGrp="1"/>
          </p:cNvSpPr>
          <p:nvPr>
            <p:ph type="title"/>
          </p:nvPr>
        </p:nvSpPr>
        <p:spPr>
          <a:xfrm>
            <a:off x="838200" y="160939"/>
            <a:ext cx="10515600" cy="1325563"/>
          </a:xfrm>
        </p:spPr>
        <p:txBody>
          <a:bodyPr/>
          <a:lstStyle/>
          <a:p>
            <a:r>
              <a:rPr lang="en-US" dirty="0"/>
              <a:t>Gradient Descent with momentum</a:t>
            </a:r>
          </a:p>
        </p:txBody>
      </p:sp>
      <p:pic>
        <p:nvPicPr>
          <p:cNvPr id="5" name="Picture 4">
            <a:extLst>
              <a:ext uri="{FF2B5EF4-FFF2-40B4-BE49-F238E27FC236}">
                <a16:creationId xmlns:a16="http://schemas.microsoft.com/office/drawing/2014/main" id="{C3EB24E2-7FA3-443F-B2E2-2FB4EA4605C5}"/>
              </a:ext>
            </a:extLst>
          </p:cNvPr>
          <p:cNvPicPr>
            <a:picLocks noChangeAspect="1"/>
          </p:cNvPicPr>
          <p:nvPr/>
        </p:nvPicPr>
        <p:blipFill>
          <a:blip r:embed="rId2"/>
          <a:stretch>
            <a:fillRect/>
          </a:stretch>
        </p:blipFill>
        <p:spPr>
          <a:xfrm>
            <a:off x="2205622" y="1486502"/>
            <a:ext cx="7378699" cy="4630815"/>
          </a:xfrm>
          <a:prstGeom prst="rect">
            <a:avLst/>
          </a:prstGeom>
        </p:spPr>
      </p:pic>
    </p:spTree>
    <p:extLst>
      <p:ext uri="{BB962C8B-B14F-4D97-AF65-F5344CB8AC3E}">
        <p14:creationId xmlns:p14="http://schemas.microsoft.com/office/powerpoint/2010/main" val="172424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AEA5F-C035-4EF5-957F-58C26C6FE88A}"/>
              </a:ext>
            </a:extLst>
          </p:cNvPr>
          <p:cNvSpPr>
            <a:spLocks noGrp="1"/>
          </p:cNvSpPr>
          <p:nvPr>
            <p:ph type="title"/>
          </p:nvPr>
        </p:nvSpPr>
        <p:spPr/>
        <p:txBody>
          <a:bodyPr>
            <a:normAutofit/>
          </a:bodyPr>
          <a:lstStyle/>
          <a:p>
            <a:r>
              <a:rPr lang="en-US" dirty="0"/>
              <a:t>Gradient Descent with Nesterov Momentum</a:t>
            </a:r>
            <a:br>
              <a:rPr lang="en-US" dirty="0"/>
            </a:br>
            <a:endParaRPr lang="en-US" dirty="0"/>
          </a:p>
        </p:txBody>
      </p:sp>
      <p:pic>
        <p:nvPicPr>
          <p:cNvPr id="4" name="Picture 3">
            <a:extLst>
              <a:ext uri="{FF2B5EF4-FFF2-40B4-BE49-F238E27FC236}">
                <a16:creationId xmlns:a16="http://schemas.microsoft.com/office/drawing/2014/main" id="{BCC5AD2E-C005-4500-9386-BB2183D9BF3F}"/>
              </a:ext>
            </a:extLst>
          </p:cNvPr>
          <p:cNvPicPr>
            <a:picLocks noChangeAspect="1"/>
          </p:cNvPicPr>
          <p:nvPr/>
        </p:nvPicPr>
        <p:blipFill>
          <a:blip r:embed="rId2"/>
          <a:stretch>
            <a:fillRect/>
          </a:stretch>
        </p:blipFill>
        <p:spPr>
          <a:xfrm>
            <a:off x="1731146" y="1418830"/>
            <a:ext cx="7945514" cy="4617330"/>
          </a:xfrm>
          <a:prstGeom prst="rect">
            <a:avLst/>
          </a:prstGeom>
        </p:spPr>
      </p:pic>
    </p:spTree>
    <p:extLst>
      <p:ext uri="{BB962C8B-B14F-4D97-AF65-F5344CB8AC3E}">
        <p14:creationId xmlns:p14="http://schemas.microsoft.com/office/powerpoint/2010/main" val="2440855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B97C-EF42-4F9C-B47B-37E96F1958C6}"/>
              </a:ext>
            </a:extLst>
          </p:cNvPr>
          <p:cNvSpPr>
            <a:spLocks noGrp="1"/>
          </p:cNvSpPr>
          <p:nvPr>
            <p:ph type="title"/>
          </p:nvPr>
        </p:nvSpPr>
        <p:spPr>
          <a:xfrm>
            <a:off x="838200" y="0"/>
            <a:ext cx="10515600" cy="1325563"/>
          </a:xfrm>
        </p:spPr>
        <p:txBody>
          <a:bodyPr/>
          <a:lstStyle/>
          <a:p>
            <a:r>
              <a:rPr lang="en-US" dirty="0"/>
              <a:t>Gradient Descent</a:t>
            </a:r>
          </a:p>
        </p:txBody>
      </p:sp>
      <p:sp>
        <p:nvSpPr>
          <p:cNvPr id="3" name="Content Placeholder 2">
            <a:extLst>
              <a:ext uri="{FF2B5EF4-FFF2-40B4-BE49-F238E27FC236}">
                <a16:creationId xmlns:a16="http://schemas.microsoft.com/office/drawing/2014/main" id="{C9788513-C258-4AAE-A597-11E655C286DB}"/>
              </a:ext>
            </a:extLst>
          </p:cNvPr>
          <p:cNvSpPr>
            <a:spLocks noGrp="1"/>
          </p:cNvSpPr>
          <p:nvPr>
            <p:ph idx="1"/>
          </p:nvPr>
        </p:nvSpPr>
        <p:spPr>
          <a:xfrm>
            <a:off x="838200" y="1325563"/>
            <a:ext cx="10515600" cy="4851400"/>
          </a:xfrm>
        </p:spPr>
        <p:txBody>
          <a:bodyPr>
            <a:normAutofit/>
          </a:bodyPr>
          <a:lstStyle/>
          <a:p>
            <a:r>
              <a:rPr lang="en-US" sz="2000" b="1" i="0" dirty="0">
                <a:solidFill>
                  <a:srgbClr val="00B0F0"/>
                </a:solidFill>
                <a:effectLst/>
                <a:latin typeface="arial" panose="020B0604020202020204" pitchFamily="34" charset="0"/>
              </a:rPr>
              <a:t>Gradient Descent with Momentum</a:t>
            </a:r>
            <a:r>
              <a:rPr lang="en-US" sz="2000" b="0" i="0" dirty="0">
                <a:solidFill>
                  <a:srgbClr val="00B0F0"/>
                </a:solidFill>
                <a:effectLst/>
                <a:latin typeface="arial" panose="020B0604020202020204" pitchFamily="34" charset="0"/>
              </a:rPr>
              <a:t> </a:t>
            </a:r>
            <a:r>
              <a:rPr lang="en-US" sz="2000" b="0" i="0" dirty="0">
                <a:solidFill>
                  <a:srgbClr val="202124"/>
                </a:solidFill>
                <a:effectLst/>
                <a:latin typeface="arial" panose="020B0604020202020204" pitchFamily="34" charset="0"/>
              </a:rPr>
              <a:t>considers the past </a:t>
            </a:r>
            <a:r>
              <a:rPr lang="en-US" sz="2000" b="1" i="0" dirty="0">
                <a:solidFill>
                  <a:srgbClr val="202124"/>
                </a:solidFill>
                <a:effectLst/>
                <a:latin typeface="arial" panose="020B0604020202020204" pitchFamily="34" charset="0"/>
              </a:rPr>
              <a:t>gradients</a:t>
            </a:r>
            <a:r>
              <a:rPr lang="en-US" sz="2000" b="0" i="0" dirty="0">
                <a:solidFill>
                  <a:srgbClr val="202124"/>
                </a:solidFill>
                <a:effectLst/>
                <a:latin typeface="arial" panose="020B0604020202020204" pitchFamily="34" charset="0"/>
              </a:rPr>
              <a:t> to smooth out the update. ... It computes an exponentially weighted </a:t>
            </a:r>
            <a:r>
              <a:rPr lang="en-US" sz="2000" b="1" i="0" dirty="0">
                <a:solidFill>
                  <a:srgbClr val="202124"/>
                </a:solidFill>
                <a:effectLst/>
                <a:latin typeface="arial" panose="020B0604020202020204" pitchFamily="34" charset="0"/>
              </a:rPr>
              <a:t>average</a:t>
            </a:r>
            <a:r>
              <a:rPr lang="en-US" sz="2000" b="0" i="0" dirty="0">
                <a:solidFill>
                  <a:srgbClr val="202124"/>
                </a:solidFill>
                <a:effectLst/>
                <a:latin typeface="arial" panose="020B0604020202020204" pitchFamily="34" charset="0"/>
              </a:rPr>
              <a:t> of your </a:t>
            </a:r>
            <a:r>
              <a:rPr lang="en-US" sz="2000" b="1" i="0" dirty="0">
                <a:solidFill>
                  <a:srgbClr val="202124"/>
                </a:solidFill>
                <a:effectLst/>
                <a:latin typeface="arial" panose="020B0604020202020204" pitchFamily="34" charset="0"/>
              </a:rPr>
              <a:t>gradients</a:t>
            </a:r>
            <a:r>
              <a:rPr lang="en-US" sz="2000" b="0" i="0" dirty="0">
                <a:solidFill>
                  <a:srgbClr val="202124"/>
                </a:solidFill>
                <a:effectLst/>
                <a:latin typeface="arial" panose="020B0604020202020204" pitchFamily="34" charset="0"/>
              </a:rPr>
              <a:t>, </a:t>
            </a:r>
            <a:r>
              <a:rPr lang="en-US" sz="2000" b="1" i="0" dirty="0">
                <a:solidFill>
                  <a:srgbClr val="202124"/>
                </a:solidFill>
                <a:effectLst/>
                <a:latin typeface="arial" panose="020B0604020202020204" pitchFamily="34" charset="0"/>
              </a:rPr>
              <a:t>and</a:t>
            </a:r>
            <a:r>
              <a:rPr lang="en-US" sz="2000" b="0" i="0" dirty="0">
                <a:solidFill>
                  <a:srgbClr val="202124"/>
                </a:solidFill>
                <a:effectLst/>
                <a:latin typeface="arial" panose="020B0604020202020204" pitchFamily="34" charset="0"/>
              </a:rPr>
              <a:t> then use that </a:t>
            </a:r>
            <a:r>
              <a:rPr lang="en-US" sz="2000" b="1" i="0" dirty="0">
                <a:solidFill>
                  <a:srgbClr val="202124"/>
                </a:solidFill>
                <a:effectLst/>
                <a:latin typeface="arial" panose="020B0604020202020204" pitchFamily="34" charset="0"/>
              </a:rPr>
              <a:t>gradient</a:t>
            </a:r>
            <a:r>
              <a:rPr lang="en-US" sz="2000" b="0" i="0" dirty="0">
                <a:solidFill>
                  <a:srgbClr val="202124"/>
                </a:solidFill>
                <a:effectLst/>
                <a:latin typeface="arial" panose="020B0604020202020204" pitchFamily="34" charset="0"/>
              </a:rPr>
              <a:t> to update your weights instead. It works faster than the standard </a:t>
            </a:r>
            <a:r>
              <a:rPr lang="en-US" sz="2000" b="1" i="0" dirty="0">
                <a:solidFill>
                  <a:srgbClr val="202124"/>
                </a:solidFill>
                <a:effectLst/>
                <a:latin typeface="arial" panose="020B0604020202020204" pitchFamily="34" charset="0"/>
              </a:rPr>
              <a:t>gradient descent</a:t>
            </a:r>
            <a:r>
              <a:rPr lang="en-US" sz="2000" b="0" i="0" dirty="0">
                <a:solidFill>
                  <a:srgbClr val="202124"/>
                </a:solidFill>
                <a:effectLst/>
                <a:latin typeface="arial" panose="020B0604020202020204" pitchFamily="34" charset="0"/>
              </a:rPr>
              <a:t> algorithm.</a:t>
            </a:r>
            <a:endParaRPr lang="en-US" sz="2000" dirty="0"/>
          </a:p>
        </p:txBody>
      </p:sp>
      <p:pic>
        <p:nvPicPr>
          <p:cNvPr id="4" name="Picture 3">
            <a:extLst>
              <a:ext uri="{FF2B5EF4-FFF2-40B4-BE49-F238E27FC236}">
                <a16:creationId xmlns:a16="http://schemas.microsoft.com/office/drawing/2014/main" id="{486BC004-8EBA-4466-A35C-93308C3F6B45}"/>
              </a:ext>
            </a:extLst>
          </p:cNvPr>
          <p:cNvPicPr>
            <a:picLocks noChangeAspect="1"/>
          </p:cNvPicPr>
          <p:nvPr/>
        </p:nvPicPr>
        <p:blipFill>
          <a:blip r:embed="rId2"/>
          <a:stretch>
            <a:fillRect/>
          </a:stretch>
        </p:blipFill>
        <p:spPr>
          <a:xfrm>
            <a:off x="1618326" y="2579688"/>
            <a:ext cx="8458200" cy="1171575"/>
          </a:xfrm>
          <a:prstGeom prst="rect">
            <a:avLst/>
          </a:prstGeom>
        </p:spPr>
      </p:pic>
      <p:pic>
        <p:nvPicPr>
          <p:cNvPr id="5" name="Picture 4">
            <a:extLst>
              <a:ext uri="{FF2B5EF4-FFF2-40B4-BE49-F238E27FC236}">
                <a16:creationId xmlns:a16="http://schemas.microsoft.com/office/drawing/2014/main" id="{A03624B3-4CDD-46AE-BA87-28B9AD0E789E}"/>
              </a:ext>
            </a:extLst>
          </p:cNvPr>
          <p:cNvPicPr>
            <a:picLocks noChangeAspect="1"/>
          </p:cNvPicPr>
          <p:nvPr/>
        </p:nvPicPr>
        <p:blipFill>
          <a:blip r:embed="rId3"/>
          <a:stretch>
            <a:fillRect/>
          </a:stretch>
        </p:blipFill>
        <p:spPr>
          <a:xfrm>
            <a:off x="1618326" y="3898684"/>
            <a:ext cx="8362950" cy="2562225"/>
          </a:xfrm>
          <a:prstGeom prst="rect">
            <a:avLst/>
          </a:prstGeom>
        </p:spPr>
      </p:pic>
    </p:spTree>
    <p:extLst>
      <p:ext uri="{BB962C8B-B14F-4D97-AF65-F5344CB8AC3E}">
        <p14:creationId xmlns:p14="http://schemas.microsoft.com/office/powerpoint/2010/main" val="106462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3343-5C7C-469E-8E3E-AF101438F3C2}"/>
              </a:ext>
            </a:extLst>
          </p:cNvPr>
          <p:cNvSpPr>
            <a:spLocks noGrp="1"/>
          </p:cNvSpPr>
          <p:nvPr>
            <p:ph type="title"/>
          </p:nvPr>
        </p:nvSpPr>
        <p:spPr>
          <a:xfrm>
            <a:off x="838200" y="107672"/>
            <a:ext cx="10515600" cy="1325563"/>
          </a:xfrm>
        </p:spPr>
        <p:txBody>
          <a:bodyPr/>
          <a:lstStyle/>
          <a:p>
            <a:r>
              <a:rPr lang="en-US" dirty="0"/>
              <a:t>Example: MLP Model</a:t>
            </a:r>
          </a:p>
        </p:txBody>
      </p:sp>
      <p:pic>
        <p:nvPicPr>
          <p:cNvPr id="1026" name="Picture 2">
            <a:extLst>
              <a:ext uri="{FF2B5EF4-FFF2-40B4-BE49-F238E27FC236}">
                <a16:creationId xmlns:a16="http://schemas.microsoft.com/office/drawing/2014/main" id="{ED05CC61-A5B4-4F8B-A33D-C957ADC38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871" y="1530807"/>
            <a:ext cx="5202315" cy="44424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65D945-C3BC-4503-992A-648CE1969E36}"/>
              </a:ext>
            </a:extLst>
          </p:cNvPr>
          <p:cNvSpPr txBox="1"/>
          <p:nvPr/>
        </p:nvSpPr>
        <p:spPr>
          <a:xfrm>
            <a:off x="1723748" y="5946600"/>
            <a:ext cx="9630052" cy="646331"/>
          </a:xfrm>
          <a:prstGeom prst="rect">
            <a:avLst/>
          </a:prstGeom>
          <a:noFill/>
        </p:spPr>
        <p:txBody>
          <a:bodyPr wrap="square">
            <a:spAutoFit/>
          </a:bodyPr>
          <a:lstStyle/>
          <a:p>
            <a:pPr algn="l"/>
            <a:r>
              <a:rPr lang="en-US" b="1" i="0" dirty="0">
                <a:solidFill>
                  <a:srgbClr val="333333"/>
                </a:solidFill>
                <a:effectLst/>
                <a:latin typeface="roboto"/>
              </a:rPr>
              <a:t>Epoch 10/10</a:t>
            </a:r>
            <a:endParaRPr lang="en-US" b="0" i="0" dirty="0">
              <a:solidFill>
                <a:srgbClr val="595858"/>
              </a:solidFill>
              <a:effectLst/>
              <a:latin typeface="roboto"/>
            </a:endParaRPr>
          </a:p>
          <a:p>
            <a:pPr algn="l"/>
            <a:r>
              <a:rPr lang="en-US" b="1" i="0" dirty="0">
                <a:solidFill>
                  <a:srgbClr val="333333"/>
                </a:solidFill>
                <a:effectLst/>
                <a:latin typeface="roboto"/>
              </a:rPr>
              <a:t>50/50 [==============================] – 21s – loss: 15.0100 – acc: 0.0688</a:t>
            </a:r>
            <a:endParaRPr lang="en-US" b="0" i="0" dirty="0">
              <a:solidFill>
                <a:srgbClr val="595858"/>
              </a:solidFill>
              <a:effectLst/>
              <a:latin typeface="roboto"/>
            </a:endParaRPr>
          </a:p>
        </p:txBody>
      </p:sp>
    </p:spTree>
    <p:extLst>
      <p:ext uri="{BB962C8B-B14F-4D97-AF65-F5344CB8AC3E}">
        <p14:creationId xmlns:p14="http://schemas.microsoft.com/office/powerpoint/2010/main" val="906564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B0-F67E-4635-99D6-75934B79A9B9}"/>
              </a:ext>
            </a:extLst>
          </p:cNvPr>
          <p:cNvSpPr>
            <a:spLocks noGrp="1"/>
          </p:cNvSpPr>
          <p:nvPr>
            <p:ph type="title"/>
          </p:nvPr>
        </p:nvSpPr>
        <p:spPr>
          <a:xfrm>
            <a:off x="838200" y="114099"/>
            <a:ext cx="10515600" cy="1073058"/>
          </a:xfrm>
        </p:spPr>
        <p:txBody>
          <a:bodyPr>
            <a:normAutofit fontScale="90000"/>
          </a:bodyPr>
          <a:lstStyle/>
          <a:p>
            <a:br>
              <a:rPr lang="en-US" b="1" i="0" dirty="0">
                <a:solidFill>
                  <a:srgbClr val="212529"/>
                </a:solidFill>
                <a:effectLst/>
                <a:latin typeface="Open Sans"/>
              </a:rPr>
            </a:br>
            <a:r>
              <a:rPr lang="en-US" sz="4900" dirty="0"/>
              <a:t>RMSprop</a:t>
            </a:r>
            <a:br>
              <a:rPr lang="en-US" b="1" i="0" dirty="0">
                <a:solidFill>
                  <a:srgbClr val="212529"/>
                </a:solidFill>
                <a:effectLst/>
                <a:latin typeface="Open Sans"/>
              </a:rPr>
            </a:br>
            <a:endParaRPr lang="en-US" dirty="0"/>
          </a:p>
        </p:txBody>
      </p:sp>
      <p:pic>
        <p:nvPicPr>
          <p:cNvPr id="4" name="Picture 3">
            <a:extLst>
              <a:ext uri="{FF2B5EF4-FFF2-40B4-BE49-F238E27FC236}">
                <a16:creationId xmlns:a16="http://schemas.microsoft.com/office/drawing/2014/main" id="{AE7D8C72-38E9-4C87-84F6-888CCA124E77}"/>
              </a:ext>
            </a:extLst>
          </p:cNvPr>
          <p:cNvPicPr>
            <a:picLocks noChangeAspect="1"/>
          </p:cNvPicPr>
          <p:nvPr/>
        </p:nvPicPr>
        <p:blipFill>
          <a:blip r:embed="rId2"/>
          <a:stretch>
            <a:fillRect/>
          </a:stretch>
        </p:blipFill>
        <p:spPr>
          <a:xfrm>
            <a:off x="1804988" y="1187157"/>
            <a:ext cx="6939518" cy="2118055"/>
          </a:xfrm>
          <a:prstGeom prst="rect">
            <a:avLst/>
          </a:prstGeom>
        </p:spPr>
      </p:pic>
      <p:pic>
        <p:nvPicPr>
          <p:cNvPr id="5" name="Picture 4">
            <a:extLst>
              <a:ext uri="{FF2B5EF4-FFF2-40B4-BE49-F238E27FC236}">
                <a16:creationId xmlns:a16="http://schemas.microsoft.com/office/drawing/2014/main" id="{847FA336-94A1-4CC9-8E22-93DCB104D901}"/>
              </a:ext>
            </a:extLst>
          </p:cNvPr>
          <p:cNvPicPr>
            <a:picLocks noChangeAspect="1"/>
          </p:cNvPicPr>
          <p:nvPr/>
        </p:nvPicPr>
        <p:blipFill>
          <a:blip r:embed="rId3"/>
          <a:stretch>
            <a:fillRect/>
          </a:stretch>
        </p:blipFill>
        <p:spPr>
          <a:xfrm>
            <a:off x="2128838" y="3305212"/>
            <a:ext cx="6291817" cy="3184660"/>
          </a:xfrm>
          <a:prstGeom prst="rect">
            <a:avLst/>
          </a:prstGeom>
        </p:spPr>
      </p:pic>
    </p:spTree>
    <p:extLst>
      <p:ext uri="{BB962C8B-B14F-4D97-AF65-F5344CB8AC3E}">
        <p14:creationId xmlns:p14="http://schemas.microsoft.com/office/powerpoint/2010/main" val="693265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AAFF18-5B68-46E2-905D-DC3E1C250C5E}"/>
              </a:ext>
            </a:extLst>
          </p:cNvPr>
          <p:cNvPicPr>
            <a:picLocks noChangeAspect="1"/>
          </p:cNvPicPr>
          <p:nvPr/>
        </p:nvPicPr>
        <p:blipFill>
          <a:blip r:embed="rId2"/>
          <a:stretch>
            <a:fillRect/>
          </a:stretch>
        </p:blipFill>
        <p:spPr>
          <a:xfrm>
            <a:off x="2823097" y="986789"/>
            <a:ext cx="3166271" cy="1871286"/>
          </a:xfrm>
          <a:prstGeom prst="rect">
            <a:avLst/>
          </a:prstGeom>
        </p:spPr>
      </p:pic>
      <p:sp>
        <p:nvSpPr>
          <p:cNvPr id="7" name="Title 1">
            <a:extLst>
              <a:ext uri="{FF2B5EF4-FFF2-40B4-BE49-F238E27FC236}">
                <a16:creationId xmlns:a16="http://schemas.microsoft.com/office/drawing/2014/main" id="{B3AE8C7A-647B-49B4-9D66-CD4CAE4AFC30}"/>
              </a:ext>
            </a:extLst>
          </p:cNvPr>
          <p:cNvSpPr>
            <a:spLocks noGrp="1"/>
          </p:cNvSpPr>
          <p:nvPr>
            <p:ph type="title"/>
          </p:nvPr>
        </p:nvSpPr>
        <p:spPr>
          <a:xfrm>
            <a:off x="838200" y="114099"/>
            <a:ext cx="10515600" cy="1073058"/>
          </a:xfrm>
        </p:spPr>
        <p:txBody>
          <a:bodyPr>
            <a:normAutofit fontScale="90000"/>
          </a:bodyPr>
          <a:lstStyle/>
          <a:p>
            <a:br>
              <a:rPr lang="en-US" b="1" i="0" dirty="0">
                <a:solidFill>
                  <a:srgbClr val="212529"/>
                </a:solidFill>
                <a:effectLst/>
                <a:latin typeface="Open Sans"/>
              </a:rPr>
            </a:br>
            <a:r>
              <a:rPr lang="en-US" sz="4900" dirty="0"/>
              <a:t>ADAM</a:t>
            </a:r>
            <a:br>
              <a:rPr lang="en-US" b="1" i="0" dirty="0">
                <a:solidFill>
                  <a:srgbClr val="212529"/>
                </a:solidFill>
                <a:effectLst/>
                <a:latin typeface="Open Sans"/>
              </a:rPr>
            </a:br>
            <a:endParaRPr lang="en-US" dirty="0"/>
          </a:p>
        </p:txBody>
      </p:sp>
      <p:pic>
        <p:nvPicPr>
          <p:cNvPr id="8" name="Picture 7">
            <a:extLst>
              <a:ext uri="{FF2B5EF4-FFF2-40B4-BE49-F238E27FC236}">
                <a16:creationId xmlns:a16="http://schemas.microsoft.com/office/drawing/2014/main" id="{7928FD65-5B86-4D98-BD97-6A6FFD9703DC}"/>
              </a:ext>
            </a:extLst>
          </p:cNvPr>
          <p:cNvPicPr>
            <a:picLocks noChangeAspect="1"/>
          </p:cNvPicPr>
          <p:nvPr/>
        </p:nvPicPr>
        <p:blipFill>
          <a:blip r:embed="rId3"/>
          <a:stretch>
            <a:fillRect/>
          </a:stretch>
        </p:blipFill>
        <p:spPr>
          <a:xfrm>
            <a:off x="1157026" y="2858075"/>
            <a:ext cx="7090160" cy="3787785"/>
          </a:xfrm>
          <a:prstGeom prst="rect">
            <a:avLst/>
          </a:prstGeom>
        </p:spPr>
      </p:pic>
    </p:spTree>
    <p:extLst>
      <p:ext uri="{BB962C8B-B14F-4D97-AF65-F5344CB8AC3E}">
        <p14:creationId xmlns:p14="http://schemas.microsoft.com/office/powerpoint/2010/main" val="1803934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8DF0-4B4A-466F-B073-BD10F8DC0AFF}"/>
              </a:ext>
            </a:extLst>
          </p:cNvPr>
          <p:cNvSpPr>
            <a:spLocks noGrp="1"/>
          </p:cNvSpPr>
          <p:nvPr>
            <p:ph type="title"/>
          </p:nvPr>
        </p:nvSpPr>
        <p:spPr/>
        <p:txBody>
          <a:bodyPr/>
          <a:lstStyle/>
          <a:p>
            <a:r>
              <a:rPr lang="en-US" dirty="0"/>
              <a:t>Adadelta</a:t>
            </a:r>
            <a:br>
              <a:rPr lang="en-US" b="1" i="0" dirty="0">
                <a:solidFill>
                  <a:srgbClr val="212529"/>
                </a:solidFill>
                <a:effectLst/>
                <a:latin typeface="Open Sans"/>
              </a:rPr>
            </a:br>
            <a:endParaRPr lang="en-US" dirty="0"/>
          </a:p>
        </p:txBody>
      </p:sp>
      <p:pic>
        <p:nvPicPr>
          <p:cNvPr id="4" name="Picture 3">
            <a:extLst>
              <a:ext uri="{FF2B5EF4-FFF2-40B4-BE49-F238E27FC236}">
                <a16:creationId xmlns:a16="http://schemas.microsoft.com/office/drawing/2014/main" id="{FC3E5B0F-726E-44C6-9A04-0D0A8187926A}"/>
              </a:ext>
            </a:extLst>
          </p:cNvPr>
          <p:cNvPicPr>
            <a:picLocks noChangeAspect="1"/>
          </p:cNvPicPr>
          <p:nvPr/>
        </p:nvPicPr>
        <p:blipFill>
          <a:blip r:embed="rId2"/>
          <a:stretch>
            <a:fillRect/>
          </a:stretch>
        </p:blipFill>
        <p:spPr>
          <a:xfrm>
            <a:off x="1662714" y="1584294"/>
            <a:ext cx="8458200" cy="1171575"/>
          </a:xfrm>
          <a:prstGeom prst="rect">
            <a:avLst/>
          </a:prstGeom>
        </p:spPr>
      </p:pic>
      <p:pic>
        <p:nvPicPr>
          <p:cNvPr id="5" name="Picture 4">
            <a:extLst>
              <a:ext uri="{FF2B5EF4-FFF2-40B4-BE49-F238E27FC236}">
                <a16:creationId xmlns:a16="http://schemas.microsoft.com/office/drawing/2014/main" id="{E9A4E42F-8C58-4350-A4F8-444B00E35F26}"/>
              </a:ext>
            </a:extLst>
          </p:cNvPr>
          <p:cNvPicPr>
            <a:picLocks noChangeAspect="1"/>
          </p:cNvPicPr>
          <p:nvPr/>
        </p:nvPicPr>
        <p:blipFill>
          <a:blip r:embed="rId3"/>
          <a:stretch>
            <a:fillRect/>
          </a:stretch>
        </p:blipFill>
        <p:spPr>
          <a:xfrm>
            <a:off x="1672239" y="3215936"/>
            <a:ext cx="8448675" cy="2609850"/>
          </a:xfrm>
          <a:prstGeom prst="rect">
            <a:avLst/>
          </a:prstGeom>
        </p:spPr>
      </p:pic>
    </p:spTree>
    <p:extLst>
      <p:ext uri="{BB962C8B-B14F-4D97-AF65-F5344CB8AC3E}">
        <p14:creationId xmlns:p14="http://schemas.microsoft.com/office/powerpoint/2010/main" val="1893019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18EE-F57C-42AA-B6B4-8D4C09419EA3}"/>
              </a:ext>
            </a:extLst>
          </p:cNvPr>
          <p:cNvSpPr>
            <a:spLocks noGrp="1"/>
          </p:cNvSpPr>
          <p:nvPr>
            <p:ph type="title"/>
          </p:nvPr>
        </p:nvSpPr>
        <p:spPr>
          <a:xfrm>
            <a:off x="838200" y="365126"/>
            <a:ext cx="10515600" cy="1232856"/>
          </a:xfrm>
        </p:spPr>
        <p:txBody>
          <a:bodyPr>
            <a:normAutofit fontScale="90000"/>
          </a:bodyPr>
          <a:lstStyle/>
          <a:p>
            <a:r>
              <a:rPr lang="en-US" dirty="0"/>
              <a:t>Adagrad</a:t>
            </a:r>
            <a:br>
              <a:rPr lang="en-US" b="1" i="0" dirty="0">
                <a:solidFill>
                  <a:srgbClr val="212529"/>
                </a:solidFill>
                <a:effectLst/>
                <a:latin typeface="Open Sans"/>
              </a:rPr>
            </a:br>
            <a:endParaRPr lang="en-US" dirty="0"/>
          </a:p>
        </p:txBody>
      </p:sp>
      <p:pic>
        <p:nvPicPr>
          <p:cNvPr id="4" name="Picture 3">
            <a:extLst>
              <a:ext uri="{FF2B5EF4-FFF2-40B4-BE49-F238E27FC236}">
                <a16:creationId xmlns:a16="http://schemas.microsoft.com/office/drawing/2014/main" id="{5E3047CC-B886-4DB4-92C2-813A50730731}"/>
              </a:ext>
            </a:extLst>
          </p:cNvPr>
          <p:cNvPicPr>
            <a:picLocks noChangeAspect="1"/>
          </p:cNvPicPr>
          <p:nvPr/>
        </p:nvPicPr>
        <p:blipFill>
          <a:blip r:embed="rId2"/>
          <a:stretch>
            <a:fillRect/>
          </a:stretch>
        </p:blipFill>
        <p:spPr>
          <a:xfrm>
            <a:off x="1524140" y="1015614"/>
            <a:ext cx="7646494" cy="1965261"/>
          </a:xfrm>
          <a:prstGeom prst="rect">
            <a:avLst/>
          </a:prstGeom>
        </p:spPr>
      </p:pic>
      <p:pic>
        <p:nvPicPr>
          <p:cNvPr id="5" name="Picture 4">
            <a:extLst>
              <a:ext uri="{FF2B5EF4-FFF2-40B4-BE49-F238E27FC236}">
                <a16:creationId xmlns:a16="http://schemas.microsoft.com/office/drawing/2014/main" id="{2654DFDA-02BF-4777-B30A-FEA67C52FD0B}"/>
              </a:ext>
            </a:extLst>
          </p:cNvPr>
          <p:cNvPicPr>
            <a:picLocks noChangeAspect="1"/>
          </p:cNvPicPr>
          <p:nvPr/>
        </p:nvPicPr>
        <p:blipFill>
          <a:blip r:embed="rId3"/>
          <a:stretch>
            <a:fillRect/>
          </a:stretch>
        </p:blipFill>
        <p:spPr>
          <a:xfrm>
            <a:off x="1411548" y="3162947"/>
            <a:ext cx="9174027" cy="2518762"/>
          </a:xfrm>
          <a:prstGeom prst="rect">
            <a:avLst/>
          </a:prstGeom>
        </p:spPr>
      </p:pic>
    </p:spTree>
    <p:extLst>
      <p:ext uri="{BB962C8B-B14F-4D97-AF65-F5344CB8AC3E}">
        <p14:creationId xmlns:p14="http://schemas.microsoft.com/office/powerpoint/2010/main" val="3860058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C53C-79D2-46DD-94F7-EBBFF120EC40}"/>
              </a:ext>
            </a:extLst>
          </p:cNvPr>
          <p:cNvSpPr>
            <a:spLocks noGrp="1"/>
          </p:cNvSpPr>
          <p:nvPr>
            <p:ph type="title"/>
          </p:nvPr>
        </p:nvSpPr>
        <p:spPr>
          <a:xfrm>
            <a:off x="838200" y="169817"/>
            <a:ext cx="10515600" cy="1286122"/>
          </a:xfrm>
        </p:spPr>
        <p:txBody>
          <a:bodyPr>
            <a:normAutofit fontScale="90000"/>
          </a:bodyPr>
          <a:lstStyle/>
          <a:p>
            <a:r>
              <a:rPr lang="en-US" dirty="0"/>
              <a:t>Adamax</a:t>
            </a:r>
            <a:br>
              <a:rPr lang="en-US" b="1" i="0" dirty="0">
                <a:solidFill>
                  <a:srgbClr val="212529"/>
                </a:solidFill>
                <a:effectLst/>
                <a:latin typeface="Open Sans"/>
              </a:rPr>
            </a:br>
            <a:endParaRPr lang="en-US" dirty="0"/>
          </a:p>
        </p:txBody>
      </p:sp>
      <p:pic>
        <p:nvPicPr>
          <p:cNvPr id="4" name="Picture 3">
            <a:extLst>
              <a:ext uri="{FF2B5EF4-FFF2-40B4-BE49-F238E27FC236}">
                <a16:creationId xmlns:a16="http://schemas.microsoft.com/office/drawing/2014/main" id="{EADF887F-A485-409D-834C-F22B7204A960}"/>
              </a:ext>
            </a:extLst>
          </p:cNvPr>
          <p:cNvPicPr>
            <a:picLocks noChangeAspect="1"/>
          </p:cNvPicPr>
          <p:nvPr/>
        </p:nvPicPr>
        <p:blipFill>
          <a:blip r:embed="rId2"/>
          <a:stretch>
            <a:fillRect/>
          </a:stretch>
        </p:blipFill>
        <p:spPr>
          <a:xfrm>
            <a:off x="1306312" y="1062269"/>
            <a:ext cx="8496300" cy="1200150"/>
          </a:xfrm>
          <a:prstGeom prst="rect">
            <a:avLst/>
          </a:prstGeom>
        </p:spPr>
      </p:pic>
      <p:pic>
        <p:nvPicPr>
          <p:cNvPr id="5" name="Picture 4">
            <a:extLst>
              <a:ext uri="{FF2B5EF4-FFF2-40B4-BE49-F238E27FC236}">
                <a16:creationId xmlns:a16="http://schemas.microsoft.com/office/drawing/2014/main" id="{095EE975-EE80-4BCB-BCC5-F7E97C908337}"/>
              </a:ext>
            </a:extLst>
          </p:cNvPr>
          <p:cNvPicPr>
            <a:picLocks noChangeAspect="1"/>
          </p:cNvPicPr>
          <p:nvPr/>
        </p:nvPicPr>
        <p:blipFill>
          <a:blip r:embed="rId3"/>
          <a:stretch>
            <a:fillRect/>
          </a:stretch>
        </p:blipFill>
        <p:spPr>
          <a:xfrm>
            <a:off x="1429675" y="2535082"/>
            <a:ext cx="8001000" cy="2924175"/>
          </a:xfrm>
          <a:prstGeom prst="rect">
            <a:avLst/>
          </a:prstGeom>
        </p:spPr>
      </p:pic>
    </p:spTree>
    <p:extLst>
      <p:ext uri="{BB962C8B-B14F-4D97-AF65-F5344CB8AC3E}">
        <p14:creationId xmlns:p14="http://schemas.microsoft.com/office/powerpoint/2010/main" val="1584956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0E43CC-F6A8-4D6A-8143-5205EB40A9E9}"/>
              </a:ext>
            </a:extLst>
          </p:cNvPr>
          <p:cNvSpPr>
            <a:spLocks noGrp="1"/>
          </p:cNvSpPr>
          <p:nvPr>
            <p:ph type="title"/>
          </p:nvPr>
        </p:nvSpPr>
        <p:spPr>
          <a:xfrm>
            <a:off x="838200" y="37976"/>
            <a:ext cx="10515600" cy="1286122"/>
          </a:xfrm>
        </p:spPr>
        <p:txBody>
          <a:bodyPr>
            <a:normAutofit fontScale="90000"/>
          </a:bodyPr>
          <a:lstStyle/>
          <a:p>
            <a:br>
              <a:rPr lang="en-US" dirty="0"/>
            </a:br>
            <a:r>
              <a:rPr lang="en-US" dirty="0"/>
              <a:t>NAdam</a:t>
            </a:r>
            <a:br>
              <a:rPr lang="en-US" b="1" i="0" dirty="0">
                <a:solidFill>
                  <a:srgbClr val="212529"/>
                </a:solidFill>
                <a:effectLst/>
                <a:latin typeface="Open Sans"/>
              </a:rPr>
            </a:br>
            <a:endParaRPr lang="en-US" dirty="0"/>
          </a:p>
        </p:txBody>
      </p:sp>
      <p:pic>
        <p:nvPicPr>
          <p:cNvPr id="5" name="Picture 4">
            <a:extLst>
              <a:ext uri="{FF2B5EF4-FFF2-40B4-BE49-F238E27FC236}">
                <a16:creationId xmlns:a16="http://schemas.microsoft.com/office/drawing/2014/main" id="{B50B2897-537B-45D7-BD0F-39775DD823D5}"/>
              </a:ext>
            </a:extLst>
          </p:cNvPr>
          <p:cNvPicPr>
            <a:picLocks noChangeAspect="1"/>
          </p:cNvPicPr>
          <p:nvPr/>
        </p:nvPicPr>
        <p:blipFill>
          <a:blip r:embed="rId2"/>
          <a:stretch>
            <a:fillRect/>
          </a:stretch>
        </p:blipFill>
        <p:spPr>
          <a:xfrm>
            <a:off x="1130053" y="1155808"/>
            <a:ext cx="9567539" cy="1190625"/>
          </a:xfrm>
          <a:prstGeom prst="rect">
            <a:avLst/>
          </a:prstGeom>
        </p:spPr>
      </p:pic>
      <p:pic>
        <p:nvPicPr>
          <p:cNvPr id="6" name="Picture 5">
            <a:extLst>
              <a:ext uri="{FF2B5EF4-FFF2-40B4-BE49-F238E27FC236}">
                <a16:creationId xmlns:a16="http://schemas.microsoft.com/office/drawing/2014/main" id="{6A72DDA9-1A05-4A68-A92A-84BF20069BC0}"/>
              </a:ext>
            </a:extLst>
          </p:cNvPr>
          <p:cNvPicPr>
            <a:picLocks noChangeAspect="1"/>
          </p:cNvPicPr>
          <p:nvPr/>
        </p:nvPicPr>
        <p:blipFill>
          <a:blip r:embed="rId3"/>
          <a:stretch>
            <a:fillRect/>
          </a:stretch>
        </p:blipFill>
        <p:spPr>
          <a:xfrm>
            <a:off x="1205559" y="2441930"/>
            <a:ext cx="9090355" cy="3088320"/>
          </a:xfrm>
          <a:prstGeom prst="rect">
            <a:avLst/>
          </a:prstGeom>
        </p:spPr>
      </p:pic>
    </p:spTree>
    <p:extLst>
      <p:ext uri="{BB962C8B-B14F-4D97-AF65-F5344CB8AC3E}">
        <p14:creationId xmlns:p14="http://schemas.microsoft.com/office/powerpoint/2010/main" val="1725812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EB847-1A27-474E-8BD8-791A639B79EE}"/>
              </a:ext>
            </a:extLst>
          </p:cNvPr>
          <p:cNvSpPr>
            <a:spLocks noGrp="1"/>
          </p:cNvSpPr>
          <p:nvPr>
            <p:ph idx="1"/>
          </p:nvPr>
        </p:nvSpPr>
        <p:spPr>
          <a:xfrm>
            <a:off x="713913" y="1253331"/>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 </a:t>
            </a:r>
            <a:r>
              <a:rPr lang="en-US" sz="4400" dirty="0">
                <a:solidFill>
                  <a:srgbClr val="00B0F0"/>
                </a:solidFill>
              </a:rPr>
              <a:t>Thank You</a:t>
            </a:r>
          </a:p>
        </p:txBody>
      </p:sp>
    </p:spTree>
    <p:extLst>
      <p:ext uri="{BB962C8B-B14F-4D97-AF65-F5344CB8AC3E}">
        <p14:creationId xmlns:p14="http://schemas.microsoft.com/office/powerpoint/2010/main" val="398854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0DCE65-D885-4C70-A8DE-776FA427AC1F}"/>
              </a:ext>
            </a:extLst>
          </p:cNvPr>
          <p:cNvSpPr>
            <a:spLocks noGrp="1"/>
          </p:cNvSpPr>
          <p:nvPr>
            <p:ph type="title"/>
          </p:nvPr>
        </p:nvSpPr>
        <p:spPr>
          <a:xfrm>
            <a:off x="838200" y="107672"/>
            <a:ext cx="10515600" cy="1325563"/>
          </a:xfrm>
        </p:spPr>
        <p:txBody>
          <a:bodyPr/>
          <a:lstStyle/>
          <a:p>
            <a:r>
              <a:rPr lang="en-US" dirty="0"/>
              <a:t>Example: CNN Model</a:t>
            </a:r>
          </a:p>
        </p:txBody>
      </p:sp>
      <p:pic>
        <p:nvPicPr>
          <p:cNvPr id="2050" name="Picture 2">
            <a:extLst>
              <a:ext uri="{FF2B5EF4-FFF2-40B4-BE49-F238E27FC236}">
                <a16:creationId xmlns:a16="http://schemas.microsoft.com/office/drawing/2014/main" id="{4C7B4F36-1812-4ABD-A57C-447118477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903" y="1097552"/>
            <a:ext cx="4714043" cy="46628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159CD2-C5C0-40B1-806F-48A440CF0B58}"/>
              </a:ext>
            </a:extLst>
          </p:cNvPr>
          <p:cNvSpPr txBox="1"/>
          <p:nvPr/>
        </p:nvSpPr>
        <p:spPr>
          <a:xfrm>
            <a:off x="1129683" y="5760448"/>
            <a:ext cx="10515599" cy="646331"/>
          </a:xfrm>
          <a:prstGeom prst="rect">
            <a:avLst/>
          </a:prstGeom>
          <a:noFill/>
        </p:spPr>
        <p:txBody>
          <a:bodyPr wrap="square">
            <a:spAutoFit/>
          </a:bodyPr>
          <a:lstStyle/>
          <a:p>
            <a:pPr algn="l"/>
            <a:r>
              <a:rPr lang="en-US" b="1" i="0" dirty="0">
                <a:solidFill>
                  <a:srgbClr val="333333"/>
                </a:solidFill>
                <a:effectLst/>
                <a:latin typeface="roboto"/>
              </a:rPr>
              <a:t>Epoch 10/10</a:t>
            </a:r>
            <a:endParaRPr lang="en-US" b="0" i="0" dirty="0">
              <a:solidFill>
                <a:srgbClr val="595858"/>
              </a:solidFill>
              <a:effectLst/>
              <a:latin typeface="roboto"/>
            </a:endParaRPr>
          </a:p>
          <a:p>
            <a:pPr algn="l"/>
            <a:r>
              <a:rPr lang="en-US" b="1" i="0" dirty="0">
                <a:solidFill>
                  <a:srgbClr val="333333"/>
                </a:solidFill>
                <a:effectLst/>
                <a:latin typeface="roboto"/>
              </a:rPr>
              <a:t>50/50 [==============================] – 21s – loss: 13.5733 – acc: 0.1575</a:t>
            </a:r>
            <a:endParaRPr lang="en-US" b="0" i="0" dirty="0">
              <a:solidFill>
                <a:srgbClr val="595858"/>
              </a:solidFill>
              <a:effectLst/>
              <a:latin typeface="roboto"/>
            </a:endParaRPr>
          </a:p>
        </p:txBody>
      </p:sp>
    </p:spTree>
    <p:extLst>
      <p:ext uri="{BB962C8B-B14F-4D97-AF65-F5344CB8AC3E}">
        <p14:creationId xmlns:p14="http://schemas.microsoft.com/office/powerpoint/2010/main" val="333868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63F3AE-9294-4C42-A18A-357810A5F8E8}"/>
              </a:ext>
            </a:extLst>
          </p:cNvPr>
          <p:cNvSpPr>
            <a:spLocks noGrp="1"/>
          </p:cNvSpPr>
          <p:nvPr>
            <p:ph type="title"/>
          </p:nvPr>
        </p:nvSpPr>
        <p:spPr>
          <a:xfrm>
            <a:off x="838200" y="160939"/>
            <a:ext cx="10515600" cy="1325563"/>
          </a:xfrm>
        </p:spPr>
        <p:txBody>
          <a:bodyPr/>
          <a:lstStyle/>
          <a:p>
            <a:r>
              <a:rPr lang="en-US" dirty="0"/>
              <a:t>Example: VGG Architecture</a:t>
            </a:r>
          </a:p>
        </p:txBody>
      </p:sp>
      <p:pic>
        <p:nvPicPr>
          <p:cNvPr id="3074" name="Picture 2">
            <a:extLst>
              <a:ext uri="{FF2B5EF4-FFF2-40B4-BE49-F238E27FC236}">
                <a16:creationId xmlns:a16="http://schemas.microsoft.com/office/drawing/2014/main" id="{D2EAB7C5-B939-4678-B88D-EA3780390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509" y="1230184"/>
            <a:ext cx="4736228" cy="4202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5F5967-3C30-42E4-84F4-CCE833CF8F5C}"/>
              </a:ext>
            </a:extLst>
          </p:cNvPr>
          <p:cNvSpPr txBox="1"/>
          <p:nvPr/>
        </p:nvSpPr>
        <p:spPr>
          <a:xfrm>
            <a:off x="681731" y="5787319"/>
            <a:ext cx="10828538" cy="646331"/>
          </a:xfrm>
          <a:prstGeom prst="rect">
            <a:avLst/>
          </a:prstGeom>
          <a:noFill/>
        </p:spPr>
        <p:txBody>
          <a:bodyPr wrap="square">
            <a:spAutoFit/>
          </a:bodyPr>
          <a:lstStyle/>
          <a:p>
            <a:r>
              <a:rPr lang="en-US" b="0" i="0" dirty="0">
                <a:solidFill>
                  <a:srgbClr val="00B0F0"/>
                </a:solidFill>
                <a:effectLst/>
                <a:latin typeface="roboto"/>
              </a:rPr>
              <a:t>The only change that has been made to the VGG16 existing architecture is changing the softmax layer with 1000 outputs to 16 categories suitable for our problem and re-training the dense layer</a:t>
            </a:r>
            <a:r>
              <a:rPr lang="en-US" b="0" i="0" dirty="0">
                <a:solidFill>
                  <a:srgbClr val="595858"/>
                </a:solidFill>
                <a:effectLst/>
                <a:latin typeface="roboto"/>
              </a:rPr>
              <a:t>.</a:t>
            </a:r>
            <a:endParaRPr lang="en-US" dirty="0"/>
          </a:p>
        </p:txBody>
      </p:sp>
    </p:spTree>
    <p:extLst>
      <p:ext uri="{BB962C8B-B14F-4D97-AF65-F5344CB8AC3E}">
        <p14:creationId xmlns:p14="http://schemas.microsoft.com/office/powerpoint/2010/main" val="161710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A9F5-7425-45B4-9980-9B97A6E52809}"/>
              </a:ext>
            </a:extLst>
          </p:cNvPr>
          <p:cNvSpPr>
            <a:spLocks noGrp="1"/>
          </p:cNvSpPr>
          <p:nvPr>
            <p:ph type="title"/>
          </p:nvPr>
        </p:nvSpPr>
        <p:spPr/>
        <p:txBody>
          <a:bodyPr/>
          <a:lstStyle/>
          <a:p>
            <a:r>
              <a:rPr lang="en-US" dirty="0"/>
              <a:t>Convolutional Neural Network</a:t>
            </a:r>
          </a:p>
        </p:txBody>
      </p:sp>
      <p:sp>
        <p:nvSpPr>
          <p:cNvPr id="3" name="Content Placeholder 2">
            <a:extLst>
              <a:ext uri="{FF2B5EF4-FFF2-40B4-BE49-F238E27FC236}">
                <a16:creationId xmlns:a16="http://schemas.microsoft.com/office/drawing/2014/main" id="{6C748809-6831-4040-9F81-0AA9CC16EE4D}"/>
              </a:ext>
            </a:extLst>
          </p:cNvPr>
          <p:cNvSpPr>
            <a:spLocks noGrp="1"/>
          </p:cNvSpPr>
          <p:nvPr>
            <p:ph idx="1"/>
          </p:nvPr>
        </p:nvSpPr>
        <p:spPr>
          <a:xfrm>
            <a:off x="838200" y="1690688"/>
            <a:ext cx="10515600" cy="4486275"/>
          </a:xfrm>
        </p:spPr>
        <p:txBody>
          <a:bodyPr/>
          <a:lstStyle/>
          <a:p>
            <a:r>
              <a:rPr lang="en-US" b="1" i="0" dirty="0">
                <a:solidFill>
                  <a:srgbClr val="292929"/>
                </a:solidFill>
                <a:effectLst/>
                <a:latin typeface="charter"/>
              </a:rPr>
              <a:t>Convolutional base</a:t>
            </a:r>
            <a:r>
              <a:rPr lang="en-US" b="0" i="0" dirty="0">
                <a:solidFill>
                  <a:srgbClr val="292929"/>
                </a:solidFill>
                <a:effectLst/>
                <a:latin typeface="charter"/>
              </a:rPr>
              <a:t>, </a:t>
            </a:r>
            <a:r>
              <a:rPr lang="en-US" b="0" i="0" dirty="0">
                <a:solidFill>
                  <a:srgbClr val="00B0F0"/>
                </a:solidFill>
                <a:effectLst/>
                <a:latin typeface="charter"/>
              </a:rPr>
              <a:t>which is composed by a stack of convolutional and pooling layers.</a:t>
            </a:r>
            <a:r>
              <a:rPr lang="en-US" b="0" i="0" dirty="0">
                <a:solidFill>
                  <a:srgbClr val="292929"/>
                </a:solidFill>
                <a:effectLst/>
                <a:latin typeface="charter"/>
              </a:rPr>
              <a:t> The main goal of the convolutional base is to generate features from the image. </a:t>
            </a:r>
          </a:p>
          <a:p>
            <a:endParaRPr lang="en-US" dirty="0">
              <a:solidFill>
                <a:srgbClr val="292929"/>
              </a:solidFill>
              <a:latin typeface="charter"/>
            </a:endParaRPr>
          </a:p>
          <a:p>
            <a:r>
              <a:rPr lang="en-US" b="1" i="0" dirty="0">
                <a:solidFill>
                  <a:srgbClr val="292929"/>
                </a:solidFill>
                <a:effectLst/>
                <a:latin typeface="charter"/>
              </a:rPr>
              <a:t>Classifier</a:t>
            </a:r>
            <a:r>
              <a:rPr lang="en-US" b="0" i="0" dirty="0">
                <a:solidFill>
                  <a:srgbClr val="292929"/>
                </a:solidFill>
                <a:effectLst/>
                <a:latin typeface="charter"/>
              </a:rPr>
              <a:t>, </a:t>
            </a:r>
            <a:r>
              <a:rPr lang="en-US" b="0" i="0" dirty="0">
                <a:solidFill>
                  <a:srgbClr val="00B0F0"/>
                </a:solidFill>
                <a:effectLst/>
                <a:latin typeface="charter"/>
              </a:rPr>
              <a:t>which is usually composed by fully connected layers. The main goal of the classifier is to classify the image based on the detected features. </a:t>
            </a:r>
            <a:r>
              <a:rPr lang="en-US" b="0" i="0" dirty="0">
                <a:solidFill>
                  <a:srgbClr val="292929"/>
                </a:solidFill>
                <a:effectLst/>
                <a:latin typeface="charter"/>
              </a:rPr>
              <a:t>A fully connected layer is a layer whose neurons have full connections to all activation in the previous layer.</a:t>
            </a:r>
          </a:p>
          <a:p>
            <a:endParaRPr lang="en-US" b="1" dirty="0"/>
          </a:p>
        </p:txBody>
      </p:sp>
    </p:spTree>
    <p:extLst>
      <p:ext uri="{BB962C8B-B14F-4D97-AF65-F5344CB8AC3E}">
        <p14:creationId xmlns:p14="http://schemas.microsoft.com/office/powerpoint/2010/main" val="1813880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A910-6DCF-4C7B-8E45-9CAFE3A4DF2F}"/>
              </a:ext>
            </a:extLst>
          </p:cNvPr>
          <p:cNvSpPr>
            <a:spLocks noGrp="1"/>
          </p:cNvSpPr>
          <p:nvPr>
            <p:ph type="title"/>
          </p:nvPr>
        </p:nvSpPr>
        <p:spPr/>
        <p:txBody>
          <a:bodyPr/>
          <a:lstStyle/>
          <a:p>
            <a:r>
              <a:rPr lang="en-US" dirty="0"/>
              <a:t>Architecture of CNN model</a:t>
            </a:r>
          </a:p>
        </p:txBody>
      </p:sp>
      <p:pic>
        <p:nvPicPr>
          <p:cNvPr id="4098" name="Picture 2" descr="Image for post">
            <a:extLst>
              <a:ext uri="{FF2B5EF4-FFF2-40B4-BE49-F238E27FC236}">
                <a16:creationId xmlns:a16="http://schemas.microsoft.com/office/drawing/2014/main" id="{9B93E449-4195-4052-A991-BFF241CCF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936" y="1543097"/>
            <a:ext cx="1666875" cy="4162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2878FE-88A6-41D7-9985-B67C5E0ED1AC}"/>
              </a:ext>
            </a:extLst>
          </p:cNvPr>
          <p:cNvSpPr txBox="1"/>
          <p:nvPr/>
        </p:nvSpPr>
        <p:spPr>
          <a:xfrm>
            <a:off x="3026546" y="1674674"/>
            <a:ext cx="8159317" cy="1200329"/>
          </a:xfrm>
          <a:prstGeom prst="rect">
            <a:avLst/>
          </a:prstGeom>
          <a:noFill/>
        </p:spPr>
        <p:txBody>
          <a:bodyPr wrap="square">
            <a:spAutoFit/>
          </a:bodyPr>
          <a:lstStyle/>
          <a:p>
            <a:r>
              <a:rPr lang="en-US" b="0" i="0" dirty="0">
                <a:solidFill>
                  <a:srgbClr val="00B0F0"/>
                </a:solidFill>
                <a:effectLst/>
                <a:latin typeface="charter"/>
              </a:rPr>
              <a:t>One important aspect of these deep learning models is that they can automatically learn </a:t>
            </a:r>
            <a:r>
              <a:rPr lang="en-US" b="1" i="0" dirty="0">
                <a:solidFill>
                  <a:srgbClr val="00B0F0"/>
                </a:solidFill>
                <a:effectLst/>
                <a:latin typeface="charter"/>
              </a:rPr>
              <a:t>hierarchical feature representations</a:t>
            </a:r>
            <a:r>
              <a:rPr lang="en-US" b="0" i="0" dirty="0">
                <a:solidFill>
                  <a:srgbClr val="00B0F0"/>
                </a:solidFill>
                <a:effectLst/>
                <a:latin typeface="charter"/>
              </a:rPr>
              <a:t>. This means that features computed by the first layer are general and can be reused in different problem domains, while features computed by the </a:t>
            </a:r>
            <a:r>
              <a:rPr lang="en-US" b="0" i="0" dirty="0">
                <a:solidFill>
                  <a:srgbClr val="FF0000"/>
                </a:solidFill>
                <a:effectLst/>
                <a:latin typeface="charter"/>
              </a:rPr>
              <a:t>last layer are specific and depend on the chosen dataset and task.</a:t>
            </a:r>
            <a:endParaRPr lang="en-US" dirty="0">
              <a:solidFill>
                <a:srgbClr val="FF0000"/>
              </a:solidFill>
            </a:endParaRPr>
          </a:p>
        </p:txBody>
      </p:sp>
      <p:sp>
        <p:nvSpPr>
          <p:cNvPr id="8" name="TextBox 7">
            <a:extLst>
              <a:ext uri="{FF2B5EF4-FFF2-40B4-BE49-F238E27FC236}">
                <a16:creationId xmlns:a16="http://schemas.microsoft.com/office/drawing/2014/main" id="{F2842B00-9F74-42DD-A237-15E48DCC0BFE}"/>
              </a:ext>
            </a:extLst>
          </p:cNvPr>
          <p:cNvSpPr txBox="1"/>
          <p:nvPr/>
        </p:nvSpPr>
        <p:spPr>
          <a:xfrm>
            <a:off x="3026546" y="3155946"/>
            <a:ext cx="8327254" cy="1754326"/>
          </a:xfrm>
          <a:prstGeom prst="rect">
            <a:avLst/>
          </a:prstGeom>
          <a:noFill/>
        </p:spPr>
        <p:txBody>
          <a:bodyPr wrap="square">
            <a:spAutoFit/>
          </a:bodyPr>
          <a:lstStyle/>
          <a:p>
            <a:r>
              <a:rPr lang="en-US" b="0" i="0" dirty="0">
                <a:solidFill>
                  <a:srgbClr val="292929"/>
                </a:solidFill>
                <a:effectLst/>
                <a:latin typeface="charter"/>
              </a:rPr>
              <a:t>According to </a:t>
            </a:r>
            <a:r>
              <a:rPr lang="en-US" b="0" i="0" dirty="0" err="1">
                <a:solidFill>
                  <a:srgbClr val="292929"/>
                </a:solidFill>
                <a:effectLst/>
                <a:latin typeface="charter"/>
              </a:rPr>
              <a:t>Yosinski</a:t>
            </a:r>
            <a:r>
              <a:rPr lang="en-US" b="0" i="0" dirty="0">
                <a:solidFill>
                  <a:srgbClr val="292929"/>
                </a:solidFill>
                <a:effectLst/>
                <a:latin typeface="charter"/>
              </a:rPr>
              <a:t> et al. (2014), </a:t>
            </a:r>
            <a:r>
              <a:rPr lang="en-US" b="0" i="0" dirty="0">
                <a:solidFill>
                  <a:srgbClr val="00B0F0"/>
                </a:solidFill>
                <a:effectLst/>
                <a:latin typeface="charter"/>
              </a:rPr>
              <a:t>‘</a:t>
            </a:r>
            <a:r>
              <a:rPr lang="en-US" b="0" i="1" dirty="0">
                <a:solidFill>
                  <a:srgbClr val="00B0F0"/>
                </a:solidFill>
                <a:effectLst/>
                <a:latin typeface="charter"/>
              </a:rPr>
              <a:t>if first-layer features are general and last-layer features are specific, then there must be a transition from general to specific somewhere in the network’</a:t>
            </a:r>
            <a:r>
              <a:rPr lang="en-US" b="0" i="0" dirty="0">
                <a:solidFill>
                  <a:srgbClr val="292929"/>
                </a:solidFill>
                <a:effectLst/>
                <a:latin typeface="charter"/>
              </a:rPr>
              <a:t>. As a result, the convolutional base of our CNN — especially </a:t>
            </a:r>
            <a:r>
              <a:rPr lang="en-US" b="0" i="0" dirty="0">
                <a:solidFill>
                  <a:srgbClr val="00B0F0"/>
                </a:solidFill>
                <a:effectLst/>
                <a:latin typeface="charter"/>
              </a:rPr>
              <a:t>its lower layers (those who are closer to the inputs) </a:t>
            </a:r>
            <a:r>
              <a:rPr lang="en-US" b="0" i="0" dirty="0">
                <a:solidFill>
                  <a:srgbClr val="292929"/>
                </a:solidFill>
                <a:effectLst/>
                <a:latin typeface="charter"/>
              </a:rPr>
              <a:t>— refer to general features, whereas the classifier part, and some of the </a:t>
            </a:r>
            <a:r>
              <a:rPr lang="en-US" b="0" i="0" dirty="0">
                <a:solidFill>
                  <a:srgbClr val="FF0000"/>
                </a:solidFill>
                <a:effectLst/>
                <a:latin typeface="charter"/>
              </a:rPr>
              <a:t>higher layers of the convolutional base, refer to specialised features.</a:t>
            </a:r>
            <a:endParaRPr lang="en-US" dirty="0">
              <a:solidFill>
                <a:srgbClr val="FF0000"/>
              </a:solidFill>
            </a:endParaRPr>
          </a:p>
        </p:txBody>
      </p:sp>
    </p:spTree>
    <p:extLst>
      <p:ext uri="{BB962C8B-B14F-4D97-AF65-F5344CB8AC3E}">
        <p14:creationId xmlns:p14="http://schemas.microsoft.com/office/powerpoint/2010/main" val="65165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3547-624A-4C2A-BBF5-9B96C2637199}"/>
              </a:ext>
            </a:extLst>
          </p:cNvPr>
          <p:cNvSpPr>
            <a:spLocks noGrp="1"/>
          </p:cNvSpPr>
          <p:nvPr>
            <p:ph type="title"/>
          </p:nvPr>
        </p:nvSpPr>
        <p:spPr>
          <a:xfrm>
            <a:off x="838200" y="192519"/>
            <a:ext cx="10515600" cy="1325563"/>
          </a:xfrm>
        </p:spPr>
        <p:txBody>
          <a:bodyPr>
            <a:normAutofit fontScale="90000"/>
          </a:bodyPr>
          <a:lstStyle/>
          <a:p>
            <a:br>
              <a:rPr lang="en-US" b="1" i="0" dirty="0">
                <a:solidFill>
                  <a:srgbClr val="333333"/>
                </a:solidFill>
                <a:effectLst/>
                <a:latin typeface="poppins"/>
              </a:rPr>
            </a:br>
            <a:r>
              <a:rPr lang="en-US" b="1" i="0" dirty="0">
                <a:solidFill>
                  <a:srgbClr val="333333"/>
                </a:solidFill>
                <a:effectLst/>
                <a:latin typeface="poppins"/>
              </a:rPr>
              <a:t>How can I use Pre-trained Models?</a:t>
            </a:r>
            <a:br>
              <a:rPr lang="en-US" b="1" i="0" dirty="0">
                <a:solidFill>
                  <a:srgbClr val="333333"/>
                </a:solidFill>
                <a:effectLst/>
                <a:latin typeface="poppins"/>
              </a:rPr>
            </a:br>
            <a:endParaRPr lang="en-US" dirty="0"/>
          </a:p>
        </p:txBody>
      </p:sp>
      <p:sp>
        <p:nvSpPr>
          <p:cNvPr id="3" name="Content Placeholder 2">
            <a:extLst>
              <a:ext uri="{FF2B5EF4-FFF2-40B4-BE49-F238E27FC236}">
                <a16:creationId xmlns:a16="http://schemas.microsoft.com/office/drawing/2014/main" id="{E4104992-4F00-44F9-B883-32E6C6412211}"/>
              </a:ext>
            </a:extLst>
          </p:cNvPr>
          <p:cNvSpPr>
            <a:spLocks noGrp="1"/>
          </p:cNvSpPr>
          <p:nvPr>
            <p:ph idx="1"/>
          </p:nvPr>
        </p:nvSpPr>
        <p:spPr>
          <a:xfrm>
            <a:off x="838200" y="1518082"/>
            <a:ext cx="10515600" cy="4658881"/>
          </a:xfrm>
        </p:spPr>
        <p:txBody>
          <a:bodyPr>
            <a:normAutofit fontScale="92500" lnSpcReduction="10000"/>
          </a:bodyPr>
          <a:lstStyle/>
          <a:p>
            <a:r>
              <a:rPr lang="en-US" sz="2000" b="0" i="0" dirty="0">
                <a:solidFill>
                  <a:srgbClr val="595858"/>
                </a:solidFill>
                <a:effectLst/>
                <a:latin typeface="roboto"/>
              </a:rPr>
              <a:t>By using pre-trained models which have been previously trained on large datasets, we can directly use the </a:t>
            </a:r>
            <a:r>
              <a:rPr lang="en-US" sz="2000" b="0" i="0" dirty="0">
                <a:solidFill>
                  <a:srgbClr val="FF0000"/>
                </a:solidFill>
                <a:effectLst/>
                <a:latin typeface="roboto"/>
              </a:rPr>
              <a:t>weights and architecture </a:t>
            </a:r>
            <a:r>
              <a:rPr lang="en-US" sz="2000" b="0" i="0" dirty="0">
                <a:solidFill>
                  <a:srgbClr val="00B0F0"/>
                </a:solidFill>
                <a:effectLst/>
                <a:latin typeface="roboto"/>
              </a:rPr>
              <a:t>obtained and apply the learning on our problem statement. This is known as transfer learning. We “transfer the learning” of the pre-trained model to our specific problem statement.</a:t>
            </a:r>
          </a:p>
          <a:p>
            <a:endParaRPr lang="en-US" sz="2000" b="0" i="0" dirty="0">
              <a:solidFill>
                <a:srgbClr val="00B0F0"/>
              </a:solidFill>
              <a:effectLst/>
              <a:latin typeface="roboto"/>
            </a:endParaRPr>
          </a:p>
          <a:p>
            <a:r>
              <a:rPr lang="en-US" sz="2000" dirty="0">
                <a:solidFill>
                  <a:srgbClr val="00B0F0"/>
                </a:solidFill>
                <a:latin typeface="roboto"/>
              </a:rPr>
              <a:t>We are lucky that many pre-trained architectures are directly available for us in the </a:t>
            </a:r>
            <a:r>
              <a:rPr lang="en-US" sz="2000" dirty="0" err="1">
                <a:solidFill>
                  <a:srgbClr val="00B0F0"/>
                </a:solidFill>
                <a:latin typeface="roboto"/>
              </a:rPr>
              <a:t>Keras</a:t>
            </a:r>
            <a:r>
              <a:rPr lang="en-US" sz="2000" dirty="0">
                <a:solidFill>
                  <a:srgbClr val="00B0F0"/>
                </a:solidFill>
                <a:latin typeface="roboto"/>
              </a:rPr>
              <a:t> library. Imagenet data set has been widely used to build various architectures since it is large enough (1.2M images) to create a generalized model. </a:t>
            </a:r>
            <a:r>
              <a:rPr lang="en-US" sz="2000" dirty="0">
                <a:latin typeface="roboto"/>
              </a:rPr>
              <a:t>The problem statement is to train a model that can correctly classify the images into 1,000 separate object categories. These 1,000 image categories represent object classes that we come across in our day-to-day lives, such as species of dogs, cats, various household objects, vehicle types etc.</a:t>
            </a:r>
          </a:p>
          <a:p>
            <a:endParaRPr lang="en-US" sz="2000" dirty="0">
              <a:latin typeface="roboto"/>
            </a:endParaRPr>
          </a:p>
          <a:p>
            <a:r>
              <a:rPr lang="en-US" sz="2000" dirty="0">
                <a:solidFill>
                  <a:srgbClr val="00B0F0"/>
                </a:solidFill>
                <a:latin typeface="roboto"/>
              </a:rPr>
              <a:t>These pre-trained networks demonstrate a strong ability to generalize to images outside the ImageNet dataset via transfer learning. We make modifications in the pre-existing model by fine-tuning the model. </a:t>
            </a:r>
            <a:r>
              <a:rPr lang="en-US" sz="2000" dirty="0">
                <a:latin typeface="roboto"/>
              </a:rPr>
              <a:t>Since we assume that the pre-trained network has been trained quite well, we would not want to modify the weights too soon and too much. While modifying we generally use a learning rate smaller than the one used for initially training the model.</a:t>
            </a:r>
          </a:p>
          <a:p>
            <a:endParaRPr lang="en-US" sz="2000" dirty="0">
              <a:latin typeface="roboto"/>
            </a:endParaRPr>
          </a:p>
        </p:txBody>
      </p:sp>
    </p:spTree>
    <p:extLst>
      <p:ext uri="{BB962C8B-B14F-4D97-AF65-F5344CB8AC3E}">
        <p14:creationId xmlns:p14="http://schemas.microsoft.com/office/powerpoint/2010/main" val="270841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B2BD-B3CC-4FCD-A23B-47D83CB9599B}"/>
              </a:ext>
            </a:extLst>
          </p:cNvPr>
          <p:cNvSpPr>
            <a:spLocks noGrp="1"/>
          </p:cNvSpPr>
          <p:nvPr>
            <p:ph type="title"/>
          </p:nvPr>
        </p:nvSpPr>
        <p:spPr/>
        <p:txBody>
          <a:bodyPr/>
          <a:lstStyle/>
          <a:p>
            <a:r>
              <a:rPr lang="en-US" dirty="0"/>
              <a:t>Fine-Tuning Strategies</a:t>
            </a:r>
          </a:p>
        </p:txBody>
      </p:sp>
      <p:pic>
        <p:nvPicPr>
          <p:cNvPr id="4" name="Picture 3">
            <a:extLst>
              <a:ext uri="{FF2B5EF4-FFF2-40B4-BE49-F238E27FC236}">
                <a16:creationId xmlns:a16="http://schemas.microsoft.com/office/drawing/2014/main" id="{A2449BE4-0716-488B-ACA2-5B9BD0B051F2}"/>
              </a:ext>
            </a:extLst>
          </p:cNvPr>
          <p:cNvPicPr>
            <a:picLocks noChangeAspect="1"/>
          </p:cNvPicPr>
          <p:nvPr/>
        </p:nvPicPr>
        <p:blipFill>
          <a:blip r:embed="rId2"/>
          <a:stretch>
            <a:fillRect/>
          </a:stretch>
        </p:blipFill>
        <p:spPr>
          <a:xfrm>
            <a:off x="2438400" y="1757779"/>
            <a:ext cx="7738520" cy="4518734"/>
          </a:xfrm>
          <a:prstGeom prst="rect">
            <a:avLst/>
          </a:prstGeom>
        </p:spPr>
      </p:pic>
    </p:spTree>
    <p:extLst>
      <p:ext uri="{BB962C8B-B14F-4D97-AF65-F5344CB8AC3E}">
        <p14:creationId xmlns:p14="http://schemas.microsoft.com/office/powerpoint/2010/main" val="1542442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1898</Words>
  <Application>Microsoft Office PowerPoint</Application>
  <PresentationFormat>와이드스크린</PresentationFormat>
  <Paragraphs>105</Paragraphs>
  <Slides>36</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36</vt:i4>
      </vt:variant>
    </vt:vector>
  </HeadingPairs>
  <TitlesOfParts>
    <vt:vector size="46" baseType="lpstr">
      <vt:lpstr>charter</vt:lpstr>
      <vt:lpstr>Open Sans</vt:lpstr>
      <vt:lpstr>poppins</vt:lpstr>
      <vt:lpstr>roboto</vt:lpstr>
      <vt:lpstr>Arial</vt:lpstr>
      <vt:lpstr>Arial</vt:lpstr>
      <vt:lpstr>Calibri</vt:lpstr>
      <vt:lpstr>Calibri Light</vt:lpstr>
      <vt:lpstr>Helvetica</vt:lpstr>
      <vt:lpstr>Office Theme</vt:lpstr>
      <vt:lpstr>Transfer Learning</vt:lpstr>
      <vt:lpstr> What is a Pre-trained Model? </vt:lpstr>
      <vt:lpstr>Example: MLP Model</vt:lpstr>
      <vt:lpstr>Example: CNN Model</vt:lpstr>
      <vt:lpstr>Example: VGG Architecture</vt:lpstr>
      <vt:lpstr>Convolutional Neural Network</vt:lpstr>
      <vt:lpstr>Architecture of CNN model</vt:lpstr>
      <vt:lpstr> How can I use Pre-trained Models? </vt:lpstr>
      <vt:lpstr>Fine-Tuning Strategies</vt:lpstr>
      <vt:lpstr>Fine-Tuning Strategies</vt:lpstr>
      <vt:lpstr>Fine-Tuning Strategies</vt:lpstr>
      <vt:lpstr>Best Strategies to follow</vt:lpstr>
      <vt:lpstr>Best Strategies to follow</vt:lpstr>
      <vt:lpstr>Best Strategies to follow</vt:lpstr>
      <vt:lpstr>Best Strategies to follow</vt:lpstr>
      <vt:lpstr>Best Strategies to follow</vt:lpstr>
      <vt:lpstr>PowerPoint 프레젠테이션</vt:lpstr>
      <vt:lpstr>MultiClass Vs MultiLabel</vt:lpstr>
      <vt:lpstr>MultiClass Vs MultiLabel</vt:lpstr>
      <vt:lpstr> Cross-Entropy loss </vt:lpstr>
      <vt:lpstr>Contd…</vt:lpstr>
      <vt:lpstr> Categorical Cross-Entropy loss </vt:lpstr>
      <vt:lpstr> Binary Cross-Entropy Loss </vt:lpstr>
      <vt:lpstr>Focal Loss</vt:lpstr>
      <vt:lpstr>                  Optimizing Function</vt:lpstr>
      <vt:lpstr>Gradient Descent</vt:lpstr>
      <vt:lpstr>Gradient Descent with momentum</vt:lpstr>
      <vt:lpstr>Gradient Descent with Nesterov Momentum </vt:lpstr>
      <vt:lpstr>Gradient Descent</vt:lpstr>
      <vt:lpstr> RMSprop </vt:lpstr>
      <vt:lpstr> ADAM </vt:lpstr>
      <vt:lpstr>Adadelta </vt:lpstr>
      <vt:lpstr>Adagrad </vt:lpstr>
      <vt:lpstr>Adamax </vt:lpstr>
      <vt:lpstr> NAdam </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아이히사트얍라타</dc:creator>
  <cp:lastModifiedBy>heeki</cp:lastModifiedBy>
  <cp:revision>23</cp:revision>
  <dcterms:created xsi:type="dcterms:W3CDTF">2020-10-27T03:03:39Z</dcterms:created>
  <dcterms:modified xsi:type="dcterms:W3CDTF">2020-12-04T08:48:49Z</dcterms:modified>
</cp:coreProperties>
</file>