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41"/>
  </p:notesMasterIdLst>
  <p:sldIdLst>
    <p:sldId id="256" r:id="rId3"/>
    <p:sldId id="257" r:id="rId4"/>
    <p:sldId id="258" r:id="rId5"/>
    <p:sldId id="259" r:id="rId6"/>
    <p:sldId id="260" r:id="rId7"/>
    <p:sldId id="261" r:id="rId8"/>
    <p:sldId id="263" r:id="rId9"/>
    <p:sldId id="287" r:id="rId10"/>
    <p:sldId id="264" r:id="rId11"/>
    <p:sldId id="265" r:id="rId12"/>
    <p:sldId id="266" r:id="rId13"/>
    <p:sldId id="267" r:id="rId14"/>
    <p:sldId id="268" r:id="rId15"/>
    <p:sldId id="269" r:id="rId16"/>
    <p:sldId id="270" r:id="rId17"/>
    <p:sldId id="272" r:id="rId18"/>
    <p:sldId id="271" r:id="rId19"/>
    <p:sldId id="273" r:id="rId20"/>
    <p:sldId id="274" r:id="rId21"/>
    <p:sldId id="276" r:id="rId22"/>
    <p:sldId id="277" r:id="rId23"/>
    <p:sldId id="278" r:id="rId24"/>
    <p:sldId id="279" r:id="rId25"/>
    <p:sldId id="280" r:id="rId26"/>
    <p:sldId id="281" r:id="rId27"/>
    <p:sldId id="282" r:id="rId28"/>
    <p:sldId id="284" r:id="rId29"/>
    <p:sldId id="285" r:id="rId30"/>
    <p:sldId id="288" r:id="rId31"/>
    <p:sldId id="289" r:id="rId32"/>
    <p:sldId id="290" r:id="rId33"/>
    <p:sldId id="291" r:id="rId34"/>
    <p:sldId id="294" r:id="rId35"/>
    <p:sldId id="292" r:id="rId36"/>
    <p:sldId id="293" r:id="rId37"/>
    <p:sldId id="295" r:id="rId38"/>
    <p:sldId id="300" r:id="rId39"/>
    <p:sldId id="29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90" y="-2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CCC1D5-7960-475E-9E1B-C90CFE84CFF3}" type="datetimeFigureOut">
              <a:rPr lang="en-US" smtClean="0"/>
              <a:t>8/20/2015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4146DE-5207-42DD-8AA0-EB65CBD438B1}" type="slidenum">
              <a:rPr lang="en-US" smtClean="0"/>
              <a:t>‹#›</a:t>
            </a:fld>
            <a:endParaRPr lang="en-US"/>
          </a:p>
        </p:txBody>
      </p:sp>
    </p:spTree>
    <p:extLst>
      <p:ext uri="{BB962C8B-B14F-4D97-AF65-F5344CB8AC3E}">
        <p14:creationId xmlns:p14="http://schemas.microsoft.com/office/powerpoint/2010/main" val="2787657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4146DE-5207-42DD-8AA0-EB65CBD438B1}" type="slidenum">
              <a:rPr lang="en-US" smtClean="0"/>
              <a:t>1</a:t>
            </a:fld>
            <a:endParaRPr lang="en-US"/>
          </a:p>
        </p:txBody>
      </p:sp>
    </p:spTree>
    <p:extLst>
      <p:ext uri="{BB962C8B-B14F-4D97-AF65-F5344CB8AC3E}">
        <p14:creationId xmlns:p14="http://schemas.microsoft.com/office/powerpoint/2010/main" val="3580007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090">
              <a:spcBef>
                <a:spcPct val="30000"/>
              </a:spcBef>
              <a:defRPr sz="1200">
                <a:solidFill>
                  <a:schemeClr val="tx1"/>
                </a:solidFill>
                <a:latin typeface="Times New Roman" panose="02020603050405020304" pitchFamily="18" charset="0"/>
              </a:defRPr>
            </a:lvl1pPr>
            <a:lvl2pPr marL="729057" indent="-280406" defTabSz="905090">
              <a:spcBef>
                <a:spcPct val="30000"/>
              </a:spcBef>
              <a:defRPr sz="1200">
                <a:solidFill>
                  <a:schemeClr val="tx1"/>
                </a:solidFill>
                <a:latin typeface="Times New Roman" panose="02020603050405020304" pitchFamily="18" charset="0"/>
              </a:defRPr>
            </a:lvl2pPr>
            <a:lvl3pPr marL="1121626" indent="-224325" defTabSz="905090">
              <a:spcBef>
                <a:spcPct val="30000"/>
              </a:spcBef>
              <a:defRPr sz="1200">
                <a:solidFill>
                  <a:schemeClr val="tx1"/>
                </a:solidFill>
                <a:latin typeface="Times New Roman" panose="02020603050405020304" pitchFamily="18" charset="0"/>
              </a:defRPr>
            </a:lvl3pPr>
            <a:lvl4pPr marL="1570276" indent="-224325" defTabSz="905090">
              <a:spcBef>
                <a:spcPct val="30000"/>
              </a:spcBef>
              <a:defRPr sz="1200">
                <a:solidFill>
                  <a:schemeClr val="tx1"/>
                </a:solidFill>
                <a:latin typeface="Times New Roman" panose="02020603050405020304" pitchFamily="18" charset="0"/>
              </a:defRPr>
            </a:lvl4pPr>
            <a:lvl5pPr marL="2018927" indent="-224325" defTabSz="905090">
              <a:spcBef>
                <a:spcPct val="30000"/>
              </a:spcBef>
              <a:defRPr sz="1200">
                <a:solidFill>
                  <a:schemeClr val="tx1"/>
                </a:solidFill>
                <a:latin typeface="Times New Roman" panose="02020603050405020304" pitchFamily="18" charset="0"/>
              </a:defRPr>
            </a:lvl5pPr>
            <a:lvl6pPr marL="2467577" indent="-224325" defTabSz="905090" eaLnBrk="0" fontAlgn="base" hangingPunct="0">
              <a:spcBef>
                <a:spcPct val="30000"/>
              </a:spcBef>
              <a:spcAft>
                <a:spcPct val="0"/>
              </a:spcAft>
              <a:defRPr sz="1200">
                <a:solidFill>
                  <a:schemeClr val="tx1"/>
                </a:solidFill>
                <a:latin typeface="Times New Roman" panose="02020603050405020304" pitchFamily="18" charset="0"/>
              </a:defRPr>
            </a:lvl6pPr>
            <a:lvl7pPr marL="2916227" indent="-224325" defTabSz="905090" eaLnBrk="0" fontAlgn="base" hangingPunct="0">
              <a:spcBef>
                <a:spcPct val="30000"/>
              </a:spcBef>
              <a:spcAft>
                <a:spcPct val="0"/>
              </a:spcAft>
              <a:defRPr sz="1200">
                <a:solidFill>
                  <a:schemeClr val="tx1"/>
                </a:solidFill>
                <a:latin typeface="Times New Roman" panose="02020603050405020304" pitchFamily="18" charset="0"/>
              </a:defRPr>
            </a:lvl7pPr>
            <a:lvl8pPr marL="3364878" indent="-224325" defTabSz="905090" eaLnBrk="0" fontAlgn="base" hangingPunct="0">
              <a:spcBef>
                <a:spcPct val="30000"/>
              </a:spcBef>
              <a:spcAft>
                <a:spcPct val="0"/>
              </a:spcAft>
              <a:defRPr sz="1200">
                <a:solidFill>
                  <a:schemeClr val="tx1"/>
                </a:solidFill>
                <a:latin typeface="Times New Roman" panose="02020603050405020304" pitchFamily="18" charset="0"/>
              </a:defRPr>
            </a:lvl8pPr>
            <a:lvl9pPr marL="3813528" indent="-224325" defTabSz="90509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04D50AC-62E7-46C2-8AAB-7D17873EDBDD}" type="slidenum">
              <a:rPr lang="en-US" altLang="en-US" smtClean="0">
                <a:solidFill>
                  <a:prstClr val="black"/>
                </a:solidFill>
              </a:rPr>
              <a:pPr>
                <a:spcBef>
                  <a:spcPct val="0"/>
                </a:spcBef>
              </a:pPr>
              <a:t>36</a:t>
            </a:fld>
            <a:endParaRPr lang="en-US" altLang="en-US" smtClean="0">
              <a:solidFill>
                <a:prstClr val="black"/>
              </a:solidFill>
            </a:endParaRPr>
          </a:p>
        </p:txBody>
      </p:sp>
      <p:sp>
        <p:nvSpPr>
          <p:cNvPr id="56323" name="Rectangle 2"/>
          <p:cNvSpPr>
            <a:spLocks noGrp="1" noRot="1" noChangeAspect="1" noChangeArrowheads="1" noTextEdit="1"/>
          </p:cNvSpPr>
          <p:nvPr>
            <p:ph type="sldImg"/>
          </p:nvPr>
        </p:nvSpPr>
        <p:spPr>
          <a:xfrm>
            <a:off x="381000" y="685800"/>
            <a:ext cx="6096000" cy="3429000"/>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47404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090">
              <a:spcBef>
                <a:spcPct val="30000"/>
              </a:spcBef>
              <a:defRPr sz="1200">
                <a:solidFill>
                  <a:schemeClr val="tx1"/>
                </a:solidFill>
                <a:latin typeface="Times New Roman" panose="02020603050405020304" pitchFamily="18" charset="0"/>
              </a:defRPr>
            </a:lvl1pPr>
            <a:lvl2pPr marL="729057" indent="-280406" defTabSz="905090">
              <a:spcBef>
                <a:spcPct val="30000"/>
              </a:spcBef>
              <a:defRPr sz="1200">
                <a:solidFill>
                  <a:schemeClr val="tx1"/>
                </a:solidFill>
                <a:latin typeface="Times New Roman" panose="02020603050405020304" pitchFamily="18" charset="0"/>
              </a:defRPr>
            </a:lvl2pPr>
            <a:lvl3pPr marL="1121626" indent="-224325" defTabSz="905090">
              <a:spcBef>
                <a:spcPct val="30000"/>
              </a:spcBef>
              <a:defRPr sz="1200">
                <a:solidFill>
                  <a:schemeClr val="tx1"/>
                </a:solidFill>
                <a:latin typeface="Times New Roman" panose="02020603050405020304" pitchFamily="18" charset="0"/>
              </a:defRPr>
            </a:lvl3pPr>
            <a:lvl4pPr marL="1570276" indent="-224325" defTabSz="905090">
              <a:spcBef>
                <a:spcPct val="30000"/>
              </a:spcBef>
              <a:defRPr sz="1200">
                <a:solidFill>
                  <a:schemeClr val="tx1"/>
                </a:solidFill>
                <a:latin typeface="Times New Roman" panose="02020603050405020304" pitchFamily="18" charset="0"/>
              </a:defRPr>
            </a:lvl4pPr>
            <a:lvl5pPr marL="2018927" indent="-224325" defTabSz="905090">
              <a:spcBef>
                <a:spcPct val="30000"/>
              </a:spcBef>
              <a:defRPr sz="1200">
                <a:solidFill>
                  <a:schemeClr val="tx1"/>
                </a:solidFill>
                <a:latin typeface="Times New Roman" panose="02020603050405020304" pitchFamily="18" charset="0"/>
              </a:defRPr>
            </a:lvl5pPr>
            <a:lvl6pPr marL="2467577" indent="-224325" defTabSz="905090" eaLnBrk="0" fontAlgn="base" hangingPunct="0">
              <a:spcBef>
                <a:spcPct val="30000"/>
              </a:spcBef>
              <a:spcAft>
                <a:spcPct val="0"/>
              </a:spcAft>
              <a:defRPr sz="1200">
                <a:solidFill>
                  <a:schemeClr val="tx1"/>
                </a:solidFill>
                <a:latin typeface="Times New Roman" panose="02020603050405020304" pitchFamily="18" charset="0"/>
              </a:defRPr>
            </a:lvl6pPr>
            <a:lvl7pPr marL="2916227" indent="-224325" defTabSz="905090" eaLnBrk="0" fontAlgn="base" hangingPunct="0">
              <a:spcBef>
                <a:spcPct val="30000"/>
              </a:spcBef>
              <a:spcAft>
                <a:spcPct val="0"/>
              </a:spcAft>
              <a:defRPr sz="1200">
                <a:solidFill>
                  <a:schemeClr val="tx1"/>
                </a:solidFill>
                <a:latin typeface="Times New Roman" panose="02020603050405020304" pitchFamily="18" charset="0"/>
              </a:defRPr>
            </a:lvl7pPr>
            <a:lvl8pPr marL="3364878" indent="-224325" defTabSz="905090" eaLnBrk="0" fontAlgn="base" hangingPunct="0">
              <a:spcBef>
                <a:spcPct val="30000"/>
              </a:spcBef>
              <a:spcAft>
                <a:spcPct val="0"/>
              </a:spcAft>
              <a:defRPr sz="1200">
                <a:solidFill>
                  <a:schemeClr val="tx1"/>
                </a:solidFill>
                <a:latin typeface="Times New Roman" panose="02020603050405020304" pitchFamily="18" charset="0"/>
              </a:defRPr>
            </a:lvl8pPr>
            <a:lvl9pPr marL="3813528" indent="-224325" defTabSz="90509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216F50A-0EC1-407D-9E93-AB05FF38FFC1}" type="slidenum">
              <a:rPr lang="en-US" altLang="en-US" smtClean="0"/>
              <a:pPr>
                <a:spcBef>
                  <a:spcPct val="0"/>
                </a:spcBef>
              </a:pPr>
              <a:t>37</a:t>
            </a:fld>
            <a:endParaRPr lang="en-US" altLang="en-US" smtClean="0"/>
          </a:p>
        </p:txBody>
      </p:sp>
      <p:sp>
        <p:nvSpPr>
          <p:cNvPr id="60419" name="Rectangle 2"/>
          <p:cNvSpPr>
            <a:spLocks noGrp="1" noRot="1" noChangeAspect="1" noChangeArrowheads="1" noTextEdit="1"/>
          </p:cNvSpPr>
          <p:nvPr>
            <p:ph type="sldImg"/>
          </p:nvPr>
        </p:nvSpPr>
        <p:spPr>
          <a:xfrm>
            <a:off x="381000" y="685800"/>
            <a:ext cx="6096000" cy="34290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35158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090">
              <a:spcBef>
                <a:spcPct val="30000"/>
              </a:spcBef>
              <a:defRPr sz="1200">
                <a:solidFill>
                  <a:schemeClr val="tx1"/>
                </a:solidFill>
                <a:latin typeface="Times New Roman" panose="02020603050405020304" pitchFamily="18" charset="0"/>
              </a:defRPr>
            </a:lvl1pPr>
            <a:lvl2pPr marL="729057" indent="-280406" defTabSz="905090">
              <a:spcBef>
                <a:spcPct val="30000"/>
              </a:spcBef>
              <a:defRPr sz="1200">
                <a:solidFill>
                  <a:schemeClr val="tx1"/>
                </a:solidFill>
                <a:latin typeface="Times New Roman" panose="02020603050405020304" pitchFamily="18" charset="0"/>
              </a:defRPr>
            </a:lvl2pPr>
            <a:lvl3pPr marL="1121626" indent="-224325" defTabSz="905090">
              <a:spcBef>
                <a:spcPct val="30000"/>
              </a:spcBef>
              <a:defRPr sz="1200">
                <a:solidFill>
                  <a:schemeClr val="tx1"/>
                </a:solidFill>
                <a:latin typeface="Times New Roman" panose="02020603050405020304" pitchFamily="18" charset="0"/>
              </a:defRPr>
            </a:lvl3pPr>
            <a:lvl4pPr marL="1570276" indent="-224325" defTabSz="905090">
              <a:spcBef>
                <a:spcPct val="30000"/>
              </a:spcBef>
              <a:defRPr sz="1200">
                <a:solidFill>
                  <a:schemeClr val="tx1"/>
                </a:solidFill>
                <a:latin typeface="Times New Roman" panose="02020603050405020304" pitchFamily="18" charset="0"/>
              </a:defRPr>
            </a:lvl4pPr>
            <a:lvl5pPr marL="2018927" indent="-224325" defTabSz="905090">
              <a:spcBef>
                <a:spcPct val="30000"/>
              </a:spcBef>
              <a:defRPr sz="1200">
                <a:solidFill>
                  <a:schemeClr val="tx1"/>
                </a:solidFill>
                <a:latin typeface="Times New Roman" panose="02020603050405020304" pitchFamily="18" charset="0"/>
              </a:defRPr>
            </a:lvl5pPr>
            <a:lvl6pPr marL="2467577" indent="-224325" defTabSz="905090" eaLnBrk="0" fontAlgn="base" hangingPunct="0">
              <a:spcBef>
                <a:spcPct val="30000"/>
              </a:spcBef>
              <a:spcAft>
                <a:spcPct val="0"/>
              </a:spcAft>
              <a:defRPr sz="1200">
                <a:solidFill>
                  <a:schemeClr val="tx1"/>
                </a:solidFill>
                <a:latin typeface="Times New Roman" panose="02020603050405020304" pitchFamily="18" charset="0"/>
              </a:defRPr>
            </a:lvl6pPr>
            <a:lvl7pPr marL="2916227" indent="-224325" defTabSz="905090" eaLnBrk="0" fontAlgn="base" hangingPunct="0">
              <a:spcBef>
                <a:spcPct val="30000"/>
              </a:spcBef>
              <a:spcAft>
                <a:spcPct val="0"/>
              </a:spcAft>
              <a:defRPr sz="1200">
                <a:solidFill>
                  <a:schemeClr val="tx1"/>
                </a:solidFill>
                <a:latin typeface="Times New Roman" panose="02020603050405020304" pitchFamily="18" charset="0"/>
              </a:defRPr>
            </a:lvl7pPr>
            <a:lvl8pPr marL="3364878" indent="-224325" defTabSz="905090" eaLnBrk="0" fontAlgn="base" hangingPunct="0">
              <a:spcBef>
                <a:spcPct val="30000"/>
              </a:spcBef>
              <a:spcAft>
                <a:spcPct val="0"/>
              </a:spcAft>
              <a:defRPr sz="1200">
                <a:solidFill>
                  <a:schemeClr val="tx1"/>
                </a:solidFill>
                <a:latin typeface="Times New Roman" panose="02020603050405020304" pitchFamily="18" charset="0"/>
              </a:defRPr>
            </a:lvl8pPr>
            <a:lvl9pPr marL="3813528" indent="-224325" defTabSz="90509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DE9FC62-758C-4C48-AAFB-7A8C6B24F000}" type="slidenum">
              <a:rPr lang="en-US" altLang="en-US" smtClean="0"/>
              <a:pPr>
                <a:spcBef>
                  <a:spcPct val="0"/>
                </a:spcBef>
              </a:pPr>
              <a:t>38</a:t>
            </a:fld>
            <a:endParaRPr lang="en-US" altLang="en-US" smtClean="0"/>
          </a:p>
        </p:txBody>
      </p:sp>
      <p:sp>
        <p:nvSpPr>
          <p:cNvPr id="58371" name="Rectangle 2"/>
          <p:cNvSpPr>
            <a:spLocks noGrp="1" noRot="1" noChangeAspect="1" noChangeArrowheads="1" noTextEdit="1"/>
          </p:cNvSpPr>
          <p:nvPr>
            <p:ph type="sldImg"/>
          </p:nvPr>
        </p:nvSpPr>
        <p:spPr>
          <a:xfrm>
            <a:off x="381000" y="685800"/>
            <a:ext cx="6096000" cy="3429000"/>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6656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9"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9"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E22D93-D14B-4378-976C-656912941CF4}"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6E95E-3118-438B-A3A4-7AC9E7E98865}" type="slidenum">
              <a:rPr lang="en-US" smtClean="0"/>
              <a:t>‹#›</a:t>
            </a:fld>
            <a:endParaRPr lang="en-US"/>
          </a:p>
        </p:txBody>
      </p:sp>
    </p:spTree>
    <p:extLst>
      <p:ext uri="{BB962C8B-B14F-4D97-AF65-F5344CB8AC3E}">
        <p14:creationId xmlns:p14="http://schemas.microsoft.com/office/powerpoint/2010/main" val="3117625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9"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E6195-6500-4650-AE8D-FD948A84BDE7}" type="datetime1">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6E95E-3118-438B-A3A4-7AC9E7E98865}" type="slidenum">
              <a:rPr lang="en-US" smtClean="0"/>
              <a:t>‹#›</a:t>
            </a:fld>
            <a:endParaRPr lang="en-US"/>
          </a:p>
        </p:txBody>
      </p:sp>
    </p:spTree>
    <p:extLst>
      <p:ext uri="{BB962C8B-B14F-4D97-AF65-F5344CB8AC3E}">
        <p14:creationId xmlns:p14="http://schemas.microsoft.com/office/powerpoint/2010/main" val="3442219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9CA944-FDD4-43DD-A9E1-A28CD92291E5}"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6E95E-3118-438B-A3A4-7AC9E7E98865}" type="slidenum">
              <a:rPr lang="en-US" smtClean="0"/>
              <a:t>‹#›</a:t>
            </a:fld>
            <a:endParaRPr lang="en-US"/>
          </a:p>
        </p:txBody>
      </p:sp>
    </p:spTree>
    <p:extLst>
      <p:ext uri="{BB962C8B-B14F-4D97-AF65-F5344CB8AC3E}">
        <p14:creationId xmlns:p14="http://schemas.microsoft.com/office/powerpoint/2010/main" val="2130215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1"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F9613D-663F-481E-9E67-398E40EE4937}"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6E95E-3118-438B-A3A4-7AC9E7E9886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1"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45652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5"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91055B-DF8C-4D22-B92A-51FBF001C2D9}"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6E95E-3118-438B-A3A4-7AC9E7E98865}" type="slidenum">
              <a:rPr lang="en-US" smtClean="0"/>
              <a:t>‹#›</a:t>
            </a:fld>
            <a:endParaRPr lang="en-US"/>
          </a:p>
        </p:txBody>
      </p:sp>
    </p:spTree>
    <p:extLst>
      <p:ext uri="{BB962C8B-B14F-4D97-AF65-F5344CB8AC3E}">
        <p14:creationId xmlns:p14="http://schemas.microsoft.com/office/powerpoint/2010/main" val="4133624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61"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5" y="2667000"/>
            <a:ext cx="2946795"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1"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1"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48580E-43DC-402D-AC13-3552A29BD694}" type="datetime1">
              <a:rPr lang="en-US" smtClean="0"/>
              <a:t>8/20/2015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6E95E-3118-438B-A3A4-7AC9E7E98865}" type="slidenum">
              <a:rPr lang="en-US" smtClean="0"/>
              <a:t>‹#›</a:t>
            </a:fld>
            <a:endParaRPr lang="en-US"/>
          </a:p>
        </p:txBody>
      </p:sp>
    </p:spTree>
    <p:extLst>
      <p:ext uri="{BB962C8B-B14F-4D97-AF65-F5344CB8AC3E}">
        <p14:creationId xmlns:p14="http://schemas.microsoft.com/office/powerpoint/2010/main" val="632807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2" y="4250949"/>
            <a:ext cx="294005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2" y="2209800"/>
            <a:ext cx="2940051"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2" y="4827213"/>
            <a:ext cx="294005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6"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2"/>
            <a:ext cx="293440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1"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701"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6" y="4827210"/>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CC1077-79DC-4A60-8245-2502A868BF21}" type="datetime1">
              <a:rPr lang="en-US" smtClean="0"/>
              <a:t>8/20/2015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6E95E-3118-438B-A3A4-7AC9E7E98865}" type="slidenum">
              <a:rPr lang="en-US" smtClean="0"/>
              <a:t>‹#›</a:t>
            </a:fld>
            <a:endParaRPr lang="en-US"/>
          </a:p>
        </p:txBody>
      </p:sp>
    </p:spTree>
    <p:extLst>
      <p:ext uri="{BB962C8B-B14F-4D97-AF65-F5344CB8AC3E}">
        <p14:creationId xmlns:p14="http://schemas.microsoft.com/office/powerpoint/2010/main" val="2317167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F8024C-D607-4E40-8F58-953E35D6EF8A}"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6E95E-3118-438B-A3A4-7AC9E7E98865}" type="slidenum">
              <a:rPr lang="en-US" smtClean="0"/>
              <a:t>‹#›</a:t>
            </a:fld>
            <a:endParaRPr lang="en-US"/>
          </a:p>
        </p:txBody>
      </p:sp>
    </p:spTree>
    <p:extLst>
      <p:ext uri="{BB962C8B-B14F-4D97-AF65-F5344CB8AC3E}">
        <p14:creationId xmlns:p14="http://schemas.microsoft.com/office/powerpoint/2010/main" val="941251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3"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56865-074D-4692-84E7-61E8AFDFCFAC}"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6E95E-3118-438B-A3A4-7AC9E7E98865}" type="slidenum">
              <a:rPr lang="en-US" smtClean="0"/>
              <a:t>‹#›</a:t>
            </a:fld>
            <a:endParaRPr lang="en-US"/>
          </a:p>
        </p:txBody>
      </p:sp>
    </p:spTree>
    <p:extLst>
      <p:ext uri="{BB962C8B-B14F-4D97-AF65-F5344CB8AC3E}">
        <p14:creationId xmlns:p14="http://schemas.microsoft.com/office/powerpoint/2010/main" val="7507255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5256" y="1447802"/>
            <a:ext cx="8827957"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5256" y="4777380"/>
            <a:ext cx="8827957"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74C72E48-66F0-4A70-ABC6-4379946E9CF3}" type="datetime1">
              <a:rPr lang="en-US" smtClean="0">
                <a:solidFill>
                  <a:prstClr val="white">
                    <a:tint val="75000"/>
                    <a:alpha val="60000"/>
                  </a:prstClr>
                </a:solidFill>
              </a:rPr>
              <a:pPr>
                <a:defRPr/>
              </a:pPr>
              <a:t>8/20/2015</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1F22CBD-2EE6-47FB-9F27-0E9FD3132A75}"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1415593712"/>
      </p:ext>
    </p:extLst>
  </p:cSld>
  <p:clrMapOvr>
    <a:masterClrMapping/>
  </p:clrMapOvr>
  <p:transition spd="med">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821AE11-C2E2-4149-800F-6E70D0D089CE}" type="datetime1">
              <a:rPr lang="en-US" smtClean="0">
                <a:solidFill>
                  <a:prstClr val="white">
                    <a:tint val="75000"/>
                    <a:alpha val="60000"/>
                  </a:prstClr>
                </a:solidFill>
              </a:rPr>
              <a:pPr>
                <a:defRPr/>
              </a:pPr>
              <a:t>8/20/2015</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5062988-2063-40BA-9D10-E3777516F61B}"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1077055404"/>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0E1B6FD-B63F-4239-A33B-4F0BC9978867}"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6E95E-3118-438B-A3A4-7AC9E7E98865}" type="slidenum">
              <a:rPr lang="en-US" smtClean="0"/>
              <a:t>‹#›</a:t>
            </a:fld>
            <a:endParaRPr lang="en-US"/>
          </a:p>
        </p:txBody>
      </p:sp>
    </p:spTree>
    <p:extLst>
      <p:ext uri="{BB962C8B-B14F-4D97-AF65-F5344CB8AC3E}">
        <p14:creationId xmlns:p14="http://schemas.microsoft.com/office/powerpoint/2010/main" val="1807300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258" y="2861735"/>
            <a:ext cx="8827956"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5256" y="4777381"/>
            <a:ext cx="8827957"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D131391-E2BA-4F75-8C5A-1C6BF4684931}" type="datetime1">
              <a:rPr lang="en-US" smtClean="0">
                <a:solidFill>
                  <a:prstClr val="white">
                    <a:tint val="75000"/>
                    <a:alpha val="60000"/>
                  </a:prstClr>
                </a:solidFill>
              </a:rPr>
              <a:pPr>
                <a:defRPr/>
              </a:pPr>
              <a:t>8/20/2015</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10F5348-2D6E-4B26-86EB-3F40F954C254}"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3498041284"/>
      </p:ext>
    </p:extLst>
  </p:cSld>
  <p:clrMapOvr>
    <a:masterClrMapping/>
  </p:clrMapOvr>
  <p:transition spd="med">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601" y="2060576"/>
            <a:ext cx="4397484"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5967" y="2056093"/>
            <a:ext cx="4397487"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A86EC6C-2E1E-4AE0-BB87-FDE998EB3C22}" type="datetime1">
              <a:rPr lang="en-US" smtClean="0">
                <a:solidFill>
                  <a:prstClr val="white">
                    <a:tint val="75000"/>
                    <a:alpha val="60000"/>
                  </a:prstClr>
                </a:solidFill>
              </a:rPr>
              <a:pPr>
                <a:defRPr/>
              </a:pPr>
              <a:t>8/20/2015</a:t>
            </a:fld>
            <a:endParaRPr lang="en-US">
              <a:solidFill>
                <a:prstClr val="white">
                  <a:tint val="75000"/>
                  <a:alpha val="60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0039F76-1393-4BD2-9A1D-22748A3CDE06}"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1884201400"/>
      </p:ext>
    </p:extLst>
  </p:cSld>
  <p:clrMapOvr>
    <a:masterClrMapping/>
  </p:clrMapOvr>
  <p:transition spd="med">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600" y="1905000"/>
            <a:ext cx="439748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601" y="2514600"/>
            <a:ext cx="439748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5969" y="1905000"/>
            <a:ext cx="439748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5969" y="2514600"/>
            <a:ext cx="439748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5108FED9-4DB0-44DB-9211-365B58189FA2}" type="datetime1">
              <a:rPr lang="en-US" smtClean="0">
                <a:solidFill>
                  <a:prstClr val="white">
                    <a:tint val="75000"/>
                    <a:alpha val="60000"/>
                  </a:prstClr>
                </a:solidFill>
              </a:rPr>
              <a:pPr>
                <a:defRPr/>
              </a:pPr>
              <a:t>8/20/2015</a:t>
            </a:fld>
            <a:endParaRPr lang="en-US">
              <a:solidFill>
                <a:prstClr val="white">
                  <a:tint val="75000"/>
                  <a:alpha val="60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AEF2DF5C-847B-4060-8E7F-470C0FD0BDF7}"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863083797"/>
      </p:ext>
    </p:extLst>
  </p:cSld>
  <p:clrMapOvr>
    <a:masterClrMapping/>
  </p:clrMapOvr>
  <p:transition spd="med">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43DA9C5B-65AA-4549-9C5F-7EF6A2B4C583}" type="datetime1">
              <a:rPr lang="en-US" smtClean="0">
                <a:solidFill>
                  <a:prstClr val="white">
                    <a:tint val="75000"/>
                    <a:alpha val="60000"/>
                  </a:prstClr>
                </a:solidFill>
              </a:rPr>
              <a:pPr>
                <a:defRPr/>
              </a:pPr>
              <a:t>8/20/2015</a:t>
            </a:fld>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F141123-917C-426D-8998-B6C8C0F91B09}"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150944221"/>
      </p:ext>
    </p:extLst>
  </p:cSld>
  <p:clrMapOvr>
    <a:masterClrMapping/>
  </p:clrMapOvr>
  <p:transition spd="med">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0544AE9-76B0-4D75-918F-70A9BC5A269F}" type="datetime1">
              <a:rPr lang="en-US" smtClean="0">
                <a:solidFill>
                  <a:prstClr val="white">
                    <a:tint val="75000"/>
                    <a:alpha val="60000"/>
                  </a:prstClr>
                </a:solidFill>
              </a:rPr>
              <a:pPr>
                <a:defRPr/>
              </a:pPr>
              <a:t>8/20/2015</a:t>
            </a:fld>
            <a:endParaRPr lang="en-US">
              <a:solidFill>
                <a:prstClr val="white">
                  <a:tint val="75000"/>
                  <a:alpha val="60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18C76241-F3E7-4A2D-B551-F137B68154EC}"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3715111415"/>
      </p:ext>
    </p:extLst>
  </p:cSld>
  <p:clrMapOvr>
    <a:masterClrMapping/>
  </p:clrMapOvr>
  <p:transition spd="med">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5" y="1447800"/>
            <a:ext cx="3401949"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5863" y="1447800"/>
            <a:ext cx="5197351"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5255" y="3129282"/>
            <a:ext cx="3401949"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7EB419D-AC9B-4CFE-A548-8D54AE13F582}" type="datetime1">
              <a:rPr lang="en-US" smtClean="0">
                <a:solidFill>
                  <a:prstClr val="white">
                    <a:tint val="75000"/>
                    <a:alpha val="60000"/>
                  </a:prstClr>
                </a:solidFill>
              </a:rPr>
              <a:pPr>
                <a:defRPr/>
              </a:pPr>
              <a:t>8/20/2015</a:t>
            </a:fld>
            <a:endParaRPr lang="en-US">
              <a:solidFill>
                <a:prstClr val="white">
                  <a:tint val="75000"/>
                  <a:alpha val="60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467C198-734F-4F36-85DA-1209B3A4FFFF}"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4155243094"/>
      </p:ext>
    </p:extLst>
  </p:cSld>
  <p:clrMapOvr>
    <a:masterClrMapping/>
  </p:clrMapOvr>
  <p:transition spd="med">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208" y="1854192"/>
            <a:ext cx="5094232"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51357" y="1143000"/>
            <a:ext cx="3201233"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155255" y="3657600"/>
            <a:ext cx="5086304"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BE5A6EB-B474-4C55-AFDA-43B4CC37AE29}" type="datetime1">
              <a:rPr lang="en-US" smtClean="0">
                <a:solidFill>
                  <a:prstClr val="white">
                    <a:tint val="75000"/>
                    <a:alpha val="60000"/>
                  </a:prstClr>
                </a:solidFill>
              </a:rPr>
              <a:pPr>
                <a:defRPr/>
              </a:pPr>
              <a:t>8/20/2015</a:t>
            </a:fld>
            <a:endParaRPr lang="en-US">
              <a:solidFill>
                <a:prstClr val="white">
                  <a:tint val="75000"/>
                  <a:alpha val="60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1A5F8B6-E276-4A7D-B4D2-0E754BCE58D0}"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1925323358"/>
      </p:ext>
    </p:extLst>
  </p:cSld>
  <p:clrMapOvr>
    <a:masterClrMapping/>
  </p:clrMapOvr>
  <p:transition spd="med">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8" y="4800587"/>
            <a:ext cx="8827956"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5256" y="685800"/>
            <a:ext cx="8827957"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155257" y="5367325"/>
            <a:ext cx="882795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5061A1-D618-481E-9C59-CDDBF563E7B4}" type="datetime1">
              <a:rPr lang="en-US" smtClean="0">
                <a:solidFill>
                  <a:prstClr val="white">
                    <a:tint val="75000"/>
                    <a:alpha val="60000"/>
                  </a:prstClr>
                </a:solidFill>
              </a:rPr>
              <a:pPr>
                <a:defRPr/>
              </a:pPr>
              <a:t>8/20/2015</a:t>
            </a:fld>
            <a:endParaRPr lang="en-US">
              <a:solidFill>
                <a:prstClr val="white">
                  <a:tint val="75000"/>
                  <a:alpha val="60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4535477-1C21-4AA4-B369-73DBBAEC23DE}"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7010360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6" y="1447800"/>
            <a:ext cx="8827957"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5256" y="3657600"/>
            <a:ext cx="8827957"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E0E384F-F084-4849-9485-C7C5482A8A42}" type="datetime1">
              <a:rPr lang="en-US" smtClean="0">
                <a:solidFill>
                  <a:prstClr val="white">
                    <a:tint val="75000"/>
                    <a:alpha val="60000"/>
                  </a:prstClr>
                </a:solidFill>
              </a:rPr>
              <a:pPr>
                <a:defRPr/>
              </a:pPr>
              <a:t>8/20/2015</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F036061-5C0C-444A-B98E-127E9C4F0657}"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579989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899585" y="971550"/>
            <a:ext cx="800100"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fontAlgn="base">
              <a:spcBef>
                <a:spcPct val="0"/>
              </a:spcBef>
              <a:spcAft>
                <a:spcPct val="0"/>
              </a:spcAft>
              <a:defRPr/>
            </a:pPr>
            <a:r>
              <a:rPr lang="en-US" dirty="0">
                <a:solidFill>
                  <a:srgbClr val="1E5155">
                    <a:lumMod val="40000"/>
                    <a:lumOff val="60000"/>
                  </a:srgbClr>
                </a:solidFill>
              </a:rPr>
              <a:t>“</a:t>
            </a:r>
          </a:p>
        </p:txBody>
      </p:sp>
      <p:sp>
        <p:nvSpPr>
          <p:cNvPr id="6" name="TextBox 5"/>
          <p:cNvSpPr txBox="1"/>
          <p:nvPr/>
        </p:nvSpPr>
        <p:spPr>
          <a:xfrm>
            <a:off x="9332384" y="2613025"/>
            <a:ext cx="802216"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fontAlgn="base">
              <a:spcBef>
                <a:spcPct val="0"/>
              </a:spcBef>
              <a:spcAft>
                <a:spcPct val="0"/>
              </a:spcAft>
              <a:defRPr/>
            </a:pPr>
            <a:r>
              <a:rPr lang="en-US" dirty="0">
                <a:solidFill>
                  <a:srgbClr val="1E5155">
                    <a:lumMod val="40000"/>
                    <a:lumOff val="60000"/>
                  </a:srgbClr>
                </a:solidFill>
              </a:rPr>
              <a:t>”</a:t>
            </a:r>
          </a:p>
        </p:txBody>
      </p:sp>
      <p:sp>
        <p:nvSpPr>
          <p:cNvPr id="2" name="Title 1"/>
          <p:cNvSpPr>
            <a:spLocks noGrp="1"/>
          </p:cNvSpPr>
          <p:nvPr>
            <p:ph type="title"/>
          </p:nvPr>
        </p:nvSpPr>
        <p:spPr>
          <a:xfrm>
            <a:off x="1575212" y="1447800"/>
            <a:ext cx="800139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904" y="3771174"/>
            <a:ext cx="7281545"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5256" y="4350657"/>
            <a:ext cx="8827957"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5"/>
          </p:nvPr>
        </p:nvSpPr>
        <p:spPr/>
        <p:txBody>
          <a:bodyPr/>
          <a:lstStyle>
            <a:lvl1pPr>
              <a:defRPr/>
            </a:lvl1pPr>
          </a:lstStyle>
          <a:p>
            <a:pPr>
              <a:defRPr/>
            </a:pPr>
            <a:fld id="{26A57722-17FE-4355-9F51-24099FF7707F}" type="datetime1">
              <a:rPr lang="en-US" smtClean="0">
                <a:solidFill>
                  <a:prstClr val="white">
                    <a:tint val="75000"/>
                    <a:alpha val="60000"/>
                  </a:prstClr>
                </a:solidFill>
              </a:rPr>
              <a:pPr>
                <a:defRPr/>
              </a:pPr>
              <a:t>8/20/2015</a:t>
            </a:fld>
            <a:endParaRPr lang="en-US">
              <a:solidFill>
                <a:prstClr val="white">
                  <a:tint val="75000"/>
                  <a:alpha val="60000"/>
                </a:prstClr>
              </a:solidFill>
            </a:endParaRPr>
          </a:p>
        </p:txBody>
      </p:sp>
      <p:sp>
        <p:nvSpPr>
          <p:cNvPr id="8" name="Footer Placeholder 4"/>
          <p:cNvSpPr>
            <a:spLocks noGrp="1"/>
          </p:cNvSpPr>
          <p:nvPr>
            <p:ph type="ftr" sz="quarter" idx="16"/>
          </p:nvPr>
        </p:nvSpPr>
        <p:spPr/>
        <p:txBody>
          <a:bodyPr/>
          <a:lstStyle>
            <a:lvl1pPr>
              <a:defRPr/>
            </a:lvl1pPr>
          </a:lstStyle>
          <a:p>
            <a:pPr>
              <a:defRPr/>
            </a:pPr>
            <a:endParaRPr lang="en-US">
              <a:solidFill>
                <a:prstClr val="white">
                  <a:tint val="75000"/>
                  <a:alpha val="60000"/>
                </a:prstClr>
              </a:solidFill>
            </a:endParaRPr>
          </a:p>
        </p:txBody>
      </p:sp>
      <p:sp>
        <p:nvSpPr>
          <p:cNvPr id="9" name="Slide Number Placeholder 5"/>
          <p:cNvSpPr>
            <a:spLocks noGrp="1"/>
          </p:cNvSpPr>
          <p:nvPr>
            <p:ph type="sldNum" sz="quarter" idx="17"/>
          </p:nvPr>
        </p:nvSpPr>
        <p:spPr/>
        <p:txBody>
          <a:bodyPr/>
          <a:lstStyle>
            <a:lvl1pPr>
              <a:defRPr/>
            </a:lvl1pPr>
          </a:lstStyle>
          <a:p>
            <a:pPr>
              <a:defRPr/>
            </a:pPr>
            <a:fld id="{EA3484E4-FCC8-4094-956B-97D69BF81193}"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320366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2861735"/>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F9F4F9-260F-4D98-A8C5-097410780362}"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6E95E-3118-438B-A3A4-7AC9E7E98865}" type="slidenum">
              <a:rPr lang="en-US" smtClean="0"/>
              <a:t>‹#›</a:t>
            </a:fld>
            <a:endParaRPr lang="en-US"/>
          </a:p>
        </p:txBody>
      </p:sp>
    </p:spTree>
    <p:extLst>
      <p:ext uri="{BB962C8B-B14F-4D97-AF65-F5344CB8AC3E}">
        <p14:creationId xmlns:p14="http://schemas.microsoft.com/office/powerpoint/2010/main" val="18968501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5255" y="3124201"/>
            <a:ext cx="88279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5256" y="4777381"/>
            <a:ext cx="8827957"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6C303C4-B48B-4188-A4F4-3C3E2FC78925}" type="datetime1">
              <a:rPr lang="en-US" smtClean="0">
                <a:solidFill>
                  <a:prstClr val="white">
                    <a:tint val="75000"/>
                    <a:alpha val="60000"/>
                  </a:prstClr>
                </a:solidFill>
              </a:rPr>
              <a:pPr>
                <a:defRPr/>
              </a:pPr>
              <a:t>8/20/2015</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D373BFF-301F-4582-99A9-E8D9072182ED}"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14960158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p:cNvCxnSpPr/>
          <p:nvPr/>
        </p:nvCxnSpPr>
        <p:spPr>
          <a:xfrm>
            <a:off x="3727451"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963833" y="2133601"/>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3113" y="1981200"/>
            <a:ext cx="294763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633" y="2667000"/>
            <a:ext cx="2928112"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4672" y="1981200"/>
            <a:ext cx="293700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4116" y="2667000"/>
            <a:ext cx="2947561"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6556" y="1981200"/>
            <a:ext cx="293287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6556" y="2667000"/>
            <a:ext cx="2932877"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3"/>
          <p:cNvSpPr>
            <a:spLocks noGrp="1"/>
          </p:cNvSpPr>
          <p:nvPr>
            <p:ph type="dt" sz="half" idx="18"/>
          </p:nvPr>
        </p:nvSpPr>
        <p:spPr/>
        <p:txBody>
          <a:bodyPr/>
          <a:lstStyle>
            <a:lvl1pPr>
              <a:defRPr/>
            </a:lvl1pPr>
          </a:lstStyle>
          <a:p>
            <a:pPr>
              <a:defRPr/>
            </a:pPr>
            <a:fld id="{1354A93A-B181-4579-BF1E-19AFD332709C}" type="datetime1">
              <a:rPr lang="en-US" smtClean="0">
                <a:solidFill>
                  <a:prstClr val="white">
                    <a:tint val="75000"/>
                    <a:alpha val="60000"/>
                  </a:prstClr>
                </a:solidFill>
              </a:rPr>
              <a:pPr>
                <a:defRPr/>
              </a:pPr>
              <a:t>8/20/2015</a:t>
            </a:fld>
            <a:endParaRPr lang="en-US">
              <a:solidFill>
                <a:prstClr val="white">
                  <a:tint val="75000"/>
                  <a:alpha val="60000"/>
                </a:prstClr>
              </a:solidFill>
            </a:endParaRPr>
          </a:p>
        </p:txBody>
      </p:sp>
      <p:sp>
        <p:nvSpPr>
          <p:cNvPr id="12" name="Footer Placeholder 4"/>
          <p:cNvSpPr>
            <a:spLocks noGrp="1"/>
          </p:cNvSpPr>
          <p:nvPr>
            <p:ph type="ftr" sz="quarter" idx="19"/>
          </p:nvPr>
        </p:nvSpPr>
        <p:spPr/>
        <p:txBody>
          <a:bodyPr/>
          <a:lstStyle>
            <a:lvl1pPr>
              <a:defRPr/>
            </a:lvl1pPr>
          </a:lstStyle>
          <a:p>
            <a:pPr>
              <a:defRPr/>
            </a:pPr>
            <a:endParaRPr lang="en-US">
              <a:solidFill>
                <a:prstClr val="white">
                  <a:tint val="75000"/>
                  <a:alpha val="60000"/>
                </a:prstClr>
              </a:solidFill>
            </a:endParaRPr>
          </a:p>
        </p:txBody>
      </p:sp>
      <p:sp>
        <p:nvSpPr>
          <p:cNvPr id="13" name="Slide Number Placeholder 5"/>
          <p:cNvSpPr>
            <a:spLocks noGrp="1"/>
          </p:cNvSpPr>
          <p:nvPr>
            <p:ph type="sldNum" sz="quarter" idx="20"/>
          </p:nvPr>
        </p:nvSpPr>
        <p:spPr/>
        <p:txBody>
          <a:bodyPr/>
          <a:lstStyle>
            <a:lvl1pPr>
              <a:defRPr/>
            </a:lvl1pPr>
          </a:lstStyle>
          <a:p>
            <a:pPr>
              <a:defRPr/>
            </a:pPr>
            <a:fld id="{65CEADC4-34AA-484B-BE5A-356A51A4C0BD}"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3905509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3727451"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963833" y="2133601"/>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633" y="4250949"/>
            <a:ext cx="294081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633" y="2209800"/>
            <a:ext cx="2940816"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2" name="Text Placeholder 3"/>
          <p:cNvSpPr>
            <a:spLocks noGrp="1"/>
          </p:cNvSpPr>
          <p:nvPr>
            <p:ph type="body" sz="half" idx="18"/>
          </p:nvPr>
        </p:nvSpPr>
        <p:spPr>
          <a:xfrm>
            <a:off x="652633" y="4827213"/>
            <a:ext cx="2940816"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90389" y="4250949"/>
            <a:ext cx="293128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90388" y="2209800"/>
            <a:ext cx="2931288"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3" name="Text Placeholder 3"/>
          <p:cNvSpPr>
            <a:spLocks noGrp="1"/>
          </p:cNvSpPr>
          <p:nvPr>
            <p:ph type="body" sz="half" idx="19"/>
          </p:nvPr>
        </p:nvSpPr>
        <p:spPr>
          <a:xfrm>
            <a:off x="3889035" y="4827212"/>
            <a:ext cx="2935171"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6556" y="4250949"/>
            <a:ext cx="293287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6555" y="2209800"/>
            <a:ext cx="2932877"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4" name="Text Placeholder 3"/>
          <p:cNvSpPr>
            <a:spLocks noGrp="1"/>
          </p:cNvSpPr>
          <p:nvPr>
            <p:ph type="body" sz="half" idx="20"/>
          </p:nvPr>
        </p:nvSpPr>
        <p:spPr>
          <a:xfrm>
            <a:off x="7126433" y="4827210"/>
            <a:ext cx="2936761"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3"/>
          <p:cNvSpPr>
            <a:spLocks noGrp="1"/>
          </p:cNvSpPr>
          <p:nvPr>
            <p:ph type="dt" sz="half" idx="23"/>
          </p:nvPr>
        </p:nvSpPr>
        <p:spPr/>
        <p:txBody>
          <a:bodyPr/>
          <a:lstStyle>
            <a:lvl1pPr>
              <a:defRPr/>
            </a:lvl1pPr>
          </a:lstStyle>
          <a:p>
            <a:pPr>
              <a:defRPr/>
            </a:pPr>
            <a:fld id="{C7B61300-07D4-4214-A219-C2F8F3327B6F}" type="datetime1">
              <a:rPr lang="en-US" smtClean="0">
                <a:solidFill>
                  <a:prstClr val="white">
                    <a:tint val="75000"/>
                    <a:alpha val="60000"/>
                  </a:prstClr>
                </a:solidFill>
              </a:rPr>
              <a:pPr>
                <a:defRPr/>
              </a:pPr>
              <a:t>8/20/2015</a:t>
            </a:fld>
            <a:endParaRPr lang="en-US">
              <a:solidFill>
                <a:prstClr val="white">
                  <a:tint val="75000"/>
                  <a:alpha val="60000"/>
                </a:prstClr>
              </a:solidFill>
            </a:endParaRPr>
          </a:p>
        </p:txBody>
      </p:sp>
      <p:sp>
        <p:nvSpPr>
          <p:cNvPr id="16" name="Footer Placeholder 4"/>
          <p:cNvSpPr>
            <a:spLocks noGrp="1"/>
          </p:cNvSpPr>
          <p:nvPr>
            <p:ph type="ftr" sz="quarter" idx="24"/>
          </p:nvPr>
        </p:nvSpPr>
        <p:spPr/>
        <p:txBody>
          <a:bodyPr/>
          <a:lstStyle>
            <a:lvl1pPr>
              <a:defRPr/>
            </a:lvl1pPr>
          </a:lstStyle>
          <a:p>
            <a:pPr>
              <a:defRPr/>
            </a:pPr>
            <a:endParaRPr lang="en-US">
              <a:solidFill>
                <a:prstClr val="white">
                  <a:tint val="75000"/>
                  <a:alpha val="60000"/>
                </a:prstClr>
              </a:solidFill>
            </a:endParaRPr>
          </a:p>
        </p:txBody>
      </p:sp>
      <p:sp>
        <p:nvSpPr>
          <p:cNvPr id="17" name="Slide Number Placeholder 5"/>
          <p:cNvSpPr>
            <a:spLocks noGrp="1"/>
          </p:cNvSpPr>
          <p:nvPr>
            <p:ph type="sldNum" sz="quarter" idx="25"/>
          </p:nvPr>
        </p:nvSpPr>
        <p:spPr/>
        <p:txBody>
          <a:bodyPr/>
          <a:lstStyle>
            <a:lvl1pPr>
              <a:defRPr/>
            </a:lvl1pPr>
          </a:lstStyle>
          <a:p>
            <a:pPr>
              <a:defRPr/>
            </a:pPr>
            <a:fld id="{E7EEEF6B-DDDF-402C-B397-4FEBD04FD080}"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16867536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41C267F-6111-49AD-9CD2-ED55E5B687EB}" type="datetime1">
              <a:rPr lang="en-US" smtClean="0">
                <a:solidFill>
                  <a:prstClr val="white">
                    <a:tint val="75000"/>
                    <a:alpha val="60000"/>
                  </a:prstClr>
                </a:solidFill>
              </a:rPr>
              <a:pPr>
                <a:defRPr/>
              </a:pPr>
              <a:t>8/20/2015</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EEA3EDE-1F21-43AE-A119-1AFA843B79A7}"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3383309966"/>
      </p:ext>
    </p:extLst>
  </p:cSld>
  <p:clrMapOvr>
    <a:masterClrMapping/>
  </p:clrMapOvr>
  <p:transition spd="med">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6377" y="430215"/>
            <a:ext cx="1753057" cy="58261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633" y="773205"/>
            <a:ext cx="7425083"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3C1CC39-A545-4186-BD0B-C2FE2053E369}" type="datetime1">
              <a:rPr lang="en-US" smtClean="0">
                <a:solidFill>
                  <a:prstClr val="white">
                    <a:tint val="75000"/>
                    <a:alpha val="60000"/>
                  </a:prstClr>
                </a:solidFill>
              </a:rPr>
              <a:pPr>
                <a:defRPr/>
              </a:pPr>
              <a:t>8/20/2015</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B4A2A26-16B1-438E-ABF8-58FB2EBA3DBA}"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3957918089"/>
      </p:ext>
    </p:extLst>
  </p:cSld>
  <p:clrMapOvr>
    <a:masterClrMapping/>
  </p:clrMapOvr>
  <p:transition spd="med">
    <p:zo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381000"/>
            <a:ext cx="110744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8000" y="1371600"/>
            <a:ext cx="5486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371600"/>
            <a:ext cx="5486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5B84D9C-C904-459B-974C-752833F18DBE}" type="datetime1">
              <a:rPr lang="en-US" smtClean="0">
                <a:solidFill>
                  <a:prstClr val="white">
                    <a:tint val="75000"/>
                    <a:alpha val="60000"/>
                  </a:prstClr>
                </a:solidFill>
              </a:rPr>
              <a:pPr>
                <a:defRPr/>
              </a:pPr>
              <a:t>8/20/2015</a:t>
            </a:fld>
            <a:endParaRPr lang="en-US">
              <a:solidFill>
                <a:prstClr val="white">
                  <a:tint val="75000"/>
                  <a:alpha val="60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B8CDE5C-D85D-424B-A96C-D1E0C6D34E54}"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1748748622"/>
      </p:ext>
    </p:extLst>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3" y="2060576"/>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4"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28A0A8-2899-46A8-ADFA-C85113514D99}" type="datetime1">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6E95E-3118-438B-A3A4-7AC9E7E98865}" type="slidenum">
              <a:rPr lang="en-US" smtClean="0"/>
              <a:t>‹#›</a:t>
            </a:fld>
            <a:endParaRPr lang="en-US"/>
          </a:p>
        </p:txBody>
      </p:sp>
    </p:spTree>
    <p:extLst>
      <p:ext uri="{BB962C8B-B14F-4D97-AF65-F5344CB8AC3E}">
        <p14:creationId xmlns:p14="http://schemas.microsoft.com/office/powerpoint/2010/main" val="1118682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6"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6"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CF359A-8299-4A61-9B01-00DF902C1F97}" type="datetime1">
              <a:rPr lang="en-US" smtClean="0"/>
              <a:t>8/20/2015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6E95E-3118-438B-A3A4-7AC9E7E98865}" type="slidenum">
              <a:rPr lang="en-US" smtClean="0"/>
              <a:t>‹#›</a:t>
            </a:fld>
            <a:endParaRPr lang="en-US"/>
          </a:p>
        </p:txBody>
      </p:sp>
    </p:spTree>
    <p:extLst>
      <p:ext uri="{BB962C8B-B14F-4D97-AF65-F5344CB8AC3E}">
        <p14:creationId xmlns:p14="http://schemas.microsoft.com/office/powerpoint/2010/main" val="1360832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520DA72-2999-453B-B87E-4A81BF0E60BE}" type="datetime1">
              <a:rPr lang="en-US" smtClean="0"/>
              <a:t>8/20/2015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0F6E95E-3118-438B-A3A4-7AC9E7E98865}" type="slidenum">
              <a:rPr lang="en-US" smtClean="0"/>
              <a:t>‹#›</a:t>
            </a:fld>
            <a:endParaRPr lang="en-US"/>
          </a:p>
        </p:txBody>
      </p:sp>
    </p:spTree>
    <p:extLst>
      <p:ext uri="{BB962C8B-B14F-4D97-AF65-F5344CB8AC3E}">
        <p14:creationId xmlns:p14="http://schemas.microsoft.com/office/powerpoint/2010/main" val="2039740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B214281-93FE-4747-AADB-A40A5845A2D5}" type="datetime1">
              <a:rPr lang="en-US" smtClean="0"/>
              <a:t>8/20/2015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0F6E95E-3118-438B-A3A4-7AC9E7E98865}" type="slidenum">
              <a:rPr lang="en-US" smtClean="0"/>
              <a:t>‹#›</a:t>
            </a:fld>
            <a:endParaRPr lang="en-US"/>
          </a:p>
        </p:txBody>
      </p:sp>
    </p:spTree>
    <p:extLst>
      <p:ext uri="{BB962C8B-B14F-4D97-AF65-F5344CB8AC3E}">
        <p14:creationId xmlns:p14="http://schemas.microsoft.com/office/powerpoint/2010/main" val="3368576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2"/>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19A58A3-E0B1-4DC4-9C4C-3C346FAE8CB7}" type="datetime1">
              <a:rPr lang="en-US" smtClean="0"/>
              <a:t>8/20/2015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0F6E95E-3118-438B-A3A4-7AC9E7E98865}" type="slidenum">
              <a:rPr lang="en-US" smtClean="0"/>
              <a:t>‹#›</a:t>
            </a:fld>
            <a:endParaRPr lang="en-US"/>
          </a:p>
        </p:txBody>
      </p:sp>
    </p:spTree>
    <p:extLst>
      <p:ext uri="{BB962C8B-B14F-4D97-AF65-F5344CB8AC3E}">
        <p14:creationId xmlns:p14="http://schemas.microsoft.com/office/powerpoint/2010/main" val="364410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6" y="1854192"/>
            <a:ext cx="5092907"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7"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149FBD-7017-436A-9B6A-1BEBCA09C07C}" type="datetime1">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6E95E-3118-438B-A3A4-7AC9E7E98865}" type="slidenum">
              <a:rPr lang="en-US" smtClean="0"/>
              <a:t>‹#›</a:t>
            </a:fld>
            <a:endParaRPr lang="en-US"/>
          </a:p>
        </p:txBody>
      </p:sp>
    </p:spTree>
    <p:extLst>
      <p:ext uri="{BB962C8B-B14F-4D97-AF65-F5344CB8AC3E}">
        <p14:creationId xmlns:p14="http://schemas.microsoft.com/office/powerpoint/2010/main" val="2769110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1" y="2669687"/>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1" y="2892349"/>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3"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5"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20"/>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41"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D4AE0CE-278E-4D0D-B5B5-AD40745E209A}" type="datetime1">
              <a:rPr lang="en-US" smtClean="0"/>
              <a:t>8/20/2015</a:t>
            </a:fld>
            <a:endParaRPr lang="en-US"/>
          </a:p>
        </p:txBody>
      </p:sp>
      <p:sp>
        <p:nvSpPr>
          <p:cNvPr id="5" name="Footer Placeholder 4"/>
          <p:cNvSpPr>
            <a:spLocks noGrp="1"/>
          </p:cNvSpPr>
          <p:nvPr>
            <p:ph type="ftr" sz="quarter" idx="3"/>
          </p:nvPr>
        </p:nvSpPr>
        <p:spPr>
          <a:xfrm rot="5400000">
            <a:off x="8951575" y="3225299"/>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2" y="295731"/>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0F6E95E-3118-438B-A3A4-7AC9E7E98865}" type="slidenum">
              <a:rPr lang="en-US" smtClean="0"/>
              <a:t>‹#›</a:t>
            </a:fld>
            <a:endParaRPr lang="en-US"/>
          </a:p>
        </p:txBody>
      </p:sp>
    </p:spTree>
    <p:extLst>
      <p:ext uri="{BB962C8B-B14F-4D97-AF65-F5344CB8AC3E}">
        <p14:creationId xmlns:p14="http://schemas.microsoft.com/office/powerpoint/2010/main" val="27004512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8399243" y="1676400"/>
            <a:ext cx="37592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7586443" y="-457200"/>
            <a:ext cx="21336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399243" y="6096000"/>
            <a:ext cx="13208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05317" y="2667000"/>
            <a:ext cx="5588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119717" y="2895600"/>
            <a:ext cx="31496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0327217" y="0"/>
            <a:ext cx="9144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2" name="Title Placeholder 1"/>
          <p:cNvSpPr>
            <a:spLocks noGrp="1"/>
          </p:cNvSpPr>
          <p:nvPr>
            <p:ph type="title"/>
          </p:nvPr>
        </p:nvSpPr>
        <p:spPr bwMode="auto">
          <a:xfrm>
            <a:off x="645584" y="452439"/>
            <a:ext cx="940858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43" name="Text Placeholder 2"/>
          <p:cNvSpPr>
            <a:spLocks noGrp="1"/>
          </p:cNvSpPr>
          <p:nvPr>
            <p:ph type="body" idx="1"/>
          </p:nvPr>
        </p:nvSpPr>
        <p:spPr bwMode="auto">
          <a:xfrm>
            <a:off x="1102784" y="2052638"/>
            <a:ext cx="8949267"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rot="5400000">
            <a:off x="10157884" y="1790700"/>
            <a:ext cx="990600" cy="304800"/>
          </a:xfrm>
          <a:prstGeom prst="rect">
            <a:avLst/>
          </a:prstGeom>
        </p:spPr>
        <p:txBody>
          <a:bodyPr vert="horz" lIns="91440" tIns="45720" rIns="91440" bIns="45720" rtlCol="0" anchor="t"/>
          <a:lstStyle>
            <a:lvl1pPr algn="l" eaLnBrk="1" hangingPunct="1">
              <a:defRPr sz="1100" b="0" i="0">
                <a:solidFill>
                  <a:schemeClr val="tx1">
                    <a:tint val="75000"/>
                    <a:alpha val="60000"/>
                  </a:schemeClr>
                </a:solidFill>
              </a:defRPr>
            </a:lvl1pPr>
          </a:lstStyle>
          <a:p>
            <a:pPr fontAlgn="base">
              <a:spcBef>
                <a:spcPct val="0"/>
              </a:spcBef>
              <a:spcAft>
                <a:spcPct val="0"/>
              </a:spcAft>
              <a:defRPr/>
            </a:pPr>
            <a:fld id="{D0BF0CB0-6C6D-407F-B499-AF2E5B928435}" type="datetime1">
              <a:rPr lang="en-US" smtClean="0">
                <a:solidFill>
                  <a:prstClr val="white">
                    <a:tint val="75000"/>
                    <a:alpha val="60000"/>
                  </a:prstClr>
                </a:solidFill>
                <a:latin typeface="Tahoma" panose="020B0604030504040204" pitchFamily="34" charset="0"/>
                <a:cs typeface="Arial" panose="020B0604020202020204" pitchFamily="34" charset="0"/>
              </a:rPr>
              <a:pPr fontAlgn="base">
                <a:spcBef>
                  <a:spcPct val="0"/>
                </a:spcBef>
                <a:spcAft>
                  <a:spcPct val="0"/>
                </a:spcAft>
                <a:defRPr/>
              </a:pPr>
              <a:t>8/20/2015</a:t>
            </a:fld>
            <a:endParaRPr lang="en-US">
              <a:solidFill>
                <a:prstClr val="white">
                  <a:tint val="75000"/>
                  <a:alpha val="60000"/>
                </a:prstClr>
              </a:solidFill>
              <a:latin typeface="Tahoma" panose="020B0604030504040204" pitchFamily="34" charset="0"/>
              <a:cs typeface="Arial" panose="020B0604020202020204" pitchFamily="34" charset="0"/>
            </a:endParaRPr>
          </a:p>
        </p:txBody>
      </p:sp>
      <p:sp>
        <p:nvSpPr>
          <p:cNvPr id="5" name="Footer Placeholder 4"/>
          <p:cNvSpPr>
            <a:spLocks noGrp="1"/>
          </p:cNvSpPr>
          <p:nvPr>
            <p:ph type="ftr" sz="quarter" idx="3"/>
          </p:nvPr>
        </p:nvSpPr>
        <p:spPr>
          <a:xfrm rot="5400000">
            <a:off x="8954294" y="3225007"/>
            <a:ext cx="3859213" cy="304800"/>
          </a:xfrm>
          <a:prstGeom prst="rect">
            <a:avLst/>
          </a:prstGeom>
        </p:spPr>
        <p:txBody>
          <a:bodyPr vert="horz" lIns="91440" tIns="45720" rIns="91440" bIns="45720" rtlCol="0" anchor="b"/>
          <a:lstStyle>
            <a:lvl1pPr algn="l" eaLnBrk="1" hangingPunct="1">
              <a:defRPr sz="1100" b="0" i="0">
                <a:solidFill>
                  <a:schemeClr val="tx1">
                    <a:tint val="75000"/>
                    <a:alpha val="60000"/>
                  </a:schemeClr>
                </a:solidFill>
              </a:defRPr>
            </a:lvl1pPr>
          </a:lstStyle>
          <a:p>
            <a:pPr fontAlgn="base">
              <a:spcBef>
                <a:spcPct val="0"/>
              </a:spcBef>
              <a:spcAft>
                <a:spcPct val="0"/>
              </a:spcAft>
              <a:defRPr/>
            </a:pPr>
            <a:endParaRPr lang="en-US">
              <a:solidFill>
                <a:prstClr val="white">
                  <a:tint val="75000"/>
                  <a:alpha val="60000"/>
                </a:prstClr>
              </a:solidFill>
              <a:latin typeface="Tahoma" panose="020B0604030504040204" pitchFamily="34" charset="0"/>
              <a:cs typeface="Arial" panose="020B0604020202020204" pitchFamily="34" charset="0"/>
            </a:endParaRPr>
          </a:p>
        </p:txBody>
      </p:sp>
      <p:sp>
        <p:nvSpPr>
          <p:cNvPr id="6" name="Slide Number Placeholder 5"/>
          <p:cNvSpPr>
            <a:spLocks noGrp="1"/>
          </p:cNvSpPr>
          <p:nvPr>
            <p:ph type="sldNum" sz="quarter" idx="4"/>
          </p:nvPr>
        </p:nvSpPr>
        <p:spPr bwMode="gray">
          <a:xfrm>
            <a:off x="10354733" y="295275"/>
            <a:ext cx="838200" cy="768350"/>
          </a:xfrm>
          <a:prstGeom prst="rect">
            <a:avLst/>
          </a:prstGeom>
        </p:spPr>
        <p:txBody>
          <a:bodyPr vert="horz" lIns="91440" tIns="45720" rIns="91440" bIns="45720" rtlCol="0" anchor="b"/>
          <a:lstStyle>
            <a:lvl1pPr algn="ctr" eaLnBrk="1" hangingPunct="1">
              <a:defRPr sz="2801" b="0" i="0">
                <a:solidFill>
                  <a:schemeClr val="tx1">
                    <a:tint val="75000"/>
                  </a:schemeClr>
                </a:solidFill>
              </a:defRPr>
            </a:lvl1pPr>
          </a:lstStyle>
          <a:p>
            <a:pPr fontAlgn="base">
              <a:spcBef>
                <a:spcPct val="0"/>
              </a:spcBef>
              <a:spcAft>
                <a:spcPct val="0"/>
              </a:spcAft>
              <a:defRPr/>
            </a:pPr>
            <a:fld id="{DD4A0C2A-54E0-4839-AF4A-2DDC0F7642A9}" type="slidenum">
              <a:rPr lang="en-US">
                <a:solidFill>
                  <a:prstClr val="white">
                    <a:tint val="75000"/>
                  </a:prstClr>
                </a:solidFill>
                <a:latin typeface="Tahoma" panose="020B0604030504040204" pitchFamily="34" charset="0"/>
                <a:cs typeface="Arial" panose="020B0604020202020204" pitchFamily="34" charset="0"/>
              </a:rPr>
              <a:pPr fontAlgn="base">
                <a:spcBef>
                  <a:spcPct val="0"/>
                </a:spcBef>
                <a:spcAft>
                  <a:spcPct val="0"/>
                </a:spcAft>
                <a:defRPr/>
              </a:pPr>
              <a:t>‹#›</a:t>
            </a:fld>
            <a:endParaRPr lang="en-US">
              <a:solidFill>
                <a:prstClr val="white">
                  <a:tint val="75000"/>
                </a:prstClr>
              </a:solidFill>
              <a:latin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9456695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ransition spd="med">
    <p:zoom/>
  </p:transition>
  <p:timing>
    <p:tnLst>
      <p:par>
        <p:cTn id="1" dur="indefinite" restart="never" nodeType="tmRoot"/>
      </p:par>
    </p:tnLst>
  </p:timing>
  <p:hf hdr="0" ftr="0" dt="0"/>
  <p:txStyles>
    <p:titleStyle>
      <a:lvl1pPr algn="l" defTabSz="457200" rtl="0" eaLnBrk="0" fontAlgn="base" hangingPunct="0">
        <a:spcBef>
          <a:spcPct val="0"/>
        </a:spcBef>
        <a:spcAft>
          <a:spcPct val="0"/>
        </a:spcAft>
        <a:defRPr sz="4200" kern="1200">
          <a:solidFill>
            <a:schemeClr val="tx2"/>
          </a:solidFill>
          <a:latin typeface="+mj-lt"/>
          <a:ea typeface="+mj-ea"/>
          <a:cs typeface="+mj-cs"/>
        </a:defRPr>
      </a:lvl1pPr>
      <a:lvl2pPr algn="l" defTabSz="457200" rtl="0" eaLnBrk="0" fontAlgn="base" hangingPunct="0">
        <a:spcBef>
          <a:spcPct val="0"/>
        </a:spcBef>
        <a:spcAft>
          <a:spcPct val="0"/>
        </a:spcAft>
        <a:defRPr sz="4200">
          <a:solidFill>
            <a:schemeClr val="tx2"/>
          </a:solidFill>
          <a:latin typeface="Century Gothic" panose="020B0502020202020204" pitchFamily="34" charset="0"/>
        </a:defRPr>
      </a:lvl2pPr>
      <a:lvl3pPr algn="l" defTabSz="457200" rtl="0" eaLnBrk="0" fontAlgn="base" hangingPunct="0">
        <a:spcBef>
          <a:spcPct val="0"/>
        </a:spcBef>
        <a:spcAft>
          <a:spcPct val="0"/>
        </a:spcAft>
        <a:defRPr sz="4200">
          <a:solidFill>
            <a:schemeClr val="tx2"/>
          </a:solidFill>
          <a:latin typeface="Century Gothic" panose="020B0502020202020204" pitchFamily="34" charset="0"/>
        </a:defRPr>
      </a:lvl3pPr>
      <a:lvl4pPr algn="l" defTabSz="457200" rtl="0" eaLnBrk="0" fontAlgn="base" hangingPunct="0">
        <a:spcBef>
          <a:spcPct val="0"/>
        </a:spcBef>
        <a:spcAft>
          <a:spcPct val="0"/>
        </a:spcAft>
        <a:defRPr sz="4200">
          <a:solidFill>
            <a:schemeClr val="tx2"/>
          </a:solidFill>
          <a:latin typeface="Century Gothic" panose="020B0502020202020204" pitchFamily="34" charset="0"/>
        </a:defRPr>
      </a:lvl4pPr>
      <a:lvl5pPr algn="l" defTabSz="457200" rtl="0" eaLnBrk="0" fontAlgn="base" hangingPunct="0">
        <a:spcBef>
          <a:spcPct val="0"/>
        </a:spcBef>
        <a:spcAft>
          <a:spcPct val="0"/>
        </a:spcAft>
        <a:defRPr sz="4200">
          <a:solidFill>
            <a:schemeClr val="tx2"/>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rgbClr val="8AD0D6"/>
        </a:buClr>
        <a:buSzPct val="80000"/>
        <a:buFont typeface="Wingdings 3" panose="05040102010807070707" pitchFamily="18" charset="2"/>
        <a:buChar char=""/>
        <a:defRPr sz="2000" kern="1200">
          <a:solidFill>
            <a:schemeClr val="tx1"/>
          </a:solidFill>
          <a:latin typeface="+mj-lt"/>
          <a:ea typeface="+mj-ea"/>
          <a:cs typeface="+mj-cs"/>
        </a:defRPr>
      </a:lvl1pPr>
      <a:lvl2pPr marL="742950" indent="-285750" algn="l" defTabSz="457200" rtl="0" eaLnBrk="0" fontAlgn="base" hangingPunct="0">
        <a:spcBef>
          <a:spcPts val="1000"/>
        </a:spcBef>
        <a:spcAft>
          <a:spcPct val="0"/>
        </a:spcAft>
        <a:buClr>
          <a:srgbClr val="8AD0D6"/>
        </a:buClr>
        <a:buSzPct val="80000"/>
        <a:buFont typeface="Wingdings 3" panose="05040102010807070707" pitchFamily="18" charset="2"/>
        <a:buChar char=""/>
        <a:defRPr kern="1200">
          <a:solidFill>
            <a:schemeClr val="tx1"/>
          </a:solidFill>
          <a:latin typeface="+mj-lt"/>
          <a:ea typeface="+mj-ea"/>
          <a:cs typeface="+mj-cs"/>
        </a:defRPr>
      </a:lvl2pPr>
      <a:lvl3pPr marL="11430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600" kern="1200">
          <a:solidFill>
            <a:schemeClr val="tx1"/>
          </a:solidFill>
          <a:latin typeface="+mj-lt"/>
          <a:ea typeface="+mj-ea"/>
          <a:cs typeface="+mj-cs"/>
        </a:defRPr>
      </a:lvl3pPr>
      <a:lvl4pPr marL="16002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4pPr>
      <a:lvl5pPr marL="20574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3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oleObject" Target="../embeddings/oleObject3.bin"/><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hyperlink" Target="http://citeseer.nj.nec.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5.png"/><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6" y="1676399"/>
            <a:ext cx="8992897" cy="3329581"/>
          </a:xfrm>
        </p:spPr>
        <p:txBody>
          <a:bodyPr/>
          <a:lstStyle/>
          <a:p>
            <a:pPr algn="ctr"/>
            <a:r>
              <a:rPr lang="en-US" sz="3600" dirty="0" smtClean="0"/>
              <a:t>Data Mining</a:t>
            </a:r>
            <a:br>
              <a:rPr lang="en-US" sz="3600" dirty="0" smtClean="0"/>
            </a:br>
            <a:r>
              <a:rPr lang="en-US" altLang="ko-KR" sz="3600" dirty="0" smtClean="0"/>
              <a:t>Probability and Statistics (Cyber Lecture)</a:t>
            </a:r>
            <a:endParaRPr lang="en-US" sz="3600" dirty="0"/>
          </a:p>
        </p:txBody>
      </p:sp>
      <p:sp>
        <p:nvSpPr>
          <p:cNvPr id="3" name="Subtitle 2"/>
          <p:cNvSpPr>
            <a:spLocks noGrp="1"/>
          </p:cNvSpPr>
          <p:nvPr>
            <p:ph type="subTitle" idx="1"/>
          </p:nvPr>
        </p:nvSpPr>
        <p:spPr>
          <a:xfrm>
            <a:off x="1154955" y="5413476"/>
            <a:ext cx="8825659" cy="861420"/>
          </a:xfrm>
        </p:spPr>
        <p:txBody>
          <a:bodyPr/>
          <a:lstStyle/>
          <a:p>
            <a:pPr algn="ctr"/>
            <a:r>
              <a:rPr lang="en-US" altLang="ko-KR" dirty="0" err="1" smtClean="0"/>
              <a:t>Hee-Cheol</a:t>
            </a:r>
            <a:r>
              <a:rPr lang="en-US" altLang="ko-KR" dirty="0" smtClean="0"/>
              <a:t> </a:t>
            </a:r>
            <a:r>
              <a:rPr lang="en-US" altLang="ko-KR" dirty="0" err="1" smtClean="0"/>
              <a:t>KiM</a:t>
            </a:r>
            <a:endParaRPr lang="en-US" dirty="0"/>
          </a:p>
        </p:txBody>
      </p:sp>
      <p:sp>
        <p:nvSpPr>
          <p:cNvPr id="4" name="Slide Number Placeholder 3"/>
          <p:cNvSpPr>
            <a:spLocks noGrp="1"/>
          </p:cNvSpPr>
          <p:nvPr>
            <p:ph type="sldNum" sz="quarter" idx="12"/>
          </p:nvPr>
        </p:nvSpPr>
        <p:spPr/>
        <p:txBody>
          <a:bodyPr/>
          <a:lstStyle/>
          <a:p>
            <a:fld id="{10F6E95E-3118-438B-A3A4-7AC9E7E98865}" type="slidenum">
              <a:rPr lang="en-US" smtClean="0"/>
              <a:t>1</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377" y="569212"/>
            <a:ext cx="5514975" cy="2708574"/>
          </a:xfrm>
          <a:prstGeom prst="rect">
            <a:avLst/>
          </a:prstGeom>
        </p:spPr>
      </p:pic>
    </p:spTree>
    <p:extLst>
      <p:ext uri="{BB962C8B-B14F-4D97-AF65-F5344CB8AC3E}">
        <p14:creationId xmlns:p14="http://schemas.microsoft.com/office/powerpoint/2010/main" val="3378656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Data Mining and </a:t>
            </a:r>
            <a:r>
              <a:rPr lang="en-US" sz="3600" dirty="0" smtClean="0"/>
              <a:t/>
            </a:r>
            <a:br>
              <a:rPr lang="en-US" sz="3600" dirty="0" smtClean="0"/>
            </a:br>
            <a:r>
              <a:rPr lang="en-US" sz="3600" dirty="0" smtClean="0"/>
              <a:t>Business </a:t>
            </a:r>
            <a:r>
              <a:rPr lang="en-US" sz="3600" dirty="0"/>
              <a:t>Intelligence</a:t>
            </a:r>
            <a:r>
              <a:rPr lang="en-US" sz="3200" dirty="0"/>
              <a:t> </a:t>
            </a:r>
            <a:r>
              <a:rPr lang="en-US" sz="3200" dirty="0" smtClean="0"/>
              <a:t>(BI)</a:t>
            </a:r>
            <a:endParaRPr lang="en-US" sz="3600" b="1" dirty="0"/>
          </a:p>
        </p:txBody>
      </p:sp>
      <p:sp>
        <p:nvSpPr>
          <p:cNvPr id="4" name="Slide Number Placeholder 3"/>
          <p:cNvSpPr>
            <a:spLocks noGrp="1"/>
          </p:cNvSpPr>
          <p:nvPr>
            <p:ph type="sldNum" sz="quarter" idx="12"/>
          </p:nvPr>
        </p:nvSpPr>
        <p:spPr/>
        <p:txBody>
          <a:bodyPr/>
          <a:lstStyle/>
          <a:p>
            <a:fld id="{10F6E95E-3118-438B-A3A4-7AC9E7E98865}" type="slidenum">
              <a:rPr lang="en-US" smtClean="0"/>
              <a:t>10</a:t>
            </a:fld>
            <a:endParaRPr lang="en-US"/>
          </a:p>
        </p:txBody>
      </p:sp>
      <p:sp>
        <p:nvSpPr>
          <p:cNvPr id="6" name="AutoShape 1027"/>
          <p:cNvSpPr>
            <a:spLocks noChangeArrowheads="1"/>
          </p:cNvSpPr>
          <p:nvPr/>
        </p:nvSpPr>
        <p:spPr bwMode="auto">
          <a:xfrm>
            <a:off x="1562100" y="1733550"/>
            <a:ext cx="7467600" cy="5029200"/>
          </a:xfrm>
          <a:prstGeom prst="flowChartExtra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endParaRPr lang="en-US" sz="2400">
              <a:solidFill>
                <a:schemeClr val="accent2">
                  <a:lumMod val="40000"/>
                  <a:lumOff val="60000"/>
                </a:schemeClr>
              </a:solidFill>
              <a:latin typeface="Times New Roman" panose="02020603050405020304" pitchFamily="18" charset="0"/>
            </a:endParaRPr>
          </a:p>
        </p:txBody>
      </p:sp>
      <p:sp>
        <p:nvSpPr>
          <p:cNvPr id="7" name="Line 1028"/>
          <p:cNvSpPr>
            <a:spLocks noChangeShapeType="1"/>
          </p:cNvSpPr>
          <p:nvPr/>
        </p:nvSpPr>
        <p:spPr bwMode="auto">
          <a:xfrm>
            <a:off x="2019300" y="6153150"/>
            <a:ext cx="655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chemeClr val="accent2">
                  <a:lumMod val="40000"/>
                  <a:lumOff val="60000"/>
                </a:schemeClr>
              </a:solidFill>
            </a:endParaRPr>
          </a:p>
        </p:txBody>
      </p:sp>
      <p:sp>
        <p:nvSpPr>
          <p:cNvPr id="8" name="Line 1029"/>
          <p:cNvSpPr>
            <a:spLocks noChangeShapeType="1"/>
          </p:cNvSpPr>
          <p:nvPr/>
        </p:nvSpPr>
        <p:spPr bwMode="auto">
          <a:xfrm>
            <a:off x="2476500" y="554355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chemeClr val="accent2">
                  <a:lumMod val="40000"/>
                  <a:lumOff val="60000"/>
                </a:schemeClr>
              </a:solidFill>
            </a:endParaRPr>
          </a:p>
        </p:txBody>
      </p:sp>
      <p:sp>
        <p:nvSpPr>
          <p:cNvPr id="9" name="Line 1030"/>
          <p:cNvSpPr>
            <a:spLocks noChangeShapeType="1"/>
          </p:cNvSpPr>
          <p:nvPr/>
        </p:nvSpPr>
        <p:spPr bwMode="auto">
          <a:xfrm>
            <a:off x="3009900" y="4781550"/>
            <a:ext cx="457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chemeClr val="accent2">
                  <a:lumMod val="40000"/>
                  <a:lumOff val="60000"/>
                </a:schemeClr>
              </a:solidFill>
            </a:endParaRPr>
          </a:p>
        </p:txBody>
      </p:sp>
      <p:sp>
        <p:nvSpPr>
          <p:cNvPr id="10" name="Line 1031"/>
          <p:cNvSpPr>
            <a:spLocks noChangeShapeType="1"/>
          </p:cNvSpPr>
          <p:nvPr/>
        </p:nvSpPr>
        <p:spPr bwMode="auto">
          <a:xfrm>
            <a:off x="3619500" y="4019550"/>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chemeClr val="accent2">
                  <a:lumMod val="40000"/>
                  <a:lumOff val="60000"/>
                </a:schemeClr>
              </a:solidFill>
            </a:endParaRPr>
          </a:p>
        </p:txBody>
      </p:sp>
      <p:sp>
        <p:nvSpPr>
          <p:cNvPr id="11" name="Line 1032"/>
          <p:cNvSpPr>
            <a:spLocks noChangeShapeType="1"/>
          </p:cNvSpPr>
          <p:nvPr/>
        </p:nvSpPr>
        <p:spPr bwMode="auto">
          <a:xfrm>
            <a:off x="4229100" y="3181350"/>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chemeClr val="accent2">
                  <a:lumMod val="40000"/>
                  <a:lumOff val="60000"/>
                </a:schemeClr>
              </a:solidFill>
            </a:endParaRPr>
          </a:p>
        </p:txBody>
      </p:sp>
      <p:sp>
        <p:nvSpPr>
          <p:cNvPr id="12" name="Line 1033"/>
          <p:cNvSpPr>
            <a:spLocks noChangeShapeType="1"/>
          </p:cNvSpPr>
          <p:nvPr/>
        </p:nvSpPr>
        <p:spPr bwMode="auto">
          <a:xfrm flipV="1">
            <a:off x="1333500" y="1733550"/>
            <a:ext cx="0" cy="502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accent2">
                  <a:lumMod val="40000"/>
                  <a:lumOff val="60000"/>
                </a:schemeClr>
              </a:solidFill>
            </a:endParaRPr>
          </a:p>
        </p:txBody>
      </p:sp>
      <p:sp>
        <p:nvSpPr>
          <p:cNvPr id="13" name="Line 1034"/>
          <p:cNvSpPr>
            <a:spLocks noChangeShapeType="1"/>
          </p:cNvSpPr>
          <p:nvPr/>
        </p:nvSpPr>
        <p:spPr bwMode="auto">
          <a:xfrm flipV="1">
            <a:off x="9639300" y="1733550"/>
            <a:ext cx="0" cy="502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accent2">
                  <a:lumMod val="40000"/>
                  <a:lumOff val="60000"/>
                </a:schemeClr>
              </a:solidFill>
            </a:endParaRPr>
          </a:p>
        </p:txBody>
      </p:sp>
      <p:sp>
        <p:nvSpPr>
          <p:cNvPr id="14" name="Text Box 1035"/>
          <p:cNvSpPr txBox="1">
            <a:spLocks noChangeArrowheads="1"/>
          </p:cNvSpPr>
          <p:nvPr/>
        </p:nvSpPr>
        <p:spPr bwMode="auto">
          <a:xfrm>
            <a:off x="1393825" y="1795464"/>
            <a:ext cx="19346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sz="1600" b="1">
                <a:solidFill>
                  <a:schemeClr val="accent2">
                    <a:lumMod val="40000"/>
                    <a:lumOff val="60000"/>
                  </a:schemeClr>
                </a:solidFill>
                <a:latin typeface="Times New Roman" panose="02020603050405020304" pitchFamily="18" charset="0"/>
              </a:rPr>
              <a:t>Increasing potential</a:t>
            </a:r>
          </a:p>
          <a:p>
            <a:r>
              <a:rPr lang="en-US" sz="1600" b="1">
                <a:solidFill>
                  <a:schemeClr val="accent2">
                    <a:lumMod val="40000"/>
                    <a:lumOff val="60000"/>
                  </a:schemeClr>
                </a:solidFill>
                <a:latin typeface="Times New Roman" panose="02020603050405020304" pitchFamily="18" charset="0"/>
              </a:rPr>
              <a:t>to support</a:t>
            </a:r>
          </a:p>
          <a:p>
            <a:r>
              <a:rPr lang="en-US" sz="1600" b="1">
                <a:solidFill>
                  <a:schemeClr val="accent2">
                    <a:lumMod val="40000"/>
                    <a:lumOff val="60000"/>
                  </a:schemeClr>
                </a:solidFill>
                <a:latin typeface="Times New Roman" panose="02020603050405020304" pitchFamily="18" charset="0"/>
              </a:rPr>
              <a:t>business decisions</a:t>
            </a:r>
          </a:p>
        </p:txBody>
      </p:sp>
      <p:sp>
        <p:nvSpPr>
          <p:cNvPr id="15" name="Text Box 1036"/>
          <p:cNvSpPr txBox="1">
            <a:spLocks noChangeArrowheads="1"/>
          </p:cNvSpPr>
          <p:nvPr/>
        </p:nvSpPr>
        <p:spPr bwMode="auto">
          <a:xfrm>
            <a:off x="8540189" y="2241550"/>
            <a:ext cx="10102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sz="1600" b="1">
                <a:solidFill>
                  <a:schemeClr val="accent2">
                    <a:lumMod val="40000"/>
                    <a:lumOff val="60000"/>
                  </a:schemeClr>
                </a:solidFill>
                <a:latin typeface="Times New Roman" panose="02020603050405020304" pitchFamily="18" charset="0"/>
              </a:rPr>
              <a:t>End User</a:t>
            </a:r>
            <a:endParaRPr lang="en-US" sz="1600">
              <a:solidFill>
                <a:schemeClr val="accent2">
                  <a:lumMod val="40000"/>
                  <a:lumOff val="60000"/>
                </a:schemeClr>
              </a:solidFill>
              <a:latin typeface="Times New Roman" panose="02020603050405020304" pitchFamily="18" charset="0"/>
            </a:endParaRPr>
          </a:p>
        </p:txBody>
      </p:sp>
      <p:sp>
        <p:nvSpPr>
          <p:cNvPr id="16" name="Text Box 1037"/>
          <p:cNvSpPr txBox="1">
            <a:spLocks noChangeArrowheads="1"/>
          </p:cNvSpPr>
          <p:nvPr/>
        </p:nvSpPr>
        <p:spPr bwMode="auto">
          <a:xfrm>
            <a:off x="8555193" y="3232152"/>
            <a:ext cx="9491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sz="1600" b="1">
                <a:solidFill>
                  <a:schemeClr val="accent2">
                    <a:lumMod val="40000"/>
                    <a:lumOff val="60000"/>
                  </a:schemeClr>
                </a:solidFill>
                <a:latin typeface="Times New Roman" panose="02020603050405020304" pitchFamily="18" charset="0"/>
              </a:rPr>
              <a:t>Business</a:t>
            </a:r>
          </a:p>
          <a:p>
            <a:pPr algn="r"/>
            <a:r>
              <a:rPr lang="en-US" sz="1600" b="1">
                <a:solidFill>
                  <a:schemeClr val="accent2">
                    <a:lumMod val="40000"/>
                    <a:lumOff val="60000"/>
                  </a:schemeClr>
                </a:solidFill>
                <a:latin typeface="Times New Roman" panose="02020603050405020304" pitchFamily="18" charset="0"/>
              </a:rPr>
              <a:t>  Analyst</a:t>
            </a:r>
          </a:p>
        </p:txBody>
      </p:sp>
      <p:sp>
        <p:nvSpPr>
          <p:cNvPr id="17" name="Text Box 1038"/>
          <p:cNvSpPr txBox="1">
            <a:spLocks noChangeArrowheads="1"/>
          </p:cNvSpPr>
          <p:nvPr/>
        </p:nvSpPr>
        <p:spPr bwMode="auto">
          <a:xfrm>
            <a:off x="8633690" y="4070352"/>
            <a:ext cx="8627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sz="1600" b="1">
                <a:solidFill>
                  <a:schemeClr val="accent2">
                    <a:lumMod val="40000"/>
                    <a:lumOff val="60000"/>
                  </a:schemeClr>
                </a:solidFill>
                <a:latin typeface="Times New Roman" panose="02020603050405020304" pitchFamily="18" charset="0"/>
              </a:rPr>
              <a:t>     Data</a:t>
            </a:r>
          </a:p>
          <a:p>
            <a:pPr algn="r"/>
            <a:r>
              <a:rPr lang="en-US" sz="1600" b="1">
                <a:solidFill>
                  <a:schemeClr val="accent2">
                    <a:lumMod val="40000"/>
                    <a:lumOff val="60000"/>
                  </a:schemeClr>
                </a:solidFill>
                <a:latin typeface="Times New Roman" panose="02020603050405020304" pitchFamily="18" charset="0"/>
              </a:rPr>
              <a:t>Analyst</a:t>
            </a:r>
          </a:p>
        </p:txBody>
      </p:sp>
      <p:sp>
        <p:nvSpPr>
          <p:cNvPr id="18" name="Text Box 1039"/>
          <p:cNvSpPr txBox="1">
            <a:spLocks noChangeArrowheads="1"/>
          </p:cNvSpPr>
          <p:nvPr/>
        </p:nvSpPr>
        <p:spPr bwMode="auto">
          <a:xfrm>
            <a:off x="8898015" y="5975350"/>
            <a:ext cx="6158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sz="1600" b="1">
                <a:solidFill>
                  <a:schemeClr val="accent2">
                    <a:lumMod val="40000"/>
                    <a:lumOff val="60000"/>
                  </a:schemeClr>
                </a:solidFill>
                <a:latin typeface="Times New Roman" panose="02020603050405020304" pitchFamily="18" charset="0"/>
              </a:rPr>
              <a:t>DBA</a:t>
            </a:r>
          </a:p>
        </p:txBody>
      </p:sp>
      <p:sp>
        <p:nvSpPr>
          <p:cNvPr id="19" name="Text Box 1040"/>
          <p:cNvSpPr txBox="1">
            <a:spLocks noChangeArrowheads="1"/>
          </p:cNvSpPr>
          <p:nvPr/>
        </p:nvSpPr>
        <p:spPr bwMode="auto">
          <a:xfrm>
            <a:off x="4686300" y="2463801"/>
            <a:ext cx="1219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sz="1800" b="1">
                <a:solidFill>
                  <a:schemeClr val="accent2">
                    <a:lumMod val="40000"/>
                    <a:lumOff val="60000"/>
                  </a:schemeClr>
                </a:solidFill>
              </a:rPr>
              <a:t>Decision</a:t>
            </a:r>
            <a:r>
              <a:rPr lang="en-US" sz="1800">
                <a:solidFill>
                  <a:schemeClr val="accent2">
                    <a:lumMod val="40000"/>
                    <a:lumOff val="60000"/>
                  </a:schemeClr>
                </a:solidFill>
              </a:rPr>
              <a:t> </a:t>
            </a:r>
            <a:r>
              <a:rPr lang="en-US" sz="1800" b="1">
                <a:solidFill>
                  <a:schemeClr val="accent2">
                    <a:lumMod val="40000"/>
                    <a:lumOff val="60000"/>
                  </a:schemeClr>
                </a:solidFill>
              </a:rPr>
              <a:t>Making</a:t>
            </a:r>
          </a:p>
        </p:txBody>
      </p:sp>
      <p:sp>
        <p:nvSpPr>
          <p:cNvPr id="20" name="Text Box 1041"/>
          <p:cNvSpPr txBox="1">
            <a:spLocks noChangeArrowheads="1"/>
          </p:cNvSpPr>
          <p:nvPr/>
        </p:nvSpPr>
        <p:spPr bwMode="auto">
          <a:xfrm>
            <a:off x="4152900" y="3278188"/>
            <a:ext cx="22813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sz="1800" b="1" dirty="0">
                <a:solidFill>
                  <a:schemeClr val="accent2">
                    <a:lumMod val="40000"/>
                    <a:lumOff val="60000"/>
                  </a:schemeClr>
                </a:solidFill>
              </a:rPr>
              <a:t>Data Presentation</a:t>
            </a:r>
          </a:p>
        </p:txBody>
      </p:sp>
      <p:sp>
        <p:nvSpPr>
          <p:cNvPr id="21" name="Text Box 1042"/>
          <p:cNvSpPr txBox="1">
            <a:spLocks noChangeArrowheads="1"/>
          </p:cNvSpPr>
          <p:nvPr/>
        </p:nvSpPr>
        <p:spPr bwMode="auto">
          <a:xfrm>
            <a:off x="4076702" y="3638550"/>
            <a:ext cx="2568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sz="1800" b="1" i="1">
                <a:solidFill>
                  <a:schemeClr val="accent2">
                    <a:lumMod val="40000"/>
                    <a:lumOff val="60000"/>
                  </a:schemeClr>
                </a:solidFill>
                <a:latin typeface="Times New Roman" panose="02020603050405020304" pitchFamily="18" charset="0"/>
              </a:rPr>
              <a:t>Visualization Techniques</a:t>
            </a:r>
          </a:p>
        </p:txBody>
      </p:sp>
      <p:sp>
        <p:nvSpPr>
          <p:cNvPr id="22" name="Text Box 1043"/>
          <p:cNvSpPr txBox="1">
            <a:spLocks noChangeArrowheads="1"/>
          </p:cNvSpPr>
          <p:nvPr/>
        </p:nvSpPr>
        <p:spPr bwMode="auto">
          <a:xfrm>
            <a:off x="4457701" y="4051302"/>
            <a:ext cx="17827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sz="1800" b="1">
                <a:solidFill>
                  <a:schemeClr val="accent2">
                    <a:lumMod val="40000"/>
                    <a:lumOff val="60000"/>
                  </a:schemeClr>
                </a:solidFill>
              </a:rPr>
              <a:t>Data Mining</a:t>
            </a:r>
          </a:p>
        </p:txBody>
      </p:sp>
      <p:sp>
        <p:nvSpPr>
          <p:cNvPr id="23" name="Text Box 1044"/>
          <p:cNvSpPr txBox="1">
            <a:spLocks noChangeArrowheads="1"/>
          </p:cNvSpPr>
          <p:nvPr/>
        </p:nvSpPr>
        <p:spPr bwMode="auto">
          <a:xfrm>
            <a:off x="4381500" y="4324350"/>
            <a:ext cx="2345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sz="1800" b="1" i="1" dirty="0">
                <a:solidFill>
                  <a:schemeClr val="accent2">
                    <a:lumMod val="40000"/>
                    <a:lumOff val="60000"/>
                  </a:schemeClr>
                </a:solidFill>
                <a:latin typeface="Times New Roman" panose="02020603050405020304" pitchFamily="18" charset="0"/>
              </a:rPr>
              <a:t>Information Discovery</a:t>
            </a:r>
          </a:p>
        </p:txBody>
      </p:sp>
      <p:sp>
        <p:nvSpPr>
          <p:cNvPr id="24" name="Text Box 1045"/>
          <p:cNvSpPr txBox="1">
            <a:spLocks noChangeArrowheads="1"/>
          </p:cNvSpPr>
          <p:nvPr/>
        </p:nvSpPr>
        <p:spPr bwMode="auto">
          <a:xfrm>
            <a:off x="4168776" y="4857752"/>
            <a:ext cx="2346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sz="1800" b="1">
                <a:solidFill>
                  <a:schemeClr val="accent2">
                    <a:lumMod val="40000"/>
                    <a:lumOff val="60000"/>
                  </a:schemeClr>
                </a:solidFill>
              </a:rPr>
              <a:t>Data Exploration</a:t>
            </a:r>
          </a:p>
        </p:txBody>
      </p:sp>
      <p:sp>
        <p:nvSpPr>
          <p:cNvPr id="25" name="Text Box 1047"/>
          <p:cNvSpPr txBox="1">
            <a:spLocks noChangeArrowheads="1"/>
          </p:cNvSpPr>
          <p:nvPr/>
        </p:nvSpPr>
        <p:spPr bwMode="auto">
          <a:xfrm>
            <a:off x="2933700" y="5162551"/>
            <a:ext cx="457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sz="1600" b="1" i="1" dirty="0">
                <a:solidFill>
                  <a:schemeClr val="accent2">
                    <a:lumMod val="40000"/>
                    <a:lumOff val="60000"/>
                  </a:schemeClr>
                </a:solidFill>
                <a:latin typeface="Times New Roman" panose="02020603050405020304" pitchFamily="18" charset="0"/>
              </a:rPr>
              <a:t>Statistical Summary, Querying, and Reporting</a:t>
            </a:r>
          </a:p>
        </p:txBody>
      </p:sp>
      <p:sp>
        <p:nvSpPr>
          <p:cNvPr id="26" name="Text Box 1048"/>
          <p:cNvSpPr txBox="1">
            <a:spLocks noChangeArrowheads="1"/>
          </p:cNvSpPr>
          <p:nvPr/>
        </p:nvSpPr>
        <p:spPr bwMode="auto">
          <a:xfrm>
            <a:off x="2400300" y="5695951"/>
            <a:ext cx="60789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sz="1800" b="1">
                <a:solidFill>
                  <a:schemeClr val="accent2">
                    <a:lumMod val="40000"/>
                    <a:lumOff val="60000"/>
                  </a:schemeClr>
                </a:solidFill>
              </a:rPr>
              <a:t>Data Preprocessing/Integration, Data Warehouses</a:t>
            </a:r>
          </a:p>
        </p:txBody>
      </p:sp>
      <p:sp>
        <p:nvSpPr>
          <p:cNvPr id="27" name="Text Box 1049"/>
          <p:cNvSpPr txBox="1">
            <a:spLocks noChangeArrowheads="1"/>
          </p:cNvSpPr>
          <p:nvPr/>
        </p:nvSpPr>
        <p:spPr bwMode="auto">
          <a:xfrm>
            <a:off x="4381500" y="6076951"/>
            <a:ext cx="17123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sz="1800" b="1">
                <a:solidFill>
                  <a:schemeClr val="accent2">
                    <a:lumMod val="40000"/>
                    <a:lumOff val="60000"/>
                  </a:schemeClr>
                </a:solidFill>
              </a:rPr>
              <a:t>Data Sources</a:t>
            </a:r>
          </a:p>
        </p:txBody>
      </p:sp>
      <p:sp>
        <p:nvSpPr>
          <p:cNvPr id="28" name="Text Box 1050"/>
          <p:cNvSpPr txBox="1">
            <a:spLocks noChangeArrowheads="1"/>
          </p:cNvSpPr>
          <p:nvPr/>
        </p:nvSpPr>
        <p:spPr bwMode="auto">
          <a:xfrm>
            <a:off x="1866901" y="6381752"/>
            <a:ext cx="71183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sz="1800" b="1" i="1">
                <a:solidFill>
                  <a:schemeClr val="accent2">
                    <a:lumMod val="40000"/>
                    <a:lumOff val="60000"/>
                  </a:schemeClr>
                </a:solidFill>
                <a:latin typeface="Times New Roman" panose="02020603050405020304" pitchFamily="18" charset="0"/>
              </a:rPr>
              <a:t>Paper, Files, Web documents, Scientific experiments, Database Systems</a:t>
            </a:r>
          </a:p>
        </p:txBody>
      </p:sp>
      <p:sp>
        <p:nvSpPr>
          <p:cNvPr id="29" name="Line 1051"/>
          <p:cNvSpPr>
            <a:spLocks noChangeShapeType="1"/>
          </p:cNvSpPr>
          <p:nvPr/>
        </p:nvSpPr>
        <p:spPr bwMode="auto">
          <a:xfrm>
            <a:off x="1257300" y="6762750"/>
            <a:ext cx="838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chemeClr val="accent2">
                  <a:lumMod val="40000"/>
                  <a:lumOff val="60000"/>
                </a:schemeClr>
              </a:solidFill>
            </a:endParaRPr>
          </a:p>
        </p:txBody>
      </p:sp>
    </p:spTree>
    <p:extLst>
      <p:ext uri="{BB962C8B-B14F-4D97-AF65-F5344CB8AC3E}">
        <p14:creationId xmlns:p14="http://schemas.microsoft.com/office/powerpoint/2010/main" val="206541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Confluence of Multiple Disciplines</a:t>
            </a:r>
            <a:endParaRPr lang="en-US" sz="3600" b="1" dirty="0"/>
          </a:p>
        </p:txBody>
      </p:sp>
      <p:sp>
        <p:nvSpPr>
          <p:cNvPr id="4" name="Slide Number Placeholder 3"/>
          <p:cNvSpPr>
            <a:spLocks noGrp="1"/>
          </p:cNvSpPr>
          <p:nvPr>
            <p:ph type="sldNum" sz="quarter" idx="12"/>
          </p:nvPr>
        </p:nvSpPr>
        <p:spPr/>
        <p:txBody>
          <a:bodyPr/>
          <a:lstStyle/>
          <a:p>
            <a:fld id="{10F6E95E-3118-438B-A3A4-7AC9E7E98865}" type="slidenum">
              <a:rPr lang="en-US" smtClean="0"/>
              <a:t>11</a:t>
            </a:fld>
            <a:endParaRPr lang="en-US"/>
          </a:p>
        </p:txBody>
      </p:sp>
      <p:grpSp>
        <p:nvGrpSpPr>
          <p:cNvPr id="6" name="Group 29"/>
          <p:cNvGrpSpPr>
            <a:grpSpLocks/>
          </p:cNvGrpSpPr>
          <p:nvPr/>
        </p:nvGrpSpPr>
        <p:grpSpPr bwMode="auto">
          <a:xfrm>
            <a:off x="1333912" y="1714500"/>
            <a:ext cx="8534400" cy="4343400"/>
            <a:chOff x="192" y="1152"/>
            <a:chExt cx="5376" cy="2736"/>
          </a:xfrm>
        </p:grpSpPr>
        <p:sp>
          <p:nvSpPr>
            <p:cNvPr id="7" name="Oval 19"/>
            <p:cNvSpPr>
              <a:spLocks noChangeArrowheads="1"/>
            </p:cNvSpPr>
            <p:nvPr/>
          </p:nvSpPr>
          <p:spPr bwMode="auto">
            <a:xfrm>
              <a:off x="2160" y="2160"/>
              <a:ext cx="1440" cy="672"/>
            </a:xfrm>
            <a:prstGeom prst="ellipse">
              <a:avLst/>
            </a:prstGeom>
            <a:solidFill>
              <a:schemeClr val="accent2"/>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b="1" dirty="0">
                  <a:solidFill>
                    <a:schemeClr val="tx1">
                      <a:lumMod val="95000"/>
                    </a:schemeClr>
                  </a:solidFill>
                </a:rPr>
                <a:t>Data Mining</a:t>
              </a:r>
            </a:p>
          </p:txBody>
        </p:sp>
        <p:sp>
          <p:nvSpPr>
            <p:cNvPr id="8" name="Line 13"/>
            <p:cNvSpPr>
              <a:spLocks noChangeShapeType="1"/>
            </p:cNvSpPr>
            <p:nvPr/>
          </p:nvSpPr>
          <p:spPr bwMode="auto">
            <a:xfrm>
              <a:off x="1488" y="2448"/>
              <a:ext cx="672"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solidFill>
                  <a:schemeClr val="tx1">
                    <a:lumMod val="95000"/>
                  </a:schemeClr>
                </a:solidFill>
              </a:endParaRPr>
            </a:p>
          </p:txBody>
        </p:sp>
        <p:sp>
          <p:nvSpPr>
            <p:cNvPr id="9" name="Line 14"/>
            <p:cNvSpPr>
              <a:spLocks noChangeShapeType="1"/>
            </p:cNvSpPr>
            <p:nvPr/>
          </p:nvSpPr>
          <p:spPr bwMode="auto">
            <a:xfrm>
              <a:off x="1824" y="1680"/>
              <a:ext cx="816" cy="48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solidFill>
                  <a:schemeClr val="tx1">
                    <a:lumMod val="95000"/>
                  </a:schemeClr>
                </a:solidFill>
              </a:endParaRPr>
            </a:p>
          </p:txBody>
        </p:sp>
        <p:sp>
          <p:nvSpPr>
            <p:cNvPr id="10" name="Line 15"/>
            <p:cNvSpPr>
              <a:spLocks noChangeShapeType="1"/>
            </p:cNvSpPr>
            <p:nvPr/>
          </p:nvSpPr>
          <p:spPr bwMode="auto">
            <a:xfrm flipH="1">
              <a:off x="3072" y="1680"/>
              <a:ext cx="720" cy="48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solidFill>
                  <a:schemeClr val="tx1">
                    <a:lumMod val="95000"/>
                  </a:schemeClr>
                </a:solidFill>
              </a:endParaRPr>
            </a:p>
          </p:txBody>
        </p:sp>
        <p:sp>
          <p:nvSpPr>
            <p:cNvPr id="11" name="Line 16"/>
            <p:cNvSpPr>
              <a:spLocks noChangeShapeType="1"/>
            </p:cNvSpPr>
            <p:nvPr/>
          </p:nvSpPr>
          <p:spPr bwMode="auto">
            <a:xfrm flipH="1">
              <a:off x="3600" y="2448"/>
              <a:ext cx="672"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solidFill>
                  <a:schemeClr val="tx1">
                    <a:lumMod val="95000"/>
                  </a:schemeClr>
                </a:solidFill>
              </a:endParaRPr>
            </a:p>
          </p:txBody>
        </p:sp>
        <p:sp>
          <p:nvSpPr>
            <p:cNvPr id="12" name="Line 17"/>
            <p:cNvSpPr>
              <a:spLocks noChangeShapeType="1"/>
            </p:cNvSpPr>
            <p:nvPr/>
          </p:nvSpPr>
          <p:spPr bwMode="auto">
            <a:xfrm flipH="1" flipV="1">
              <a:off x="3168" y="2784"/>
              <a:ext cx="1248" cy="48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solidFill>
                  <a:schemeClr val="tx1">
                    <a:lumMod val="95000"/>
                  </a:schemeClr>
                </a:solidFill>
              </a:endParaRPr>
            </a:p>
          </p:txBody>
        </p:sp>
        <p:sp>
          <p:nvSpPr>
            <p:cNvPr id="13" name="Line 18"/>
            <p:cNvSpPr>
              <a:spLocks noChangeShapeType="1"/>
            </p:cNvSpPr>
            <p:nvPr/>
          </p:nvSpPr>
          <p:spPr bwMode="auto">
            <a:xfrm flipV="1">
              <a:off x="1536" y="2784"/>
              <a:ext cx="1008" cy="48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solidFill>
                  <a:schemeClr val="tx1">
                    <a:lumMod val="95000"/>
                  </a:schemeClr>
                </a:solidFill>
              </a:endParaRPr>
            </a:p>
          </p:txBody>
        </p:sp>
        <p:sp>
          <p:nvSpPr>
            <p:cNvPr id="14" name="Oval 21"/>
            <p:cNvSpPr>
              <a:spLocks noChangeArrowheads="1"/>
            </p:cNvSpPr>
            <p:nvPr/>
          </p:nvSpPr>
          <p:spPr bwMode="auto">
            <a:xfrm>
              <a:off x="1056" y="1152"/>
              <a:ext cx="1296" cy="528"/>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sz="2400" dirty="0">
                  <a:solidFill>
                    <a:schemeClr val="tx1">
                      <a:lumMod val="95000"/>
                    </a:schemeClr>
                  </a:solidFill>
                </a:rPr>
                <a:t>Database </a:t>
              </a:r>
            </a:p>
            <a:p>
              <a:pPr algn="ctr" eaLnBrk="1" hangingPunct="1"/>
              <a:r>
                <a:rPr lang="en-US" sz="2400" dirty="0">
                  <a:solidFill>
                    <a:schemeClr val="tx1">
                      <a:lumMod val="95000"/>
                    </a:schemeClr>
                  </a:solidFill>
                </a:rPr>
                <a:t>Technology</a:t>
              </a:r>
            </a:p>
          </p:txBody>
        </p:sp>
        <p:sp>
          <p:nvSpPr>
            <p:cNvPr id="15" name="Oval 22"/>
            <p:cNvSpPr>
              <a:spLocks noChangeArrowheads="1"/>
            </p:cNvSpPr>
            <p:nvPr/>
          </p:nvSpPr>
          <p:spPr bwMode="auto">
            <a:xfrm>
              <a:off x="3216" y="1200"/>
              <a:ext cx="1296" cy="48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sz="2400">
                  <a:solidFill>
                    <a:schemeClr val="tx1">
                      <a:lumMod val="95000"/>
                    </a:schemeClr>
                  </a:solidFill>
                </a:rPr>
                <a:t>Statistics</a:t>
              </a:r>
            </a:p>
          </p:txBody>
        </p:sp>
        <p:sp>
          <p:nvSpPr>
            <p:cNvPr id="16" name="Oval 23"/>
            <p:cNvSpPr>
              <a:spLocks noChangeArrowheads="1"/>
            </p:cNvSpPr>
            <p:nvPr/>
          </p:nvSpPr>
          <p:spPr bwMode="auto">
            <a:xfrm>
              <a:off x="192" y="2208"/>
              <a:ext cx="1296" cy="528"/>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sz="2400">
                  <a:solidFill>
                    <a:schemeClr val="tx1">
                      <a:lumMod val="95000"/>
                    </a:schemeClr>
                  </a:solidFill>
                </a:rPr>
                <a:t>Machine</a:t>
              </a:r>
            </a:p>
            <a:p>
              <a:pPr algn="ctr" eaLnBrk="1" hangingPunct="1"/>
              <a:r>
                <a:rPr lang="en-US" sz="2400">
                  <a:solidFill>
                    <a:schemeClr val="tx1">
                      <a:lumMod val="95000"/>
                    </a:schemeClr>
                  </a:solidFill>
                </a:rPr>
                <a:t>Learning</a:t>
              </a:r>
            </a:p>
          </p:txBody>
        </p:sp>
        <p:sp>
          <p:nvSpPr>
            <p:cNvPr id="17" name="Oval 24"/>
            <p:cNvSpPr>
              <a:spLocks noChangeArrowheads="1"/>
            </p:cNvSpPr>
            <p:nvPr/>
          </p:nvSpPr>
          <p:spPr bwMode="auto">
            <a:xfrm>
              <a:off x="336" y="3072"/>
              <a:ext cx="1296" cy="528"/>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sz="2400">
                  <a:solidFill>
                    <a:schemeClr val="tx1">
                      <a:lumMod val="95000"/>
                    </a:schemeClr>
                  </a:solidFill>
                </a:rPr>
                <a:t>Pattern</a:t>
              </a:r>
            </a:p>
            <a:p>
              <a:pPr algn="ctr" eaLnBrk="1" hangingPunct="1"/>
              <a:r>
                <a:rPr lang="en-US" sz="2400">
                  <a:solidFill>
                    <a:schemeClr val="tx1">
                      <a:lumMod val="95000"/>
                    </a:schemeClr>
                  </a:solidFill>
                </a:rPr>
                <a:t>Recognition</a:t>
              </a:r>
            </a:p>
          </p:txBody>
        </p:sp>
        <p:sp>
          <p:nvSpPr>
            <p:cNvPr id="18" name="Oval 25"/>
            <p:cNvSpPr>
              <a:spLocks noChangeArrowheads="1"/>
            </p:cNvSpPr>
            <p:nvPr/>
          </p:nvSpPr>
          <p:spPr bwMode="auto">
            <a:xfrm>
              <a:off x="2208" y="3360"/>
              <a:ext cx="1296" cy="528"/>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sz="2400">
                  <a:solidFill>
                    <a:schemeClr val="tx1">
                      <a:lumMod val="95000"/>
                    </a:schemeClr>
                  </a:solidFill>
                </a:rPr>
                <a:t>Algorithm</a:t>
              </a:r>
            </a:p>
          </p:txBody>
        </p:sp>
        <p:sp>
          <p:nvSpPr>
            <p:cNvPr id="19" name="Oval 26"/>
            <p:cNvSpPr>
              <a:spLocks noChangeArrowheads="1"/>
            </p:cNvSpPr>
            <p:nvPr/>
          </p:nvSpPr>
          <p:spPr bwMode="auto">
            <a:xfrm>
              <a:off x="4032" y="3216"/>
              <a:ext cx="1296" cy="528"/>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sz="2400">
                  <a:solidFill>
                    <a:schemeClr val="tx1">
                      <a:lumMod val="95000"/>
                    </a:schemeClr>
                  </a:solidFill>
                </a:rPr>
                <a:t>Other</a:t>
              </a:r>
            </a:p>
            <a:p>
              <a:pPr algn="ctr" eaLnBrk="1" hangingPunct="1"/>
              <a:r>
                <a:rPr lang="en-US" sz="2400">
                  <a:solidFill>
                    <a:schemeClr val="tx1">
                      <a:lumMod val="95000"/>
                    </a:schemeClr>
                  </a:solidFill>
                </a:rPr>
                <a:t>Disciplines</a:t>
              </a:r>
            </a:p>
          </p:txBody>
        </p:sp>
        <p:sp>
          <p:nvSpPr>
            <p:cNvPr id="20" name="Oval 27"/>
            <p:cNvSpPr>
              <a:spLocks noChangeArrowheads="1"/>
            </p:cNvSpPr>
            <p:nvPr/>
          </p:nvSpPr>
          <p:spPr bwMode="auto">
            <a:xfrm>
              <a:off x="4272" y="2160"/>
              <a:ext cx="1296" cy="528"/>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lnSpc>
                  <a:spcPct val="110000"/>
                </a:lnSpc>
                <a:spcBef>
                  <a:spcPct val="20000"/>
                </a:spcBef>
                <a:buClr>
                  <a:schemeClr val="folHlink"/>
                </a:buClr>
                <a:buSzPct val="60000"/>
                <a:buFont typeface="Wingdings" panose="05000000000000000000" pitchFamily="2" charset="2"/>
                <a:buNone/>
              </a:pPr>
              <a:r>
                <a:rPr lang="en-US" sz="2400">
                  <a:solidFill>
                    <a:schemeClr val="tx1">
                      <a:lumMod val="95000"/>
                    </a:schemeClr>
                  </a:solidFill>
                </a:rPr>
                <a:t>Visualization</a:t>
              </a:r>
              <a:endParaRPr lang="en-US" sz="2000">
                <a:solidFill>
                  <a:schemeClr val="tx1">
                    <a:lumMod val="95000"/>
                  </a:schemeClr>
                </a:solidFill>
              </a:endParaRPr>
            </a:p>
          </p:txBody>
        </p:sp>
        <p:sp>
          <p:nvSpPr>
            <p:cNvPr id="21" name="Line 28"/>
            <p:cNvSpPr>
              <a:spLocks noChangeShapeType="1"/>
            </p:cNvSpPr>
            <p:nvPr/>
          </p:nvSpPr>
          <p:spPr bwMode="auto">
            <a:xfrm flipH="1" flipV="1">
              <a:off x="2832" y="2832"/>
              <a:ext cx="0" cy="52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solidFill>
                  <a:schemeClr val="tx1">
                    <a:lumMod val="95000"/>
                  </a:schemeClr>
                </a:solidFill>
              </a:endParaRPr>
            </a:p>
          </p:txBody>
        </p:sp>
      </p:grpSp>
    </p:spTree>
    <p:extLst>
      <p:ext uri="{BB962C8B-B14F-4D97-AF65-F5344CB8AC3E}">
        <p14:creationId xmlns:p14="http://schemas.microsoft.com/office/powerpoint/2010/main" val="2840991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Confluence of Multiple Disciplines</a:t>
            </a:r>
            <a:endParaRPr lang="en-US" sz="3600" b="1" dirty="0"/>
          </a:p>
        </p:txBody>
      </p:sp>
      <p:sp>
        <p:nvSpPr>
          <p:cNvPr id="3" name="Content Placeholder 2"/>
          <p:cNvSpPr>
            <a:spLocks noGrp="1"/>
          </p:cNvSpPr>
          <p:nvPr>
            <p:ph idx="1"/>
          </p:nvPr>
        </p:nvSpPr>
        <p:spPr/>
        <p:txBody>
          <a:bodyPr>
            <a:normAutofit/>
          </a:bodyPr>
          <a:lstStyle/>
          <a:p>
            <a:pPr>
              <a:lnSpc>
                <a:spcPct val="110000"/>
              </a:lnSpc>
              <a:spcBef>
                <a:spcPct val="20000"/>
              </a:spcBef>
              <a:buClr>
                <a:schemeClr val="folHlink"/>
              </a:buClr>
              <a:buSzPct val="60000"/>
              <a:buFont typeface="Wingdings" panose="05000000000000000000" pitchFamily="2" charset="2"/>
              <a:buChar char="q"/>
              <a:defRPr/>
            </a:pPr>
            <a:r>
              <a:rPr lang="en-US" sz="1800" b="1" kern="0" dirty="0"/>
              <a:t>A statistical </a:t>
            </a:r>
            <a:r>
              <a:rPr lang="en-US" sz="1800" b="1" kern="0" dirty="0" smtClean="0"/>
              <a:t>model:  </a:t>
            </a:r>
            <a:r>
              <a:rPr lang="en-US" sz="1800" kern="0" dirty="0"/>
              <a:t>is a set of mathematical functions that describe the behavior of the objects in a target class in terms of random variables and their associated probability distributions</a:t>
            </a:r>
            <a:r>
              <a:rPr lang="en-US" sz="1800" kern="0" dirty="0" smtClean="0"/>
              <a:t>.</a:t>
            </a:r>
          </a:p>
          <a:p>
            <a:pPr>
              <a:lnSpc>
                <a:spcPct val="110000"/>
              </a:lnSpc>
              <a:spcBef>
                <a:spcPct val="20000"/>
              </a:spcBef>
              <a:buClr>
                <a:schemeClr val="folHlink"/>
              </a:buClr>
              <a:buSzPct val="60000"/>
              <a:buFont typeface="Wingdings" panose="05000000000000000000" pitchFamily="2" charset="2"/>
              <a:buChar char="q"/>
              <a:defRPr/>
            </a:pPr>
            <a:r>
              <a:rPr lang="en-US" sz="1800" b="1" dirty="0"/>
              <a:t>A </a:t>
            </a:r>
            <a:r>
              <a:rPr lang="en-US" sz="1800" b="1" i="1" dirty="0"/>
              <a:t>data mining </a:t>
            </a:r>
            <a:r>
              <a:rPr lang="en-US" sz="1800" b="1" i="1" dirty="0" smtClean="0"/>
              <a:t>algorithm:</a:t>
            </a:r>
            <a:r>
              <a:rPr lang="en-US" sz="1800" dirty="0"/>
              <a:t> is a set of heuristics and calculations that creates a data mining model from data. </a:t>
            </a:r>
            <a:endParaRPr lang="en-US" sz="1800" dirty="0" smtClean="0"/>
          </a:p>
          <a:p>
            <a:pPr>
              <a:lnSpc>
                <a:spcPct val="110000"/>
              </a:lnSpc>
              <a:spcBef>
                <a:spcPct val="20000"/>
              </a:spcBef>
              <a:buClr>
                <a:schemeClr val="folHlink"/>
              </a:buClr>
              <a:buSzPct val="60000"/>
              <a:buFont typeface="Wingdings" panose="05000000000000000000" pitchFamily="2" charset="2"/>
              <a:buChar char="Ø"/>
              <a:defRPr/>
            </a:pPr>
            <a:r>
              <a:rPr lang="en-US" sz="1800" dirty="0" smtClean="0"/>
              <a:t>To </a:t>
            </a:r>
            <a:r>
              <a:rPr lang="en-US" sz="1800" dirty="0"/>
              <a:t>create a model, the algorithm first analyzes the data you provide, looking for specific types of patterns or trends. </a:t>
            </a:r>
            <a:endParaRPr lang="en-US" sz="1800" dirty="0" smtClean="0"/>
          </a:p>
          <a:p>
            <a:pPr>
              <a:lnSpc>
                <a:spcPct val="110000"/>
              </a:lnSpc>
              <a:spcBef>
                <a:spcPct val="20000"/>
              </a:spcBef>
              <a:buClr>
                <a:schemeClr val="folHlink"/>
              </a:buClr>
              <a:buSzPct val="60000"/>
              <a:buFont typeface="Wingdings" panose="05000000000000000000" pitchFamily="2" charset="2"/>
              <a:buChar char="Ø"/>
              <a:defRPr/>
            </a:pPr>
            <a:r>
              <a:rPr lang="en-US" sz="1800" dirty="0" smtClean="0"/>
              <a:t>The </a:t>
            </a:r>
            <a:r>
              <a:rPr lang="en-US" sz="1800" dirty="0"/>
              <a:t>algorithm uses the results of this analysis to define the optimal parameters for creating the mining model. These parameters are then applied across the entire data set to extract actionable patterns and detailed statistics.</a:t>
            </a:r>
            <a:endParaRPr lang="en-US" sz="1800" kern="0" dirty="0" smtClean="0"/>
          </a:p>
          <a:p>
            <a:pPr>
              <a:lnSpc>
                <a:spcPct val="110000"/>
              </a:lnSpc>
              <a:spcBef>
                <a:spcPct val="20000"/>
              </a:spcBef>
              <a:buClr>
                <a:schemeClr val="folHlink"/>
              </a:buClr>
              <a:buSzPct val="60000"/>
              <a:buFont typeface="Wingdings" panose="05000000000000000000" pitchFamily="2" charset="2"/>
              <a:buChar char="q"/>
              <a:defRPr/>
            </a:pPr>
            <a:endParaRPr lang="en-US" sz="1800" kern="0" dirty="0"/>
          </a:p>
        </p:txBody>
      </p:sp>
      <p:sp>
        <p:nvSpPr>
          <p:cNvPr id="4" name="Slide Number Placeholder 3"/>
          <p:cNvSpPr>
            <a:spLocks noGrp="1"/>
          </p:cNvSpPr>
          <p:nvPr>
            <p:ph type="sldNum" sz="quarter" idx="12"/>
          </p:nvPr>
        </p:nvSpPr>
        <p:spPr/>
        <p:txBody>
          <a:bodyPr/>
          <a:lstStyle/>
          <a:p>
            <a:fld id="{10F6E95E-3118-438B-A3A4-7AC9E7E98865}" type="slidenum">
              <a:rPr lang="en-US" smtClean="0"/>
              <a:t>12</a:t>
            </a:fld>
            <a:endParaRPr lang="en-US"/>
          </a:p>
        </p:txBody>
      </p:sp>
    </p:spTree>
    <p:extLst>
      <p:ext uri="{BB962C8B-B14F-4D97-AF65-F5344CB8AC3E}">
        <p14:creationId xmlns:p14="http://schemas.microsoft.com/office/powerpoint/2010/main" val="4263720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Confluence of Multiple Disciplines</a:t>
            </a:r>
            <a:endParaRPr lang="en-US" sz="3600" b="1" dirty="0"/>
          </a:p>
        </p:txBody>
      </p:sp>
      <p:sp>
        <p:nvSpPr>
          <p:cNvPr id="3" name="Content Placeholder 2"/>
          <p:cNvSpPr>
            <a:spLocks noGrp="1"/>
          </p:cNvSpPr>
          <p:nvPr>
            <p:ph idx="1"/>
          </p:nvPr>
        </p:nvSpPr>
        <p:spPr/>
        <p:txBody>
          <a:bodyPr>
            <a:normAutofit/>
          </a:bodyPr>
          <a:lstStyle/>
          <a:p>
            <a:pPr>
              <a:lnSpc>
                <a:spcPct val="110000"/>
              </a:lnSpc>
              <a:spcBef>
                <a:spcPct val="20000"/>
              </a:spcBef>
              <a:buClr>
                <a:schemeClr val="folHlink"/>
              </a:buClr>
              <a:buSzPct val="60000"/>
              <a:buFont typeface="Wingdings" panose="05000000000000000000" pitchFamily="2" charset="2"/>
              <a:buChar char="q"/>
              <a:defRPr/>
            </a:pPr>
            <a:r>
              <a:rPr lang="en-US" sz="1800" b="1" kern="0" dirty="0"/>
              <a:t>Machine </a:t>
            </a:r>
            <a:r>
              <a:rPr lang="en-US" sz="1800" b="1" kern="0" dirty="0" smtClean="0"/>
              <a:t>learning: </a:t>
            </a:r>
            <a:r>
              <a:rPr lang="en-US" sz="1800" kern="0" dirty="0"/>
              <a:t>investigates how computers can learn (or improve their performance) based on data. A main research area is for computer programs </a:t>
            </a:r>
            <a:r>
              <a:rPr lang="en-US" sz="1800" kern="0" dirty="0" smtClean="0"/>
              <a:t>is to </a:t>
            </a:r>
            <a:r>
              <a:rPr lang="en-US" sz="1800" kern="0" dirty="0"/>
              <a:t>automatically learn </a:t>
            </a:r>
            <a:r>
              <a:rPr lang="en-US" sz="1800" kern="0" dirty="0" smtClean="0"/>
              <a:t>how to </a:t>
            </a:r>
            <a:r>
              <a:rPr lang="en-US" sz="1800" kern="0" dirty="0"/>
              <a:t>recognize complex patterns and make intelligent decisions based on data.</a:t>
            </a:r>
          </a:p>
          <a:p>
            <a:pPr>
              <a:lnSpc>
                <a:spcPct val="110000"/>
              </a:lnSpc>
              <a:spcBef>
                <a:spcPct val="20000"/>
              </a:spcBef>
              <a:buClr>
                <a:schemeClr val="folHlink"/>
              </a:buClr>
              <a:buSzPct val="60000"/>
              <a:buFont typeface="Wingdings" panose="05000000000000000000" pitchFamily="2" charset="2"/>
              <a:buChar char="Ø"/>
              <a:defRPr/>
            </a:pPr>
            <a:r>
              <a:rPr lang="en-US" sz="1800" kern="0" dirty="0"/>
              <a:t> For example, a typical machine learning problem is to program a computer so that it can automatically recognize handwritten postal codes on mail after learning from a set of examples</a:t>
            </a:r>
            <a:r>
              <a:rPr lang="en-US" sz="1800" kern="0" dirty="0" smtClean="0"/>
              <a:t>.</a:t>
            </a:r>
          </a:p>
          <a:p>
            <a:pPr>
              <a:lnSpc>
                <a:spcPct val="110000"/>
              </a:lnSpc>
              <a:spcBef>
                <a:spcPct val="20000"/>
              </a:spcBef>
              <a:buClr>
                <a:schemeClr val="folHlink"/>
              </a:buClr>
              <a:buSzPct val="60000"/>
              <a:buFont typeface="Wingdings" panose="05000000000000000000" pitchFamily="2" charset="2"/>
              <a:buChar char="q"/>
              <a:defRPr/>
            </a:pPr>
            <a:r>
              <a:rPr lang="en-US" sz="1800" b="1" dirty="0"/>
              <a:t>Pattern recognition: </a:t>
            </a:r>
            <a:r>
              <a:rPr lang="en-US" sz="1800" dirty="0"/>
              <a:t>is the study of methods and algorithms for putting data objects into categories. While classical pattern recognition techniques are rooted in statistics and decision theory, the machine learning paradigm is commonly used to design practical systems.</a:t>
            </a:r>
          </a:p>
          <a:p>
            <a:pPr>
              <a:lnSpc>
                <a:spcPct val="110000"/>
              </a:lnSpc>
              <a:spcBef>
                <a:spcPct val="20000"/>
              </a:spcBef>
              <a:buClr>
                <a:schemeClr val="folHlink"/>
              </a:buClr>
              <a:buSzPct val="60000"/>
              <a:buFont typeface="Wingdings" panose="05000000000000000000" pitchFamily="2" charset="2"/>
              <a:buChar char="Ø"/>
              <a:defRPr/>
            </a:pPr>
            <a:endParaRPr lang="en-US" sz="1800" kern="0" dirty="0" smtClean="0"/>
          </a:p>
          <a:p>
            <a:pPr>
              <a:lnSpc>
                <a:spcPct val="110000"/>
              </a:lnSpc>
              <a:spcBef>
                <a:spcPct val="20000"/>
              </a:spcBef>
              <a:buClr>
                <a:schemeClr val="folHlink"/>
              </a:buClr>
              <a:buSzPct val="60000"/>
              <a:buFont typeface="Wingdings" panose="05000000000000000000" pitchFamily="2" charset="2"/>
              <a:buChar char="q"/>
              <a:defRPr/>
            </a:pPr>
            <a:endParaRPr lang="en-US" sz="1800" kern="0" dirty="0"/>
          </a:p>
        </p:txBody>
      </p:sp>
      <p:sp>
        <p:nvSpPr>
          <p:cNvPr id="4" name="Slide Number Placeholder 3"/>
          <p:cNvSpPr>
            <a:spLocks noGrp="1"/>
          </p:cNvSpPr>
          <p:nvPr>
            <p:ph type="sldNum" sz="quarter" idx="12"/>
          </p:nvPr>
        </p:nvSpPr>
        <p:spPr/>
        <p:txBody>
          <a:bodyPr/>
          <a:lstStyle/>
          <a:p>
            <a:fld id="{10F6E95E-3118-438B-A3A4-7AC9E7E98865}" type="slidenum">
              <a:rPr lang="en-US" smtClean="0"/>
              <a:t>13</a:t>
            </a:fld>
            <a:endParaRPr lang="en-US"/>
          </a:p>
        </p:txBody>
      </p:sp>
    </p:spTree>
    <p:extLst>
      <p:ext uri="{BB962C8B-B14F-4D97-AF65-F5344CB8AC3E}">
        <p14:creationId xmlns:p14="http://schemas.microsoft.com/office/powerpoint/2010/main" val="126009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Confluence of Multiple Disciplines</a:t>
            </a:r>
            <a:endParaRPr lang="en-US" sz="3600" b="1" dirty="0"/>
          </a:p>
        </p:txBody>
      </p:sp>
      <p:sp>
        <p:nvSpPr>
          <p:cNvPr id="3" name="Content Placeholder 2"/>
          <p:cNvSpPr>
            <a:spLocks noGrp="1"/>
          </p:cNvSpPr>
          <p:nvPr>
            <p:ph idx="1"/>
          </p:nvPr>
        </p:nvSpPr>
        <p:spPr/>
        <p:txBody>
          <a:bodyPr>
            <a:normAutofit/>
          </a:bodyPr>
          <a:lstStyle/>
          <a:p>
            <a:pPr>
              <a:lnSpc>
                <a:spcPct val="110000"/>
              </a:lnSpc>
              <a:spcBef>
                <a:spcPct val="20000"/>
              </a:spcBef>
              <a:buClr>
                <a:schemeClr val="folHlink"/>
              </a:buClr>
              <a:buSzPct val="60000"/>
              <a:buFont typeface="Wingdings" panose="05000000000000000000" pitchFamily="2" charset="2"/>
              <a:buChar char="q"/>
              <a:defRPr/>
            </a:pPr>
            <a:r>
              <a:rPr lang="en-US" sz="1800" b="1" dirty="0"/>
              <a:t>Database management systems</a:t>
            </a:r>
            <a:r>
              <a:rPr lang="en-US" sz="1800" dirty="0"/>
              <a:t> are computer software applications that interact with the user, other applications, and the database itself to capture and analyze data. A general-purpose DBMS is designed to allow the definition, creation, querying, update, and administration of databases. Well-known DBMSs include MySQL, PostgreSQL, Microsoft SQL Server, Oracle, Sybase and IBM DB2</a:t>
            </a:r>
            <a:r>
              <a:rPr lang="en-US" sz="1800" dirty="0" smtClean="0"/>
              <a:t>.</a:t>
            </a:r>
          </a:p>
          <a:p>
            <a:pPr>
              <a:lnSpc>
                <a:spcPct val="110000"/>
              </a:lnSpc>
              <a:spcBef>
                <a:spcPct val="20000"/>
              </a:spcBef>
              <a:buClr>
                <a:schemeClr val="folHlink"/>
              </a:buClr>
              <a:buSzPct val="60000"/>
              <a:buFont typeface="Wingdings" panose="05000000000000000000" pitchFamily="2" charset="2"/>
              <a:buChar char="q"/>
              <a:defRPr/>
            </a:pPr>
            <a:endParaRPr lang="en-US" sz="1800" b="1" kern="0" dirty="0" smtClean="0"/>
          </a:p>
          <a:p>
            <a:pPr>
              <a:lnSpc>
                <a:spcPct val="110000"/>
              </a:lnSpc>
              <a:spcBef>
                <a:spcPct val="20000"/>
              </a:spcBef>
              <a:buClr>
                <a:schemeClr val="folHlink"/>
              </a:buClr>
              <a:buSzPct val="60000"/>
              <a:buFont typeface="Wingdings" panose="05000000000000000000" pitchFamily="2" charset="2"/>
              <a:buChar char="q"/>
              <a:defRPr/>
            </a:pPr>
            <a:r>
              <a:rPr lang="en-US" sz="1800" b="1" kern="0" dirty="0" smtClean="0"/>
              <a:t>Database </a:t>
            </a:r>
            <a:r>
              <a:rPr lang="en-US" sz="1800" b="1" kern="0" dirty="0"/>
              <a:t>technology: </a:t>
            </a:r>
            <a:r>
              <a:rPr lang="en-US" sz="1800" dirty="0"/>
              <a:t>it provides an internal Representation (model) of the external world of interest. </a:t>
            </a:r>
          </a:p>
          <a:p>
            <a:pPr>
              <a:lnSpc>
                <a:spcPct val="110000"/>
              </a:lnSpc>
              <a:spcBef>
                <a:spcPct val="20000"/>
              </a:spcBef>
              <a:buClr>
                <a:schemeClr val="folHlink"/>
              </a:buClr>
              <a:buSzPct val="60000"/>
              <a:buFont typeface="Wingdings" panose="05000000000000000000" pitchFamily="2" charset="2"/>
              <a:buChar char="Ø"/>
              <a:defRPr/>
            </a:pPr>
            <a:r>
              <a:rPr lang="en-US" sz="1800" dirty="0"/>
              <a:t>Examples are the representation of a particular date/time/flight/aircraft in airline reservation or of item code/item description/quantity on hand/reorder level/reorder quantity in a stock control system.</a:t>
            </a:r>
            <a:endParaRPr lang="en-US" sz="1800" kern="0" dirty="0"/>
          </a:p>
          <a:p>
            <a:pPr>
              <a:lnSpc>
                <a:spcPct val="110000"/>
              </a:lnSpc>
              <a:spcBef>
                <a:spcPct val="20000"/>
              </a:spcBef>
              <a:buClr>
                <a:schemeClr val="folHlink"/>
              </a:buClr>
              <a:buSzPct val="60000"/>
              <a:buFont typeface="Wingdings" panose="05000000000000000000" pitchFamily="2" charset="2"/>
              <a:buChar char="q"/>
              <a:defRPr/>
            </a:pPr>
            <a:endParaRPr lang="en-US" sz="1800" kern="0" dirty="0"/>
          </a:p>
        </p:txBody>
      </p:sp>
      <p:sp>
        <p:nvSpPr>
          <p:cNvPr id="4" name="Slide Number Placeholder 3"/>
          <p:cNvSpPr>
            <a:spLocks noGrp="1"/>
          </p:cNvSpPr>
          <p:nvPr>
            <p:ph type="sldNum" sz="quarter" idx="12"/>
          </p:nvPr>
        </p:nvSpPr>
        <p:spPr/>
        <p:txBody>
          <a:bodyPr/>
          <a:lstStyle/>
          <a:p>
            <a:fld id="{10F6E95E-3118-438B-A3A4-7AC9E7E98865}" type="slidenum">
              <a:rPr lang="en-US" smtClean="0"/>
              <a:t>14</a:t>
            </a:fld>
            <a:endParaRPr lang="en-US"/>
          </a:p>
        </p:txBody>
      </p:sp>
    </p:spTree>
    <p:extLst>
      <p:ext uri="{BB962C8B-B14F-4D97-AF65-F5344CB8AC3E}">
        <p14:creationId xmlns:p14="http://schemas.microsoft.com/office/powerpoint/2010/main" val="1963433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Other Disciplines</a:t>
            </a:r>
            <a:endParaRPr lang="en-US" sz="3600" b="1" dirty="0"/>
          </a:p>
        </p:txBody>
      </p:sp>
      <p:sp>
        <p:nvSpPr>
          <p:cNvPr id="3" name="Content Placeholder 2"/>
          <p:cNvSpPr>
            <a:spLocks noGrp="1"/>
          </p:cNvSpPr>
          <p:nvPr>
            <p:ph idx="1"/>
          </p:nvPr>
        </p:nvSpPr>
        <p:spPr>
          <a:xfrm>
            <a:off x="1103312" y="1871945"/>
            <a:ext cx="8946541" cy="4195481"/>
          </a:xfrm>
        </p:spPr>
        <p:txBody>
          <a:bodyPr>
            <a:normAutofit/>
          </a:bodyPr>
          <a:lstStyle/>
          <a:p>
            <a:pPr>
              <a:lnSpc>
                <a:spcPct val="110000"/>
              </a:lnSpc>
              <a:spcBef>
                <a:spcPct val="20000"/>
              </a:spcBef>
              <a:buClr>
                <a:schemeClr val="folHlink"/>
              </a:buClr>
              <a:buSzPct val="60000"/>
              <a:buFont typeface="Wingdings" panose="05000000000000000000" pitchFamily="2" charset="2"/>
              <a:buChar char="q"/>
              <a:defRPr/>
            </a:pPr>
            <a:r>
              <a:rPr lang="en-US" sz="1800" b="1" kern="0" dirty="0"/>
              <a:t>Information retrieval (IR)</a:t>
            </a:r>
            <a:r>
              <a:rPr lang="en-US" sz="1800" kern="0" dirty="0"/>
              <a:t> is the science of searching for documents or information in documents. Documents can be text or multimedia, and may reside on the Web. </a:t>
            </a:r>
            <a:endParaRPr lang="en-US" sz="1800" kern="0" dirty="0" smtClean="0"/>
          </a:p>
          <a:p>
            <a:pPr>
              <a:lnSpc>
                <a:spcPct val="110000"/>
              </a:lnSpc>
              <a:spcBef>
                <a:spcPct val="20000"/>
              </a:spcBef>
              <a:buClr>
                <a:schemeClr val="folHlink"/>
              </a:buClr>
              <a:buSzPct val="60000"/>
              <a:buFont typeface="Wingdings" panose="05000000000000000000" pitchFamily="2" charset="2"/>
              <a:buChar char="Ø"/>
              <a:defRPr/>
            </a:pPr>
            <a:r>
              <a:rPr lang="en-US" sz="1800" kern="0" dirty="0" smtClean="0"/>
              <a:t>The </a:t>
            </a:r>
            <a:r>
              <a:rPr lang="en-US" sz="1800" kern="0" dirty="0"/>
              <a:t>differences between traditional information retrieval and database systems are twofold: Information retrieval assumes that </a:t>
            </a:r>
            <a:endParaRPr lang="en-US" sz="1800" kern="0" dirty="0" smtClean="0"/>
          </a:p>
          <a:p>
            <a:pPr>
              <a:lnSpc>
                <a:spcPct val="110000"/>
              </a:lnSpc>
              <a:spcBef>
                <a:spcPct val="20000"/>
              </a:spcBef>
              <a:buClr>
                <a:schemeClr val="folHlink"/>
              </a:buClr>
              <a:buSzPct val="60000"/>
              <a:buFont typeface="Wingdings" panose="05000000000000000000" pitchFamily="2" charset="2"/>
              <a:buChar char="v"/>
              <a:defRPr/>
            </a:pPr>
            <a:r>
              <a:rPr lang="en-US" sz="1800" kern="0" dirty="0" smtClean="0"/>
              <a:t>(</a:t>
            </a:r>
            <a:r>
              <a:rPr lang="en-US" sz="1800" kern="0" dirty="0"/>
              <a:t>1) the data under search are unstructured; and (2) the queries are formed mainly by keywords, which do not have complex structures</a:t>
            </a:r>
          </a:p>
          <a:p>
            <a:pPr>
              <a:lnSpc>
                <a:spcPct val="110000"/>
              </a:lnSpc>
              <a:spcBef>
                <a:spcPct val="20000"/>
              </a:spcBef>
              <a:buClr>
                <a:schemeClr val="folHlink"/>
              </a:buClr>
              <a:buSzPct val="60000"/>
              <a:buFont typeface="Wingdings" pitchFamily="2" charset="2"/>
              <a:buChar char="n"/>
              <a:defRPr/>
            </a:pPr>
            <a:r>
              <a:rPr lang="en-US" sz="1800" kern="0" dirty="0"/>
              <a:t>(unlike SQL queries in database systems).</a:t>
            </a:r>
            <a:endParaRPr lang="en-US" sz="1600" kern="0" dirty="0"/>
          </a:p>
          <a:p>
            <a:pPr>
              <a:lnSpc>
                <a:spcPct val="110000"/>
              </a:lnSpc>
              <a:spcBef>
                <a:spcPct val="20000"/>
              </a:spcBef>
              <a:buClr>
                <a:schemeClr val="folHlink"/>
              </a:buClr>
              <a:buSzPct val="60000"/>
              <a:buFont typeface="Wingdings" panose="05000000000000000000" pitchFamily="2" charset="2"/>
              <a:buChar char="q"/>
              <a:defRPr/>
            </a:pPr>
            <a:endParaRPr lang="en-US" sz="1800" kern="0" dirty="0"/>
          </a:p>
        </p:txBody>
      </p:sp>
      <p:sp>
        <p:nvSpPr>
          <p:cNvPr id="4" name="Slide Number Placeholder 3"/>
          <p:cNvSpPr>
            <a:spLocks noGrp="1"/>
          </p:cNvSpPr>
          <p:nvPr>
            <p:ph type="sldNum" sz="quarter" idx="12"/>
          </p:nvPr>
        </p:nvSpPr>
        <p:spPr/>
        <p:txBody>
          <a:bodyPr/>
          <a:lstStyle/>
          <a:p>
            <a:fld id="{10F6E95E-3118-438B-A3A4-7AC9E7E98865}" type="slidenum">
              <a:rPr lang="en-US" smtClean="0"/>
              <a:t>15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476" y="3936383"/>
            <a:ext cx="4791075" cy="2683492"/>
          </a:xfrm>
          <a:prstGeom prst="rect">
            <a:avLst/>
          </a:prstGeom>
        </p:spPr>
      </p:pic>
    </p:spTree>
    <p:extLst>
      <p:ext uri="{BB962C8B-B14F-4D97-AF65-F5344CB8AC3E}">
        <p14:creationId xmlns:p14="http://schemas.microsoft.com/office/powerpoint/2010/main" val="3251272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Why Not Traditional </a:t>
            </a:r>
            <a:r>
              <a:rPr lang="en-US" sz="3600" dirty="0" smtClean="0"/>
              <a:t/>
            </a:r>
            <a:br>
              <a:rPr lang="en-US" sz="3600" dirty="0" smtClean="0"/>
            </a:br>
            <a:r>
              <a:rPr lang="en-US" sz="3600" dirty="0" smtClean="0"/>
              <a:t>Data </a:t>
            </a:r>
            <a:r>
              <a:rPr lang="en-US" sz="3600" dirty="0"/>
              <a:t>Analysis?</a:t>
            </a:r>
            <a:endParaRPr lang="en-US" sz="3600" b="1" dirty="0"/>
          </a:p>
        </p:txBody>
      </p:sp>
      <p:sp>
        <p:nvSpPr>
          <p:cNvPr id="3" name="Content Placeholder 2"/>
          <p:cNvSpPr>
            <a:spLocks noGrp="1"/>
          </p:cNvSpPr>
          <p:nvPr>
            <p:ph idx="1"/>
          </p:nvPr>
        </p:nvSpPr>
        <p:spPr>
          <a:xfrm>
            <a:off x="1103312" y="1871945"/>
            <a:ext cx="8946541" cy="4195481"/>
          </a:xfrm>
        </p:spPr>
        <p:txBody>
          <a:bodyPr>
            <a:normAutofit/>
          </a:bodyPr>
          <a:lstStyle/>
          <a:p>
            <a:pPr>
              <a:lnSpc>
                <a:spcPct val="110000"/>
              </a:lnSpc>
              <a:spcBef>
                <a:spcPct val="20000"/>
              </a:spcBef>
              <a:buClr>
                <a:schemeClr val="folHlink"/>
              </a:buClr>
              <a:buSzPct val="60000"/>
              <a:buFont typeface="Wingdings" panose="05000000000000000000" pitchFamily="2" charset="2"/>
              <a:buChar char="q"/>
              <a:defRPr/>
            </a:pPr>
            <a:r>
              <a:rPr lang="en-US" sz="1800" b="1" kern="0" dirty="0" smtClean="0"/>
              <a:t>Because:</a:t>
            </a:r>
          </a:p>
          <a:p>
            <a:pPr>
              <a:lnSpc>
                <a:spcPct val="110000"/>
              </a:lnSpc>
              <a:spcBef>
                <a:spcPct val="20000"/>
              </a:spcBef>
              <a:buClr>
                <a:schemeClr val="folHlink"/>
              </a:buClr>
              <a:buSzPct val="60000"/>
              <a:buFont typeface="+mj-lt"/>
              <a:buAutoNum type="arabicParenR"/>
              <a:defRPr/>
            </a:pPr>
            <a:r>
              <a:rPr lang="en-US" sz="1800" dirty="0"/>
              <a:t>Tremendous amount of </a:t>
            </a:r>
            <a:r>
              <a:rPr lang="en-US" sz="1800" dirty="0" smtClean="0"/>
              <a:t>data</a:t>
            </a:r>
          </a:p>
          <a:p>
            <a:pPr marL="342900" lvl="1" indent="-342900">
              <a:lnSpc>
                <a:spcPct val="110000"/>
              </a:lnSpc>
              <a:spcBef>
                <a:spcPct val="20000"/>
              </a:spcBef>
              <a:buClr>
                <a:schemeClr val="folHlink"/>
              </a:buClr>
              <a:buSzPct val="60000"/>
              <a:buFont typeface="Wingdings" panose="05000000000000000000" pitchFamily="2" charset="2"/>
              <a:buChar char="Ø"/>
              <a:defRPr/>
            </a:pPr>
            <a:r>
              <a:rPr lang="en-US" sz="2000" dirty="0"/>
              <a:t>Algorithms must be highly scalable to handle such as </a:t>
            </a:r>
            <a:r>
              <a:rPr lang="en-US" sz="2000" dirty="0" err="1"/>
              <a:t>tera</a:t>
            </a:r>
            <a:r>
              <a:rPr lang="en-US" sz="2000" dirty="0"/>
              <a:t>-bytes of </a:t>
            </a:r>
            <a:r>
              <a:rPr lang="en-US" sz="2000" dirty="0" smtClean="0"/>
              <a:t>data</a:t>
            </a:r>
          </a:p>
          <a:p>
            <a:pPr marL="342900" lvl="1" indent="-342900">
              <a:lnSpc>
                <a:spcPct val="110000"/>
              </a:lnSpc>
              <a:spcBef>
                <a:spcPct val="20000"/>
              </a:spcBef>
              <a:buClr>
                <a:schemeClr val="folHlink"/>
              </a:buClr>
              <a:buSzPct val="60000"/>
              <a:buFont typeface="Wingdings" panose="05000000000000000000" pitchFamily="2" charset="2"/>
              <a:buChar char="Ø"/>
              <a:defRPr/>
            </a:pPr>
            <a:endParaRPr lang="en-US" sz="1800" dirty="0"/>
          </a:p>
          <a:p>
            <a:pPr>
              <a:lnSpc>
                <a:spcPct val="110000"/>
              </a:lnSpc>
              <a:spcBef>
                <a:spcPct val="20000"/>
              </a:spcBef>
              <a:buClr>
                <a:schemeClr val="folHlink"/>
              </a:buClr>
              <a:buSzPct val="60000"/>
              <a:buFont typeface="+mj-lt"/>
              <a:buAutoNum type="arabicParenR"/>
              <a:defRPr/>
            </a:pPr>
            <a:r>
              <a:rPr lang="en-US" sz="1800" dirty="0"/>
              <a:t>High-dimensionality of data </a:t>
            </a:r>
            <a:endParaRPr lang="en-US" sz="1800" dirty="0" smtClean="0"/>
          </a:p>
          <a:p>
            <a:pPr marL="342900" lvl="1" indent="-342900">
              <a:lnSpc>
                <a:spcPct val="110000"/>
              </a:lnSpc>
              <a:spcBef>
                <a:spcPct val="20000"/>
              </a:spcBef>
              <a:buClr>
                <a:schemeClr val="folHlink"/>
              </a:buClr>
              <a:buSzPct val="60000"/>
              <a:buFont typeface="Wingdings" panose="05000000000000000000" pitchFamily="2" charset="2"/>
              <a:buChar char="Ø"/>
              <a:defRPr/>
            </a:pPr>
            <a:r>
              <a:rPr lang="en-US" sz="2000" dirty="0"/>
              <a:t>Micro-array may have tens of thousands of </a:t>
            </a:r>
            <a:r>
              <a:rPr lang="en-US" sz="2000" dirty="0" smtClean="0"/>
              <a:t>dimensions</a:t>
            </a:r>
          </a:p>
          <a:p>
            <a:pPr marL="342900" lvl="1" indent="-342900">
              <a:lnSpc>
                <a:spcPct val="110000"/>
              </a:lnSpc>
              <a:spcBef>
                <a:spcPct val="20000"/>
              </a:spcBef>
              <a:buClr>
                <a:schemeClr val="folHlink"/>
              </a:buClr>
              <a:buSzPct val="60000"/>
              <a:buFont typeface="Wingdings" panose="05000000000000000000" pitchFamily="2" charset="2"/>
              <a:buChar char="Ø"/>
              <a:defRPr/>
            </a:pPr>
            <a:endParaRPr lang="en-US" sz="1800" dirty="0"/>
          </a:p>
          <a:p>
            <a:pPr>
              <a:lnSpc>
                <a:spcPct val="110000"/>
              </a:lnSpc>
              <a:spcBef>
                <a:spcPct val="20000"/>
              </a:spcBef>
              <a:buClr>
                <a:schemeClr val="folHlink"/>
              </a:buClr>
              <a:buSzPct val="60000"/>
              <a:buFont typeface="+mj-lt"/>
              <a:buAutoNum type="arabicParenR"/>
              <a:defRPr/>
            </a:pPr>
            <a:endParaRPr lang="en-US" sz="1800" b="1" kern="0" dirty="0" smtClean="0"/>
          </a:p>
          <a:p>
            <a:pPr>
              <a:lnSpc>
                <a:spcPct val="110000"/>
              </a:lnSpc>
              <a:spcBef>
                <a:spcPct val="20000"/>
              </a:spcBef>
              <a:buClr>
                <a:schemeClr val="folHlink"/>
              </a:buClr>
              <a:buSzPct val="60000"/>
              <a:buFont typeface="Wingdings" panose="05000000000000000000" pitchFamily="2" charset="2"/>
              <a:buChar char="q"/>
              <a:defRPr/>
            </a:pPr>
            <a:endParaRPr lang="en-US" sz="1600" kern="0" dirty="0"/>
          </a:p>
          <a:p>
            <a:pPr>
              <a:lnSpc>
                <a:spcPct val="110000"/>
              </a:lnSpc>
              <a:spcBef>
                <a:spcPct val="20000"/>
              </a:spcBef>
              <a:buClr>
                <a:schemeClr val="folHlink"/>
              </a:buClr>
              <a:buSzPct val="60000"/>
              <a:buFont typeface="Wingdings" panose="05000000000000000000" pitchFamily="2" charset="2"/>
              <a:buChar char="q"/>
              <a:defRPr/>
            </a:pPr>
            <a:endParaRPr lang="en-US" sz="1800" kern="0" dirty="0"/>
          </a:p>
        </p:txBody>
      </p:sp>
      <p:sp>
        <p:nvSpPr>
          <p:cNvPr id="4" name="Slide Number Placeholder 3"/>
          <p:cNvSpPr>
            <a:spLocks noGrp="1"/>
          </p:cNvSpPr>
          <p:nvPr>
            <p:ph type="sldNum" sz="quarter" idx="12"/>
          </p:nvPr>
        </p:nvSpPr>
        <p:spPr/>
        <p:txBody>
          <a:bodyPr/>
          <a:lstStyle/>
          <a:p>
            <a:fld id="{10F6E95E-3118-438B-A3A4-7AC9E7E98865}" type="slidenum">
              <a:rPr lang="en-US" smtClean="0"/>
              <a:t>16</a:t>
            </a:fld>
            <a:endParaRPr lang="en-US"/>
          </a:p>
        </p:txBody>
      </p:sp>
    </p:spTree>
    <p:extLst>
      <p:ext uri="{BB962C8B-B14F-4D97-AF65-F5344CB8AC3E}">
        <p14:creationId xmlns:p14="http://schemas.microsoft.com/office/powerpoint/2010/main" val="369231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Why Not Traditional </a:t>
            </a:r>
            <a:r>
              <a:rPr lang="en-US" sz="3600" dirty="0" smtClean="0"/>
              <a:t/>
            </a:r>
            <a:br>
              <a:rPr lang="en-US" sz="3600" dirty="0" smtClean="0"/>
            </a:br>
            <a:r>
              <a:rPr lang="en-US" sz="3600" dirty="0" smtClean="0"/>
              <a:t>Data </a:t>
            </a:r>
            <a:r>
              <a:rPr lang="en-US" sz="3600" dirty="0"/>
              <a:t>Analysis?</a:t>
            </a:r>
            <a:endParaRPr lang="en-US" sz="3600" b="1" dirty="0"/>
          </a:p>
        </p:txBody>
      </p:sp>
      <p:sp>
        <p:nvSpPr>
          <p:cNvPr id="3" name="Content Placeholder 2"/>
          <p:cNvSpPr>
            <a:spLocks noGrp="1"/>
          </p:cNvSpPr>
          <p:nvPr>
            <p:ph idx="1"/>
          </p:nvPr>
        </p:nvSpPr>
        <p:spPr>
          <a:xfrm>
            <a:off x="1103312" y="1871945"/>
            <a:ext cx="8946541" cy="4195481"/>
          </a:xfrm>
        </p:spPr>
        <p:txBody>
          <a:bodyPr>
            <a:normAutofit/>
          </a:bodyPr>
          <a:lstStyle/>
          <a:p>
            <a:pPr>
              <a:lnSpc>
                <a:spcPct val="110000"/>
              </a:lnSpc>
              <a:spcBef>
                <a:spcPct val="20000"/>
              </a:spcBef>
              <a:buClr>
                <a:schemeClr val="folHlink"/>
              </a:buClr>
              <a:buSzPct val="60000"/>
              <a:buFont typeface="+mj-lt"/>
              <a:buAutoNum type="arabicParenR" startAt="3"/>
              <a:defRPr/>
            </a:pPr>
            <a:r>
              <a:rPr lang="en-US" sz="1800" dirty="0" smtClean="0"/>
              <a:t>High </a:t>
            </a:r>
            <a:r>
              <a:rPr lang="en-US" sz="1800" dirty="0"/>
              <a:t>complexity of </a:t>
            </a:r>
            <a:r>
              <a:rPr lang="en-US" sz="1800" dirty="0" smtClean="0"/>
              <a:t>data</a:t>
            </a:r>
          </a:p>
          <a:p>
            <a:pPr lvl="1">
              <a:lnSpc>
                <a:spcPct val="110000"/>
              </a:lnSpc>
              <a:buFont typeface="Wingdings" panose="05000000000000000000" pitchFamily="2" charset="2"/>
              <a:buChar char="Ø"/>
            </a:pPr>
            <a:r>
              <a:rPr lang="en-US" sz="2000" dirty="0"/>
              <a:t>Data streams and sensor data</a:t>
            </a:r>
          </a:p>
          <a:p>
            <a:pPr lvl="1">
              <a:lnSpc>
                <a:spcPct val="110000"/>
              </a:lnSpc>
              <a:buFont typeface="Wingdings" panose="05000000000000000000" pitchFamily="2" charset="2"/>
              <a:buChar char="Ø"/>
            </a:pPr>
            <a:r>
              <a:rPr lang="en-US" sz="2000" dirty="0"/>
              <a:t>Time-series data, temporal data, sequence data </a:t>
            </a:r>
          </a:p>
          <a:p>
            <a:pPr lvl="1">
              <a:lnSpc>
                <a:spcPct val="110000"/>
              </a:lnSpc>
              <a:buFont typeface="Wingdings" panose="05000000000000000000" pitchFamily="2" charset="2"/>
              <a:buChar char="Ø"/>
            </a:pPr>
            <a:r>
              <a:rPr lang="en-US" sz="2000" dirty="0"/>
              <a:t>Structure data, graphs, social networks and multi-linked data</a:t>
            </a:r>
          </a:p>
          <a:p>
            <a:pPr lvl="1">
              <a:lnSpc>
                <a:spcPct val="110000"/>
              </a:lnSpc>
              <a:buFont typeface="Wingdings" panose="05000000000000000000" pitchFamily="2" charset="2"/>
              <a:buChar char="Ø"/>
            </a:pPr>
            <a:r>
              <a:rPr lang="en-US" sz="2000" dirty="0"/>
              <a:t>Heterogeneous databases and legacy databases</a:t>
            </a:r>
          </a:p>
          <a:p>
            <a:pPr lvl="1">
              <a:lnSpc>
                <a:spcPct val="110000"/>
              </a:lnSpc>
              <a:buFont typeface="Wingdings" panose="05000000000000000000" pitchFamily="2" charset="2"/>
              <a:buChar char="Ø"/>
            </a:pPr>
            <a:r>
              <a:rPr lang="en-US" sz="2000" dirty="0"/>
              <a:t>Spatial, spatiotemporal, multimedia, text and Web data</a:t>
            </a:r>
          </a:p>
          <a:p>
            <a:pPr lvl="1">
              <a:lnSpc>
                <a:spcPct val="110000"/>
              </a:lnSpc>
              <a:buFont typeface="Wingdings" panose="05000000000000000000" pitchFamily="2" charset="2"/>
              <a:buChar char="Ø"/>
            </a:pPr>
            <a:r>
              <a:rPr lang="en-US" sz="2000" dirty="0"/>
              <a:t>Software programs, scientific simulations</a:t>
            </a:r>
          </a:p>
          <a:p>
            <a:pPr>
              <a:lnSpc>
                <a:spcPct val="110000"/>
              </a:lnSpc>
              <a:spcBef>
                <a:spcPct val="20000"/>
              </a:spcBef>
              <a:buClr>
                <a:schemeClr val="folHlink"/>
              </a:buClr>
              <a:buSzPct val="60000"/>
              <a:buFont typeface="+mj-lt"/>
              <a:buAutoNum type="arabicParenR" startAt="3"/>
              <a:defRPr/>
            </a:pPr>
            <a:endParaRPr lang="en-US" sz="1800" dirty="0"/>
          </a:p>
          <a:p>
            <a:pPr>
              <a:lnSpc>
                <a:spcPct val="110000"/>
              </a:lnSpc>
              <a:spcBef>
                <a:spcPct val="20000"/>
              </a:spcBef>
              <a:buClr>
                <a:schemeClr val="folHlink"/>
              </a:buClr>
              <a:buSzPct val="60000"/>
              <a:buFont typeface="+mj-lt"/>
              <a:buAutoNum type="arabicParenR" startAt="3"/>
              <a:defRPr/>
            </a:pPr>
            <a:r>
              <a:rPr lang="en-US" sz="1800" dirty="0"/>
              <a:t>New and sophisticated applications</a:t>
            </a:r>
          </a:p>
          <a:p>
            <a:pPr>
              <a:lnSpc>
                <a:spcPct val="110000"/>
              </a:lnSpc>
              <a:spcBef>
                <a:spcPct val="20000"/>
              </a:spcBef>
              <a:buClr>
                <a:schemeClr val="folHlink"/>
              </a:buClr>
              <a:buSzPct val="60000"/>
              <a:buFont typeface="+mj-lt"/>
              <a:buAutoNum type="arabicParenR" startAt="3"/>
              <a:defRPr/>
            </a:pPr>
            <a:endParaRPr lang="en-US" sz="1800" b="1" kern="0" dirty="0" smtClean="0"/>
          </a:p>
          <a:p>
            <a:pPr>
              <a:lnSpc>
                <a:spcPct val="110000"/>
              </a:lnSpc>
              <a:spcBef>
                <a:spcPct val="20000"/>
              </a:spcBef>
              <a:buClr>
                <a:schemeClr val="folHlink"/>
              </a:buClr>
              <a:buSzPct val="60000"/>
              <a:buFont typeface="Wingdings" panose="05000000000000000000" pitchFamily="2" charset="2"/>
              <a:buChar char="q"/>
              <a:defRPr/>
            </a:pPr>
            <a:endParaRPr lang="en-US" sz="1600" kern="0" dirty="0"/>
          </a:p>
          <a:p>
            <a:pPr>
              <a:lnSpc>
                <a:spcPct val="110000"/>
              </a:lnSpc>
              <a:spcBef>
                <a:spcPct val="20000"/>
              </a:spcBef>
              <a:buClr>
                <a:schemeClr val="folHlink"/>
              </a:buClr>
              <a:buSzPct val="60000"/>
              <a:buFont typeface="Wingdings" panose="05000000000000000000" pitchFamily="2" charset="2"/>
              <a:buChar char="q"/>
              <a:defRPr/>
            </a:pPr>
            <a:endParaRPr lang="en-US" sz="1800" kern="0" dirty="0"/>
          </a:p>
        </p:txBody>
      </p:sp>
      <p:sp>
        <p:nvSpPr>
          <p:cNvPr id="4" name="Slide Number Placeholder 3"/>
          <p:cNvSpPr>
            <a:spLocks noGrp="1"/>
          </p:cNvSpPr>
          <p:nvPr>
            <p:ph type="sldNum" sz="quarter" idx="12"/>
          </p:nvPr>
        </p:nvSpPr>
        <p:spPr/>
        <p:txBody>
          <a:bodyPr/>
          <a:lstStyle/>
          <a:p>
            <a:fld id="{10F6E95E-3118-438B-A3A4-7AC9E7E98865}" type="slidenum">
              <a:rPr lang="en-US" smtClean="0"/>
              <a:t>17</a:t>
            </a:fld>
            <a:endParaRPr lang="en-US"/>
          </a:p>
        </p:txBody>
      </p:sp>
    </p:spTree>
    <p:extLst>
      <p:ext uri="{BB962C8B-B14F-4D97-AF65-F5344CB8AC3E}">
        <p14:creationId xmlns:p14="http://schemas.microsoft.com/office/powerpoint/2010/main" val="3341942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Multi-Dimensional </a:t>
            </a:r>
            <a:r>
              <a:rPr lang="en-US" sz="3600" dirty="0" smtClean="0"/>
              <a:t/>
            </a:r>
            <a:br>
              <a:rPr lang="en-US" sz="3600" dirty="0" smtClean="0"/>
            </a:br>
            <a:r>
              <a:rPr lang="en-US" sz="3600" dirty="0" smtClean="0"/>
              <a:t>View </a:t>
            </a:r>
            <a:r>
              <a:rPr lang="en-US" sz="3600" dirty="0"/>
              <a:t>of Data Mining</a:t>
            </a:r>
            <a:endParaRPr lang="en-US" sz="3600" b="1" dirty="0"/>
          </a:p>
        </p:txBody>
      </p:sp>
      <p:sp>
        <p:nvSpPr>
          <p:cNvPr id="3" name="Content Placeholder 2"/>
          <p:cNvSpPr>
            <a:spLocks noGrp="1"/>
          </p:cNvSpPr>
          <p:nvPr>
            <p:ph idx="1"/>
          </p:nvPr>
        </p:nvSpPr>
        <p:spPr>
          <a:xfrm>
            <a:off x="1103312" y="1871945"/>
            <a:ext cx="8946541" cy="4195481"/>
          </a:xfrm>
        </p:spPr>
        <p:txBody>
          <a:bodyPr>
            <a:normAutofit/>
          </a:bodyPr>
          <a:lstStyle/>
          <a:p>
            <a:pPr>
              <a:lnSpc>
                <a:spcPct val="120000"/>
              </a:lnSpc>
              <a:buFont typeface="Wingdings" panose="05000000000000000000" pitchFamily="2" charset="2"/>
              <a:buChar char="q"/>
            </a:pPr>
            <a:r>
              <a:rPr lang="en-US" sz="1800" u="sng" dirty="0"/>
              <a:t>Data to be mined</a:t>
            </a:r>
            <a:endParaRPr lang="en-US" sz="1800" dirty="0"/>
          </a:p>
          <a:p>
            <a:pPr lvl="1">
              <a:lnSpc>
                <a:spcPct val="120000"/>
              </a:lnSpc>
              <a:buFont typeface="Wingdings" panose="05000000000000000000" pitchFamily="2" charset="2"/>
              <a:buChar char="Ø"/>
            </a:pPr>
            <a:r>
              <a:rPr lang="en-US" dirty="0"/>
              <a:t>Relational, data warehouse, transactional, stream, object-oriented/relational, active, spatial, time-series, text, multi-media, heterogeneous, legacy, </a:t>
            </a:r>
            <a:r>
              <a:rPr lang="en-US" dirty="0" smtClean="0"/>
              <a:t>WWW.</a:t>
            </a:r>
            <a:endParaRPr lang="en-US" dirty="0"/>
          </a:p>
          <a:p>
            <a:pPr>
              <a:lnSpc>
                <a:spcPct val="120000"/>
              </a:lnSpc>
              <a:buFont typeface="Wingdings" panose="05000000000000000000" pitchFamily="2" charset="2"/>
              <a:buChar char="q"/>
            </a:pPr>
            <a:r>
              <a:rPr lang="en-US" sz="1800" u="sng" dirty="0"/>
              <a:t>Knowledge to be mined</a:t>
            </a:r>
            <a:endParaRPr lang="en-US" sz="1800" dirty="0"/>
          </a:p>
          <a:p>
            <a:pPr lvl="1">
              <a:lnSpc>
                <a:spcPct val="120000"/>
              </a:lnSpc>
              <a:buFont typeface="Wingdings" panose="05000000000000000000" pitchFamily="2" charset="2"/>
              <a:buChar char="Ø"/>
            </a:pPr>
            <a:r>
              <a:rPr lang="en-US" dirty="0"/>
              <a:t>Characterization, discrimination, association, classification, clustering, trend/deviation, outlier analysis, etc.</a:t>
            </a:r>
          </a:p>
          <a:p>
            <a:pPr lvl="1">
              <a:lnSpc>
                <a:spcPct val="120000"/>
              </a:lnSpc>
              <a:buFont typeface="Wingdings" panose="05000000000000000000" pitchFamily="2" charset="2"/>
              <a:buChar char="Ø"/>
            </a:pPr>
            <a:r>
              <a:rPr lang="en-US" dirty="0"/>
              <a:t>Multiple/integrated functions and mining at multiple </a:t>
            </a:r>
            <a:r>
              <a:rPr lang="en-US" dirty="0" smtClean="0"/>
              <a:t>levels.</a:t>
            </a:r>
            <a:endParaRPr lang="en-US" dirty="0"/>
          </a:p>
          <a:p>
            <a:pPr>
              <a:lnSpc>
                <a:spcPct val="110000"/>
              </a:lnSpc>
              <a:spcBef>
                <a:spcPct val="20000"/>
              </a:spcBef>
              <a:buClr>
                <a:schemeClr val="folHlink"/>
              </a:buClr>
              <a:buSzPct val="60000"/>
              <a:buFont typeface="+mj-lt"/>
              <a:buAutoNum type="arabicParenR" startAt="3"/>
              <a:defRPr/>
            </a:pPr>
            <a:endParaRPr lang="en-US" sz="1800" b="1" kern="0" dirty="0" smtClean="0"/>
          </a:p>
          <a:p>
            <a:pPr>
              <a:lnSpc>
                <a:spcPct val="110000"/>
              </a:lnSpc>
              <a:spcBef>
                <a:spcPct val="20000"/>
              </a:spcBef>
              <a:buClr>
                <a:schemeClr val="folHlink"/>
              </a:buClr>
              <a:buSzPct val="60000"/>
              <a:buFont typeface="Wingdings" panose="05000000000000000000" pitchFamily="2" charset="2"/>
              <a:buChar char="q"/>
              <a:defRPr/>
            </a:pPr>
            <a:endParaRPr lang="en-US" sz="1600" kern="0" dirty="0"/>
          </a:p>
          <a:p>
            <a:pPr>
              <a:lnSpc>
                <a:spcPct val="110000"/>
              </a:lnSpc>
              <a:spcBef>
                <a:spcPct val="20000"/>
              </a:spcBef>
              <a:buClr>
                <a:schemeClr val="folHlink"/>
              </a:buClr>
              <a:buSzPct val="60000"/>
              <a:buFont typeface="Wingdings" panose="05000000000000000000" pitchFamily="2" charset="2"/>
              <a:buChar char="q"/>
              <a:defRPr/>
            </a:pPr>
            <a:endParaRPr lang="en-US" sz="1800" kern="0" dirty="0"/>
          </a:p>
        </p:txBody>
      </p:sp>
      <p:sp>
        <p:nvSpPr>
          <p:cNvPr id="4" name="Slide Number Placeholder 3"/>
          <p:cNvSpPr>
            <a:spLocks noGrp="1"/>
          </p:cNvSpPr>
          <p:nvPr>
            <p:ph type="sldNum" sz="quarter" idx="12"/>
          </p:nvPr>
        </p:nvSpPr>
        <p:spPr/>
        <p:txBody>
          <a:bodyPr/>
          <a:lstStyle/>
          <a:p>
            <a:fld id="{10F6E95E-3118-438B-A3A4-7AC9E7E98865}" type="slidenum">
              <a:rPr lang="en-US" smtClean="0"/>
              <a:t>18</a:t>
            </a:fld>
            <a:endParaRPr lang="en-US"/>
          </a:p>
        </p:txBody>
      </p:sp>
    </p:spTree>
    <p:extLst>
      <p:ext uri="{BB962C8B-B14F-4D97-AF65-F5344CB8AC3E}">
        <p14:creationId xmlns:p14="http://schemas.microsoft.com/office/powerpoint/2010/main" val="987577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Multi-Dimensional </a:t>
            </a:r>
            <a:r>
              <a:rPr lang="en-US" sz="3600" dirty="0" smtClean="0"/>
              <a:t/>
            </a:r>
            <a:br>
              <a:rPr lang="en-US" sz="3600" dirty="0" smtClean="0"/>
            </a:br>
            <a:r>
              <a:rPr lang="en-US" sz="3600" dirty="0" smtClean="0"/>
              <a:t>View </a:t>
            </a:r>
            <a:r>
              <a:rPr lang="en-US" sz="3600" dirty="0"/>
              <a:t>of Data Mining</a:t>
            </a:r>
            <a:endParaRPr lang="en-US" sz="3600" b="1" dirty="0"/>
          </a:p>
        </p:txBody>
      </p:sp>
      <p:sp>
        <p:nvSpPr>
          <p:cNvPr id="3" name="Content Placeholder 2"/>
          <p:cNvSpPr>
            <a:spLocks noGrp="1"/>
          </p:cNvSpPr>
          <p:nvPr>
            <p:ph idx="1"/>
          </p:nvPr>
        </p:nvSpPr>
        <p:spPr>
          <a:xfrm>
            <a:off x="1103312" y="1871945"/>
            <a:ext cx="8946541" cy="4195481"/>
          </a:xfrm>
        </p:spPr>
        <p:txBody>
          <a:bodyPr>
            <a:normAutofit/>
          </a:bodyPr>
          <a:lstStyle/>
          <a:p>
            <a:pPr>
              <a:lnSpc>
                <a:spcPct val="120000"/>
              </a:lnSpc>
              <a:buFont typeface="Wingdings" panose="05000000000000000000" pitchFamily="2" charset="2"/>
              <a:buChar char="q"/>
            </a:pPr>
            <a:r>
              <a:rPr lang="en-US" sz="1800" u="sng" dirty="0"/>
              <a:t>Techniques utilized</a:t>
            </a:r>
            <a:endParaRPr lang="en-US" sz="1800" dirty="0"/>
          </a:p>
          <a:p>
            <a:pPr lvl="1">
              <a:lnSpc>
                <a:spcPct val="120000"/>
              </a:lnSpc>
              <a:buFont typeface="Wingdings" panose="05000000000000000000" pitchFamily="2" charset="2"/>
              <a:buChar char="Ø"/>
            </a:pPr>
            <a:r>
              <a:rPr lang="en-US" dirty="0"/>
              <a:t>Database-oriented, data warehouse (OLAP), machine learning, statistics, visualization, etc.</a:t>
            </a:r>
          </a:p>
          <a:p>
            <a:pPr>
              <a:lnSpc>
                <a:spcPct val="120000"/>
              </a:lnSpc>
              <a:buFont typeface="Wingdings" panose="05000000000000000000" pitchFamily="2" charset="2"/>
              <a:buChar char="q"/>
            </a:pPr>
            <a:r>
              <a:rPr lang="en-US" sz="1800" u="sng" dirty="0"/>
              <a:t>Applications adapted</a:t>
            </a:r>
          </a:p>
          <a:p>
            <a:pPr lvl="1">
              <a:lnSpc>
                <a:spcPct val="120000"/>
              </a:lnSpc>
              <a:buFont typeface="Wingdings" panose="05000000000000000000" pitchFamily="2" charset="2"/>
              <a:buChar char="Ø"/>
            </a:pPr>
            <a:r>
              <a:rPr lang="en-US" dirty="0"/>
              <a:t>Retail, telecommunication, banking, fraud analysis, bio-data mining, stock market analysis, text mining, Web mining, etc.</a:t>
            </a:r>
          </a:p>
          <a:p>
            <a:pPr>
              <a:lnSpc>
                <a:spcPct val="110000"/>
              </a:lnSpc>
              <a:spcBef>
                <a:spcPct val="20000"/>
              </a:spcBef>
              <a:buClr>
                <a:schemeClr val="folHlink"/>
              </a:buClr>
              <a:buSzPct val="60000"/>
              <a:buFont typeface="+mj-lt"/>
              <a:buAutoNum type="arabicParenR" startAt="3"/>
              <a:defRPr/>
            </a:pPr>
            <a:endParaRPr lang="en-US" sz="1800" b="1" kern="0" dirty="0" smtClean="0"/>
          </a:p>
          <a:p>
            <a:pPr>
              <a:lnSpc>
                <a:spcPct val="110000"/>
              </a:lnSpc>
              <a:spcBef>
                <a:spcPct val="20000"/>
              </a:spcBef>
              <a:buClr>
                <a:schemeClr val="folHlink"/>
              </a:buClr>
              <a:buSzPct val="60000"/>
              <a:buFont typeface="Wingdings" panose="05000000000000000000" pitchFamily="2" charset="2"/>
              <a:buChar char="q"/>
              <a:defRPr/>
            </a:pPr>
            <a:endParaRPr lang="en-US" sz="1600" kern="0" dirty="0"/>
          </a:p>
          <a:p>
            <a:pPr>
              <a:lnSpc>
                <a:spcPct val="110000"/>
              </a:lnSpc>
              <a:spcBef>
                <a:spcPct val="20000"/>
              </a:spcBef>
              <a:buClr>
                <a:schemeClr val="folHlink"/>
              </a:buClr>
              <a:buSzPct val="60000"/>
              <a:buFont typeface="Wingdings" panose="05000000000000000000" pitchFamily="2" charset="2"/>
              <a:buChar char="q"/>
              <a:defRPr/>
            </a:pPr>
            <a:endParaRPr lang="en-US" sz="1800" kern="0" dirty="0"/>
          </a:p>
        </p:txBody>
      </p:sp>
      <p:sp>
        <p:nvSpPr>
          <p:cNvPr id="4" name="Slide Number Placeholder 3"/>
          <p:cNvSpPr>
            <a:spLocks noGrp="1"/>
          </p:cNvSpPr>
          <p:nvPr>
            <p:ph type="sldNum" sz="quarter" idx="12"/>
          </p:nvPr>
        </p:nvSpPr>
        <p:spPr/>
        <p:txBody>
          <a:bodyPr/>
          <a:lstStyle/>
          <a:p>
            <a:fld id="{10F6E95E-3118-438B-A3A4-7AC9E7E98865}" type="slidenum">
              <a:rPr lang="en-US" smtClean="0"/>
              <a:t>19</a:t>
            </a:fld>
            <a:endParaRPr lang="en-US"/>
          </a:p>
        </p:txBody>
      </p:sp>
    </p:spTree>
    <p:extLst>
      <p:ext uri="{BB962C8B-B14F-4D97-AF65-F5344CB8AC3E}">
        <p14:creationId xmlns:p14="http://schemas.microsoft.com/office/powerpoint/2010/main" val="305321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ko-KR" sz="3600" dirty="0"/>
              <a:t>Presentation Outline</a:t>
            </a:r>
            <a:endParaRPr lang="en-US" sz="3600" dirty="0"/>
          </a:p>
        </p:txBody>
      </p:sp>
      <p:sp>
        <p:nvSpPr>
          <p:cNvPr id="3" name="Content Placeholder 2"/>
          <p:cNvSpPr>
            <a:spLocks noGrp="1"/>
          </p:cNvSpPr>
          <p:nvPr>
            <p:ph idx="1"/>
          </p:nvPr>
        </p:nvSpPr>
        <p:spPr/>
        <p:txBody>
          <a:bodyPr>
            <a:normAutofit/>
          </a:bodyPr>
          <a:lstStyle/>
          <a:p>
            <a:r>
              <a:rPr lang="en-US" altLang="ko-KR" sz="1800" dirty="0"/>
              <a:t>Why do we need data mining?</a:t>
            </a:r>
          </a:p>
          <a:p>
            <a:r>
              <a:rPr lang="en-US" sz="1800" dirty="0" smtClean="0"/>
              <a:t>Knowledge </a:t>
            </a:r>
            <a:r>
              <a:rPr lang="en-US" sz="1800" dirty="0"/>
              <a:t>Discovery </a:t>
            </a:r>
            <a:r>
              <a:rPr lang="en-US" sz="1800" dirty="0" smtClean="0"/>
              <a:t>in </a:t>
            </a:r>
            <a:r>
              <a:rPr lang="en-US" sz="1800" dirty="0"/>
              <a:t>Databases (KDD</a:t>
            </a:r>
            <a:r>
              <a:rPr lang="en-US" sz="1800" dirty="0" smtClean="0"/>
              <a:t>)</a:t>
            </a:r>
          </a:p>
          <a:p>
            <a:r>
              <a:rPr lang="en-US" sz="1800" dirty="0"/>
              <a:t>Data Mining and </a:t>
            </a:r>
            <a:r>
              <a:rPr lang="en-US" sz="1800" dirty="0" smtClean="0"/>
              <a:t>Business </a:t>
            </a:r>
            <a:r>
              <a:rPr lang="en-US" sz="1800" dirty="0"/>
              <a:t>Intelligence (BI</a:t>
            </a:r>
            <a:r>
              <a:rPr lang="en-US" sz="1800" dirty="0" smtClean="0"/>
              <a:t>)</a:t>
            </a:r>
          </a:p>
          <a:p>
            <a:r>
              <a:rPr lang="en-US" sz="1800" dirty="0"/>
              <a:t>Confluence of Multiple </a:t>
            </a:r>
            <a:r>
              <a:rPr lang="en-US" sz="1800" dirty="0" smtClean="0"/>
              <a:t>Disciplines</a:t>
            </a:r>
          </a:p>
          <a:p>
            <a:r>
              <a:rPr lang="en-US" sz="1800" dirty="0"/>
              <a:t>Why Not Traditional </a:t>
            </a:r>
            <a:r>
              <a:rPr lang="en-US" sz="1800" dirty="0" smtClean="0"/>
              <a:t>Data </a:t>
            </a:r>
            <a:r>
              <a:rPr lang="en-US" sz="1800" dirty="0"/>
              <a:t>Analysis</a:t>
            </a:r>
            <a:r>
              <a:rPr lang="en-US" sz="1800" dirty="0" smtClean="0"/>
              <a:t>?</a:t>
            </a:r>
          </a:p>
          <a:p>
            <a:r>
              <a:rPr lang="en-US" sz="1800" dirty="0"/>
              <a:t>Multi-Dimensional </a:t>
            </a:r>
            <a:r>
              <a:rPr lang="en-US" sz="1800" dirty="0" smtClean="0"/>
              <a:t>View </a:t>
            </a:r>
            <a:r>
              <a:rPr lang="en-US" sz="1800" dirty="0"/>
              <a:t>of Data </a:t>
            </a:r>
            <a:r>
              <a:rPr lang="en-US" sz="1800" dirty="0" smtClean="0"/>
              <a:t>Mining</a:t>
            </a:r>
          </a:p>
          <a:p>
            <a:r>
              <a:rPr lang="en-US" sz="1800" dirty="0" smtClean="0"/>
              <a:t>What </a:t>
            </a:r>
            <a:r>
              <a:rPr lang="en-US" sz="1800" dirty="0"/>
              <a:t>Kinds of Data</a:t>
            </a:r>
            <a:r>
              <a:rPr lang="en-US" sz="1800" dirty="0" smtClean="0"/>
              <a:t>?</a:t>
            </a:r>
          </a:p>
          <a:p>
            <a:r>
              <a:rPr lang="en-US" sz="1800" dirty="0" smtClean="0"/>
              <a:t>Data mining functionality </a:t>
            </a:r>
            <a:endParaRPr lang="en-US" sz="1800" dirty="0" smtClean="0"/>
          </a:p>
          <a:p>
            <a:r>
              <a:rPr lang="en-US" sz="1800" dirty="0" smtClean="0"/>
              <a:t>Examples (K-means algorithm, collaborative filtering, </a:t>
            </a:r>
            <a:r>
              <a:rPr lang="en-US" sz="1800" dirty="0" err="1" smtClean="0"/>
              <a:t>Apriori</a:t>
            </a:r>
            <a:r>
              <a:rPr lang="en-US" sz="1800" dirty="0" smtClean="0"/>
              <a:t> algorithm)</a:t>
            </a:r>
            <a:endParaRPr lang="en-US" sz="1800" dirty="0" smtClean="0"/>
          </a:p>
          <a:p>
            <a:pPr marL="0" indent="0">
              <a:buNone/>
            </a:pPr>
            <a:endParaRPr lang="en-US" sz="1800" dirty="0"/>
          </a:p>
        </p:txBody>
      </p:sp>
      <p:sp>
        <p:nvSpPr>
          <p:cNvPr id="4" name="Slide Number Placeholder 3"/>
          <p:cNvSpPr>
            <a:spLocks noGrp="1"/>
          </p:cNvSpPr>
          <p:nvPr>
            <p:ph type="sldNum" sz="quarter" idx="12"/>
          </p:nvPr>
        </p:nvSpPr>
        <p:spPr/>
        <p:txBody>
          <a:bodyPr/>
          <a:lstStyle/>
          <a:p>
            <a:fld id="{10F6E95E-3118-438B-A3A4-7AC9E7E98865}" type="slidenum">
              <a:rPr lang="en-US" smtClean="0"/>
              <a:t>2</a:t>
            </a:fld>
            <a:endParaRPr lang="en-US"/>
          </a:p>
        </p:txBody>
      </p:sp>
    </p:spTree>
    <p:extLst>
      <p:ext uri="{BB962C8B-B14F-4D97-AF65-F5344CB8AC3E}">
        <p14:creationId xmlns:p14="http://schemas.microsoft.com/office/powerpoint/2010/main" val="4292365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What Kinds of Data?</a:t>
            </a:r>
            <a:endParaRPr lang="en-US" sz="3600" b="1" dirty="0"/>
          </a:p>
        </p:txBody>
      </p:sp>
      <p:sp>
        <p:nvSpPr>
          <p:cNvPr id="3" name="Content Placeholder 2"/>
          <p:cNvSpPr>
            <a:spLocks noGrp="1"/>
          </p:cNvSpPr>
          <p:nvPr>
            <p:ph idx="1"/>
          </p:nvPr>
        </p:nvSpPr>
        <p:spPr>
          <a:xfrm>
            <a:off x="1103312" y="1371600"/>
            <a:ext cx="8946541" cy="5486399"/>
          </a:xfrm>
        </p:spPr>
        <p:txBody>
          <a:bodyPr>
            <a:normAutofit fontScale="92500" lnSpcReduction="10000"/>
          </a:bodyPr>
          <a:lstStyle/>
          <a:p>
            <a:pPr>
              <a:lnSpc>
                <a:spcPct val="130000"/>
              </a:lnSpc>
              <a:buFont typeface="Wingdings" panose="05000000000000000000" pitchFamily="2" charset="2"/>
              <a:buChar char="q"/>
            </a:pPr>
            <a:r>
              <a:rPr lang="en-US" sz="1900" dirty="0"/>
              <a:t>Database-oriented data sets and applications</a:t>
            </a:r>
          </a:p>
          <a:p>
            <a:pPr lvl="1">
              <a:lnSpc>
                <a:spcPct val="130000"/>
              </a:lnSpc>
              <a:buFont typeface="Wingdings" panose="05000000000000000000" pitchFamily="2" charset="2"/>
              <a:buChar char="Ø"/>
            </a:pPr>
            <a:r>
              <a:rPr lang="en-US" sz="1900" dirty="0"/>
              <a:t>Relational database, data warehouse, transactional </a:t>
            </a:r>
            <a:r>
              <a:rPr lang="en-US" sz="1900" dirty="0" smtClean="0"/>
              <a:t>database.</a:t>
            </a:r>
            <a:endParaRPr lang="en-US" sz="1900" dirty="0"/>
          </a:p>
          <a:p>
            <a:pPr>
              <a:lnSpc>
                <a:spcPct val="130000"/>
              </a:lnSpc>
              <a:buFont typeface="Wingdings" panose="05000000000000000000" pitchFamily="2" charset="2"/>
              <a:buChar char="q"/>
            </a:pPr>
            <a:r>
              <a:rPr lang="en-US" sz="1900" dirty="0"/>
              <a:t>Advanced data sets and advanced applications </a:t>
            </a:r>
          </a:p>
          <a:p>
            <a:pPr lvl="1">
              <a:lnSpc>
                <a:spcPct val="130000"/>
              </a:lnSpc>
              <a:buFont typeface="Wingdings" panose="05000000000000000000" pitchFamily="2" charset="2"/>
              <a:buChar char="Ø"/>
            </a:pPr>
            <a:r>
              <a:rPr lang="en-US" sz="1900" dirty="0"/>
              <a:t>Data streams and sensor </a:t>
            </a:r>
            <a:r>
              <a:rPr lang="en-US" sz="1900" dirty="0" smtClean="0"/>
              <a:t>data.</a:t>
            </a:r>
            <a:endParaRPr lang="en-US" sz="1900" dirty="0"/>
          </a:p>
          <a:p>
            <a:pPr lvl="1">
              <a:lnSpc>
                <a:spcPct val="130000"/>
              </a:lnSpc>
              <a:buFont typeface="Wingdings" panose="05000000000000000000" pitchFamily="2" charset="2"/>
              <a:buChar char="Ø"/>
            </a:pPr>
            <a:r>
              <a:rPr lang="en-US" sz="1900" dirty="0"/>
              <a:t>Time-series data, temporal data, sequence data (incl. bio-sequences</a:t>
            </a:r>
            <a:r>
              <a:rPr lang="en-US" sz="1900" dirty="0" smtClean="0"/>
              <a:t>). </a:t>
            </a:r>
            <a:endParaRPr lang="en-US" sz="1900" dirty="0"/>
          </a:p>
          <a:p>
            <a:pPr lvl="1">
              <a:lnSpc>
                <a:spcPct val="130000"/>
              </a:lnSpc>
              <a:buFont typeface="Wingdings" panose="05000000000000000000" pitchFamily="2" charset="2"/>
              <a:buChar char="Ø"/>
            </a:pPr>
            <a:r>
              <a:rPr lang="en-US" sz="1900" dirty="0"/>
              <a:t>Structure data, graphs, social networks and multi-linked </a:t>
            </a:r>
            <a:r>
              <a:rPr lang="en-US" sz="1900" dirty="0" smtClean="0"/>
              <a:t>data.</a:t>
            </a:r>
            <a:endParaRPr lang="en-US" sz="1900" dirty="0"/>
          </a:p>
          <a:p>
            <a:pPr lvl="1">
              <a:lnSpc>
                <a:spcPct val="130000"/>
              </a:lnSpc>
              <a:buFont typeface="Wingdings" panose="05000000000000000000" pitchFamily="2" charset="2"/>
              <a:buChar char="Ø"/>
            </a:pPr>
            <a:r>
              <a:rPr lang="en-US" sz="1900" dirty="0"/>
              <a:t>Object-relational </a:t>
            </a:r>
            <a:r>
              <a:rPr lang="en-US" sz="1900" dirty="0" smtClean="0"/>
              <a:t>databases.</a:t>
            </a:r>
            <a:endParaRPr lang="en-US" sz="1900" dirty="0"/>
          </a:p>
          <a:p>
            <a:pPr lvl="1">
              <a:lnSpc>
                <a:spcPct val="130000"/>
              </a:lnSpc>
              <a:buFont typeface="Wingdings" panose="05000000000000000000" pitchFamily="2" charset="2"/>
              <a:buChar char="Ø"/>
            </a:pPr>
            <a:r>
              <a:rPr lang="en-US" sz="1900" dirty="0"/>
              <a:t>Heterogeneous databases and legacy </a:t>
            </a:r>
            <a:r>
              <a:rPr lang="en-US" sz="1900" dirty="0" smtClean="0"/>
              <a:t>databases.</a:t>
            </a:r>
            <a:endParaRPr lang="en-US" sz="1900" dirty="0"/>
          </a:p>
          <a:p>
            <a:pPr lvl="1">
              <a:lnSpc>
                <a:spcPct val="130000"/>
              </a:lnSpc>
              <a:buFont typeface="Wingdings" panose="05000000000000000000" pitchFamily="2" charset="2"/>
              <a:buChar char="Ø"/>
            </a:pPr>
            <a:r>
              <a:rPr lang="en-US" sz="1900" dirty="0"/>
              <a:t>Spatial data and spatiotemporal </a:t>
            </a:r>
            <a:r>
              <a:rPr lang="en-US" sz="1900" dirty="0" smtClean="0"/>
              <a:t>data.</a:t>
            </a:r>
            <a:endParaRPr lang="en-US" sz="1900" dirty="0"/>
          </a:p>
          <a:p>
            <a:pPr lvl="1">
              <a:lnSpc>
                <a:spcPct val="130000"/>
              </a:lnSpc>
              <a:buFont typeface="Wingdings" panose="05000000000000000000" pitchFamily="2" charset="2"/>
              <a:buChar char="Ø"/>
            </a:pPr>
            <a:r>
              <a:rPr lang="en-US" sz="1900" dirty="0"/>
              <a:t>Multimedia </a:t>
            </a:r>
            <a:r>
              <a:rPr lang="en-US" sz="1900" dirty="0" smtClean="0"/>
              <a:t>database.</a:t>
            </a:r>
            <a:endParaRPr lang="en-US" sz="1900" dirty="0"/>
          </a:p>
          <a:p>
            <a:pPr lvl="1">
              <a:lnSpc>
                <a:spcPct val="130000"/>
              </a:lnSpc>
              <a:buFont typeface="Wingdings" panose="05000000000000000000" pitchFamily="2" charset="2"/>
              <a:buChar char="Ø"/>
            </a:pPr>
            <a:r>
              <a:rPr lang="en-US" sz="1900" dirty="0"/>
              <a:t>Text </a:t>
            </a:r>
            <a:r>
              <a:rPr lang="en-US" sz="1900" dirty="0" smtClean="0"/>
              <a:t>databases.</a:t>
            </a:r>
            <a:endParaRPr lang="en-US" sz="1900" dirty="0"/>
          </a:p>
          <a:p>
            <a:pPr lvl="1">
              <a:lnSpc>
                <a:spcPct val="130000"/>
              </a:lnSpc>
              <a:buFont typeface="Wingdings" panose="05000000000000000000" pitchFamily="2" charset="2"/>
              <a:buChar char="Ø"/>
            </a:pPr>
            <a:r>
              <a:rPr lang="en-US" sz="1900" dirty="0"/>
              <a:t>The World-Wide </a:t>
            </a:r>
            <a:r>
              <a:rPr lang="en-US" sz="1900" dirty="0" smtClean="0"/>
              <a:t>Web.</a:t>
            </a:r>
            <a:endParaRPr lang="en-US" sz="1900" dirty="0"/>
          </a:p>
          <a:p>
            <a:pPr>
              <a:lnSpc>
                <a:spcPct val="110000"/>
              </a:lnSpc>
              <a:spcBef>
                <a:spcPct val="20000"/>
              </a:spcBef>
              <a:buClr>
                <a:schemeClr val="folHlink"/>
              </a:buClr>
              <a:buSzPct val="60000"/>
              <a:buFont typeface="+mj-lt"/>
              <a:buAutoNum type="arabicParenR" startAt="3"/>
              <a:defRPr/>
            </a:pPr>
            <a:endParaRPr lang="en-US" sz="1800" b="1" kern="0" dirty="0" smtClean="0"/>
          </a:p>
          <a:p>
            <a:pPr>
              <a:lnSpc>
                <a:spcPct val="110000"/>
              </a:lnSpc>
              <a:spcBef>
                <a:spcPct val="20000"/>
              </a:spcBef>
              <a:buClr>
                <a:schemeClr val="folHlink"/>
              </a:buClr>
              <a:buSzPct val="60000"/>
              <a:buFont typeface="Wingdings" panose="05000000000000000000" pitchFamily="2" charset="2"/>
              <a:buChar char="q"/>
              <a:defRPr/>
            </a:pPr>
            <a:endParaRPr lang="en-US" sz="1600" kern="0" dirty="0"/>
          </a:p>
          <a:p>
            <a:pPr>
              <a:lnSpc>
                <a:spcPct val="110000"/>
              </a:lnSpc>
              <a:spcBef>
                <a:spcPct val="20000"/>
              </a:spcBef>
              <a:buClr>
                <a:schemeClr val="folHlink"/>
              </a:buClr>
              <a:buSzPct val="60000"/>
              <a:buFont typeface="Wingdings" panose="05000000000000000000" pitchFamily="2" charset="2"/>
              <a:buChar char="q"/>
              <a:defRPr/>
            </a:pPr>
            <a:endParaRPr lang="en-US" sz="1800" kern="0" dirty="0"/>
          </a:p>
        </p:txBody>
      </p:sp>
      <p:sp>
        <p:nvSpPr>
          <p:cNvPr id="4" name="Slide Number Placeholder 3"/>
          <p:cNvSpPr>
            <a:spLocks noGrp="1"/>
          </p:cNvSpPr>
          <p:nvPr>
            <p:ph type="sldNum" sz="quarter" idx="12"/>
          </p:nvPr>
        </p:nvSpPr>
        <p:spPr/>
        <p:txBody>
          <a:bodyPr/>
          <a:lstStyle/>
          <a:p>
            <a:fld id="{10F6E95E-3118-438B-A3A4-7AC9E7E98865}" type="slidenum">
              <a:rPr lang="en-US" smtClean="0"/>
              <a:t>20</a:t>
            </a:fld>
            <a:endParaRPr lang="en-US"/>
          </a:p>
        </p:txBody>
      </p:sp>
    </p:spTree>
    <p:extLst>
      <p:ext uri="{BB962C8B-B14F-4D97-AF65-F5344CB8AC3E}">
        <p14:creationId xmlns:p14="http://schemas.microsoft.com/office/powerpoint/2010/main" val="1267678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Data Mining Functionalities</a:t>
            </a:r>
            <a:endParaRPr lang="en-US" sz="3600" b="1" dirty="0"/>
          </a:p>
        </p:txBody>
      </p:sp>
      <p:sp>
        <p:nvSpPr>
          <p:cNvPr id="3" name="Content Placeholder 2"/>
          <p:cNvSpPr>
            <a:spLocks noGrp="1"/>
          </p:cNvSpPr>
          <p:nvPr>
            <p:ph idx="1"/>
          </p:nvPr>
        </p:nvSpPr>
        <p:spPr>
          <a:xfrm>
            <a:off x="1103312" y="1371600"/>
            <a:ext cx="8946541" cy="5486399"/>
          </a:xfrm>
        </p:spPr>
        <p:txBody>
          <a:bodyPr>
            <a:normAutofit/>
          </a:bodyPr>
          <a:lstStyle/>
          <a:p>
            <a:pPr marL="457200" indent="-457200">
              <a:lnSpc>
                <a:spcPct val="120000"/>
              </a:lnSpc>
              <a:buFont typeface="+mj-lt"/>
              <a:buAutoNum type="alphaUcPeriod"/>
              <a:defRPr/>
            </a:pPr>
            <a:r>
              <a:rPr lang="en-US" sz="1800" dirty="0"/>
              <a:t>Multidimensional concept description: Characterization and discrimination</a:t>
            </a:r>
          </a:p>
          <a:p>
            <a:pPr>
              <a:lnSpc>
                <a:spcPct val="120000"/>
              </a:lnSpc>
              <a:buFont typeface="Wingdings" panose="05000000000000000000" pitchFamily="2" charset="2"/>
              <a:buChar char="Ø"/>
              <a:defRPr/>
            </a:pPr>
            <a:r>
              <a:rPr lang="en-US" sz="1800" dirty="0"/>
              <a:t>(For Example if we have mall database)</a:t>
            </a:r>
          </a:p>
          <a:p>
            <a:pPr>
              <a:lnSpc>
                <a:spcPct val="120000"/>
              </a:lnSpc>
              <a:buFont typeface="Wingdings" panose="05000000000000000000" pitchFamily="2" charset="2"/>
              <a:buChar char="Ø"/>
              <a:defRPr/>
            </a:pPr>
            <a:r>
              <a:rPr lang="en-US" sz="1800" dirty="0"/>
              <a:t>Example of data Characterization: Summarize the characteristics of customers who spend more than $5000 a year.</a:t>
            </a:r>
          </a:p>
          <a:p>
            <a:pPr>
              <a:lnSpc>
                <a:spcPct val="120000"/>
              </a:lnSpc>
              <a:buFont typeface="Wingdings" panose="05000000000000000000" pitchFamily="2" charset="2"/>
              <a:buChar char="Ø"/>
              <a:defRPr/>
            </a:pPr>
            <a:r>
              <a:rPr lang="en-US" sz="1800" dirty="0"/>
              <a:t>Example of data discrimination: a user may want to compare the general features of software products with sales that increased by 10% last year against those with sales that decreased by at least 30% during the same period.</a:t>
            </a:r>
          </a:p>
          <a:p>
            <a:pPr>
              <a:lnSpc>
                <a:spcPct val="110000"/>
              </a:lnSpc>
              <a:spcBef>
                <a:spcPct val="20000"/>
              </a:spcBef>
              <a:buClr>
                <a:schemeClr val="folHlink"/>
              </a:buClr>
              <a:buSzPct val="60000"/>
              <a:buFont typeface="+mj-lt"/>
              <a:buAutoNum type="arabicParenR" startAt="3"/>
              <a:defRPr/>
            </a:pPr>
            <a:endParaRPr lang="en-US" sz="1800" b="1" kern="0" dirty="0" smtClean="0"/>
          </a:p>
          <a:p>
            <a:pPr>
              <a:lnSpc>
                <a:spcPct val="110000"/>
              </a:lnSpc>
              <a:spcBef>
                <a:spcPct val="20000"/>
              </a:spcBef>
              <a:buClr>
                <a:schemeClr val="folHlink"/>
              </a:buClr>
              <a:buSzPct val="60000"/>
              <a:buFont typeface="Wingdings" panose="05000000000000000000" pitchFamily="2" charset="2"/>
              <a:buChar char="q"/>
              <a:defRPr/>
            </a:pPr>
            <a:endParaRPr lang="en-US" sz="1600" kern="0" dirty="0"/>
          </a:p>
          <a:p>
            <a:pPr>
              <a:lnSpc>
                <a:spcPct val="110000"/>
              </a:lnSpc>
              <a:spcBef>
                <a:spcPct val="20000"/>
              </a:spcBef>
              <a:buClr>
                <a:schemeClr val="folHlink"/>
              </a:buClr>
              <a:buSzPct val="60000"/>
              <a:buFont typeface="Wingdings" panose="05000000000000000000" pitchFamily="2" charset="2"/>
              <a:buChar char="q"/>
              <a:defRPr/>
            </a:pPr>
            <a:endParaRPr lang="en-US" sz="1800" kern="0" dirty="0"/>
          </a:p>
        </p:txBody>
      </p:sp>
      <p:sp>
        <p:nvSpPr>
          <p:cNvPr id="4" name="Slide Number Placeholder 3"/>
          <p:cNvSpPr>
            <a:spLocks noGrp="1"/>
          </p:cNvSpPr>
          <p:nvPr>
            <p:ph type="sldNum" sz="quarter" idx="12"/>
          </p:nvPr>
        </p:nvSpPr>
        <p:spPr/>
        <p:txBody>
          <a:bodyPr/>
          <a:lstStyle/>
          <a:p>
            <a:fld id="{10F6E95E-3118-438B-A3A4-7AC9E7E98865}" type="slidenum">
              <a:rPr lang="en-US" smtClean="0"/>
              <a:t>21</a:t>
            </a:fld>
            <a:endParaRPr lang="en-US"/>
          </a:p>
        </p:txBody>
      </p:sp>
    </p:spTree>
    <p:extLst>
      <p:ext uri="{BB962C8B-B14F-4D97-AF65-F5344CB8AC3E}">
        <p14:creationId xmlns:p14="http://schemas.microsoft.com/office/powerpoint/2010/main" val="137534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Data Mining Functionalities</a:t>
            </a:r>
            <a:endParaRPr lang="en-US" sz="3600" b="1" dirty="0"/>
          </a:p>
        </p:txBody>
      </p:sp>
      <p:sp>
        <p:nvSpPr>
          <p:cNvPr id="3" name="Content Placeholder 2"/>
          <p:cNvSpPr>
            <a:spLocks noGrp="1"/>
          </p:cNvSpPr>
          <p:nvPr>
            <p:ph idx="1"/>
          </p:nvPr>
        </p:nvSpPr>
        <p:spPr>
          <a:xfrm>
            <a:off x="1103312" y="1371600"/>
            <a:ext cx="8946541" cy="5486399"/>
          </a:xfrm>
        </p:spPr>
        <p:txBody>
          <a:bodyPr>
            <a:normAutofit/>
          </a:bodyPr>
          <a:lstStyle/>
          <a:p>
            <a:pPr marL="457200" indent="-457200">
              <a:lnSpc>
                <a:spcPct val="120000"/>
              </a:lnSpc>
              <a:buFont typeface="+mj-lt"/>
              <a:buAutoNum type="alphaUcPeriod" startAt="2"/>
              <a:defRPr/>
            </a:pPr>
            <a:r>
              <a:rPr lang="en-US" sz="1800" dirty="0"/>
              <a:t>Frequent patterns : are patterns that occur frequently in data.</a:t>
            </a:r>
          </a:p>
          <a:p>
            <a:pPr>
              <a:lnSpc>
                <a:spcPct val="120000"/>
              </a:lnSpc>
              <a:buFont typeface="Wingdings" panose="05000000000000000000" pitchFamily="2" charset="2"/>
              <a:buChar char="Ø"/>
              <a:defRPr/>
            </a:pPr>
            <a:r>
              <a:rPr lang="en-US" sz="1800" dirty="0"/>
              <a:t>There are many kinds of frequent patterns, including frequent item sets, frequent subsequences , and frequent substructures.</a:t>
            </a:r>
          </a:p>
          <a:p>
            <a:pPr>
              <a:lnSpc>
                <a:spcPct val="120000"/>
              </a:lnSpc>
              <a:buFont typeface="Wingdings" panose="05000000000000000000" pitchFamily="2" charset="2"/>
              <a:buChar char="Ø"/>
              <a:defRPr/>
            </a:pPr>
            <a:r>
              <a:rPr lang="en-US" sz="1800" dirty="0"/>
              <a:t>Example of Frequent patterns: milk and bread, which are frequently bought together.</a:t>
            </a:r>
          </a:p>
          <a:p>
            <a:pPr marL="457200" indent="-457200">
              <a:lnSpc>
                <a:spcPct val="120000"/>
              </a:lnSpc>
              <a:buFont typeface="+mj-lt"/>
              <a:buAutoNum type="alphaUcPeriod" startAt="3"/>
              <a:defRPr/>
            </a:pPr>
            <a:r>
              <a:rPr lang="en-US" sz="1800" dirty="0"/>
              <a:t>Association analysis we have two types:</a:t>
            </a:r>
          </a:p>
          <a:p>
            <a:pPr marL="457200" indent="-457200">
              <a:lnSpc>
                <a:spcPct val="120000"/>
              </a:lnSpc>
              <a:buFont typeface="+mj-lt"/>
              <a:buAutoNum type="arabicPeriod"/>
              <a:defRPr/>
            </a:pPr>
            <a:r>
              <a:rPr lang="en-US" sz="1800" dirty="0"/>
              <a:t>single-dimensional association rule.</a:t>
            </a:r>
          </a:p>
          <a:p>
            <a:pPr>
              <a:lnSpc>
                <a:spcPct val="120000"/>
              </a:lnSpc>
              <a:buFont typeface="Wingdings" panose="05000000000000000000" pitchFamily="2" charset="2"/>
              <a:buChar char="Ø"/>
              <a:defRPr/>
            </a:pPr>
            <a:r>
              <a:rPr lang="en-US" sz="1800" dirty="0"/>
              <a:t>Example: where X is a variable representing a customer. A confidence, or certainty, of 50% means that if a customer buys a computer, there is a 50% chance that </a:t>
            </a:r>
            <a:r>
              <a:rPr lang="en-US" sz="1800" dirty="0" smtClean="0"/>
              <a:t>he/she </a:t>
            </a:r>
            <a:r>
              <a:rPr lang="en-US" sz="1800" dirty="0"/>
              <a:t>will buy software as well. A 1% support means that 1% of all the transactions under analysis show that computer and software are purchased together.</a:t>
            </a:r>
          </a:p>
          <a:p>
            <a:pPr marL="0" indent="0">
              <a:lnSpc>
                <a:spcPct val="110000"/>
              </a:lnSpc>
              <a:spcBef>
                <a:spcPct val="20000"/>
              </a:spcBef>
              <a:buClr>
                <a:schemeClr val="folHlink"/>
              </a:buClr>
              <a:buSzPct val="60000"/>
              <a:buNone/>
              <a:defRPr/>
            </a:pPr>
            <a:endParaRPr lang="en-US" sz="1800" b="1" kern="0" dirty="0" smtClean="0"/>
          </a:p>
          <a:p>
            <a:pPr>
              <a:lnSpc>
                <a:spcPct val="110000"/>
              </a:lnSpc>
              <a:spcBef>
                <a:spcPct val="20000"/>
              </a:spcBef>
              <a:buClr>
                <a:schemeClr val="folHlink"/>
              </a:buClr>
              <a:buSzPct val="60000"/>
              <a:buFont typeface="Wingdings" panose="05000000000000000000" pitchFamily="2" charset="2"/>
              <a:buChar char="q"/>
              <a:defRPr/>
            </a:pPr>
            <a:endParaRPr lang="en-US" sz="1600" kern="0" dirty="0"/>
          </a:p>
          <a:p>
            <a:pPr>
              <a:lnSpc>
                <a:spcPct val="110000"/>
              </a:lnSpc>
              <a:spcBef>
                <a:spcPct val="20000"/>
              </a:spcBef>
              <a:buClr>
                <a:schemeClr val="folHlink"/>
              </a:buClr>
              <a:buSzPct val="60000"/>
              <a:buFont typeface="Wingdings" panose="05000000000000000000" pitchFamily="2" charset="2"/>
              <a:buChar char="q"/>
              <a:defRPr/>
            </a:pPr>
            <a:endParaRPr lang="en-US" sz="1800" kern="0" dirty="0"/>
          </a:p>
        </p:txBody>
      </p:sp>
      <p:sp>
        <p:nvSpPr>
          <p:cNvPr id="4" name="Slide Number Placeholder 3"/>
          <p:cNvSpPr>
            <a:spLocks noGrp="1"/>
          </p:cNvSpPr>
          <p:nvPr>
            <p:ph type="sldNum" sz="quarter" idx="12"/>
          </p:nvPr>
        </p:nvSpPr>
        <p:spPr/>
        <p:txBody>
          <a:bodyPr/>
          <a:lstStyle/>
          <a:p>
            <a:fld id="{10F6E95E-3118-438B-A3A4-7AC9E7E98865}" type="slidenum">
              <a:rPr lang="en-US" smtClean="0"/>
              <a:t>22</a:t>
            </a:fld>
            <a:endParaRPr lang="en-US"/>
          </a:p>
        </p:txBody>
      </p:sp>
    </p:spTree>
    <p:extLst>
      <p:ext uri="{BB962C8B-B14F-4D97-AF65-F5344CB8AC3E}">
        <p14:creationId xmlns:p14="http://schemas.microsoft.com/office/powerpoint/2010/main" val="1482344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Data Mining Functionalities</a:t>
            </a:r>
            <a:endParaRPr lang="en-US" sz="3600" b="1" dirty="0"/>
          </a:p>
        </p:txBody>
      </p:sp>
      <p:sp>
        <p:nvSpPr>
          <p:cNvPr id="4" name="Slide Number Placeholder 3"/>
          <p:cNvSpPr>
            <a:spLocks noGrp="1"/>
          </p:cNvSpPr>
          <p:nvPr>
            <p:ph type="sldNum" sz="quarter" idx="12"/>
          </p:nvPr>
        </p:nvSpPr>
        <p:spPr/>
        <p:txBody>
          <a:bodyPr/>
          <a:lstStyle/>
          <a:p>
            <a:fld id="{10F6E95E-3118-438B-A3A4-7AC9E7E98865}" type="slidenum">
              <a:rPr lang="en-US" smtClean="0"/>
              <a:t>23</a:t>
            </a:fld>
            <a:endParaRPr lang="en-US"/>
          </a:p>
        </p:txBody>
      </p:sp>
      <p:sp>
        <p:nvSpPr>
          <p:cNvPr id="6" name="Rectangle 3"/>
          <p:cNvSpPr txBox="1">
            <a:spLocks noChangeArrowheads="1"/>
          </p:cNvSpPr>
          <p:nvPr/>
        </p:nvSpPr>
        <p:spPr>
          <a:xfrm>
            <a:off x="685800" y="1343025"/>
            <a:ext cx="8305800" cy="5105400"/>
          </a:xfrm>
          <a:prstGeom prst="rect">
            <a:avLst/>
          </a:prstGeom>
        </p:spPr>
        <p:txBody>
          <a:bodyPr vert="horz" lIns="92075" tIns="46038" rIns="92075" bIns="46038"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57200" indent="-457200">
              <a:lnSpc>
                <a:spcPct val="120000"/>
              </a:lnSpc>
              <a:buFont typeface="Arial" pitchFamily="34" charset="0"/>
              <a:buChar char="•"/>
              <a:defRPr/>
            </a:pPr>
            <a:r>
              <a:rPr lang="en-US" dirty="0" smtClean="0"/>
              <a:t>buys(X, “computer”) ⇒ buys(X, “software”) [support = 1%,confidence = 50%],</a:t>
            </a:r>
          </a:p>
          <a:p>
            <a:pPr marL="457200" indent="-457200">
              <a:lnSpc>
                <a:spcPct val="120000"/>
              </a:lnSpc>
              <a:buFont typeface="Arial" pitchFamily="34" charset="0"/>
              <a:buChar char="•"/>
              <a:defRPr/>
            </a:pPr>
            <a:endParaRPr lang="en-US" dirty="0" smtClean="0"/>
          </a:p>
          <a:p>
            <a:pPr marL="457200" indent="-457200">
              <a:lnSpc>
                <a:spcPct val="120000"/>
              </a:lnSpc>
              <a:buFont typeface="+mj-lt"/>
              <a:buAutoNum type="arabicPeriod" startAt="2"/>
              <a:defRPr/>
            </a:pPr>
            <a:r>
              <a:rPr lang="en-US" dirty="0" smtClean="0"/>
              <a:t>multidimensional association rule.</a:t>
            </a:r>
          </a:p>
          <a:p>
            <a:pPr>
              <a:lnSpc>
                <a:spcPct val="120000"/>
              </a:lnSpc>
              <a:buFont typeface="Wingdings" panose="05000000000000000000" pitchFamily="2" charset="2"/>
              <a:buChar char="Ø"/>
              <a:defRPr/>
            </a:pPr>
            <a:r>
              <a:rPr lang="en-US" dirty="0" smtClean="0"/>
              <a:t>Example: customers under study, 2% are 20 to 29 years old with an income of $40,000 to $49,000 and have purchased a laptop.</a:t>
            </a:r>
          </a:p>
          <a:p>
            <a:pPr>
              <a:lnSpc>
                <a:spcPct val="120000"/>
              </a:lnSpc>
              <a:buFont typeface="Arial" pitchFamily="34" charset="0"/>
              <a:buChar char="•"/>
              <a:defRPr/>
            </a:pPr>
            <a:r>
              <a:rPr lang="en-US" dirty="0" smtClean="0"/>
              <a:t>age(X, “20..29”) ∧ income(X, “40K..49K”) ⇒ buys(X, “laptop”) [support = 2%, confidence = 60%].</a:t>
            </a:r>
          </a:p>
        </p:txBody>
      </p:sp>
      <p:cxnSp>
        <p:nvCxnSpPr>
          <p:cNvPr id="7" name="Straight Arrow Connector 6"/>
          <p:cNvCxnSpPr>
            <a:cxnSpLocks noChangeShapeType="1"/>
          </p:cNvCxnSpPr>
          <p:nvPr/>
        </p:nvCxnSpPr>
        <p:spPr bwMode="auto">
          <a:xfrm>
            <a:off x="4114800" y="1724025"/>
            <a:ext cx="914400" cy="381000"/>
          </a:xfrm>
          <a:prstGeom prst="straightConnector1">
            <a:avLst/>
          </a:prstGeom>
          <a:noFill/>
          <a:ln w="9525" algn="ctr">
            <a:solidFill>
              <a:schemeClr val="tx1"/>
            </a:solidFill>
            <a:miter lim="800000"/>
            <a:headEnd/>
            <a:tailEnd type="arrow" w="med" len="med"/>
          </a:ln>
        </p:spPr>
      </p:cxnSp>
      <p:sp>
        <p:nvSpPr>
          <p:cNvPr id="8" name="TextBox 8"/>
          <p:cNvSpPr txBox="1">
            <a:spLocks noChangeArrowheads="1"/>
          </p:cNvSpPr>
          <p:nvPr/>
        </p:nvSpPr>
        <p:spPr bwMode="auto">
          <a:xfrm>
            <a:off x="5029201" y="1952626"/>
            <a:ext cx="37307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r>
              <a:rPr lang="en-US" sz="1400"/>
              <a:t>Single factor so we call it single dimensional </a:t>
            </a:r>
          </a:p>
        </p:txBody>
      </p:sp>
      <p:cxnSp>
        <p:nvCxnSpPr>
          <p:cNvPr id="9" name="Straight Arrow Connector 11"/>
          <p:cNvCxnSpPr>
            <a:cxnSpLocks noChangeShapeType="1"/>
          </p:cNvCxnSpPr>
          <p:nvPr/>
        </p:nvCxnSpPr>
        <p:spPr bwMode="auto">
          <a:xfrm>
            <a:off x="1295400" y="4867275"/>
            <a:ext cx="2514600" cy="685800"/>
          </a:xfrm>
          <a:prstGeom prst="straightConnector1">
            <a:avLst/>
          </a:prstGeom>
          <a:noFill/>
          <a:ln w="9525" algn="ctr">
            <a:solidFill>
              <a:schemeClr val="tx1"/>
            </a:solidFill>
            <a:miter lim="800000"/>
            <a:headEnd/>
            <a:tailEnd type="arrow" w="med" len="med"/>
          </a:ln>
        </p:spPr>
      </p:cxnSp>
      <p:cxnSp>
        <p:nvCxnSpPr>
          <p:cNvPr id="10" name="Straight Arrow Connector 13"/>
          <p:cNvCxnSpPr>
            <a:cxnSpLocks noChangeShapeType="1"/>
          </p:cNvCxnSpPr>
          <p:nvPr/>
        </p:nvCxnSpPr>
        <p:spPr bwMode="auto">
          <a:xfrm rot="16200000" flipH="1">
            <a:off x="3543300" y="4981575"/>
            <a:ext cx="685800" cy="304800"/>
          </a:xfrm>
          <a:prstGeom prst="straightConnector1">
            <a:avLst/>
          </a:prstGeom>
          <a:noFill/>
          <a:ln w="9525" algn="ctr">
            <a:solidFill>
              <a:schemeClr val="tx1"/>
            </a:solidFill>
            <a:miter lim="800000"/>
            <a:headEnd/>
            <a:tailEnd type="arrow" w="med" len="med"/>
          </a:ln>
        </p:spPr>
      </p:cxnSp>
      <p:cxnSp>
        <p:nvCxnSpPr>
          <p:cNvPr id="11" name="Straight Arrow Connector 15"/>
          <p:cNvCxnSpPr>
            <a:cxnSpLocks noChangeShapeType="1"/>
          </p:cNvCxnSpPr>
          <p:nvPr/>
        </p:nvCxnSpPr>
        <p:spPr bwMode="auto">
          <a:xfrm rot="10800000" flipV="1">
            <a:off x="4191000" y="4867275"/>
            <a:ext cx="2209800" cy="685800"/>
          </a:xfrm>
          <a:prstGeom prst="straightConnector1">
            <a:avLst/>
          </a:prstGeom>
          <a:noFill/>
          <a:ln w="9525" algn="ctr">
            <a:solidFill>
              <a:schemeClr val="tx1"/>
            </a:solidFill>
            <a:miter lim="800000"/>
            <a:headEnd/>
            <a:tailEnd type="arrow" w="med" len="med"/>
          </a:ln>
        </p:spPr>
      </p:cxnSp>
      <p:sp>
        <p:nvSpPr>
          <p:cNvPr id="12" name="TextBox 16"/>
          <p:cNvSpPr txBox="1">
            <a:spLocks noChangeArrowheads="1"/>
          </p:cNvSpPr>
          <p:nvPr/>
        </p:nvSpPr>
        <p:spPr bwMode="auto">
          <a:xfrm>
            <a:off x="3492500" y="5629276"/>
            <a:ext cx="36512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r>
              <a:rPr lang="en-US" sz="1400"/>
              <a:t>Multi factors so we call it multi dimensional </a:t>
            </a:r>
          </a:p>
          <a:p>
            <a:pPr eaLnBrk="1" hangingPunct="1"/>
            <a:endParaRPr lang="en-US" sz="1400"/>
          </a:p>
        </p:txBody>
      </p:sp>
    </p:spTree>
    <p:extLst>
      <p:ext uri="{BB962C8B-B14F-4D97-AF65-F5344CB8AC3E}">
        <p14:creationId xmlns:p14="http://schemas.microsoft.com/office/powerpoint/2010/main" val="1559048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Data Mining Functionalities</a:t>
            </a:r>
            <a:endParaRPr lang="en-US" sz="3600" b="1" dirty="0"/>
          </a:p>
        </p:txBody>
      </p:sp>
      <p:sp>
        <p:nvSpPr>
          <p:cNvPr id="3" name="Content Placeholder 2"/>
          <p:cNvSpPr>
            <a:spLocks noGrp="1"/>
          </p:cNvSpPr>
          <p:nvPr>
            <p:ph idx="1"/>
          </p:nvPr>
        </p:nvSpPr>
        <p:spPr>
          <a:xfrm>
            <a:off x="1103312" y="1371600"/>
            <a:ext cx="8946541" cy="5486399"/>
          </a:xfrm>
        </p:spPr>
        <p:txBody>
          <a:bodyPr>
            <a:normAutofit/>
          </a:bodyPr>
          <a:lstStyle/>
          <a:p>
            <a:pPr marL="457200" indent="-457200">
              <a:lnSpc>
                <a:spcPct val="120000"/>
              </a:lnSpc>
              <a:buFont typeface="+mj-lt"/>
              <a:buAutoNum type="alphaUcPeriod" startAt="4"/>
              <a:defRPr/>
            </a:pPr>
            <a:r>
              <a:rPr lang="en-US" sz="1800" dirty="0"/>
              <a:t>Classification and prediction  </a:t>
            </a:r>
          </a:p>
          <a:p>
            <a:pPr lvl="1">
              <a:lnSpc>
                <a:spcPct val="120000"/>
              </a:lnSpc>
              <a:buFont typeface="Wingdings" panose="05000000000000000000" pitchFamily="2" charset="2"/>
              <a:buChar char="Ø"/>
              <a:defRPr/>
            </a:pPr>
            <a:r>
              <a:rPr lang="en-US" dirty="0"/>
              <a:t>Construct models (functions) that describe and distinguish classes or concepts for future prediction</a:t>
            </a:r>
          </a:p>
          <a:p>
            <a:pPr lvl="2">
              <a:lnSpc>
                <a:spcPct val="120000"/>
              </a:lnSpc>
              <a:defRPr/>
            </a:pPr>
            <a:r>
              <a:rPr lang="en-US" sz="1800" dirty="0"/>
              <a:t>E.g., classify countries based on (climate), or classify cars based on (gas mileage)</a:t>
            </a:r>
          </a:p>
          <a:p>
            <a:pPr lvl="1">
              <a:lnSpc>
                <a:spcPct val="120000"/>
              </a:lnSpc>
              <a:buFont typeface="Wingdings" panose="05000000000000000000" pitchFamily="2" charset="2"/>
              <a:buChar char="Ø"/>
              <a:defRPr/>
            </a:pPr>
            <a:r>
              <a:rPr lang="en-US" dirty="0"/>
              <a:t>Predict some unknown or missing numerical values </a:t>
            </a:r>
          </a:p>
          <a:p>
            <a:pPr marL="0" indent="0">
              <a:lnSpc>
                <a:spcPct val="110000"/>
              </a:lnSpc>
              <a:spcBef>
                <a:spcPct val="20000"/>
              </a:spcBef>
              <a:buClr>
                <a:schemeClr val="folHlink"/>
              </a:buClr>
              <a:buSzPct val="60000"/>
              <a:buNone/>
              <a:defRPr/>
            </a:pPr>
            <a:endParaRPr lang="en-US" sz="1800" b="1" kern="0" dirty="0" smtClean="0"/>
          </a:p>
          <a:p>
            <a:pPr>
              <a:lnSpc>
                <a:spcPct val="110000"/>
              </a:lnSpc>
              <a:spcBef>
                <a:spcPct val="20000"/>
              </a:spcBef>
              <a:buClr>
                <a:schemeClr val="folHlink"/>
              </a:buClr>
              <a:buSzPct val="60000"/>
              <a:buFont typeface="Wingdings" panose="05000000000000000000" pitchFamily="2" charset="2"/>
              <a:buChar char="q"/>
              <a:defRPr/>
            </a:pPr>
            <a:endParaRPr lang="en-US" sz="1600" kern="0" dirty="0"/>
          </a:p>
          <a:p>
            <a:pPr>
              <a:lnSpc>
                <a:spcPct val="110000"/>
              </a:lnSpc>
              <a:spcBef>
                <a:spcPct val="20000"/>
              </a:spcBef>
              <a:buClr>
                <a:schemeClr val="folHlink"/>
              </a:buClr>
              <a:buSzPct val="60000"/>
              <a:buFont typeface="Wingdings" panose="05000000000000000000" pitchFamily="2" charset="2"/>
              <a:buChar char="q"/>
              <a:defRPr/>
            </a:pPr>
            <a:endParaRPr lang="en-US" sz="1800" kern="0" dirty="0"/>
          </a:p>
        </p:txBody>
      </p:sp>
      <p:sp>
        <p:nvSpPr>
          <p:cNvPr id="4" name="Slide Number Placeholder 3"/>
          <p:cNvSpPr>
            <a:spLocks noGrp="1"/>
          </p:cNvSpPr>
          <p:nvPr>
            <p:ph type="sldNum" sz="quarter" idx="12"/>
          </p:nvPr>
        </p:nvSpPr>
        <p:spPr/>
        <p:txBody>
          <a:bodyPr/>
          <a:lstStyle/>
          <a:p>
            <a:fld id="{10F6E95E-3118-438B-A3A4-7AC9E7E98865}" type="slidenum">
              <a:rPr lang="en-US" smtClean="0"/>
              <a:t>24</a:t>
            </a:fld>
            <a:endParaRPr lang="en-US"/>
          </a:p>
        </p:txBody>
      </p:sp>
    </p:spTree>
    <p:extLst>
      <p:ext uri="{BB962C8B-B14F-4D97-AF65-F5344CB8AC3E}">
        <p14:creationId xmlns:p14="http://schemas.microsoft.com/office/powerpoint/2010/main" val="498606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Data Mining Functionalities</a:t>
            </a:r>
            <a:endParaRPr lang="en-US" sz="3600" b="1" dirty="0"/>
          </a:p>
        </p:txBody>
      </p:sp>
      <p:sp>
        <p:nvSpPr>
          <p:cNvPr id="3" name="Content Placeholder 2"/>
          <p:cNvSpPr>
            <a:spLocks noGrp="1"/>
          </p:cNvSpPr>
          <p:nvPr>
            <p:ph idx="1"/>
          </p:nvPr>
        </p:nvSpPr>
        <p:spPr>
          <a:xfrm>
            <a:off x="1103312" y="1371600"/>
            <a:ext cx="8946541" cy="5486399"/>
          </a:xfrm>
        </p:spPr>
        <p:txBody>
          <a:bodyPr>
            <a:normAutofit lnSpcReduction="10000"/>
          </a:bodyPr>
          <a:lstStyle/>
          <a:p>
            <a:pPr marL="457200" indent="-457200">
              <a:buFont typeface="Tahoma" panose="020B0604030504040204" pitchFamily="34" charset="0"/>
              <a:buAutoNum type="alphaUcPeriod" startAt="5"/>
            </a:pPr>
            <a:r>
              <a:rPr lang="en-US" sz="1900" dirty="0"/>
              <a:t>Cluster analysis</a:t>
            </a:r>
          </a:p>
          <a:p>
            <a:pPr lvl="1">
              <a:buFont typeface="Wingdings" panose="05000000000000000000" pitchFamily="2" charset="2"/>
              <a:buChar char="Ø"/>
            </a:pPr>
            <a:r>
              <a:rPr lang="en-US" sz="1900" dirty="0"/>
              <a:t>Class label is unknown: Group data to form new classes, e.g., cluster houses to find distribution </a:t>
            </a:r>
            <a:r>
              <a:rPr lang="en-US" sz="1900" dirty="0" smtClean="0"/>
              <a:t>patterns.</a:t>
            </a:r>
            <a:endParaRPr lang="en-US" sz="1900" dirty="0"/>
          </a:p>
          <a:p>
            <a:pPr lvl="1">
              <a:buFont typeface="Wingdings" panose="05000000000000000000" pitchFamily="2" charset="2"/>
              <a:buChar char="Ø"/>
            </a:pPr>
            <a:r>
              <a:rPr lang="en-US" sz="1900" dirty="0"/>
              <a:t>Maximizing intra-class similarity &amp; minimizing interclass </a:t>
            </a:r>
            <a:r>
              <a:rPr lang="en-US" sz="1900" dirty="0" smtClean="0"/>
              <a:t>similarity.</a:t>
            </a:r>
            <a:endParaRPr lang="en-US" sz="1900" dirty="0"/>
          </a:p>
          <a:p>
            <a:pPr marL="457200" indent="-457200">
              <a:buFont typeface="Tahoma" panose="020B0604030504040204" pitchFamily="34" charset="0"/>
              <a:buAutoNum type="alphaUcPeriod" startAt="6"/>
            </a:pPr>
            <a:r>
              <a:rPr lang="en-US" sz="1900" dirty="0"/>
              <a:t>Outlier analysis</a:t>
            </a:r>
          </a:p>
          <a:p>
            <a:pPr lvl="1">
              <a:buFont typeface="Wingdings" panose="05000000000000000000" pitchFamily="2" charset="2"/>
              <a:buChar char="Ø"/>
            </a:pPr>
            <a:r>
              <a:rPr lang="en-US" sz="1900" dirty="0"/>
              <a:t>Outlier: Data object that does not comply with the general behavior of the data (Irregular data behavior</a:t>
            </a:r>
            <a:r>
              <a:rPr lang="en-US" sz="1900" dirty="0" smtClean="0"/>
              <a:t>).</a:t>
            </a:r>
            <a:endParaRPr lang="en-US" sz="1900" dirty="0"/>
          </a:p>
          <a:p>
            <a:pPr lvl="1">
              <a:buFont typeface="Wingdings" panose="05000000000000000000" pitchFamily="2" charset="2"/>
              <a:buChar char="Ø"/>
            </a:pPr>
            <a:r>
              <a:rPr lang="en-US" sz="1900" dirty="0"/>
              <a:t>Noise or exception? Useful in fraud detection, rare events </a:t>
            </a:r>
            <a:r>
              <a:rPr lang="en-US" sz="1900" dirty="0" smtClean="0"/>
              <a:t>analysis.</a:t>
            </a:r>
            <a:endParaRPr lang="en-US" sz="1900" dirty="0"/>
          </a:p>
          <a:p>
            <a:pPr marL="457200" indent="-457200">
              <a:buFont typeface="Tahoma" panose="020B0604030504040204" pitchFamily="34" charset="0"/>
              <a:buAutoNum type="alphaUcPeriod" startAt="7"/>
            </a:pPr>
            <a:r>
              <a:rPr lang="en-US" sz="1900" dirty="0"/>
              <a:t>Trend and evolution analysis</a:t>
            </a:r>
          </a:p>
          <a:p>
            <a:pPr lvl="1">
              <a:buFont typeface="Wingdings" panose="05000000000000000000" pitchFamily="2" charset="2"/>
              <a:buChar char="Ø"/>
            </a:pPr>
            <a:r>
              <a:rPr lang="en-US" sz="1900" dirty="0"/>
              <a:t>Trend and deviation: e.g., regression </a:t>
            </a:r>
            <a:r>
              <a:rPr lang="en-US" sz="1900" dirty="0" smtClean="0"/>
              <a:t>analysis.</a:t>
            </a:r>
            <a:endParaRPr lang="en-US" sz="1900" dirty="0"/>
          </a:p>
          <a:p>
            <a:pPr lvl="1">
              <a:buFont typeface="Wingdings" panose="05000000000000000000" pitchFamily="2" charset="2"/>
              <a:buChar char="Ø"/>
            </a:pPr>
            <a:r>
              <a:rPr lang="en-US" sz="1900" dirty="0"/>
              <a:t>Sequential pattern mining: e.g., digital camera </a:t>
            </a:r>
            <a:r>
              <a:rPr lang="en-US" sz="1900" dirty="0">
                <a:sym typeface="Wingdings" panose="05000000000000000000" pitchFamily="2" charset="2"/>
              </a:rPr>
              <a:t> large SD </a:t>
            </a:r>
            <a:r>
              <a:rPr lang="en-US" sz="1900" dirty="0" smtClean="0">
                <a:sym typeface="Wingdings" panose="05000000000000000000" pitchFamily="2" charset="2"/>
              </a:rPr>
              <a:t>memory.</a:t>
            </a:r>
            <a:endParaRPr lang="en-US" sz="1900" dirty="0"/>
          </a:p>
          <a:p>
            <a:pPr lvl="1">
              <a:buFont typeface="Wingdings" panose="05000000000000000000" pitchFamily="2" charset="2"/>
              <a:buChar char="Ø"/>
            </a:pPr>
            <a:r>
              <a:rPr lang="en-US" sz="1900" dirty="0"/>
              <a:t>Periodicity </a:t>
            </a:r>
            <a:r>
              <a:rPr lang="en-US" sz="1900" dirty="0" smtClean="0"/>
              <a:t>analysis.</a:t>
            </a:r>
            <a:endParaRPr lang="en-US" sz="1900" dirty="0"/>
          </a:p>
          <a:p>
            <a:pPr lvl="1">
              <a:buFont typeface="Wingdings" panose="05000000000000000000" pitchFamily="2" charset="2"/>
              <a:buChar char="Ø"/>
            </a:pPr>
            <a:r>
              <a:rPr lang="en-US" sz="1900" dirty="0"/>
              <a:t>Similarity-based </a:t>
            </a:r>
            <a:r>
              <a:rPr lang="en-US" sz="1900" dirty="0" smtClean="0"/>
              <a:t>analysis.</a:t>
            </a:r>
            <a:endParaRPr lang="en-US" sz="1900" dirty="0"/>
          </a:p>
          <a:p>
            <a:pPr marL="457200" indent="-457200">
              <a:buFont typeface="Tahoma" panose="020B0604030504040204" pitchFamily="34" charset="0"/>
              <a:buAutoNum type="alphaUcPeriod" startAt="8"/>
            </a:pPr>
            <a:r>
              <a:rPr lang="en-US" sz="1900" dirty="0"/>
              <a:t>Other pattern-directed or statistical analyses</a:t>
            </a:r>
          </a:p>
          <a:p>
            <a:pPr marL="0" indent="0">
              <a:lnSpc>
                <a:spcPct val="110000"/>
              </a:lnSpc>
              <a:spcBef>
                <a:spcPct val="20000"/>
              </a:spcBef>
              <a:buClr>
                <a:schemeClr val="folHlink"/>
              </a:buClr>
              <a:buSzPct val="60000"/>
              <a:buNone/>
              <a:defRPr/>
            </a:pPr>
            <a:endParaRPr lang="en-US" sz="1800" b="1" kern="0" dirty="0" smtClean="0"/>
          </a:p>
          <a:p>
            <a:pPr>
              <a:lnSpc>
                <a:spcPct val="110000"/>
              </a:lnSpc>
              <a:spcBef>
                <a:spcPct val="20000"/>
              </a:spcBef>
              <a:buClr>
                <a:schemeClr val="folHlink"/>
              </a:buClr>
              <a:buSzPct val="60000"/>
              <a:buFont typeface="Wingdings" panose="05000000000000000000" pitchFamily="2" charset="2"/>
              <a:buChar char="q"/>
              <a:defRPr/>
            </a:pPr>
            <a:endParaRPr lang="en-US" sz="1600" kern="0" dirty="0"/>
          </a:p>
          <a:p>
            <a:pPr>
              <a:lnSpc>
                <a:spcPct val="110000"/>
              </a:lnSpc>
              <a:spcBef>
                <a:spcPct val="20000"/>
              </a:spcBef>
              <a:buClr>
                <a:schemeClr val="folHlink"/>
              </a:buClr>
              <a:buSzPct val="60000"/>
              <a:buFont typeface="Wingdings" panose="05000000000000000000" pitchFamily="2" charset="2"/>
              <a:buChar char="q"/>
              <a:defRPr/>
            </a:pPr>
            <a:endParaRPr lang="en-US" sz="1800" kern="0" dirty="0"/>
          </a:p>
        </p:txBody>
      </p:sp>
      <p:sp>
        <p:nvSpPr>
          <p:cNvPr id="4" name="Slide Number Placeholder 3"/>
          <p:cNvSpPr>
            <a:spLocks noGrp="1"/>
          </p:cNvSpPr>
          <p:nvPr>
            <p:ph type="sldNum" sz="quarter" idx="12"/>
          </p:nvPr>
        </p:nvSpPr>
        <p:spPr/>
        <p:txBody>
          <a:bodyPr/>
          <a:lstStyle/>
          <a:p>
            <a:fld id="{10F6E95E-3118-438B-A3A4-7AC9E7E98865}" type="slidenum">
              <a:rPr lang="en-US" smtClean="0"/>
              <a:t>25</a:t>
            </a:fld>
            <a:endParaRPr lang="en-US"/>
          </a:p>
        </p:txBody>
      </p:sp>
    </p:spTree>
    <p:extLst>
      <p:ext uri="{BB962C8B-B14F-4D97-AF65-F5344CB8AC3E}">
        <p14:creationId xmlns:p14="http://schemas.microsoft.com/office/powerpoint/2010/main" val="2911219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Top-10 Most Popular </a:t>
            </a:r>
            <a:r>
              <a:rPr lang="en-US" sz="3600" dirty="0" smtClean="0"/>
              <a:t/>
            </a:r>
            <a:br>
              <a:rPr lang="en-US" sz="3600" dirty="0" smtClean="0"/>
            </a:br>
            <a:r>
              <a:rPr lang="en-US" sz="3600" dirty="0" smtClean="0"/>
              <a:t>Data Mining </a:t>
            </a:r>
            <a:r>
              <a:rPr lang="en-US" sz="3600" dirty="0"/>
              <a:t>Algorithms</a:t>
            </a:r>
            <a:endParaRPr lang="en-US" sz="3600" b="1" dirty="0"/>
          </a:p>
        </p:txBody>
      </p:sp>
      <p:sp>
        <p:nvSpPr>
          <p:cNvPr id="3" name="Content Placeholder 2"/>
          <p:cNvSpPr>
            <a:spLocks noGrp="1"/>
          </p:cNvSpPr>
          <p:nvPr>
            <p:ph idx="1"/>
          </p:nvPr>
        </p:nvSpPr>
        <p:spPr>
          <a:xfrm>
            <a:off x="1103312" y="1562101"/>
            <a:ext cx="8946541" cy="5143500"/>
          </a:xfrm>
        </p:spPr>
        <p:txBody>
          <a:bodyPr>
            <a:normAutofit lnSpcReduction="10000"/>
          </a:bodyPr>
          <a:lstStyle/>
          <a:p>
            <a:pPr>
              <a:lnSpc>
                <a:spcPct val="90000"/>
              </a:lnSpc>
            </a:pPr>
            <a:r>
              <a:rPr lang="en-US" sz="1600" dirty="0"/>
              <a:t>Classification</a:t>
            </a:r>
          </a:p>
          <a:p>
            <a:pPr lvl="1">
              <a:lnSpc>
                <a:spcPct val="90000"/>
              </a:lnSpc>
            </a:pPr>
            <a:r>
              <a:rPr lang="en-US" sz="1600" dirty="0"/>
              <a:t>Num1. C4.5</a:t>
            </a:r>
          </a:p>
          <a:p>
            <a:pPr lvl="1">
              <a:lnSpc>
                <a:spcPct val="90000"/>
              </a:lnSpc>
            </a:pPr>
            <a:r>
              <a:rPr lang="en-US" sz="1600" dirty="0"/>
              <a:t>Num2. CART</a:t>
            </a:r>
          </a:p>
          <a:p>
            <a:pPr lvl="1">
              <a:lnSpc>
                <a:spcPct val="90000"/>
              </a:lnSpc>
            </a:pPr>
            <a:r>
              <a:rPr lang="en-US" sz="1600" dirty="0"/>
              <a:t>Num3. K Nearest </a:t>
            </a:r>
            <a:r>
              <a:rPr lang="en-US" sz="1600" dirty="0" smtClean="0"/>
              <a:t>Neighbors </a:t>
            </a:r>
            <a:r>
              <a:rPr lang="en-US" sz="1600" dirty="0"/>
              <a:t>(kNN)</a:t>
            </a:r>
          </a:p>
          <a:p>
            <a:pPr lvl="1">
              <a:lnSpc>
                <a:spcPct val="90000"/>
              </a:lnSpc>
            </a:pPr>
            <a:r>
              <a:rPr lang="en-US" sz="1600" dirty="0"/>
              <a:t>Num4. Naive Bayes Hand</a:t>
            </a:r>
          </a:p>
          <a:p>
            <a:pPr>
              <a:lnSpc>
                <a:spcPct val="90000"/>
              </a:lnSpc>
            </a:pPr>
            <a:r>
              <a:rPr lang="en-US" sz="1600" dirty="0"/>
              <a:t>Statistical Learning</a:t>
            </a:r>
          </a:p>
          <a:p>
            <a:pPr lvl="1">
              <a:lnSpc>
                <a:spcPct val="90000"/>
              </a:lnSpc>
            </a:pPr>
            <a:r>
              <a:rPr lang="en-US" sz="1600" dirty="0"/>
              <a:t>Num5. SVM</a:t>
            </a:r>
          </a:p>
          <a:p>
            <a:pPr lvl="1">
              <a:lnSpc>
                <a:spcPct val="90000"/>
              </a:lnSpc>
            </a:pPr>
            <a:r>
              <a:rPr lang="en-US" sz="1600" dirty="0"/>
              <a:t> Num6. EM</a:t>
            </a:r>
          </a:p>
          <a:p>
            <a:pPr lvl="1">
              <a:lnSpc>
                <a:spcPct val="90000"/>
              </a:lnSpc>
            </a:pPr>
            <a:r>
              <a:rPr lang="en-US" sz="1600" dirty="0"/>
              <a:t>Num7. </a:t>
            </a:r>
            <a:r>
              <a:rPr lang="en-US" sz="1600" dirty="0" smtClean="0"/>
              <a:t>APrior</a:t>
            </a:r>
            <a:endParaRPr lang="en-US" sz="1600" dirty="0"/>
          </a:p>
          <a:p>
            <a:pPr>
              <a:lnSpc>
                <a:spcPct val="90000"/>
              </a:lnSpc>
            </a:pPr>
            <a:r>
              <a:rPr lang="en-US" sz="1600" dirty="0"/>
              <a:t>Link Mining</a:t>
            </a:r>
          </a:p>
          <a:p>
            <a:pPr lvl="1">
              <a:lnSpc>
                <a:spcPct val="90000"/>
              </a:lnSpc>
            </a:pPr>
            <a:r>
              <a:rPr lang="en-US" sz="1600" dirty="0"/>
              <a:t>Num8. PageRank</a:t>
            </a:r>
          </a:p>
          <a:p>
            <a:pPr>
              <a:lnSpc>
                <a:spcPct val="90000"/>
              </a:lnSpc>
            </a:pPr>
            <a:r>
              <a:rPr lang="en-US" sz="1600" dirty="0"/>
              <a:t>Clustering</a:t>
            </a:r>
          </a:p>
          <a:p>
            <a:pPr lvl="1">
              <a:lnSpc>
                <a:spcPct val="90000"/>
              </a:lnSpc>
            </a:pPr>
            <a:r>
              <a:rPr lang="en-US" sz="1600" dirty="0"/>
              <a:t>Num9. K-Means</a:t>
            </a:r>
          </a:p>
          <a:p>
            <a:pPr>
              <a:lnSpc>
                <a:spcPct val="90000"/>
              </a:lnSpc>
            </a:pPr>
            <a:r>
              <a:rPr lang="en-US" sz="1600" dirty="0"/>
              <a:t>Bagging and Boosting</a:t>
            </a:r>
          </a:p>
          <a:p>
            <a:pPr lvl="1">
              <a:lnSpc>
                <a:spcPct val="90000"/>
              </a:lnSpc>
            </a:pPr>
            <a:r>
              <a:rPr lang="en-US" sz="1600" dirty="0"/>
              <a:t>Num10. AdaBoost</a:t>
            </a:r>
          </a:p>
          <a:p>
            <a:pPr marL="0" indent="0">
              <a:lnSpc>
                <a:spcPct val="110000"/>
              </a:lnSpc>
              <a:spcBef>
                <a:spcPct val="20000"/>
              </a:spcBef>
              <a:buClr>
                <a:schemeClr val="folHlink"/>
              </a:buClr>
              <a:buSzPct val="60000"/>
              <a:buNone/>
              <a:defRPr/>
            </a:pPr>
            <a:endParaRPr lang="en-US" sz="1800" b="1" kern="0" dirty="0" smtClean="0"/>
          </a:p>
          <a:p>
            <a:pPr>
              <a:lnSpc>
                <a:spcPct val="110000"/>
              </a:lnSpc>
              <a:spcBef>
                <a:spcPct val="20000"/>
              </a:spcBef>
              <a:buClr>
                <a:schemeClr val="folHlink"/>
              </a:buClr>
              <a:buSzPct val="60000"/>
              <a:buFont typeface="Wingdings" panose="05000000000000000000" pitchFamily="2" charset="2"/>
              <a:buChar char="q"/>
              <a:defRPr/>
            </a:pPr>
            <a:endParaRPr lang="en-US" sz="1600" kern="0" dirty="0"/>
          </a:p>
          <a:p>
            <a:pPr>
              <a:lnSpc>
                <a:spcPct val="110000"/>
              </a:lnSpc>
              <a:spcBef>
                <a:spcPct val="20000"/>
              </a:spcBef>
              <a:buClr>
                <a:schemeClr val="folHlink"/>
              </a:buClr>
              <a:buSzPct val="60000"/>
              <a:buFont typeface="Wingdings" panose="05000000000000000000" pitchFamily="2" charset="2"/>
              <a:buChar char="q"/>
              <a:defRPr/>
            </a:pPr>
            <a:endParaRPr lang="en-US" sz="1800" kern="0" dirty="0"/>
          </a:p>
        </p:txBody>
      </p:sp>
      <p:sp>
        <p:nvSpPr>
          <p:cNvPr id="4" name="Slide Number Placeholder 3"/>
          <p:cNvSpPr>
            <a:spLocks noGrp="1"/>
          </p:cNvSpPr>
          <p:nvPr>
            <p:ph type="sldNum" sz="quarter" idx="12"/>
          </p:nvPr>
        </p:nvSpPr>
        <p:spPr/>
        <p:txBody>
          <a:bodyPr/>
          <a:lstStyle/>
          <a:p>
            <a:fld id="{10F6E95E-3118-438B-A3A4-7AC9E7E98865}" type="slidenum">
              <a:rPr lang="en-US" smtClean="0"/>
              <a:t>26</a:t>
            </a:fld>
            <a:endParaRPr lang="en-US"/>
          </a:p>
        </p:txBody>
      </p:sp>
    </p:spTree>
    <p:extLst>
      <p:ext uri="{BB962C8B-B14F-4D97-AF65-F5344CB8AC3E}">
        <p14:creationId xmlns:p14="http://schemas.microsoft.com/office/powerpoint/2010/main" val="1858333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Major Issues in Data Mining</a:t>
            </a:r>
            <a:endParaRPr lang="en-US" sz="3600" b="1" dirty="0"/>
          </a:p>
        </p:txBody>
      </p:sp>
      <p:sp>
        <p:nvSpPr>
          <p:cNvPr id="3" name="Content Placeholder 2"/>
          <p:cNvSpPr>
            <a:spLocks noGrp="1"/>
          </p:cNvSpPr>
          <p:nvPr>
            <p:ph idx="1"/>
          </p:nvPr>
        </p:nvSpPr>
        <p:spPr>
          <a:xfrm>
            <a:off x="1103312" y="1562101"/>
            <a:ext cx="8946541" cy="5143500"/>
          </a:xfrm>
        </p:spPr>
        <p:txBody>
          <a:bodyPr>
            <a:normAutofit/>
          </a:bodyPr>
          <a:lstStyle/>
          <a:p>
            <a:pPr>
              <a:lnSpc>
                <a:spcPct val="110000"/>
              </a:lnSpc>
              <a:buFont typeface="Wingdings" panose="05000000000000000000" pitchFamily="2" charset="2"/>
              <a:buChar char="q"/>
            </a:pPr>
            <a:r>
              <a:rPr lang="en-US" sz="1800" u="sng" dirty="0"/>
              <a:t>Mining methodology </a:t>
            </a:r>
          </a:p>
          <a:p>
            <a:pPr lvl="1">
              <a:lnSpc>
                <a:spcPct val="110000"/>
              </a:lnSpc>
              <a:buFont typeface="Wingdings" panose="05000000000000000000" pitchFamily="2" charset="2"/>
              <a:buChar char="Ø"/>
            </a:pPr>
            <a:r>
              <a:rPr lang="en-US" sz="1600" dirty="0"/>
              <a:t>Mining different kinds of knowledge from diverse data types, e.g., bio, stream, Web</a:t>
            </a:r>
          </a:p>
          <a:p>
            <a:pPr lvl="1">
              <a:lnSpc>
                <a:spcPct val="110000"/>
              </a:lnSpc>
              <a:buFont typeface="Wingdings" panose="05000000000000000000" pitchFamily="2" charset="2"/>
              <a:buChar char="Ø"/>
            </a:pPr>
            <a:r>
              <a:rPr lang="en-US" sz="1600" dirty="0"/>
              <a:t>Performance: efficiency, effectiveness, and scalability</a:t>
            </a:r>
          </a:p>
          <a:p>
            <a:pPr lvl="1">
              <a:lnSpc>
                <a:spcPct val="110000"/>
              </a:lnSpc>
              <a:buFont typeface="Wingdings" panose="05000000000000000000" pitchFamily="2" charset="2"/>
              <a:buChar char="Ø"/>
            </a:pPr>
            <a:r>
              <a:rPr lang="en-US" sz="1600" dirty="0"/>
              <a:t>Pattern evaluation: the interestingness problem</a:t>
            </a:r>
          </a:p>
          <a:p>
            <a:pPr lvl="1">
              <a:lnSpc>
                <a:spcPct val="110000"/>
              </a:lnSpc>
              <a:buFont typeface="Wingdings" panose="05000000000000000000" pitchFamily="2" charset="2"/>
              <a:buChar char="Ø"/>
            </a:pPr>
            <a:r>
              <a:rPr lang="en-US" sz="1600" dirty="0"/>
              <a:t>Incorporation of background knowledge</a:t>
            </a:r>
          </a:p>
          <a:p>
            <a:pPr lvl="1">
              <a:lnSpc>
                <a:spcPct val="110000"/>
              </a:lnSpc>
              <a:buFont typeface="Wingdings" panose="05000000000000000000" pitchFamily="2" charset="2"/>
              <a:buChar char="Ø"/>
            </a:pPr>
            <a:r>
              <a:rPr lang="en-US" sz="1600" dirty="0"/>
              <a:t>Handling noise and incomplete data</a:t>
            </a:r>
          </a:p>
          <a:p>
            <a:pPr lvl="1">
              <a:lnSpc>
                <a:spcPct val="110000"/>
              </a:lnSpc>
              <a:buFont typeface="Wingdings" panose="05000000000000000000" pitchFamily="2" charset="2"/>
              <a:buChar char="Ø"/>
            </a:pPr>
            <a:r>
              <a:rPr lang="en-US" sz="1600" dirty="0"/>
              <a:t>Parallel, distributed and incremental mining methods</a:t>
            </a:r>
          </a:p>
          <a:p>
            <a:pPr lvl="1">
              <a:buFont typeface="Wingdings" panose="05000000000000000000" pitchFamily="2" charset="2"/>
              <a:buChar char="Ø"/>
            </a:pPr>
            <a:r>
              <a:rPr lang="en-US" sz="1600" dirty="0"/>
              <a:t>Integration of the discovered knowledge with existing one: knowledge fusion </a:t>
            </a:r>
          </a:p>
          <a:p>
            <a:pPr marL="0" indent="0">
              <a:lnSpc>
                <a:spcPct val="110000"/>
              </a:lnSpc>
              <a:spcBef>
                <a:spcPct val="20000"/>
              </a:spcBef>
              <a:buClr>
                <a:schemeClr val="folHlink"/>
              </a:buClr>
              <a:buSzPct val="60000"/>
              <a:buNone/>
              <a:defRPr/>
            </a:pPr>
            <a:endParaRPr lang="en-US" sz="1800" b="1" kern="0" dirty="0" smtClean="0"/>
          </a:p>
          <a:p>
            <a:pPr>
              <a:lnSpc>
                <a:spcPct val="110000"/>
              </a:lnSpc>
              <a:spcBef>
                <a:spcPct val="20000"/>
              </a:spcBef>
              <a:buClr>
                <a:schemeClr val="folHlink"/>
              </a:buClr>
              <a:buSzPct val="60000"/>
              <a:buFont typeface="Wingdings" panose="05000000000000000000" pitchFamily="2" charset="2"/>
              <a:buChar char="q"/>
              <a:defRPr/>
            </a:pPr>
            <a:endParaRPr lang="en-US" sz="1600" kern="0" dirty="0"/>
          </a:p>
          <a:p>
            <a:pPr>
              <a:lnSpc>
                <a:spcPct val="110000"/>
              </a:lnSpc>
              <a:spcBef>
                <a:spcPct val="20000"/>
              </a:spcBef>
              <a:buClr>
                <a:schemeClr val="folHlink"/>
              </a:buClr>
              <a:buSzPct val="60000"/>
              <a:buFont typeface="Wingdings" panose="05000000000000000000" pitchFamily="2" charset="2"/>
              <a:buChar char="q"/>
              <a:defRPr/>
            </a:pPr>
            <a:endParaRPr lang="en-US" sz="1800" kern="0" dirty="0"/>
          </a:p>
        </p:txBody>
      </p:sp>
      <p:sp>
        <p:nvSpPr>
          <p:cNvPr id="4" name="Slide Number Placeholder 3"/>
          <p:cNvSpPr>
            <a:spLocks noGrp="1"/>
          </p:cNvSpPr>
          <p:nvPr>
            <p:ph type="sldNum" sz="quarter" idx="12"/>
          </p:nvPr>
        </p:nvSpPr>
        <p:spPr/>
        <p:txBody>
          <a:bodyPr/>
          <a:lstStyle/>
          <a:p>
            <a:fld id="{10F6E95E-3118-438B-A3A4-7AC9E7E98865}" type="slidenum">
              <a:rPr lang="en-US" smtClean="0"/>
              <a:t>27</a:t>
            </a:fld>
            <a:endParaRPr lang="en-US"/>
          </a:p>
        </p:txBody>
      </p:sp>
    </p:spTree>
    <p:extLst>
      <p:ext uri="{BB962C8B-B14F-4D97-AF65-F5344CB8AC3E}">
        <p14:creationId xmlns:p14="http://schemas.microsoft.com/office/powerpoint/2010/main" val="3996169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Major Issues in Data Mining</a:t>
            </a:r>
            <a:endParaRPr lang="en-US" sz="3600" b="1" dirty="0"/>
          </a:p>
        </p:txBody>
      </p:sp>
      <p:sp>
        <p:nvSpPr>
          <p:cNvPr id="3" name="Content Placeholder 2"/>
          <p:cNvSpPr>
            <a:spLocks noGrp="1"/>
          </p:cNvSpPr>
          <p:nvPr>
            <p:ph idx="1"/>
          </p:nvPr>
        </p:nvSpPr>
        <p:spPr>
          <a:xfrm>
            <a:off x="1103312" y="1562101"/>
            <a:ext cx="8946541" cy="5143500"/>
          </a:xfrm>
        </p:spPr>
        <p:txBody>
          <a:bodyPr>
            <a:normAutofit/>
          </a:bodyPr>
          <a:lstStyle/>
          <a:p>
            <a:pPr>
              <a:lnSpc>
                <a:spcPct val="110000"/>
              </a:lnSpc>
              <a:buFont typeface="Wingdings" panose="05000000000000000000" pitchFamily="2" charset="2"/>
              <a:buChar char="q"/>
            </a:pPr>
            <a:r>
              <a:rPr lang="en-US" sz="1800" u="sng" dirty="0" smtClean="0"/>
              <a:t>User </a:t>
            </a:r>
            <a:r>
              <a:rPr lang="en-US" sz="1800" u="sng" dirty="0"/>
              <a:t>interaction</a:t>
            </a:r>
          </a:p>
          <a:p>
            <a:pPr lvl="1">
              <a:lnSpc>
                <a:spcPct val="110000"/>
              </a:lnSpc>
              <a:buFont typeface="Wingdings" panose="05000000000000000000" pitchFamily="2" charset="2"/>
              <a:buChar char="Ø"/>
            </a:pPr>
            <a:r>
              <a:rPr lang="en-US" sz="1600" dirty="0"/>
              <a:t>Data mining query languages and ad-hoc mining</a:t>
            </a:r>
          </a:p>
          <a:p>
            <a:pPr lvl="1">
              <a:lnSpc>
                <a:spcPct val="110000"/>
              </a:lnSpc>
              <a:buFont typeface="Wingdings" panose="05000000000000000000" pitchFamily="2" charset="2"/>
              <a:buChar char="Ø"/>
            </a:pPr>
            <a:r>
              <a:rPr lang="en-US" sz="1600" dirty="0"/>
              <a:t>Expression and visualization of data mining results</a:t>
            </a:r>
          </a:p>
          <a:p>
            <a:pPr lvl="1">
              <a:lnSpc>
                <a:spcPct val="110000"/>
              </a:lnSpc>
              <a:buFont typeface="Wingdings" panose="05000000000000000000" pitchFamily="2" charset="2"/>
              <a:buChar char="Ø"/>
            </a:pPr>
            <a:r>
              <a:rPr lang="en-US" sz="1600" dirty="0"/>
              <a:t>Interactive mining of</a:t>
            </a:r>
            <a:r>
              <a:rPr lang="en-US" sz="1400" dirty="0"/>
              <a:t> </a:t>
            </a:r>
            <a:r>
              <a:rPr lang="en-US" sz="1600" dirty="0"/>
              <a:t>knowledge at multiple levels of abstraction</a:t>
            </a:r>
          </a:p>
          <a:p>
            <a:pPr>
              <a:buFont typeface="Wingdings" panose="05000000000000000000" pitchFamily="2" charset="2"/>
              <a:buChar char="q"/>
            </a:pPr>
            <a:r>
              <a:rPr lang="en-US" sz="1800" u="sng" dirty="0"/>
              <a:t>Applications and social impacts</a:t>
            </a:r>
            <a:endParaRPr lang="en-US" sz="1800" dirty="0"/>
          </a:p>
          <a:p>
            <a:pPr lvl="1">
              <a:buFont typeface="Wingdings" panose="05000000000000000000" pitchFamily="2" charset="2"/>
              <a:buChar char="Ø"/>
            </a:pPr>
            <a:r>
              <a:rPr lang="en-US" sz="1600" dirty="0"/>
              <a:t>Domain-specific data mining &amp; invisible data mining</a:t>
            </a:r>
          </a:p>
          <a:p>
            <a:pPr lvl="1">
              <a:buFont typeface="Wingdings" panose="05000000000000000000" pitchFamily="2" charset="2"/>
              <a:buChar char="Ø"/>
            </a:pPr>
            <a:r>
              <a:rPr lang="en-US" sz="1600" dirty="0"/>
              <a:t>Protection of data security, integrity, and privacy</a:t>
            </a:r>
          </a:p>
          <a:p>
            <a:pPr marL="0" indent="0">
              <a:lnSpc>
                <a:spcPct val="110000"/>
              </a:lnSpc>
              <a:spcBef>
                <a:spcPct val="20000"/>
              </a:spcBef>
              <a:buClr>
                <a:schemeClr val="folHlink"/>
              </a:buClr>
              <a:buSzPct val="60000"/>
              <a:buNone/>
              <a:defRPr/>
            </a:pPr>
            <a:endParaRPr lang="en-US" sz="1800" b="1" kern="0" dirty="0" smtClean="0"/>
          </a:p>
          <a:p>
            <a:pPr>
              <a:lnSpc>
                <a:spcPct val="110000"/>
              </a:lnSpc>
              <a:spcBef>
                <a:spcPct val="20000"/>
              </a:spcBef>
              <a:buClr>
                <a:schemeClr val="folHlink"/>
              </a:buClr>
              <a:buSzPct val="60000"/>
              <a:buFont typeface="Wingdings" panose="05000000000000000000" pitchFamily="2" charset="2"/>
              <a:buChar char="q"/>
              <a:defRPr/>
            </a:pPr>
            <a:endParaRPr lang="en-US" sz="1600" kern="0" dirty="0"/>
          </a:p>
          <a:p>
            <a:pPr>
              <a:lnSpc>
                <a:spcPct val="110000"/>
              </a:lnSpc>
              <a:spcBef>
                <a:spcPct val="20000"/>
              </a:spcBef>
              <a:buClr>
                <a:schemeClr val="folHlink"/>
              </a:buClr>
              <a:buSzPct val="60000"/>
              <a:buFont typeface="Wingdings" panose="05000000000000000000" pitchFamily="2" charset="2"/>
              <a:buChar char="q"/>
              <a:defRPr/>
            </a:pPr>
            <a:endParaRPr lang="en-US" sz="1800" kern="0" dirty="0"/>
          </a:p>
        </p:txBody>
      </p:sp>
      <p:sp>
        <p:nvSpPr>
          <p:cNvPr id="4" name="Slide Number Placeholder 3"/>
          <p:cNvSpPr>
            <a:spLocks noGrp="1"/>
          </p:cNvSpPr>
          <p:nvPr>
            <p:ph type="sldNum" sz="quarter" idx="12"/>
          </p:nvPr>
        </p:nvSpPr>
        <p:spPr/>
        <p:txBody>
          <a:bodyPr/>
          <a:lstStyle/>
          <a:p>
            <a:fld id="{10F6E95E-3118-438B-A3A4-7AC9E7E98865}" type="slidenum">
              <a:rPr lang="en-US" smtClean="0"/>
              <a:t>28</a:t>
            </a:fld>
            <a:endParaRPr lang="en-US"/>
          </a:p>
        </p:txBody>
      </p:sp>
    </p:spTree>
    <p:extLst>
      <p:ext uri="{BB962C8B-B14F-4D97-AF65-F5344CB8AC3E}">
        <p14:creationId xmlns:p14="http://schemas.microsoft.com/office/powerpoint/2010/main" val="4048632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Examples : K-means algorithm</a:t>
            </a:r>
            <a:endParaRPr lang="en-US" sz="3600" b="1" dirty="0"/>
          </a:p>
        </p:txBody>
      </p:sp>
      <p:sp>
        <p:nvSpPr>
          <p:cNvPr id="3" name="Content Placeholder 2"/>
          <p:cNvSpPr>
            <a:spLocks noGrp="1"/>
          </p:cNvSpPr>
          <p:nvPr>
            <p:ph idx="1"/>
          </p:nvPr>
        </p:nvSpPr>
        <p:spPr>
          <a:xfrm>
            <a:off x="1103312" y="1562101"/>
            <a:ext cx="8946541" cy="5143500"/>
          </a:xfrm>
        </p:spPr>
        <p:txBody>
          <a:bodyPr>
            <a:normAutofit/>
          </a:bodyPr>
          <a:lstStyle/>
          <a:p>
            <a:pPr>
              <a:lnSpc>
                <a:spcPct val="80000"/>
              </a:lnSpc>
            </a:pPr>
            <a:r>
              <a:rPr lang="en-US" altLang="ko-KR" dirty="0">
                <a:solidFill>
                  <a:srgbClr val="FF3300"/>
                </a:solidFill>
                <a:latin typeface="Bookman Old Style" pitchFamily="18" charset="0"/>
              </a:rPr>
              <a:t>Step 0</a:t>
            </a:r>
            <a:r>
              <a:rPr lang="en-US" altLang="ko-KR" dirty="0">
                <a:latin typeface="Bookman Old Style" pitchFamily="18" charset="0"/>
              </a:rPr>
              <a:t> : </a:t>
            </a:r>
          </a:p>
          <a:p>
            <a:pPr lvl="1">
              <a:lnSpc>
                <a:spcPct val="80000"/>
              </a:lnSpc>
            </a:pPr>
            <a:r>
              <a:rPr lang="en-US" altLang="ko-KR" sz="2000" dirty="0">
                <a:latin typeface="Bookman Old Style" pitchFamily="18" charset="0"/>
              </a:rPr>
              <a:t>Select K objects as initial centroids.</a:t>
            </a:r>
          </a:p>
          <a:p>
            <a:pPr>
              <a:lnSpc>
                <a:spcPct val="80000"/>
              </a:lnSpc>
            </a:pPr>
            <a:r>
              <a:rPr lang="en-US" altLang="ko-KR" dirty="0">
                <a:solidFill>
                  <a:srgbClr val="FF3300"/>
                </a:solidFill>
                <a:latin typeface="Bookman Old Style" pitchFamily="18" charset="0"/>
              </a:rPr>
              <a:t>Step 1 : (Assignment)</a:t>
            </a:r>
          </a:p>
          <a:p>
            <a:pPr lvl="1">
              <a:lnSpc>
                <a:spcPct val="80000"/>
              </a:lnSpc>
            </a:pPr>
            <a:r>
              <a:rPr lang="en-US" altLang="ko-KR" sz="2000" dirty="0">
                <a:latin typeface="Bookman Old Style" pitchFamily="18" charset="0"/>
              </a:rPr>
              <a:t>For each object compute distances to k centroids. </a:t>
            </a:r>
          </a:p>
          <a:p>
            <a:pPr lvl="1">
              <a:lnSpc>
                <a:spcPct val="80000"/>
              </a:lnSpc>
            </a:pPr>
            <a:r>
              <a:rPr lang="en-US" altLang="ko-KR" sz="2000" dirty="0">
                <a:latin typeface="Bookman Old Style" pitchFamily="18" charset="0"/>
              </a:rPr>
              <a:t>Assign each object to the cluster to which  it is the closest. </a:t>
            </a:r>
          </a:p>
          <a:p>
            <a:pPr>
              <a:lnSpc>
                <a:spcPct val="80000"/>
              </a:lnSpc>
            </a:pPr>
            <a:r>
              <a:rPr lang="en-US" altLang="ko-KR" dirty="0">
                <a:solidFill>
                  <a:srgbClr val="FF3300"/>
                </a:solidFill>
                <a:latin typeface="Bookman Old Style" pitchFamily="18" charset="0"/>
              </a:rPr>
              <a:t>Step 2 : (New Centroids)</a:t>
            </a:r>
          </a:p>
          <a:p>
            <a:pPr lvl="1">
              <a:lnSpc>
                <a:spcPct val="80000"/>
              </a:lnSpc>
            </a:pPr>
            <a:r>
              <a:rPr lang="en-US" altLang="ko-KR" sz="2000" dirty="0">
                <a:latin typeface="Bookman Old Style" pitchFamily="18" charset="0"/>
              </a:rPr>
              <a:t>Compute a new centroid for each cluster. </a:t>
            </a:r>
          </a:p>
          <a:p>
            <a:pPr>
              <a:lnSpc>
                <a:spcPct val="80000"/>
              </a:lnSpc>
            </a:pPr>
            <a:r>
              <a:rPr lang="en-US" altLang="ko-KR" dirty="0">
                <a:solidFill>
                  <a:srgbClr val="FF3300"/>
                </a:solidFill>
                <a:latin typeface="Bookman Old Style" pitchFamily="18" charset="0"/>
              </a:rPr>
              <a:t>Step 3: (</a:t>
            </a:r>
            <a:r>
              <a:rPr lang="en-US" altLang="ko-KR" dirty="0" err="1">
                <a:solidFill>
                  <a:srgbClr val="FF3300"/>
                </a:solidFill>
                <a:latin typeface="Bookman Old Style" pitchFamily="18" charset="0"/>
              </a:rPr>
              <a:t>Converage</a:t>
            </a:r>
            <a:r>
              <a:rPr lang="en-US" altLang="ko-KR" dirty="0">
                <a:solidFill>
                  <a:srgbClr val="FF3300"/>
                </a:solidFill>
                <a:latin typeface="Bookman Old Style" pitchFamily="18" charset="0"/>
              </a:rPr>
              <a:t>)</a:t>
            </a:r>
          </a:p>
          <a:p>
            <a:pPr lvl="1">
              <a:lnSpc>
                <a:spcPct val="80000"/>
              </a:lnSpc>
            </a:pPr>
            <a:r>
              <a:rPr lang="en-US" altLang="ko-KR" sz="2000" dirty="0">
                <a:latin typeface="Bookman Old Style" pitchFamily="18" charset="0"/>
              </a:rPr>
              <a:t>Stop if the change in the centroids is less than the selected </a:t>
            </a:r>
            <a:r>
              <a:rPr lang="en-US" altLang="ko-KR" sz="2000" dirty="0" err="1">
                <a:latin typeface="Bookman Old Style" pitchFamily="18" charset="0"/>
              </a:rPr>
              <a:t>covergence</a:t>
            </a:r>
            <a:r>
              <a:rPr lang="en-US" altLang="ko-KR" sz="2000" dirty="0">
                <a:latin typeface="Bookman Old Style" pitchFamily="18" charset="0"/>
              </a:rPr>
              <a:t> criterion. </a:t>
            </a:r>
          </a:p>
          <a:p>
            <a:pPr lvl="1">
              <a:lnSpc>
                <a:spcPct val="80000"/>
              </a:lnSpc>
            </a:pPr>
            <a:r>
              <a:rPr lang="en-US" altLang="ko-KR" sz="2000" dirty="0">
                <a:latin typeface="Bookman Old Style" pitchFamily="18" charset="0"/>
              </a:rPr>
              <a:t>Otherwise repeat Step 1. </a:t>
            </a:r>
          </a:p>
          <a:p>
            <a:pPr>
              <a:lnSpc>
                <a:spcPct val="110000"/>
              </a:lnSpc>
              <a:spcBef>
                <a:spcPct val="20000"/>
              </a:spcBef>
              <a:buClr>
                <a:schemeClr val="folHlink"/>
              </a:buClr>
              <a:buSzPct val="60000"/>
              <a:buFont typeface="Wingdings" panose="05000000000000000000" pitchFamily="2" charset="2"/>
              <a:buChar char="q"/>
              <a:defRPr/>
            </a:pPr>
            <a:endParaRPr lang="en-US" sz="1600" kern="0" dirty="0"/>
          </a:p>
          <a:p>
            <a:pPr>
              <a:lnSpc>
                <a:spcPct val="110000"/>
              </a:lnSpc>
              <a:spcBef>
                <a:spcPct val="20000"/>
              </a:spcBef>
              <a:buClr>
                <a:schemeClr val="folHlink"/>
              </a:buClr>
              <a:buSzPct val="60000"/>
              <a:buFont typeface="Wingdings" panose="05000000000000000000" pitchFamily="2" charset="2"/>
              <a:buChar char="q"/>
              <a:defRPr/>
            </a:pPr>
            <a:endParaRPr lang="en-US" sz="1800" kern="0" dirty="0"/>
          </a:p>
        </p:txBody>
      </p:sp>
      <p:sp>
        <p:nvSpPr>
          <p:cNvPr id="4" name="Slide Number Placeholder 3"/>
          <p:cNvSpPr>
            <a:spLocks noGrp="1"/>
          </p:cNvSpPr>
          <p:nvPr>
            <p:ph type="sldNum" sz="quarter" idx="12"/>
          </p:nvPr>
        </p:nvSpPr>
        <p:spPr/>
        <p:txBody>
          <a:bodyPr/>
          <a:lstStyle/>
          <a:p>
            <a:fld id="{10F6E95E-3118-438B-A3A4-7AC9E7E98865}" type="slidenum">
              <a:rPr lang="en-US" smtClean="0">
                <a:solidFill>
                  <a:prstClr val="white">
                    <a:tint val="75000"/>
                  </a:prstClr>
                </a:solidFill>
              </a:rPr>
              <a:pPr/>
              <a:t>29</a:t>
            </a:fld>
            <a:endParaRPr lang="en-US">
              <a:solidFill>
                <a:prstClr val="white">
                  <a:tint val="75000"/>
                </a:prstClr>
              </a:solidFill>
            </a:endParaRPr>
          </a:p>
        </p:txBody>
      </p:sp>
    </p:spTree>
    <p:extLst>
      <p:ext uri="{BB962C8B-B14F-4D97-AF65-F5344CB8AC3E}">
        <p14:creationId xmlns:p14="http://schemas.microsoft.com/office/powerpoint/2010/main" val="3626934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Why do we need data mining?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1800" dirty="0"/>
              <a:t>The </a:t>
            </a:r>
            <a:r>
              <a:rPr lang="en-US" sz="1800" dirty="0" smtClean="0"/>
              <a:t>explosive growth </a:t>
            </a:r>
            <a:r>
              <a:rPr lang="en-US" sz="1800" dirty="0"/>
              <a:t>of d</a:t>
            </a:r>
            <a:r>
              <a:rPr lang="en-US" sz="1800" dirty="0" smtClean="0"/>
              <a:t>ata </a:t>
            </a:r>
            <a:r>
              <a:rPr lang="en-US" sz="1800" dirty="0"/>
              <a:t>from terabytes to </a:t>
            </a:r>
            <a:r>
              <a:rPr lang="en-US" sz="1800" dirty="0" smtClean="0"/>
              <a:t>petabytes cause two issues:</a:t>
            </a:r>
          </a:p>
          <a:p>
            <a:pPr marL="0" indent="0">
              <a:buNone/>
            </a:pPr>
            <a:endParaRPr lang="en-US" sz="1800" dirty="0" smtClean="0"/>
          </a:p>
          <a:p>
            <a:pPr marL="457200" lvl="1" indent="-457200">
              <a:buFont typeface="+mj-lt"/>
              <a:buAutoNum type="arabicParenR"/>
            </a:pPr>
            <a:r>
              <a:rPr lang="en-US" dirty="0"/>
              <a:t>Data collection and data </a:t>
            </a:r>
            <a:r>
              <a:rPr lang="en-US" dirty="0" smtClean="0"/>
              <a:t>availability</a:t>
            </a:r>
          </a:p>
          <a:p>
            <a:pPr marL="342900" lvl="1" indent="-342900">
              <a:buFont typeface="Wingdings" panose="05000000000000000000" pitchFamily="2" charset="2"/>
              <a:buChar char="Ø"/>
            </a:pPr>
            <a:r>
              <a:rPr lang="en-US" dirty="0"/>
              <a:t>Automated data collection </a:t>
            </a:r>
            <a:r>
              <a:rPr lang="en-US" dirty="0" smtClean="0"/>
              <a:t>tools.</a:t>
            </a:r>
          </a:p>
          <a:p>
            <a:pPr marL="342900" lvl="1" indent="-342900">
              <a:buFont typeface="Wingdings" panose="05000000000000000000" pitchFamily="2" charset="2"/>
              <a:buChar char="Ø"/>
            </a:pPr>
            <a:r>
              <a:rPr lang="en-US" dirty="0" smtClean="0"/>
              <a:t>database systems.</a:t>
            </a:r>
          </a:p>
          <a:p>
            <a:pPr marL="342900" lvl="1" indent="-342900">
              <a:buFont typeface="Wingdings" panose="05000000000000000000" pitchFamily="2" charset="2"/>
              <a:buChar char="Ø"/>
            </a:pPr>
            <a:r>
              <a:rPr lang="en-US" dirty="0" smtClean="0"/>
              <a:t> Web.</a:t>
            </a:r>
          </a:p>
          <a:p>
            <a:pPr marL="342900" lvl="1" indent="-342900">
              <a:buFont typeface="Wingdings" panose="05000000000000000000" pitchFamily="2" charset="2"/>
              <a:buChar char="Ø"/>
            </a:pPr>
            <a:r>
              <a:rPr lang="en-US" dirty="0" smtClean="0"/>
              <a:t>computerized society.</a:t>
            </a:r>
            <a:endParaRPr lang="en-US" dirty="0"/>
          </a:p>
        </p:txBody>
      </p:sp>
      <p:sp>
        <p:nvSpPr>
          <p:cNvPr id="4" name="Slide Number Placeholder 3"/>
          <p:cNvSpPr>
            <a:spLocks noGrp="1"/>
          </p:cNvSpPr>
          <p:nvPr>
            <p:ph type="sldNum" sz="quarter" idx="12"/>
          </p:nvPr>
        </p:nvSpPr>
        <p:spPr/>
        <p:txBody>
          <a:bodyPr/>
          <a:lstStyle/>
          <a:p>
            <a:fld id="{10F6E95E-3118-438B-A3A4-7AC9E7E98865}" type="slidenum">
              <a:rPr lang="en-US" smtClean="0"/>
              <a:t>3</a:t>
            </a:fld>
            <a:endParaRPr lang="en-US"/>
          </a:p>
        </p:txBody>
      </p:sp>
    </p:spTree>
    <p:extLst>
      <p:ext uri="{BB962C8B-B14F-4D97-AF65-F5344CB8AC3E}">
        <p14:creationId xmlns:p14="http://schemas.microsoft.com/office/powerpoint/2010/main" val="2763377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Examples : K-means algorithm</a:t>
            </a:r>
            <a:endParaRPr lang="en-US" sz="3600" b="1" dirty="0"/>
          </a:p>
        </p:txBody>
      </p:sp>
      <p:sp>
        <p:nvSpPr>
          <p:cNvPr id="4" name="Slide Number Placeholder 3"/>
          <p:cNvSpPr>
            <a:spLocks noGrp="1"/>
          </p:cNvSpPr>
          <p:nvPr>
            <p:ph type="sldNum" sz="quarter" idx="12"/>
          </p:nvPr>
        </p:nvSpPr>
        <p:spPr/>
        <p:txBody>
          <a:bodyPr/>
          <a:lstStyle/>
          <a:p>
            <a:fld id="{10F6E95E-3118-438B-A3A4-7AC9E7E98865}" type="slidenum">
              <a:rPr lang="en-US" smtClean="0">
                <a:solidFill>
                  <a:prstClr val="white">
                    <a:tint val="75000"/>
                  </a:prstClr>
                </a:solidFill>
              </a:rPr>
              <a:pPr/>
              <a:t>30</a:t>
            </a:fld>
            <a:endParaRPr lang="en-US">
              <a:solidFill>
                <a:prstClr val="white">
                  <a:tint val="75000"/>
                </a:prstClr>
              </a:solidFill>
            </a:endParaRPr>
          </a:p>
        </p:txBody>
      </p:sp>
      <p:grpSp>
        <p:nvGrpSpPr>
          <p:cNvPr id="7" name="Group 119"/>
          <p:cNvGrpSpPr>
            <a:grpSpLocks/>
          </p:cNvGrpSpPr>
          <p:nvPr/>
        </p:nvGrpSpPr>
        <p:grpSpPr bwMode="auto">
          <a:xfrm>
            <a:off x="5732588" y="1720094"/>
            <a:ext cx="1528763" cy="1320800"/>
            <a:chOff x="672" y="1536"/>
            <a:chExt cx="1920" cy="1731"/>
          </a:xfrm>
        </p:grpSpPr>
        <p:sp>
          <p:nvSpPr>
            <p:cNvPr id="8" name="Rectangle 120"/>
            <p:cNvSpPr>
              <a:spLocks noChangeArrowheads="1"/>
            </p:cNvSpPr>
            <p:nvPr/>
          </p:nvSpPr>
          <p:spPr bwMode="auto">
            <a:xfrm>
              <a:off x="672" y="1536"/>
              <a:ext cx="1920" cy="17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 name="Line 121"/>
            <p:cNvSpPr>
              <a:spLocks noChangeShapeType="1"/>
            </p:cNvSpPr>
            <p:nvPr/>
          </p:nvSpPr>
          <p:spPr bwMode="auto">
            <a:xfrm>
              <a:off x="104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 name="Line 122"/>
            <p:cNvSpPr>
              <a:spLocks noChangeShapeType="1"/>
            </p:cNvSpPr>
            <p:nvPr/>
          </p:nvSpPr>
          <p:spPr bwMode="auto">
            <a:xfrm>
              <a:off x="143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1" name="Line 123"/>
            <p:cNvSpPr>
              <a:spLocks noChangeShapeType="1"/>
            </p:cNvSpPr>
            <p:nvPr/>
          </p:nvSpPr>
          <p:spPr bwMode="auto">
            <a:xfrm>
              <a:off x="1830"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2" name="Line 124"/>
            <p:cNvSpPr>
              <a:spLocks noChangeShapeType="1"/>
            </p:cNvSpPr>
            <p:nvPr/>
          </p:nvSpPr>
          <p:spPr bwMode="auto">
            <a:xfrm>
              <a:off x="2211" y="1539"/>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 name="Line 125"/>
            <p:cNvSpPr>
              <a:spLocks noChangeShapeType="1"/>
            </p:cNvSpPr>
            <p:nvPr/>
          </p:nvSpPr>
          <p:spPr bwMode="auto">
            <a:xfrm>
              <a:off x="672" y="2949"/>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 name="Line 126"/>
            <p:cNvSpPr>
              <a:spLocks noChangeShapeType="1"/>
            </p:cNvSpPr>
            <p:nvPr/>
          </p:nvSpPr>
          <p:spPr bwMode="auto">
            <a:xfrm>
              <a:off x="672" y="2604"/>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 name="Line 127"/>
            <p:cNvSpPr>
              <a:spLocks noChangeShapeType="1"/>
            </p:cNvSpPr>
            <p:nvPr/>
          </p:nvSpPr>
          <p:spPr bwMode="auto">
            <a:xfrm>
              <a:off x="672" y="2250"/>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 name="Line 128"/>
            <p:cNvSpPr>
              <a:spLocks noChangeShapeType="1"/>
            </p:cNvSpPr>
            <p:nvPr/>
          </p:nvSpPr>
          <p:spPr bwMode="auto">
            <a:xfrm>
              <a:off x="672" y="1902"/>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17" name="Oval 129"/>
          <p:cNvSpPr>
            <a:spLocks noChangeArrowheads="1"/>
          </p:cNvSpPr>
          <p:nvPr/>
        </p:nvSpPr>
        <p:spPr bwMode="auto">
          <a:xfrm>
            <a:off x="6569201" y="1948695"/>
            <a:ext cx="114300" cy="1111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8" name="Oval 130"/>
          <p:cNvSpPr>
            <a:spLocks noChangeArrowheads="1"/>
          </p:cNvSpPr>
          <p:nvPr/>
        </p:nvSpPr>
        <p:spPr bwMode="auto">
          <a:xfrm>
            <a:off x="6874001" y="1948696"/>
            <a:ext cx="114300" cy="1095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9" name="Oval 131"/>
          <p:cNvSpPr>
            <a:spLocks noChangeArrowheads="1"/>
          </p:cNvSpPr>
          <p:nvPr/>
        </p:nvSpPr>
        <p:spPr bwMode="auto">
          <a:xfrm>
            <a:off x="6874001" y="2482096"/>
            <a:ext cx="114300" cy="1095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0" name="Oval 132"/>
          <p:cNvSpPr>
            <a:spLocks noChangeArrowheads="1"/>
          </p:cNvSpPr>
          <p:nvPr/>
        </p:nvSpPr>
        <p:spPr bwMode="auto">
          <a:xfrm>
            <a:off x="5977063" y="2982156"/>
            <a:ext cx="114300"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1" name="Oval 133"/>
          <p:cNvSpPr>
            <a:spLocks noChangeArrowheads="1"/>
          </p:cNvSpPr>
          <p:nvPr/>
        </p:nvSpPr>
        <p:spPr bwMode="auto">
          <a:xfrm>
            <a:off x="5981826" y="2745621"/>
            <a:ext cx="114300" cy="1095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2" name="Oval 134"/>
          <p:cNvSpPr>
            <a:spLocks noChangeArrowheads="1"/>
          </p:cNvSpPr>
          <p:nvPr/>
        </p:nvSpPr>
        <p:spPr bwMode="auto">
          <a:xfrm>
            <a:off x="5680201" y="2485271"/>
            <a:ext cx="114300" cy="1095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 name="Freeform 135"/>
          <p:cNvSpPr>
            <a:spLocks/>
          </p:cNvSpPr>
          <p:nvPr/>
        </p:nvSpPr>
        <p:spPr bwMode="auto">
          <a:xfrm>
            <a:off x="6340601" y="1720094"/>
            <a:ext cx="1028700" cy="508000"/>
          </a:xfrm>
          <a:custGeom>
            <a:avLst/>
            <a:gdLst>
              <a:gd name="T0" fmla="*/ 328 w 648"/>
              <a:gd name="T1" fmla="*/ 40 h 320"/>
              <a:gd name="T2" fmla="*/ 40 w 648"/>
              <a:gd name="T3" fmla="*/ 40 h 320"/>
              <a:gd name="T4" fmla="*/ 88 w 648"/>
              <a:gd name="T5" fmla="*/ 280 h 320"/>
              <a:gd name="T6" fmla="*/ 520 w 648"/>
              <a:gd name="T7" fmla="*/ 280 h 320"/>
              <a:gd name="T8" fmla="*/ 616 w 648"/>
              <a:gd name="T9" fmla="*/ 88 h 320"/>
              <a:gd name="T10" fmla="*/ 328 w 648"/>
              <a:gd name="T11" fmla="*/ 40 h 320"/>
            </a:gdLst>
            <a:ahLst/>
            <a:cxnLst>
              <a:cxn ang="0">
                <a:pos x="T0" y="T1"/>
              </a:cxn>
              <a:cxn ang="0">
                <a:pos x="T2" y="T3"/>
              </a:cxn>
              <a:cxn ang="0">
                <a:pos x="T4" y="T5"/>
              </a:cxn>
              <a:cxn ang="0">
                <a:pos x="T6" y="T7"/>
              </a:cxn>
              <a:cxn ang="0">
                <a:pos x="T8" y="T9"/>
              </a:cxn>
              <a:cxn ang="0">
                <a:pos x="T10" y="T11"/>
              </a:cxn>
            </a:cxnLst>
            <a:rect l="0" t="0" r="r" b="b"/>
            <a:pathLst>
              <a:path w="648" h="320">
                <a:moveTo>
                  <a:pt x="328" y="40"/>
                </a:moveTo>
                <a:cubicBezTo>
                  <a:pt x="232" y="32"/>
                  <a:pt x="80" y="0"/>
                  <a:pt x="40" y="40"/>
                </a:cubicBezTo>
                <a:cubicBezTo>
                  <a:pt x="0" y="80"/>
                  <a:pt x="8" y="240"/>
                  <a:pt x="88" y="280"/>
                </a:cubicBezTo>
                <a:cubicBezTo>
                  <a:pt x="168" y="320"/>
                  <a:pt x="432" y="312"/>
                  <a:pt x="520" y="280"/>
                </a:cubicBezTo>
                <a:cubicBezTo>
                  <a:pt x="608" y="248"/>
                  <a:pt x="648" y="128"/>
                  <a:pt x="616" y="88"/>
                </a:cubicBezTo>
                <a:cubicBezTo>
                  <a:pt x="584" y="48"/>
                  <a:pt x="424" y="48"/>
                  <a:pt x="328" y="40"/>
                </a:cubicBezTo>
                <a:close/>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4" name="Freeform 136"/>
          <p:cNvSpPr>
            <a:spLocks/>
          </p:cNvSpPr>
          <p:nvPr/>
        </p:nvSpPr>
        <p:spPr bwMode="auto">
          <a:xfrm>
            <a:off x="5350000" y="2278894"/>
            <a:ext cx="2057400" cy="1066800"/>
          </a:xfrm>
          <a:custGeom>
            <a:avLst/>
            <a:gdLst>
              <a:gd name="T0" fmla="*/ 832 w 1480"/>
              <a:gd name="T1" fmla="*/ 32 h 672"/>
              <a:gd name="T2" fmla="*/ 112 w 1480"/>
              <a:gd name="T3" fmla="*/ 80 h 672"/>
              <a:gd name="T4" fmla="*/ 160 w 1480"/>
              <a:gd name="T5" fmla="*/ 416 h 672"/>
              <a:gd name="T6" fmla="*/ 352 w 1480"/>
              <a:gd name="T7" fmla="*/ 656 h 672"/>
              <a:gd name="T8" fmla="*/ 736 w 1480"/>
              <a:gd name="T9" fmla="*/ 512 h 672"/>
              <a:gd name="T10" fmla="*/ 832 w 1480"/>
              <a:gd name="T11" fmla="*/ 272 h 672"/>
              <a:gd name="T12" fmla="*/ 1168 w 1480"/>
              <a:gd name="T13" fmla="*/ 272 h 672"/>
              <a:gd name="T14" fmla="*/ 1456 w 1480"/>
              <a:gd name="T15" fmla="*/ 224 h 672"/>
              <a:gd name="T16" fmla="*/ 1312 w 1480"/>
              <a:gd name="T17" fmla="*/ 32 h 672"/>
              <a:gd name="T18" fmla="*/ 832 w 1480"/>
              <a:gd name="T19" fmla="*/ 32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0" h="672">
                <a:moveTo>
                  <a:pt x="832" y="32"/>
                </a:moveTo>
                <a:cubicBezTo>
                  <a:pt x="632" y="40"/>
                  <a:pt x="224" y="16"/>
                  <a:pt x="112" y="80"/>
                </a:cubicBezTo>
                <a:cubicBezTo>
                  <a:pt x="0" y="144"/>
                  <a:pt x="120" y="320"/>
                  <a:pt x="160" y="416"/>
                </a:cubicBezTo>
                <a:cubicBezTo>
                  <a:pt x="200" y="512"/>
                  <a:pt x="256" y="640"/>
                  <a:pt x="352" y="656"/>
                </a:cubicBezTo>
                <a:cubicBezTo>
                  <a:pt x="448" y="672"/>
                  <a:pt x="656" y="576"/>
                  <a:pt x="736" y="512"/>
                </a:cubicBezTo>
                <a:cubicBezTo>
                  <a:pt x="816" y="448"/>
                  <a:pt x="760" y="312"/>
                  <a:pt x="832" y="272"/>
                </a:cubicBezTo>
                <a:cubicBezTo>
                  <a:pt x="904" y="232"/>
                  <a:pt x="1064" y="280"/>
                  <a:pt x="1168" y="272"/>
                </a:cubicBezTo>
                <a:cubicBezTo>
                  <a:pt x="1272" y="264"/>
                  <a:pt x="1432" y="264"/>
                  <a:pt x="1456" y="224"/>
                </a:cubicBezTo>
                <a:cubicBezTo>
                  <a:pt x="1480" y="184"/>
                  <a:pt x="1408" y="64"/>
                  <a:pt x="1312" y="32"/>
                </a:cubicBezTo>
                <a:cubicBezTo>
                  <a:pt x="1216" y="0"/>
                  <a:pt x="1032" y="24"/>
                  <a:pt x="832" y="32"/>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nvGrpSpPr>
          <p:cNvPr id="25" name="Group 137"/>
          <p:cNvGrpSpPr>
            <a:grpSpLocks/>
          </p:cNvGrpSpPr>
          <p:nvPr/>
        </p:nvGrpSpPr>
        <p:grpSpPr bwMode="auto">
          <a:xfrm>
            <a:off x="8097963" y="1564519"/>
            <a:ext cx="1528763" cy="1320800"/>
            <a:chOff x="672" y="1536"/>
            <a:chExt cx="1920" cy="1731"/>
          </a:xfrm>
        </p:grpSpPr>
        <p:sp>
          <p:nvSpPr>
            <p:cNvPr id="26" name="Rectangle 138"/>
            <p:cNvSpPr>
              <a:spLocks noChangeArrowheads="1"/>
            </p:cNvSpPr>
            <p:nvPr/>
          </p:nvSpPr>
          <p:spPr bwMode="auto">
            <a:xfrm>
              <a:off x="672" y="1536"/>
              <a:ext cx="1920" cy="17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 name="Line 139"/>
            <p:cNvSpPr>
              <a:spLocks noChangeShapeType="1"/>
            </p:cNvSpPr>
            <p:nvPr/>
          </p:nvSpPr>
          <p:spPr bwMode="auto">
            <a:xfrm>
              <a:off x="104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 name="Line 140"/>
            <p:cNvSpPr>
              <a:spLocks noChangeShapeType="1"/>
            </p:cNvSpPr>
            <p:nvPr/>
          </p:nvSpPr>
          <p:spPr bwMode="auto">
            <a:xfrm>
              <a:off x="143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9" name="Line 141"/>
            <p:cNvSpPr>
              <a:spLocks noChangeShapeType="1"/>
            </p:cNvSpPr>
            <p:nvPr/>
          </p:nvSpPr>
          <p:spPr bwMode="auto">
            <a:xfrm>
              <a:off x="1830"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 name="Line 142"/>
            <p:cNvSpPr>
              <a:spLocks noChangeShapeType="1"/>
            </p:cNvSpPr>
            <p:nvPr/>
          </p:nvSpPr>
          <p:spPr bwMode="auto">
            <a:xfrm>
              <a:off x="2211" y="1539"/>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1" name="Line 143"/>
            <p:cNvSpPr>
              <a:spLocks noChangeShapeType="1"/>
            </p:cNvSpPr>
            <p:nvPr/>
          </p:nvSpPr>
          <p:spPr bwMode="auto">
            <a:xfrm>
              <a:off x="672" y="2949"/>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2" name="Line 144"/>
            <p:cNvSpPr>
              <a:spLocks noChangeShapeType="1"/>
            </p:cNvSpPr>
            <p:nvPr/>
          </p:nvSpPr>
          <p:spPr bwMode="auto">
            <a:xfrm>
              <a:off x="672" y="2604"/>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3" name="Line 145"/>
            <p:cNvSpPr>
              <a:spLocks noChangeShapeType="1"/>
            </p:cNvSpPr>
            <p:nvPr/>
          </p:nvSpPr>
          <p:spPr bwMode="auto">
            <a:xfrm>
              <a:off x="672" y="2250"/>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 name="Line 146"/>
            <p:cNvSpPr>
              <a:spLocks noChangeShapeType="1"/>
            </p:cNvSpPr>
            <p:nvPr/>
          </p:nvSpPr>
          <p:spPr bwMode="auto">
            <a:xfrm>
              <a:off x="672" y="1902"/>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35" name="Oval 147"/>
          <p:cNvSpPr>
            <a:spLocks noChangeArrowheads="1"/>
          </p:cNvSpPr>
          <p:nvPr/>
        </p:nvSpPr>
        <p:spPr bwMode="auto">
          <a:xfrm>
            <a:off x="8975851" y="1786771"/>
            <a:ext cx="114300" cy="1111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 name="Oval 148"/>
          <p:cNvSpPr>
            <a:spLocks noChangeArrowheads="1"/>
          </p:cNvSpPr>
          <p:nvPr/>
        </p:nvSpPr>
        <p:spPr bwMode="auto">
          <a:xfrm>
            <a:off x="9293351" y="1780421"/>
            <a:ext cx="114300" cy="1095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7" name="Oval 149"/>
          <p:cNvSpPr>
            <a:spLocks noChangeArrowheads="1"/>
          </p:cNvSpPr>
          <p:nvPr/>
        </p:nvSpPr>
        <p:spPr bwMode="auto">
          <a:xfrm>
            <a:off x="9264775" y="2318581"/>
            <a:ext cx="114300"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 name="Oval 150"/>
          <p:cNvSpPr>
            <a:spLocks noChangeArrowheads="1"/>
          </p:cNvSpPr>
          <p:nvPr/>
        </p:nvSpPr>
        <p:spPr bwMode="auto">
          <a:xfrm>
            <a:off x="8342439" y="2823406"/>
            <a:ext cx="114300"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 name="Oval 151"/>
          <p:cNvSpPr>
            <a:spLocks noChangeArrowheads="1"/>
          </p:cNvSpPr>
          <p:nvPr/>
        </p:nvSpPr>
        <p:spPr bwMode="auto">
          <a:xfrm>
            <a:off x="8347201" y="2590046"/>
            <a:ext cx="114300" cy="1095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 name="Oval 152"/>
          <p:cNvSpPr>
            <a:spLocks noChangeArrowheads="1"/>
          </p:cNvSpPr>
          <p:nvPr/>
        </p:nvSpPr>
        <p:spPr bwMode="auto">
          <a:xfrm>
            <a:off x="8045575" y="2329696"/>
            <a:ext cx="114300" cy="1095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1" name="Freeform 153"/>
          <p:cNvSpPr>
            <a:spLocks/>
          </p:cNvSpPr>
          <p:nvPr/>
        </p:nvSpPr>
        <p:spPr bwMode="auto">
          <a:xfrm>
            <a:off x="8713914" y="1577219"/>
            <a:ext cx="1028700" cy="508000"/>
          </a:xfrm>
          <a:custGeom>
            <a:avLst/>
            <a:gdLst>
              <a:gd name="T0" fmla="*/ 328 w 648"/>
              <a:gd name="T1" fmla="*/ 40 h 320"/>
              <a:gd name="T2" fmla="*/ 40 w 648"/>
              <a:gd name="T3" fmla="*/ 40 h 320"/>
              <a:gd name="T4" fmla="*/ 88 w 648"/>
              <a:gd name="T5" fmla="*/ 280 h 320"/>
              <a:gd name="T6" fmla="*/ 520 w 648"/>
              <a:gd name="T7" fmla="*/ 280 h 320"/>
              <a:gd name="T8" fmla="*/ 616 w 648"/>
              <a:gd name="T9" fmla="*/ 88 h 320"/>
              <a:gd name="T10" fmla="*/ 328 w 648"/>
              <a:gd name="T11" fmla="*/ 40 h 320"/>
            </a:gdLst>
            <a:ahLst/>
            <a:cxnLst>
              <a:cxn ang="0">
                <a:pos x="T0" y="T1"/>
              </a:cxn>
              <a:cxn ang="0">
                <a:pos x="T2" y="T3"/>
              </a:cxn>
              <a:cxn ang="0">
                <a:pos x="T4" y="T5"/>
              </a:cxn>
              <a:cxn ang="0">
                <a:pos x="T6" y="T7"/>
              </a:cxn>
              <a:cxn ang="0">
                <a:pos x="T8" y="T9"/>
              </a:cxn>
              <a:cxn ang="0">
                <a:pos x="T10" y="T11"/>
              </a:cxn>
            </a:cxnLst>
            <a:rect l="0" t="0" r="r" b="b"/>
            <a:pathLst>
              <a:path w="648" h="320">
                <a:moveTo>
                  <a:pt x="328" y="40"/>
                </a:moveTo>
                <a:cubicBezTo>
                  <a:pt x="232" y="32"/>
                  <a:pt x="80" y="0"/>
                  <a:pt x="40" y="40"/>
                </a:cubicBezTo>
                <a:cubicBezTo>
                  <a:pt x="0" y="80"/>
                  <a:pt x="8" y="240"/>
                  <a:pt x="88" y="280"/>
                </a:cubicBezTo>
                <a:cubicBezTo>
                  <a:pt x="168" y="320"/>
                  <a:pt x="432" y="312"/>
                  <a:pt x="520" y="280"/>
                </a:cubicBezTo>
                <a:cubicBezTo>
                  <a:pt x="608" y="248"/>
                  <a:pt x="648" y="128"/>
                  <a:pt x="616" y="88"/>
                </a:cubicBezTo>
                <a:cubicBezTo>
                  <a:pt x="584" y="48"/>
                  <a:pt x="424" y="48"/>
                  <a:pt x="328" y="40"/>
                </a:cubicBezTo>
                <a:close/>
              </a:path>
            </a:pathLst>
          </a:custGeom>
          <a:noFill/>
          <a:ln w="25400" cap="flat">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2" name="Freeform 154"/>
          <p:cNvSpPr>
            <a:spLocks/>
          </p:cNvSpPr>
          <p:nvPr/>
        </p:nvSpPr>
        <p:spPr bwMode="auto">
          <a:xfrm>
            <a:off x="7726489" y="2123319"/>
            <a:ext cx="1968500" cy="1066800"/>
          </a:xfrm>
          <a:custGeom>
            <a:avLst/>
            <a:gdLst>
              <a:gd name="T0" fmla="*/ 832 w 1480"/>
              <a:gd name="T1" fmla="*/ 32 h 672"/>
              <a:gd name="T2" fmla="*/ 112 w 1480"/>
              <a:gd name="T3" fmla="*/ 80 h 672"/>
              <a:gd name="T4" fmla="*/ 160 w 1480"/>
              <a:gd name="T5" fmla="*/ 416 h 672"/>
              <a:gd name="T6" fmla="*/ 352 w 1480"/>
              <a:gd name="T7" fmla="*/ 656 h 672"/>
              <a:gd name="T8" fmla="*/ 736 w 1480"/>
              <a:gd name="T9" fmla="*/ 512 h 672"/>
              <a:gd name="T10" fmla="*/ 832 w 1480"/>
              <a:gd name="T11" fmla="*/ 272 h 672"/>
              <a:gd name="T12" fmla="*/ 1168 w 1480"/>
              <a:gd name="T13" fmla="*/ 272 h 672"/>
              <a:gd name="T14" fmla="*/ 1456 w 1480"/>
              <a:gd name="T15" fmla="*/ 224 h 672"/>
              <a:gd name="T16" fmla="*/ 1312 w 1480"/>
              <a:gd name="T17" fmla="*/ 32 h 672"/>
              <a:gd name="T18" fmla="*/ 832 w 1480"/>
              <a:gd name="T19" fmla="*/ 32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0" h="672">
                <a:moveTo>
                  <a:pt x="832" y="32"/>
                </a:moveTo>
                <a:cubicBezTo>
                  <a:pt x="632" y="40"/>
                  <a:pt x="224" y="16"/>
                  <a:pt x="112" y="80"/>
                </a:cubicBezTo>
                <a:cubicBezTo>
                  <a:pt x="0" y="144"/>
                  <a:pt x="120" y="320"/>
                  <a:pt x="160" y="416"/>
                </a:cubicBezTo>
                <a:cubicBezTo>
                  <a:pt x="200" y="512"/>
                  <a:pt x="256" y="640"/>
                  <a:pt x="352" y="656"/>
                </a:cubicBezTo>
                <a:cubicBezTo>
                  <a:pt x="448" y="672"/>
                  <a:pt x="656" y="576"/>
                  <a:pt x="736" y="512"/>
                </a:cubicBezTo>
                <a:cubicBezTo>
                  <a:pt x="816" y="448"/>
                  <a:pt x="760" y="312"/>
                  <a:pt x="832" y="272"/>
                </a:cubicBezTo>
                <a:cubicBezTo>
                  <a:pt x="904" y="232"/>
                  <a:pt x="1064" y="280"/>
                  <a:pt x="1168" y="272"/>
                </a:cubicBezTo>
                <a:cubicBezTo>
                  <a:pt x="1272" y="264"/>
                  <a:pt x="1432" y="264"/>
                  <a:pt x="1456" y="224"/>
                </a:cubicBezTo>
                <a:cubicBezTo>
                  <a:pt x="1480" y="184"/>
                  <a:pt x="1408" y="64"/>
                  <a:pt x="1312" y="32"/>
                </a:cubicBezTo>
                <a:cubicBezTo>
                  <a:pt x="1216" y="0"/>
                  <a:pt x="1032" y="24"/>
                  <a:pt x="832" y="32"/>
                </a:cubicBezTo>
                <a:close/>
              </a:path>
            </a:pathLst>
          </a:custGeom>
          <a:noFill/>
          <a:ln w="25400" cap="flat">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3" name="Rectangle 155"/>
          <p:cNvSpPr>
            <a:spLocks noChangeArrowheads="1"/>
          </p:cNvSpPr>
          <p:nvPr/>
        </p:nvSpPr>
        <p:spPr bwMode="auto">
          <a:xfrm>
            <a:off x="9150475" y="1818519"/>
            <a:ext cx="76200" cy="762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4" name="Rectangle 156"/>
          <p:cNvSpPr>
            <a:spLocks noChangeArrowheads="1"/>
          </p:cNvSpPr>
          <p:nvPr/>
        </p:nvSpPr>
        <p:spPr bwMode="auto">
          <a:xfrm>
            <a:off x="8529763" y="2513844"/>
            <a:ext cx="76200" cy="762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45" name="Group 157"/>
          <p:cNvGrpSpPr>
            <a:grpSpLocks/>
          </p:cNvGrpSpPr>
          <p:nvPr/>
        </p:nvGrpSpPr>
        <p:grpSpPr bwMode="auto">
          <a:xfrm>
            <a:off x="8388476" y="4442656"/>
            <a:ext cx="1528763" cy="1320800"/>
            <a:chOff x="672" y="1536"/>
            <a:chExt cx="1920" cy="1731"/>
          </a:xfrm>
        </p:grpSpPr>
        <p:sp>
          <p:nvSpPr>
            <p:cNvPr id="46" name="Rectangle 158"/>
            <p:cNvSpPr>
              <a:spLocks noChangeArrowheads="1"/>
            </p:cNvSpPr>
            <p:nvPr/>
          </p:nvSpPr>
          <p:spPr bwMode="auto">
            <a:xfrm>
              <a:off x="672" y="1536"/>
              <a:ext cx="1920" cy="17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7" name="Line 159"/>
            <p:cNvSpPr>
              <a:spLocks noChangeShapeType="1"/>
            </p:cNvSpPr>
            <p:nvPr/>
          </p:nvSpPr>
          <p:spPr bwMode="auto">
            <a:xfrm>
              <a:off x="104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8" name="Line 160"/>
            <p:cNvSpPr>
              <a:spLocks noChangeShapeType="1"/>
            </p:cNvSpPr>
            <p:nvPr/>
          </p:nvSpPr>
          <p:spPr bwMode="auto">
            <a:xfrm>
              <a:off x="143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9" name="Line 161"/>
            <p:cNvSpPr>
              <a:spLocks noChangeShapeType="1"/>
            </p:cNvSpPr>
            <p:nvPr/>
          </p:nvSpPr>
          <p:spPr bwMode="auto">
            <a:xfrm>
              <a:off x="1830"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0" name="Line 162"/>
            <p:cNvSpPr>
              <a:spLocks noChangeShapeType="1"/>
            </p:cNvSpPr>
            <p:nvPr/>
          </p:nvSpPr>
          <p:spPr bwMode="auto">
            <a:xfrm>
              <a:off x="2211" y="1539"/>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1" name="Line 163"/>
            <p:cNvSpPr>
              <a:spLocks noChangeShapeType="1"/>
            </p:cNvSpPr>
            <p:nvPr/>
          </p:nvSpPr>
          <p:spPr bwMode="auto">
            <a:xfrm>
              <a:off x="672" y="2949"/>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2" name="Line 164"/>
            <p:cNvSpPr>
              <a:spLocks noChangeShapeType="1"/>
            </p:cNvSpPr>
            <p:nvPr/>
          </p:nvSpPr>
          <p:spPr bwMode="auto">
            <a:xfrm>
              <a:off x="672" y="2604"/>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3" name="Line 165"/>
            <p:cNvSpPr>
              <a:spLocks noChangeShapeType="1"/>
            </p:cNvSpPr>
            <p:nvPr/>
          </p:nvSpPr>
          <p:spPr bwMode="auto">
            <a:xfrm>
              <a:off x="672" y="2250"/>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4" name="Line 166"/>
            <p:cNvSpPr>
              <a:spLocks noChangeShapeType="1"/>
            </p:cNvSpPr>
            <p:nvPr/>
          </p:nvSpPr>
          <p:spPr bwMode="auto">
            <a:xfrm>
              <a:off x="672" y="1902"/>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55" name="Oval 167"/>
          <p:cNvSpPr>
            <a:spLocks noChangeArrowheads="1"/>
          </p:cNvSpPr>
          <p:nvPr/>
        </p:nvSpPr>
        <p:spPr bwMode="auto">
          <a:xfrm>
            <a:off x="9263189" y="4671258"/>
            <a:ext cx="114300" cy="1111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6" name="Oval 168"/>
          <p:cNvSpPr>
            <a:spLocks noChangeArrowheads="1"/>
          </p:cNvSpPr>
          <p:nvPr/>
        </p:nvSpPr>
        <p:spPr bwMode="auto">
          <a:xfrm>
            <a:off x="9567989" y="4671256"/>
            <a:ext cx="114300"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7" name="Oval 169"/>
          <p:cNvSpPr>
            <a:spLocks noChangeArrowheads="1"/>
          </p:cNvSpPr>
          <p:nvPr/>
        </p:nvSpPr>
        <p:spPr bwMode="auto">
          <a:xfrm>
            <a:off x="9567989" y="5204656"/>
            <a:ext cx="114300"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8" name="Oval 170"/>
          <p:cNvSpPr>
            <a:spLocks noChangeArrowheads="1"/>
          </p:cNvSpPr>
          <p:nvPr/>
        </p:nvSpPr>
        <p:spPr bwMode="auto">
          <a:xfrm>
            <a:off x="8632951" y="5688846"/>
            <a:ext cx="114300" cy="1095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9" name="Oval 171"/>
          <p:cNvSpPr>
            <a:spLocks noChangeArrowheads="1"/>
          </p:cNvSpPr>
          <p:nvPr/>
        </p:nvSpPr>
        <p:spPr bwMode="auto">
          <a:xfrm>
            <a:off x="8637714" y="5468181"/>
            <a:ext cx="114300"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0" name="Oval 172"/>
          <p:cNvSpPr>
            <a:spLocks noChangeArrowheads="1"/>
          </p:cNvSpPr>
          <p:nvPr/>
        </p:nvSpPr>
        <p:spPr bwMode="auto">
          <a:xfrm>
            <a:off x="8336089" y="5207831"/>
            <a:ext cx="114300"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1" name="Rectangle 173"/>
          <p:cNvSpPr>
            <a:spLocks noChangeArrowheads="1"/>
          </p:cNvSpPr>
          <p:nvPr/>
        </p:nvSpPr>
        <p:spPr bwMode="auto">
          <a:xfrm>
            <a:off x="9447339" y="4682369"/>
            <a:ext cx="76200" cy="762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2" name="Rectangle 174"/>
          <p:cNvSpPr>
            <a:spLocks noChangeArrowheads="1"/>
          </p:cNvSpPr>
          <p:nvPr/>
        </p:nvSpPr>
        <p:spPr bwMode="auto">
          <a:xfrm>
            <a:off x="8820275" y="5391981"/>
            <a:ext cx="76200" cy="762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3" name="Freeform 175"/>
          <p:cNvSpPr>
            <a:spLocks/>
          </p:cNvSpPr>
          <p:nvPr/>
        </p:nvSpPr>
        <p:spPr bwMode="auto">
          <a:xfrm>
            <a:off x="8120188" y="4964944"/>
            <a:ext cx="965200" cy="914400"/>
          </a:xfrm>
          <a:custGeom>
            <a:avLst/>
            <a:gdLst>
              <a:gd name="T0" fmla="*/ 504 w 608"/>
              <a:gd name="T1" fmla="*/ 160 h 576"/>
              <a:gd name="T2" fmla="*/ 216 w 608"/>
              <a:gd name="T3" fmla="*/ 16 h 576"/>
              <a:gd name="T4" fmla="*/ 24 w 608"/>
              <a:gd name="T5" fmla="*/ 64 h 576"/>
              <a:gd name="T6" fmla="*/ 72 w 608"/>
              <a:gd name="T7" fmla="*/ 256 h 576"/>
              <a:gd name="T8" fmla="*/ 216 w 608"/>
              <a:gd name="T9" fmla="*/ 352 h 576"/>
              <a:gd name="T10" fmla="*/ 216 w 608"/>
              <a:gd name="T11" fmla="*/ 544 h 576"/>
              <a:gd name="T12" fmla="*/ 456 w 608"/>
              <a:gd name="T13" fmla="*/ 544 h 576"/>
              <a:gd name="T14" fmla="*/ 552 w 608"/>
              <a:gd name="T15" fmla="*/ 448 h 576"/>
              <a:gd name="T16" fmla="*/ 600 w 608"/>
              <a:gd name="T17" fmla="*/ 256 h 576"/>
              <a:gd name="T18" fmla="*/ 504 w 608"/>
              <a:gd name="T19" fmla="*/ 16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8" h="576">
                <a:moveTo>
                  <a:pt x="504" y="160"/>
                </a:moveTo>
                <a:cubicBezTo>
                  <a:pt x="440" y="120"/>
                  <a:pt x="296" y="32"/>
                  <a:pt x="216" y="16"/>
                </a:cubicBezTo>
                <a:cubicBezTo>
                  <a:pt x="136" y="0"/>
                  <a:pt x="48" y="24"/>
                  <a:pt x="24" y="64"/>
                </a:cubicBezTo>
                <a:cubicBezTo>
                  <a:pt x="0" y="104"/>
                  <a:pt x="40" y="208"/>
                  <a:pt x="72" y="256"/>
                </a:cubicBezTo>
                <a:cubicBezTo>
                  <a:pt x="104" y="304"/>
                  <a:pt x="192" y="304"/>
                  <a:pt x="216" y="352"/>
                </a:cubicBezTo>
                <a:cubicBezTo>
                  <a:pt x="240" y="400"/>
                  <a:pt x="176" y="512"/>
                  <a:pt x="216" y="544"/>
                </a:cubicBezTo>
                <a:cubicBezTo>
                  <a:pt x="256" y="576"/>
                  <a:pt x="400" y="560"/>
                  <a:pt x="456" y="544"/>
                </a:cubicBezTo>
                <a:cubicBezTo>
                  <a:pt x="512" y="528"/>
                  <a:pt x="528" y="496"/>
                  <a:pt x="552" y="448"/>
                </a:cubicBezTo>
                <a:cubicBezTo>
                  <a:pt x="576" y="400"/>
                  <a:pt x="608" y="304"/>
                  <a:pt x="600" y="256"/>
                </a:cubicBezTo>
                <a:cubicBezTo>
                  <a:pt x="592" y="208"/>
                  <a:pt x="568" y="200"/>
                  <a:pt x="504" y="160"/>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4" name="Freeform 176"/>
          <p:cNvSpPr>
            <a:spLocks/>
          </p:cNvSpPr>
          <p:nvPr/>
        </p:nvSpPr>
        <p:spPr bwMode="auto">
          <a:xfrm>
            <a:off x="9034589" y="4442656"/>
            <a:ext cx="825500" cy="1104900"/>
          </a:xfrm>
          <a:custGeom>
            <a:avLst/>
            <a:gdLst>
              <a:gd name="T0" fmla="*/ 400 w 520"/>
              <a:gd name="T1" fmla="*/ 16 h 696"/>
              <a:gd name="T2" fmla="*/ 160 w 520"/>
              <a:gd name="T3" fmla="*/ 16 h 696"/>
              <a:gd name="T4" fmla="*/ 16 w 520"/>
              <a:gd name="T5" fmla="*/ 112 h 696"/>
              <a:gd name="T6" fmla="*/ 64 w 520"/>
              <a:gd name="T7" fmla="*/ 304 h 696"/>
              <a:gd name="T8" fmla="*/ 208 w 520"/>
              <a:gd name="T9" fmla="*/ 352 h 696"/>
              <a:gd name="T10" fmla="*/ 256 w 520"/>
              <a:gd name="T11" fmla="*/ 544 h 696"/>
              <a:gd name="T12" fmla="*/ 304 w 520"/>
              <a:gd name="T13" fmla="*/ 688 h 696"/>
              <a:gd name="T14" fmla="*/ 496 w 520"/>
              <a:gd name="T15" fmla="*/ 592 h 696"/>
              <a:gd name="T16" fmla="*/ 448 w 520"/>
              <a:gd name="T17" fmla="*/ 352 h 696"/>
              <a:gd name="T18" fmla="*/ 496 w 520"/>
              <a:gd name="T19" fmla="*/ 112 h 696"/>
              <a:gd name="T20" fmla="*/ 400 w 520"/>
              <a:gd name="T21" fmla="*/ 16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696">
                <a:moveTo>
                  <a:pt x="400" y="16"/>
                </a:moveTo>
                <a:cubicBezTo>
                  <a:pt x="344" y="0"/>
                  <a:pt x="224" y="0"/>
                  <a:pt x="160" y="16"/>
                </a:cubicBezTo>
                <a:cubicBezTo>
                  <a:pt x="96" y="32"/>
                  <a:pt x="32" y="64"/>
                  <a:pt x="16" y="112"/>
                </a:cubicBezTo>
                <a:cubicBezTo>
                  <a:pt x="0" y="160"/>
                  <a:pt x="32" y="264"/>
                  <a:pt x="64" y="304"/>
                </a:cubicBezTo>
                <a:cubicBezTo>
                  <a:pt x="96" y="344"/>
                  <a:pt x="176" y="312"/>
                  <a:pt x="208" y="352"/>
                </a:cubicBezTo>
                <a:cubicBezTo>
                  <a:pt x="240" y="392"/>
                  <a:pt x="240" y="488"/>
                  <a:pt x="256" y="544"/>
                </a:cubicBezTo>
                <a:cubicBezTo>
                  <a:pt x="272" y="600"/>
                  <a:pt x="264" y="680"/>
                  <a:pt x="304" y="688"/>
                </a:cubicBezTo>
                <a:cubicBezTo>
                  <a:pt x="344" y="696"/>
                  <a:pt x="472" y="648"/>
                  <a:pt x="496" y="592"/>
                </a:cubicBezTo>
                <a:cubicBezTo>
                  <a:pt x="520" y="536"/>
                  <a:pt x="448" y="432"/>
                  <a:pt x="448" y="352"/>
                </a:cubicBezTo>
                <a:cubicBezTo>
                  <a:pt x="448" y="272"/>
                  <a:pt x="504" y="168"/>
                  <a:pt x="496" y="112"/>
                </a:cubicBezTo>
                <a:cubicBezTo>
                  <a:pt x="488" y="56"/>
                  <a:pt x="456" y="32"/>
                  <a:pt x="400" y="16"/>
                </a:cubicBezTo>
                <a:close/>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nvGrpSpPr>
          <p:cNvPr id="65" name="Group 177"/>
          <p:cNvGrpSpPr>
            <a:grpSpLocks/>
          </p:cNvGrpSpPr>
          <p:nvPr/>
        </p:nvGrpSpPr>
        <p:grpSpPr bwMode="auto">
          <a:xfrm>
            <a:off x="6053262" y="4437894"/>
            <a:ext cx="1528763" cy="1320800"/>
            <a:chOff x="672" y="1536"/>
            <a:chExt cx="1920" cy="1731"/>
          </a:xfrm>
        </p:grpSpPr>
        <p:sp>
          <p:nvSpPr>
            <p:cNvPr id="66" name="Rectangle 178"/>
            <p:cNvSpPr>
              <a:spLocks noChangeArrowheads="1"/>
            </p:cNvSpPr>
            <p:nvPr/>
          </p:nvSpPr>
          <p:spPr bwMode="auto">
            <a:xfrm>
              <a:off x="672" y="1536"/>
              <a:ext cx="1920" cy="17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7" name="Line 179"/>
            <p:cNvSpPr>
              <a:spLocks noChangeShapeType="1"/>
            </p:cNvSpPr>
            <p:nvPr/>
          </p:nvSpPr>
          <p:spPr bwMode="auto">
            <a:xfrm>
              <a:off x="104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8" name="Line 180"/>
            <p:cNvSpPr>
              <a:spLocks noChangeShapeType="1"/>
            </p:cNvSpPr>
            <p:nvPr/>
          </p:nvSpPr>
          <p:spPr bwMode="auto">
            <a:xfrm>
              <a:off x="143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9" name="Line 181"/>
            <p:cNvSpPr>
              <a:spLocks noChangeShapeType="1"/>
            </p:cNvSpPr>
            <p:nvPr/>
          </p:nvSpPr>
          <p:spPr bwMode="auto">
            <a:xfrm>
              <a:off x="1830"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0" name="Line 182"/>
            <p:cNvSpPr>
              <a:spLocks noChangeShapeType="1"/>
            </p:cNvSpPr>
            <p:nvPr/>
          </p:nvSpPr>
          <p:spPr bwMode="auto">
            <a:xfrm>
              <a:off x="2211" y="1539"/>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1" name="Line 183"/>
            <p:cNvSpPr>
              <a:spLocks noChangeShapeType="1"/>
            </p:cNvSpPr>
            <p:nvPr/>
          </p:nvSpPr>
          <p:spPr bwMode="auto">
            <a:xfrm>
              <a:off x="672" y="2949"/>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2" name="Line 184"/>
            <p:cNvSpPr>
              <a:spLocks noChangeShapeType="1"/>
            </p:cNvSpPr>
            <p:nvPr/>
          </p:nvSpPr>
          <p:spPr bwMode="auto">
            <a:xfrm>
              <a:off x="672" y="2604"/>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3" name="Line 185"/>
            <p:cNvSpPr>
              <a:spLocks noChangeShapeType="1"/>
            </p:cNvSpPr>
            <p:nvPr/>
          </p:nvSpPr>
          <p:spPr bwMode="auto">
            <a:xfrm>
              <a:off x="672" y="2250"/>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4" name="Line 186"/>
            <p:cNvSpPr>
              <a:spLocks noChangeShapeType="1"/>
            </p:cNvSpPr>
            <p:nvPr/>
          </p:nvSpPr>
          <p:spPr bwMode="auto">
            <a:xfrm>
              <a:off x="672" y="1902"/>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75" name="Oval 187"/>
          <p:cNvSpPr>
            <a:spLocks noChangeArrowheads="1"/>
          </p:cNvSpPr>
          <p:nvPr/>
        </p:nvSpPr>
        <p:spPr bwMode="auto">
          <a:xfrm>
            <a:off x="6915275" y="4666496"/>
            <a:ext cx="114300" cy="1111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6" name="Oval 188"/>
          <p:cNvSpPr>
            <a:spLocks noChangeArrowheads="1"/>
          </p:cNvSpPr>
          <p:nvPr/>
        </p:nvSpPr>
        <p:spPr bwMode="auto">
          <a:xfrm>
            <a:off x="7220075" y="4666496"/>
            <a:ext cx="114300" cy="1095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7" name="Oval 189"/>
          <p:cNvSpPr>
            <a:spLocks noChangeArrowheads="1"/>
          </p:cNvSpPr>
          <p:nvPr/>
        </p:nvSpPr>
        <p:spPr bwMode="auto">
          <a:xfrm>
            <a:off x="7220075" y="5199896"/>
            <a:ext cx="114300" cy="1095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8" name="Oval 190"/>
          <p:cNvSpPr>
            <a:spLocks noChangeArrowheads="1"/>
          </p:cNvSpPr>
          <p:nvPr/>
        </p:nvSpPr>
        <p:spPr bwMode="auto">
          <a:xfrm>
            <a:off x="6297739" y="5699956"/>
            <a:ext cx="114300"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9" name="Oval 191"/>
          <p:cNvSpPr>
            <a:spLocks noChangeArrowheads="1"/>
          </p:cNvSpPr>
          <p:nvPr/>
        </p:nvSpPr>
        <p:spPr bwMode="auto">
          <a:xfrm>
            <a:off x="6302501" y="5463421"/>
            <a:ext cx="114300" cy="1095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0" name="Oval 192"/>
          <p:cNvSpPr>
            <a:spLocks noChangeArrowheads="1"/>
          </p:cNvSpPr>
          <p:nvPr/>
        </p:nvSpPr>
        <p:spPr bwMode="auto">
          <a:xfrm>
            <a:off x="6000875" y="5203071"/>
            <a:ext cx="114300" cy="1095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1" name="Rectangle 193"/>
          <p:cNvSpPr>
            <a:spLocks noChangeArrowheads="1"/>
          </p:cNvSpPr>
          <p:nvPr/>
        </p:nvSpPr>
        <p:spPr bwMode="auto">
          <a:xfrm>
            <a:off x="7142288" y="4861756"/>
            <a:ext cx="76200" cy="762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2" name="Rectangle 194"/>
          <p:cNvSpPr>
            <a:spLocks noChangeArrowheads="1"/>
          </p:cNvSpPr>
          <p:nvPr/>
        </p:nvSpPr>
        <p:spPr bwMode="auto">
          <a:xfrm>
            <a:off x="6169151" y="5471356"/>
            <a:ext cx="76200" cy="762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83" name="Group 195"/>
          <p:cNvGrpSpPr>
            <a:grpSpLocks/>
          </p:cNvGrpSpPr>
          <p:nvPr/>
        </p:nvGrpSpPr>
        <p:grpSpPr bwMode="auto">
          <a:xfrm>
            <a:off x="3749801" y="4442656"/>
            <a:ext cx="1528763" cy="1320800"/>
            <a:chOff x="672" y="1536"/>
            <a:chExt cx="1920" cy="1731"/>
          </a:xfrm>
        </p:grpSpPr>
        <p:sp>
          <p:nvSpPr>
            <p:cNvPr id="84" name="Rectangle 196"/>
            <p:cNvSpPr>
              <a:spLocks noChangeArrowheads="1"/>
            </p:cNvSpPr>
            <p:nvPr/>
          </p:nvSpPr>
          <p:spPr bwMode="auto">
            <a:xfrm>
              <a:off x="672" y="1536"/>
              <a:ext cx="1920" cy="17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5" name="Line 197"/>
            <p:cNvSpPr>
              <a:spLocks noChangeShapeType="1"/>
            </p:cNvSpPr>
            <p:nvPr/>
          </p:nvSpPr>
          <p:spPr bwMode="auto">
            <a:xfrm>
              <a:off x="104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6" name="Line 198"/>
            <p:cNvSpPr>
              <a:spLocks noChangeShapeType="1"/>
            </p:cNvSpPr>
            <p:nvPr/>
          </p:nvSpPr>
          <p:spPr bwMode="auto">
            <a:xfrm>
              <a:off x="143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7" name="Line 199"/>
            <p:cNvSpPr>
              <a:spLocks noChangeShapeType="1"/>
            </p:cNvSpPr>
            <p:nvPr/>
          </p:nvSpPr>
          <p:spPr bwMode="auto">
            <a:xfrm>
              <a:off x="1830"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8" name="Line 200"/>
            <p:cNvSpPr>
              <a:spLocks noChangeShapeType="1"/>
            </p:cNvSpPr>
            <p:nvPr/>
          </p:nvSpPr>
          <p:spPr bwMode="auto">
            <a:xfrm>
              <a:off x="2211" y="1539"/>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9" name="Line 201"/>
            <p:cNvSpPr>
              <a:spLocks noChangeShapeType="1"/>
            </p:cNvSpPr>
            <p:nvPr/>
          </p:nvSpPr>
          <p:spPr bwMode="auto">
            <a:xfrm>
              <a:off x="672" y="2949"/>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90" name="Line 202"/>
            <p:cNvSpPr>
              <a:spLocks noChangeShapeType="1"/>
            </p:cNvSpPr>
            <p:nvPr/>
          </p:nvSpPr>
          <p:spPr bwMode="auto">
            <a:xfrm>
              <a:off x="672" y="2604"/>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91" name="Line 203"/>
            <p:cNvSpPr>
              <a:spLocks noChangeShapeType="1"/>
            </p:cNvSpPr>
            <p:nvPr/>
          </p:nvSpPr>
          <p:spPr bwMode="auto">
            <a:xfrm>
              <a:off x="672" y="2250"/>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92" name="Line 204"/>
            <p:cNvSpPr>
              <a:spLocks noChangeShapeType="1"/>
            </p:cNvSpPr>
            <p:nvPr/>
          </p:nvSpPr>
          <p:spPr bwMode="auto">
            <a:xfrm>
              <a:off x="672" y="1902"/>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93" name="Oval 205"/>
          <p:cNvSpPr>
            <a:spLocks noChangeArrowheads="1"/>
          </p:cNvSpPr>
          <p:nvPr/>
        </p:nvSpPr>
        <p:spPr bwMode="auto">
          <a:xfrm>
            <a:off x="4627689" y="4661733"/>
            <a:ext cx="114300" cy="1111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4" name="Oval 206"/>
          <p:cNvSpPr>
            <a:spLocks noChangeArrowheads="1"/>
          </p:cNvSpPr>
          <p:nvPr/>
        </p:nvSpPr>
        <p:spPr bwMode="auto">
          <a:xfrm>
            <a:off x="4911851" y="4658556"/>
            <a:ext cx="114300"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5" name="Oval 207"/>
          <p:cNvSpPr>
            <a:spLocks noChangeArrowheads="1"/>
          </p:cNvSpPr>
          <p:nvPr/>
        </p:nvSpPr>
        <p:spPr bwMode="auto">
          <a:xfrm>
            <a:off x="4911851" y="5203071"/>
            <a:ext cx="114300" cy="1095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6" name="Oval 208"/>
          <p:cNvSpPr>
            <a:spLocks noChangeArrowheads="1"/>
          </p:cNvSpPr>
          <p:nvPr/>
        </p:nvSpPr>
        <p:spPr bwMode="auto">
          <a:xfrm>
            <a:off x="3994275" y="5704721"/>
            <a:ext cx="114300" cy="1095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7" name="Oval 209"/>
          <p:cNvSpPr>
            <a:spLocks noChangeArrowheads="1"/>
          </p:cNvSpPr>
          <p:nvPr/>
        </p:nvSpPr>
        <p:spPr bwMode="auto">
          <a:xfrm>
            <a:off x="3999039" y="5468181"/>
            <a:ext cx="114300"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8" name="Oval 210"/>
          <p:cNvSpPr>
            <a:spLocks noChangeArrowheads="1"/>
          </p:cNvSpPr>
          <p:nvPr/>
        </p:nvSpPr>
        <p:spPr bwMode="auto">
          <a:xfrm>
            <a:off x="3697414" y="5207831"/>
            <a:ext cx="114300"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9" name="Rectangle 211"/>
          <p:cNvSpPr>
            <a:spLocks noChangeArrowheads="1"/>
          </p:cNvSpPr>
          <p:nvPr/>
        </p:nvSpPr>
        <p:spPr bwMode="auto">
          <a:xfrm>
            <a:off x="4786439" y="4853819"/>
            <a:ext cx="76200" cy="762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0" name="Rectangle 212"/>
          <p:cNvSpPr>
            <a:spLocks noChangeArrowheads="1"/>
          </p:cNvSpPr>
          <p:nvPr/>
        </p:nvSpPr>
        <p:spPr bwMode="auto">
          <a:xfrm>
            <a:off x="3865688" y="5476119"/>
            <a:ext cx="76200" cy="762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1" name="Freeform 213"/>
          <p:cNvSpPr>
            <a:spLocks/>
          </p:cNvSpPr>
          <p:nvPr/>
        </p:nvSpPr>
        <p:spPr bwMode="auto">
          <a:xfrm>
            <a:off x="4383213" y="4366456"/>
            <a:ext cx="863600" cy="1143000"/>
          </a:xfrm>
          <a:custGeom>
            <a:avLst/>
            <a:gdLst>
              <a:gd name="T0" fmla="*/ 488 w 544"/>
              <a:gd name="T1" fmla="*/ 64 h 720"/>
              <a:gd name="T2" fmla="*/ 392 w 544"/>
              <a:gd name="T3" fmla="*/ 64 h 720"/>
              <a:gd name="T4" fmla="*/ 56 w 544"/>
              <a:gd name="T5" fmla="*/ 64 h 720"/>
              <a:gd name="T6" fmla="*/ 56 w 544"/>
              <a:gd name="T7" fmla="*/ 352 h 720"/>
              <a:gd name="T8" fmla="*/ 248 w 544"/>
              <a:gd name="T9" fmla="*/ 640 h 720"/>
              <a:gd name="T10" fmla="*/ 440 w 544"/>
              <a:gd name="T11" fmla="*/ 688 h 720"/>
              <a:gd name="T12" fmla="*/ 536 w 544"/>
              <a:gd name="T13" fmla="*/ 448 h 720"/>
              <a:gd name="T14" fmla="*/ 488 w 544"/>
              <a:gd name="T15" fmla="*/ 64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4" h="720">
                <a:moveTo>
                  <a:pt x="488" y="64"/>
                </a:moveTo>
                <a:cubicBezTo>
                  <a:pt x="464" y="0"/>
                  <a:pt x="464" y="64"/>
                  <a:pt x="392" y="64"/>
                </a:cubicBezTo>
                <a:cubicBezTo>
                  <a:pt x="320" y="64"/>
                  <a:pt x="112" y="16"/>
                  <a:pt x="56" y="64"/>
                </a:cubicBezTo>
                <a:cubicBezTo>
                  <a:pt x="0" y="112"/>
                  <a:pt x="24" y="256"/>
                  <a:pt x="56" y="352"/>
                </a:cubicBezTo>
                <a:cubicBezTo>
                  <a:pt x="88" y="448"/>
                  <a:pt x="184" y="584"/>
                  <a:pt x="248" y="640"/>
                </a:cubicBezTo>
                <a:cubicBezTo>
                  <a:pt x="312" y="696"/>
                  <a:pt x="392" y="720"/>
                  <a:pt x="440" y="688"/>
                </a:cubicBezTo>
                <a:cubicBezTo>
                  <a:pt x="488" y="656"/>
                  <a:pt x="528" y="552"/>
                  <a:pt x="536" y="448"/>
                </a:cubicBezTo>
                <a:cubicBezTo>
                  <a:pt x="544" y="344"/>
                  <a:pt x="512" y="128"/>
                  <a:pt x="488" y="64"/>
                </a:cubicBezTo>
                <a:close/>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2" name="Freeform 214"/>
          <p:cNvSpPr>
            <a:spLocks/>
          </p:cNvSpPr>
          <p:nvPr/>
        </p:nvSpPr>
        <p:spPr bwMode="auto">
          <a:xfrm>
            <a:off x="3392613" y="4976056"/>
            <a:ext cx="889000" cy="1117600"/>
          </a:xfrm>
          <a:custGeom>
            <a:avLst/>
            <a:gdLst>
              <a:gd name="T0" fmla="*/ 496 w 560"/>
              <a:gd name="T1" fmla="*/ 176 h 704"/>
              <a:gd name="T2" fmla="*/ 352 w 560"/>
              <a:gd name="T3" fmla="*/ 32 h 704"/>
              <a:gd name="T4" fmla="*/ 112 w 560"/>
              <a:gd name="T5" fmla="*/ 32 h 704"/>
              <a:gd name="T6" fmla="*/ 16 w 560"/>
              <a:gd name="T7" fmla="*/ 224 h 704"/>
              <a:gd name="T8" fmla="*/ 208 w 560"/>
              <a:gd name="T9" fmla="*/ 368 h 704"/>
              <a:gd name="T10" fmla="*/ 304 w 560"/>
              <a:gd name="T11" fmla="*/ 608 h 704"/>
              <a:gd name="T12" fmla="*/ 448 w 560"/>
              <a:gd name="T13" fmla="*/ 704 h 704"/>
              <a:gd name="T14" fmla="*/ 544 w 560"/>
              <a:gd name="T15" fmla="*/ 608 h 704"/>
              <a:gd name="T16" fmla="*/ 544 w 560"/>
              <a:gd name="T17" fmla="*/ 416 h 704"/>
              <a:gd name="T18" fmla="*/ 544 w 560"/>
              <a:gd name="T19" fmla="*/ 224 h 704"/>
              <a:gd name="T20" fmla="*/ 496 w 560"/>
              <a:gd name="T21" fmla="*/ 176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0" h="704">
                <a:moveTo>
                  <a:pt x="496" y="176"/>
                </a:moveTo>
                <a:cubicBezTo>
                  <a:pt x="464" y="144"/>
                  <a:pt x="416" y="56"/>
                  <a:pt x="352" y="32"/>
                </a:cubicBezTo>
                <a:cubicBezTo>
                  <a:pt x="288" y="8"/>
                  <a:pt x="168" y="0"/>
                  <a:pt x="112" y="32"/>
                </a:cubicBezTo>
                <a:cubicBezTo>
                  <a:pt x="56" y="64"/>
                  <a:pt x="0" y="168"/>
                  <a:pt x="16" y="224"/>
                </a:cubicBezTo>
                <a:cubicBezTo>
                  <a:pt x="32" y="280"/>
                  <a:pt x="160" y="304"/>
                  <a:pt x="208" y="368"/>
                </a:cubicBezTo>
                <a:cubicBezTo>
                  <a:pt x="256" y="432"/>
                  <a:pt x="264" y="552"/>
                  <a:pt x="304" y="608"/>
                </a:cubicBezTo>
                <a:cubicBezTo>
                  <a:pt x="344" y="664"/>
                  <a:pt x="408" y="704"/>
                  <a:pt x="448" y="704"/>
                </a:cubicBezTo>
                <a:cubicBezTo>
                  <a:pt x="488" y="704"/>
                  <a:pt x="528" y="656"/>
                  <a:pt x="544" y="608"/>
                </a:cubicBezTo>
                <a:cubicBezTo>
                  <a:pt x="560" y="560"/>
                  <a:pt x="544" y="480"/>
                  <a:pt x="544" y="416"/>
                </a:cubicBezTo>
                <a:cubicBezTo>
                  <a:pt x="544" y="352"/>
                  <a:pt x="552" y="264"/>
                  <a:pt x="544" y="224"/>
                </a:cubicBezTo>
                <a:cubicBezTo>
                  <a:pt x="536" y="184"/>
                  <a:pt x="528" y="208"/>
                  <a:pt x="496" y="176"/>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 name="Text Box 215"/>
          <p:cNvSpPr txBox="1">
            <a:spLocks noChangeArrowheads="1"/>
          </p:cNvSpPr>
          <p:nvPr/>
        </p:nvSpPr>
        <p:spPr bwMode="auto">
          <a:xfrm>
            <a:off x="5743701" y="297580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ko-KR" altLang="ko-KR" sz="2800">
              <a:latin typeface="HY그래픽M" pitchFamily="18" charset="-127"/>
              <a:ea typeface="HY그래픽M" pitchFamily="18" charset="-127"/>
            </a:endParaRPr>
          </a:p>
        </p:txBody>
      </p:sp>
      <p:sp>
        <p:nvSpPr>
          <p:cNvPr id="104" name="AutoShape 216"/>
          <p:cNvSpPr>
            <a:spLocks noChangeArrowheads="1"/>
          </p:cNvSpPr>
          <p:nvPr/>
        </p:nvSpPr>
        <p:spPr bwMode="auto">
          <a:xfrm>
            <a:off x="5116639" y="2067756"/>
            <a:ext cx="304800" cy="304800"/>
          </a:xfrm>
          <a:prstGeom prst="rightArrow">
            <a:avLst>
              <a:gd name="adj1" fmla="val 50000"/>
              <a:gd name="adj2" fmla="val 25000"/>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5" name="AutoShape 217"/>
          <p:cNvSpPr>
            <a:spLocks noChangeArrowheads="1"/>
          </p:cNvSpPr>
          <p:nvPr/>
        </p:nvSpPr>
        <p:spPr bwMode="auto">
          <a:xfrm>
            <a:off x="7366125" y="2307469"/>
            <a:ext cx="304800" cy="304800"/>
          </a:xfrm>
          <a:prstGeom prst="rightArrow">
            <a:avLst>
              <a:gd name="adj1" fmla="val 50000"/>
              <a:gd name="adj2" fmla="val 25000"/>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6" name="AutoShape 218"/>
          <p:cNvSpPr>
            <a:spLocks noChangeArrowheads="1"/>
          </p:cNvSpPr>
          <p:nvPr/>
        </p:nvSpPr>
        <p:spPr bwMode="auto">
          <a:xfrm>
            <a:off x="8879013" y="3915606"/>
            <a:ext cx="304800" cy="457200"/>
          </a:xfrm>
          <a:prstGeom prst="downArrow">
            <a:avLst>
              <a:gd name="adj1" fmla="val 50000"/>
              <a:gd name="adj2" fmla="val 37500"/>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ko-KR" altLang="en-US"/>
          </a:p>
        </p:txBody>
      </p:sp>
      <p:sp>
        <p:nvSpPr>
          <p:cNvPr id="107" name="AutoShape 221"/>
          <p:cNvSpPr>
            <a:spLocks noChangeArrowheads="1"/>
          </p:cNvSpPr>
          <p:nvPr/>
        </p:nvSpPr>
        <p:spPr bwMode="auto">
          <a:xfrm flipH="1">
            <a:off x="5367465" y="4925256"/>
            <a:ext cx="414337" cy="304800"/>
          </a:xfrm>
          <a:prstGeom prst="rightArrow">
            <a:avLst>
              <a:gd name="adj1" fmla="val 50000"/>
              <a:gd name="adj2" fmla="val 33984"/>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8" name="AutoShape 223"/>
          <p:cNvSpPr>
            <a:spLocks noChangeArrowheads="1"/>
          </p:cNvSpPr>
          <p:nvPr/>
        </p:nvSpPr>
        <p:spPr bwMode="auto">
          <a:xfrm flipH="1">
            <a:off x="7653465" y="4925256"/>
            <a:ext cx="414337" cy="304800"/>
          </a:xfrm>
          <a:prstGeom prst="rightArrow">
            <a:avLst>
              <a:gd name="adj1" fmla="val 50000"/>
              <a:gd name="adj2" fmla="val 33984"/>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109" name="Group 224"/>
          <p:cNvGrpSpPr>
            <a:grpSpLocks/>
          </p:cNvGrpSpPr>
          <p:nvPr/>
        </p:nvGrpSpPr>
        <p:grpSpPr bwMode="auto">
          <a:xfrm>
            <a:off x="3405313" y="1750256"/>
            <a:ext cx="1528763" cy="1320800"/>
            <a:chOff x="672" y="1536"/>
            <a:chExt cx="1920" cy="1731"/>
          </a:xfrm>
        </p:grpSpPr>
        <p:sp>
          <p:nvSpPr>
            <p:cNvPr id="110" name="Rectangle 225"/>
            <p:cNvSpPr>
              <a:spLocks noChangeArrowheads="1"/>
            </p:cNvSpPr>
            <p:nvPr/>
          </p:nvSpPr>
          <p:spPr bwMode="auto">
            <a:xfrm>
              <a:off x="672" y="1536"/>
              <a:ext cx="1920" cy="17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11" name="Line 226"/>
            <p:cNvSpPr>
              <a:spLocks noChangeShapeType="1"/>
            </p:cNvSpPr>
            <p:nvPr/>
          </p:nvSpPr>
          <p:spPr bwMode="auto">
            <a:xfrm>
              <a:off x="104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12" name="Line 227"/>
            <p:cNvSpPr>
              <a:spLocks noChangeShapeType="1"/>
            </p:cNvSpPr>
            <p:nvPr/>
          </p:nvSpPr>
          <p:spPr bwMode="auto">
            <a:xfrm>
              <a:off x="143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13" name="Line 228"/>
            <p:cNvSpPr>
              <a:spLocks noChangeShapeType="1"/>
            </p:cNvSpPr>
            <p:nvPr/>
          </p:nvSpPr>
          <p:spPr bwMode="auto">
            <a:xfrm>
              <a:off x="1830"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14" name="Line 229"/>
            <p:cNvSpPr>
              <a:spLocks noChangeShapeType="1"/>
            </p:cNvSpPr>
            <p:nvPr/>
          </p:nvSpPr>
          <p:spPr bwMode="auto">
            <a:xfrm>
              <a:off x="2211" y="1539"/>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15" name="Line 230"/>
            <p:cNvSpPr>
              <a:spLocks noChangeShapeType="1"/>
            </p:cNvSpPr>
            <p:nvPr/>
          </p:nvSpPr>
          <p:spPr bwMode="auto">
            <a:xfrm>
              <a:off x="672" y="2949"/>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16" name="Line 231"/>
            <p:cNvSpPr>
              <a:spLocks noChangeShapeType="1"/>
            </p:cNvSpPr>
            <p:nvPr/>
          </p:nvSpPr>
          <p:spPr bwMode="auto">
            <a:xfrm>
              <a:off x="672" y="2604"/>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17" name="Line 232"/>
            <p:cNvSpPr>
              <a:spLocks noChangeShapeType="1"/>
            </p:cNvSpPr>
            <p:nvPr/>
          </p:nvSpPr>
          <p:spPr bwMode="auto">
            <a:xfrm>
              <a:off x="672" y="2250"/>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18" name="Line 233"/>
            <p:cNvSpPr>
              <a:spLocks noChangeShapeType="1"/>
            </p:cNvSpPr>
            <p:nvPr/>
          </p:nvSpPr>
          <p:spPr bwMode="auto">
            <a:xfrm>
              <a:off x="672" y="1902"/>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119" name="Oval 234"/>
          <p:cNvSpPr>
            <a:spLocks noChangeArrowheads="1"/>
          </p:cNvSpPr>
          <p:nvPr/>
        </p:nvSpPr>
        <p:spPr bwMode="auto">
          <a:xfrm>
            <a:off x="4241926" y="1978858"/>
            <a:ext cx="114300" cy="1111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20" name="Oval 235"/>
          <p:cNvSpPr>
            <a:spLocks noChangeArrowheads="1"/>
          </p:cNvSpPr>
          <p:nvPr/>
        </p:nvSpPr>
        <p:spPr bwMode="auto">
          <a:xfrm>
            <a:off x="4546726" y="1978856"/>
            <a:ext cx="114300"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21" name="Oval 236"/>
          <p:cNvSpPr>
            <a:spLocks noChangeArrowheads="1"/>
          </p:cNvSpPr>
          <p:nvPr/>
        </p:nvSpPr>
        <p:spPr bwMode="auto">
          <a:xfrm>
            <a:off x="4546726" y="2512256"/>
            <a:ext cx="114300"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22" name="Oval 237"/>
          <p:cNvSpPr>
            <a:spLocks noChangeArrowheads="1"/>
          </p:cNvSpPr>
          <p:nvPr/>
        </p:nvSpPr>
        <p:spPr bwMode="auto">
          <a:xfrm>
            <a:off x="3649789" y="3012321"/>
            <a:ext cx="114300" cy="1095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23" name="Oval 238"/>
          <p:cNvSpPr>
            <a:spLocks noChangeArrowheads="1"/>
          </p:cNvSpPr>
          <p:nvPr/>
        </p:nvSpPr>
        <p:spPr bwMode="auto">
          <a:xfrm>
            <a:off x="3654551" y="2775781"/>
            <a:ext cx="114300"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24" name="Oval 239"/>
          <p:cNvSpPr>
            <a:spLocks noChangeArrowheads="1"/>
          </p:cNvSpPr>
          <p:nvPr/>
        </p:nvSpPr>
        <p:spPr bwMode="auto">
          <a:xfrm>
            <a:off x="3352926" y="2515431"/>
            <a:ext cx="114300"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25" name="Text Box 242"/>
          <p:cNvSpPr txBox="1">
            <a:spLocks noChangeArrowheads="1"/>
          </p:cNvSpPr>
          <p:nvPr/>
        </p:nvSpPr>
        <p:spPr bwMode="auto">
          <a:xfrm>
            <a:off x="3921250" y="298850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ko-KR" altLang="ko-KR" sz="2800">
              <a:latin typeface="HY그래픽M" pitchFamily="18" charset="-127"/>
              <a:ea typeface="HY그래픽M" pitchFamily="18" charset="-127"/>
            </a:endParaRPr>
          </a:p>
        </p:txBody>
      </p:sp>
      <p:sp>
        <p:nvSpPr>
          <p:cNvPr id="126" name="Oval 244"/>
          <p:cNvSpPr>
            <a:spLocks noChangeArrowheads="1"/>
          </p:cNvSpPr>
          <p:nvPr/>
        </p:nvSpPr>
        <p:spPr bwMode="auto">
          <a:xfrm>
            <a:off x="4507039" y="2455106"/>
            <a:ext cx="215900" cy="2159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27" name="Oval 245"/>
          <p:cNvSpPr>
            <a:spLocks noChangeArrowheads="1"/>
          </p:cNvSpPr>
          <p:nvPr/>
        </p:nvSpPr>
        <p:spPr bwMode="auto">
          <a:xfrm>
            <a:off x="4507039" y="1935994"/>
            <a:ext cx="215900" cy="215900"/>
          </a:xfrm>
          <a:prstGeom prst="ellipse">
            <a:avLst/>
          </a:prstGeom>
          <a:noFill/>
          <a:ln w="254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28" name="Text Box 246"/>
          <p:cNvSpPr txBox="1">
            <a:spLocks noChangeArrowheads="1"/>
          </p:cNvSpPr>
          <p:nvPr/>
        </p:nvSpPr>
        <p:spPr bwMode="auto">
          <a:xfrm>
            <a:off x="3146551" y="3242507"/>
            <a:ext cx="22958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latin typeface="Bookman Old Style" pitchFamily="18" charset="0"/>
              </a:rPr>
              <a:t>Random Centroids</a:t>
            </a:r>
          </a:p>
        </p:txBody>
      </p:sp>
      <p:sp>
        <p:nvSpPr>
          <p:cNvPr id="129" name="Text Box 247"/>
          <p:cNvSpPr txBox="1">
            <a:spLocks noChangeArrowheads="1"/>
          </p:cNvSpPr>
          <p:nvPr/>
        </p:nvSpPr>
        <p:spPr bwMode="auto">
          <a:xfrm>
            <a:off x="5626225" y="3291719"/>
            <a:ext cx="1505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latin typeface="Bookman Old Style" pitchFamily="18" charset="0"/>
              </a:rPr>
              <a:t>Assignment</a:t>
            </a:r>
          </a:p>
        </p:txBody>
      </p:sp>
      <p:sp>
        <p:nvSpPr>
          <p:cNvPr id="130" name="Text Box 248"/>
          <p:cNvSpPr txBox="1">
            <a:spLocks noChangeArrowheads="1"/>
          </p:cNvSpPr>
          <p:nvPr/>
        </p:nvSpPr>
        <p:spPr bwMode="auto">
          <a:xfrm>
            <a:off x="8005638" y="3220281"/>
            <a:ext cx="18245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ko-KR">
                <a:latin typeface="Bookman Old Style" pitchFamily="18" charset="0"/>
              </a:rPr>
              <a:t>New Centroids</a:t>
            </a:r>
          </a:p>
          <a:p>
            <a:pPr algn="ctr"/>
            <a:r>
              <a:rPr lang="en-US" altLang="ko-KR">
                <a:latin typeface="Bookman Old Style" pitchFamily="18" charset="0"/>
              </a:rPr>
              <a:t>&amp; (Check)</a:t>
            </a:r>
          </a:p>
        </p:txBody>
      </p:sp>
      <p:sp>
        <p:nvSpPr>
          <p:cNvPr id="131" name="Text Box 249"/>
          <p:cNvSpPr txBox="1">
            <a:spLocks noChangeArrowheads="1"/>
          </p:cNvSpPr>
          <p:nvPr/>
        </p:nvSpPr>
        <p:spPr bwMode="auto">
          <a:xfrm>
            <a:off x="8466263" y="5950782"/>
            <a:ext cx="1505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latin typeface="Bookman Old Style" pitchFamily="18" charset="0"/>
              </a:rPr>
              <a:t>Assignment</a:t>
            </a:r>
          </a:p>
        </p:txBody>
      </p:sp>
      <p:sp>
        <p:nvSpPr>
          <p:cNvPr id="132" name="Text Box 250"/>
          <p:cNvSpPr txBox="1">
            <a:spLocks noChangeArrowheads="1"/>
          </p:cNvSpPr>
          <p:nvPr/>
        </p:nvSpPr>
        <p:spPr bwMode="auto">
          <a:xfrm>
            <a:off x="5989763" y="5884107"/>
            <a:ext cx="18245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latin typeface="Bookman Old Style" pitchFamily="18" charset="0"/>
              </a:rPr>
              <a:t>New Centroids</a:t>
            </a:r>
          </a:p>
          <a:p>
            <a:r>
              <a:rPr lang="en-US" altLang="ko-KR">
                <a:latin typeface="Bookman Old Style" pitchFamily="18" charset="0"/>
              </a:rPr>
              <a:t> &amp; (check)</a:t>
            </a:r>
          </a:p>
        </p:txBody>
      </p:sp>
      <p:sp>
        <p:nvSpPr>
          <p:cNvPr id="133" name="Text Box 251"/>
          <p:cNvSpPr txBox="1">
            <a:spLocks noChangeArrowheads="1"/>
          </p:cNvSpPr>
          <p:nvPr/>
        </p:nvSpPr>
        <p:spPr bwMode="auto">
          <a:xfrm>
            <a:off x="3714875" y="6022219"/>
            <a:ext cx="1505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latin typeface="Bookman Old Style" pitchFamily="18" charset="0"/>
              </a:rPr>
              <a:t>Assignment</a:t>
            </a:r>
          </a:p>
        </p:txBody>
      </p:sp>
      <p:sp>
        <p:nvSpPr>
          <p:cNvPr id="134" name="Freeform 252"/>
          <p:cNvSpPr>
            <a:spLocks/>
          </p:cNvSpPr>
          <p:nvPr/>
        </p:nvSpPr>
        <p:spPr bwMode="auto">
          <a:xfrm>
            <a:off x="5799263" y="4960181"/>
            <a:ext cx="965200" cy="914400"/>
          </a:xfrm>
          <a:custGeom>
            <a:avLst/>
            <a:gdLst>
              <a:gd name="T0" fmla="*/ 504 w 608"/>
              <a:gd name="T1" fmla="*/ 160 h 576"/>
              <a:gd name="T2" fmla="*/ 216 w 608"/>
              <a:gd name="T3" fmla="*/ 16 h 576"/>
              <a:gd name="T4" fmla="*/ 24 w 608"/>
              <a:gd name="T5" fmla="*/ 64 h 576"/>
              <a:gd name="T6" fmla="*/ 72 w 608"/>
              <a:gd name="T7" fmla="*/ 256 h 576"/>
              <a:gd name="T8" fmla="*/ 216 w 608"/>
              <a:gd name="T9" fmla="*/ 352 h 576"/>
              <a:gd name="T10" fmla="*/ 216 w 608"/>
              <a:gd name="T11" fmla="*/ 544 h 576"/>
              <a:gd name="T12" fmla="*/ 456 w 608"/>
              <a:gd name="T13" fmla="*/ 544 h 576"/>
              <a:gd name="T14" fmla="*/ 552 w 608"/>
              <a:gd name="T15" fmla="*/ 448 h 576"/>
              <a:gd name="T16" fmla="*/ 600 w 608"/>
              <a:gd name="T17" fmla="*/ 256 h 576"/>
              <a:gd name="T18" fmla="*/ 504 w 608"/>
              <a:gd name="T19" fmla="*/ 16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8" h="576">
                <a:moveTo>
                  <a:pt x="504" y="160"/>
                </a:moveTo>
                <a:cubicBezTo>
                  <a:pt x="440" y="120"/>
                  <a:pt x="296" y="32"/>
                  <a:pt x="216" y="16"/>
                </a:cubicBezTo>
                <a:cubicBezTo>
                  <a:pt x="136" y="0"/>
                  <a:pt x="48" y="24"/>
                  <a:pt x="24" y="64"/>
                </a:cubicBezTo>
                <a:cubicBezTo>
                  <a:pt x="0" y="104"/>
                  <a:pt x="40" y="208"/>
                  <a:pt x="72" y="256"/>
                </a:cubicBezTo>
                <a:cubicBezTo>
                  <a:pt x="104" y="304"/>
                  <a:pt x="192" y="304"/>
                  <a:pt x="216" y="352"/>
                </a:cubicBezTo>
                <a:cubicBezTo>
                  <a:pt x="240" y="400"/>
                  <a:pt x="176" y="512"/>
                  <a:pt x="216" y="544"/>
                </a:cubicBezTo>
                <a:cubicBezTo>
                  <a:pt x="256" y="576"/>
                  <a:pt x="400" y="560"/>
                  <a:pt x="456" y="544"/>
                </a:cubicBezTo>
                <a:cubicBezTo>
                  <a:pt x="512" y="528"/>
                  <a:pt x="528" y="496"/>
                  <a:pt x="552" y="448"/>
                </a:cubicBezTo>
                <a:cubicBezTo>
                  <a:pt x="576" y="400"/>
                  <a:pt x="608" y="304"/>
                  <a:pt x="600" y="256"/>
                </a:cubicBezTo>
                <a:cubicBezTo>
                  <a:pt x="592" y="208"/>
                  <a:pt x="568" y="200"/>
                  <a:pt x="504" y="160"/>
                </a:cubicBezTo>
                <a:close/>
              </a:path>
            </a:pathLst>
          </a:custGeom>
          <a:noFill/>
          <a:ln w="25400" cap="flat">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5" name="Freeform 253"/>
          <p:cNvSpPr>
            <a:spLocks/>
          </p:cNvSpPr>
          <p:nvPr/>
        </p:nvSpPr>
        <p:spPr bwMode="auto">
          <a:xfrm>
            <a:off x="6713663" y="4437894"/>
            <a:ext cx="825500" cy="1104900"/>
          </a:xfrm>
          <a:custGeom>
            <a:avLst/>
            <a:gdLst>
              <a:gd name="T0" fmla="*/ 400 w 520"/>
              <a:gd name="T1" fmla="*/ 16 h 696"/>
              <a:gd name="T2" fmla="*/ 160 w 520"/>
              <a:gd name="T3" fmla="*/ 16 h 696"/>
              <a:gd name="T4" fmla="*/ 16 w 520"/>
              <a:gd name="T5" fmla="*/ 112 h 696"/>
              <a:gd name="T6" fmla="*/ 64 w 520"/>
              <a:gd name="T7" fmla="*/ 304 h 696"/>
              <a:gd name="T8" fmla="*/ 208 w 520"/>
              <a:gd name="T9" fmla="*/ 352 h 696"/>
              <a:gd name="T10" fmla="*/ 256 w 520"/>
              <a:gd name="T11" fmla="*/ 544 h 696"/>
              <a:gd name="T12" fmla="*/ 304 w 520"/>
              <a:gd name="T13" fmla="*/ 688 h 696"/>
              <a:gd name="T14" fmla="*/ 496 w 520"/>
              <a:gd name="T15" fmla="*/ 592 h 696"/>
              <a:gd name="T16" fmla="*/ 448 w 520"/>
              <a:gd name="T17" fmla="*/ 352 h 696"/>
              <a:gd name="T18" fmla="*/ 496 w 520"/>
              <a:gd name="T19" fmla="*/ 112 h 696"/>
              <a:gd name="T20" fmla="*/ 400 w 520"/>
              <a:gd name="T21" fmla="*/ 16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696">
                <a:moveTo>
                  <a:pt x="400" y="16"/>
                </a:moveTo>
                <a:cubicBezTo>
                  <a:pt x="344" y="0"/>
                  <a:pt x="224" y="0"/>
                  <a:pt x="160" y="16"/>
                </a:cubicBezTo>
                <a:cubicBezTo>
                  <a:pt x="96" y="32"/>
                  <a:pt x="32" y="64"/>
                  <a:pt x="16" y="112"/>
                </a:cubicBezTo>
                <a:cubicBezTo>
                  <a:pt x="0" y="160"/>
                  <a:pt x="32" y="264"/>
                  <a:pt x="64" y="304"/>
                </a:cubicBezTo>
                <a:cubicBezTo>
                  <a:pt x="96" y="344"/>
                  <a:pt x="176" y="312"/>
                  <a:pt x="208" y="352"/>
                </a:cubicBezTo>
                <a:cubicBezTo>
                  <a:pt x="240" y="392"/>
                  <a:pt x="240" y="488"/>
                  <a:pt x="256" y="544"/>
                </a:cubicBezTo>
                <a:cubicBezTo>
                  <a:pt x="272" y="600"/>
                  <a:pt x="264" y="680"/>
                  <a:pt x="304" y="688"/>
                </a:cubicBezTo>
                <a:cubicBezTo>
                  <a:pt x="344" y="696"/>
                  <a:pt x="472" y="648"/>
                  <a:pt x="496" y="592"/>
                </a:cubicBezTo>
                <a:cubicBezTo>
                  <a:pt x="520" y="536"/>
                  <a:pt x="448" y="432"/>
                  <a:pt x="448" y="352"/>
                </a:cubicBezTo>
                <a:cubicBezTo>
                  <a:pt x="448" y="272"/>
                  <a:pt x="504" y="168"/>
                  <a:pt x="496" y="112"/>
                </a:cubicBezTo>
                <a:cubicBezTo>
                  <a:pt x="488" y="56"/>
                  <a:pt x="456" y="32"/>
                  <a:pt x="400" y="16"/>
                </a:cubicBezTo>
                <a:close/>
              </a:path>
            </a:pathLst>
          </a:custGeom>
          <a:noFill/>
          <a:ln w="25400" cap="flat">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6" name="AutoShape 254"/>
          <p:cNvSpPr>
            <a:spLocks noChangeArrowheads="1"/>
          </p:cNvSpPr>
          <p:nvPr/>
        </p:nvSpPr>
        <p:spPr bwMode="auto">
          <a:xfrm flipH="1">
            <a:off x="2990975" y="4787144"/>
            <a:ext cx="414339" cy="304800"/>
          </a:xfrm>
          <a:prstGeom prst="rightArrow">
            <a:avLst>
              <a:gd name="adj1" fmla="val 50000"/>
              <a:gd name="adj2" fmla="val 33984"/>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137" name="Group 255"/>
          <p:cNvGrpSpPr>
            <a:grpSpLocks/>
          </p:cNvGrpSpPr>
          <p:nvPr/>
        </p:nvGrpSpPr>
        <p:grpSpPr bwMode="auto">
          <a:xfrm>
            <a:off x="1386013" y="4375981"/>
            <a:ext cx="1528763" cy="1320800"/>
            <a:chOff x="672" y="1536"/>
            <a:chExt cx="1920" cy="1731"/>
          </a:xfrm>
        </p:grpSpPr>
        <p:sp>
          <p:nvSpPr>
            <p:cNvPr id="138" name="Rectangle 256"/>
            <p:cNvSpPr>
              <a:spLocks noChangeArrowheads="1"/>
            </p:cNvSpPr>
            <p:nvPr/>
          </p:nvSpPr>
          <p:spPr bwMode="auto">
            <a:xfrm>
              <a:off x="672" y="1536"/>
              <a:ext cx="1920" cy="17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9" name="Line 257"/>
            <p:cNvSpPr>
              <a:spLocks noChangeShapeType="1"/>
            </p:cNvSpPr>
            <p:nvPr/>
          </p:nvSpPr>
          <p:spPr bwMode="auto">
            <a:xfrm>
              <a:off x="104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0" name="Line 258"/>
            <p:cNvSpPr>
              <a:spLocks noChangeShapeType="1"/>
            </p:cNvSpPr>
            <p:nvPr/>
          </p:nvSpPr>
          <p:spPr bwMode="auto">
            <a:xfrm>
              <a:off x="143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1" name="Line 259"/>
            <p:cNvSpPr>
              <a:spLocks noChangeShapeType="1"/>
            </p:cNvSpPr>
            <p:nvPr/>
          </p:nvSpPr>
          <p:spPr bwMode="auto">
            <a:xfrm>
              <a:off x="1830"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2" name="Line 260"/>
            <p:cNvSpPr>
              <a:spLocks noChangeShapeType="1"/>
            </p:cNvSpPr>
            <p:nvPr/>
          </p:nvSpPr>
          <p:spPr bwMode="auto">
            <a:xfrm>
              <a:off x="2211" y="1539"/>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3" name="Line 261"/>
            <p:cNvSpPr>
              <a:spLocks noChangeShapeType="1"/>
            </p:cNvSpPr>
            <p:nvPr/>
          </p:nvSpPr>
          <p:spPr bwMode="auto">
            <a:xfrm>
              <a:off x="672" y="2949"/>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4" name="Line 262"/>
            <p:cNvSpPr>
              <a:spLocks noChangeShapeType="1"/>
            </p:cNvSpPr>
            <p:nvPr/>
          </p:nvSpPr>
          <p:spPr bwMode="auto">
            <a:xfrm>
              <a:off x="672" y="2604"/>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5" name="Line 263"/>
            <p:cNvSpPr>
              <a:spLocks noChangeShapeType="1"/>
            </p:cNvSpPr>
            <p:nvPr/>
          </p:nvSpPr>
          <p:spPr bwMode="auto">
            <a:xfrm>
              <a:off x="672" y="2250"/>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6" name="Line 264"/>
            <p:cNvSpPr>
              <a:spLocks noChangeShapeType="1"/>
            </p:cNvSpPr>
            <p:nvPr/>
          </p:nvSpPr>
          <p:spPr bwMode="auto">
            <a:xfrm>
              <a:off x="672" y="1902"/>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147" name="Oval 265"/>
          <p:cNvSpPr>
            <a:spLocks noChangeArrowheads="1"/>
          </p:cNvSpPr>
          <p:nvPr/>
        </p:nvSpPr>
        <p:spPr bwMode="auto">
          <a:xfrm>
            <a:off x="2263901" y="4595058"/>
            <a:ext cx="114300" cy="1111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8" name="Oval 266"/>
          <p:cNvSpPr>
            <a:spLocks noChangeArrowheads="1"/>
          </p:cNvSpPr>
          <p:nvPr/>
        </p:nvSpPr>
        <p:spPr bwMode="auto">
          <a:xfrm>
            <a:off x="2548063" y="4591881"/>
            <a:ext cx="114300"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9" name="Oval 267"/>
          <p:cNvSpPr>
            <a:spLocks noChangeArrowheads="1"/>
          </p:cNvSpPr>
          <p:nvPr/>
        </p:nvSpPr>
        <p:spPr bwMode="auto">
          <a:xfrm>
            <a:off x="2548063" y="5136396"/>
            <a:ext cx="114300" cy="1095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0" name="Oval 268"/>
          <p:cNvSpPr>
            <a:spLocks noChangeArrowheads="1"/>
          </p:cNvSpPr>
          <p:nvPr/>
        </p:nvSpPr>
        <p:spPr bwMode="auto">
          <a:xfrm>
            <a:off x="1630489" y="5638046"/>
            <a:ext cx="114300" cy="1095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1" name="Oval 269"/>
          <p:cNvSpPr>
            <a:spLocks noChangeArrowheads="1"/>
          </p:cNvSpPr>
          <p:nvPr/>
        </p:nvSpPr>
        <p:spPr bwMode="auto">
          <a:xfrm>
            <a:off x="1635251" y="5401506"/>
            <a:ext cx="114300"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2" name="Oval 270"/>
          <p:cNvSpPr>
            <a:spLocks noChangeArrowheads="1"/>
          </p:cNvSpPr>
          <p:nvPr/>
        </p:nvSpPr>
        <p:spPr bwMode="auto">
          <a:xfrm>
            <a:off x="1333626" y="5141156"/>
            <a:ext cx="114300"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3" name="Rectangle 271"/>
          <p:cNvSpPr>
            <a:spLocks noChangeArrowheads="1"/>
          </p:cNvSpPr>
          <p:nvPr/>
        </p:nvSpPr>
        <p:spPr bwMode="auto">
          <a:xfrm>
            <a:off x="2422651" y="4787144"/>
            <a:ext cx="76200" cy="762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4" name="Rectangle 272"/>
          <p:cNvSpPr>
            <a:spLocks noChangeArrowheads="1"/>
          </p:cNvSpPr>
          <p:nvPr/>
        </p:nvSpPr>
        <p:spPr bwMode="auto">
          <a:xfrm>
            <a:off x="1501900" y="5409444"/>
            <a:ext cx="76200" cy="762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5" name="Freeform 273"/>
          <p:cNvSpPr>
            <a:spLocks/>
          </p:cNvSpPr>
          <p:nvPr/>
        </p:nvSpPr>
        <p:spPr bwMode="auto">
          <a:xfrm>
            <a:off x="2019425" y="4299781"/>
            <a:ext cx="863600" cy="1143000"/>
          </a:xfrm>
          <a:custGeom>
            <a:avLst/>
            <a:gdLst>
              <a:gd name="T0" fmla="*/ 488 w 544"/>
              <a:gd name="T1" fmla="*/ 64 h 720"/>
              <a:gd name="T2" fmla="*/ 392 w 544"/>
              <a:gd name="T3" fmla="*/ 64 h 720"/>
              <a:gd name="T4" fmla="*/ 56 w 544"/>
              <a:gd name="T5" fmla="*/ 64 h 720"/>
              <a:gd name="T6" fmla="*/ 56 w 544"/>
              <a:gd name="T7" fmla="*/ 352 h 720"/>
              <a:gd name="T8" fmla="*/ 248 w 544"/>
              <a:gd name="T9" fmla="*/ 640 h 720"/>
              <a:gd name="T10" fmla="*/ 440 w 544"/>
              <a:gd name="T11" fmla="*/ 688 h 720"/>
              <a:gd name="T12" fmla="*/ 536 w 544"/>
              <a:gd name="T13" fmla="*/ 448 h 720"/>
              <a:gd name="T14" fmla="*/ 488 w 544"/>
              <a:gd name="T15" fmla="*/ 64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4" h="720">
                <a:moveTo>
                  <a:pt x="488" y="64"/>
                </a:moveTo>
                <a:cubicBezTo>
                  <a:pt x="464" y="0"/>
                  <a:pt x="464" y="64"/>
                  <a:pt x="392" y="64"/>
                </a:cubicBezTo>
                <a:cubicBezTo>
                  <a:pt x="320" y="64"/>
                  <a:pt x="112" y="16"/>
                  <a:pt x="56" y="64"/>
                </a:cubicBezTo>
                <a:cubicBezTo>
                  <a:pt x="0" y="112"/>
                  <a:pt x="24" y="256"/>
                  <a:pt x="56" y="352"/>
                </a:cubicBezTo>
                <a:cubicBezTo>
                  <a:pt x="88" y="448"/>
                  <a:pt x="184" y="584"/>
                  <a:pt x="248" y="640"/>
                </a:cubicBezTo>
                <a:cubicBezTo>
                  <a:pt x="312" y="696"/>
                  <a:pt x="392" y="720"/>
                  <a:pt x="440" y="688"/>
                </a:cubicBezTo>
                <a:cubicBezTo>
                  <a:pt x="488" y="656"/>
                  <a:pt x="528" y="552"/>
                  <a:pt x="536" y="448"/>
                </a:cubicBezTo>
                <a:cubicBezTo>
                  <a:pt x="544" y="344"/>
                  <a:pt x="512" y="128"/>
                  <a:pt x="488" y="64"/>
                </a:cubicBezTo>
                <a:close/>
              </a:path>
            </a:pathLst>
          </a:custGeom>
          <a:noFill/>
          <a:ln w="25400" cap="flat">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6" name="Freeform 274"/>
          <p:cNvSpPr>
            <a:spLocks/>
          </p:cNvSpPr>
          <p:nvPr/>
        </p:nvSpPr>
        <p:spPr bwMode="auto">
          <a:xfrm>
            <a:off x="1028825" y="4909381"/>
            <a:ext cx="889000" cy="1117600"/>
          </a:xfrm>
          <a:custGeom>
            <a:avLst/>
            <a:gdLst>
              <a:gd name="T0" fmla="*/ 496 w 560"/>
              <a:gd name="T1" fmla="*/ 176 h 704"/>
              <a:gd name="T2" fmla="*/ 352 w 560"/>
              <a:gd name="T3" fmla="*/ 32 h 704"/>
              <a:gd name="T4" fmla="*/ 112 w 560"/>
              <a:gd name="T5" fmla="*/ 32 h 704"/>
              <a:gd name="T6" fmla="*/ 16 w 560"/>
              <a:gd name="T7" fmla="*/ 224 h 704"/>
              <a:gd name="T8" fmla="*/ 208 w 560"/>
              <a:gd name="T9" fmla="*/ 368 h 704"/>
              <a:gd name="T10" fmla="*/ 304 w 560"/>
              <a:gd name="T11" fmla="*/ 608 h 704"/>
              <a:gd name="T12" fmla="*/ 448 w 560"/>
              <a:gd name="T13" fmla="*/ 704 h 704"/>
              <a:gd name="T14" fmla="*/ 544 w 560"/>
              <a:gd name="T15" fmla="*/ 608 h 704"/>
              <a:gd name="T16" fmla="*/ 544 w 560"/>
              <a:gd name="T17" fmla="*/ 416 h 704"/>
              <a:gd name="T18" fmla="*/ 544 w 560"/>
              <a:gd name="T19" fmla="*/ 224 h 704"/>
              <a:gd name="T20" fmla="*/ 496 w 560"/>
              <a:gd name="T21" fmla="*/ 176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0" h="704">
                <a:moveTo>
                  <a:pt x="496" y="176"/>
                </a:moveTo>
                <a:cubicBezTo>
                  <a:pt x="464" y="144"/>
                  <a:pt x="416" y="56"/>
                  <a:pt x="352" y="32"/>
                </a:cubicBezTo>
                <a:cubicBezTo>
                  <a:pt x="288" y="8"/>
                  <a:pt x="168" y="0"/>
                  <a:pt x="112" y="32"/>
                </a:cubicBezTo>
                <a:cubicBezTo>
                  <a:pt x="56" y="64"/>
                  <a:pt x="0" y="168"/>
                  <a:pt x="16" y="224"/>
                </a:cubicBezTo>
                <a:cubicBezTo>
                  <a:pt x="32" y="280"/>
                  <a:pt x="160" y="304"/>
                  <a:pt x="208" y="368"/>
                </a:cubicBezTo>
                <a:cubicBezTo>
                  <a:pt x="256" y="432"/>
                  <a:pt x="264" y="552"/>
                  <a:pt x="304" y="608"/>
                </a:cubicBezTo>
                <a:cubicBezTo>
                  <a:pt x="344" y="664"/>
                  <a:pt x="408" y="704"/>
                  <a:pt x="448" y="704"/>
                </a:cubicBezTo>
                <a:cubicBezTo>
                  <a:pt x="488" y="704"/>
                  <a:pt x="528" y="656"/>
                  <a:pt x="544" y="608"/>
                </a:cubicBezTo>
                <a:cubicBezTo>
                  <a:pt x="560" y="560"/>
                  <a:pt x="544" y="480"/>
                  <a:pt x="544" y="416"/>
                </a:cubicBezTo>
                <a:cubicBezTo>
                  <a:pt x="544" y="352"/>
                  <a:pt x="552" y="264"/>
                  <a:pt x="544" y="224"/>
                </a:cubicBezTo>
                <a:cubicBezTo>
                  <a:pt x="536" y="184"/>
                  <a:pt x="528" y="208"/>
                  <a:pt x="496" y="176"/>
                </a:cubicBezTo>
                <a:close/>
              </a:path>
            </a:pathLst>
          </a:custGeom>
          <a:noFill/>
          <a:ln w="25400" cap="flat">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7" name="Text Box 277"/>
          <p:cNvSpPr txBox="1">
            <a:spLocks noChangeArrowheads="1"/>
          </p:cNvSpPr>
          <p:nvPr/>
        </p:nvSpPr>
        <p:spPr bwMode="auto">
          <a:xfrm>
            <a:off x="1028824" y="6022219"/>
            <a:ext cx="24048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latin typeface="Bookman Old Style" pitchFamily="18" charset="0"/>
              </a:rPr>
              <a:t>Centroids &amp; (check)</a:t>
            </a:r>
          </a:p>
        </p:txBody>
      </p:sp>
      <p:sp>
        <p:nvSpPr>
          <p:cNvPr id="158" name="AutoShape 278"/>
          <p:cNvSpPr>
            <a:spLocks noChangeArrowheads="1"/>
          </p:cNvSpPr>
          <p:nvPr/>
        </p:nvSpPr>
        <p:spPr bwMode="auto">
          <a:xfrm>
            <a:off x="2957639" y="2140781"/>
            <a:ext cx="304800" cy="304800"/>
          </a:xfrm>
          <a:prstGeom prst="rightArrow">
            <a:avLst>
              <a:gd name="adj1" fmla="val 50000"/>
              <a:gd name="adj2" fmla="val 25000"/>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159" name="Group 279"/>
          <p:cNvGrpSpPr>
            <a:grpSpLocks/>
          </p:cNvGrpSpPr>
          <p:nvPr/>
        </p:nvGrpSpPr>
        <p:grpSpPr bwMode="auto">
          <a:xfrm>
            <a:off x="1228851" y="1750256"/>
            <a:ext cx="1528763" cy="1320800"/>
            <a:chOff x="672" y="1536"/>
            <a:chExt cx="1920" cy="1731"/>
          </a:xfrm>
        </p:grpSpPr>
        <p:sp>
          <p:nvSpPr>
            <p:cNvPr id="160" name="Rectangle 280"/>
            <p:cNvSpPr>
              <a:spLocks noChangeArrowheads="1"/>
            </p:cNvSpPr>
            <p:nvPr/>
          </p:nvSpPr>
          <p:spPr bwMode="auto">
            <a:xfrm>
              <a:off x="672" y="1536"/>
              <a:ext cx="1920" cy="17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61" name="Line 281"/>
            <p:cNvSpPr>
              <a:spLocks noChangeShapeType="1"/>
            </p:cNvSpPr>
            <p:nvPr/>
          </p:nvSpPr>
          <p:spPr bwMode="auto">
            <a:xfrm>
              <a:off x="104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2" name="Line 282"/>
            <p:cNvSpPr>
              <a:spLocks noChangeShapeType="1"/>
            </p:cNvSpPr>
            <p:nvPr/>
          </p:nvSpPr>
          <p:spPr bwMode="auto">
            <a:xfrm>
              <a:off x="143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3" name="Line 283"/>
            <p:cNvSpPr>
              <a:spLocks noChangeShapeType="1"/>
            </p:cNvSpPr>
            <p:nvPr/>
          </p:nvSpPr>
          <p:spPr bwMode="auto">
            <a:xfrm>
              <a:off x="1830"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4" name="Line 284"/>
            <p:cNvSpPr>
              <a:spLocks noChangeShapeType="1"/>
            </p:cNvSpPr>
            <p:nvPr/>
          </p:nvSpPr>
          <p:spPr bwMode="auto">
            <a:xfrm>
              <a:off x="2211" y="1539"/>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5" name="Line 285"/>
            <p:cNvSpPr>
              <a:spLocks noChangeShapeType="1"/>
            </p:cNvSpPr>
            <p:nvPr/>
          </p:nvSpPr>
          <p:spPr bwMode="auto">
            <a:xfrm>
              <a:off x="672" y="2949"/>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6" name="Line 286"/>
            <p:cNvSpPr>
              <a:spLocks noChangeShapeType="1"/>
            </p:cNvSpPr>
            <p:nvPr/>
          </p:nvSpPr>
          <p:spPr bwMode="auto">
            <a:xfrm>
              <a:off x="672" y="2604"/>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7" name="Line 287"/>
            <p:cNvSpPr>
              <a:spLocks noChangeShapeType="1"/>
            </p:cNvSpPr>
            <p:nvPr/>
          </p:nvSpPr>
          <p:spPr bwMode="auto">
            <a:xfrm>
              <a:off x="672" y="2250"/>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8" name="Line 288"/>
            <p:cNvSpPr>
              <a:spLocks noChangeShapeType="1"/>
            </p:cNvSpPr>
            <p:nvPr/>
          </p:nvSpPr>
          <p:spPr bwMode="auto">
            <a:xfrm>
              <a:off x="672" y="1902"/>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169" name="Oval 289"/>
          <p:cNvSpPr>
            <a:spLocks noChangeArrowheads="1"/>
          </p:cNvSpPr>
          <p:nvPr/>
        </p:nvSpPr>
        <p:spPr bwMode="auto">
          <a:xfrm>
            <a:off x="2065463" y="1978858"/>
            <a:ext cx="114300" cy="1111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70" name="Oval 290"/>
          <p:cNvSpPr>
            <a:spLocks noChangeArrowheads="1"/>
          </p:cNvSpPr>
          <p:nvPr/>
        </p:nvSpPr>
        <p:spPr bwMode="auto">
          <a:xfrm>
            <a:off x="2370263" y="1978856"/>
            <a:ext cx="114300"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71" name="Oval 291"/>
          <p:cNvSpPr>
            <a:spLocks noChangeArrowheads="1"/>
          </p:cNvSpPr>
          <p:nvPr/>
        </p:nvSpPr>
        <p:spPr bwMode="auto">
          <a:xfrm>
            <a:off x="2370263" y="2512256"/>
            <a:ext cx="114300"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72" name="Oval 292"/>
          <p:cNvSpPr>
            <a:spLocks noChangeArrowheads="1"/>
          </p:cNvSpPr>
          <p:nvPr/>
        </p:nvSpPr>
        <p:spPr bwMode="auto">
          <a:xfrm>
            <a:off x="1473326" y="3012321"/>
            <a:ext cx="114300" cy="1095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73" name="Oval 293"/>
          <p:cNvSpPr>
            <a:spLocks noChangeArrowheads="1"/>
          </p:cNvSpPr>
          <p:nvPr/>
        </p:nvSpPr>
        <p:spPr bwMode="auto">
          <a:xfrm>
            <a:off x="1478089" y="2775781"/>
            <a:ext cx="114300"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74" name="Oval 294"/>
          <p:cNvSpPr>
            <a:spLocks noChangeArrowheads="1"/>
          </p:cNvSpPr>
          <p:nvPr/>
        </p:nvSpPr>
        <p:spPr bwMode="auto">
          <a:xfrm>
            <a:off x="1176463" y="2515431"/>
            <a:ext cx="114300"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75" name="Text Box 295"/>
          <p:cNvSpPr txBox="1">
            <a:spLocks noChangeArrowheads="1"/>
          </p:cNvSpPr>
          <p:nvPr/>
        </p:nvSpPr>
        <p:spPr bwMode="auto">
          <a:xfrm>
            <a:off x="1744789" y="298850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ko-KR" altLang="ko-KR" sz="2800">
              <a:latin typeface="HY그래픽M" pitchFamily="18" charset="-127"/>
              <a:ea typeface="HY그래픽M" pitchFamily="18" charset="-127"/>
            </a:endParaRPr>
          </a:p>
        </p:txBody>
      </p:sp>
      <p:sp>
        <p:nvSpPr>
          <p:cNvPr id="176" name="Text Box 298"/>
          <p:cNvSpPr txBox="1">
            <a:spLocks noChangeArrowheads="1"/>
          </p:cNvSpPr>
          <p:nvPr/>
        </p:nvSpPr>
        <p:spPr bwMode="auto">
          <a:xfrm>
            <a:off x="1279650" y="3220282"/>
            <a:ext cx="14189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latin typeface="Bookman Old Style" pitchFamily="18" charset="0"/>
              </a:rPr>
              <a:t>Input Data</a:t>
            </a:r>
          </a:p>
        </p:txBody>
      </p:sp>
    </p:spTree>
    <p:extLst>
      <p:ext uri="{BB962C8B-B14F-4D97-AF65-F5344CB8AC3E}">
        <p14:creationId xmlns:p14="http://schemas.microsoft.com/office/powerpoint/2010/main" val="1974517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Examples : K-means algorithm</a:t>
            </a:r>
            <a:br>
              <a:rPr lang="en-US" sz="3600" dirty="0" smtClean="0"/>
            </a:br>
            <a:r>
              <a:rPr lang="en-US" sz="3600" dirty="0" smtClean="0"/>
              <a:t>(Weakness on Outlier, i.e. noise)</a:t>
            </a:r>
            <a:endParaRPr lang="en-US" sz="3600" b="1" dirty="0"/>
          </a:p>
        </p:txBody>
      </p:sp>
      <p:sp>
        <p:nvSpPr>
          <p:cNvPr id="4" name="Slide Number Placeholder 3"/>
          <p:cNvSpPr>
            <a:spLocks noGrp="1"/>
          </p:cNvSpPr>
          <p:nvPr>
            <p:ph type="sldNum" sz="quarter" idx="12"/>
          </p:nvPr>
        </p:nvSpPr>
        <p:spPr/>
        <p:txBody>
          <a:bodyPr/>
          <a:lstStyle/>
          <a:p>
            <a:fld id="{10F6E95E-3118-438B-A3A4-7AC9E7E98865}" type="slidenum">
              <a:rPr lang="en-US" smtClean="0">
                <a:solidFill>
                  <a:prstClr val="white">
                    <a:tint val="75000"/>
                  </a:prstClr>
                </a:solidFill>
              </a:rPr>
              <a:pPr/>
              <a:t>31</a:t>
            </a:fld>
            <a:endParaRPr lang="en-US">
              <a:solidFill>
                <a:prstClr val="white">
                  <a:tint val="75000"/>
                </a:prstClr>
              </a:solidFill>
            </a:endParaRPr>
          </a:p>
        </p:txBody>
      </p:sp>
      <p:grpSp>
        <p:nvGrpSpPr>
          <p:cNvPr id="6" name="Group 179"/>
          <p:cNvGrpSpPr>
            <a:grpSpLocks/>
          </p:cNvGrpSpPr>
          <p:nvPr/>
        </p:nvGrpSpPr>
        <p:grpSpPr bwMode="auto">
          <a:xfrm>
            <a:off x="1880479" y="2207796"/>
            <a:ext cx="1333500" cy="1136650"/>
            <a:chOff x="672" y="1536"/>
            <a:chExt cx="1920" cy="1731"/>
          </a:xfrm>
        </p:grpSpPr>
        <p:sp>
          <p:nvSpPr>
            <p:cNvPr id="7" name="Rectangle 180"/>
            <p:cNvSpPr>
              <a:spLocks noChangeArrowheads="1"/>
            </p:cNvSpPr>
            <p:nvPr/>
          </p:nvSpPr>
          <p:spPr bwMode="auto">
            <a:xfrm>
              <a:off x="672" y="1536"/>
              <a:ext cx="1920" cy="17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 name="Line 181"/>
            <p:cNvSpPr>
              <a:spLocks noChangeShapeType="1"/>
            </p:cNvSpPr>
            <p:nvPr/>
          </p:nvSpPr>
          <p:spPr bwMode="auto">
            <a:xfrm>
              <a:off x="104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9" name="Line 182"/>
            <p:cNvSpPr>
              <a:spLocks noChangeShapeType="1"/>
            </p:cNvSpPr>
            <p:nvPr/>
          </p:nvSpPr>
          <p:spPr bwMode="auto">
            <a:xfrm>
              <a:off x="143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 name="Line 183"/>
            <p:cNvSpPr>
              <a:spLocks noChangeShapeType="1"/>
            </p:cNvSpPr>
            <p:nvPr/>
          </p:nvSpPr>
          <p:spPr bwMode="auto">
            <a:xfrm>
              <a:off x="1830"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1" name="Line 184"/>
            <p:cNvSpPr>
              <a:spLocks noChangeShapeType="1"/>
            </p:cNvSpPr>
            <p:nvPr/>
          </p:nvSpPr>
          <p:spPr bwMode="auto">
            <a:xfrm>
              <a:off x="2211" y="1539"/>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2" name="Line 185"/>
            <p:cNvSpPr>
              <a:spLocks noChangeShapeType="1"/>
            </p:cNvSpPr>
            <p:nvPr/>
          </p:nvSpPr>
          <p:spPr bwMode="auto">
            <a:xfrm>
              <a:off x="672" y="2949"/>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 name="Line 186"/>
            <p:cNvSpPr>
              <a:spLocks noChangeShapeType="1"/>
            </p:cNvSpPr>
            <p:nvPr/>
          </p:nvSpPr>
          <p:spPr bwMode="auto">
            <a:xfrm>
              <a:off x="672" y="2604"/>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 name="Line 187"/>
            <p:cNvSpPr>
              <a:spLocks noChangeShapeType="1"/>
            </p:cNvSpPr>
            <p:nvPr/>
          </p:nvSpPr>
          <p:spPr bwMode="auto">
            <a:xfrm>
              <a:off x="672" y="2250"/>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 name="Line 188"/>
            <p:cNvSpPr>
              <a:spLocks noChangeShapeType="1"/>
            </p:cNvSpPr>
            <p:nvPr/>
          </p:nvSpPr>
          <p:spPr bwMode="auto">
            <a:xfrm>
              <a:off x="672" y="1902"/>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16" name="Oval 189"/>
          <p:cNvSpPr>
            <a:spLocks noChangeArrowheads="1"/>
          </p:cNvSpPr>
          <p:nvPr/>
        </p:nvSpPr>
        <p:spPr bwMode="auto">
          <a:xfrm>
            <a:off x="2629779" y="2404646"/>
            <a:ext cx="100012" cy="95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7" name="Oval 190"/>
          <p:cNvSpPr>
            <a:spLocks noChangeArrowheads="1"/>
          </p:cNvSpPr>
          <p:nvPr/>
        </p:nvSpPr>
        <p:spPr bwMode="auto">
          <a:xfrm>
            <a:off x="2885367" y="2404646"/>
            <a:ext cx="100013" cy="936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8" name="Oval 191"/>
          <p:cNvSpPr>
            <a:spLocks noChangeArrowheads="1"/>
          </p:cNvSpPr>
          <p:nvPr/>
        </p:nvSpPr>
        <p:spPr bwMode="auto">
          <a:xfrm>
            <a:off x="2885367" y="2863433"/>
            <a:ext cx="100013" cy="95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9" name="Oval 192"/>
          <p:cNvSpPr>
            <a:spLocks noChangeArrowheads="1"/>
          </p:cNvSpPr>
          <p:nvPr/>
        </p:nvSpPr>
        <p:spPr bwMode="auto">
          <a:xfrm>
            <a:off x="2094793" y="3295235"/>
            <a:ext cx="98425" cy="936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0" name="Oval 193"/>
          <p:cNvSpPr>
            <a:spLocks noChangeArrowheads="1"/>
          </p:cNvSpPr>
          <p:nvPr/>
        </p:nvSpPr>
        <p:spPr bwMode="auto">
          <a:xfrm>
            <a:off x="2097967" y="3090446"/>
            <a:ext cx="100013" cy="95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1" name="Oval 194"/>
          <p:cNvSpPr>
            <a:spLocks noChangeArrowheads="1"/>
          </p:cNvSpPr>
          <p:nvPr/>
        </p:nvSpPr>
        <p:spPr bwMode="auto">
          <a:xfrm>
            <a:off x="1836030" y="2866610"/>
            <a:ext cx="98425" cy="936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2" name="Text Box 195"/>
          <p:cNvSpPr txBox="1">
            <a:spLocks noChangeArrowheads="1"/>
          </p:cNvSpPr>
          <p:nvPr/>
        </p:nvSpPr>
        <p:spPr bwMode="auto">
          <a:xfrm>
            <a:off x="2318630" y="336349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ko-KR" altLang="ko-KR" sz="2800">
              <a:latin typeface="HY그래픽M" pitchFamily="18" charset="-127"/>
              <a:ea typeface="HY그래픽M" pitchFamily="18" charset="-127"/>
            </a:endParaRPr>
          </a:p>
        </p:txBody>
      </p:sp>
      <p:sp>
        <p:nvSpPr>
          <p:cNvPr id="23" name="Line 196"/>
          <p:cNvSpPr>
            <a:spLocks noChangeShapeType="1"/>
          </p:cNvSpPr>
          <p:nvPr/>
        </p:nvSpPr>
        <p:spPr bwMode="auto">
          <a:xfrm>
            <a:off x="3207630" y="3352383"/>
            <a:ext cx="99695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 name="Oval 197"/>
          <p:cNvSpPr>
            <a:spLocks noChangeArrowheads="1"/>
          </p:cNvSpPr>
          <p:nvPr/>
        </p:nvSpPr>
        <p:spPr bwMode="auto">
          <a:xfrm>
            <a:off x="4033130" y="3304758"/>
            <a:ext cx="100012" cy="95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5" name="Freeform 198"/>
          <p:cNvSpPr>
            <a:spLocks/>
          </p:cNvSpPr>
          <p:nvPr/>
        </p:nvSpPr>
        <p:spPr bwMode="auto">
          <a:xfrm>
            <a:off x="2455155" y="2261771"/>
            <a:ext cx="696912" cy="361950"/>
          </a:xfrm>
          <a:custGeom>
            <a:avLst/>
            <a:gdLst>
              <a:gd name="T0" fmla="*/ 448 w 504"/>
              <a:gd name="T1" fmla="*/ 56 h 264"/>
              <a:gd name="T2" fmla="*/ 160 w 504"/>
              <a:gd name="T3" fmla="*/ 8 h 264"/>
              <a:gd name="T4" fmla="*/ 16 w 504"/>
              <a:gd name="T5" fmla="*/ 104 h 264"/>
              <a:gd name="T6" fmla="*/ 64 w 504"/>
              <a:gd name="T7" fmla="*/ 200 h 264"/>
              <a:gd name="T8" fmla="*/ 256 w 504"/>
              <a:gd name="T9" fmla="*/ 248 h 264"/>
              <a:gd name="T10" fmla="*/ 448 w 504"/>
              <a:gd name="T11" fmla="*/ 248 h 264"/>
              <a:gd name="T12" fmla="*/ 496 w 504"/>
              <a:gd name="T13" fmla="*/ 152 h 264"/>
              <a:gd name="T14" fmla="*/ 448 w 504"/>
              <a:gd name="T15" fmla="*/ 56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4" h="264">
                <a:moveTo>
                  <a:pt x="448" y="56"/>
                </a:moveTo>
                <a:cubicBezTo>
                  <a:pt x="392" y="32"/>
                  <a:pt x="232" y="0"/>
                  <a:pt x="160" y="8"/>
                </a:cubicBezTo>
                <a:cubicBezTo>
                  <a:pt x="88" y="16"/>
                  <a:pt x="32" y="72"/>
                  <a:pt x="16" y="104"/>
                </a:cubicBezTo>
                <a:cubicBezTo>
                  <a:pt x="0" y="136"/>
                  <a:pt x="24" y="176"/>
                  <a:pt x="64" y="200"/>
                </a:cubicBezTo>
                <a:cubicBezTo>
                  <a:pt x="104" y="224"/>
                  <a:pt x="192" y="240"/>
                  <a:pt x="256" y="248"/>
                </a:cubicBezTo>
                <a:cubicBezTo>
                  <a:pt x="320" y="256"/>
                  <a:pt x="408" y="264"/>
                  <a:pt x="448" y="248"/>
                </a:cubicBezTo>
                <a:cubicBezTo>
                  <a:pt x="488" y="232"/>
                  <a:pt x="496" y="184"/>
                  <a:pt x="496" y="152"/>
                </a:cubicBezTo>
                <a:cubicBezTo>
                  <a:pt x="496" y="120"/>
                  <a:pt x="504" y="80"/>
                  <a:pt x="448" y="56"/>
                </a:cubicBezTo>
                <a:close/>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26" name="Group 199"/>
          <p:cNvGrpSpPr>
            <a:grpSpLocks/>
          </p:cNvGrpSpPr>
          <p:nvPr/>
        </p:nvGrpSpPr>
        <p:grpSpPr bwMode="auto">
          <a:xfrm>
            <a:off x="4987217" y="2207798"/>
            <a:ext cx="1271588" cy="1138237"/>
            <a:chOff x="672" y="1536"/>
            <a:chExt cx="1920" cy="1731"/>
          </a:xfrm>
        </p:grpSpPr>
        <p:sp>
          <p:nvSpPr>
            <p:cNvPr id="27" name="Rectangle 200"/>
            <p:cNvSpPr>
              <a:spLocks noChangeArrowheads="1"/>
            </p:cNvSpPr>
            <p:nvPr/>
          </p:nvSpPr>
          <p:spPr bwMode="auto">
            <a:xfrm>
              <a:off x="672" y="1536"/>
              <a:ext cx="1920" cy="17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8" name="Line 201"/>
            <p:cNvSpPr>
              <a:spLocks noChangeShapeType="1"/>
            </p:cNvSpPr>
            <p:nvPr/>
          </p:nvSpPr>
          <p:spPr bwMode="auto">
            <a:xfrm>
              <a:off x="104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9" name="Line 202"/>
            <p:cNvSpPr>
              <a:spLocks noChangeShapeType="1"/>
            </p:cNvSpPr>
            <p:nvPr/>
          </p:nvSpPr>
          <p:spPr bwMode="auto">
            <a:xfrm>
              <a:off x="143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 name="Line 203"/>
            <p:cNvSpPr>
              <a:spLocks noChangeShapeType="1"/>
            </p:cNvSpPr>
            <p:nvPr/>
          </p:nvSpPr>
          <p:spPr bwMode="auto">
            <a:xfrm>
              <a:off x="1830"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1" name="Line 204"/>
            <p:cNvSpPr>
              <a:spLocks noChangeShapeType="1"/>
            </p:cNvSpPr>
            <p:nvPr/>
          </p:nvSpPr>
          <p:spPr bwMode="auto">
            <a:xfrm>
              <a:off x="2211" y="1539"/>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2" name="Line 205"/>
            <p:cNvSpPr>
              <a:spLocks noChangeShapeType="1"/>
            </p:cNvSpPr>
            <p:nvPr/>
          </p:nvSpPr>
          <p:spPr bwMode="auto">
            <a:xfrm>
              <a:off x="672" y="2949"/>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3" name="Line 206"/>
            <p:cNvSpPr>
              <a:spLocks noChangeShapeType="1"/>
            </p:cNvSpPr>
            <p:nvPr/>
          </p:nvSpPr>
          <p:spPr bwMode="auto">
            <a:xfrm>
              <a:off x="672" y="2604"/>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 name="Line 207"/>
            <p:cNvSpPr>
              <a:spLocks noChangeShapeType="1"/>
            </p:cNvSpPr>
            <p:nvPr/>
          </p:nvSpPr>
          <p:spPr bwMode="auto">
            <a:xfrm>
              <a:off x="672" y="2250"/>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5" name="Line 208"/>
            <p:cNvSpPr>
              <a:spLocks noChangeShapeType="1"/>
            </p:cNvSpPr>
            <p:nvPr/>
          </p:nvSpPr>
          <p:spPr bwMode="auto">
            <a:xfrm>
              <a:off x="672" y="1902"/>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36" name="Oval 209"/>
          <p:cNvSpPr>
            <a:spLocks noChangeArrowheads="1"/>
          </p:cNvSpPr>
          <p:nvPr/>
        </p:nvSpPr>
        <p:spPr bwMode="auto">
          <a:xfrm>
            <a:off x="5701591" y="2404646"/>
            <a:ext cx="95251" cy="95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7" name="Oval 210"/>
          <p:cNvSpPr>
            <a:spLocks noChangeArrowheads="1"/>
          </p:cNvSpPr>
          <p:nvPr/>
        </p:nvSpPr>
        <p:spPr bwMode="auto">
          <a:xfrm>
            <a:off x="5946065" y="2404646"/>
            <a:ext cx="95251" cy="936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 name="Oval 211"/>
          <p:cNvSpPr>
            <a:spLocks noChangeArrowheads="1"/>
          </p:cNvSpPr>
          <p:nvPr/>
        </p:nvSpPr>
        <p:spPr bwMode="auto">
          <a:xfrm>
            <a:off x="5946065" y="2863433"/>
            <a:ext cx="95251" cy="95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 name="Oval 212"/>
          <p:cNvSpPr>
            <a:spLocks noChangeArrowheads="1"/>
          </p:cNvSpPr>
          <p:nvPr/>
        </p:nvSpPr>
        <p:spPr bwMode="auto">
          <a:xfrm>
            <a:off x="5190416" y="3295235"/>
            <a:ext cx="95251" cy="936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 name="Oval 213"/>
          <p:cNvSpPr>
            <a:spLocks noChangeArrowheads="1"/>
          </p:cNvSpPr>
          <p:nvPr/>
        </p:nvSpPr>
        <p:spPr bwMode="auto">
          <a:xfrm>
            <a:off x="5195179" y="3090446"/>
            <a:ext cx="95251" cy="95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1" name="Oval 214"/>
          <p:cNvSpPr>
            <a:spLocks noChangeArrowheads="1"/>
          </p:cNvSpPr>
          <p:nvPr/>
        </p:nvSpPr>
        <p:spPr bwMode="auto">
          <a:xfrm>
            <a:off x="4944353" y="2866608"/>
            <a:ext cx="95251" cy="95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2" name="Text Box 215"/>
          <p:cNvSpPr txBox="1">
            <a:spLocks noChangeArrowheads="1"/>
          </p:cNvSpPr>
          <p:nvPr/>
        </p:nvSpPr>
        <p:spPr bwMode="auto">
          <a:xfrm>
            <a:off x="5399966" y="336349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ko-KR" altLang="ko-KR" sz="2800">
              <a:latin typeface="HY그래픽M" pitchFamily="18" charset="-127"/>
              <a:ea typeface="HY그래픽M" pitchFamily="18" charset="-127"/>
            </a:endParaRPr>
          </a:p>
        </p:txBody>
      </p:sp>
      <p:sp>
        <p:nvSpPr>
          <p:cNvPr id="43" name="Line 216"/>
          <p:cNvSpPr>
            <a:spLocks noChangeShapeType="1"/>
          </p:cNvSpPr>
          <p:nvPr/>
        </p:nvSpPr>
        <p:spPr bwMode="auto">
          <a:xfrm>
            <a:off x="6252455" y="3352383"/>
            <a:ext cx="950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4" name="Oval 217"/>
          <p:cNvSpPr>
            <a:spLocks noChangeArrowheads="1"/>
          </p:cNvSpPr>
          <p:nvPr/>
        </p:nvSpPr>
        <p:spPr bwMode="auto">
          <a:xfrm>
            <a:off x="7041441" y="3306346"/>
            <a:ext cx="95251" cy="936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5" name="Freeform 218"/>
          <p:cNvSpPr>
            <a:spLocks/>
          </p:cNvSpPr>
          <p:nvPr/>
        </p:nvSpPr>
        <p:spPr bwMode="auto">
          <a:xfrm>
            <a:off x="5534904" y="2261771"/>
            <a:ext cx="665163" cy="361950"/>
          </a:xfrm>
          <a:custGeom>
            <a:avLst/>
            <a:gdLst>
              <a:gd name="T0" fmla="*/ 448 w 504"/>
              <a:gd name="T1" fmla="*/ 56 h 264"/>
              <a:gd name="T2" fmla="*/ 160 w 504"/>
              <a:gd name="T3" fmla="*/ 8 h 264"/>
              <a:gd name="T4" fmla="*/ 16 w 504"/>
              <a:gd name="T5" fmla="*/ 104 h 264"/>
              <a:gd name="T6" fmla="*/ 64 w 504"/>
              <a:gd name="T7" fmla="*/ 200 h 264"/>
              <a:gd name="T8" fmla="*/ 256 w 504"/>
              <a:gd name="T9" fmla="*/ 248 h 264"/>
              <a:gd name="T10" fmla="*/ 448 w 504"/>
              <a:gd name="T11" fmla="*/ 248 h 264"/>
              <a:gd name="T12" fmla="*/ 496 w 504"/>
              <a:gd name="T13" fmla="*/ 152 h 264"/>
              <a:gd name="T14" fmla="*/ 448 w 504"/>
              <a:gd name="T15" fmla="*/ 56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4" h="264">
                <a:moveTo>
                  <a:pt x="448" y="56"/>
                </a:moveTo>
                <a:cubicBezTo>
                  <a:pt x="392" y="32"/>
                  <a:pt x="232" y="0"/>
                  <a:pt x="160" y="8"/>
                </a:cubicBezTo>
                <a:cubicBezTo>
                  <a:pt x="88" y="16"/>
                  <a:pt x="32" y="72"/>
                  <a:pt x="16" y="104"/>
                </a:cubicBezTo>
                <a:cubicBezTo>
                  <a:pt x="0" y="136"/>
                  <a:pt x="24" y="176"/>
                  <a:pt x="64" y="200"/>
                </a:cubicBezTo>
                <a:cubicBezTo>
                  <a:pt x="104" y="224"/>
                  <a:pt x="192" y="240"/>
                  <a:pt x="256" y="248"/>
                </a:cubicBezTo>
                <a:cubicBezTo>
                  <a:pt x="320" y="256"/>
                  <a:pt x="408" y="264"/>
                  <a:pt x="448" y="248"/>
                </a:cubicBezTo>
                <a:cubicBezTo>
                  <a:pt x="488" y="232"/>
                  <a:pt x="496" y="184"/>
                  <a:pt x="496" y="152"/>
                </a:cubicBezTo>
                <a:cubicBezTo>
                  <a:pt x="496" y="120"/>
                  <a:pt x="504" y="80"/>
                  <a:pt x="448" y="56"/>
                </a:cubicBezTo>
                <a:close/>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6" name="Rectangle 219"/>
          <p:cNvSpPr>
            <a:spLocks noChangeArrowheads="1"/>
          </p:cNvSpPr>
          <p:nvPr/>
        </p:nvSpPr>
        <p:spPr bwMode="auto">
          <a:xfrm>
            <a:off x="6717591" y="3201573"/>
            <a:ext cx="63500" cy="6508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7" name="Rectangle 220"/>
          <p:cNvSpPr>
            <a:spLocks noChangeArrowheads="1"/>
          </p:cNvSpPr>
          <p:nvPr/>
        </p:nvSpPr>
        <p:spPr bwMode="auto">
          <a:xfrm>
            <a:off x="5839705" y="2414173"/>
            <a:ext cx="63500" cy="6508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48" name="Group 221"/>
          <p:cNvGrpSpPr>
            <a:grpSpLocks/>
          </p:cNvGrpSpPr>
          <p:nvPr/>
        </p:nvGrpSpPr>
        <p:grpSpPr bwMode="auto">
          <a:xfrm>
            <a:off x="7822491" y="2174458"/>
            <a:ext cx="1271588" cy="1138238"/>
            <a:chOff x="672" y="1536"/>
            <a:chExt cx="1920" cy="1731"/>
          </a:xfrm>
        </p:grpSpPr>
        <p:sp>
          <p:nvSpPr>
            <p:cNvPr id="49" name="Rectangle 222"/>
            <p:cNvSpPr>
              <a:spLocks noChangeArrowheads="1"/>
            </p:cNvSpPr>
            <p:nvPr/>
          </p:nvSpPr>
          <p:spPr bwMode="auto">
            <a:xfrm>
              <a:off x="672" y="1536"/>
              <a:ext cx="1920" cy="17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0" name="Line 223"/>
            <p:cNvSpPr>
              <a:spLocks noChangeShapeType="1"/>
            </p:cNvSpPr>
            <p:nvPr/>
          </p:nvSpPr>
          <p:spPr bwMode="auto">
            <a:xfrm>
              <a:off x="104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1" name="Line 224"/>
            <p:cNvSpPr>
              <a:spLocks noChangeShapeType="1"/>
            </p:cNvSpPr>
            <p:nvPr/>
          </p:nvSpPr>
          <p:spPr bwMode="auto">
            <a:xfrm>
              <a:off x="143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2" name="Line 225"/>
            <p:cNvSpPr>
              <a:spLocks noChangeShapeType="1"/>
            </p:cNvSpPr>
            <p:nvPr/>
          </p:nvSpPr>
          <p:spPr bwMode="auto">
            <a:xfrm>
              <a:off x="1830"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3" name="Line 226"/>
            <p:cNvSpPr>
              <a:spLocks noChangeShapeType="1"/>
            </p:cNvSpPr>
            <p:nvPr/>
          </p:nvSpPr>
          <p:spPr bwMode="auto">
            <a:xfrm>
              <a:off x="2211" y="1539"/>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4" name="Line 227"/>
            <p:cNvSpPr>
              <a:spLocks noChangeShapeType="1"/>
            </p:cNvSpPr>
            <p:nvPr/>
          </p:nvSpPr>
          <p:spPr bwMode="auto">
            <a:xfrm>
              <a:off x="672" y="2949"/>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5" name="Line 228"/>
            <p:cNvSpPr>
              <a:spLocks noChangeShapeType="1"/>
            </p:cNvSpPr>
            <p:nvPr/>
          </p:nvSpPr>
          <p:spPr bwMode="auto">
            <a:xfrm>
              <a:off x="672" y="2604"/>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6" name="Line 229"/>
            <p:cNvSpPr>
              <a:spLocks noChangeShapeType="1"/>
            </p:cNvSpPr>
            <p:nvPr/>
          </p:nvSpPr>
          <p:spPr bwMode="auto">
            <a:xfrm>
              <a:off x="672" y="2250"/>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7" name="Line 230"/>
            <p:cNvSpPr>
              <a:spLocks noChangeShapeType="1"/>
            </p:cNvSpPr>
            <p:nvPr/>
          </p:nvSpPr>
          <p:spPr bwMode="auto">
            <a:xfrm>
              <a:off x="672" y="1902"/>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58" name="Oval 231"/>
          <p:cNvSpPr>
            <a:spLocks noChangeArrowheads="1"/>
          </p:cNvSpPr>
          <p:nvPr/>
        </p:nvSpPr>
        <p:spPr bwMode="auto">
          <a:xfrm>
            <a:off x="8536865" y="2371308"/>
            <a:ext cx="95251" cy="95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9" name="Oval 232"/>
          <p:cNvSpPr>
            <a:spLocks noChangeArrowheads="1"/>
          </p:cNvSpPr>
          <p:nvPr/>
        </p:nvSpPr>
        <p:spPr bwMode="auto">
          <a:xfrm>
            <a:off x="8781341" y="2371310"/>
            <a:ext cx="95251" cy="936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0" name="Oval 233"/>
          <p:cNvSpPr>
            <a:spLocks noChangeArrowheads="1"/>
          </p:cNvSpPr>
          <p:nvPr/>
        </p:nvSpPr>
        <p:spPr bwMode="auto">
          <a:xfrm>
            <a:off x="8781341" y="2830096"/>
            <a:ext cx="95251" cy="95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1" name="Oval 234"/>
          <p:cNvSpPr>
            <a:spLocks noChangeArrowheads="1"/>
          </p:cNvSpPr>
          <p:nvPr/>
        </p:nvSpPr>
        <p:spPr bwMode="auto">
          <a:xfrm>
            <a:off x="8025691" y="3261896"/>
            <a:ext cx="95251" cy="936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2" name="Oval 235"/>
          <p:cNvSpPr>
            <a:spLocks noChangeArrowheads="1"/>
          </p:cNvSpPr>
          <p:nvPr/>
        </p:nvSpPr>
        <p:spPr bwMode="auto">
          <a:xfrm>
            <a:off x="8030453" y="3057108"/>
            <a:ext cx="95251" cy="95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3" name="Oval 236"/>
          <p:cNvSpPr>
            <a:spLocks noChangeArrowheads="1"/>
          </p:cNvSpPr>
          <p:nvPr/>
        </p:nvSpPr>
        <p:spPr bwMode="auto">
          <a:xfrm>
            <a:off x="7781216" y="3060283"/>
            <a:ext cx="95251" cy="95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4" name="Text Box 237"/>
          <p:cNvSpPr txBox="1">
            <a:spLocks noChangeArrowheads="1"/>
          </p:cNvSpPr>
          <p:nvPr/>
        </p:nvSpPr>
        <p:spPr bwMode="auto">
          <a:xfrm>
            <a:off x="8235242" y="3330159"/>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ko-KR" altLang="ko-KR" sz="2800">
              <a:latin typeface="HY그래픽M" pitchFamily="18" charset="-127"/>
              <a:ea typeface="HY그래픽M" pitchFamily="18" charset="-127"/>
            </a:endParaRPr>
          </a:p>
        </p:txBody>
      </p:sp>
      <p:sp>
        <p:nvSpPr>
          <p:cNvPr id="65" name="Line 238"/>
          <p:cNvSpPr>
            <a:spLocks noChangeShapeType="1"/>
          </p:cNvSpPr>
          <p:nvPr/>
        </p:nvSpPr>
        <p:spPr bwMode="auto">
          <a:xfrm>
            <a:off x="9087730" y="3307933"/>
            <a:ext cx="1200151" cy="7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6" name="Oval 239"/>
          <p:cNvSpPr>
            <a:spLocks noChangeArrowheads="1"/>
          </p:cNvSpPr>
          <p:nvPr/>
        </p:nvSpPr>
        <p:spPr bwMode="auto">
          <a:xfrm>
            <a:off x="10059279" y="3239671"/>
            <a:ext cx="95251" cy="936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7" name="Rectangle 240"/>
          <p:cNvSpPr>
            <a:spLocks noChangeArrowheads="1"/>
          </p:cNvSpPr>
          <p:nvPr/>
        </p:nvSpPr>
        <p:spPr bwMode="auto">
          <a:xfrm>
            <a:off x="9754479" y="3163473"/>
            <a:ext cx="63500" cy="6508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8" name="Rectangle 241"/>
          <p:cNvSpPr>
            <a:spLocks noChangeArrowheads="1"/>
          </p:cNvSpPr>
          <p:nvPr/>
        </p:nvSpPr>
        <p:spPr bwMode="auto">
          <a:xfrm>
            <a:off x="8674979" y="2380833"/>
            <a:ext cx="63500" cy="6508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 name="Freeform 242"/>
          <p:cNvSpPr>
            <a:spLocks/>
          </p:cNvSpPr>
          <p:nvPr/>
        </p:nvSpPr>
        <p:spPr bwMode="auto">
          <a:xfrm>
            <a:off x="7658979" y="2134771"/>
            <a:ext cx="1447800" cy="1447800"/>
          </a:xfrm>
          <a:custGeom>
            <a:avLst/>
            <a:gdLst>
              <a:gd name="T0" fmla="*/ 888 w 912"/>
              <a:gd name="T1" fmla="*/ 168 h 912"/>
              <a:gd name="T2" fmla="*/ 744 w 912"/>
              <a:gd name="T3" fmla="*/ 24 h 912"/>
              <a:gd name="T4" fmla="*/ 552 w 912"/>
              <a:gd name="T5" fmla="*/ 24 h 912"/>
              <a:gd name="T6" fmla="*/ 312 w 912"/>
              <a:gd name="T7" fmla="*/ 120 h 912"/>
              <a:gd name="T8" fmla="*/ 120 w 912"/>
              <a:gd name="T9" fmla="*/ 312 h 912"/>
              <a:gd name="T10" fmla="*/ 24 w 912"/>
              <a:gd name="T11" fmla="*/ 504 h 912"/>
              <a:gd name="T12" fmla="*/ 24 w 912"/>
              <a:gd name="T13" fmla="*/ 696 h 912"/>
              <a:gd name="T14" fmla="*/ 168 w 912"/>
              <a:gd name="T15" fmla="*/ 888 h 912"/>
              <a:gd name="T16" fmla="*/ 360 w 912"/>
              <a:gd name="T17" fmla="*/ 840 h 912"/>
              <a:gd name="T18" fmla="*/ 600 w 912"/>
              <a:gd name="T19" fmla="*/ 744 h 912"/>
              <a:gd name="T20" fmla="*/ 840 w 912"/>
              <a:gd name="T21" fmla="*/ 552 h 912"/>
              <a:gd name="T22" fmla="*/ 888 w 912"/>
              <a:gd name="T23" fmla="*/ 408 h 912"/>
              <a:gd name="T24" fmla="*/ 888 w 912"/>
              <a:gd name="T25" fmla="*/ 16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2" h="912">
                <a:moveTo>
                  <a:pt x="888" y="168"/>
                </a:moveTo>
                <a:cubicBezTo>
                  <a:pt x="864" y="104"/>
                  <a:pt x="800" y="48"/>
                  <a:pt x="744" y="24"/>
                </a:cubicBezTo>
                <a:cubicBezTo>
                  <a:pt x="688" y="0"/>
                  <a:pt x="624" y="8"/>
                  <a:pt x="552" y="24"/>
                </a:cubicBezTo>
                <a:cubicBezTo>
                  <a:pt x="480" y="40"/>
                  <a:pt x="384" y="72"/>
                  <a:pt x="312" y="120"/>
                </a:cubicBezTo>
                <a:cubicBezTo>
                  <a:pt x="240" y="168"/>
                  <a:pt x="168" y="248"/>
                  <a:pt x="120" y="312"/>
                </a:cubicBezTo>
                <a:cubicBezTo>
                  <a:pt x="72" y="376"/>
                  <a:pt x="40" y="440"/>
                  <a:pt x="24" y="504"/>
                </a:cubicBezTo>
                <a:cubicBezTo>
                  <a:pt x="8" y="568"/>
                  <a:pt x="0" y="632"/>
                  <a:pt x="24" y="696"/>
                </a:cubicBezTo>
                <a:cubicBezTo>
                  <a:pt x="48" y="760"/>
                  <a:pt x="112" y="864"/>
                  <a:pt x="168" y="888"/>
                </a:cubicBezTo>
                <a:cubicBezTo>
                  <a:pt x="224" y="912"/>
                  <a:pt x="288" y="864"/>
                  <a:pt x="360" y="840"/>
                </a:cubicBezTo>
                <a:cubicBezTo>
                  <a:pt x="432" y="816"/>
                  <a:pt x="520" y="792"/>
                  <a:pt x="600" y="744"/>
                </a:cubicBezTo>
                <a:cubicBezTo>
                  <a:pt x="680" y="696"/>
                  <a:pt x="792" y="608"/>
                  <a:pt x="840" y="552"/>
                </a:cubicBezTo>
                <a:cubicBezTo>
                  <a:pt x="888" y="496"/>
                  <a:pt x="880" y="472"/>
                  <a:pt x="888" y="408"/>
                </a:cubicBezTo>
                <a:cubicBezTo>
                  <a:pt x="896" y="344"/>
                  <a:pt x="912" y="232"/>
                  <a:pt x="888" y="168"/>
                </a:cubicBezTo>
                <a:close/>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0" name="Freeform 243"/>
          <p:cNvSpPr>
            <a:spLocks/>
          </p:cNvSpPr>
          <p:nvPr/>
        </p:nvSpPr>
        <p:spPr bwMode="auto">
          <a:xfrm>
            <a:off x="9525879" y="2947571"/>
            <a:ext cx="787400" cy="609600"/>
          </a:xfrm>
          <a:custGeom>
            <a:avLst/>
            <a:gdLst>
              <a:gd name="T0" fmla="*/ 288 w 496"/>
              <a:gd name="T1" fmla="*/ 40 h 384"/>
              <a:gd name="T2" fmla="*/ 48 w 496"/>
              <a:gd name="T3" fmla="*/ 40 h 384"/>
              <a:gd name="T4" fmla="*/ 48 w 496"/>
              <a:gd name="T5" fmla="*/ 280 h 384"/>
              <a:gd name="T6" fmla="*/ 336 w 496"/>
              <a:gd name="T7" fmla="*/ 376 h 384"/>
              <a:gd name="T8" fmla="*/ 480 w 496"/>
              <a:gd name="T9" fmla="*/ 232 h 384"/>
              <a:gd name="T10" fmla="*/ 432 w 496"/>
              <a:gd name="T11" fmla="*/ 40 h 384"/>
              <a:gd name="T12" fmla="*/ 288 w 496"/>
              <a:gd name="T13" fmla="*/ 40 h 384"/>
            </a:gdLst>
            <a:ahLst/>
            <a:cxnLst>
              <a:cxn ang="0">
                <a:pos x="T0" y="T1"/>
              </a:cxn>
              <a:cxn ang="0">
                <a:pos x="T2" y="T3"/>
              </a:cxn>
              <a:cxn ang="0">
                <a:pos x="T4" y="T5"/>
              </a:cxn>
              <a:cxn ang="0">
                <a:pos x="T6" y="T7"/>
              </a:cxn>
              <a:cxn ang="0">
                <a:pos x="T8" y="T9"/>
              </a:cxn>
              <a:cxn ang="0">
                <a:pos x="T10" y="T11"/>
              </a:cxn>
              <a:cxn ang="0">
                <a:pos x="T12" y="T13"/>
              </a:cxn>
            </a:cxnLst>
            <a:rect l="0" t="0" r="r" b="b"/>
            <a:pathLst>
              <a:path w="496" h="384">
                <a:moveTo>
                  <a:pt x="288" y="40"/>
                </a:moveTo>
                <a:cubicBezTo>
                  <a:pt x="224" y="40"/>
                  <a:pt x="88" y="0"/>
                  <a:pt x="48" y="40"/>
                </a:cubicBezTo>
                <a:cubicBezTo>
                  <a:pt x="8" y="80"/>
                  <a:pt x="0" y="224"/>
                  <a:pt x="48" y="280"/>
                </a:cubicBezTo>
                <a:cubicBezTo>
                  <a:pt x="96" y="336"/>
                  <a:pt x="264" y="384"/>
                  <a:pt x="336" y="376"/>
                </a:cubicBezTo>
                <a:cubicBezTo>
                  <a:pt x="408" y="368"/>
                  <a:pt x="464" y="288"/>
                  <a:pt x="480" y="232"/>
                </a:cubicBezTo>
                <a:cubicBezTo>
                  <a:pt x="496" y="176"/>
                  <a:pt x="464" y="72"/>
                  <a:pt x="432" y="40"/>
                </a:cubicBezTo>
                <a:cubicBezTo>
                  <a:pt x="400" y="8"/>
                  <a:pt x="352" y="40"/>
                  <a:pt x="288" y="40"/>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71" name="Group 244"/>
          <p:cNvGrpSpPr>
            <a:grpSpLocks/>
          </p:cNvGrpSpPr>
          <p:nvPr/>
        </p:nvGrpSpPr>
        <p:grpSpPr bwMode="auto">
          <a:xfrm>
            <a:off x="7846305" y="4914483"/>
            <a:ext cx="1271587" cy="1138238"/>
            <a:chOff x="672" y="1536"/>
            <a:chExt cx="1920" cy="1731"/>
          </a:xfrm>
        </p:grpSpPr>
        <p:sp>
          <p:nvSpPr>
            <p:cNvPr id="72" name="Rectangle 245"/>
            <p:cNvSpPr>
              <a:spLocks noChangeArrowheads="1"/>
            </p:cNvSpPr>
            <p:nvPr/>
          </p:nvSpPr>
          <p:spPr bwMode="auto">
            <a:xfrm>
              <a:off x="672" y="1536"/>
              <a:ext cx="1920" cy="17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3" name="Line 246"/>
            <p:cNvSpPr>
              <a:spLocks noChangeShapeType="1"/>
            </p:cNvSpPr>
            <p:nvPr/>
          </p:nvSpPr>
          <p:spPr bwMode="auto">
            <a:xfrm>
              <a:off x="104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4" name="Line 247"/>
            <p:cNvSpPr>
              <a:spLocks noChangeShapeType="1"/>
            </p:cNvSpPr>
            <p:nvPr/>
          </p:nvSpPr>
          <p:spPr bwMode="auto">
            <a:xfrm>
              <a:off x="143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5" name="Line 248"/>
            <p:cNvSpPr>
              <a:spLocks noChangeShapeType="1"/>
            </p:cNvSpPr>
            <p:nvPr/>
          </p:nvSpPr>
          <p:spPr bwMode="auto">
            <a:xfrm>
              <a:off x="1830"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6" name="Line 249"/>
            <p:cNvSpPr>
              <a:spLocks noChangeShapeType="1"/>
            </p:cNvSpPr>
            <p:nvPr/>
          </p:nvSpPr>
          <p:spPr bwMode="auto">
            <a:xfrm>
              <a:off x="2211" y="1539"/>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7" name="Line 250"/>
            <p:cNvSpPr>
              <a:spLocks noChangeShapeType="1"/>
            </p:cNvSpPr>
            <p:nvPr/>
          </p:nvSpPr>
          <p:spPr bwMode="auto">
            <a:xfrm>
              <a:off x="672" y="2949"/>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8" name="Line 251"/>
            <p:cNvSpPr>
              <a:spLocks noChangeShapeType="1"/>
            </p:cNvSpPr>
            <p:nvPr/>
          </p:nvSpPr>
          <p:spPr bwMode="auto">
            <a:xfrm>
              <a:off x="672" y="2604"/>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9" name="Line 252"/>
            <p:cNvSpPr>
              <a:spLocks noChangeShapeType="1"/>
            </p:cNvSpPr>
            <p:nvPr/>
          </p:nvSpPr>
          <p:spPr bwMode="auto">
            <a:xfrm>
              <a:off x="672" y="2250"/>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0" name="Line 253"/>
            <p:cNvSpPr>
              <a:spLocks noChangeShapeType="1"/>
            </p:cNvSpPr>
            <p:nvPr/>
          </p:nvSpPr>
          <p:spPr bwMode="auto">
            <a:xfrm>
              <a:off x="672" y="1902"/>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81" name="Oval 254"/>
          <p:cNvSpPr>
            <a:spLocks noChangeArrowheads="1"/>
          </p:cNvSpPr>
          <p:nvPr/>
        </p:nvSpPr>
        <p:spPr bwMode="auto">
          <a:xfrm>
            <a:off x="8560679" y="5111333"/>
            <a:ext cx="95251" cy="95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2" name="Oval 255"/>
          <p:cNvSpPr>
            <a:spLocks noChangeArrowheads="1"/>
          </p:cNvSpPr>
          <p:nvPr/>
        </p:nvSpPr>
        <p:spPr bwMode="auto">
          <a:xfrm>
            <a:off x="8805153" y="5111335"/>
            <a:ext cx="95251" cy="936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3" name="Oval 256"/>
          <p:cNvSpPr>
            <a:spLocks noChangeArrowheads="1"/>
          </p:cNvSpPr>
          <p:nvPr/>
        </p:nvSpPr>
        <p:spPr bwMode="auto">
          <a:xfrm>
            <a:off x="8805153" y="5570121"/>
            <a:ext cx="95251" cy="95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4" name="Oval 257"/>
          <p:cNvSpPr>
            <a:spLocks noChangeArrowheads="1"/>
          </p:cNvSpPr>
          <p:nvPr/>
        </p:nvSpPr>
        <p:spPr bwMode="auto">
          <a:xfrm>
            <a:off x="8049504" y="6001921"/>
            <a:ext cx="95251" cy="936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5" name="Oval 258"/>
          <p:cNvSpPr>
            <a:spLocks noChangeArrowheads="1"/>
          </p:cNvSpPr>
          <p:nvPr/>
        </p:nvSpPr>
        <p:spPr bwMode="auto">
          <a:xfrm>
            <a:off x="8054265" y="5797133"/>
            <a:ext cx="95251" cy="95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6" name="Oval 259"/>
          <p:cNvSpPr>
            <a:spLocks noChangeArrowheads="1"/>
          </p:cNvSpPr>
          <p:nvPr/>
        </p:nvSpPr>
        <p:spPr bwMode="auto">
          <a:xfrm>
            <a:off x="7803441" y="5573296"/>
            <a:ext cx="95251" cy="95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7" name="Text Box 260"/>
          <p:cNvSpPr txBox="1">
            <a:spLocks noChangeArrowheads="1"/>
          </p:cNvSpPr>
          <p:nvPr/>
        </p:nvSpPr>
        <p:spPr bwMode="auto">
          <a:xfrm>
            <a:off x="8332079" y="603049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ko-KR" altLang="ko-KR" sz="2800">
              <a:latin typeface="HY그래픽M" pitchFamily="18" charset="-127"/>
              <a:ea typeface="HY그래픽M" pitchFamily="18" charset="-127"/>
            </a:endParaRPr>
          </a:p>
        </p:txBody>
      </p:sp>
      <p:sp>
        <p:nvSpPr>
          <p:cNvPr id="88" name="Line 261"/>
          <p:cNvSpPr>
            <a:spLocks noChangeShapeType="1"/>
          </p:cNvSpPr>
          <p:nvPr/>
        </p:nvSpPr>
        <p:spPr bwMode="auto">
          <a:xfrm>
            <a:off x="9111541" y="6047958"/>
            <a:ext cx="1200151" cy="7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9" name="Oval 262"/>
          <p:cNvSpPr>
            <a:spLocks noChangeArrowheads="1"/>
          </p:cNvSpPr>
          <p:nvPr/>
        </p:nvSpPr>
        <p:spPr bwMode="auto">
          <a:xfrm>
            <a:off x="10083091" y="5979696"/>
            <a:ext cx="95251" cy="936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0" name="Rectangle 263"/>
          <p:cNvSpPr>
            <a:spLocks noChangeArrowheads="1"/>
          </p:cNvSpPr>
          <p:nvPr/>
        </p:nvSpPr>
        <p:spPr bwMode="auto">
          <a:xfrm>
            <a:off x="10122779" y="5995573"/>
            <a:ext cx="63500" cy="6508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1" name="Rectangle 264"/>
          <p:cNvSpPr>
            <a:spLocks noChangeArrowheads="1"/>
          </p:cNvSpPr>
          <p:nvPr/>
        </p:nvSpPr>
        <p:spPr bwMode="auto">
          <a:xfrm>
            <a:off x="8389230" y="5528848"/>
            <a:ext cx="63500" cy="6508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2" name="Freeform 265"/>
          <p:cNvSpPr>
            <a:spLocks/>
          </p:cNvSpPr>
          <p:nvPr/>
        </p:nvSpPr>
        <p:spPr bwMode="auto">
          <a:xfrm>
            <a:off x="1682041" y="2715796"/>
            <a:ext cx="2768600" cy="939800"/>
          </a:xfrm>
          <a:custGeom>
            <a:avLst/>
            <a:gdLst>
              <a:gd name="T0" fmla="*/ 384 w 1744"/>
              <a:gd name="T1" fmla="*/ 16 h 592"/>
              <a:gd name="T2" fmla="*/ 96 w 1744"/>
              <a:gd name="T3" fmla="*/ 64 h 592"/>
              <a:gd name="T4" fmla="*/ 0 w 1744"/>
              <a:gd name="T5" fmla="*/ 256 h 592"/>
              <a:gd name="T6" fmla="*/ 96 w 1744"/>
              <a:gd name="T7" fmla="*/ 496 h 592"/>
              <a:gd name="T8" fmla="*/ 288 w 1744"/>
              <a:gd name="T9" fmla="*/ 544 h 592"/>
              <a:gd name="T10" fmla="*/ 624 w 1744"/>
              <a:gd name="T11" fmla="*/ 544 h 592"/>
              <a:gd name="T12" fmla="*/ 1008 w 1744"/>
              <a:gd name="T13" fmla="*/ 592 h 592"/>
              <a:gd name="T14" fmla="*/ 1632 w 1744"/>
              <a:gd name="T15" fmla="*/ 544 h 592"/>
              <a:gd name="T16" fmla="*/ 1680 w 1744"/>
              <a:gd name="T17" fmla="*/ 352 h 592"/>
              <a:gd name="T18" fmla="*/ 1440 w 1744"/>
              <a:gd name="T19" fmla="*/ 256 h 592"/>
              <a:gd name="T20" fmla="*/ 1200 w 1744"/>
              <a:gd name="T21" fmla="*/ 256 h 592"/>
              <a:gd name="T22" fmla="*/ 1008 w 1744"/>
              <a:gd name="T23" fmla="*/ 160 h 592"/>
              <a:gd name="T24" fmla="*/ 1008 w 1744"/>
              <a:gd name="T25" fmla="*/ 112 h 592"/>
              <a:gd name="T26" fmla="*/ 912 w 1744"/>
              <a:gd name="T27" fmla="*/ 16 h 592"/>
              <a:gd name="T28" fmla="*/ 384 w 1744"/>
              <a:gd name="T29" fmla="*/ 1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4" h="592">
                <a:moveTo>
                  <a:pt x="384" y="16"/>
                </a:moveTo>
                <a:cubicBezTo>
                  <a:pt x="248" y="24"/>
                  <a:pt x="160" y="24"/>
                  <a:pt x="96" y="64"/>
                </a:cubicBezTo>
                <a:cubicBezTo>
                  <a:pt x="32" y="104"/>
                  <a:pt x="0" y="184"/>
                  <a:pt x="0" y="256"/>
                </a:cubicBezTo>
                <a:cubicBezTo>
                  <a:pt x="0" y="328"/>
                  <a:pt x="48" y="448"/>
                  <a:pt x="96" y="496"/>
                </a:cubicBezTo>
                <a:cubicBezTo>
                  <a:pt x="144" y="544"/>
                  <a:pt x="200" y="536"/>
                  <a:pt x="288" y="544"/>
                </a:cubicBezTo>
                <a:cubicBezTo>
                  <a:pt x="376" y="552"/>
                  <a:pt x="504" y="536"/>
                  <a:pt x="624" y="544"/>
                </a:cubicBezTo>
                <a:cubicBezTo>
                  <a:pt x="744" y="552"/>
                  <a:pt x="840" y="592"/>
                  <a:pt x="1008" y="592"/>
                </a:cubicBezTo>
                <a:cubicBezTo>
                  <a:pt x="1176" y="592"/>
                  <a:pt x="1520" y="584"/>
                  <a:pt x="1632" y="544"/>
                </a:cubicBezTo>
                <a:cubicBezTo>
                  <a:pt x="1744" y="504"/>
                  <a:pt x="1712" y="400"/>
                  <a:pt x="1680" y="352"/>
                </a:cubicBezTo>
                <a:cubicBezTo>
                  <a:pt x="1648" y="304"/>
                  <a:pt x="1520" y="272"/>
                  <a:pt x="1440" y="256"/>
                </a:cubicBezTo>
                <a:cubicBezTo>
                  <a:pt x="1360" y="240"/>
                  <a:pt x="1272" y="272"/>
                  <a:pt x="1200" y="256"/>
                </a:cubicBezTo>
                <a:cubicBezTo>
                  <a:pt x="1128" y="240"/>
                  <a:pt x="1040" y="184"/>
                  <a:pt x="1008" y="160"/>
                </a:cubicBezTo>
                <a:cubicBezTo>
                  <a:pt x="976" y="136"/>
                  <a:pt x="1024" y="136"/>
                  <a:pt x="1008" y="112"/>
                </a:cubicBezTo>
                <a:cubicBezTo>
                  <a:pt x="992" y="88"/>
                  <a:pt x="1016" y="32"/>
                  <a:pt x="912" y="16"/>
                </a:cubicBezTo>
                <a:cubicBezTo>
                  <a:pt x="808" y="0"/>
                  <a:pt x="520" y="8"/>
                  <a:pt x="384" y="16"/>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3" name="Freeform 266"/>
          <p:cNvSpPr>
            <a:spLocks/>
          </p:cNvSpPr>
          <p:nvPr/>
        </p:nvSpPr>
        <p:spPr bwMode="auto">
          <a:xfrm>
            <a:off x="4704641" y="2720558"/>
            <a:ext cx="2768600" cy="939800"/>
          </a:xfrm>
          <a:custGeom>
            <a:avLst/>
            <a:gdLst>
              <a:gd name="T0" fmla="*/ 384 w 1744"/>
              <a:gd name="T1" fmla="*/ 16 h 592"/>
              <a:gd name="T2" fmla="*/ 96 w 1744"/>
              <a:gd name="T3" fmla="*/ 64 h 592"/>
              <a:gd name="T4" fmla="*/ 0 w 1744"/>
              <a:gd name="T5" fmla="*/ 256 h 592"/>
              <a:gd name="T6" fmla="*/ 96 w 1744"/>
              <a:gd name="T7" fmla="*/ 496 h 592"/>
              <a:gd name="T8" fmla="*/ 288 w 1744"/>
              <a:gd name="T9" fmla="*/ 544 h 592"/>
              <a:gd name="T10" fmla="*/ 624 w 1744"/>
              <a:gd name="T11" fmla="*/ 544 h 592"/>
              <a:gd name="T12" fmla="*/ 1008 w 1744"/>
              <a:gd name="T13" fmla="*/ 592 h 592"/>
              <a:gd name="T14" fmla="*/ 1632 w 1744"/>
              <a:gd name="T15" fmla="*/ 544 h 592"/>
              <a:gd name="T16" fmla="*/ 1680 w 1744"/>
              <a:gd name="T17" fmla="*/ 352 h 592"/>
              <a:gd name="T18" fmla="*/ 1440 w 1744"/>
              <a:gd name="T19" fmla="*/ 256 h 592"/>
              <a:gd name="T20" fmla="*/ 1200 w 1744"/>
              <a:gd name="T21" fmla="*/ 256 h 592"/>
              <a:gd name="T22" fmla="*/ 1008 w 1744"/>
              <a:gd name="T23" fmla="*/ 160 h 592"/>
              <a:gd name="T24" fmla="*/ 1008 w 1744"/>
              <a:gd name="T25" fmla="*/ 112 h 592"/>
              <a:gd name="T26" fmla="*/ 912 w 1744"/>
              <a:gd name="T27" fmla="*/ 16 h 592"/>
              <a:gd name="T28" fmla="*/ 384 w 1744"/>
              <a:gd name="T29" fmla="*/ 1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4" h="592">
                <a:moveTo>
                  <a:pt x="384" y="16"/>
                </a:moveTo>
                <a:cubicBezTo>
                  <a:pt x="248" y="24"/>
                  <a:pt x="160" y="24"/>
                  <a:pt x="96" y="64"/>
                </a:cubicBezTo>
                <a:cubicBezTo>
                  <a:pt x="32" y="104"/>
                  <a:pt x="0" y="184"/>
                  <a:pt x="0" y="256"/>
                </a:cubicBezTo>
                <a:cubicBezTo>
                  <a:pt x="0" y="328"/>
                  <a:pt x="48" y="448"/>
                  <a:pt x="96" y="496"/>
                </a:cubicBezTo>
                <a:cubicBezTo>
                  <a:pt x="144" y="544"/>
                  <a:pt x="200" y="536"/>
                  <a:pt x="288" y="544"/>
                </a:cubicBezTo>
                <a:cubicBezTo>
                  <a:pt x="376" y="552"/>
                  <a:pt x="504" y="536"/>
                  <a:pt x="624" y="544"/>
                </a:cubicBezTo>
                <a:cubicBezTo>
                  <a:pt x="744" y="552"/>
                  <a:pt x="840" y="592"/>
                  <a:pt x="1008" y="592"/>
                </a:cubicBezTo>
                <a:cubicBezTo>
                  <a:pt x="1176" y="592"/>
                  <a:pt x="1520" y="584"/>
                  <a:pt x="1632" y="544"/>
                </a:cubicBezTo>
                <a:cubicBezTo>
                  <a:pt x="1744" y="504"/>
                  <a:pt x="1712" y="400"/>
                  <a:pt x="1680" y="352"/>
                </a:cubicBezTo>
                <a:cubicBezTo>
                  <a:pt x="1648" y="304"/>
                  <a:pt x="1520" y="272"/>
                  <a:pt x="1440" y="256"/>
                </a:cubicBezTo>
                <a:cubicBezTo>
                  <a:pt x="1360" y="240"/>
                  <a:pt x="1272" y="272"/>
                  <a:pt x="1200" y="256"/>
                </a:cubicBezTo>
                <a:cubicBezTo>
                  <a:pt x="1128" y="240"/>
                  <a:pt x="1040" y="184"/>
                  <a:pt x="1008" y="160"/>
                </a:cubicBezTo>
                <a:cubicBezTo>
                  <a:pt x="976" y="136"/>
                  <a:pt x="1024" y="136"/>
                  <a:pt x="1008" y="112"/>
                </a:cubicBezTo>
                <a:cubicBezTo>
                  <a:pt x="992" y="88"/>
                  <a:pt x="1016" y="32"/>
                  <a:pt x="912" y="16"/>
                </a:cubicBezTo>
                <a:cubicBezTo>
                  <a:pt x="808" y="0"/>
                  <a:pt x="520" y="8"/>
                  <a:pt x="384" y="16"/>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4" name="AutoShape 267"/>
          <p:cNvSpPr>
            <a:spLocks noChangeArrowheads="1"/>
          </p:cNvSpPr>
          <p:nvPr/>
        </p:nvSpPr>
        <p:spPr bwMode="auto">
          <a:xfrm>
            <a:off x="4109329" y="2585621"/>
            <a:ext cx="304800" cy="304800"/>
          </a:xfrm>
          <a:prstGeom prst="rightArrow">
            <a:avLst>
              <a:gd name="adj1" fmla="val 50000"/>
              <a:gd name="adj2" fmla="val 25000"/>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5" name="AutoShape 268"/>
          <p:cNvSpPr>
            <a:spLocks noChangeArrowheads="1"/>
          </p:cNvSpPr>
          <p:nvPr/>
        </p:nvSpPr>
        <p:spPr bwMode="auto">
          <a:xfrm>
            <a:off x="6939841" y="2588796"/>
            <a:ext cx="304800" cy="304800"/>
          </a:xfrm>
          <a:prstGeom prst="rightArrow">
            <a:avLst>
              <a:gd name="adj1" fmla="val 50000"/>
              <a:gd name="adj2" fmla="val 25000"/>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6" name="AutoShape 269"/>
          <p:cNvSpPr>
            <a:spLocks noChangeArrowheads="1"/>
          </p:cNvSpPr>
          <p:nvPr/>
        </p:nvSpPr>
        <p:spPr bwMode="auto">
          <a:xfrm>
            <a:off x="8595604" y="4008021"/>
            <a:ext cx="304800" cy="457200"/>
          </a:xfrm>
          <a:prstGeom prst="downArrow">
            <a:avLst>
              <a:gd name="adj1" fmla="val 50000"/>
              <a:gd name="adj2" fmla="val 37500"/>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ko-KR" altLang="en-US"/>
          </a:p>
        </p:txBody>
      </p:sp>
      <p:grpSp>
        <p:nvGrpSpPr>
          <p:cNvPr id="97" name="Group 270"/>
          <p:cNvGrpSpPr>
            <a:grpSpLocks/>
          </p:cNvGrpSpPr>
          <p:nvPr/>
        </p:nvGrpSpPr>
        <p:grpSpPr bwMode="auto">
          <a:xfrm>
            <a:off x="3898191" y="4831933"/>
            <a:ext cx="1271588" cy="1138238"/>
            <a:chOff x="672" y="1536"/>
            <a:chExt cx="1920" cy="1731"/>
          </a:xfrm>
        </p:grpSpPr>
        <p:sp>
          <p:nvSpPr>
            <p:cNvPr id="98" name="Rectangle 271"/>
            <p:cNvSpPr>
              <a:spLocks noChangeArrowheads="1"/>
            </p:cNvSpPr>
            <p:nvPr/>
          </p:nvSpPr>
          <p:spPr bwMode="auto">
            <a:xfrm>
              <a:off x="672" y="1536"/>
              <a:ext cx="1920" cy="17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9" name="Line 272"/>
            <p:cNvSpPr>
              <a:spLocks noChangeShapeType="1"/>
            </p:cNvSpPr>
            <p:nvPr/>
          </p:nvSpPr>
          <p:spPr bwMode="auto">
            <a:xfrm>
              <a:off x="104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0" name="Line 273"/>
            <p:cNvSpPr>
              <a:spLocks noChangeShapeType="1"/>
            </p:cNvSpPr>
            <p:nvPr/>
          </p:nvSpPr>
          <p:spPr bwMode="auto">
            <a:xfrm>
              <a:off x="1434"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1" name="Line 274"/>
            <p:cNvSpPr>
              <a:spLocks noChangeShapeType="1"/>
            </p:cNvSpPr>
            <p:nvPr/>
          </p:nvSpPr>
          <p:spPr bwMode="auto">
            <a:xfrm>
              <a:off x="1830" y="153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2" name="Line 275"/>
            <p:cNvSpPr>
              <a:spLocks noChangeShapeType="1"/>
            </p:cNvSpPr>
            <p:nvPr/>
          </p:nvSpPr>
          <p:spPr bwMode="auto">
            <a:xfrm>
              <a:off x="2211" y="1539"/>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 name="Line 276"/>
            <p:cNvSpPr>
              <a:spLocks noChangeShapeType="1"/>
            </p:cNvSpPr>
            <p:nvPr/>
          </p:nvSpPr>
          <p:spPr bwMode="auto">
            <a:xfrm>
              <a:off x="672" y="2949"/>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 name="Line 277"/>
            <p:cNvSpPr>
              <a:spLocks noChangeShapeType="1"/>
            </p:cNvSpPr>
            <p:nvPr/>
          </p:nvSpPr>
          <p:spPr bwMode="auto">
            <a:xfrm>
              <a:off x="672" y="2604"/>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 name="Line 278"/>
            <p:cNvSpPr>
              <a:spLocks noChangeShapeType="1"/>
            </p:cNvSpPr>
            <p:nvPr/>
          </p:nvSpPr>
          <p:spPr bwMode="auto">
            <a:xfrm>
              <a:off x="672" y="2250"/>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6" name="Line 279"/>
            <p:cNvSpPr>
              <a:spLocks noChangeShapeType="1"/>
            </p:cNvSpPr>
            <p:nvPr/>
          </p:nvSpPr>
          <p:spPr bwMode="auto">
            <a:xfrm>
              <a:off x="672" y="1902"/>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107" name="Oval 280"/>
          <p:cNvSpPr>
            <a:spLocks noChangeArrowheads="1"/>
          </p:cNvSpPr>
          <p:nvPr/>
        </p:nvSpPr>
        <p:spPr bwMode="auto">
          <a:xfrm>
            <a:off x="4612565" y="5028783"/>
            <a:ext cx="95251" cy="95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8" name="Oval 281"/>
          <p:cNvSpPr>
            <a:spLocks noChangeArrowheads="1"/>
          </p:cNvSpPr>
          <p:nvPr/>
        </p:nvSpPr>
        <p:spPr bwMode="auto">
          <a:xfrm>
            <a:off x="4857041" y="5028785"/>
            <a:ext cx="95251" cy="936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9" name="Oval 282"/>
          <p:cNvSpPr>
            <a:spLocks noChangeArrowheads="1"/>
          </p:cNvSpPr>
          <p:nvPr/>
        </p:nvSpPr>
        <p:spPr bwMode="auto">
          <a:xfrm>
            <a:off x="4857041" y="5487571"/>
            <a:ext cx="95251" cy="95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10" name="Oval 283"/>
          <p:cNvSpPr>
            <a:spLocks noChangeArrowheads="1"/>
          </p:cNvSpPr>
          <p:nvPr/>
        </p:nvSpPr>
        <p:spPr bwMode="auto">
          <a:xfrm>
            <a:off x="4101391" y="5919371"/>
            <a:ext cx="95251" cy="936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11" name="Oval 284"/>
          <p:cNvSpPr>
            <a:spLocks noChangeArrowheads="1"/>
          </p:cNvSpPr>
          <p:nvPr/>
        </p:nvSpPr>
        <p:spPr bwMode="auto">
          <a:xfrm>
            <a:off x="4106153" y="5714583"/>
            <a:ext cx="95251" cy="95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12" name="Oval 285"/>
          <p:cNvSpPr>
            <a:spLocks noChangeArrowheads="1"/>
          </p:cNvSpPr>
          <p:nvPr/>
        </p:nvSpPr>
        <p:spPr bwMode="auto">
          <a:xfrm>
            <a:off x="3855328" y="5490746"/>
            <a:ext cx="95251" cy="95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13" name="Line 287"/>
          <p:cNvSpPr>
            <a:spLocks noChangeShapeType="1"/>
          </p:cNvSpPr>
          <p:nvPr/>
        </p:nvSpPr>
        <p:spPr bwMode="auto">
          <a:xfrm>
            <a:off x="5163430" y="5965408"/>
            <a:ext cx="1200151" cy="7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14" name="Oval 288"/>
          <p:cNvSpPr>
            <a:spLocks noChangeArrowheads="1"/>
          </p:cNvSpPr>
          <p:nvPr/>
        </p:nvSpPr>
        <p:spPr bwMode="auto">
          <a:xfrm>
            <a:off x="6134978" y="5897146"/>
            <a:ext cx="95251" cy="936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15" name="Rectangle 289"/>
          <p:cNvSpPr>
            <a:spLocks noChangeArrowheads="1"/>
          </p:cNvSpPr>
          <p:nvPr/>
        </p:nvSpPr>
        <p:spPr bwMode="auto">
          <a:xfrm>
            <a:off x="6174667" y="5913023"/>
            <a:ext cx="63500" cy="6508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16" name="Rectangle 290"/>
          <p:cNvSpPr>
            <a:spLocks noChangeArrowheads="1"/>
          </p:cNvSpPr>
          <p:nvPr/>
        </p:nvSpPr>
        <p:spPr bwMode="auto">
          <a:xfrm>
            <a:off x="4441117" y="5446298"/>
            <a:ext cx="63500" cy="6508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17" name="Freeform 291"/>
          <p:cNvSpPr>
            <a:spLocks/>
          </p:cNvSpPr>
          <p:nvPr/>
        </p:nvSpPr>
        <p:spPr bwMode="auto">
          <a:xfrm>
            <a:off x="3658479" y="4716046"/>
            <a:ext cx="1663700" cy="1524000"/>
          </a:xfrm>
          <a:custGeom>
            <a:avLst/>
            <a:gdLst>
              <a:gd name="T0" fmla="*/ 432 w 1048"/>
              <a:gd name="T1" fmla="*/ 96 h 960"/>
              <a:gd name="T2" fmla="*/ 96 w 1048"/>
              <a:gd name="T3" fmla="*/ 288 h 960"/>
              <a:gd name="T4" fmla="*/ 0 w 1048"/>
              <a:gd name="T5" fmla="*/ 576 h 960"/>
              <a:gd name="T6" fmla="*/ 96 w 1048"/>
              <a:gd name="T7" fmla="*/ 864 h 960"/>
              <a:gd name="T8" fmla="*/ 336 w 1048"/>
              <a:gd name="T9" fmla="*/ 960 h 960"/>
              <a:gd name="T10" fmla="*/ 672 w 1048"/>
              <a:gd name="T11" fmla="*/ 864 h 960"/>
              <a:gd name="T12" fmla="*/ 912 w 1048"/>
              <a:gd name="T13" fmla="*/ 576 h 960"/>
              <a:gd name="T14" fmla="*/ 1008 w 1048"/>
              <a:gd name="T15" fmla="*/ 336 h 960"/>
              <a:gd name="T16" fmla="*/ 1008 w 1048"/>
              <a:gd name="T17" fmla="*/ 96 h 960"/>
              <a:gd name="T18" fmla="*/ 768 w 1048"/>
              <a:gd name="T19" fmla="*/ 0 h 960"/>
              <a:gd name="T20" fmla="*/ 432 w 1048"/>
              <a:gd name="T21" fmla="*/ 96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8" h="960">
                <a:moveTo>
                  <a:pt x="432" y="96"/>
                </a:moveTo>
                <a:cubicBezTo>
                  <a:pt x="320" y="144"/>
                  <a:pt x="168" y="208"/>
                  <a:pt x="96" y="288"/>
                </a:cubicBezTo>
                <a:cubicBezTo>
                  <a:pt x="24" y="368"/>
                  <a:pt x="0" y="480"/>
                  <a:pt x="0" y="576"/>
                </a:cubicBezTo>
                <a:cubicBezTo>
                  <a:pt x="0" y="672"/>
                  <a:pt x="40" y="800"/>
                  <a:pt x="96" y="864"/>
                </a:cubicBezTo>
                <a:cubicBezTo>
                  <a:pt x="152" y="928"/>
                  <a:pt x="240" y="960"/>
                  <a:pt x="336" y="960"/>
                </a:cubicBezTo>
                <a:cubicBezTo>
                  <a:pt x="432" y="960"/>
                  <a:pt x="576" y="928"/>
                  <a:pt x="672" y="864"/>
                </a:cubicBezTo>
                <a:cubicBezTo>
                  <a:pt x="768" y="800"/>
                  <a:pt x="856" y="664"/>
                  <a:pt x="912" y="576"/>
                </a:cubicBezTo>
                <a:cubicBezTo>
                  <a:pt x="968" y="488"/>
                  <a:pt x="992" y="416"/>
                  <a:pt x="1008" y="336"/>
                </a:cubicBezTo>
                <a:cubicBezTo>
                  <a:pt x="1024" y="256"/>
                  <a:pt x="1048" y="152"/>
                  <a:pt x="1008" y="96"/>
                </a:cubicBezTo>
                <a:cubicBezTo>
                  <a:pt x="968" y="40"/>
                  <a:pt x="864" y="0"/>
                  <a:pt x="768" y="0"/>
                </a:cubicBezTo>
                <a:cubicBezTo>
                  <a:pt x="672" y="0"/>
                  <a:pt x="544" y="48"/>
                  <a:pt x="432" y="96"/>
                </a:cubicBezTo>
                <a:close/>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18" name="Freeform 292"/>
          <p:cNvSpPr>
            <a:spLocks/>
          </p:cNvSpPr>
          <p:nvPr/>
        </p:nvSpPr>
        <p:spPr bwMode="auto">
          <a:xfrm>
            <a:off x="5944479" y="5630446"/>
            <a:ext cx="406400" cy="609600"/>
          </a:xfrm>
          <a:custGeom>
            <a:avLst/>
            <a:gdLst>
              <a:gd name="T0" fmla="*/ 288 w 496"/>
              <a:gd name="T1" fmla="*/ 40 h 384"/>
              <a:gd name="T2" fmla="*/ 48 w 496"/>
              <a:gd name="T3" fmla="*/ 40 h 384"/>
              <a:gd name="T4" fmla="*/ 48 w 496"/>
              <a:gd name="T5" fmla="*/ 280 h 384"/>
              <a:gd name="T6" fmla="*/ 336 w 496"/>
              <a:gd name="T7" fmla="*/ 376 h 384"/>
              <a:gd name="T8" fmla="*/ 480 w 496"/>
              <a:gd name="T9" fmla="*/ 232 h 384"/>
              <a:gd name="T10" fmla="*/ 432 w 496"/>
              <a:gd name="T11" fmla="*/ 40 h 384"/>
              <a:gd name="T12" fmla="*/ 288 w 496"/>
              <a:gd name="T13" fmla="*/ 40 h 384"/>
            </a:gdLst>
            <a:ahLst/>
            <a:cxnLst>
              <a:cxn ang="0">
                <a:pos x="T0" y="T1"/>
              </a:cxn>
              <a:cxn ang="0">
                <a:pos x="T2" y="T3"/>
              </a:cxn>
              <a:cxn ang="0">
                <a:pos x="T4" y="T5"/>
              </a:cxn>
              <a:cxn ang="0">
                <a:pos x="T6" y="T7"/>
              </a:cxn>
              <a:cxn ang="0">
                <a:pos x="T8" y="T9"/>
              </a:cxn>
              <a:cxn ang="0">
                <a:pos x="T10" y="T11"/>
              </a:cxn>
              <a:cxn ang="0">
                <a:pos x="T12" y="T13"/>
              </a:cxn>
            </a:cxnLst>
            <a:rect l="0" t="0" r="r" b="b"/>
            <a:pathLst>
              <a:path w="496" h="384">
                <a:moveTo>
                  <a:pt x="288" y="40"/>
                </a:moveTo>
                <a:cubicBezTo>
                  <a:pt x="224" y="40"/>
                  <a:pt x="88" y="0"/>
                  <a:pt x="48" y="40"/>
                </a:cubicBezTo>
                <a:cubicBezTo>
                  <a:pt x="8" y="80"/>
                  <a:pt x="0" y="224"/>
                  <a:pt x="48" y="280"/>
                </a:cubicBezTo>
                <a:cubicBezTo>
                  <a:pt x="96" y="336"/>
                  <a:pt x="264" y="384"/>
                  <a:pt x="336" y="376"/>
                </a:cubicBezTo>
                <a:cubicBezTo>
                  <a:pt x="408" y="368"/>
                  <a:pt x="464" y="288"/>
                  <a:pt x="480" y="232"/>
                </a:cubicBezTo>
                <a:cubicBezTo>
                  <a:pt x="496" y="176"/>
                  <a:pt x="464" y="72"/>
                  <a:pt x="432" y="40"/>
                </a:cubicBezTo>
                <a:cubicBezTo>
                  <a:pt x="400" y="8"/>
                  <a:pt x="352" y="40"/>
                  <a:pt x="288" y="40"/>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19" name="AutoShape 295"/>
          <p:cNvSpPr>
            <a:spLocks noChangeArrowheads="1"/>
          </p:cNvSpPr>
          <p:nvPr/>
        </p:nvSpPr>
        <p:spPr bwMode="auto">
          <a:xfrm flipH="1">
            <a:off x="6723941" y="5303423"/>
            <a:ext cx="574675" cy="288925"/>
          </a:xfrm>
          <a:prstGeom prst="rightArrow">
            <a:avLst>
              <a:gd name="adj1" fmla="val 50000"/>
              <a:gd name="adj2" fmla="val 49725"/>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Tree>
    <p:extLst>
      <p:ext uri="{BB962C8B-B14F-4D97-AF65-F5344CB8AC3E}">
        <p14:creationId xmlns:p14="http://schemas.microsoft.com/office/powerpoint/2010/main" val="4149434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303633"/>
            <a:ext cx="9404723" cy="1400530"/>
          </a:xfrm>
        </p:spPr>
        <p:txBody>
          <a:bodyPr/>
          <a:lstStyle/>
          <a:p>
            <a:pPr algn="ctr"/>
            <a:r>
              <a:rPr lang="en-US" sz="3600" dirty="0" smtClean="0"/>
              <a:t>Examples : Collaborative Filtering</a:t>
            </a:r>
            <a:br>
              <a:rPr lang="en-US" sz="3600" dirty="0" smtClean="0"/>
            </a:br>
            <a:r>
              <a:rPr lang="en-US" sz="3600" dirty="0" smtClean="0"/>
              <a:t>(Personalized recommendation)</a:t>
            </a:r>
            <a:endParaRPr lang="en-US" sz="3600" b="1" dirty="0"/>
          </a:p>
        </p:txBody>
      </p:sp>
      <p:sp>
        <p:nvSpPr>
          <p:cNvPr id="4" name="Slide Number Placeholder 3"/>
          <p:cNvSpPr>
            <a:spLocks noGrp="1"/>
          </p:cNvSpPr>
          <p:nvPr>
            <p:ph type="sldNum" sz="quarter" idx="12"/>
          </p:nvPr>
        </p:nvSpPr>
        <p:spPr/>
        <p:txBody>
          <a:bodyPr/>
          <a:lstStyle/>
          <a:p>
            <a:fld id="{10F6E95E-3118-438B-A3A4-7AC9E7E98865}" type="slidenum">
              <a:rPr lang="en-US" smtClean="0">
                <a:solidFill>
                  <a:prstClr val="white">
                    <a:tint val="75000"/>
                  </a:prstClr>
                </a:solidFill>
              </a:rPr>
              <a:pPr/>
              <a:t>32</a:t>
            </a:fld>
            <a:endParaRPr lang="en-US">
              <a:solidFill>
                <a:prstClr val="white">
                  <a:tint val="75000"/>
                </a:prstClr>
              </a:solidFill>
            </a:endParaRPr>
          </a:p>
        </p:txBody>
      </p:sp>
      <p:grpSp>
        <p:nvGrpSpPr>
          <p:cNvPr id="120" name="Group 4"/>
          <p:cNvGrpSpPr>
            <a:grpSpLocks/>
          </p:cNvGrpSpPr>
          <p:nvPr/>
        </p:nvGrpSpPr>
        <p:grpSpPr bwMode="auto">
          <a:xfrm>
            <a:off x="4684623" y="2269434"/>
            <a:ext cx="304800" cy="444500"/>
            <a:chOff x="3856" y="2832"/>
            <a:chExt cx="192" cy="280"/>
          </a:xfrm>
        </p:grpSpPr>
        <p:sp>
          <p:nvSpPr>
            <p:cNvPr id="121" name="Oval 5"/>
            <p:cNvSpPr>
              <a:spLocks noChangeArrowheads="1"/>
            </p:cNvSpPr>
            <p:nvPr/>
          </p:nvSpPr>
          <p:spPr bwMode="auto">
            <a:xfrm>
              <a:off x="3888" y="2832"/>
              <a:ext cx="144" cy="144"/>
            </a:xfrm>
            <a:prstGeom prst="ellipse">
              <a:avLst/>
            </a:pr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sp>
          <p:nvSpPr>
            <p:cNvPr id="122" name="Freeform 6"/>
            <p:cNvSpPr>
              <a:spLocks/>
            </p:cNvSpPr>
            <p:nvPr/>
          </p:nvSpPr>
          <p:spPr bwMode="auto">
            <a:xfrm>
              <a:off x="3856" y="2968"/>
              <a:ext cx="192" cy="144"/>
            </a:xfrm>
            <a:custGeom>
              <a:avLst/>
              <a:gdLst>
                <a:gd name="T0" fmla="*/ 96 w 192"/>
                <a:gd name="T1" fmla="*/ 0 h 144"/>
                <a:gd name="T2" fmla="*/ 0 w 192"/>
                <a:gd name="T3" fmla="*/ 144 h 144"/>
                <a:gd name="T4" fmla="*/ 192 w 192"/>
                <a:gd name="T5" fmla="*/ 144 h 144"/>
                <a:gd name="T6" fmla="*/ 96 w 192"/>
                <a:gd name="T7" fmla="*/ 0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0"/>
                  </a:moveTo>
                  <a:lnTo>
                    <a:pt x="0" y="144"/>
                  </a:lnTo>
                  <a:lnTo>
                    <a:pt x="192" y="144"/>
                  </a:lnTo>
                  <a:lnTo>
                    <a:pt x="96" y="0"/>
                  </a:lnTo>
                  <a:close/>
                </a:path>
              </a:pathLst>
            </a:cu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grpSp>
      <p:sp>
        <p:nvSpPr>
          <p:cNvPr id="123" name="Text Box 7"/>
          <p:cNvSpPr txBox="1">
            <a:spLocks noChangeArrowheads="1"/>
          </p:cNvSpPr>
          <p:nvPr/>
        </p:nvSpPr>
        <p:spPr bwMode="auto">
          <a:xfrm>
            <a:off x="6742024" y="2269436"/>
            <a:ext cx="549275" cy="373063"/>
          </a:xfrm>
          <a:prstGeom prst="rect">
            <a:avLst/>
          </a:prstGeom>
          <a:solidFill>
            <a:srgbClr val="FFCC00"/>
          </a:solidFill>
          <a:ln w="6350">
            <a:solidFill>
              <a:schemeClr val="tx1"/>
            </a:solidFill>
            <a:miter lim="800000"/>
            <a:headEnd/>
            <a:tailEnd/>
          </a:ln>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a:ea typeface="바탕체" pitchFamily="17" charset="-127"/>
              </a:rPr>
              <a:t>A</a:t>
            </a:r>
          </a:p>
        </p:txBody>
      </p:sp>
      <p:sp>
        <p:nvSpPr>
          <p:cNvPr id="124" name="Text Box 8"/>
          <p:cNvSpPr txBox="1">
            <a:spLocks noChangeArrowheads="1"/>
          </p:cNvSpPr>
          <p:nvPr/>
        </p:nvSpPr>
        <p:spPr bwMode="auto">
          <a:xfrm>
            <a:off x="7961224" y="3336236"/>
            <a:ext cx="549275" cy="373063"/>
          </a:xfrm>
          <a:prstGeom prst="rect">
            <a:avLst/>
          </a:prstGeom>
          <a:solidFill>
            <a:srgbClr val="FFCC00"/>
          </a:solidFill>
          <a:ln w="6350">
            <a:solidFill>
              <a:schemeClr val="tx1"/>
            </a:solidFill>
            <a:miter lim="800000"/>
            <a:headEnd/>
            <a:tailEnd/>
          </a:ln>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a:ea typeface="바탕체" pitchFamily="17" charset="-127"/>
              </a:rPr>
              <a:t>C</a:t>
            </a:r>
          </a:p>
        </p:txBody>
      </p:sp>
      <p:sp>
        <p:nvSpPr>
          <p:cNvPr id="125" name="Text Box 9"/>
          <p:cNvSpPr txBox="1">
            <a:spLocks noChangeArrowheads="1"/>
          </p:cNvSpPr>
          <p:nvPr/>
        </p:nvSpPr>
        <p:spPr bwMode="auto">
          <a:xfrm>
            <a:off x="7351624" y="2269436"/>
            <a:ext cx="549275" cy="373063"/>
          </a:xfrm>
          <a:prstGeom prst="rect">
            <a:avLst/>
          </a:prstGeom>
          <a:solidFill>
            <a:srgbClr val="FFCC00"/>
          </a:solidFill>
          <a:ln w="6350">
            <a:solidFill>
              <a:schemeClr val="tx1"/>
            </a:solidFill>
            <a:miter lim="800000"/>
            <a:headEnd/>
            <a:tailEnd/>
          </a:ln>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a:ea typeface="바탕체" pitchFamily="17" charset="-127"/>
              </a:rPr>
              <a:t>B</a:t>
            </a:r>
          </a:p>
        </p:txBody>
      </p:sp>
      <p:sp>
        <p:nvSpPr>
          <p:cNvPr id="126" name="Line 10"/>
          <p:cNvSpPr>
            <a:spLocks noChangeShapeType="1"/>
          </p:cNvSpPr>
          <p:nvPr/>
        </p:nvSpPr>
        <p:spPr bwMode="auto">
          <a:xfrm flipH="1" flipV="1">
            <a:off x="5141823" y="2650434"/>
            <a:ext cx="3048000" cy="609600"/>
          </a:xfrm>
          <a:prstGeom prst="line">
            <a:avLst/>
          </a:prstGeom>
          <a:noFill/>
          <a:ln w="571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27" name="Line 11"/>
          <p:cNvSpPr>
            <a:spLocks noChangeShapeType="1"/>
          </p:cNvSpPr>
          <p:nvPr/>
        </p:nvSpPr>
        <p:spPr bwMode="auto">
          <a:xfrm>
            <a:off x="5218023" y="3564834"/>
            <a:ext cx="1524000" cy="0"/>
          </a:xfrm>
          <a:prstGeom prst="line">
            <a:avLst/>
          </a:prstGeom>
          <a:noFill/>
          <a:ln w="57150">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grpSp>
        <p:nvGrpSpPr>
          <p:cNvPr id="128" name="Group 12"/>
          <p:cNvGrpSpPr>
            <a:grpSpLocks/>
          </p:cNvGrpSpPr>
          <p:nvPr/>
        </p:nvGrpSpPr>
        <p:grpSpPr bwMode="auto">
          <a:xfrm>
            <a:off x="4684623" y="3260034"/>
            <a:ext cx="304800" cy="444500"/>
            <a:chOff x="3856" y="2832"/>
            <a:chExt cx="192" cy="280"/>
          </a:xfrm>
        </p:grpSpPr>
        <p:sp>
          <p:nvSpPr>
            <p:cNvPr id="129" name="Oval 13"/>
            <p:cNvSpPr>
              <a:spLocks noChangeArrowheads="1"/>
            </p:cNvSpPr>
            <p:nvPr/>
          </p:nvSpPr>
          <p:spPr bwMode="auto">
            <a:xfrm>
              <a:off x="3888" y="2832"/>
              <a:ext cx="144" cy="144"/>
            </a:xfrm>
            <a:prstGeom prst="ellipse">
              <a:avLst/>
            </a:pr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sp>
          <p:nvSpPr>
            <p:cNvPr id="130" name="Freeform 14"/>
            <p:cNvSpPr>
              <a:spLocks/>
            </p:cNvSpPr>
            <p:nvPr/>
          </p:nvSpPr>
          <p:spPr bwMode="auto">
            <a:xfrm>
              <a:off x="3856" y="2968"/>
              <a:ext cx="192" cy="144"/>
            </a:xfrm>
            <a:custGeom>
              <a:avLst/>
              <a:gdLst>
                <a:gd name="T0" fmla="*/ 96 w 192"/>
                <a:gd name="T1" fmla="*/ 0 h 144"/>
                <a:gd name="T2" fmla="*/ 0 w 192"/>
                <a:gd name="T3" fmla="*/ 144 h 144"/>
                <a:gd name="T4" fmla="*/ 192 w 192"/>
                <a:gd name="T5" fmla="*/ 144 h 144"/>
                <a:gd name="T6" fmla="*/ 96 w 192"/>
                <a:gd name="T7" fmla="*/ 0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0"/>
                  </a:moveTo>
                  <a:lnTo>
                    <a:pt x="0" y="144"/>
                  </a:lnTo>
                  <a:lnTo>
                    <a:pt x="192" y="144"/>
                  </a:lnTo>
                  <a:lnTo>
                    <a:pt x="96" y="0"/>
                  </a:lnTo>
                  <a:close/>
                </a:path>
              </a:pathLst>
            </a:cu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grpSp>
      <p:sp>
        <p:nvSpPr>
          <p:cNvPr id="131" name="Text Box 15"/>
          <p:cNvSpPr txBox="1">
            <a:spLocks noChangeArrowheads="1"/>
          </p:cNvSpPr>
          <p:nvPr/>
        </p:nvSpPr>
        <p:spPr bwMode="auto">
          <a:xfrm>
            <a:off x="6742024" y="3336236"/>
            <a:ext cx="549275" cy="373063"/>
          </a:xfrm>
          <a:prstGeom prst="rect">
            <a:avLst/>
          </a:prstGeom>
          <a:solidFill>
            <a:srgbClr val="FFCC00"/>
          </a:solidFill>
          <a:ln w="6350">
            <a:solidFill>
              <a:schemeClr val="tx1"/>
            </a:solidFill>
            <a:miter lim="800000"/>
            <a:headEnd/>
            <a:tailEnd/>
          </a:ln>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a:ea typeface="바탕체" pitchFamily="17" charset="-127"/>
              </a:rPr>
              <a:t>A</a:t>
            </a:r>
          </a:p>
        </p:txBody>
      </p:sp>
      <p:sp>
        <p:nvSpPr>
          <p:cNvPr id="132" name="Text Box 16"/>
          <p:cNvSpPr txBox="1">
            <a:spLocks noChangeArrowheads="1"/>
          </p:cNvSpPr>
          <p:nvPr/>
        </p:nvSpPr>
        <p:spPr bwMode="auto">
          <a:xfrm>
            <a:off x="7351624" y="3336236"/>
            <a:ext cx="549275" cy="373063"/>
          </a:xfrm>
          <a:prstGeom prst="rect">
            <a:avLst/>
          </a:prstGeom>
          <a:solidFill>
            <a:srgbClr val="FFCC00"/>
          </a:solidFill>
          <a:ln w="6350">
            <a:solidFill>
              <a:schemeClr val="tx1"/>
            </a:solidFill>
            <a:miter lim="800000"/>
            <a:headEnd/>
            <a:tailEnd/>
          </a:ln>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a:ea typeface="바탕체" pitchFamily="17" charset="-127"/>
              </a:rPr>
              <a:t>B</a:t>
            </a:r>
          </a:p>
        </p:txBody>
      </p:sp>
      <p:sp>
        <p:nvSpPr>
          <p:cNvPr id="133" name="Line 17"/>
          <p:cNvSpPr>
            <a:spLocks noChangeShapeType="1"/>
          </p:cNvSpPr>
          <p:nvPr/>
        </p:nvSpPr>
        <p:spPr bwMode="auto">
          <a:xfrm>
            <a:off x="5218023" y="2498034"/>
            <a:ext cx="1524000" cy="0"/>
          </a:xfrm>
          <a:prstGeom prst="line">
            <a:avLst/>
          </a:prstGeom>
          <a:noFill/>
          <a:ln w="57150">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34" name="Text Box 18"/>
          <p:cNvSpPr txBox="1">
            <a:spLocks noChangeArrowheads="1"/>
          </p:cNvSpPr>
          <p:nvPr/>
        </p:nvSpPr>
        <p:spPr bwMode="auto">
          <a:xfrm>
            <a:off x="2932023" y="2574236"/>
            <a:ext cx="1447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sz="1600" b="0" i="1" dirty="0">
                <a:ea typeface="바탕체" pitchFamily="17" charset="-127"/>
              </a:rPr>
              <a:t>high</a:t>
            </a:r>
          </a:p>
          <a:p>
            <a:pPr algn="ctr" eaLnBrk="1" hangingPunct="1"/>
            <a:r>
              <a:rPr lang="en-US" altLang="ko-KR" sz="1600" b="0" i="1" dirty="0">
                <a:ea typeface="바탕체" pitchFamily="17" charset="-127"/>
              </a:rPr>
              <a:t>correlation</a:t>
            </a:r>
          </a:p>
        </p:txBody>
      </p:sp>
      <p:cxnSp>
        <p:nvCxnSpPr>
          <p:cNvPr id="135" name="AutoShape 19"/>
          <p:cNvCxnSpPr>
            <a:cxnSpLocks noChangeShapeType="1"/>
          </p:cNvCxnSpPr>
          <p:nvPr/>
        </p:nvCxnSpPr>
        <p:spPr bwMode="auto">
          <a:xfrm rot="10800000" flipH="1" flipV="1">
            <a:off x="4608423" y="2498034"/>
            <a:ext cx="1588" cy="838200"/>
          </a:xfrm>
          <a:prstGeom prst="curvedConnector3">
            <a:avLst>
              <a:gd name="adj1" fmla="val -21200009"/>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36" name="Text Box 20"/>
          <p:cNvSpPr txBox="1">
            <a:spLocks noChangeArrowheads="1"/>
          </p:cNvSpPr>
          <p:nvPr/>
        </p:nvSpPr>
        <p:spPr bwMode="auto">
          <a:xfrm>
            <a:off x="5446623" y="3564834"/>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sz="1600" b="0" i="1">
                <a:solidFill>
                  <a:srgbClr val="000099"/>
                </a:solidFill>
                <a:latin typeface="Arial" charset="0"/>
                <a:ea typeface="바탕체" pitchFamily="17" charset="-127"/>
              </a:rPr>
              <a:t>like</a:t>
            </a:r>
          </a:p>
        </p:txBody>
      </p:sp>
      <p:sp>
        <p:nvSpPr>
          <p:cNvPr id="137" name="Text Box 21"/>
          <p:cNvSpPr txBox="1">
            <a:spLocks noChangeArrowheads="1"/>
          </p:cNvSpPr>
          <p:nvPr/>
        </p:nvSpPr>
        <p:spPr bwMode="auto">
          <a:xfrm>
            <a:off x="5446623" y="2117034"/>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sz="1600" b="0" i="1">
                <a:solidFill>
                  <a:srgbClr val="000099"/>
                </a:solidFill>
                <a:latin typeface="Arial" charset="0"/>
                <a:ea typeface="바탕체" pitchFamily="17" charset="-127"/>
              </a:rPr>
              <a:t>like</a:t>
            </a:r>
          </a:p>
        </p:txBody>
      </p:sp>
      <p:sp>
        <p:nvSpPr>
          <p:cNvPr id="138" name="Text Box 22"/>
          <p:cNvSpPr txBox="1">
            <a:spLocks noChangeArrowheads="1"/>
          </p:cNvSpPr>
          <p:nvPr/>
        </p:nvSpPr>
        <p:spPr bwMode="auto">
          <a:xfrm>
            <a:off x="5599023" y="2955234"/>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sz="1400" b="0" i="1">
                <a:solidFill>
                  <a:srgbClr val="000099"/>
                </a:solidFill>
                <a:latin typeface="Arial" charset="0"/>
                <a:ea typeface="바탕체" pitchFamily="17" charset="-127"/>
              </a:rPr>
              <a:t>Recommend</a:t>
            </a:r>
          </a:p>
        </p:txBody>
      </p:sp>
      <p:graphicFrame>
        <p:nvGraphicFramePr>
          <p:cNvPr id="139" name="Object 23"/>
          <p:cNvGraphicFramePr>
            <a:graphicFrameLocks noChangeAspect="1"/>
          </p:cNvGraphicFramePr>
          <p:nvPr>
            <p:extLst>
              <p:ext uri="{D42A27DB-BD31-4B8C-83A1-F6EECF244321}">
                <p14:modId xmlns:p14="http://schemas.microsoft.com/office/powerpoint/2010/main" val="1533821114"/>
              </p:ext>
            </p:extLst>
          </p:nvPr>
        </p:nvGraphicFramePr>
        <p:xfrm>
          <a:off x="3998823" y="4191008"/>
          <a:ext cx="4038600" cy="1139825"/>
        </p:xfrm>
        <a:graphic>
          <a:graphicData uri="http://schemas.openxmlformats.org/presentationml/2006/ole">
            <mc:AlternateContent xmlns:mc="http://schemas.openxmlformats.org/markup-compatibility/2006">
              <mc:Choice xmlns:v="urn:schemas-microsoft-com:vml" Requires="v">
                <p:oleObj spid="_x0000_s1030" name="Microsoft Equation 3.0" r:id="rId3" imgW="2070000" imgH="583920" progId="Equation.3">
                  <p:embed/>
                </p:oleObj>
              </mc:Choice>
              <mc:Fallback>
                <p:oleObj name="Microsoft Equation 3.0" r:id="rId3" imgW="2070000" imgH="583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23" y="4191008"/>
                        <a:ext cx="4038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0" name="직사각형 139"/>
          <p:cNvSpPr/>
          <p:nvPr/>
        </p:nvSpPr>
        <p:spPr>
          <a:xfrm>
            <a:off x="3127512" y="5654454"/>
            <a:ext cx="6096000" cy="535531"/>
          </a:xfrm>
          <a:prstGeom prst="rect">
            <a:avLst/>
          </a:prstGeom>
        </p:spPr>
        <p:txBody>
          <a:bodyPr>
            <a:spAutoFit/>
          </a:bodyPr>
          <a:lstStyle/>
          <a:p>
            <a:pPr>
              <a:lnSpc>
                <a:spcPct val="80000"/>
              </a:lnSpc>
            </a:pPr>
            <a:r>
              <a:rPr lang="en-US" altLang="ko-KR" b="1" dirty="0" smtClean="0">
                <a:solidFill>
                  <a:prstClr val="white"/>
                </a:solidFill>
                <a:latin typeface="Georgia" pitchFamily="18" charset="0"/>
                <a:ea typeface="새굴림" pitchFamily="50" charset="-127"/>
              </a:rPr>
              <a:t>Example case :</a:t>
            </a:r>
            <a:endParaRPr lang="ko-KR" altLang="en-US" b="1" dirty="0">
              <a:solidFill>
                <a:prstClr val="white"/>
              </a:solidFill>
              <a:latin typeface="Georgia" pitchFamily="18" charset="0"/>
              <a:ea typeface="새굴림" pitchFamily="50" charset="-127"/>
            </a:endParaRPr>
          </a:p>
          <a:p>
            <a:pPr lvl="1">
              <a:lnSpc>
                <a:spcPct val="80000"/>
              </a:lnSpc>
            </a:pPr>
            <a:r>
              <a:rPr lang="en-US" altLang="ko-KR" b="1" dirty="0">
                <a:solidFill>
                  <a:prstClr val="white"/>
                </a:solidFill>
                <a:latin typeface="Georgia" pitchFamily="18" charset="0"/>
                <a:ea typeface="새굴림" pitchFamily="50" charset="-127"/>
              </a:rPr>
              <a:t>http://www.amazon.com </a:t>
            </a:r>
            <a:r>
              <a:rPr lang="en-US" altLang="ko-KR" b="1" dirty="0" smtClean="0">
                <a:solidFill>
                  <a:prstClr val="white"/>
                </a:solidFill>
                <a:latin typeface="Georgia" pitchFamily="18" charset="0"/>
                <a:ea typeface="새굴림" pitchFamily="50" charset="-127"/>
              </a:rPr>
              <a:t>(Shopping mall)</a:t>
            </a:r>
            <a:endParaRPr lang="en-US" altLang="ko-KR" b="1" dirty="0">
              <a:solidFill>
                <a:prstClr val="white"/>
              </a:solidFill>
              <a:latin typeface="Georgia" pitchFamily="18" charset="0"/>
              <a:ea typeface="새굴림" pitchFamily="50" charset="-127"/>
            </a:endParaRPr>
          </a:p>
        </p:txBody>
      </p:sp>
    </p:spTree>
    <p:extLst>
      <p:ext uri="{BB962C8B-B14F-4D97-AF65-F5344CB8AC3E}">
        <p14:creationId xmlns:p14="http://schemas.microsoft.com/office/powerpoint/2010/main" val="3497951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303633"/>
            <a:ext cx="9404723" cy="1400530"/>
          </a:xfrm>
        </p:spPr>
        <p:txBody>
          <a:bodyPr/>
          <a:lstStyle/>
          <a:p>
            <a:pPr algn="ctr"/>
            <a:r>
              <a:rPr lang="en-US" sz="3600" dirty="0" smtClean="0"/>
              <a:t>Examples : Collaborative Filtering</a:t>
            </a:r>
            <a:br>
              <a:rPr lang="en-US" sz="3600" dirty="0" smtClean="0"/>
            </a:br>
            <a:r>
              <a:rPr lang="en-US" sz="3600" dirty="0" smtClean="0"/>
              <a:t>(Personalized recommendation)</a:t>
            </a:r>
            <a:endParaRPr lang="en-US" sz="3600" b="1" dirty="0"/>
          </a:p>
        </p:txBody>
      </p:sp>
      <p:sp>
        <p:nvSpPr>
          <p:cNvPr id="4" name="Slide Number Placeholder 3"/>
          <p:cNvSpPr>
            <a:spLocks noGrp="1"/>
          </p:cNvSpPr>
          <p:nvPr>
            <p:ph type="sldNum" sz="quarter" idx="12"/>
          </p:nvPr>
        </p:nvSpPr>
        <p:spPr/>
        <p:txBody>
          <a:bodyPr/>
          <a:lstStyle/>
          <a:p>
            <a:fld id="{10F6E95E-3118-438B-A3A4-7AC9E7E98865}" type="slidenum">
              <a:rPr lang="en-US" smtClean="0">
                <a:solidFill>
                  <a:prstClr val="white">
                    <a:tint val="75000"/>
                  </a:prstClr>
                </a:solidFill>
              </a:rPr>
              <a:pPr/>
              <a:t>33</a:t>
            </a:fld>
            <a:endParaRPr lang="en-US">
              <a:solidFill>
                <a:prstClr val="white">
                  <a:tint val="75000"/>
                </a:prstClr>
              </a:solidFill>
            </a:endParaRPr>
          </a:p>
        </p:txBody>
      </p:sp>
      <p:sp>
        <p:nvSpPr>
          <p:cNvPr id="25" name="Rectangle 3"/>
          <p:cNvSpPr txBox="1">
            <a:spLocks noChangeArrowheads="1"/>
          </p:cNvSpPr>
          <p:nvPr/>
        </p:nvSpPr>
        <p:spPr>
          <a:xfrm>
            <a:off x="1841065" y="1370561"/>
            <a:ext cx="8569325" cy="507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80000"/>
              </a:lnSpc>
            </a:pPr>
            <a:endParaRPr lang="en-US" altLang="ko-KR" b="1" dirty="0" smtClean="0">
              <a:latin typeface="Georgia" pitchFamily="18" charset="0"/>
              <a:ea typeface="새굴림" pitchFamily="50" charset="-127"/>
            </a:endParaRPr>
          </a:p>
          <a:p>
            <a:pPr>
              <a:lnSpc>
                <a:spcPct val="80000"/>
              </a:lnSpc>
            </a:pPr>
            <a:r>
              <a:rPr lang="en-US" altLang="ko-KR" b="1" dirty="0" smtClean="0">
                <a:latin typeface="Georgia" pitchFamily="18" charset="0"/>
                <a:ea typeface="새굴림" pitchFamily="50" charset="-127"/>
              </a:rPr>
              <a:t>http://www.amazon.com </a:t>
            </a:r>
            <a:endParaRPr lang="ko-KR" altLang="en-US" b="1" dirty="0" smtClean="0">
              <a:latin typeface="Georgia" pitchFamily="18" charset="0"/>
              <a:ea typeface="새굴림" pitchFamily="50" charset="-127"/>
            </a:endParaRPr>
          </a:p>
          <a:p>
            <a:pPr>
              <a:lnSpc>
                <a:spcPct val="80000"/>
              </a:lnSpc>
            </a:pPr>
            <a:endParaRPr lang="en-US" altLang="ko-KR" b="1" dirty="0" smtClean="0">
              <a:latin typeface="Georgia" pitchFamily="18" charset="0"/>
              <a:ea typeface="새굴림" pitchFamily="50" charset="-127"/>
            </a:endParaRPr>
          </a:p>
        </p:txBody>
      </p:sp>
      <p:graphicFrame>
        <p:nvGraphicFramePr>
          <p:cNvPr id="26" name="Object 4"/>
          <p:cNvGraphicFramePr>
            <a:graphicFrameLocks noChangeAspect="1"/>
          </p:cNvGraphicFramePr>
          <p:nvPr>
            <p:extLst>
              <p:ext uri="{D42A27DB-BD31-4B8C-83A1-F6EECF244321}">
                <p14:modId xmlns:p14="http://schemas.microsoft.com/office/powerpoint/2010/main" val="1710439674"/>
              </p:ext>
            </p:extLst>
          </p:nvPr>
        </p:nvGraphicFramePr>
        <p:xfrm>
          <a:off x="2504640" y="2080592"/>
          <a:ext cx="5638800" cy="1992313"/>
        </p:xfrm>
        <a:graphic>
          <a:graphicData uri="http://schemas.openxmlformats.org/presentationml/2006/ole">
            <mc:AlternateContent xmlns:mc="http://schemas.openxmlformats.org/markup-compatibility/2006">
              <mc:Choice xmlns:v="urn:schemas-microsoft-com:vml" Requires="v">
                <p:oleObj spid="_x0000_s3086" name="비트맵 이미지" r:id="rId3" imgW="7411485" imgH="2619048" progId="Paint.Picture">
                  <p:embed/>
                </p:oleObj>
              </mc:Choice>
              <mc:Fallback>
                <p:oleObj name="비트맵 이미지" r:id="rId3" imgW="7411485" imgH="261904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4640" y="2080592"/>
                        <a:ext cx="5638800" cy="1992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graphicFrame>
        <p:nvGraphicFramePr>
          <p:cNvPr id="27" name="Object 5"/>
          <p:cNvGraphicFramePr>
            <a:graphicFrameLocks noChangeAspect="1"/>
          </p:cNvGraphicFramePr>
          <p:nvPr>
            <p:extLst>
              <p:ext uri="{D42A27DB-BD31-4B8C-83A1-F6EECF244321}">
                <p14:modId xmlns:p14="http://schemas.microsoft.com/office/powerpoint/2010/main" val="3054045744"/>
              </p:ext>
            </p:extLst>
          </p:nvPr>
        </p:nvGraphicFramePr>
        <p:xfrm>
          <a:off x="2504640" y="4074490"/>
          <a:ext cx="6781800" cy="1662113"/>
        </p:xfrm>
        <a:graphic>
          <a:graphicData uri="http://schemas.openxmlformats.org/presentationml/2006/ole">
            <mc:AlternateContent xmlns:mc="http://schemas.openxmlformats.org/markup-compatibility/2006">
              <mc:Choice xmlns:v="urn:schemas-microsoft-com:vml" Requires="v">
                <p:oleObj spid="_x0000_s3087" name="비트맵 이미지" r:id="rId5" imgW="7771429" imgH="1905266" progId="Paint.Picture">
                  <p:embed/>
                </p:oleObj>
              </mc:Choice>
              <mc:Fallback>
                <p:oleObj name="비트맵 이미지" r:id="rId5" imgW="7771429" imgH="1905266"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4640" y="4074490"/>
                        <a:ext cx="6781800" cy="1662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sp>
        <p:nvSpPr>
          <p:cNvPr id="28" name="Rectangle 6"/>
          <p:cNvSpPr>
            <a:spLocks noChangeArrowheads="1"/>
          </p:cNvSpPr>
          <p:nvPr/>
        </p:nvSpPr>
        <p:spPr bwMode="auto">
          <a:xfrm>
            <a:off x="3660340" y="2144090"/>
            <a:ext cx="2971800" cy="3810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graphicFrame>
        <p:nvGraphicFramePr>
          <p:cNvPr id="29" name="Object 7"/>
          <p:cNvGraphicFramePr>
            <a:graphicFrameLocks noChangeAspect="1"/>
          </p:cNvGraphicFramePr>
          <p:nvPr>
            <p:extLst>
              <p:ext uri="{D42A27DB-BD31-4B8C-83A1-F6EECF244321}">
                <p14:modId xmlns:p14="http://schemas.microsoft.com/office/powerpoint/2010/main" val="1437235356"/>
              </p:ext>
            </p:extLst>
          </p:nvPr>
        </p:nvGraphicFramePr>
        <p:xfrm>
          <a:off x="2504640" y="5814392"/>
          <a:ext cx="6477000" cy="841375"/>
        </p:xfrm>
        <a:graphic>
          <a:graphicData uri="http://schemas.openxmlformats.org/presentationml/2006/ole">
            <mc:AlternateContent xmlns:mc="http://schemas.openxmlformats.org/markup-compatibility/2006">
              <mc:Choice xmlns:v="urn:schemas-microsoft-com:vml" Requires="v">
                <p:oleObj spid="_x0000_s3088" name="비트맵 이미지" r:id="rId7" imgW="7830643" imgH="1200318" progId="Paint.Picture">
                  <p:embed/>
                </p:oleObj>
              </mc:Choice>
              <mc:Fallback>
                <p:oleObj name="비트맵 이미지" r:id="rId7" imgW="7830643" imgH="1200318"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4640" y="5814392"/>
                        <a:ext cx="6477000" cy="841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sp>
        <p:nvSpPr>
          <p:cNvPr id="30" name="Rectangle 8"/>
          <p:cNvSpPr>
            <a:spLocks noChangeArrowheads="1"/>
          </p:cNvSpPr>
          <p:nvPr/>
        </p:nvSpPr>
        <p:spPr bwMode="auto">
          <a:xfrm>
            <a:off x="2453840" y="4042224"/>
            <a:ext cx="3733800" cy="36933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sp>
        <p:nvSpPr>
          <p:cNvPr id="31" name="Rectangle 9"/>
          <p:cNvSpPr>
            <a:spLocks noChangeArrowheads="1"/>
          </p:cNvSpPr>
          <p:nvPr/>
        </p:nvSpPr>
        <p:spPr bwMode="auto">
          <a:xfrm>
            <a:off x="2453840" y="5718624"/>
            <a:ext cx="3733800" cy="36933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sp>
        <p:nvSpPr>
          <p:cNvPr id="32" name="AutoShape 10"/>
          <p:cNvSpPr>
            <a:spLocks/>
          </p:cNvSpPr>
          <p:nvPr/>
        </p:nvSpPr>
        <p:spPr bwMode="auto">
          <a:xfrm>
            <a:off x="7686241" y="1775792"/>
            <a:ext cx="2034231" cy="371475"/>
          </a:xfrm>
          <a:prstGeom prst="borderCallout1">
            <a:avLst>
              <a:gd name="adj1" fmla="val 30769"/>
              <a:gd name="adj2" fmla="val -5500"/>
              <a:gd name="adj3" fmla="val 141028"/>
              <a:gd name="adj4" fmla="val -76060"/>
            </a:avLst>
          </a:prstGeom>
          <a:noFill/>
          <a:ln w="22225">
            <a:solidFill>
              <a:schemeClr val="tx1"/>
            </a:solidFill>
            <a:prstDash val="dash"/>
            <a:miter lim="800000"/>
            <a:headEnd/>
            <a:tailEnd type="triangle" w="med" len="med"/>
          </a:ln>
          <a:effectLst/>
        </p:spPr>
        <p:txBody>
          <a:bodyPr anchor="ctr"/>
          <a:lstStyle/>
          <a:p>
            <a:pPr algn="ctr">
              <a:defRPr/>
            </a:pPr>
            <a:r>
              <a:rPr lang="en-US" altLang="ko-KR" sz="2000" i="1" dirty="0" smtClean="0">
                <a:solidFill>
                  <a:srgbClr val="FF0000"/>
                </a:solidFill>
                <a:effectLst>
                  <a:outerShdw blurRad="38100" dist="38100" dir="2700000" algn="tl">
                    <a:srgbClr val="C0C0C0"/>
                  </a:outerShdw>
                </a:effectLst>
                <a:latin typeface="Arial" charset="0"/>
                <a:ea typeface="굴림체" pitchFamily="49" charset="-127"/>
              </a:rPr>
              <a:t>Selected item</a:t>
            </a:r>
            <a:endParaRPr lang="ko-KR" altLang="en-US" sz="2000" b="0" i="1" dirty="0">
              <a:solidFill>
                <a:srgbClr val="FF0000"/>
              </a:solidFill>
              <a:effectLst>
                <a:outerShdw blurRad="38100" dist="38100" dir="2700000" algn="tl">
                  <a:srgbClr val="C0C0C0"/>
                </a:outerShdw>
              </a:effectLst>
              <a:latin typeface="Arial" charset="0"/>
              <a:ea typeface="굴림체" pitchFamily="49" charset="-127"/>
            </a:endParaRPr>
          </a:p>
        </p:txBody>
      </p:sp>
      <p:sp>
        <p:nvSpPr>
          <p:cNvPr id="33" name="AutoShape 11"/>
          <p:cNvSpPr>
            <a:spLocks/>
          </p:cNvSpPr>
          <p:nvPr/>
        </p:nvSpPr>
        <p:spPr bwMode="auto">
          <a:xfrm>
            <a:off x="7533840" y="3452192"/>
            <a:ext cx="1766888" cy="371475"/>
          </a:xfrm>
          <a:prstGeom prst="borderCallout1">
            <a:avLst>
              <a:gd name="adj1" fmla="val 30769"/>
              <a:gd name="adj2" fmla="val -4315"/>
              <a:gd name="adj3" fmla="val 197861"/>
              <a:gd name="adj4" fmla="val -74931"/>
            </a:avLst>
          </a:prstGeom>
          <a:noFill/>
          <a:ln w="22225">
            <a:solidFill>
              <a:schemeClr val="tx1"/>
            </a:solidFill>
            <a:prstDash val="dash"/>
            <a:miter lim="800000"/>
            <a:headEnd/>
            <a:tailEnd type="triangle" w="med" len="med"/>
          </a:ln>
          <a:effectLst/>
        </p:spPr>
        <p:txBody>
          <a:bodyPr anchor="ctr"/>
          <a:lstStyle/>
          <a:p>
            <a:pPr algn="ctr">
              <a:defRPr/>
            </a:pPr>
            <a:r>
              <a:rPr lang="en-US" altLang="ko-KR" sz="2000" b="0" i="1" dirty="0" smtClean="0">
                <a:solidFill>
                  <a:srgbClr val="FF0000"/>
                </a:solidFill>
                <a:effectLst>
                  <a:outerShdw blurRad="38100" dist="38100" dir="2700000" algn="tl">
                    <a:srgbClr val="C0C0C0"/>
                  </a:outerShdw>
                </a:effectLst>
                <a:latin typeface="Arial" charset="0"/>
                <a:ea typeface="굴림체" pitchFamily="49" charset="-127"/>
              </a:rPr>
              <a:t>Similar item</a:t>
            </a:r>
            <a:endParaRPr lang="ko-KR" altLang="en-US" sz="2000" b="0" i="1" dirty="0">
              <a:solidFill>
                <a:srgbClr val="FF0000"/>
              </a:solidFill>
              <a:effectLst>
                <a:outerShdw blurRad="38100" dist="38100" dir="2700000" algn="tl">
                  <a:srgbClr val="C0C0C0"/>
                </a:outerShdw>
              </a:effectLst>
              <a:latin typeface="Arial" charset="0"/>
              <a:ea typeface="굴림체" pitchFamily="49" charset="-127"/>
            </a:endParaRPr>
          </a:p>
        </p:txBody>
      </p:sp>
      <p:sp>
        <p:nvSpPr>
          <p:cNvPr id="34" name="AutoShape 12"/>
          <p:cNvSpPr>
            <a:spLocks/>
          </p:cNvSpPr>
          <p:nvPr/>
        </p:nvSpPr>
        <p:spPr bwMode="auto">
          <a:xfrm>
            <a:off x="7457641" y="5433392"/>
            <a:ext cx="2451673" cy="371475"/>
          </a:xfrm>
          <a:prstGeom prst="borderCallout1">
            <a:avLst>
              <a:gd name="adj1" fmla="val 30769"/>
              <a:gd name="adj2" fmla="val -3569"/>
              <a:gd name="adj3" fmla="val 114958"/>
              <a:gd name="adj4" fmla="val -59449"/>
            </a:avLst>
          </a:prstGeom>
          <a:noFill/>
          <a:ln w="22225">
            <a:solidFill>
              <a:schemeClr val="tx1"/>
            </a:solidFill>
            <a:prstDash val="dash"/>
            <a:miter lim="800000"/>
            <a:headEnd/>
            <a:tailEnd type="triangle" w="med" len="med"/>
          </a:ln>
          <a:effectLst/>
        </p:spPr>
        <p:txBody>
          <a:bodyPr anchor="ctr"/>
          <a:lstStyle/>
          <a:p>
            <a:pPr algn="ctr">
              <a:defRPr/>
            </a:pPr>
            <a:r>
              <a:rPr lang="en-US" altLang="ko-KR" sz="2000" b="0" i="1" dirty="0" smtClean="0">
                <a:solidFill>
                  <a:srgbClr val="FF0000"/>
                </a:solidFill>
                <a:effectLst>
                  <a:outerShdw blurRad="38100" dist="38100" dir="2700000" algn="tl">
                    <a:srgbClr val="C0C0C0"/>
                  </a:outerShdw>
                </a:effectLst>
                <a:latin typeface="Arial" charset="0"/>
                <a:ea typeface="굴림체" pitchFamily="49" charset="-127"/>
              </a:rPr>
              <a:t>Recommendation</a:t>
            </a:r>
            <a:endParaRPr lang="ko-KR" altLang="en-US" sz="2000" b="0" i="1" dirty="0">
              <a:solidFill>
                <a:srgbClr val="FF0000"/>
              </a:solidFill>
              <a:effectLst>
                <a:outerShdw blurRad="38100" dist="38100" dir="2700000" algn="tl">
                  <a:srgbClr val="C0C0C0"/>
                </a:outerShdw>
              </a:effectLst>
              <a:latin typeface="Arial" charset="0"/>
              <a:ea typeface="굴림체" pitchFamily="49" charset="-127"/>
            </a:endParaRPr>
          </a:p>
        </p:txBody>
      </p:sp>
    </p:spTree>
    <p:extLst>
      <p:ext uri="{BB962C8B-B14F-4D97-AF65-F5344CB8AC3E}">
        <p14:creationId xmlns:p14="http://schemas.microsoft.com/office/powerpoint/2010/main" val="1448026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303633"/>
            <a:ext cx="9404723" cy="1400530"/>
          </a:xfrm>
        </p:spPr>
        <p:txBody>
          <a:bodyPr/>
          <a:lstStyle/>
          <a:p>
            <a:pPr algn="ctr"/>
            <a:r>
              <a:rPr lang="en-US" sz="3600" dirty="0" smtClean="0"/>
              <a:t>Examples : Collaborative Filtering</a:t>
            </a:r>
            <a:br>
              <a:rPr lang="en-US" sz="3600" dirty="0" smtClean="0"/>
            </a:br>
            <a:r>
              <a:rPr lang="en-US" sz="3600" dirty="0" smtClean="0"/>
              <a:t>(Personalized recommendation)</a:t>
            </a:r>
            <a:endParaRPr lang="en-US" sz="3600" b="1" dirty="0"/>
          </a:p>
        </p:txBody>
      </p:sp>
      <p:sp>
        <p:nvSpPr>
          <p:cNvPr id="4" name="Slide Number Placeholder 3"/>
          <p:cNvSpPr>
            <a:spLocks noGrp="1"/>
          </p:cNvSpPr>
          <p:nvPr>
            <p:ph type="sldNum" sz="quarter" idx="12"/>
          </p:nvPr>
        </p:nvSpPr>
        <p:spPr/>
        <p:txBody>
          <a:bodyPr/>
          <a:lstStyle/>
          <a:p>
            <a:fld id="{10F6E95E-3118-438B-A3A4-7AC9E7E98865}" type="slidenum">
              <a:rPr lang="en-US" smtClean="0">
                <a:solidFill>
                  <a:prstClr val="white">
                    <a:tint val="75000"/>
                  </a:prstClr>
                </a:solidFill>
              </a:rPr>
              <a:pPr/>
              <a:t>34</a:t>
            </a:fld>
            <a:endParaRPr lang="en-US">
              <a:solidFill>
                <a:prstClr val="white">
                  <a:tint val="75000"/>
                </a:prstClr>
              </a:solidFill>
            </a:endParaRPr>
          </a:p>
        </p:txBody>
      </p:sp>
      <p:grpSp>
        <p:nvGrpSpPr>
          <p:cNvPr id="24" name="Group 4"/>
          <p:cNvGrpSpPr>
            <a:grpSpLocks/>
          </p:cNvGrpSpPr>
          <p:nvPr/>
        </p:nvGrpSpPr>
        <p:grpSpPr bwMode="auto">
          <a:xfrm>
            <a:off x="6843695" y="2362200"/>
            <a:ext cx="304800" cy="444500"/>
            <a:chOff x="3856" y="2832"/>
            <a:chExt cx="192" cy="280"/>
          </a:xfrm>
        </p:grpSpPr>
        <p:sp>
          <p:nvSpPr>
            <p:cNvPr id="25" name="Oval 5"/>
            <p:cNvSpPr>
              <a:spLocks noChangeArrowheads="1"/>
            </p:cNvSpPr>
            <p:nvPr/>
          </p:nvSpPr>
          <p:spPr bwMode="auto">
            <a:xfrm>
              <a:off x="3888" y="2832"/>
              <a:ext cx="144" cy="144"/>
            </a:xfrm>
            <a:prstGeom prst="ellipse">
              <a:avLst/>
            </a:pr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sp>
          <p:nvSpPr>
            <p:cNvPr id="26" name="Freeform 6"/>
            <p:cNvSpPr>
              <a:spLocks/>
            </p:cNvSpPr>
            <p:nvPr/>
          </p:nvSpPr>
          <p:spPr bwMode="auto">
            <a:xfrm>
              <a:off x="3856" y="2968"/>
              <a:ext cx="192" cy="144"/>
            </a:xfrm>
            <a:custGeom>
              <a:avLst/>
              <a:gdLst>
                <a:gd name="T0" fmla="*/ 96 w 192"/>
                <a:gd name="T1" fmla="*/ 0 h 144"/>
                <a:gd name="T2" fmla="*/ 0 w 192"/>
                <a:gd name="T3" fmla="*/ 144 h 144"/>
                <a:gd name="T4" fmla="*/ 192 w 192"/>
                <a:gd name="T5" fmla="*/ 144 h 144"/>
                <a:gd name="T6" fmla="*/ 96 w 192"/>
                <a:gd name="T7" fmla="*/ 0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0"/>
                  </a:moveTo>
                  <a:lnTo>
                    <a:pt x="0" y="144"/>
                  </a:lnTo>
                  <a:lnTo>
                    <a:pt x="192" y="144"/>
                  </a:lnTo>
                  <a:lnTo>
                    <a:pt x="96" y="0"/>
                  </a:lnTo>
                  <a:close/>
                </a:path>
              </a:pathLst>
            </a:cu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grpSp>
      <p:sp>
        <p:nvSpPr>
          <p:cNvPr id="27" name="Text Box 7"/>
          <p:cNvSpPr txBox="1">
            <a:spLocks noChangeArrowheads="1"/>
          </p:cNvSpPr>
          <p:nvPr/>
        </p:nvSpPr>
        <p:spPr bwMode="auto">
          <a:xfrm>
            <a:off x="4633895" y="2438402"/>
            <a:ext cx="457200" cy="373063"/>
          </a:xfrm>
          <a:prstGeom prst="rect">
            <a:avLst/>
          </a:prstGeom>
          <a:solidFill>
            <a:srgbClr val="FFCC00"/>
          </a:solidFill>
          <a:ln w="6350">
            <a:solidFill>
              <a:schemeClr val="tx1"/>
            </a:solidFill>
            <a:miter lim="800000"/>
            <a:headEnd/>
            <a:tailEnd/>
          </a:ln>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a:ea typeface="바탕체" pitchFamily="17" charset="-127"/>
              </a:rPr>
              <a:t>A</a:t>
            </a:r>
          </a:p>
        </p:txBody>
      </p:sp>
      <p:sp>
        <p:nvSpPr>
          <p:cNvPr id="28" name="Line 8"/>
          <p:cNvSpPr>
            <a:spLocks noChangeShapeType="1"/>
          </p:cNvSpPr>
          <p:nvPr/>
        </p:nvSpPr>
        <p:spPr bwMode="auto">
          <a:xfrm>
            <a:off x="5227620" y="3733800"/>
            <a:ext cx="1524000" cy="0"/>
          </a:xfrm>
          <a:prstGeom prst="line">
            <a:avLst/>
          </a:prstGeom>
          <a:noFill/>
          <a:ln w="57150">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grpSp>
        <p:nvGrpSpPr>
          <p:cNvPr id="29" name="Group 9"/>
          <p:cNvGrpSpPr>
            <a:grpSpLocks/>
          </p:cNvGrpSpPr>
          <p:nvPr/>
        </p:nvGrpSpPr>
        <p:grpSpPr bwMode="auto">
          <a:xfrm>
            <a:off x="6843695" y="3505200"/>
            <a:ext cx="304800" cy="444500"/>
            <a:chOff x="3856" y="2832"/>
            <a:chExt cx="192" cy="280"/>
          </a:xfrm>
        </p:grpSpPr>
        <p:sp>
          <p:nvSpPr>
            <p:cNvPr id="30" name="Oval 10"/>
            <p:cNvSpPr>
              <a:spLocks noChangeArrowheads="1"/>
            </p:cNvSpPr>
            <p:nvPr/>
          </p:nvSpPr>
          <p:spPr bwMode="auto">
            <a:xfrm>
              <a:off x="3888" y="2832"/>
              <a:ext cx="144" cy="144"/>
            </a:xfrm>
            <a:prstGeom prst="ellipse">
              <a:avLst/>
            </a:pr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sp>
          <p:nvSpPr>
            <p:cNvPr id="31" name="Freeform 11"/>
            <p:cNvSpPr>
              <a:spLocks/>
            </p:cNvSpPr>
            <p:nvPr/>
          </p:nvSpPr>
          <p:spPr bwMode="auto">
            <a:xfrm>
              <a:off x="3856" y="2968"/>
              <a:ext cx="192" cy="144"/>
            </a:xfrm>
            <a:custGeom>
              <a:avLst/>
              <a:gdLst>
                <a:gd name="T0" fmla="*/ 96 w 192"/>
                <a:gd name="T1" fmla="*/ 0 h 144"/>
                <a:gd name="T2" fmla="*/ 0 w 192"/>
                <a:gd name="T3" fmla="*/ 144 h 144"/>
                <a:gd name="T4" fmla="*/ 192 w 192"/>
                <a:gd name="T5" fmla="*/ 144 h 144"/>
                <a:gd name="T6" fmla="*/ 96 w 192"/>
                <a:gd name="T7" fmla="*/ 0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0"/>
                  </a:moveTo>
                  <a:lnTo>
                    <a:pt x="0" y="144"/>
                  </a:lnTo>
                  <a:lnTo>
                    <a:pt x="192" y="144"/>
                  </a:lnTo>
                  <a:lnTo>
                    <a:pt x="96" y="0"/>
                  </a:lnTo>
                  <a:close/>
                </a:path>
              </a:pathLst>
            </a:cu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grpSp>
      <p:sp>
        <p:nvSpPr>
          <p:cNvPr id="32" name="Line 12"/>
          <p:cNvSpPr>
            <a:spLocks noChangeShapeType="1"/>
          </p:cNvSpPr>
          <p:nvPr/>
        </p:nvSpPr>
        <p:spPr bwMode="auto">
          <a:xfrm>
            <a:off x="5227620" y="2667000"/>
            <a:ext cx="1524000" cy="0"/>
          </a:xfrm>
          <a:prstGeom prst="line">
            <a:avLst/>
          </a:prstGeom>
          <a:noFill/>
          <a:ln w="57150">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33" name="Text Box 13"/>
          <p:cNvSpPr txBox="1">
            <a:spLocks noChangeArrowheads="1"/>
          </p:cNvSpPr>
          <p:nvPr/>
        </p:nvSpPr>
        <p:spPr bwMode="auto">
          <a:xfrm>
            <a:off x="2941620" y="2743202"/>
            <a:ext cx="1447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sz="1600" b="0" i="1" dirty="0">
                <a:ea typeface="바탕체" pitchFamily="17" charset="-127"/>
              </a:rPr>
              <a:t>high</a:t>
            </a:r>
          </a:p>
          <a:p>
            <a:pPr algn="ctr" eaLnBrk="1" hangingPunct="1"/>
            <a:r>
              <a:rPr lang="en-US" altLang="ko-KR" sz="1600" b="0" i="1" dirty="0">
                <a:ea typeface="바탕체" pitchFamily="17" charset="-127"/>
              </a:rPr>
              <a:t>correlation</a:t>
            </a:r>
          </a:p>
        </p:txBody>
      </p:sp>
      <p:cxnSp>
        <p:nvCxnSpPr>
          <p:cNvPr id="34" name="AutoShape 14"/>
          <p:cNvCxnSpPr>
            <a:cxnSpLocks noChangeShapeType="1"/>
          </p:cNvCxnSpPr>
          <p:nvPr/>
        </p:nvCxnSpPr>
        <p:spPr bwMode="auto">
          <a:xfrm rot="10800000" flipH="1" flipV="1">
            <a:off x="4618021" y="2667000"/>
            <a:ext cx="1587" cy="838200"/>
          </a:xfrm>
          <a:prstGeom prst="curvedConnector3">
            <a:avLst>
              <a:gd name="adj1" fmla="val -21200009"/>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5" name="Text Box 15"/>
          <p:cNvSpPr txBox="1">
            <a:spLocks noChangeArrowheads="1"/>
          </p:cNvSpPr>
          <p:nvPr/>
        </p:nvSpPr>
        <p:spPr bwMode="auto">
          <a:xfrm>
            <a:off x="5380021" y="3733800"/>
            <a:ext cx="10064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sz="1600" b="0" i="1">
                <a:solidFill>
                  <a:srgbClr val="000099"/>
                </a:solidFill>
                <a:latin typeface="Arial" charset="0"/>
                <a:ea typeface="바탕체" pitchFamily="17" charset="-127"/>
              </a:rPr>
              <a:t>Liked by</a:t>
            </a:r>
          </a:p>
        </p:txBody>
      </p:sp>
      <p:sp>
        <p:nvSpPr>
          <p:cNvPr id="36" name="Text Box 16"/>
          <p:cNvSpPr txBox="1">
            <a:spLocks noChangeArrowheads="1"/>
          </p:cNvSpPr>
          <p:nvPr/>
        </p:nvSpPr>
        <p:spPr bwMode="auto">
          <a:xfrm>
            <a:off x="5319696" y="2286001"/>
            <a:ext cx="10826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sz="1600" b="0" i="1">
                <a:solidFill>
                  <a:srgbClr val="000099"/>
                </a:solidFill>
                <a:latin typeface="Arial" charset="0"/>
                <a:ea typeface="바탕체" pitchFamily="17" charset="-127"/>
              </a:rPr>
              <a:t>Liked by</a:t>
            </a:r>
          </a:p>
        </p:txBody>
      </p:sp>
      <p:grpSp>
        <p:nvGrpSpPr>
          <p:cNvPr id="37" name="Group 17"/>
          <p:cNvGrpSpPr>
            <a:grpSpLocks/>
          </p:cNvGrpSpPr>
          <p:nvPr/>
        </p:nvGrpSpPr>
        <p:grpSpPr bwMode="auto">
          <a:xfrm>
            <a:off x="7224695" y="2362200"/>
            <a:ext cx="304800" cy="444500"/>
            <a:chOff x="3856" y="2832"/>
            <a:chExt cx="192" cy="280"/>
          </a:xfrm>
        </p:grpSpPr>
        <p:sp>
          <p:nvSpPr>
            <p:cNvPr id="38" name="Oval 18"/>
            <p:cNvSpPr>
              <a:spLocks noChangeArrowheads="1"/>
            </p:cNvSpPr>
            <p:nvPr/>
          </p:nvSpPr>
          <p:spPr bwMode="auto">
            <a:xfrm>
              <a:off x="3888" y="2832"/>
              <a:ext cx="144" cy="144"/>
            </a:xfrm>
            <a:prstGeom prst="ellipse">
              <a:avLst/>
            </a:pr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sp>
          <p:nvSpPr>
            <p:cNvPr id="39" name="Freeform 19"/>
            <p:cNvSpPr>
              <a:spLocks/>
            </p:cNvSpPr>
            <p:nvPr/>
          </p:nvSpPr>
          <p:spPr bwMode="auto">
            <a:xfrm>
              <a:off x="3856" y="2968"/>
              <a:ext cx="192" cy="144"/>
            </a:xfrm>
            <a:custGeom>
              <a:avLst/>
              <a:gdLst>
                <a:gd name="T0" fmla="*/ 96 w 192"/>
                <a:gd name="T1" fmla="*/ 0 h 144"/>
                <a:gd name="T2" fmla="*/ 0 w 192"/>
                <a:gd name="T3" fmla="*/ 144 h 144"/>
                <a:gd name="T4" fmla="*/ 192 w 192"/>
                <a:gd name="T5" fmla="*/ 144 h 144"/>
                <a:gd name="T6" fmla="*/ 96 w 192"/>
                <a:gd name="T7" fmla="*/ 0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0"/>
                  </a:moveTo>
                  <a:lnTo>
                    <a:pt x="0" y="144"/>
                  </a:lnTo>
                  <a:lnTo>
                    <a:pt x="192" y="144"/>
                  </a:lnTo>
                  <a:lnTo>
                    <a:pt x="96" y="0"/>
                  </a:lnTo>
                  <a:close/>
                </a:path>
              </a:pathLst>
            </a:cu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grpSp>
      <p:grpSp>
        <p:nvGrpSpPr>
          <p:cNvPr id="40" name="Group 20"/>
          <p:cNvGrpSpPr>
            <a:grpSpLocks/>
          </p:cNvGrpSpPr>
          <p:nvPr/>
        </p:nvGrpSpPr>
        <p:grpSpPr bwMode="auto">
          <a:xfrm>
            <a:off x="7605695" y="2362200"/>
            <a:ext cx="304800" cy="444500"/>
            <a:chOff x="3856" y="2832"/>
            <a:chExt cx="192" cy="280"/>
          </a:xfrm>
        </p:grpSpPr>
        <p:sp>
          <p:nvSpPr>
            <p:cNvPr id="41" name="Oval 21"/>
            <p:cNvSpPr>
              <a:spLocks noChangeArrowheads="1"/>
            </p:cNvSpPr>
            <p:nvPr/>
          </p:nvSpPr>
          <p:spPr bwMode="auto">
            <a:xfrm>
              <a:off x="3888" y="2832"/>
              <a:ext cx="144" cy="144"/>
            </a:xfrm>
            <a:prstGeom prst="ellipse">
              <a:avLst/>
            </a:pr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sp>
          <p:nvSpPr>
            <p:cNvPr id="42" name="Freeform 22"/>
            <p:cNvSpPr>
              <a:spLocks/>
            </p:cNvSpPr>
            <p:nvPr/>
          </p:nvSpPr>
          <p:spPr bwMode="auto">
            <a:xfrm>
              <a:off x="3856" y="2968"/>
              <a:ext cx="192" cy="144"/>
            </a:xfrm>
            <a:custGeom>
              <a:avLst/>
              <a:gdLst>
                <a:gd name="T0" fmla="*/ 96 w 192"/>
                <a:gd name="T1" fmla="*/ 0 h 144"/>
                <a:gd name="T2" fmla="*/ 0 w 192"/>
                <a:gd name="T3" fmla="*/ 144 h 144"/>
                <a:gd name="T4" fmla="*/ 192 w 192"/>
                <a:gd name="T5" fmla="*/ 144 h 144"/>
                <a:gd name="T6" fmla="*/ 96 w 192"/>
                <a:gd name="T7" fmla="*/ 0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0"/>
                  </a:moveTo>
                  <a:lnTo>
                    <a:pt x="0" y="144"/>
                  </a:lnTo>
                  <a:lnTo>
                    <a:pt x="192" y="144"/>
                  </a:lnTo>
                  <a:lnTo>
                    <a:pt x="96" y="0"/>
                  </a:lnTo>
                  <a:close/>
                </a:path>
              </a:pathLst>
            </a:cu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grpSp>
      <p:grpSp>
        <p:nvGrpSpPr>
          <p:cNvPr id="43" name="Group 23"/>
          <p:cNvGrpSpPr>
            <a:grpSpLocks/>
          </p:cNvGrpSpPr>
          <p:nvPr/>
        </p:nvGrpSpPr>
        <p:grpSpPr bwMode="auto">
          <a:xfrm>
            <a:off x="7986695" y="2362200"/>
            <a:ext cx="304800" cy="444500"/>
            <a:chOff x="3856" y="2832"/>
            <a:chExt cx="192" cy="280"/>
          </a:xfrm>
        </p:grpSpPr>
        <p:sp>
          <p:nvSpPr>
            <p:cNvPr id="44" name="Oval 24"/>
            <p:cNvSpPr>
              <a:spLocks noChangeArrowheads="1"/>
            </p:cNvSpPr>
            <p:nvPr/>
          </p:nvSpPr>
          <p:spPr bwMode="auto">
            <a:xfrm>
              <a:off x="3888" y="2832"/>
              <a:ext cx="144" cy="144"/>
            </a:xfrm>
            <a:prstGeom prst="ellipse">
              <a:avLst/>
            </a:pr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sp>
          <p:nvSpPr>
            <p:cNvPr id="45" name="Freeform 25"/>
            <p:cNvSpPr>
              <a:spLocks/>
            </p:cNvSpPr>
            <p:nvPr/>
          </p:nvSpPr>
          <p:spPr bwMode="auto">
            <a:xfrm>
              <a:off x="3856" y="2968"/>
              <a:ext cx="192" cy="144"/>
            </a:xfrm>
            <a:custGeom>
              <a:avLst/>
              <a:gdLst>
                <a:gd name="T0" fmla="*/ 96 w 192"/>
                <a:gd name="T1" fmla="*/ 0 h 144"/>
                <a:gd name="T2" fmla="*/ 0 w 192"/>
                <a:gd name="T3" fmla="*/ 144 h 144"/>
                <a:gd name="T4" fmla="*/ 192 w 192"/>
                <a:gd name="T5" fmla="*/ 144 h 144"/>
                <a:gd name="T6" fmla="*/ 96 w 192"/>
                <a:gd name="T7" fmla="*/ 0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0"/>
                  </a:moveTo>
                  <a:lnTo>
                    <a:pt x="0" y="144"/>
                  </a:lnTo>
                  <a:lnTo>
                    <a:pt x="192" y="144"/>
                  </a:lnTo>
                  <a:lnTo>
                    <a:pt x="96" y="0"/>
                  </a:lnTo>
                  <a:close/>
                </a:path>
              </a:pathLst>
            </a:cu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grpSp>
      <p:sp>
        <p:nvSpPr>
          <p:cNvPr id="46" name="Text Box 26"/>
          <p:cNvSpPr txBox="1">
            <a:spLocks noChangeArrowheads="1"/>
          </p:cNvSpPr>
          <p:nvPr/>
        </p:nvSpPr>
        <p:spPr bwMode="auto">
          <a:xfrm>
            <a:off x="4671995" y="3429002"/>
            <a:ext cx="457200" cy="373063"/>
          </a:xfrm>
          <a:prstGeom prst="rect">
            <a:avLst/>
          </a:prstGeom>
          <a:solidFill>
            <a:srgbClr val="FFCC00"/>
          </a:solidFill>
          <a:ln w="6350">
            <a:solidFill>
              <a:schemeClr val="tx1"/>
            </a:solidFill>
            <a:miter lim="800000"/>
            <a:headEnd/>
            <a:tailEnd/>
          </a:ln>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a:ea typeface="바탕체" pitchFamily="17" charset="-127"/>
              </a:rPr>
              <a:t>B</a:t>
            </a:r>
          </a:p>
        </p:txBody>
      </p:sp>
      <p:grpSp>
        <p:nvGrpSpPr>
          <p:cNvPr id="47" name="Group 27"/>
          <p:cNvGrpSpPr>
            <a:grpSpLocks/>
          </p:cNvGrpSpPr>
          <p:nvPr/>
        </p:nvGrpSpPr>
        <p:grpSpPr bwMode="auto">
          <a:xfrm>
            <a:off x="7199295" y="3505200"/>
            <a:ext cx="304800" cy="444500"/>
            <a:chOff x="3856" y="2832"/>
            <a:chExt cx="192" cy="280"/>
          </a:xfrm>
        </p:grpSpPr>
        <p:sp>
          <p:nvSpPr>
            <p:cNvPr id="48" name="Oval 28"/>
            <p:cNvSpPr>
              <a:spLocks noChangeArrowheads="1"/>
            </p:cNvSpPr>
            <p:nvPr/>
          </p:nvSpPr>
          <p:spPr bwMode="auto">
            <a:xfrm>
              <a:off x="3888" y="2832"/>
              <a:ext cx="144" cy="144"/>
            </a:xfrm>
            <a:prstGeom prst="ellipse">
              <a:avLst/>
            </a:pr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sp>
          <p:nvSpPr>
            <p:cNvPr id="49" name="Freeform 29"/>
            <p:cNvSpPr>
              <a:spLocks/>
            </p:cNvSpPr>
            <p:nvPr/>
          </p:nvSpPr>
          <p:spPr bwMode="auto">
            <a:xfrm>
              <a:off x="3856" y="2968"/>
              <a:ext cx="192" cy="144"/>
            </a:xfrm>
            <a:custGeom>
              <a:avLst/>
              <a:gdLst>
                <a:gd name="T0" fmla="*/ 96 w 192"/>
                <a:gd name="T1" fmla="*/ 0 h 144"/>
                <a:gd name="T2" fmla="*/ 0 w 192"/>
                <a:gd name="T3" fmla="*/ 144 h 144"/>
                <a:gd name="T4" fmla="*/ 192 w 192"/>
                <a:gd name="T5" fmla="*/ 144 h 144"/>
                <a:gd name="T6" fmla="*/ 96 w 192"/>
                <a:gd name="T7" fmla="*/ 0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0"/>
                  </a:moveTo>
                  <a:lnTo>
                    <a:pt x="0" y="144"/>
                  </a:lnTo>
                  <a:lnTo>
                    <a:pt x="192" y="144"/>
                  </a:lnTo>
                  <a:lnTo>
                    <a:pt x="96" y="0"/>
                  </a:lnTo>
                  <a:close/>
                </a:path>
              </a:pathLst>
            </a:cu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grpSp>
      <p:grpSp>
        <p:nvGrpSpPr>
          <p:cNvPr id="50" name="Group 30"/>
          <p:cNvGrpSpPr>
            <a:grpSpLocks/>
          </p:cNvGrpSpPr>
          <p:nvPr/>
        </p:nvGrpSpPr>
        <p:grpSpPr bwMode="auto">
          <a:xfrm>
            <a:off x="7567595" y="3505200"/>
            <a:ext cx="304800" cy="444500"/>
            <a:chOff x="3856" y="2832"/>
            <a:chExt cx="192" cy="280"/>
          </a:xfrm>
        </p:grpSpPr>
        <p:sp>
          <p:nvSpPr>
            <p:cNvPr id="51" name="Oval 31"/>
            <p:cNvSpPr>
              <a:spLocks noChangeArrowheads="1"/>
            </p:cNvSpPr>
            <p:nvPr/>
          </p:nvSpPr>
          <p:spPr bwMode="auto">
            <a:xfrm>
              <a:off x="3888" y="2832"/>
              <a:ext cx="144" cy="144"/>
            </a:xfrm>
            <a:prstGeom prst="ellipse">
              <a:avLst/>
            </a:pr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sp>
          <p:nvSpPr>
            <p:cNvPr id="52" name="Freeform 32"/>
            <p:cNvSpPr>
              <a:spLocks/>
            </p:cNvSpPr>
            <p:nvPr/>
          </p:nvSpPr>
          <p:spPr bwMode="auto">
            <a:xfrm>
              <a:off x="3856" y="2968"/>
              <a:ext cx="192" cy="144"/>
            </a:xfrm>
            <a:custGeom>
              <a:avLst/>
              <a:gdLst>
                <a:gd name="T0" fmla="*/ 96 w 192"/>
                <a:gd name="T1" fmla="*/ 0 h 144"/>
                <a:gd name="T2" fmla="*/ 0 w 192"/>
                <a:gd name="T3" fmla="*/ 144 h 144"/>
                <a:gd name="T4" fmla="*/ 192 w 192"/>
                <a:gd name="T5" fmla="*/ 144 h 144"/>
                <a:gd name="T6" fmla="*/ 96 w 192"/>
                <a:gd name="T7" fmla="*/ 0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0"/>
                  </a:moveTo>
                  <a:lnTo>
                    <a:pt x="0" y="144"/>
                  </a:lnTo>
                  <a:lnTo>
                    <a:pt x="192" y="144"/>
                  </a:lnTo>
                  <a:lnTo>
                    <a:pt x="96" y="0"/>
                  </a:lnTo>
                  <a:close/>
                </a:path>
              </a:pathLst>
            </a:cu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grpSp>
      <p:grpSp>
        <p:nvGrpSpPr>
          <p:cNvPr id="53" name="Group 33"/>
          <p:cNvGrpSpPr>
            <a:grpSpLocks/>
          </p:cNvGrpSpPr>
          <p:nvPr/>
        </p:nvGrpSpPr>
        <p:grpSpPr bwMode="auto">
          <a:xfrm>
            <a:off x="7948595" y="3505200"/>
            <a:ext cx="304800" cy="444500"/>
            <a:chOff x="3856" y="2832"/>
            <a:chExt cx="192" cy="280"/>
          </a:xfrm>
        </p:grpSpPr>
        <p:sp>
          <p:nvSpPr>
            <p:cNvPr id="54" name="Oval 34"/>
            <p:cNvSpPr>
              <a:spLocks noChangeArrowheads="1"/>
            </p:cNvSpPr>
            <p:nvPr/>
          </p:nvSpPr>
          <p:spPr bwMode="auto">
            <a:xfrm>
              <a:off x="3888" y="2832"/>
              <a:ext cx="144" cy="144"/>
            </a:xfrm>
            <a:prstGeom prst="ellipse">
              <a:avLst/>
            </a:pr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sp>
          <p:nvSpPr>
            <p:cNvPr id="55" name="Freeform 35"/>
            <p:cNvSpPr>
              <a:spLocks/>
            </p:cNvSpPr>
            <p:nvPr/>
          </p:nvSpPr>
          <p:spPr bwMode="auto">
            <a:xfrm>
              <a:off x="3856" y="2968"/>
              <a:ext cx="192" cy="144"/>
            </a:xfrm>
            <a:custGeom>
              <a:avLst/>
              <a:gdLst>
                <a:gd name="T0" fmla="*/ 96 w 192"/>
                <a:gd name="T1" fmla="*/ 0 h 144"/>
                <a:gd name="T2" fmla="*/ 0 w 192"/>
                <a:gd name="T3" fmla="*/ 144 h 144"/>
                <a:gd name="T4" fmla="*/ 192 w 192"/>
                <a:gd name="T5" fmla="*/ 144 h 144"/>
                <a:gd name="T6" fmla="*/ 96 w 192"/>
                <a:gd name="T7" fmla="*/ 0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0"/>
                  </a:moveTo>
                  <a:lnTo>
                    <a:pt x="0" y="144"/>
                  </a:lnTo>
                  <a:lnTo>
                    <a:pt x="192" y="144"/>
                  </a:lnTo>
                  <a:lnTo>
                    <a:pt x="96" y="0"/>
                  </a:lnTo>
                  <a:close/>
                </a:path>
              </a:pathLst>
            </a:cu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grpSp>
      <p:grpSp>
        <p:nvGrpSpPr>
          <p:cNvPr id="56" name="Group 36"/>
          <p:cNvGrpSpPr>
            <a:grpSpLocks/>
          </p:cNvGrpSpPr>
          <p:nvPr/>
        </p:nvGrpSpPr>
        <p:grpSpPr bwMode="auto">
          <a:xfrm>
            <a:off x="8304195" y="3505200"/>
            <a:ext cx="304800" cy="444500"/>
            <a:chOff x="3856" y="2832"/>
            <a:chExt cx="192" cy="280"/>
          </a:xfrm>
        </p:grpSpPr>
        <p:sp>
          <p:nvSpPr>
            <p:cNvPr id="57" name="Oval 37"/>
            <p:cNvSpPr>
              <a:spLocks noChangeArrowheads="1"/>
            </p:cNvSpPr>
            <p:nvPr/>
          </p:nvSpPr>
          <p:spPr bwMode="auto">
            <a:xfrm>
              <a:off x="3888" y="2832"/>
              <a:ext cx="144" cy="144"/>
            </a:xfrm>
            <a:prstGeom prst="ellipse">
              <a:avLst/>
            </a:pr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sp>
          <p:nvSpPr>
            <p:cNvPr id="58" name="Freeform 38"/>
            <p:cNvSpPr>
              <a:spLocks/>
            </p:cNvSpPr>
            <p:nvPr/>
          </p:nvSpPr>
          <p:spPr bwMode="auto">
            <a:xfrm>
              <a:off x="3856" y="2968"/>
              <a:ext cx="192" cy="144"/>
            </a:xfrm>
            <a:custGeom>
              <a:avLst/>
              <a:gdLst>
                <a:gd name="T0" fmla="*/ 96 w 192"/>
                <a:gd name="T1" fmla="*/ 0 h 144"/>
                <a:gd name="T2" fmla="*/ 0 w 192"/>
                <a:gd name="T3" fmla="*/ 144 h 144"/>
                <a:gd name="T4" fmla="*/ 192 w 192"/>
                <a:gd name="T5" fmla="*/ 144 h 144"/>
                <a:gd name="T6" fmla="*/ 96 w 192"/>
                <a:gd name="T7" fmla="*/ 0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0"/>
                  </a:moveTo>
                  <a:lnTo>
                    <a:pt x="0" y="144"/>
                  </a:lnTo>
                  <a:lnTo>
                    <a:pt x="192" y="144"/>
                  </a:lnTo>
                  <a:lnTo>
                    <a:pt x="96" y="0"/>
                  </a:lnTo>
                  <a:close/>
                </a:path>
              </a:pathLst>
            </a:cu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grpSp>
      <p:sp>
        <p:nvSpPr>
          <p:cNvPr id="59" name="Text Box 39"/>
          <p:cNvSpPr txBox="1">
            <a:spLocks noChangeArrowheads="1"/>
          </p:cNvSpPr>
          <p:nvPr/>
        </p:nvSpPr>
        <p:spPr bwMode="auto">
          <a:xfrm>
            <a:off x="6830996" y="2787650"/>
            <a:ext cx="320922" cy="338554"/>
          </a:xfrm>
          <a:prstGeom prst="rect">
            <a:avLst/>
          </a:prstGeom>
          <a:noFill/>
          <a:ln w="38100">
            <a:noFill/>
            <a:miter lim="800000"/>
            <a:headEnd/>
            <a:tailEnd/>
          </a:ln>
          <a:effectLst/>
        </p:spPr>
        <p:txBody>
          <a:bodyPr wrap="none">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r>
              <a:rPr lang="en-US" altLang="ko-KR" sz="1600" b="0" i="1">
                <a:solidFill>
                  <a:srgbClr val="FF0000"/>
                </a:solidFill>
                <a:effectLst>
                  <a:outerShdw blurRad="38100" dist="38100" dir="2700000" algn="tl">
                    <a:srgbClr val="C0C0C0"/>
                  </a:outerShdw>
                </a:effectLst>
                <a:latin typeface="Arial" charset="0"/>
                <a:ea typeface="굴림체" pitchFamily="49" charset="-127"/>
              </a:rPr>
              <a:t>A</a:t>
            </a:r>
          </a:p>
        </p:txBody>
      </p:sp>
      <p:sp>
        <p:nvSpPr>
          <p:cNvPr id="60" name="Text Box 40"/>
          <p:cNvSpPr txBox="1">
            <a:spLocks noChangeArrowheads="1"/>
          </p:cNvSpPr>
          <p:nvPr/>
        </p:nvSpPr>
        <p:spPr bwMode="auto">
          <a:xfrm>
            <a:off x="7197707" y="2794000"/>
            <a:ext cx="320922" cy="338554"/>
          </a:xfrm>
          <a:prstGeom prst="rect">
            <a:avLst/>
          </a:prstGeom>
          <a:noFill/>
          <a:ln w="38100">
            <a:noFill/>
            <a:miter lim="800000"/>
            <a:headEnd/>
            <a:tailEnd/>
          </a:ln>
          <a:effectLst/>
        </p:spPr>
        <p:txBody>
          <a:bodyPr wrap="none">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r>
              <a:rPr lang="en-US" altLang="ko-KR" sz="1600" b="0" i="1">
                <a:solidFill>
                  <a:srgbClr val="FF0000"/>
                </a:solidFill>
                <a:effectLst>
                  <a:outerShdw blurRad="38100" dist="38100" dir="2700000" algn="tl">
                    <a:srgbClr val="C0C0C0"/>
                  </a:outerShdw>
                </a:effectLst>
                <a:latin typeface="Arial" charset="0"/>
                <a:ea typeface="굴림체" pitchFamily="49" charset="-127"/>
              </a:rPr>
              <a:t>B</a:t>
            </a:r>
          </a:p>
        </p:txBody>
      </p:sp>
      <p:sp>
        <p:nvSpPr>
          <p:cNvPr id="61" name="Text Box 41"/>
          <p:cNvSpPr txBox="1">
            <a:spLocks noChangeArrowheads="1"/>
          </p:cNvSpPr>
          <p:nvPr/>
        </p:nvSpPr>
        <p:spPr bwMode="auto">
          <a:xfrm>
            <a:off x="7591407" y="2806700"/>
            <a:ext cx="332142" cy="338554"/>
          </a:xfrm>
          <a:prstGeom prst="rect">
            <a:avLst/>
          </a:prstGeom>
          <a:noFill/>
          <a:ln w="38100">
            <a:noFill/>
            <a:miter lim="800000"/>
            <a:headEnd/>
            <a:tailEnd/>
          </a:ln>
          <a:effectLst/>
        </p:spPr>
        <p:txBody>
          <a:bodyPr wrap="none">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r>
              <a:rPr lang="en-US" altLang="ko-KR" sz="1600" b="0" i="1">
                <a:solidFill>
                  <a:srgbClr val="FF0000"/>
                </a:solidFill>
                <a:effectLst>
                  <a:outerShdw blurRad="38100" dist="38100" dir="2700000" algn="tl">
                    <a:srgbClr val="C0C0C0"/>
                  </a:outerShdw>
                </a:effectLst>
                <a:latin typeface="Arial" charset="0"/>
                <a:ea typeface="굴림체" pitchFamily="49" charset="-127"/>
              </a:rPr>
              <a:t>C</a:t>
            </a:r>
          </a:p>
        </p:txBody>
      </p:sp>
      <p:sp>
        <p:nvSpPr>
          <p:cNvPr id="62" name="Text Box 42"/>
          <p:cNvSpPr txBox="1">
            <a:spLocks noChangeArrowheads="1"/>
          </p:cNvSpPr>
          <p:nvPr/>
        </p:nvSpPr>
        <p:spPr bwMode="auto">
          <a:xfrm>
            <a:off x="7973995" y="2806700"/>
            <a:ext cx="332142" cy="338554"/>
          </a:xfrm>
          <a:prstGeom prst="rect">
            <a:avLst/>
          </a:prstGeom>
          <a:noFill/>
          <a:ln w="38100">
            <a:noFill/>
            <a:miter lim="800000"/>
            <a:headEnd/>
            <a:tailEnd/>
          </a:ln>
          <a:effectLst/>
        </p:spPr>
        <p:txBody>
          <a:bodyPr wrap="none">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r>
              <a:rPr lang="en-US" altLang="ko-KR" sz="1600" b="0" i="1">
                <a:solidFill>
                  <a:srgbClr val="FF0000"/>
                </a:solidFill>
                <a:effectLst>
                  <a:outerShdw blurRad="38100" dist="38100" dir="2700000" algn="tl">
                    <a:srgbClr val="C0C0C0"/>
                  </a:outerShdw>
                </a:effectLst>
                <a:latin typeface="Arial" charset="0"/>
                <a:ea typeface="굴림체" pitchFamily="49" charset="-127"/>
              </a:rPr>
              <a:t>D</a:t>
            </a:r>
          </a:p>
        </p:txBody>
      </p:sp>
      <p:sp>
        <p:nvSpPr>
          <p:cNvPr id="63" name="Text Box 43"/>
          <p:cNvSpPr txBox="1">
            <a:spLocks noChangeArrowheads="1"/>
          </p:cNvSpPr>
          <p:nvPr/>
        </p:nvSpPr>
        <p:spPr bwMode="auto">
          <a:xfrm>
            <a:off x="6805596" y="3924300"/>
            <a:ext cx="320922" cy="338554"/>
          </a:xfrm>
          <a:prstGeom prst="rect">
            <a:avLst/>
          </a:prstGeom>
          <a:noFill/>
          <a:ln w="38100">
            <a:noFill/>
            <a:miter lim="800000"/>
            <a:headEnd/>
            <a:tailEnd/>
          </a:ln>
          <a:effectLst/>
        </p:spPr>
        <p:txBody>
          <a:bodyPr wrap="none">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r>
              <a:rPr lang="en-US" altLang="ko-KR" sz="1600" b="0" i="1">
                <a:solidFill>
                  <a:srgbClr val="FF0000"/>
                </a:solidFill>
                <a:effectLst>
                  <a:outerShdw blurRad="38100" dist="38100" dir="2700000" algn="tl">
                    <a:srgbClr val="C0C0C0"/>
                  </a:outerShdw>
                </a:effectLst>
                <a:latin typeface="Arial" charset="0"/>
                <a:ea typeface="굴림체" pitchFamily="49" charset="-127"/>
              </a:rPr>
              <a:t>A</a:t>
            </a:r>
          </a:p>
        </p:txBody>
      </p:sp>
      <p:sp>
        <p:nvSpPr>
          <p:cNvPr id="64" name="Text Box 44"/>
          <p:cNvSpPr txBox="1">
            <a:spLocks noChangeArrowheads="1"/>
          </p:cNvSpPr>
          <p:nvPr/>
        </p:nvSpPr>
        <p:spPr bwMode="auto">
          <a:xfrm>
            <a:off x="7172307" y="3930650"/>
            <a:ext cx="320922" cy="338554"/>
          </a:xfrm>
          <a:prstGeom prst="rect">
            <a:avLst/>
          </a:prstGeom>
          <a:noFill/>
          <a:ln w="38100">
            <a:noFill/>
            <a:miter lim="800000"/>
            <a:headEnd/>
            <a:tailEnd/>
          </a:ln>
          <a:effectLst/>
        </p:spPr>
        <p:txBody>
          <a:bodyPr wrap="none">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r>
              <a:rPr lang="en-US" altLang="ko-KR" sz="1600" b="0" i="1">
                <a:solidFill>
                  <a:srgbClr val="FF0000"/>
                </a:solidFill>
                <a:effectLst>
                  <a:outerShdw blurRad="38100" dist="38100" dir="2700000" algn="tl">
                    <a:srgbClr val="C0C0C0"/>
                  </a:outerShdw>
                </a:effectLst>
                <a:latin typeface="Arial" charset="0"/>
                <a:ea typeface="굴림체" pitchFamily="49" charset="-127"/>
              </a:rPr>
              <a:t>B</a:t>
            </a:r>
          </a:p>
        </p:txBody>
      </p:sp>
      <p:sp>
        <p:nvSpPr>
          <p:cNvPr id="65" name="Text Box 45"/>
          <p:cNvSpPr txBox="1">
            <a:spLocks noChangeArrowheads="1"/>
          </p:cNvSpPr>
          <p:nvPr/>
        </p:nvSpPr>
        <p:spPr bwMode="auto">
          <a:xfrm>
            <a:off x="7566007" y="3943350"/>
            <a:ext cx="332142" cy="338554"/>
          </a:xfrm>
          <a:prstGeom prst="rect">
            <a:avLst/>
          </a:prstGeom>
          <a:noFill/>
          <a:ln w="38100">
            <a:noFill/>
            <a:miter lim="800000"/>
            <a:headEnd/>
            <a:tailEnd/>
          </a:ln>
          <a:effectLst/>
        </p:spPr>
        <p:txBody>
          <a:bodyPr wrap="none">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r>
              <a:rPr lang="en-US" altLang="ko-KR" sz="1600" b="0" i="1">
                <a:solidFill>
                  <a:srgbClr val="FF0000"/>
                </a:solidFill>
                <a:effectLst>
                  <a:outerShdw blurRad="38100" dist="38100" dir="2700000" algn="tl">
                    <a:srgbClr val="C0C0C0"/>
                  </a:outerShdw>
                </a:effectLst>
                <a:latin typeface="Arial" charset="0"/>
                <a:ea typeface="굴림체" pitchFamily="49" charset="-127"/>
              </a:rPr>
              <a:t>C</a:t>
            </a:r>
          </a:p>
        </p:txBody>
      </p:sp>
      <p:sp>
        <p:nvSpPr>
          <p:cNvPr id="66" name="Text Box 46"/>
          <p:cNvSpPr txBox="1">
            <a:spLocks noChangeArrowheads="1"/>
          </p:cNvSpPr>
          <p:nvPr/>
        </p:nvSpPr>
        <p:spPr bwMode="auto">
          <a:xfrm>
            <a:off x="7948595" y="3943350"/>
            <a:ext cx="332142" cy="338554"/>
          </a:xfrm>
          <a:prstGeom prst="rect">
            <a:avLst/>
          </a:prstGeom>
          <a:noFill/>
          <a:ln w="38100">
            <a:noFill/>
            <a:miter lim="800000"/>
            <a:headEnd/>
            <a:tailEnd/>
          </a:ln>
          <a:effectLst/>
        </p:spPr>
        <p:txBody>
          <a:bodyPr wrap="none">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r>
              <a:rPr lang="en-US" altLang="ko-KR" sz="1600" b="0" i="1">
                <a:solidFill>
                  <a:srgbClr val="FF0000"/>
                </a:solidFill>
                <a:effectLst>
                  <a:outerShdw blurRad="38100" dist="38100" dir="2700000" algn="tl">
                    <a:srgbClr val="C0C0C0"/>
                  </a:outerShdw>
                </a:effectLst>
                <a:latin typeface="Arial" charset="0"/>
                <a:ea typeface="굴림체" pitchFamily="49" charset="-127"/>
              </a:rPr>
              <a:t>D</a:t>
            </a:r>
          </a:p>
        </p:txBody>
      </p:sp>
      <p:sp>
        <p:nvSpPr>
          <p:cNvPr id="67" name="Text Box 47"/>
          <p:cNvSpPr txBox="1">
            <a:spLocks noChangeArrowheads="1"/>
          </p:cNvSpPr>
          <p:nvPr/>
        </p:nvSpPr>
        <p:spPr bwMode="auto">
          <a:xfrm>
            <a:off x="8291496" y="3937000"/>
            <a:ext cx="320922" cy="338554"/>
          </a:xfrm>
          <a:prstGeom prst="rect">
            <a:avLst/>
          </a:prstGeom>
          <a:noFill/>
          <a:ln w="38100">
            <a:noFill/>
            <a:miter lim="800000"/>
            <a:headEnd/>
            <a:tailEnd/>
          </a:ln>
          <a:effectLst/>
        </p:spPr>
        <p:txBody>
          <a:bodyPr wrap="none">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r>
              <a:rPr lang="en-US" altLang="ko-KR" sz="1600" b="0" i="1">
                <a:solidFill>
                  <a:srgbClr val="FF0000"/>
                </a:solidFill>
                <a:effectLst>
                  <a:outerShdw blurRad="38100" dist="38100" dir="2700000" algn="tl">
                    <a:srgbClr val="C0C0C0"/>
                  </a:outerShdw>
                </a:effectLst>
                <a:latin typeface="Arial" charset="0"/>
                <a:ea typeface="굴림체" pitchFamily="49" charset="-127"/>
              </a:rPr>
              <a:t>E</a:t>
            </a:r>
          </a:p>
        </p:txBody>
      </p:sp>
      <p:sp>
        <p:nvSpPr>
          <p:cNvPr id="3" name="직사각형 2"/>
          <p:cNvSpPr/>
          <p:nvPr/>
        </p:nvSpPr>
        <p:spPr>
          <a:xfrm>
            <a:off x="3127512" y="4889151"/>
            <a:ext cx="6096000" cy="535531"/>
          </a:xfrm>
          <a:prstGeom prst="rect">
            <a:avLst/>
          </a:prstGeom>
        </p:spPr>
        <p:txBody>
          <a:bodyPr>
            <a:spAutoFit/>
          </a:bodyPr>
          <a:lstStyle/>
          <a:p>
            <a:pPr>
              <a:lnSpc>
                <a:spcPct val="80000"/>
              </a:lnSpc>
            </a:pPr>
            <a:r>
              <a:rPr lang="en-US" altLang="ko-KR" b="1" dirty="0" smtClean="0">
                <a:latin typeface="Georgia" pitchFamily="18" charset="0"/>
                <a:ea typeface="새굴림" pitchFamily="50" charset="-127"/>
              </a:rPr>
              <a:t>Example case :</a:t>
            </a:r>
          </a:p>
          <a:p>
            <a:pPr lvl="1">
              <a:lnSpc>
                <a:spcPct val="80000"/>
              </a:lnSpc>
            </a:pPr>
            <a:r>
              <a:rPr lang="en-US" altLang="ko-KR" b="1" dirty="0" smtClean="0">
                <a:latin typeface="Georgia" pitchFamily="18" charset="0"/>
                <a:ea typeface="새굴림" pitchFamily="50" charset="-127"/>
                <a:hlinkClick r:id="rId2"/>
              </a:rPr>
              <a:t>http://citeseer.nj.nec.com</a:t>
            </a:r>
            <a:r>
              <a:rPr lang="en-US" altLang="ko-KR" b="1" dirty="0" smtClean="0">
                <a:latin typeface="Georgia" pitchFamily="18" charset="0"/>
                <a:ea typeface="새굴림" pitchFamily="50" charset="-127"/>
              </a:rPr>
              <a:t> (Article search)</a:t>
            </a:r>
            <a:endParaRPr lang="ko-KR" altLang="en-US" dirty="0"/>
          </a:p>
        </p:txBody>
      </p:sp>
    </p:spTree>
    <p:extLst>
      <p:ext uri="{BB962C8B-B14F-4D97-AF65-F5344CB8AC3E}">
        <p14:creationId xmlns:p14="http://schemas.microsoft.com/office/powerpoint/2010/main" val="3782057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303633"/>
            <a:ext cx="9404723" cy="1400530"/>
          </a:xfrm>
        </p:spPr>
        <p:txBody>
          <a:bodyPr/>
          <a:lstStyle/>
          <a:p>
            <a:pPr algn="ctr"/>
            <a:r>
              <a:rPr lang="en-US" sz="3600" dirty="0" smtClean="0"/>
              <a:t>Examples : Collaborative Filtering</a:t>
            </a:r>
            <a:br>
              <a:rPr lang="en-US" sz="3600" dirty="0" smtClean="0"/>
            </a:br>
            <a:r>
              <a:rPr lang="en-US" sz="3600" dirty="0" smtClean="0"/>
              <a:t>(Personalized recommendation)</a:t>
            </a:r>
            <a:endParaRPr lang="en-US" sz="3600" b="1" dirty="0"/>
          </a:p>
        </p:txBody>
      </p:sp>
      <p:sp>
        <p:nvSpPr>
          <p:cNvPr id="4" name="Slide Number Placeholder 3"/>
          <p:cNvSpPr>
            <a:spLocks noGrp="1"/>
          </p:cNvSpPr>
          <p:nvPr>
            <p:ph type="sldNum" sz="quarter" idx="12"/>
          </p:nvPr>
        </p:nvSpPr>
        <p:spPr/>
        <p:txBody>
          <a:bodyPr/>
          <a:lstStyle/>
          <a:p>
            <a:fld id="{10F6E95E-3118-438B-A3A4-7AC9E7E98865}" type="slidenum">
              <a:rPr lang="en-US" smtClean="0">
                <a:solidFill>
                  <a:prstClr val="white">
                    <a:tint val="75000"/>
                  </a:prstClr>
                </a:solidFill>
              </a:rPr>
              <a:pPr/>
              <a:t>35</a:t>
            </a:fld>
            <a:endParaRPr lang="en-US">
              <a:solidFill>
                <a:prstClr val="white">
                  <a:tint val="75000"/>
                </a:prstClr>
              </a:solidFill>
            </a:endParaRPr>
          </a:p>
        </p:txBody>
      </p:sp>
      <p:pic>
        <p:nvPicPr>
          <p:cNvPr id="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813" y="1981200"/>
            <a:ext cx="7065963" cy="4710113"/>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9" name="Rectangle 4"/>
          <p:cNvSpPr txBox="1">
            <a:spLocks noChangeArrowheads="1"/>
          </p:cNvSpPr>
          <p:nvPr/>
        </p:nvSpPr>
        <p:spPr>
          <a:xfrm>
            <a:off x="2079601" y="1261232"/>
            <a:ext cx="8569325" cy="5073650"/>
          </a:xfrm>
          <a:prstGeom prst="rect">
            <a:avLst/>
          </a:prstGeom>
          <a:no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80000"/>
              </a:lnSpc>
            </a:pPr>
            <a:endParaRPr lang="en-US" altLang="ko-KR" b="1" dirty="0" smtClean="0">
              <a:latin typeface="Georgia" pitchFamily="18" charset="0"/>
              <a:ea typeface="새굴림" pitchFamily="50" charset="-127"/>
            </a:endParaRPr>
          </a:p>
          <a:p>
            <a:pPr>
              <a:lnSpc>
                <a:spcPct val="80000"/>
              </a:lnSpc>
            </a:pPr>
            <a:r>
              <a:rPr lang="en-US" altLang="ko-KR" b="1" dirty="0" smtClean="0">
                <a:latin typeface="Georgia" pitchFamily="18" charset="0"/>
                <a:ea typeface="새굴림" pitchFamily="50" charset="-127"/>
              </a:rPr>
              <a:t>http://citeseer.nj.nec.com </a:t>
            </a:r>
          </a:p>
        </p:txBody>
      </p:sp>
      <p:sp>
        <p:nvSpPr>
          <p:cNvPr id="70" name="Rectangle 5"/>
          <p:cNvSpPr>
            <a:spLocks noChangeArrowheads="1"/>
          </p:cNvSpPr>
          <p:nvPr/>
        </p:nvSpPr>
        <p:spPr bwMode="auto">
          <a:xfrm>
            <a:off x="8077176" y="2895600"/>
            <a:ext cx="1676400" cy="3810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sp>
        <p:nvSpPr>
          <p:cNvPr id="71" name="AutoShape 6"/>
          <p:cNvSpPr>
            <a:spLocks/>
          </p:cNvSpPr>
          <p:nvPr/>
        </p:nvSpPr>
        <p:spPr bwMode="auto">
          <a:xfrm>
            <a:off x="9143976" y="1371602"/>
            <a:ext cx="1690688" cy="371475"/>
          </a:xfrm>
          <a:prstGeom prst="borderCallout1">
            <a:avLst>
              <a:gd name="adj1" fmla="val 30769"/>
              <a:gd name="adj2" fmla="val -4509"/>
              <a:gd name="adj3" fmla="val 397009"/>
              <a:gd name="adj4" fmla="val -31926"/>
            </a:avLst>
          </a:prstGeom>
          <a:noFill/>
          <a:ln w="22225">
            <a:solidFill>
              <a:schemeClr val="tx1"/>
            </a:solidFill>
            <a:prstDash val="dash"/>
            <a:miter lim="800000"/>
            <a:headEnd/>
            <a:tailEnd type="triangle" w="med" len="med"/>
          </a:ln>
          <a:effectLst/>
        </p:spPr>
        <p:txBody>
          <a:bodyPr anchor="ctr"/>
          <a:lstStyle/>
          <a:p>
            <a:pPr algn="ctr">
              <a:defRPr/>
            </a:pPr>
            <a:r>
              <a:rPr lang="en-US" altLang="ko-KR" sz="2000" i="1" dirty="0" smtClean="0">
                <a:solidFill>
                  <a:srgbClr val="FF0000"/>
                </a:solidFill>
                <a:effectLst>
                  <a:outerShdw blurRad="38100" dist="38100" dir="2700000" algn="tl">
                    <a:srgbClr val="C0C0C0"/>
                  </a:outerShdw>
                </a:effectLst>
                <a:latin typeface="Arial" charset="0"/>
                <a:ea typeface="굴림체" pitchFamily="49" charset="-127"/>
              </a:rPr>
              <a:t>Preference</a:t>
            </a:r>
            <a:endParaRPr lang="ko-KR" altLang="en-US" sz="2000" i="1" dirty="0">
              <a:solidFill>
                <a:srgbClr val="FF0000"/>
              </a:solidFill>
              <a:effectLst>
                <a:outerShdw blurRad="38100" dist="38100" dir="2700000" algn="tl">
                  <a:srgbClr val="C0C0C0"/>
                </a:outerShdw>
              </a:effectLst>
              <a:latin typeface="Arial" charset="0"/>
              <a:ea typeface="굴림체" pitchFamily="49" charset="-127"/>
            </a:endParaRPr>
          </a:p>
        </p:txBody>
      </p:sp>
      <p:sp>
        <p:nvSpPr>
          <p:cNvPr id="72" name="Rectangle 7"/>
          <p:cNvSpPr>
            <a:spLocks noChangeArrowheads="1"/>
          </p:cNvSpPr>
          <p:nvPr/>
        </p:nvSpPr>
        <p:spPr bwMode="auto">
          <a:xfrm>
            <a:off x="2819376" y="2177534"/>
            <a:ext cx="4038600" cy="36933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graphicFrame>
        <p:nvGraphicFramePr>
          <p:cNvPr id="73" name="Object 8"/>
          <p:cNvGraphicFramePr>
            <a:graphicFrameLocks noChangeAspect="1"/>
          </p:cNvGraphicFramePr>
          <p:nvPr>
            <p:extLst>
              <p:ext uri="{D42A27DB-BD31-4B8C-83A1-F6EECF244321}">
                <p14:modId xmlns:p14="http://schemas.microsoft.com/office/powerpoint/2010/main" val="1938410791"/>
              </p:ext>
            </p:extLst>
          </p:nvPr>
        </p:nvGraphicFramePr>
        <p:xfrm>
          <a:off x="1981176" y="3713165"/>
          <a:ext cx="6211888" cy="3019425"/>
        </p:xfrm>
        <a:graphic>
          <a:graphicData uri="http://schemas.openxmlformats.org/presentationml/2006/ole">
            <mc:AlternateContent xmlns:mc="http://schemas.openxmlformats.org/markup-compatibility/2006">
              <mc:Choice xmlns:v="urn:schemas-microsoft-com:vml" Requires="v">
                <p:oleObj spid="_x0000_s2055" name="비트맵 이미지" r:id="rId4" imgW="6211167" imgH="3019048" progId="Paint.Picture">
                  <p:embed/>
                </p:oleObj>
              </mc:Choice>
              <mc:Fallback>
                <p:oleObj name="비트맵 이미지" r:id="rId4" imgW="6211167" imgH="301904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176" y="3713165"/>
                        <a:ext cx="6211888" cy="3019425"/>
                      </a:xfrm>
                      <a:prstGeom prst="rect">
                        <a:avLst/>
                      </a:prstGeom>
                      <a:noFill/>
                      <a:ln w="1587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74" name="Rectangle 9"/>
          <p:cNvSpPr>
            <a:spLocks noChangeArrowheads="1"/>
          </p:cNvSpPr>
          <p:nvPr/>
        </p:nvSpPr>
        <p:spPr bwMode="auto">
          <a:xfrm>
            <a:off x="1917677" y="4654034"/>
            <a:ext cx="5778500" cy="36933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sp>
        <p:nvSpPr>
          <p:cNvPr id="75" name="Rectangle 10"/>
          <p:cNvSpPr>
            <a:spLocks noChangeArrowheads="1"/>
          </p:cNvSpPr>
          <p:nvPr/>
        </p:nvSpPr>
        <p:spPr bwMode="auto">
          <a:xfrm>
            <a:off x="1925615" y="5438259"/>
            <a:ext cx="5778500" cy="36933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spTree>
    <p:extLst>
      <p:ext uri="{BB962C8B-B14F-4D97-AF65-F5344CB8AC3E}">
        <p14:creationId xmlns:p14="http://schemas.microsoft.com/office/powerpoint/2010/main" val="2977803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09600" y="228600"/>
            <a:ext cx="12598400" cy="762000"/>
          </a:xfrm>
        </p:spPr>
        <p:txBody>
          <a:bodyPr/>
          <a:lstStyle/>
          <a:p>
            <a:pPr algn="ctr" eaLnBrk="1" hangingPunct="1">
              <a:tabLst>
                <a:tab pos="2570163" algn="l"/>
              </a:tabLst>
            </a:pPr>
            <a:r>
              <a:rPr lang="en-US" altLang="en-US" sz="3200" dirty="0" smtClean="0"/>
              <a:t>Examples: </a:t>
            </a:r>
            <a:r>
              <a:rPr lang="en-US" altLang="en-US" sz="3200" dirty="0" err="1" smtClean="0"/>
              <a:t>Apriori</a:t>
            </a:r>
            <a:r>
              <a:rPr lang="en-US" altLang="en-US" sz="3200" dirty="0" smtClean="0"/>
              <a:t> algorithm</a:t>
            </a:r>
            <a:br>
              <a:rPr lang="en-US" altLang="en-US" sz="3200" dirty="0" smtClean="0"/>
            </a:br>
            <a:r>
              <a:rPr lang="en-US" altLang="en-US" sz="3200" dirty="0" smtClean="0"/>
              <a:t>(Frequent pattern </a:t>
            </a:r>
            <a:r>
              <a:rPr lang="en-US" altLang="en-US" sz="3200" dirty="0" err="1" smtClean="0"/>
              <a:t>finiding</a:t>
            </a:r>
            <a:r>
              <a:rPr lang="en-US" altLang="en-US" sz="3200" dirty="0" smtClean="0"/>
              <a:t>) </a:t>
            </a:r>
            <a:endParaRPr lang="en-US" altLang="en-US" sz="2800" dirty="0" smtClean="0"/>
          </a:p>
        </p:txBody>
      </p:sp>
      <p:sp>
        <p:nvSpPr>
          <p:cNvPr id="55299" name="Rectangle 3"/>
          <p:cNvSpPr>
            <a:spLocks noGrp="1" noChangeArrowheads="1"/>
          </p:cNvSpPr>
          <p:nvPr>
            <p:ph idx="1"/>
          </p:nvPr>
        </p:nvSpPr>
        <p:spPr>
          <a:xfrm>
            <a:off x="508000" y="1653204"/>
            <a:ext cx="11480800" cy="5181600"/>
          </a:xfrm>
        </p:spPr>
        <p:txBody>
          <a:bodyPr/>
          <a:lstStyle/>
          <a:p>
            <a:pPr eaLnBrk="1" hangingPunct="1">
              <a:lnSpc>
                <a:spcPct val="120000"/>
              </a:lnSpc>
            </a:pPr>
            <a:r>
              <a:rPr lang="en-US" altLang="en-US" u="sng" dirty="0" err="1" smtClean="0"/>
              <a:t>Apriori</a:t>
            </a:r>
            <a:r>
              <a:rPr lang="en-US" altLang="en-US" u="sng" dirty="0" smtClean="0"/>
              <a:t> pruning principle</a:t>
            </a:r>
            <a:r>
              <a:rPr lang="en-US" altLang="en-US" dirty="0" smtClean="0"/>
              <a:t>: If there is any </a:t>
            </a:r>
            <a:r>
              <a:rPr lang="en-US" altLang="en-US" dirty="0" err="1" smtClean="0"/>
              <a:t>itemset</a:t>
            </a:r>
            <a:r>
              <a:rPr lang="en-US" altLang="en-US" dirty="0" smtClean="0"/>
              <a:t> which is infrequent, its superset should not be generated/tested! </a:t>
            </a:r>
          </a:p>
          <a:p>
            <a:pPr eaLnBrk="1" hangingPunct="1">
              <a:lnSpc>
                <a:spcPct val="120000"/>
              </a:lnSpc>
            </a:pPr>
            <a:r>
              <a:rPr lang="en-US" altLang="en-US" dirty="0" smtClean="0"/>
              <a:t>Method: </a:t>
            </a:r>
          </a:p>
          <a:p>
            <a:pPr lvl="1" eaLnBrk="1" hangingPunct="1">
              <a:lnSpc>
                <a:spcPct val="120000"/>
              </a:lnSpc>
            </a:pPr>
            <a:r>
              <a:rPr lang="en-US" altLang="en-US" sz="2000" dirty="0" smtClean="0"/>
              <a:t>Initially, scan DB once to get frequent 1-itemset</a:t>
            </a:r>
          </a:p>
          <a:p>
            <a:pPr lvl="1" eaLnBrk="1" hangingPunct="1">
              <a:lnSpc>
                <a:spcPct val="120000"/>
              </a:lnSpc>
            </a:pPr>
            <a:r>
              <a:rPr lang="en-US" altLang="en-US" sz="2000" dirty="0" smtClean="0"/>
              <a:t>Generate length (k+1) candidate </a:t>
            </a:r>
            <a:r>
              <a:rPr lang="en-US" altLang="en-US" sz="2000" dirty="0" err="1" smtClean="0"/>
              <a:t>itemsets</a:t>
            </a:r>
            <a:r>
              <a:rPr lang="en-US" altLang="en-US" sz="2000" dirty="0" smtClean="0"/>
              <a:t> from length k frequent </a:t>
            </a:r>
            <a:r>
              <a:rPr lang="en-US" altLang="en-US" sz="2000" dirty="0" err="1" smtClean="0"/>
              <a:t>itemsets</a:t>
            </a:r>
            <a:endParaRPr lang="en-US" altLang="en-US" sz="2000" dirty="0" smtClean="0"/>
          </a:p>
          <a:p>
            <a:pPr lvl="1" eaLnBrk="1" hangingPunct="1">
              <a:lnSpc>
                <a:spcPct val="120000"/>
              </a:lnSpc>
            </a:pPr>
            <a:r>
              <a:rPr lang="en-US" altLang="en-US" sz="2000" dirty="0" smtClean="0"/>
              <a:t>Test the candidates against DB</a:t>
            </a:r>
          </a:p>
          <a:p>
            <a:pPr lvl="1" eaLnBrk="1" hangingPunct="1">
              <a:lnSpc>
                <a:spcPct val="120000"/>
              </a:lnSpc>
            </a:pPr>
            <a:r>
              <a:rPr lang="en-US" altLang="en-US" sz="2000" dirty="0" smtClean="0"/>
              <a:t>Terminate when no frequent or candidate set can be generated</a:t>
            </a:r>
          </a:p>
        </p:txBody>
      </p:sp>
      <p:sp>
        <p:nvSpPr>
          <p:cNvPr id="5530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4314FA4F-26B3-461F-9682-1610CA6DB814}" type="slidenum">
              <a:rPr lang="en-US" altLang="en-US" sz="1400" smtClean="0">
                <a:solidFill>
                  <a:prstClr val="white"/>
                </a:solidFill>
                <a:latin typeface="Tahoma" panose="020B0604030504040204" pitchFamily="34" charset="0"/>
              </a:rPr>
              <a:pPr>
                <a:spcBef>
                  <a:spcPct val="0"/>
                </a:spcBef>
                <a:buClrTx/>
                <a:buSzTx/>
                <a:buFontTx/>
                <a:buNone/>
              </a:pPr>
              <a:t>36</a:t>
            </a:fld>
            <a:endParaRPr lang="en-US" altLang="en-US" sz="1400" smtClean="0">
              <a:solidFill>
                <a:prstClr val="white"/>
              </a:solidFill>
              <a:latin typeface="Tahoma" panose="020B0604030504040204" pitchFamily="34" charset="0"/>
            </a:endParaRPr>
          </a:p>
        </p:txBody>
      </p:sp>
    </p:spTree>
    <p:extLst>
      <p:ext uri="{BB962C8B-B14F-4D97-AF65-F5344CB8AC3E}">
        <p14:creationId xmlns:p14="http://schemas.microsoft.com/office/powerpoint/2010/main" val="616346943"/>
      </p:ext>
    </p:extLst>
  </p:cSld>
  <p:clrMapOvr>
    <a:masterClrMapping/>
  </p:clrMapOvr>
  <p:transition spd="med">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6000" y="228600"/>
            <a:ext cx="10058400" cy="762000"/>
          </a:xfrm>
        </p:spPr>
        <p:txBody>
          <a:bodyPr/>
          <a:lstStyle/>
          <a:p>
            <a:pPr eaLnBrk="1" hangingPunct="1"/>
            <a:r>
              <a:rPr lang="en-US" altLang="en-US" sz="3200" dirty="0" smtClean="0"/>
              <a:t>Examples: </a:t>
            </a:r>
            <a:r>
              <a:rPr lang="en-US" altLang="en-US" sz="3200" dirty="0" err="1" smtClean="0"/>
              <a:t>Apriori</a:t>
            </a:r>
            <a:r>
              <a:rPr lang="en-US" altLang="en-US" sz="3200" dirty="0" smtClean="0"/>
              <a:t> Algorithm (Pseudo-Code)</a:t>
            </a:r>
          </a:p>
        </p:txBody>
      </p:sp>
      <p:sp>
        <p:nvSpPr>
          <p:cNvPr id="59395" name="Rectangle 3"/>
          <p:cNvSpPr>
            <a:spLocks noGrp="1" noChangeArrowheads="1"/>
          </p:cNvSpPr>
          <p:nvPr>
            <p:ph idx="1"/>
          </p:nvPr>
        </p:nvSpPr>
        <p:spPr>
          <a:xfrm>
            <a:off x="914400" y="1295400"/>
            <a:ext cx="10566400" cy="5181600"/>
          </a:xfrm>
        </p:spPr>
        <p:txBody>
          <a:bodyPr/>
          <a:lstStyle/>
          <a:p>
            <a:pPr eaLnBrk="1" hangingPunct="1">
              <a:lnSpc>
                <a:spcPct val="110000"/>
              </a:lnSpc>
              <a:buFont typeface="Wingdings" panose="05000000000000000000" pitchFamily="2" charset="2"/>
              <a:buNone/>
            </a:pPr>
            <a:r>
              <a:rPr lang="en-US" altLang="en-US" sz="2400" i="1" dirty="0" err="1" smtClean="0"/>
              <a:t>C</a:t>
            </a:r>
            <a:r>
              <a:rPr lang="en-US" altLang="en-US" sz="2400" i="1" baseline="-25000" dirty="0" err="1" smtClean="0"/>
              <a:t>k</a:t>
            </a:r>
            <a:r>
              <a:rPr lang="en-US" altLang="en-US" sz="2400" dirty="0" smtClean="0"/>
              <a:t>: Candidate </a:t>
            </a:r>
            <a:r>
              <a:rPr lang="en-US" altLang="en-US" sz="2400" dirty="0" err="1" smtClean="0"/>
              <a:t>itemset</a:t>
            </a:r>
            <a:r>
              <a:rPr lang="en-US" altLang="en-US" sz="2400" dirty="0" smtClean="0"/>
              <a:t> of size k</a:t>
            </a:r>
          </a:p>
          <a:p>
            <a:pPr eaLnBrk="1" hangingPunct="1">
              <a:lnSpc>
                <a:spcPct val="110000"/>
              </a:lnSpc>
              <a:spcBef>
                <a:spcPct val="0"/>
              </a:spcBef>
              <a:buFont typeface="Wingdings" panose="05000000000000000000" pitchFamily="2" charset="2"/>
              <a:buNone/>
            </a:pPr>
            <a:r>
              <a:rPr lang="en-US" altLang="en-US" sz="2400" i="1" dirty="0" smtClean="0"/>
              <a:t>L</a:t>
            </a:r>
            <a:r>
              <a:rPr lang="en-US" altLang="en-US" sz="2400" i="1" baseline="-25000" dirty="0" smtClean="0"/>
              <a:t>k</a:t>
            </a:r>
            <a:r>
              <a:rPr lang="en-US" altLang="en-US" sz="2400" dirty="0" smtClean="0"/>
              <a:t> : frequent </a:t>
            </a:r>
            <a:r>
              <a:rPr lang="en-US" altLang="en-US" sz="2400" dirty="0" err="1" smtClean="0"/>
              <a:t>itemset</a:t>
            </a:r>
            <a:r>
              <a:rPr lang="en-US" altLang="en-US" sz="2400" dirty="0" smtClean="0"/>
              <a:t> of size k</a:t>
            </a:r>
          </a:p>
          <a:p>
            <a:pPr eaLnBrk="1" hangingPunct="1">
              <a:lnSpc>
                <a:spcPct val="110000"/>
              </a:lnSpc>
              <a:spcBef>
                <a:spcPct val="0"/>
              </a:spcBef>
              <a:buFont typeface="Wingdings" panose="05000000000000000000" pitchFamily="2" charset="2"/>
              <a:buNone/>
            </a:pPr>
            <a:endParaRPr lang="en-US" altLang="en-US" sz="2400" dirty="0" smtClean="0"/>
          </a:p>
          <a:p>
            <a:pPr eaLnBrk="1" hangingPunct="1">
              <a:lnSpc>
                <a:spcPct val="110000"/>
              </a:lnSpc>
              <a:spcBef>
                <a:spcPct val="0"/>
              </a:spcBef>
              <a:buFont typeface="Wingdings" panose="05000000000000000000" pitchFamily="2" charset="2"/>
              <a:buNone/>
            </a:pPr>
            <a:r>
              <a:rPr lang="en-US" altLang="en-US" sz="2400" i="1" dirty="0" smtClean="0"/>
              <a:t>L</a:t>
            </a:r>
            <a:r>
              <a:rPr lang="en-US" altLang="en-US" sz="2400" i="1" baseline="-25000" dirty="0" smtClean="0"/>
              <a:t>1</a:t>
            </a:r>
            <a:r>
              <a:rPr lang="en-US" altLang="en-US" sz="2400" dirty="0" smtClean="0"/>
              <a:t> = {frequent items};</a:t>
            </a:r>
          </a:p>
          <a:p>
            <a:pPr eaLnBrk="1" hangingPunct="1">
              <a:lnSpc>
                <a:spcPct val="110000"/>
              </a:lnSpc>
              <a:spcBef>
                <a:spcPct val="0"/>
              </a:spcBef>
              <a:buFont typeface="Wingdings" panose="05000000000000000000" pitchFamily="2" charset="2"/>
              <a:buNone/>
            </a:pPr>
            <a:r>
              <a:rPr lang="en-US" altLang="en-US" sz="2400" b="1" dirty="0" smtClean="0">
                <a:solidFill>
                  <a:srgbClr val="F83F24"/>
                </a:solidFill>
              </a:rPr>
              <a:t>for</a:t>
            </a:r>
            <a:r>
              <a:rPr lang="en-US" altLang="en-US" sz="2400" b="1" dirty="0" smtClean="0"/>
              <a:t> </a:t>
            </a:r>
            <a:r>
              <a:rPr lang="en-US" altLang="en-US" sz="2400" dirty="0" smtClean="0"/>
              <a:t>(</a:t>
            </a:r>
            <a:r>
              <a:rPr lang="en-US" altLang="en-US" sz="2400" i="1" dirty="0" smtClean="0"/>
              <a:t>k</a:t>
            </a:r>
            <a:r>
              <a:rPr lang="en-US" altLang="en-US" sz="2400" dirty="0" smtClean="0"/>
              <a:t> = 1; </a:t>
            </a:r>
            <a:r>
              <a:rPr lang="en-US" altLang="en-US" sz="2400" i="1" dirty="0" smtClean="0"/>
              <a:t>L</a:t>
            </a:r>
            <a:r>
              <a:rPr lang="en-US" altLang="en-US" sz="2400" i="1" baseline="-25000" dirty="0" smtClean="0"/>
              <a:t>k</a:t>
            </a:r>
            <a:r>
              <a:rPr lang="en-US" altLang="en-US" sz="2400" dirty="0" smtClean="0"/>
              <a:t> !=</a:t>
            </a:r>
            <a:r>
              <a:rPr lang="en-US" altLang="en-US" sz="2400" dirty="0" smtClean="0">
                <a:sym typeface="Symbol" panose="05050102010706020507" pitchFamily="18" charset="2"/>
              </a:rPr>
              <a:t></a:t>
            </a:r>
            <a:r>
              <a:rPr lang="en-US" altLang="en-US" sz="2400" dirty="0" smtClean="0"/>
              <a:t>; </a:t>
            </a:r>
            <a:r>
              <a:rPr lang="en-US" altLang="en-US" sz="2400" i="1" dirty="0" smtClean="0"/>
              <a:t>k</a:t>
            </a:r>
            <a:r>
              <a:rPr lang="en-US" altLang="en-US" sz="2400" dirty="0" smtClean="0"/>
              <a:t>++) </a:t>
            </a:r>
            <a:r>
              <a:rPr lang="en-US" altLang="en-US" sz="2400" b="1" dirty="0" smtClean="0">
                <a:solidFill>
                  <a:srgbClr val="F83F24"/>
                </a:solidFill>
              </a:rPr>
              <a:t>do begin</a:t>
            </a:r>
            <a:endParaRPr lang="en-US" altLang="en-US" sz="2400" dirty="0" smtClean="0"/>
          </a:p>
          <a:p>
            <a:pPr eaLnBrk="1" hangingPunct="1">
              <a:lnSpc>
                <a:spcPct val="110000"/>
              </a:lnSpc>
              <a:spcBef>
                <a:spcPct val="0"/>
              </a:spcBef>
              <a:buFont typeface="Wingdings" panose="05000000000000000000" pitchFamily="2" charset="2"/>
              <a:buNone/>
            </a:pPr>
            <a:r>
              <a:rPr lang="en-US" altLang="en-US" sz="2400" dirty="0" smtClean="0"/>
              <a:t>    </a:t>
            </a:r>
            <a:r>
              <a:rPr lang="en-US" altLang="en-US" sz="2400" i="1" dirty="0" smtClean="0"/>
              <a:t>C</a:t>
            </a:r>
            <a:r>
              <a:rPr lang="en-US" altLang="en-US" sz="2400" i="1" baseline="-25000" dirty="0" smtClean="0"/>
              <a:t>k+1</a:t>
            </a:r>
            <a:r>
              <a:rPr lang="en-US" altLang="en-US" sz="2400" dirty="0" smtClean="0"/>
              <a:t> = candidates generated from </a:t>
            </a:r>
            <a:r>
              <a:rPr lang="en-US" altLang="en-US" sz="2400" i="1" dirty="0" smtClean="0"/>
              <a:t>L</a:t>
            </a:r>
            <a:r>
              <a:rPr lang="en-US" altLang="en-US" sz="2400" i="1" baseline="-25000" dirty="0" smtClean="0"/>
              <a:t>k</a:t>
            </a:r>
            <a:r>
              <a:rPr lang="en-US" altLang="en-US" sz="2400" dirty="0" smtClean="0"/>
              <a:t>;</a:t>
            </a:r>
          </a:p>
          <a:p>
            <a:pPr eaLnBrk="1" hangingPunct="1">
              <a:lnSpc>
                <a:spcPct val="110000"/>
              </a:lnSpc>
              <a:spcBef>
                <a:spcPct val="0"/>
              </a:spcBef>
              <a:buFont typeface="Wingdings" panose="05000000000000000000" pitchFamily="2" charset="2"/>
              <a:buNone/>
            </a:pPr>
            <a:r>
              <a:rPr lang="en-US" altLang="en-US" sz="2400" dirty="0" smtClean="0"/>
              <a:t>    </a:t>
            </a:r>
            <a:r>
              <a:rPr lang="en-US" altLang="en-US" sz="2400" b="1" dirty="0" smtClean="0">
                <a:solidFill>
                  <a:srgbClr val="F83F24"/>
                </a:solidFill>
              </a:rPr>
              <a:t>for each</a:t>
            </a:r>
            <a:r>
              <a:rPr lang="en-US" altLang="en-US" sz="2400" dirty="0" smtClean="0"/>
              <a:t> transaction </a:t>
            </a:r>
            <a:r>
              <a:rPr lang="en-US" altLang="en-US" sz="2400" i="1" dirty="0" smtClean="0"/>
              <a:t>t</a:t>
            </a:r>
            <a:r>
              <a:rPr lang="en-US" altLang="en-US" sz="2400" dirty="0" smtClean="0"/>
              <a:t> in database do</a:t>
            </a:r>
          </a:p>
          <a:p>
            <a:pPr lvl="1" eaLnBrk="1" hangingPunct="1">
              <a:lnSpc>
                <a:spcPct val="110000"/>
              </a:lnSpc>
              <a:spcBef>
                <a:spcPct val="0"/>
              </a:spcBef>
              <a:buFont typeface="Wingdings" panose="05000000000000000000" pitchFamily="2" charset="2"/>
              <a:buNone/>
            </a:pPr>
            <a:r>
              <a:rPr lang="en-US" altLang="en-US" sz="2400" dirty="0" smtClean="0"/>
              <a:t>  increment the count of all candidates in </a:t>
            </a:r>
            <a:r>
              <a:rPr lang="en-US" altLang="en-US" sz="2400" i="1" dirty="0" smtClean="0"/>
              <a:t>C</a:t>
            </a:r>
            <a:r>
              <a:rPr lang="en-US" altLang="en-US" sz="2400" i="1" baseline="-25000" dirty="0" smtClean="0"/>
              <a:t>k+1</a:t>
            </a:r>
            <a:r>
              <a:rPr lang="en-US" altLang="en-US" sz="2400" dirty="0" smtClean="0"/>
              <a:t> that are contained in </a:t>
            </a:r>
            <a:r>
              <a:rPr lang="en-US" altLang="en-US" sz="2400" i="1" dirty="0" smtClean="0"/>
              <a:t>t</a:t>
            </a:r>
            <a:endParaRPr lang="en-US" altLang="en-US" sz="2400" dirty="0" smtClean="0"/>
          </a:p>
          <a:p>
            <a:pPr eaLnBrk="1" hangingPunct="1">
              <a:lnSpc>
                <a:spcPct val="110000"/>
              </a:lnSpc>
              <a:spcBef>
                <a:spcPct val="0"/>
              </a:spcBef>
              <a:buFont typeface="Wingdings" panose="05000000000000000000" pitchFamily="2" charset="2"/>
              <a:buNone/>
            </a:pPr>
            <a:r>
              <a:rPr lang="en-US" altLang="en-US" sz="2400" dirty="0" smtClean="0"/>
              <a:t>    </a:t>
            </a:r>
            <a:r>
              <a:rPr lang="en-US" altLang="en-US" sz="2400" i="1" dirty="0" smtClean="0"/>
              <a:t>L</a:t>
            </a:r>
            <a:r>
              <a:rPr lang="en-US" altLang="en-US" sz="2400" i="1" baseline="-25000" dirty="0" smtClean="0"/>
              <a:t>k+1</a:t>
            </a:r>
            <a:r>
              <a:rPr lang="en-US" altLang="en-US" sz="2400" dirty="0" smtClean="0"/>
              <a:t>  = candidates in </a:t>
            </a:r>
            <a:r>
              <a:rPr lang="en-US" altLang="en-US" sz="2400" i="1" dirty="0" smtClean="0"/>
              <a:t>C</a:t>
            </a:r>
            <a:r>
              <a:rPr lang="en-US" altLang="en-US" sz="2400" i="1" baseline="-25000" dirty="0" smtClean="0"/>
              <a:t>k+1</a:t>
            </a:r>
            <a:r>
              <a:rPr lang="en-US" altLang="en-US" sz="2400" dirty="0" smtClean="0"/>
              <a:t> with </a:t>
            </a:r>
            <a:r>
              <a:rPr lang="en-US" altLang="en-US" sz="2400" dirty="0" err="1" smtClean="0"/>
              <a:t>min_support</a:t>
            </a:r>
            <a:endParaRPr lang="en-US" altLang="en-US" sz="2400" dirty="0" smtClean="0"/>
          </a:p>
          <a:p>
            <a:pPr eaLnBrk="1" hangingPunct="1">
              <a:lnSpc>
                <a:spcPct val="110000"/>
              </a:lnSpc>
              <a:spcBef>
                <a:spcPct val="0"/>
              </a:spcBef>
              <a:buFont typeface="Wingdings" panose="05000000000000000000" pitchFamily="2" charset="2"/>
              <a:buNone/>
            </a:pPr>
            <a:r>
              <a:rPr lang="en-US" altLang="en-US" sz="2400" dirty="0" smtClean="0"/>
              <a:t>   </a:t>
            </a:r>
            <a:r>
              <a:rPr lang="en-US" altLang="en-US" sz="2400" b="1" dirty="0" smtClean="0">
                <a:solidFill>
                  <a:srgbClr val="F83F24"/>
                </a:solidFill>
              </a:rPr>
              <a:t> end</a:t>
            </a:r>
            <a:endParaRPr lang="en-US" altLang="en-US" sz="2400" dirty="0" smtClean="0"/>
          </a:p>
          <a:p>
            <a:pPr eaLnBrk="1" hangingPunct="1">
              <a:lnSpc>
                <a:spcPct val="110000"/>
              </a:lnSpc>
              <a:spcBef>
                <a:spcPct val="0"/>
              </a:spcBef>
              <a:buFont typeface="Wingdings" panose="05000000000000000000" pitchFamily="2" charset="2"/>
              <a:buNone/>
            </a:pPr>
            <a:r>
              <a:rPr lang="en-US" altLang="en-US" sz="2400" b="1" dirty="0" smtClean="0">
                <a:solidFill>
                  <a:srgbClr val="F83F24"/>
                </a:solidFill>
              </a:rPr>
              <a:t>return</a:t>
            </a:r>
            <a:r>
              <a:rPr lang="en-US" altLang="en-US" sz="2400" dirty="0" smtClean="0"/>
              <a:t> </a:t>
            </a:r>
            <a:r>
              <a:rPr lang="en-US" altLang="en-US" sz="2400" dirty="0" smtClean="0">
                <a:sym typeface="Symbol" panose="05050102010706020507" pitchFamily="18" charset="2"/>
              </a:rPr>
              <a:t></a:t>
            </a:r>
            <a:r>
              <a:rPr lang="en-US" altLang="en-US" sz="2400" i="1" baseline="-25000" dirty="0" smtClean="0"/>
              <a:t>k</a:t>
            </a:r>
            <a:r>
              <a:rPr lang="en-US" altLang="en-US" sz="2400" dirty="0" smtClean="0"/>
              <a:t> </a:t>
            </a:r>
            <a:r>
              <a:rPr lang="en-US" altLang="en-US" sz="2400" i="1" dirty="0" smtClean="0"/>
              <a:t>L</a:t>
            </a:r>
            <a:r>
              <a:rPr lang="en-US" altLang="en-US" sz="2400" i="1" baseline="-25000" dirty="0" smtClean="0"/>
              <a:t>k</a:t>
            </a:r>
            <a:r>
              <a:rPr lang="en-US" altLang="en-US" sz="2400" dirty="0" smtClean="0"/>
              <a:t>;</a:t>
            </a:r>
          </a:p>
        </p:txBody>
      </p:sp>
      <p:sp>
        <p:nvSpPr>
          <p:cNvPr id="5939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676948C4-C1CE-4122-BD5B-1A4098E623C8}" type="slidenum">
              <a:rPr lang="en-US" altLang="en-US" sz="1400" smtClean="0">
                <a:latin typeface="Tahoma" panose="020B0604030504040204" pitchFamily="34" charset="0"/>
              </a:rPr>
              <a:pPr>
                <a:spcBef>
                  <a:spcPct val="0"/>
                </a:spcBef>
                <a:buClrTx/>
                <a:buSzTx/>
                <a:buFontTx/>
                <a:buNone/>
              </a:pPr>
              <a:t>37</a:t>
            </a:fld>
            <a:endParaRPr lang="en-US" altLang="en-US" sz="1400" smtClean="0">
              <a:latin typeface="Tahoma" panose="020B0604030504040204" pitchFamily="34" charset="0"/>
            </a:endParaRPr>
          </a:p>
        </p:txBody>
      </p:sp>
    </p:spTree>
    <p:extLst>
      <p:ext uri="{BB962C8B-B14F-4D97-AF65-F5344CB8AC3E}">
        <p14:creationId xmlns:p14="http://schemas.microsoft.com/office/powerpoint/2010/main" val="3315042511"/>
      </p:ext>
    </p:extLst>
  </p:cSld>
  <p:clrMapOvr>
    <a:masterClrMapping/>
  </p:clrMapOvr>
  <p:transition spd="med">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117600" y="228600"/>
            <a:ext cx="10390717" cy="609600"/>
          </a:xfrm>
        </p:spPr>
        <p:txBody>
          <a:bodyPr/>
          <a:lstStyle/>
          <a:p>
            <a:pPr eaLnBrk="1" hangingPunct="1"/>
            <a:r>
              <a:rPr lang="en-US" altLang="en-US" sz="3200" dirty="0"/>
              <a:t>Examples: </a:t>
            </a:r>
            <a:r>
              <a:rPr lang="en-US" altLang="en-US" sz="3200" dirty="0" err="1"/>
              <a:t>Apriori</a:t>
            </a:r>
            <a:r>
              <a:rPr lang="en-US" altLang="en-US" sz="3200" dirty="0"/>
              <a:t> algorithm</a:t>
            </a:r>
            <a:br>
              <a:rPr lang="en-US" altLang="en-US" sz="3200" dirty="0"/>
            </a:br>
            <a:r>
              <a:rPr lang="en-US" altLang="en-US" sz="3200" dirty="0" smtClean="0"/>
              <a:t> </a:t>
            </a:r>
          </a:p>
        </p:txBody>
      </p:sp>
      <p:sp>
        <p:nvSpPr>
          <p:cNvPr id="5734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C5FB05B8-6FBE-44B6-9AFE-2BFF79D5C99D}" type="slidenum">
              <a:rPr lang="en-US" altLang="en-US" sz="1400" smtClean="0">
                <a:latin typeface="Tahoma" panose="020B0604030504040204" pitchFamily="34" charset="0"/>
              </a:rPr>
              <a:pPr>
                <a:spcBef>
                  <a:spcPct val="0"/>
                </a:spcBef>
                <a:buClrTx/>
                <a:buSzTx/>
                <a:buFontTx/>
                <a:buNone/>
              </a:pPr>
              <a:t>38</a:t>
            </a:fld>
            <a:endParaRPr lang="en-US" altLang="en-US" sz="1400" smtClean="0">
              <a:latin typeface="Tahoma" panose="020B0604030504040204" pitchFamily="34" charset="0"/>
            </a:endParaRPr>
          </a:p>
        </p:txBody>
      </p:sp>
      <p:sp>
        <p:nvSpPr>
          <p:cNvPr id="57348" name="Text Box 3"/>
          <p:cNvSpPr txBox="1">
            <a:spLocks noChangeArrowheads="1"/>
          </p:cNvSpPr>
          <p:nvPr/>
        </p:nvSpPr>
        <p:spPr bwMode="auto">
          <a:xfrm>
            <a:off x="722286" y="1369370"/>
            <a:ext cx="19984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0"/>
              </a:spcBef>
              <a:buClrTx/>
              <a:buSzTx/>
              <a:buFontTx/>
              <a:buNone/>
            </a:pPr>
            <a:r>
              <a:rPr lang="en-US" altLang="en-US" sz="2400">
                <a:latin typeface="Times New Roman" panose="02020603050405020304" pitchFamily="18" charset="0"/>
              </a:rPr>
              <a:t>Database TDB</a:t>
            </a:r>
          </a:p>
        </p:txBody>
      </p:sp>
      <p:sp>
        <p:nvSpPr>
          <p:cNvPr id="57349" name="Text Box 4"/>
          <p:cNvSpPr txBox="1">
            <a:spLocks noChangeArrowheads="1"/>
          </p:cNvSpPr>
          <p:nvPr/>
        </p:nvSpPr>
        <p:spPr bwMode="auto">
          <a:xfrm>
            <a:off x="3476597" y="2271070"/>
            <a:ext cx="10999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0"/>
              </a:spcBef>
              <a:buClrTx/>
              <a:buSzTx/>
              <a:buFontTx/>
              <a:buNone/>
            </a:pPr>
            <a:r>
              <a:rPr lang="en-US" altLang="en-US" sz="2400">
                <a:latin typeface="Times New Roman" panose="02020603050405020304" pitchFamily="18" charset="0"/>
              </a:rPr>
              <a:t>1</a:t>
            </a:r>
            <a:r>
              <a:rPr lang="en-US" altLang="en-US" sz="2400" baseline="30000">
                <a:latin typeface="Times New Roman" panose="02020603050405020304" pitchFamily="18" charset="0"/>
              </a:rPr>
              <a:t>st</a:t>
            </a:r>
            <a:r>
              <a:rPr lang="en-US" altLang="en-US" sz="2400">
                <a:latin typeface="Times New Roman" panose="02020603050405020304" pitchFamily="18" charset="0"/>
              </a:rPr>
              <a:t> scan</a:t>
            </a:r>
          </a:p>
        </p:txBody>
      </p:sp>
      <p:sp>
        <p:nvSpPr>
          <p:cNvPr id="57350" name="Line 5"/>
          <p:cNvSpPr>
            <a:spLocks noChangeShapeType="1"/>
          </p:cNvSpPr>
          <p:nvPr/>
        </p:nvSpPr>
        <p:spPr bwMode="auto">
          <a:xfrm>
            <a:off x="3460379" y="2719388"/>
            <a:ext cx="110913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57351" name="Text Box 6"/>
          <p:cNvSpPr txBox="1">
            <a:spLocks noChangeArrowheads="1"/>
          </p:cNvSpPr>
          <p:nvPr/>
        </p:nvSpPr>
        <p:spPr bwMode="auto">
          <a:xfrm>
            <a:off x="4156074" y="1718620"/>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0"/>
              </a:spcBef>
              <a:buClrTx/>
              <a:buSzTx/>
              <a:buFontTx/>
              <a:buNone/>
            </a:pPr>
            <a:r>
              <a:rPr lang="en-US" altLang="en-US" sz="2400" i="1">
                <a:latin typeface="Times New Roman" panose="02020603050405020304" pitchFamily="18" charset="0"/>
              </a:rPr>
              <a:t>C</a:t>
            </a:r>
            <a:r>
              <a:rPr lang="en-US" altLang="en-US" sz="2400" i="1" baseline="-25000">
                <a:latin typeface="Times New Roman" panose="02020603050405020304" pitchFamily="18" charset="0"/>
              </a:rPr>
              <a:t>1</a:t>
            </a:r>
          </a:p>
        </p:txBody>
      </p:sp>
      <p:sp>
        <p:nvSpPr>
          <p:cNvPr id="57352" name="Text Box 7"/>
          <p:cNvSpPr txBox="1">
            <a:spLocks noChangeArrowheads="1"/>
          </p:cNvSpPr>
          <p:nvPr/>
        </p:nvSpPr>
        <p:spPr bwMode="auto">
          <a:xfrm>
            <a:off x="7600848" y="1561458"/>
            <a:ext cx="4587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0"/>
              </a:spcBef>
              <a:buClrTx/>
              <a:buSzTx/>
              <a:buFontTx/>
              <a:buNone/>
            </a:pPr>
            <a:r>
              <a:rPr lang="en-US" altLang="en-US" sz="2400" i="1">
                <a:latin typeface="Times New Roman" panose="02020603050405020304" pitchFamily="18" charset="0"/>
              </a:rPr>
              <a:t>L</a:t>
            </a:r>
            <a:r>
              <a:rPr lang="en-US" altLang="en-US" sz="2400" i="1" baseline="-25000">
                <a:latin typeface="Times New Roman" panose="02020603050405020304" pitchFamily="18" charset="0"/>
              </a:rPr>
              <a:t>1</a:t>
            </a:r>
          </a:p>
        </p:txBody>
      </p:sp>
      <p:sp>
        <p:nvSpPr>
          <p:cNvPr id="57353" name="Text Box 8"/>
          <p:cNvSpPr txBox="1">
            <a:spLocks noChangeArrowheads="1"/>
          </p:cNvSpPr>
          <p:nvPr/>
        </p:nvSpPr>
        <p:spPr bwMode="auto">
          <a:xfrm>
            <a:off x="874080" y="3726808"/>
            <a:ext cx="4587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0"/>
              </a:spcBef>
              <a:buClrTx/>
              <a:buSzTx/>
              <a:buFontTx/>
              <a:buNone/>
            </a:pPr>
            <a:r>
              <a:rPr lang="en-US" altLang="en-US" sz="2400" i="1">
                <a:latin typeface="Times New Roman" panose="02020603050405020304" pitchFamily="18" charset="0"/>
              </a:rPr>
              <a:t>L</a:t>
            </a:r>
            <a:r>
              <a:rPr lang="en-US" altLang="en-US" sz="2400" i="1" baseline="-25000">
                <a:latin typeface="Times New Roman" panose="02020603050405020304" pitchFamily="18" charset="0"/>
              </a:rPr>
              <a:t>2</a:t>
            </a:r>
          </a:p>
        </p:txBody>
      </p:sp>
      <p:sp>
        <p:nvSpPr>
          <p:cNvPr id="57354" name="Text Box 9"/>
          <p:cNvSpPr txBox="1">
            <a:spLocks noChangeArrowheads="1"/>
          </p:cNvSpPr>
          <p:nvPr/>
        </p:nvSpPr>
        <p:spPr bwMode="auto">
          <a:xfrm>
            <a:off x="4115856" y="332993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0"/>
              </a:spcBef>
              <a:buClrTx/>
              <a:buSzTx/>
              <a:buFontTx/>
              <a:buNone/>
            </a:pPr>
            <a:r>
              <a:rPr lang="en-US" altLang="en-US" sz="2400" i="1">
                <a:latin typeface="Times New Roman" panose="02020603050405020304" pitchFamily="18" charset="0"/>
              </a:rPr>
              <a:t>C</a:t>
            </a:r>
            <a:r>
              <a:rPr lang="en-US" altLang="en-US" sz="2400" i="1" baseline="-25000">
                <a:latin typeface="Times New Roman" panose="02020603050405020304" pitchFamily="18" charset="0"/>
              </a:rPr>
              <a:t>2</a:t>
            </a:r>
          </a:p>
        </p:txBody>
      </p:sp>
      <p:sp>
        <p:nvSpPr>
          <p:cNvPr id="57355" name="Text Box 10"/>
          <p:cNvSpPr txBox="1">
            <a:spLocks noChangeArrowheads="1"/>
          </p:cNvSpPr>
          <p:nvPr/>
        </p:nvSpPr>
        <p:spPr bwMode="auto">
          <a:xfrm>
            <a:off x="8499474" y="338073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0"/>
              </a:spcBef>
              <a:buClrTx/>
              <a:buSzTx/>
              <a:buFontTx/>
              <a:buNone/>
            </a:pPr>
            <a:r>
              <a:rPr lang="en-US" altLang="en-US" sz="2400" i="1">
                <a:latin typeface="Times New Roman" panose="02020603050405020304" pitchFamily="18" charset="0"/>
              </a:rPr>
              <a:t>C</a:t>
            </a:r>
            <a:r>
              <a:rPr lang="en-US" altLang="en-US" sz="2400" i="1" baseline="-25000">
                <a:latin typeface="Times New Roman" panose="02020603050405020304" pitchFamily="18" charset="0"/>
              </a:rPr>
              <a:t>2</a:t>
            </a:r>
          </a:p>
        </p:txBody>
      </p:sp>
      <p:sp>
        <p:nvSpPr>
          <p:cNvPr id="57356" name="Line 11"/>
          <p:cNvSpPr>
            <a:spLocks noChangeShapeType="1"/>
          </p:cNvSpPr>
          <p:nvPr/>
        </p:nvSpPr>
        <p:spPr bwMode="auto">
          <a:xfrm flipH="1">
            <a:off x="7234395" y="4252913"/>
            <a:ext cx="149436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7357" name="Text Box 12"/>
          <p:cNvSpPr txBox="1">
            <a:spLocks noChangeArrowheads="1"/>
          </p:cNvSpPr>
          <p:nvPr/>
        </p:nvSpPr>
        <p:spPr bwMode="auto">
          <a:xfrm>
            <a:off x="7396866" y="3749031"/>
            <a:ext cx="1167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0"/>
              </a:spcBef>
              <a:buClrTx/>
              <a:buSzTx/>
              <a:buFontTx/>
              <a:buNone/>
            </a:pPr>
            <a:r>
              <a:rPr lang="en-US" altLang="en-US" sz="2400">
                <a:latin typeface="Times New Roman" panose="02020603050405020304" pitchFamily="18" charset="0"/>
              </a:rPr>
              <a:t>2</a:t>
            </a:r>
            <a:r>
              <a:rPr lang="en-US" altLang="en-US" sz="2400" baseline="30000">
                <a:latin typeface="Times New Roman" panose="02020603050405020304" pitchFamily="18" charset="0"/>
              </a:rPr>
              <a:t>nd</a:t>
            </a:r>
            <a:r>
              <a:rPr lang="en-US" altLang="en-US" sz="2400">
                <a:latin typeface="Times New Roman" panose="02020603050405020304" pitchFamily="18" charset="0"/>
              </a:rPr>
              <a:t> scan</a:t>
            </a:r>
          </a:p>
        </p:txBody>
      </p:sp>
      <p:sp>
        <p:nvSpPr>
          <p:cNvPr id="57358" name="AutoShape 13"/>
          <p:cNvSpPr>
            <a:spLocks noChangeArrowheads="1"/>
          </p:cNvSpPr>
          <p:nvPr/>
        </p:nvSpPr>
        <p:spPr bwMode="auto">
          <a:xfrm>
            <a:off x="10879295" y="3267224"/>
            <a:ext cx="836084" cy="461665"/>
          </a:xfrm>
          <a:prstGeom prst="curvedLeftArrow">
            <a:avLst>
              <a:gd name="adj1" fmla="val 27291"/>
              <a:gd name="adj2" fmla="val 54582"/>
              <a:gd name="adj3" fmla="val 33333"/>
            </a:avLst>
          </a:prstGeom>
          <a:solidFill>
            <a:srgbClr val="FFFFFF"/>
          </a:solidFill>
          <a:ln w="9525">
            <a:solidFill>
              <a:srgbClr val="000000"/>
            </a:solidFill>
            <a:miter lim="800000"/>
            <a:headEnd/>
            <a:tailEnd/>
          </a:ln>
        </p:spPr>
        <p:txBody>
          <a:bodyPr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endParaRPr lang="en-US" altLang="en-US" sz="2400">
              <a:latin typeface="Tahoma" panose="020B0604030504040204" pitchFamily="34" charset="0"/>
            </a:endParaRPr>
          </a:p>
        </p:txBody>
      </p:sp>
      <p:sp>
        <p:nvSpPr>
          <p:cNvPr id="57359" name="Line 14"/>
          <p:cNvSpPr>
            <a:spLocks noChangeShapeType="1"/>
          </p:cNvSpPr>
          <p:nvPr/>
        </p:nvSpPr>
        <p:spPr bwMode="auto">
          <a:xfrm>
            <a:off x="3777879" y="6299200"/>
            <a:ext cx="225636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7360" name="Text Box 15"/>
          <p:cNvSpPr txBox="1">
            <a:spLocks noChangeArrowheads="1"/>
          </p:cNvSpPr>
          <p:nvPr/>
        </p:nvSpPr>
        <p:spPr bwMode="auto">
          <a:xfrm>
            <a:off x="1408639" y="5800083"/>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0"/>
              </a:spcBef>
              <a:buClrTx/>
              <a:buSzTx/>
              <a:buFontTx/>
              <a:buNone/>
            </a:pPr>
            <a:r>
              <a:rPr lang="en-US" altLang="en-US" sz="2400" i="1">
                <a:latin typeface="Times New Roman" panose="02020603050405020304" pitchFamily="18" charset="0"/>
              </a:rPr>
              <a:t>C</a:t>
            </a:r>
            <a:r>
              <a:rPr lang="en-US" altLang="en-US" sz="2400" i="1" baseline="-25000">
                <a:latin typeface="Times New Roman" panose="02020603050405020304" pitchFamily="18" charset="0"/>
              </a:rPr>
              <a:t>3</a:t>
            </a:r>
          </a:p>
        </p:txBody>
      </p:sp>
      <p:sp>
        <p:nvSpPr>
          <p:cNvPr id="57361" name="Text Box 16"/>
          <p:cNvSpPr txBox="1">
            <a:spLocks noChangeArrowheads="1"/>
          </p:cNvSpPr>
          <p:nvPr/>
        </p:nvSpPr>
        <p:spPr bwMode="auto">
          <a:xfrm>
            <a:off x="5958315" y="5788970"/>
            <a:ext cx="4587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0"/>
              </a:spcBef>
              <a:buClrTx/>
              <a:buSzTx/>
              <a:buFontTx/>
              <a:buNone/>
            </a:pPr>
            <a:r>
              <a:rPr lang="en-US" altLang="en-US" sz="2400" i="1">
                <a:latin typeface="Times New Roman" panose="02020603050405020304" pitchFamily="18" charset="0"/>
              </a:rPr>
              <a:t>L</a:t>
            </a:r>
            <a:r>
              <a:rPr lang="en-US" altLang="en-US" sz="2400" i="1" baseline="-25000">
                <a:latin typeface="Times New Roman" panose="02020603050405020304" pitchFamily="18" charset="0"/>
              </a:rPr>
              <a:t>3</a:t>
            </a:r>
          </a:p>
        </p:txBody>
      </p:sp>
      <p:sp>
        <p:nvSpPr>
          <p:cNvPr id="57362" name="Text Box 17"/>
          <p:cNvSpPr txBox="1">
            <a:spLocks noChangeArrowheads="1"/>
          </p:cNvSpPr>
          <p:nvPr/>
        </p:nvSpPr>
        <p:spPr bwMode="auto">
          <a:xfrm>
            <a:off x="4191071" y="5879458"/>
            <a:ext cx="1133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0"/>
              </a:spcBef>
              <a:buClrTx/>
              <a:buSzTx/>
              <a:buFontTx/>
              <a:buNone/>
            </a:pPr>
            <a:r>
              <a:rPr lang="en-US" altLang="en-US" sz="2400">
                <a:latin typeface="Times New Roman" panose="02020603050405020304" pitchFamily="18" charset="0"/>
              </a:rPr>
              <a:t>3</a:t>
            </a:r>
            <a:r>
              <a:rPr lang="en-US" altLang="en-US" sz="2400" baseline="30000">
                <a:latin typeface="Times New Roman" panose="02020603050405020304" pitchFamily="18" charset="0"/>
              </a:rPr>
              <a:t>rd</a:t>
            </a:r>
            <a:r>
              <a:rPr lang="en-US" altLang="en-US" sz="2400">
                <a:latin typeface="Times New Roman" panose="02020603050405020304" pitchFamily="18" charset="0"/>
              </a:rPr>
              <a:t> scan</a:t>
            </a:r>
          </a:p>
        </p:txBody>
      </p:sp>
      <p:sp>
        <p:nvSpPr>
          <p:cNvPr id="57363" name="AutoShape 18"/>
          <p:cNvSpPr>
            <a:spLocks noChangeArrowheads="1"/>
          </p:cNvSpPr>
          <p:nvPr/>
        </p:nvSpPr>
        <p:spPr bwMode="auto">
          <a:xfrm>
            <a:off x="666379" y="5240488"/>
            <a:ext cx="184731" cy="461665"/>
          </a:xfrm>
          <a:prstGeom prst="curvedRightArrow">
            <a:avLst>
              <a:gd name="adj1" fmla="val 56619"/>
              <a:gd name="adj2" fmla="val 113237"/>
              <a:gd name="adj3" fmla="val 33333"/>
            </a:avLst>
          </a:prstGeom>
          <a:solidFill>
            <a:srgbClr val="FFFFFF"/>
          </a:solidFill>
          <a:ln w="9525">
            <a:solidFill>
              <a:srgbClr val="000000"/>
            </a:solidFill>
            <a:miter lim="800000"/>
            <a:headEnd/>
            <a:tailEnd/>
          </a:ln>
        </p:spPr>
        <p:txBody>
          <a:bodyPr wrap="none"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endParaRPr lang="en-US" altLang="en-US" sz="2400">
              <a:latin typeface="Tahoma" panose="020B0604030504040204" pitchFamily="34" charset="0"/>
            </a:endParaRPr>
          </a:p>
        </p:txBody>
      </p:sp>
      <p:sp>
        <p:nvSpPr>
          <p:cNvPr id="57364" name="Line 19"/>
          <p:cNvSpPr>
            <a:spLocks noChangeShapeType="1"/>
          </p:cNvSpPr>
          <p:nvPr/>
        </p:nvSpPr>
        <p:spPr bwMode="auto">
          <a:xfrm>
            <a:off x="7509560" y="2438400"/>
            <a:ext cx="70273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57365" name="Line 20"/>
          <p:cNvSpPr>
            <a:spLocks noChangeShapeType="1"/>
          </p:cNvSpPr>
          <p:nvPr/>
        </p:nvSpPr>
        <p:spPr bwMode="auto">
          <a:xfrm flipH="1">
            <a:off x="3953560" y="4648200"/>
            <a:ext cx="508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graphicFrame>
        <p:nvGraphicFramePr>
          <p:cNvPr id="1532949" name="Group 21"/>
          <p:cNvGraphicFramePr>
            <a:graphicFrameLocks noGrp="1"/>
          </p:cNvGraphicFramePr>
          <p:nvPr>
            <p:extLst>
              <p:ext uri="{D42A27DB-BD31-4B8C-83A1-F6EECF244321}">
                <p14:modId xmlns:p14="http://schemas.microsoft.com/office/powerpoint/2010/main" val="621831063"/>
              </p:ext>
            </p:extLst>
          </p:nvPr>
        </p:nvGraphicFramePr>
        <p:xfrm>
          <a:off x="600760" y="1828800"/>
          <a:ext cx="2540000" cy="1554180"/>
        </p:xfrm>
        <a:graphic>
          <a:graphicData uri="http://schemas.openxmlformats.org/drawingml/2006/table">
            <a:tbl>
              <a:tblPr/>
              <a:tblGrid>
                <a:gridCol w="914400"/>
                <a:gridCol w="1625600"/>
              </a:tblGrid>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Tid</a:t>
                      </a:r>
                    </a:p>
                  </a:txBody>
                  <a:tcPr marL="121920" marR="121920"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Items</a:t>
                      </a:r>
                    </a:p>
                  </a:txBody>
                  <a:tcPr marL="121920" marR="121920"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a:t>
                      </a:r>
                    </a:p>
                  </a:txBody>
                  <a:tcPr marL="121920" marR="121920"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C, D</a:t>
                      </a:r>
                    </a:p>
                  </a:txBody>
                  <a:tcPr marL="121920" marR="121920"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20</a:t>
                      </a:r>
                    </a:p>
                  </a:txBody>
                  <a:tcPr marL="121920" marR="121920"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C, E</a:t>
                      </a:r>
                    </a:p>
                  </a:txBody>
                  <a:tcPr marL="121920" marR="121920"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30</a:t>
                      </a:r>
                    </a:p>
                  </a:txBody>
                  <a:tcPr marL="121920" marR="121920"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B, C, E</a:t>
                      </a:r>
                    </a:p>
                  </a:txBody>
                  <a:tcPr marL="121920" marR="121920"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40</a:t>
                      </a:r>
                    </a:p>
                  </a:txBody>
                  <a:tcPr marL="121920" marR="121920"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E</a:t>
                      </a:r>
                    </a:p>
                  </a:txBody>
                  <a:tcPr marL="121920" marR="121920"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2969" name="Group 41"/>
          <p:cNvGraphicFramePr>
            <a:graphicFrameLocks noGrp="1"/>
          </p:cNvGraphicFramePr>
          <p:nvPr>
            <p:extLst>
              <p:ext uri="{D42A27DB-BD31-4B8C-83A1-F6EECF244321}">
                <p14:modId xmlns:p14="http://schemas.microsoft.com/office/powerpoint/2010/main" val="2850675129"/>
              </p:ext>
            </p:extLst>
          </p:nvPr>
        </p:nvGraphicFramePr>
        <p:xfrm>
          <a:off x="4969560" y="1219200"/>
          <a:ext cx="2336800" cy="1866900"/>
        </p:xfrm>
        <a:graphic>
          <a:graphicData uri="http://schemas.openxmlformats.org/drawingml/2006/table">
            <a:tbl>
              <a:tblPr/>
              <a:tblGrid>
                <a:gridCol w="1524000"/>
                <a:gridCol w="812800"/>
              </a:tblGrid>
              <a:tr h="31115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dirty="0" smtClean="0">
                          <a:ln>
                            <a:noFill/>
                          </a:ln>
                          <a:solidFill>
                            <a:schemeClr val="hlink"/>
                          </a:solidFill>
                          <a:effectLst/>
                          <a:latin typeface="Tahoma" panose="020B0604030504040204" pitchFamily="34" charset="0"/>
                          <a:cs typeface="Arial" panose="020B0604020202020204" pitchFamily="34" charset="0"/>
                        </a:rPr>
                        <a:t>Itemset</a:t>
                      </a:r>
                    </a:p>
                  </a:txBody>
                  <a:tcPr marL="121920" marR="121920"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cs typeface="Arial" panose="020B0604020202020204" pitchFamily="34" charset="0"/>
                        </a:rPr>
                        <a:t>sup</a:t>
                      </a:r>
                    </a:p>
                  </a:txBody>
                  <a:tcPr marL="121920" marR="121920"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31115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{A}</a:t>
                      </a:r>
                    </a:p>
                  </a:txBody>
                  <a:tcPr marL="121920" marR="121920"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2</a:t>
                      </a:r>
                    </a:p>
                  </a:txBody>
                  <a:tcPr marL="121920" marR="121920"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115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{B}</a:t>
                      </a:r>
                    </a:p>
                  </a:txBody>
                  <a:tcPr marL="121920" marR="121920"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3</a:t>
                      </a:r>
                    </a:p>
                  </a:txBody>
                  <a:tcPr marL="121920" marR="121920"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115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{C}</a:t>
                      </a:r>
                    </a:p>
                  </a:txBody>
                  <a:tcPr marL="121920" marR="121920"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3</a:t>
                      </a:r>
                    </a:p>
                  </a:txBody>
                  <a:tcPr marL="121920" marR="121920"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115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{D}</a:t>
                      </a:r>
                    </a:p>
                  </a:txBody>
                  <a:tcPr marL="121920" marR="121920"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1</a:t>
                      </a:r>
                    </a:p>
                  </a:txBody>
                  <a:tcPr marL="121920" marR="121920"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r>
              <a:tr h="31115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dirty="0" smtClean="0">
                          <a:ln>
                            <a:noFill/>
                          </a:ln>
                          <a:solidFill>
                            <a:schemeClr val="tx1"/>
                          </a:solidFill>
                          <a:effectLst/>
                          <a:latin typeface="Tahoma" panose="020B0604030504040204" pitchFamily="34" charset="0"/>
                          <a:cs typeface="Arial" panose="020B0604020202020204" pitchFamily="34" charset="0"/>
                        </a:rPr>
                        <a:t>{E}</a:t>
                      </a:r>
                    </a:p>
                  </a:txBody>
                  <a:tcPr marL="121920" marR="121920"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dirty="0" smtClean="0">
                          <a:ln>
                            <a:noFill/>
                          </a:ln>
                          <a:solidFill>
                            <a:schemeClr val="tx1"/>
                          </a:solidFill>
                          <a:effectLst/>
                          <a:latin typeface="Tahoma" panose="020B0604030504040204" pitchFamily="34" charset="0"/>
                          <a:cs typeface="Arial" panose="020B0604020202020204" pitchFamily="34" charset="0"/>
                        </a:rPr>
                        <a:t>3</a:t>
                      </a:r>
                    </a:p>
                  </a:txBody>
                  <a:tcPr marL="121920" marR="121920"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2992" name="Group 64"/>
          <p:cNvGraphicFramePr>
            <a:graphicFrameLocks noGrp="1"/>
          </p:cNvGraphicFramePr>
          <p:nvPr>
            <p:extLst>
              <p:ext uri="{D42A27DB-BD31-4B8C-83A1-F6EECF244321}">
                <p14:modId xmlns:p14="http://schemas.microsoft.com/office/powerpoint/2010/main" val="2647469717"/>
              </p:ext>
            </p:extLst>
          </p:nvPr>
        </p:nvGraphicFramePr>
        <p:xfrm>
          <a:off x="8322360" y="1371600"/>
          <a:ext cx="2336800" cy="1555750"/>
        </p:xfrm>
        <a:graphic>
          <a:graphicData uri="http://schemas.openxmlformats.org/drawingml/2006/table">
            <a:tbl>
              <a:tblPr/>
              <a:tblGrid>
                <a:gridCol w="1524000"/>
                <a:gridCol w="812800"/>
              </a:tblGrid>
              <a:tr h="31115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dirty="0" smtClean="0">
                          <a:ln>
                            <a:noFill/>
                          </a:ln>
                          <a:solidFill>
                            <a:schemeClr val="hlink"/>
                          </a:solidFill>
                          <a:effectLst/>
                          <a:latin typeface="Tahoma" panose="020B0604030504040204" pitchFamily="34" charset="0"/>
                          <a:cs typeface="Arial" panose="020B0604020202020204" pitchFamily="34" charset="0"/>
                        </a:rPr>
                        <a:t>Itemset</a:t>
                      </a:r>
                    </a:p>
                  </a:txBody>
                  <a:tcPr marL="121920" marR="121920"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cs typeface="Arial" panose="020B0604020202020204" pitchFamily="34" charset="0"/>
                        </a:rPr>
                        <a:t>sup</a:t>
                      </a:r>
                    </a:p>
                  </a:txBody>
                  <a:tcPr marL="121920" marR="121920"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31115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{A}</a:t>
                      </a:r>
                    </a:p>
                  </a:txBody>
                  <a:tcPr marL="121920" marR="121920"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2</a:t>
                      </a:r>
                    </a:p>
                  </a:txBody>
                  <a:tcPr marL="121920" marR="121920"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115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{B}</a:t>
                      </a:r>
                    </a:p>
                  </a:txBody>
                  <a:tcPr marL="121920" marR="121920"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3</a:t>
                      </a:r>
                    </a:p>
                  </a:txBody>
                  <a:tcPr marL="121920" marR="121920"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115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{C}</a:t>
                      </a:r>
                    </a:p>
                  </a:txBody>
                  <a:tcPr marL="121920" marR="121920"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3</a:t>
                      </a:r>
                    </a:p>
                  </a:txBody>
                  <a:tcPr marL="121920" marR="121920"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115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{E}</a:t>
                      </a:r>
                    </a:p>
                  </a:txBody>
                  <a:tcPr marL="121920" marR="121920"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3</a:t>
                      </a:r>
                    </a:p>
                  </a:txBody>
                  <a:tcPr marL="121920" marR="121920"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3012" name="Group 84"/>
          <p:cNvGraphicFramePr>
            <a:graphicFrameLocks noGrp="1"/>
          </p:cNvGraphicFramePr>
          <p:nvPr>
            <p:extLst>
              <p:ext uri="{D42A27DB-BD31-4B8C-83A1-F6EECF244321}">
                <p14:modId xmlns:p14="http://schemas.microsoft.com/office/powerpoint/2010/main" val="2425647268"/>
              </p:ext>
            </p:extLst>
          </p:nvPr>
        </p:nvGraphicFramePr>
        <p:xfrm>
          <a:off x="9135160" y="3581403"/>
          <a:ext cx="1524000" cy="2176461"/>
        </p:xfrm>
        <a:graphic>
          <a:graphicData uri="http://schemas.openxmlformats.org/drawingml/2006/table">
            <a:tbl>
              <a:tblPr/>
              <a:tblGrid>
                <a:gridCol w="1524000"/>
              </a:tblGrid>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smtClean="0">
                          <a:ln>
                            <a:noFill/>
                          </a:ln>
                          <a:solidFill>
                            <a:schemeClr val="hlink"/>
                          </a:solidFill>
                          <a:effectLst/>
                          <a:latin typeface="Tahoma" pitchFamily="34" charset="0"/>
                        </a:rPr>
                        <a:t>Itemset</a:t>
                      </a:r>
                    </a:p>
                  </a:txBody>
                  <a:tcPr marL="121920" marR="12192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B}</a:t>
                      </a:r>
                    </a:p>
                  </a:txBody>
                  <a:tcPr marL="121920" marR="12192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C}</a:t>
                      </a:r>
                    </a:p>
                  </a:txBody>
                  <a:tcPr marL="121920" marR="12192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E}</a:t>
                      </a:r>
                    </a:p>
                  </a:txBody>
                  <a:tcPr marL="121920" marR="12192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C}</a:t>
                      </a:r>
                    </a:p>
                  </a:txBody>
                  <a:tcPr marL="121920" marR="12192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E}</a:t>
                      </a:r>
                    </a:p>
                  </a:txBody>
                  <a:tcPr marL="121920" marR="12192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{C, E}</a:t>
                      </a:r>
                    </a:p>
                  </a:txBody>
                  <a:tcPr marL="121920" marR="12192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3030" name="Group 102"/>
          <p:cNvGraphicFramePr>
            <a:graphicFrameLocks noGrp="1"/>
          </p:cNvGraphicFramePr>
          <p:nvPr>
            <p:extLst>
              <p:ext uri="{D42A27DB-BD31-4B8C-83A1-F6EECF244321}">
                <p14:modId xmlns:p14="http://schemas.microsoft.com/office/powerpoint/2010/main" val="3674272293"/>
              </p:ext>
            </p:extLst>
          </p:nvPr>
        </p:nvGraphicFramePr>
        <p:xfrm>
          <a:off x="4664760" y="3429000"/>
          <a:ext cx="2336800" cy="2005024"/>
        </p:xfrm>
        <a:graphic>
          <a:graphicData uri="http://schemas.openxmlformats.org/drawingml/2006/table">
            <a:tbl>
              <a:tblPr/>
              <a:tblGrid>
                <a:gridCol w="1524000"/>
                <a:gridCol w="812800"/>
              </a:tblGrid>
              <a:tr h="28643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dirty="0" smtClean="0">
                          <a:ln>
                            <a:noFill/>
                          </a:ln>
                          <a:solidFill>
                            <a:schemeClr val="hlink"/>
                          </a:solidFill>
                          <a:effectLst/>
                          <a:latin typeface="Tahoma" panose="020B0604030504040204" pitchFamily="34" charset="0"/>
                          <a:cs typeface="Arial" panose="020B0604020202020204" pitchFamily="34" charset="0"/>
                        </a:rPr>
                        <a:t>Itemset</a:t>
                      </a:r>
                    </a:p>
                  </a:txBody>
                  <a:tcPr marL="121920" marR="121920"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cs typeface="Arial" panose="020B0604020202020204" pitchFamily="34" charset="0"/>
                        </a:rPr>
                        <a:t>sup</a:t>
                      </a:r>
                    </a:p>
                  </a:txBody>
                  <a:tcPr marL="121920" marR="121920"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28643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{A, B}</a:t>
                      </a:r>
                    </a:p>
                  </a:txBody>
                  <a:tcPr marL="121920" marR="121920"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1</a:t>
                      </a:r>
                    </a:p>
                  </a:txBody>
                  <a:tcPr marL="121920" marR="121920"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r>
              <a:tr h="28643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{A, C}</a:t>
                      </a:r>
                    </a:p>
                  </a:txBody>
                  <a:tcPr marL="121920" marR="121920"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2</a:t>
                      </a:r>
                    </a:p>
                  </a:txBody>
                  <a:tcPr marL="121920" marR="121920"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643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{A, E}</a:t>
                      </a:r>
                    </a:p>
                  </a:txBody>
                  <a:tcPr marL="121920" marR="121920"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1</a:t>
                      </a:r>
                    </a:p>
                  </a:txBody>
                  <a:tcPr marL="121920" marR="121920"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r>
              <a:tr h="28643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{B, C}</a:t>
                      </a:r>
                    </a:p>
                  </a:txBody>
                  <a:tcPr marL="121920" marR="121920"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2</a:t>
                      </a:r>
                    </a:p>
                  </a:txBody>
                  <a:tcPr marL="121920" marR="121920"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643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{B, E}</a:t>
                      </a:r>
                    </a:p>
                  </a:txBody>
                  <a:tcPr marL="121920" marR="121920"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3</a:t>
                      </a:r>
                    </a:p>
                  </a:txBody>
                  <a:tcPr marL="121920" marR="121920"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643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{C, E}</a:t>
                      </a:r>
                    </a:p>
                  </a:txBody>
                  <a:tcPr marL="121920" marR="121920"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2</a:t>
                      </a:r>
                    </a:p>
                  </a:txBody>
                  <a:tcPr marL="121920" marR="121920"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3056" name="Group 128"/>
          <p:cNvGraphicFramePr>
            <a:graphicFrameLocks noGrp="1"/>
          </p:cNvGraphicFramePr>
          <p:nvPr>
            <p:extLst>
              <p:ext uri="{D42A27DB-BD31-4B8C-83A1-F6EECF244321}">
                <p14:modId xmlns:p14="http://schemas.microsoft.com/office/powerpoint/2010/main" val="1431455948"/>
              </p:ext>
            </p:extLst>
          </p:nvPr>
        </p:nvGraphicFramePr>
        <p:xfrm>
          <a:off x="1413560" y="3862388"/>
          <a:ext cx="2336800" cy="1431940"/>
        </p:xfrm>
        <a:graphic>
          <a:graphicData uri="http://schemas.openxmlformats.org/drawingml/2006/table">
            <a:tbl>
              <a:tblPr/>
              <a:tblGrid>
                <a:gridCol w="1524000"/>
                <a:gridCol w="812800"/>
              </a:tblGrid>
              <a:tr h="286385">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dirty="0" smtClean="0">
                          <a:ln>
                            <a:noFill/>
                          </a:ln>
                          <a:solidFill>
                            <a:schemeClr val="hlink"/>
                          </a:solidFill>
                          <a:effectLst/>
                          <a:latin typeface="Tahoma" panose="020B0604030504040204" pitchFamily="34" charset="0"/>
                          <a:cs typeface="Arial" panose="020B0604020202020204" pitchFamily="34" charset="0"/>
                        </a:rPr>
                        <a:t>Itemset</a:t>
                      </a:r>
                    </a:p>
                  </a:txBody>
                  <a:tcPr marL="121920" marR="121920" marT="45658" marB="4565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cs typeface="Arial" panose="020B0604020202020204" pitchFamily="34" charset="0"/>
                        </a:rPr>
                        <a:t>sup</a:t>
                      </a:r>
                    </a:p>
                  </a:txBody>
                  <a:tcPr marL="121920" marR="121920" marT="45658" marB="4565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286385">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{A, C}</a:t>
                      </a:r>
                    </a:p>
                  </a:txBody>
                  <a:tcPr marL="121920" marR="121920" marT="45658" marB="4565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2</a:t>
                      </a:r>
                    </a:p>
                  </a:txBody>
                  <a:tcPr marL="121920" marR="121920" marT="45658" marB="4565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6385">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{B, C}</a:t>
                      </a:r>
                    </a:p>
                  </a:txBody>
                  <a:tcPr marL="121920" marR="121920" marT="45658" marB="4565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2</a:t>
                      </a:r>
                    </a:p>
                  </a:txBody>
                  <a:tcPr marL="121920" marR="121920" marT="45658" marB="4565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6385">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{B, E}</a:t>
                      </a:r>
                    </a:p>
                  </a:txBody>
                  <a:tcPr marL="121920" marR="121920" marT="45658" marB="4565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3</a:t>
                      </a:r>
                    </a:p>
                  </a:txBody>
                  <a:tcPr marL="121920" marR="121920" marT="45658" marB="4565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6385">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{C, E}</a:t>
                      </a:r>
                    </a:p>
                  </a:txBody>
                  <a:tcPr marL="121920" marR="121920" marT="45658" marB="4565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2</a:t>
                      </a:r>
                    </a:p>
                  </a:txBody>
                  <a:tcPr marL="121920" marR="121920" marT="45658" marB="4565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3076" name="Group 148"/>
          <p:cNvGraphicFramePr>
            <a:graphicFrameLocks noGrp="1"/>
          </p:cNvGraphicFramePr>
          <p:nvPr>
            <p:extLst>
              <p:ext uri="{D42A27DB-BD31-4B8C-83A1-F6EECF244321}">
                <p14:modId xmlns:p14="http://schemas.microsoft.com/office/powerpoint/2010/main" val="4170594182"/>
              </p:ext>
            </p:extLst>
          </p:nvPr>
        </p:nvGraphicFramePr>
        <p:xfrm>
          <a:off x="1921560" y="5867403"/>
          <a:ext cx="1524000" cy="658813"/>
        </p:xfrm>
        <a:graphic>
          <a:graphicData uri="http://schemas.openxmlformats.org/drawingml/2006/table">
            <a:tbl>
              <a:tblPr/>
              <a:tblGrid>
                <a:gridCol w="1524000"/>
              </a:tblGrid>
              <a:tr h="31101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smtClean="0">
                          <a:ln>
                            <a:noFill/>
                          </a:ln>
                          <a:solidFill>
                            <a:schemeClr val="hlink"/>
                          </a:solidFill>
                          <a:effectLst/>
                          <a:latin typeface="Tahoma" pitchFamily="34" charset="0"/>
                        </a:rPr>
                        <a:t>Itemset</a:t>
                      </a:r>
                    </a:p>
                  </a:txBody>
                  <a:tcPr marL="121920" marR="121920" marT="45738" marB="4573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347797">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C, E}</a:t>
                      </a:r>
                    </a:p>
                  </a:txBody>
                  <a:tcPr marL="121920" marR="121920" marT="45738" marB="4573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3084" name="Group 156"/>
          <p:cNvGraphicFramePr>
            <a:graphicFrameLocks noGrp="1"/>
          </p:cNvGraphicFramePr>
          <p:nvPr>
            <p:extLst>
              <p:ext uri="{D42A27DB-BD31-4B8C-83A1-F6EECF244321}">
                <p14:modId xmlns:p14="http://schemas.microsoft.com/office/powerpoint/2010/main" val="2258452111"/>
              </p:ext>
            </p:extLst>
          </p:nvPr>
        </p:nvGraphicFramePr>
        <p:xfrm>
          <a:off x="6493560" y="5867400"/>
          <a:ext cx="2336800" cy="619126"/>
        </p:xfrm>
        <a:graphic>
          <a:graphicData uri="http://schemas.openxmlformats.org/drawingml/2006/table">
            <a:tbl>
              <a:tblPr/>
              <a:tblGrid>
                <a:gridCol w="1524000"/>
                <a:gridCol w="812800"/>
              </a:tblGrid>
              <a:tr h="309563">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dirty="0" smtClean="0">
                          <a:ln>
                            <a:noFill/>
                          </a:ln>
                          <a:solidFill>
                            <a:schemeClr val="hlink"/>
                          </a:solidFill>
                          <a:effectLst/>
                          <a:latin typeface="Tahoma" panose="020B0604030504040204" pitchFamily="34" charset="0"/>
                          <a:cs typeface="Arial" panose="020B0604020202020204" pitchFamily="34" charset="0"/>
                        </a:rPr>
                        <a:t>Itemset</a:t>
                      </a:r>
                    </a:p>
                  </a:txBody>
                  <a:tcPr marL="121920" marR="12192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cs typeface="Arial" panose="020B0604020202020204" pitchFamily="34" charset="0"/>
                        </a:rPr>
                        <a:t>sup</a:t>
                      </a:r>
                    </a:p>
                  </a:txBody>
                  <a:tcPr marL="121920" marR="12192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309563">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{B, C, E}</a:t>
                      </a:r>
                    </a:p>
                  </a:txBody>
                  <a:tcPr marL="121920" marR="12192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rPr>
                        <a:t>2</a:t>
                      </a:r>
                    </a:p>
                  </a:txBody>
                  <a:tcPr marL="121920" marR="12192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7512" name="Text Box 167"/>
          <p:cNvSpPr txBox="1">
            <a:spLocks noChangeArrowheads="1"/>
          </p:cNvSpPr>
          <p:nvPr/>
        </p:nvSpPr>
        <p:spPr bwMode="auto">
          <a:xfrm>
            <a:off x="2835960" y="1143000"/>
            <a:ext cx="233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50000"/>
              </a:spcBef>
              <a:buClrTx/>
              <a:buSzTx/>
              <a:buFontTx/>
              <a:buNone/>
            </a:pPr>
            <a:r>
              <a:rPr lang="en-US" altLang="en-US" sz="2400">
                <a:latin typeface="Tahoma" panose="020B0604030504040204" pitchFamily="34" charset="0"/>
              </a:rPr>
              <a:t>Sup</a:t>
            </a:r>
            <a:r>
              <a:rPr lang="en-US" altLang="en-US" sz="2400" baseline="-25000">
                <a:latin typeface="Tahoma" panose="020B0604030504040204" pitchFamily="34" charset="0"/>
              </a:rPr>
              <a:t>min</a:t>
            </a:r>
            <a:r>
              <a:rPr lang="en-US" altLang="en-US" sz="2400">
                <a:latin typeface="Tahoma" panose="020B0604030504040204" pitchFamily="34" charset="0"/>
              </a:rPr>
              <a:t> = 2</a:t>
            </a:r>
          </a:p>
        </p:txBody>
      </p:sp>
    </p:spTree>
    <p:extLst>
      <p:ext uri="{BB962C8B-B14F-4D97-AF65-F5344CB8AC3E}">
        <p14:creationId xmlns:p14="http://schemas.microsoft.com/office/powerpoint/2010/main" val="2882526156"/>
      </p:ext>
    </p:extLst>
  </p:cSld>
  <p:clrMapOvr>
    <a:masterClrMapping/>
  </p:clrMapOvr>
  <p:transition spd="med">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Why do we need data mining?</a:t>
            </a:r>
          </a:p>
        </p:txBody>
      </p:sp>
      <p:sp>
        <p:nvSpPr>
          <p:cNvPr id="3" name="Content Placeholder 2"/>
          <p:cNvSpPr>
            <a:spLocks noGrp="1"/>
          </p:cNvSpPr>
          <p:nvPr>
            <p:ph idx="1"/>
          </p:nvPr>
        </p:nvSpPr>
        <p:spPr/>
        <p:txBody>
          <a:bodyPr>
            <a:normAutofit/>
          </a:bodyPr>
          <a:lstStyle/>
          <a:p>
            <a:pPr marL="457200" lvl="1" indent="-457200">
              <a:buFont typeface="+mj-lt"/>
              <a:buAutoNum type="arabicParenR" startAt="2"/>
            </a:pPr>
            <a:r>
              <a:rPr lang="en-US" dirty="0" smtClean="0"/>
              <a:t>Major </a:t>
            </a:r>
            <a:r>
              <a:rPr lang="en-US" dirty="0"/>
              <a:t>sources of numerous </a:t>
            </a:r>
            <a:r>
              <a:rPr lang="en-US" dirty="0" smtClean="0"/>
              <a:t>data</a:t>
            </a:r>
          </a:p>
          <a:p>
            <a:pPr marL="457200" lvl="1" indent="-457200">
              <a:buFont typeface="Wingdings" panose="05000000000000000000" pitchFamily="2" charset="2"/>
              <a:buChar char="Ø"/>
            </a:pPr>
            <a:r>
              <a:rPr lang="en-US" dirty="0" smtClean="0"/>
              <a:t>Business</a:t>
            </a:r>
            <a:r>
              <a:rPr lang="en-US" dirty="0"/>
              <a:t>: Web, e-commerce, transactions, stocks, … </a:t>
            </a:r>
            <a:endParaRPr lang="en-US" dirty="0" smtClean="0"/>
          </a:p>
          <a:p>
            <a:pPr marL="457200" lvl="1" indent="-457200">
              <a:buFont typeface="Wingdings" panose="05000000000000000000" pitchFamily="2" charset="2"/>
              <a:buChar char="Ø"/>
            </a:pPr>
            <a:r>
              <a:rPr lang="en-US" dirty="0" smtClean="0"/>
              <a:t>Science</a:t>
            </a:r>
            <a:r>
              <a:rPr lang="en-US" dirty="0"/>
              <a:t>: Remote sensing, bioinformatics, scientific simulation, </a:t>
            </a:r>
            <a:r>
              <a:rPr lang="en-US" dirty="0" smtClean="0"/>
              <a:t>…</a:t>
            </a:r>
          </a:p>
          <a:p>
            <a:pPr marL="457200" lvl="1" indent="-457200">
              <a:buFont typeface="Wingdings" panose="05000000000000000000" pitchFamily="2" charset="2"/>
              <a:buChar char="Ø"/>
            </a:pPr>
            <a:r>
              <a:rPr lang="en-US" dirty="0" smtClean="0"/>
              <a:t>Society </a:t>
            </a:r>
            <a:r>
              <a:rPr lang="en-US" dirty="0"/>
              <a:t>and everyone: news, digital cameras, YouTube   </a:t>
            </a:r>
          </a:p>
          <a:p>
            <a:pPr marL="457200" lvl="1" indent="-457200">
              <a:buFont typeface="Wingdings" panose="05000000000000000000" pitchFamily="2" charset="2"/>
              <a:buChar char="Ø"/>
            </a:pPr>
            <a:endParaRPr lang="en-US" dirty="0"/>
          </a:p>
          <a:p>
            <a:pPr marL="0" indent="0">
              <a:buNone/>
            </a:pPr>
            <a:r>
              <a:rPr lang="en-US" sz="1800" dirty="0" smtClean="0"/>
              <a:t>      “We </a:t>
            </a:r>
            <a:r>
              <a:rPr lang="en-US" sz="1800" dirty="0"/>
              <a:t>are drowning in data, but starving for knowledge</a:t>
            </a:r>
            <a:r>
              <a:rPr lang="en-US" sz="1800" dirty="0" smtClean="0"/>
              <a:t>!”</a:t>
            </a:r>
          </a:p>
          <a:p>
            <a:pPr marL="0" indent="0">
              <a:buNone/>
            </a:pPr>
            <a:r>
              <a:rPr lang="en-US" sz="1800" dirty="0"/>
              <a:t> </a:t>
            </a:r>
          </a:p>
        </p:txBody>
      </p:sp>
      <p:sp>
        <p:nvSpPr>
          <p:cNvPr id="4" name="Slide Number Placeholder 3"/>
          <p:cNvSpPr>
            <a:spLocks noGrp="1"/>
          </p:cNvSpPr>
          <p:nvPr>
            <p:ph type="sldNum" sz="quarter" idx="12"/>
          </p:nvPr>
        </p:nvSpPr>
        <p:spPr/>
        <p:txBody>
          <a:bodyPr/>
          <a:lstStyle/>
          <a:p>
            <a:fld id="{10F6E95E-3118-438B-A3A4-7AC9E7E98865}" type="slidenum">
              <a:rPr lang="en-US" smtClean="0"/>
              <a:t>4</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664" y="3870641"/>
            <a:ext cx="3554787" cy="2377758"/>
          </a:xfrm>
          <a:prstGeom prst="rect">
            <a:avLst/>
          </a:prstGeom>
        </p:spPr>
      </p:pic>
    </p:spTree>
    <p:extLst>
      <p:ext uri="{BB962C8B-B14F-4D97-AF65-F5344CB8AC3E}">
        <p14:creationId xmlns:p14="http://schemas.microsoft.com/office/powerpoint/2010/main" val="406015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Definition</a:t>
            </a:r>
            <a:endParaRPr lang="en-US" sz="3600" dirty="0"/>
          </a:p>
        </p:txBody>
      </p:sp>
      <p:sp>
        <p:nvSpPr>
          <p:cNvPr id="3" name="Content Placeholder 2"/>
          <p:cNvSpPr>
            <a:spLocks noGrp="1"/>
          </p:cNvSpPr>
          <p:nvPr>
            <p:ph idx="1"/>
          </p:nvPr>
        </p:nvSpPr>
        <p:spPr/>
        <p:txBody>
          <a:bodyPr>
            <a:noAutofit/>
          </a:bodyPr>
          <a:lstStyle/>
          <a:p>
            <a:pPr>
              <a:lnSpc>
                <a:spcPct val="110000"/>
              </a:lnSpc>
              <a:buFont typeface="Wingdings" panose="05000000000000000000" pitchFamily="2" charset="2"/>
              <a:buChar char="q"/>
            </a:pPr>
            <a:r>
              <a:rPr lang="en-US" sz="1800" b="1" dirty="0"/>
              <a:t>Data mining</a:t>
            </a:r>
            <a:r>
              <a:rPr lang="en-US" sz="1800" dirty="0"/>
              <a:t> </a:t>
            </a:r>
            <a:r>
              <a:rPr lang="en-US" sz="1800" dirty="0" smtClean="0"/>
              <a:t>in general (knowledge </a:t>
            </a:r>
            <a:r>
              <a:rPr lang="en-US" sz="1800" dirty="0"/>
              <a:t>discovery from data) </a:t>
            </a:r>
          </a:p>
          <a:p>
            <a:pPr lvl="1">
              <a:lnSpc>
                <a:spcPct val="110000"/>
              </a:lnSpc>
              <a:buFont typeface="Wingdings" panose="05000000000000000000" pitchFamily="2" charset="2"/>
              <a:buChar char="Ø"/>
            </a:pPr>
            <a:r>
              <a:rPr lang="en-US" dirty="0"/>
              <a:t>Extraction of interesting (</a:t>
            </a:r>
            <a:r>
              <a:rPr lang="en-GB" u="sng" dirty="0"/>
              <a:t>non-trivial,</a:t>
            </a:r>
            <a:r>
              <a:rPr lang="en-GB" dirty="0"/>
              <a:t> </a:t>
            </a:r>
            <a:r>
              <a:rPr lang="en-GB" u="sng" dirty="0"/>
              <a:t>implicit</a:t>
            </a:r>
            <a:r>
              <a:rPr lang="en-GB" dirty="0"/>
              <a:t>, </a:t>
            </a:r>
            <a:r>
              <a:rPr lang="en-GB" u="sng" dirty="0"/>
              <a:t>previously unknown</a:t>
            </a:r>
            <a:r>
              <a:rPr lang="en-GB" dirty="0"/>
              <a:t> and </a:t>
            </a:r>
            <a:r>
              <a:rPr lang="en-GB" u="sng" dirty="0"/>
              <a:t>potentially useful)</a:t>
            </a:r>
            <a:r>
              <a:rPr lang="en-GB" dirty="0"/>
              <a:t> patterns or knowledge from huge amount of data</a:t>
            </a:r>
          </a:p>
          <a:p>
            <a:pPr>
              <a:lnSpc>
                <a:spcPct val="110000"/>
              </a:lnSpc>
              <a:buFont typeface="Wingdings" panose="05000000000000000000" pitchFamily="2" charset="2"/>
              <a:buChar char="q"/>
            </a:pPr>
            <a:r>
              <a:rPr lang="en-US" sz="1800" dirty="0" smtClean="0"/>
              <a:t>Alternative </a:t>
            </a:r>
            <a:r>
              <a:rPr lang="en-US" sz="1800" dirty="0"/>
              <a:t>names</a:t>
            </a:r>
          </a:p>
          <a:p>
            <a:pPr lvl="1">
              <a:lnSpc>
                <a:spcPct val="110000"/>
              </a:lnSpc>
              <a:buFont typeface="Wingdings" panose="05000000000000000000" pitchFamily="2" charset="2"/>
              <a:buChar char="Ø"/>
            </a:pPr>
            <a:r>
              <a:rPr lang="en-US" dirty="0"/>
              <a:t>Knowledge discovery (mining) in databases (KDD), knowledge extraction, data/pattern analysis, data archeology, data dredging, information harvesting, business intelligence, etc.</a:t>
            </a:r>
          </a:p>
          <a:p>
            <a:pPr>
              <a:lnSpc>
                <a:spcPct val="110000"/>
              </a:lnSpc>
              <a:buFont typeface="Wingdings" panose="05000000000000000000" pitchFamily="2" charset="2"/>
              <a:buChar char="q"/>
            </a:pPr>
            <a:r>
              <a:rPr lang="en-US" sz="1800" dirty="0"/>
              <a:t>Watch out: Is everything “data mining”? </a:t>
            </a:r>
          </a:p>
          <a:p>
            <a:pPr lvl="1">
              <a:lnSpc>
                <a:spcPct val="110000"/>
              </a:lnSpc>
              <a:buFont typeface="Wingdings" panose="05000000000000000000" pitchFamily="2" charset="2"/>
              <a:buChar char="Ø"/>
            </a:pPr>
            <a:r>
              <a:rPr lang="en-US" dirty="0"/>
              <a:t>Simple search and query processing   </a:t>
            </a:r>
          </a:p>
          <a:p>
            <a:pPr lvl="1">
              <a:lnSpc>
                <a:spcPct val="110000"/>
              </a:lnSpc>
              <a:buFont typeface="Wingdings" panose="05000000000000000000" pitchFamily="2" charset="2"/>
              <a:buChar char="Ø"/>
            </a:pPr>
            <a:r>
              <a:rPr lang="en-US" dirty="0"/>
              <a:t>(Deductive) expert systems</a:t>
            </a:r>
          </a:p>
          <a:p>
            <a:pPr marL="0" indent="0">
              <a:buNone/>
            </a:pPr>
            <a:r>
              <a:rPr lang="en-US" sz="1800" dirty="0"/>
              <a:t> </a:t>
            </a:r>
          </a:p>
        </p:txBody>
      </p:sp>
      <p:sp>
        <p:nvSpPr>
          <p:cNvPr id="4" name="Slide Number Placeholder 3"/>
          <p:cNvSpPr>
            <a:spLocks noGrp="1"/>
          </p:cNvSpPr>
          <p:nvPr>
            <p:ph type="sldNum" sz="quarter" idx="12"/>
          </p:nvPr>
        </p:nvSpPr>
        <p:spPr/>
        <p:txBody>
          <a:bodyPr/>
          <a:lstStyle/>
          <a:p>
            <a:fld id="{10F6E95E-3118-438B-A3A4-7AC9E7E98865}" type="slidenum">
              <a:rPr lang="en-US" smtClean="0"/>
              <a:t>5</a:t>
            </a:fld>
            <a:endParaRPr lang="en-US"/>
          </a:p>
        </p:txBody>
      </p:sp>
    </p:spTree>
    <p:extLst>
      <p:ext uri="{BB962C8B-B14F-4D97-AF65-F5344CB8AC3E}">
        <p14:creationId xmlns:p14="http://schemas.microsoft.com/office/powerpoint/2010/main" val="62636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Definition</a:t>
            </a:r>
            <a:endParaRPr lang="en-US" sz="3600" dirty="0"/>
          </a:p>
        </p:txBody>
      </p:sp>
      <p:sp>
        <p:nvSpPr>
          <p:cNvPr id="3" name="Content Placeholder 2"/>
          <p:cNvSpPr>
            <a:spLocks noGrp="1"/>
          </p:cNvSpPr>
          <p:nvPr>
            <p:ph idx="1"/>
          </p:nvPr>
        </p:nvSpPr>
        <p:spPr/>
        <p:txBody>
          <a:bodyPr>
            <a:normAutofit/>
          </a:bodyPr>
          <a:lstStyle/>
          <a:p>
            <a:pPr>
              <a:lnSpc>
                <a:spcPct val="110000"/>
              </a:lnSpc>
              <a:buFont typeface="Wingdings" panose="05000000000000000000" pitchFamily="2" charset="2"/>
              <a:buChar char="q"/>
            </a:pPr>
            <a:r>
              <a:rPr lang="en-US" sz="1800" b="1" dirty="0"/>
              <a:t>Data mining </a:t>
            </a:r>
            <a:r>
              <a:rPr lang="en-US" sz="1800" b="1" dirty="0" smtClean="0"/>
              <a:t>: </a:t>
            </a:r>
            <a:r>
              <a:rPr lang="en-US" sz="1800" dirty="0"/>
              <a:t>is the computational process of discovering patterns in large data sets involving methods at the intersection of artificial intelligence, machine learning, statistics, and database systems</a:t>
            </a:r>
            <a:r>
              <a:rPr lang="en-US" sz="1800" dirty="0" smtClean="0"/>
              <a:t>.</a:t>
            </a:r>
          </a:p>
          <a:p>
            <a:pPr>
              <a:lnSpc>
                <a:spcPct val="110000"/>
              </a:lnSpc>
              <a:buFont typeface="Wingdings" panose="05000000000000000000" pitchFamily="2" charset="2"/>
              <a:buChar char="Ø"/>
            </a:pPr>
            <a:r>
              <a:rPr lang="en-US" sz="1800" dirty="0"/>
              <a:t>The overall goal of the data mining process is to extract information from a data set and transform it into an understandable structure for further use.</a:t>
            </a:r>
            <a:endParaRPr lang="en-US" sz="1800" dirty="0" smtClean="0"/>
          </a:p>
          <a:p>
            <a:pPr marL="0" indent="0">
              <a:buNone/>
            </a:pPr>
            <a:r>
              <a:rPr lang="en-US" sz="1800" dirty="0"/>
              <a:t> </a:t>
            </a:r>
          </a:p>
        </p:txBody>
      </p:sp>
      <p:sp>
        <p:nvSpPr>
          <p:cNvPr id="4" name="Slide Number Placeholder 3"/>
          <p:cNvSpPr>
            <a:spLocks noGrp="1"/>
          </p:cNvSpPr>
          <p:nvPr>
            <p:ph type="sldNum" sz="quarter" idx="12"/>
          </p:nvPr>
        </p:nvSpPr>
        <p:spPr/>
        <p:txBody>
          <a:bodyPr/>
          <a:lstStyle/>
          <a:p>
            <a:fld id="{10F6E95E-3118-438B-A3A4-7AC9E7E98865}" type="slidenum">
              <a:rPr lang="en-US" smtClean="0"/>
              <a:t>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9264" y="3981096"/>
            <a:ext cx="2486025" cy="2466975"/>
          </a:xfrm>
          <a:prstGeom prst="rect">
            <a:avLst/>
          </a:prstGeom>
        </p:spPr>
      </p:pic>
    </p:spTree>
    <p:extLst>
      <p:ext uri="{BB962C8B-B14F-4D97-AF65-F5344CB8AC3E}">
        <p14:creationId xmlns:p14="http://schemas.microsoft.com/office/powerpoint/2010/main" val="277023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Knowledge Discovery </a:t>
            </a:r>
            <a:r>
              <a:rPr lang="en-US" sz="3600" dirty="0" smtClean="0"/>
              <a:t/>
            </a:r>
            <a:br>
              <a:rPr lang="en-US" sz="3600" dirty="0" smtClean="0"/>
            </a:br>
            <a:r>
              <a:rPr lang="en-US" sz="3600" dirty="0" smtClean="0"/>
              <a:t>in </a:t>
            </a:r>
            <a:r>
              <a:rPr lang="en-US" sz="3600" dirty="0"/>
              <a:t>Databases (KDD)</a:t>
            </a:r>
          </a:p>
        </p:txBody>
      </p:sp>
      <p:sp>
        <p:nvSpPr>
          <p:cNvPr id="3" name="Content Placeholder 2"/>
          <p:cNvSpPr>
            <a:spLocks noGrp="1"/>
          </p:cNvSpPr>
          <p:nvPr>
            <p:ph idx="1"/>
          </p:nvPr>
        </p:nvSpPr>
        <p:spPr/>
        <p:txBody>
          <a:bodyPr>
            <a:normAutofit/>
          </a:bodyPr>
          <a:lstStyle/>
          <a:p>
            <a:pPr>
              <a:lnSpc>
                <a:spcPct val="110000"/>
              </a:lnSpc>
              <a:buFont typeface="Wingdings" panose="05000000000000000000" pitchFamily="2" charset="2"/>
              <a:buChar char="q"/>
            </a:pPr>
            <a:r>
              <a:rPr lang="en-US" sz="1800" b="1" dirty="0"/>
              <a:t>Knowledge discovery in databases (KDD) </a:t>
            </a:r>
            <a:r>
              <a:rPr lang="en-US" sz="1800" dirty="0" smtClean="0"/>
              <a:t>: is </a:t>
            </a:r>
            <a:r>
              <a:rPr lang="en-US" sz="1800" dirty="0"/>
              <a:t>the process of discovering useful knowledge from a collection of data. This widely used data mining technique is a process that includes data preparation and selection, data cleansing, incorporating prior knowledge on data sets and interpreting accurate solutions from the observed results. </a:t>
            </a:r>
            <a:endParaRPr lang="en-US" sz="1800" dirty="0" smtClean="0"/>
          </a:p>
          <a:p>
            <a:pPr>
              <a:lnSpc>
                <a:spcPct val="110000"/>
              </a:lnSpc>
              <a:buFont typeface="Wingdings" panose="05000000000000000000" pitchFamily="2" charset="2"/>
              <a:buChar char="q"/>
            </a:pPr>
            <a:r>
              <a:rPr lang="en-US" sz="1800" dirty="0"/>
              <a:t>Major KDD application areas </a:t>
            </a:r>
            <a:r>
              <a:rPr lang="en-US" sz="1800" dirty="0" smtClean="0"/>
              <a:t>include:</a:t>
            </a:r>
          </a:p>
          <a:p>
            <a:pPr>
              <a:lnSpc>
                <a:spcPct val="110000"/>
              </a:lnSpc>
              <a:buFont typeface="Wingdings" panose="05000000000000000000" pitchFamily="2" charset="2"/>
              <a:buChar char="Ø"/>
            </a:pPr>
            <a:r>
              <a:rPr lang="en-US" sz="1800" dirty="0" smtClean="0"/>
              <a:t> marketing.</a:t>
            </a:r>
          </a:p>
          <a:p>
            <a:pPr>
              <a:lnSpc>
                <a:spcPct val="110000"/>
              </a:lnSpc>
              <a:buFont typeface="Wingdings" panose="05000000000000000000" pitchFamily="2" charset="2"/>
              <a:buChar char="Ø"/>
            </a:pPr>
            <a:r>
              <a:rPr lang="en-US" sz="1800" dirty="0" smtClean="0"/>
              <a:t> </a:t>
            </a:r>
            <a:r>
              <a:rPr lang="en-US" sz="1800" dirty="0"/>
              <a:t>fraud </a:t>
            </a:r>
            <a:r>
              <a:rPr lang="en-US" sz="1800" dirty="0" smtClean="0"/>
              <a:t>detection.</a:t>
            </a:r>
          </a:p>
          <a:p>
            <a:pPr>
              <a:lnSpc>
                <a:spcPct val="110000"/>
              </a:lnSpc>
              <a:buFont typeface="Wingdings" panose="05000000000000000000" pitchFamily="2" charset="2"/>
              <a:buChar char="Ø"/>
            </a:pPr>
            <a:r>
              <a:rPr lang="en-US" sz="1800" dirty="0" smtClean="0"/>
              <a:t> telecommunication.</a:t>
            </a:r>
          </a:p>
          <a:p>
            <a:pPr>
              <a:lnSpc>
                <a:spcPct val="110000"/>
              </a:lnSpc>
              <a:buFont typeface="Wingdings" panose="05000000000000000000" pitchFamily="2" charset="2"/>
              <a:buChar char="Ø"/>
            </a:pPr>
            <a:r>
              <a:rPr lang="en-US" sz="1800" dirty="0" smtClean="0"/>
              <a:t> manufacturing</a:t>
            </a:r>
            <a:r>
              <a:rPr lang="en-US" sz="1800" dirty="0"/>
              <a:t>. </a:t>
            </a:r>
          </a:p>
        </p:txBody>
      </p:sp>
      <p:sp>
        <p:nvSpPr>
          <p:cNvPr id="4" name="Slide Number Placeholder 3"/>
          <p:cNvSpPr>
            <a:spLocks noGrp="1"/>
          </p:cNvSpPr>
          <p:nvPr>
            <p:ph type="sldNum" sz="quarter" idx="12"/>
          </p:nvPr>
        </p:nvSpPr>
        <p:spPr/>
        <p:txBody>
          <a:bodyPr/>
          <a:lstStyle/>
          <a:p>
            <a:fld id="{10F6E95E-3118-438B-A3A4-7AC9E7E98865}" type="slidenum">
              <a:rPr lang="en-US" smtClean="0"/>
              <a:t>7</a:t>
            </a:fld>
            <a:endParaRPr lang="en-US"/>
          </a:p>
        </p:txBody>
      </p:sp>
    </p:spTree>
    <p:extLst>
      <p:ext uri="{BB962C8B-B14F-4D97-AF65-F5344CB8AC3E}">
        <p14:creationId xmlns:p14="http://schemas.microsoft.com/office/powerpoint/2010/main" val="3713003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Knowledge Discovery </a:t>
            </a:r>
            <a:br>
              <a:rPr lang="en-US" sz="3600" dirty="0"/>
            </a:br>
            <a:r>
              <a:rPr lang="en-US" sz="3600" dirty="0"/>
              <a:t>in Databases (KDD)</a:t>
            </a:r>
          </a:p>
        </p:txBody>
      </p:sp>
      <p:sp>
        <p:nvSpPr>
          <p:cNvPr id="4" name="Slide Number Placeholder 3"/>
          <p:cNvSpPr>
            <a:spLocks noGrp="1"/>
          </p:cNvSpPr>
          <p:nvPr>
            <p:ph type="sldNum" sz="quarter" idx="12"/>
          </p:nvPr>
        </p:nvSpPr>
        <p:spPr/>
        <p:txBody>
          <a:bodyPr/>
          <a:lstStyle/>
          <a:p>
            <a:fld id="{10F6E95E-3118-438B-A3A4-7AC9E7E98865}" type="slidenum">
              <a:rPr lang="en-US" smtClean="0"/>
              <a:t>8</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421" y="3272747"/>
            <a:ext cx="7342415" cy="3095352"/>
          </a:xfrm>
          <a:prstGeom prst="rect">
            <a:avLst/>
          </a:prstGeom>
        </p:spPr>
      </p:pic>
      <p:sp>
        <p:nvSpPr>
          <p:cNvPr id="5" name="TextBox 4"/>
          <p:cNvSpPr txBox="1"/>
          <p:nvPr/>
        </p:nvSpPr>
        <p:spPr>
          <a:xfrm>
            <a:off x="1836421" y="2938306"/>
            <a:ext cx="2257349" cy="276999"/>
          </a:xfrm>
          <a:prstGeom prst="rect">
            <a:avLst/>
          </a:prstGeom>
          <a:noFill/>
        </p:spPr>
        <p:txBody>
          <a:bodyPr wrap="none" rtlCol="0">
            <a:spAutoFit/>
          </a:bodyPr>
          <a:lstStyle/>
          <a:p>
            <a:r>
              <a:rPr lang="en-US" sz="1200" dirty="0" smtClean="0"/>
              <a:t>Table from data warehouse</a:t>
            </a:r>
            <a:endParaRPr lang="en-US" sz="1200" dirty="0"/>
          </a:p>
        </p:txBody>
      </p:sp>
      <p:sp>
        <p:nvSpPr>
          <p:cNvPr id="46" name="TextBox 45"/>
          <p:cNvSpPr txBox="1"/>
          <p:nvPr/>
        </p:nvSpPr>
        <p:spPr>
          <a:xfrm>
            <a:off x="4293328" y="2922076"/>
            <a:ext cx="2002471" cy="553998"/>
          </a:xfrm>
          <a:prstGeom prst="rect">
            <a:avLst/>
          </a:prstGeom>
          <a:noFill/>
        </p:spPr>
        <p:txBody>
          <a:bodyPr wrap="none" rtlCol="0">
            <a:spAutoFit/>
          </a:bodyPr>
          <a:lstStyle/>
          <a:p>
            <a:r>
              <a:rPr lang="en-US" sz="1200" dirty="0" smtClean="0"/>
              <a:t>Data mining technique  </a:t>
            </a:r>
          </a:p>
          <a:p>
            <a:endParaRPr lang="en-US" dirty="0"/>
          </a:p>
        </p:txBody>
      </p:sp>
      <p:cxnSp>
        <p:nvCxnSpPr>
          <p:cNvPr id="48" name="Straight Arrow Connector 47"/>
          <p:cNvCxnSpPr/>
          <p:nvPr/>
        </p:nvCxnSpPr>
        <p:spPr>
          <a:xfrm flipH="1">
            <a:off x="4632961" y="3231532"/>
            <a:ext cx="783431" cy="1488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013999" y="2898969"/>
            <a:ext cx="2233304" cy="276999"/>
          </a:xfrm>
          <a:prstGeom prst="rect">
            <a:avLst/>
          </a:prstGeom>
          <a:noFill/>
        </p:spPr>
        <p:txBody>
          <a:bodyPr wrap="none" rtlCol="0">
            <a:spAutoFit/>
          </a:bodyPr>
          <a:lstStyle/>
          <a:p>
            <a:r>
              <a:rPr lang="en-US" sz="1200" dirty="0" smtClean="0"/>
              <a:t>Table represent Knowledge</a:t>
            </a:r>
            <a:endParaRPr lang="en-US" sz="1200" dirty="0"/>
          </a:p>
        </p:txBody>
      </p:sp>
      <p:cxnSp>
        <p:nvCxnSpPr>
          <p:cNvPr id="52" name="Straight Arrow Connector 51"/>
          <p:cNvCxnSpPr/>
          <p:nvPr/>
        </p:nvCxnSpPr>
        <p:spPr>
          <a:xfrm flipH="1">
            <a:off x="7959635" y="3214463"/>
            <a:ext cx="182880" cy="843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818509" y="2064498"/>
            <a:ext cx="6700873" cy="646331"/>
          </a:xfrm>
          <a:prstGeom prst="rect">
            <a:avLst/>
          </a:prstGeom>
          <a:noFill/>
        </p:spPr>
        <p:txBody>
          <a:bodyPr wrap="none" rtlCol="0">
            <a:spAutoFit/>
          </a:bodyPr>
          <a:lstStyle/>
          <a:p>
            <a:pPr marL="285750" indent="-285750">
              <a:buFont typeface="Wingdings" panose="05000000000000000000" pitchFamily="2" charset="2"/>
              <a:buChar char="v"/>
            </a:pPr>
            <a:r>
              <a:rPr lang="en-US" dirty="0" smtClean="0"/>
              <a:t>The following tables is about sales of company that has </a:t>
            </a:r>
          </a:p>
          <a:p>
            <a:r>
              <a:rPr lang="en-US" dirty="0" smtClean="0"/>
              <a:t>many branches in many countries</a:t>
            </a:r>
            <a:endParaRPr lang="en-US" dirty="0"/>
          </a:p>
        </p:txBody>
      </p:sp>
    </p:spTree>
    <p:extLst>
      <p:ext uri="{BB962C8B-B14F-4D97-AF65-F5344CB8AC3E}">
        <p14:creationId xmlns:p14="http://schemas.microsoft.com/office/powerpoint/2010/main" val="212592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Data Mining and </a:t>
            </a:r>
            <a:r>
              <a:rPr lang="en-US" sz="3600" dirty="0" smtClean="0"/>
              <a:t/>
            </a:r>
            <a:br>
              <a:rPr lang="en-US" sz="3600" dirty="0" smtClean="0"/>
            </a:br>
            <a:r>
              <a:rPr lang="en-US" sz="3600" dirty="0" smtClean="0"/>
              <a:t>Business </a:t>
            </a:r>
            <a:r>
              <a:rPr lang="en-US" sz="3600" dirty="0"/>
              <a:t>Intelligence</a:t>
            </a:r>
            <a:r>
              <a:rPr lang="en-US" sz="3200" dirty="0"/>
              <a:t> </a:t>
            </a:r>
            <a:r>
              <a:rPr lang="en-US" sz="3200" dirty="0" smtClean="0"/>
              <a:t>(BI)</a:t>
            </a:r>
            <a:endParaRPr lang="en-US" sz="3600" b="1" dirty="0"/>
          </a:p>
        </p:txBody>
      </p:sp>
      <p:sp>
        <p:nvSpPr>
          <p:cNvPr id="3" name="Content Placeholder 2"/>
          <p:cNvSpPr>
            <a:spLocks noGrp="1"/>
          </p:cNvSpPr>
          <p:nvPr>
            <p:ph idx="1"/>
          </p:nvPr>
        </p:nvSpPr>
        <p:spPr/>
        <p:txBody>
          <a:bodyPr>
            <a:normAutofit/>
          </a:bodyPr>
          <a:lstStyle/>
          <a:p>
            <a:pPr>
              <a:lnSpc>
                <a:spcPct val="110000"/>
              </a:lnSpc>
              <a:buFont typeface="Wingdings" panose="05000000000000000000" pitchFamily="2" charset="2"/>
              <a:buChar char="q"/>
            </a:pPr>
            <a:r>
              <a:rPr lang="en-US" sz="1800" b="1" dirty="0"/>
              <a:t>Business intelligence</a:t>
            </a:r>
            <a:r>
              <a:rPr lang="en-US" sz="1800" dirty="0"/>
              <a:t> (</a:t>
            </a:r>
            <a:r>
              <a:rPr lang="en-US" sz="1800" b="1" dirty="0"/>
              <a:t>BI</a:t>
            </a:r>
            <a:r>
              <a:rPr lang="en-US" sz="1800" dirty="0" smtClean="0"/>
              <a:t>):  </a:t>
            </a:r>
            <a:r>
              <a:rPr lang="en-US" sz="1800" dirty="0"/>
              <a:t>is the set of techniques and tools for the transformation of raw data into meaningful and useful information for business analysis purposes</a:t>
            </a:r>
            <a:r>
              <a:rPr lang="en-US" sz="1800" dirty="0" smtClean="0"/>
              <a:t>.</a:t>
            </a:r>
          </a:p>
          <a:p>
            <a:pPr>
              <a:lnSpc>
                <a:spcPct val="110000"/>
              </a:lnSpc>
              <a:buFont typeface="Wingdings" panose="05000000000000000000" pitchFamily="2" charset="2"/>
              <a:buChar char="Ø"/>
            </a:pPr>
            <a:r>
              <a:rPr lang="en-US" sz="1800" dirty="0"/>
              <a:t>BI technologies are capable of handling large amounts of unstructured data to help identify, develop and otherwise create new strategic business opportunities</a:t>
            </a:r>
            <a:r>
              <a:rPr lang="en-US" sz="1800" dirty="0" smtClean="0"/>
              <a:t>.</a:t>
            </a:r>
          </a:p>
          <a:p>
            <a:pPr>
              <a:lnSpc>
                <a:spcPct val="110000"/>
              </a:lnSpc>
              <a:buFont typeface="Wingdings" panose="05000000000000000000" pitchFamily="2" charset="2"/>
              <a:buChar char="v"/>
            </a:pPr>
            <a:r>
              <a:rPr lang="en-US" sz="1800" dirty="0"/>
              <a:t>The goal of BI is to allow for the easy interpretation of these large volumes of data.</a:t>
            </a:r>
          </a:p>
        </p:txBody>
      </p:sp>
      <p:sp>
        <p:nvSpPr>
          <p:cNvPr id="4" name="Slide Number Placeholder 3"/>
          <p:cNvSpPr>
            <a:spLocks noGrp="1"/>
          </p:cNvSpPr>
          <p:nvPr>
            <p:ph type="sldNum" sz="quarter" idx="12"/>
          </p:nvPr>
        </p:nvSpPr>
        <p:spPr/>
        <p:txBody>
          <a:bodyPr/>
          <a:lstStyle/>
          <a:p>
            <a:fld id="{10F6E95E-3118-438B-A3A4-7AC9E7E98865}" type="slidenum">
              <a:rPr lang="en-US" smtClean="0"/>
              <a:t>9</a:t>
            </a:fld>
            <a:endParaRPr lang="en-US"/>
          </a:p>
        </p:txBody>
      </p:sp>
    </p:spTree>
    <p:extLst>
      <p:ext uri="{BB962C8B-B14F-4D97-AF65-F5344CB8AC3E}">
        <p14:creationId xmlns:p14="http://schemas.microsoft.com/office/powerpoint/2010/main" val="3335476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448</TotalTime>
  <Words>2147</Words>
  <Application>Microsoft Office PowerPoint</Application>
  <PresentationFormat>사용자 지정</PresentationFormat>
  <Paragraphs>442</Paragraphs>
  <Slides>38</Slides>
  <Notes>4</Notes>
  <HiddenSlides>0</HiddenSlides>
  <MMClips>0</MMClips>
  <ScaleCrop>false</ScaleCrop>
  <HeadingPairs>
    <vt:vector size="6" baseType="variant">
      <vt:variant>
        <vt:lpstr>테마</vt:lpstr>
      </vt:variant>
      <vt:variant>
        <vt:i4>2</vt:i4>
      </vt:variant>
      <vt:variant>
        <vt:lpstr>포함된 OLE 서버</vt:lpstr>
      </vt:variant>
      <vt:variant>
        <vt:i4>2</vt:i4>
      </vt:variant>
      <vt:variant>
        <vt:lpstr>슬라이드 제목</vt:lpstr>
      </vt:variant>
      <vt:variant>
        <vt:i4>38</vt:i4>
      </vt:variant>
    </vt:vector>
  </HeadingPairs>
  <TitlesOfParts>
    <vt:vector size="42" baseType="lpstr">
      <vt:lpstr>Ion</vt:lpstr>
      <vt:lpstr>1_Ion</vt:lpstr>
      <vt:lpstr>Microsoft Equation 3.0</vt:lpstr>
      <vt:lpstr>비트맵 이미지</vt:lpstr>
      <vt:lpstr>Data Mining Probability and Statistics (Cyber Lecture)</vt:lpstr>
      <vt:lpstr>Presentation Outline</vt:lpstr>
      <vt:lpstr>Why do we need data mining?</vt:lpstr>
      <vt:lpstr>Why do we need data mining?</vt:lpstr>
      <vt:lpstr>Definition</vt:lpstr>
      <vt:lpstr>Definition</vt:lpstr>
      <vt:lpstr>Knowledge Discovery  in Databases (KDD)</vt:lpstr>
      <vt:lpstr>Knowledge Discovery  in Databases (KDD)</vt:lpstr>
      <vt:lpstr>Data Mining and  Business Intelligence (BI)</vt:lpstr>
      <vt:lpstr>Data Mining and  Business Intelligence (BI)</vt:lpstr>
      <vt:lpstr>Confluence of Multiple Disciplines</vt:lpstr>
      <vt:lpstr>Confluence of Multiple Disciplines</vt:lpstr>
      <vt:lpstr>Confluence of Multiple Disciplines</vt:lpstr>
      <vt:lpstr>Confluence of Multiple Disciplines</vt:lpstr>
      <vt:lpstr>Other Disciplines</vt:lpstr>
      <vt:lpstr>Why Not Traditional  Data Analysis?</vt:lpstr>
      <vt:lpstr>Why Not Traditional  Data Analysis?</vt:lpstr>
      <vt:lpstr>Multi-Dimensional  View of Data Mining</vt:lpstr>
      <vt:lpstr>Multi-Dimensional  View of Data Mining</vt:lpstr>
      <vt:lpstr>What Kinds of Data?</vt:lpstr>
      <vt:lpstr>Data Mining Functionalities</vt:lpstr>
      <vt:lpstr>Data Mining Functionalities</vt:lpstr>
      <vt:lpstr>Data Mining Functionalities</vt:lpstr>
      <vt:lpstr>Data Mining Functionalities</vt:lpstr>
      <vt:lpstr>Data Mining Functionalities</vt:lpstr>
      <vt:lpstr>Top-10 Most Popular  Data Mining Algorithms</vt:lpstr>
      <vt:lpstr>Major Issues in Data Mining</vt:lpstr>
      <vt:lpstr>Major Issues in Data Mining</vt:lpstr>
      <vt:lpstr>Examples : K-means algorithm</vt:lpstr>
      <vt:lpstr>Examples : K-means algorithm</vt:lpstr>
      <vt:lpstr>Examples : K-means algorithm (Weakness on Outlier, i.e. noise)</vt:lpstr>
      <vt:lpstr>Examples : Collaborative Filtering (Personalized recommendation)</vt:lpstr>
      <vt:lpstr>Examples : Collaborative Filtering (Personalized recommendation)</vt:lpstr>
      <vt:lpstr>Examples : Collaborative Filtering (Personalized recommendation)</vt:lpstr>
      <vt:lpstr>Examples : Collaborative Filtering (Personalized recommendation)</vt:lpstr>
      <vt:lpstr>Examples: Apriori algorithm (Frequent pattern finiding) </vt:lpstr>
      <vt:lpstr>Examples: Apriori Algorithm (Pseudo-Code)</vt:lpstr>
      <vt:lpstr>Examples: Apriori algorithm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Course </dc:title>
  <dc:creator>admin</dc:creator>
  <cp:lastModifiedBy>heeki</cp:lastModifiedBy>
  <cp:revision>71</cp:revision>
  <dcterms:created xsi:type="dcterms:W3CDTF">2015-04-07T12:02:24Z</dcterms:created>
  <dcterms:modified xsi:type="dcterms:W3CDTF">2015-08-20T14:49:32Z</dcterms:modified>
</cp:coreProperties>
</file>