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A689B-3704-4256-BC1E-18DC4A9839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D02715-BD02-487C-BFF3-0681DC355D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C49C03-0983-4925-ABBB-1A85437F52C4}"/>
              </a:ext>
            </a:extLst>
          </p:cNvPr>
          <p:cNvSpPr>
            <a:spLocks noGrp="1"/>
          </p:cNvSpPr>
          <p:nvPr>
            <p:ph type="dt" sz="half" idx="10"/>
          </p:nvPr>
        </p:nvSpPr>
        <p:spPr/>
        <p:txBody>
          <a:bodyPr/>
          <a:lstStyle/>
          <a:p>
            <a:fld id="{D7B45F2E-1AED-47A6-A8BD-C66889CDFE5A}" type="datetimeFigureOut">
              <a:rPr lang="en-US" smtClean="0"/>
              <a:t>10/20/2020</a:t>
            </a:fld>
            <a:endParaRPr lang="en-US"/>
          </a:p>
        </p:txBody>
      </p:sp>
      <p:sp>
        <p:nvSpPr>
          <p:cNvPr id="5" name="Footer Placeholder 4">
            <a:extLst>
              <a:ext uri="{FF2B5EF4-FFF2-40B4-BE49-F238E27FC236}">
                <a16:creationId xmlns:a16="http://schemas.microsoft.com/office/drawing/2014/main" id="{DDB2FAE3-5B06-40E7-ACA5-33BC9487C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1455D4-548D-4EA4-9C0D-4727F5CE932B}"/>
              </a:ext>
            </a:extLst>
          </p:cNvPr>
          <p:cNvSpPr>
            <a:spLocks noGrp="1"/>
          </p:cNvSpPr>
          <p:nvPr>
            <p:ph type="sldNum" sz="quarter" idx="12"/>
          </p:nvPr>
        </p:nvSpPr>
        <p:spPr/>
        <p:txBody>
          <a:bodyPr/>
          <a:lstStyle/>
          <a:p>
            <a:fld id="{E5BBE29F-CE85-4704-8877-8E97A6545BBA}" type="slidenum">
              <a:rPr lang="en-US" smtClean="0"/>
              <a:t>‹#›</a:t>
            </a:fld>
            <a:endParaRPr lang="en-US"/>
          </a:p>
        </p:txBody>
      </p:sp>
    </p:spTree>
    <p:extLst>
      <p:ext uri="{BB962C8B-B14F-4D97-AF65-F5344CB8AC3E}">
        <p14:creationId xmlns:p14="http://schemas.microsoft.com/office/powerpoint/2010/main" val="3451784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4044D-DFAB-472C-AE59-BCB463F3EE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C77FA5-132B-4658-B656-24252E8A17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64F85-5859-4C0C-9952-983DFE21B003}"/>
              </a:ext>
            </a:extLst>
          </p:cNvPr>
          <p:cNvSpPr>
            <a:spLocks noGrp="1"/>
          </p:cNvSpPr>
          <p:nvPr>
            <p:ph type="dt" sz="half" idx="10"/>
          </p:nvPr>
        </p:nvSpPr>
        <p:spPr/>
        <p:txBody>
          <a:bodyPr/>
          <a:lstStyle/>
          <a:p>
            <a:fld id="{D7B45F2E-1AED-47A6-A8BD-C66889CDFE5A}" type="datetimeFigureOut">
              <a:rPr lang="en-US" smtClean="0"/>
              <a:t>10/20/2020</a:t>
            </a:fld>
            <a:endParaRPr lang="en-US"/>
          </a:p>
        </p:txBody>
      </p:sp>
      <p:sp>
        <p:nvSpPr>
          <p:cNvPr id="5" name="Footer Placeholder 4">
            <a:extLst>
              <a:ext uri="{FF2B5EF4-FFF2-40B4-BE49-F238E27FC236}">
                <a16:creationId xmlns:a16="http://schemas.microsoft.com/office/drawing/2014/main" id="{0519A5AB-2429-4CAC-9EEC-728EDBD8C9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07736A-E075-4F81-A209-BB5C8739A6FE}"/>
              </a:ext>
            </a:extLst>
          </p:cNvPr>
          <p:cNvSpPr>
            <a:spLocks noGrp="1"/>
          </p:cNvSpPr>
          <p:nvPr>
            <p:ph type="sldNum" sz="quarter" idx="12"/>
          </p:nvPr>
        </p:nvSpPr>
        <p:spPr/>
        <p:txBody>
          <a:bodyPr/>
          <a:lstStyle/>
          <a:p>
            <a:fld id="{E5BBE29F-CE85-4704-8877-8E97A6545BBA}" type="slidenum">
              <a:rPr lang="en-US" smtClean="0"/>
              <a:t>‹#›</a:t>
            </a:fld>
            <a:endParaRPr lang="en-US"/>
          </a:p>
        </p:txBody>
      </p:sp>
    </p:spTree>
    <p:extLst>
      <p:ext uri="{BB962C8B-B14F-4D97-AF65-F5344CB8AC3E}">
        <p14:creationId xmlns:p14="http://schemas.microsoft.com/office/powerpoint/2010/main" val="2399771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F5CDBF-2B59-4DC6-AAD2-D9D72246C3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532000-23B9-4395-932F-21E0A6EE54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3A91DB-E2E7-445F-BEFB-8545B21F8B68}"/>
              </a:ext>
            </a:extLst>
          </p:cNvPr>
          <p:cNvSpPr>
            <a:spLocks noGrp="1"/>
          </p:cNvSpPr>
          <p:nvPr>
            <p:ph type="dt" sz="half" idx="10"/>
          </p:nvPr>
        </p:nvSpPr>
        <p:spPr/>
        <p:txBody>
          <a:bodyPr/>
          <a:lstStyle/>
          <a:p>
            <a:fld id="{D7B45F2E-1AED-47A6-A8BD-C66889CDFE5A}" type="datetimeFigureOut">
              <a:rPr lang="en-US" smtClean="0"/>
              <a:t>10/20/2020</a:t>
            </a:fld>
            <a:endParaRPr lang="en-US"/>
          </a:p>
        </p:txBody>
      </p:sp>
      <p:sp>
        <p:nvSpPr>
          <p:cNvPr id="5" name="Footer Placeholder 4">
            <a:extLst>
              <a:ext uri="{FF2B5EF4-FFF2-40B4-BE49-F238E27FC236}">
                <a16:creationId xmlns:a16="http://schemas.microsoft.com/office/drawing/2014/main" id="{C08294DE-ADAB-4381-995F-4B8118EF65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B4AABB-6CB0-45E1-B56E-8A85DB0FDC50}"/>
              </a:ext>
            </a:extLst>
          </p:cNvPr>
          <p:cNvSpPr>
            <a:spLocks noGrp="1"/>
          </p:cNvSpPr>
          <p:nvPr>
            <p:ph type="sldNum" sz="quarter" idx="12"/>
          </p:nvPr>
        </p:nvSpPr>
        <p:spPr/>
        <p:txBody>
          <a:bodyPr/>
          <a:lstStyle/>
          <a:p>
            <a:fld id="{E5BBE29F-CE85-4704-8877-8E97A6545BBA}" type="slidenum">
              <a:rPr lang="en-US" smtClean="0"/>
              <a:t>‹#›</a:t>
            </a:fld>
            <a:endParaRPr lang="en-US"/>
          </a:p>
        </p:txBody>
      </p:sp>
    </p:spTree>
    <p:extLst>
      <p:ext uri="{BB962C8B-B14F-4D97-AF65-F5344CB8AC3E}">
        <p14:creationId xmlns:p14="http://schemas.microsoft.com/office/powerpoint/2010/main" val="3015959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50C9C-EAA7-4781-9DFC-DC4E832761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6B3971-6B25-46D4-A30F-5B1BDBAC8D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57B74F-5211-4CA0-AE67-D3BDBAA76073}"/>
              </a:ext>
            </a:extLst>
          </p:cNvPr>
          <p:cNvSpPr>
            <a:spLocks noGrp="1"/>
          </p:cNvSpPr>
          <p:nvPr>
            <p:ph type="dt" sz="half" idx="10"/>
          </p:nvPr>
        </p:nvSpPr>
        <p:spPr/>
        <p:txBody>
          <a:bodyPr/>
          <a:lstStyle/>
          <a:p>
            <a:fld id="{D7B45F2E-1AED-47A6-A8BD-C66889CDFE5A}" type="datetimeFigureOut">
              <a:rPr lang="en-US" smtClean="0"/>
              <a:t>10/20/2020</a:t>
            </a:fld>
            <a:endParaRPr lang="en-US"/>
          </a:p>
        </p:txBody>
      </p:sp>
      <p:sp>
        <p:nvSpPr>
          <p:cNvPr id="5" name="Footer Placeholder 4">
            <a:extLst>
              <a:ext uri="{FF2B5EF4-FFF2-40B4-BE49-F238E27FC236}">
                <a16:creationId xmlns:a16="http://schemas.microsoft.com/office/drawing/2014/main" id="{68AB76D5-012F-4473-8B1F-4DCF1C239B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3870B7-51BE-488C-8D2A-0BD85009F808}"/>
              </a:ext>
            </a:extLst>
          </p:cNvPr>
          <p:cNvSpPr>
            <a:spLocks noGrp="1"/>
          </p:cNvSpPr>
          <p:nvPr>
            <p:ph type="sldNum" sz="quarter" idx="12"/>
          </p:nvPr>
        </p:nvSpPr>
        <p:spPr/>
        <p:txBody>
          <a:bodyPr/>
          <a:lstStyle/>
          <a:p>
            <a:fld id="{E5BBE29F-CE85-4704-8877-8E97A6545BBA}" type="slidenum">
              <a:rPr lang="en-US" smtClean="0"/>
              <a:t>‹#›</a:t>
            </a:fld>
            <a:endParaRPr lang="en-US"/>
          </a:p>
        </p:txBody>
      </p:sp>
    </p:spTree>
    <p:extLst>
      <p:ext uri="{BB962C8B-B14F-4D97-AF65-F5344CB8AC3E}">
        <p14:creationId xmlns:p14="http://schemas.microsoft.com/office/powerpoint/2010/main" val="2911150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8DEB5-5124-4C88-84ED-29379F028A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0D33EA-7FA0-4C7D-930C-D42A7AE2D2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80D623-781E-465E-8E17-57CCAC818F35}"/>
              </a:ext>
            </a:extLst>
          </p:cNvPr>
          <p:cNvSpPr>
            <a:spLocks noGrp="1"/>
          </p:cNvSpPr>
          <p:nvPr>
            <p:ph type="dt" sz="half" idx="10"/>
          </p:nvPr>
        </p:nvSpPr>
        <p:spPr/>
        <p:txBody>
          <a:bodyPr/>
          <a:lstStyle/>
          <a:p>
            <a:fld id="{D7B45F2E-1AED-47A6-A8BD-C66889CDFE5A}" type="datetimeFigureOut">
              <a:rPr lang="en-US" smtClean="0"/>
              <a:t>10/20/2020</a:t>
            </a:fld>
            <a:endParaRPr lang="en-US"/>
          </a:p>
        </p:txBody>
      </p:sp>
      <p:sp>
        <p:nvSpPr>
          <p:cNvPr id="5" name="Footer Placeholder 4">
            <a:extLst>
              <a:ext uri="{FF2B5EF4-FFF2-40B4-BE49-F238E27FC236}">
                <a16:creationId xmlns:a16="http://schemas.microsoft.com/office/drawing/2014/main" id="{C8B3D184-F370-46BC-90CD-86D2E377D5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CE842F-8FC9-4B39-8687-BA38C248FE80}"/>
              </a:ext>
            </a:extLst>
          </p:cNvPr>
          <p:cNvSpPr>
            <a:spLocks noGrp="1"/>
          </p:cNvSpPr>
          <p:nvPr>
            <p:ph type="sldNum" sz="quarter" idx="12"/>
          </p:nvPr>
        </p:nvSpPr>
        <p:spPr/>
        <p:txBody>
          <a:bodyPr/>
          <a:lstStyle/>
          <a:p>
            <a:fld id="{E5BBE29F-CE85-4704-8877-8E97A6545BBA}" type="slidenum">
              <a:rPr lang="en-US" smtClean="0"/>
              <a:t>‹#›</a:t>
            </a:fld>
            <a:endParaRPr lang="en-US"/>
          </a:p>
        </p:txBody>
      </p:sp>
    </p:spTree>
    <p:extLst>
      <p:ext uri="{BB962C8B-B14F-4D97-AF65-F5344CB8AC3E}">
        <p14:creationId xmlns:p14="http://schemas.microsoft.com/office/powerpoint/2010/main" val="2722047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52042-BEE2-46EC-90DA-B1A213A139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43D37A-D168-4664-9F20-A813059F6D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367543-7288-4EA5-87C2-03EA55C0C2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1A17F0-0D9E-4444-9214-757160DCC1B3}"/>
              </a:ext>
            </a:extLst>
          </p:cNvPr>
          <p:cNvSpPr>
            <a:spLocks noGrp="1"/>
          </p:cNvSpPr>
          <p:nvPr>
            <p:ph type="dt" sz="half" idx="10"/>
          </p:nvPr>
        </p:nvSpPr>
        <p:spPr/>
        <p:txBody>
          <a:bodyPr/>
          <a:lstStyle/>
          <a:p>
            <a:fld id="{D7B45F2E-1AED-47A6-A8BD-C66889CDFE5A}" type="datetimeFigureOut">
              <a:rPr lang="en-US" smtClean="0"/>
              <a:t>10/20/2020</a:t>
            </a:fld>
            <a:endParaRPr lang="en-US"/>
          </a:p>
        </p:txBody>
      </p:sp>
      <p:sp>
        <p:nvSpPr>
          <p:cNvPr id="6" name="Footer Placeholder 5">
            <a:extLst>
              <a:ext uri="{FF2B5EF4-FFF2-40B4-BE49-F238E27FC236}">
                <a16:creationId xmlns:a16="http://schemas.microsoft.com/office/drawing/2014/main" id="{8D61011A-C500-4AAF-92D5-076E550F20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75CD4B-2411-4714-A1F5-F1388F44F26C}"/>
              </a:ext>
            </a:extLst>
          </p:cNvPr>
          <p:cNvSpPr>
            <a:spLocks noGrp="1"/>
          </p:cNvSpPr>
          <p:nvPr>
            <p:ph type="sldNum" sz="quarter" idx="12"/>
          </p:nvPr>
        </p:nvSpPr>
        <p:spPr/>
        <p:txBody>
          <a:bodyPr/>
          <a:lstStyle/>
          <a:p>
            <a:fld id="{E5BBE29F-CE85-4704-8877-8E97A6545BBA}" type="slidenum">
              <a:rPr lang="en-US" smtClean="0"/>
              <a:t>‹#›</a:t>
            </a:fld>
            <a:endParaRPr lang="en-US"/>
          </a:p>
        </p:txBody>
      </p:sp>
    </p:spTree>
    <p:extLst>
      <p:ext uri="{BB962C8B-B14F-4D97-AF65-F5344CB8AC3E}">
        <p14:creationId xmlns:p14="http://schemas.microsoft.com/office/powerpoint/2010/main" val="594420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9D026-5210-4A5D-835C-786A87F4C2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BFCE56-FA20-420B-8D3E-7354E45D67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14A07C-6882-45D9-9EFC-CFCE3DEA7F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812AE6-720B-4E9B-9FFC-76D3CA9D83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A7CE5F-44FE-480F-8207-96949E71A5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92CD74-86B5-4969-B625-9112E0B6EF58}"/>
              </a:ext>
            </a:extLst>
          </p:cNvPr>
          <p:cNvSpPr>
            <a:spLocks noGrp="1"/>
          </p:cNvSpPr>
          <p:nvPr>
            <p:ph type="dt" sz="half" idx="10"/>
          </p:nvPr>
        </p:nvSpPr>
        <p:spPr/>
        <p:txBody>
          <a:bodyPr/>
          <a:lstStyle/>
          <a:p>
            <a:fld id="{D7B45F2E-1AED-47A6-A8BD-C66889CDFE5A}" type="datetimeFigureOut">
              <a:rPr lang="en-US" smtClean="0"/>
              <a:t>10/20/2020</a:t>
            </a:fld>
            <a:endParaRPr lang="en-US"/>
          </a:p>
        </p:txBody>
      </p:sp>
      <p:sp>
        <p:nvSpPr>
          <p:cNvPr id="8" name="Footer Placeholder 7">
            <a:extLst>
              <a:ext uri="{FF2B5EF4-FFF2-40B4-BE49-F238E27FC236}">
                <a16:creationId xmlns:a16="http://schemas.microsoft.com/office/drawing/2014/main" id="{C65E28F2-7AD6-498B-93F9-6AD946844F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671C4E-54B9-4325-9DAD-20D55878BD92}"/>
              </a:ext>
            </a:extLst>
          </p:cNvPr>
          <p:cNvSpPr>
            <a:spLocks noGrp="1"/>
          </p:cNvSpPr>
          <p:nvPr>
            <p:ph type="sldNum" sz="quarter" idx="12"/>
          </p:nvPr>
        </p:nvSpPr>
        <p:spPr/>
        <p:txBody>
          <a:bodyPr/>
          <a:lstStyle/>
          <a:p>
            <a:fld id="{E5BBE29F-CE85-4704-8877-8E97A6545BBA}" type="slidenum">
              <a:rPr lang="en-US" smtClean="0"/>
              <a:t>‹#›</a:t>
            </a:fld>
            <a:endParaRPr lang="en-US"/>
          </a:p>
        </p:txBody>
      </p:sp>
    </p:spTree>
    <p:extLst>
      <p:ext uri="{BB962C8B-B14F-4D97-AF65-F5344CB8AC3E}">
        <p14:creationId xmlns:p14="http://schemas.microsoft.com/office/powerpoint/2010/main" val="2272784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38D5B-164B-4CFC-8E19-4A96977C30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6E2286-C4F0-4701-A5AF-F58F6401B23D}"/>
              </a:ext>
            </a:extLst>
          </p:cNvPr>
          <p:cNvSpPr>
            <a:spLocks noGrp="1"/>
          </p:cNvSpPr>
          <p:nvPr>
            <p:ph type="dt" sz="half" idx="10"/>
          </p:nvPr>
        </p:nvSpPr>
        <p:spPr/>
        <p:txBody>
          <a:bodyPr/>
          <a:lstStyle/>
          <a:p>
            <a:fld id="{D7B45F2E-1AED-47A6-A8BD-C66889CDFE5A}" type="datetimeFigureOut">
              <a:rPr lang="en-US" smtClean="0"/>
              <a:t>10/20/2020</a:t>
            </a:fld>
            <a:endParaRPr lang="en-US"/>
          </a:p>
        </p:txBody>
      </p:sp>
      <p:sp>
        <p:nvSpPr>
          <p:cNvPr id="4" name="Footer Placeholder 3">
            <a:extLst>
              <a:ext uri="{FF2B5EF4-FFF2-40B4-BE49-F238E27FC236}">
                <a16:creationId xmlns:a16="http://schemas.microsoft.com/office/drawing/2014/main" id="{8CC3EB9E-C43D-4C04-96DE-A0327E0232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F6F5F7-F16F-4301-82C3-F7949C69DFB0}"/>
              </a:ext>
            </a:extLst>
          </p:cNvPr>
          <p:cNvSpPr>
            <a:spLocks noGrp="1"/>
          </p:cNvSpPr>
          <p:nvPr>
            <p:ph type="sldNum" sz="quarter" idx="12"/>
          </p:nvPr>
        </p:nvSpPr>
        <p:spPr/>
        <p:txBody>
          <a:bodyPr/>
          <a:lstStyle/>
          <a:p>
            <a:fld id="{E5BBE29F-CE85-4704-8877-8E97A6545BBA}" type="slidenum">
              <a:rPr lang="en-US" smtClean="0"/>
              <a:t>‹#›</a:t>
            </a:fld>
            <a:endParaRPr lang="en-US"/>
          </a:p>
        </p:txBody>
      </p:sp>
    </p:spTree>
    <p:extLst>
      <p:ext uri="{BB962C8B-B14F-4D97-AF65-F5344CB8AC3E}">
        <p14:creationId xmlns:p14="http://schemas.microsoft.com/office/powerpoint/2010/main" val="524110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525D00-E089-44D0-AB20-4A71AC9C9906}"/>
              </a:ext>
            </a:extLst>
          </p:cNvPr>
          <p:cNvSpPr>
            <a:spLocks noGrp="1"/>
          </p:cNvSpPr>
          <p:nvPr>
            <p:ph type="dt" sz="half" idx="10"/>
          </p:nvPr>
        </p:nvSpPr>
        <p:spPr/>
        <p:txBody>
          <a:bodyPr/>
          <a:lstStyle/>
          <a:p>
            <a:fld id="{D7B45F2E-1AED-47A6-A8BD-C66889CDFE5A}" type="datetimeFigureOut">
              <a:rPr lang="en-US" smtClean="0"/>
              <a:t>10/20/2020</a:t>
            </a:fld>
            <a:endParaRPr lang="en-US"/>
          </a:p>
        </p:txBody>
      </p:sp>
      <p:sp>
        <p:nvSpPr>
          <p:cNvPr id="3" name="Footer Placeholder 2">
            <a:extLst>
              <a:ext uri="{FF2B5EF4-FFF2-40B4-BE49-F238E27FC236}">
                <a16:creationId xmlns:a16="http://schemas.microsoft.com/office/drawing/2014/main" id="{1E601FFA-2169-47CD-8EE8-9CE9E1E0AC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5E3EB8-3B5F-4D60-9306-4ACD24AA1DF7}"/>
              </a:ext>
            </a:extLst>
          </p:cNvPr>
          <p:cNvSpPr>
            <a:spLocks noGrp="1"/>
          </p:cNvSpPr>
          <p:nvPr>
            <p:ph type="sldNum" sz="quarter" idx="12"/>
          </p:nvPr>
        </p:nvSpPr>
        <p:spPr/>
        <p:txBody>
          <a:bodyPr/>
          <a:lstStyle/>
          <a:p>
            <a:fld id="{E5BBE29F-CE85-4704-8877-8E97A6545BBA}" type="slidenum">
              <a:rPr lang="en-US" smtClean="0"/>
              <a:t>‹#›</a:t>
            </a:fld>
            <a:endParaRPr lang="en-US"/>
          </a:p>
        </p:txBody>
      </p:sp>
    </p:spTree>
    <p:extLst>
      <p:ext uri="{BB962C8B-B14F-4D97-AF65-F5344CB8AC3E}">
        <p14:creationId xmlns:p14="http://schemas.microsoft.com/office/powerpoint/2010/main" val="2578207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410B3-C37D-4F23-94C1-4B6AB10D05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110F2D-D707-4856-946D-78B788DECC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DE70F0-EF8C-4C0D-826F-F0064DD589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8846F8-CCB5-4196-A6CE-3BAC66F96D19}"/>
              </a:ext>
            </a:extLst>
          </p:cNvPr>
          <p:cNvSpPr>
            <a:spLocks noGrp="1"/>
          </p:cNvSpPr>
          <p:nvPr>
            <p:ph type="dt" sz="half" idx="10"/>
          </p:nvPr>
        </p:nvSpPr>
        <p:spPr/>
        <p:txBody>
          <a:bodyPr/>
          <a:lstStyle/>
          <a:p>
            <a:fld id="{D7B45F2E-1AED-47A6-A8BD-C66889CDFE5A}" type="datetimeFigureOut">
              <a:rPr lang="en-US" smtClean="0"/>
              <a:t>10/20/2020</a:t>
            </a:fld>
            <a:endParaRPr lang="en-US"/>
          </a:p>
        </p:txBody>
      </p:sp>
      <p:sp>
        <p:nvSpPr>
          <p:cNvPr id="6" name="Footer Placeholder 5">
            <a:extLst>
              <a:ext uri="{FF2B5EF4-FFF2-40B4-BE49-F238E27FC236}">
                <a16:creationId xmlns:a16="http://schemas.microsoft.com/office/drawing/2014/main" id="{FFF79B68-10A7-4AA8-85EE-D958D83408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637EA4-D024-4C28-95FC-EED6E11E6F64}"/>
              </a:ext>
            </a:extLst>
          </p:cNvPr>
          <p:cNvSpPr>
            <a:spLocks noGrp="1"/>
          </p:cNvSpPr>
          <p:nvPr>
            <p:ph type="sldNum" sz="quarter" idx="12"/>
          </p:nvPr>
        </p:nvSpPr>
        <p:spPr/>
        <p:txBody>
          <a:bodyPr/>
          <a:lstStyle/>
          <a:p>
            <a:fld id="{E5BBE29F-CE85-4704-8877-8E97A6545BBA}" type="slidenum">
              <a:rPr lang="en-US" smtClean="0"/>
              <a:t>‹#›</a:t>
            </a:fld>
            <a:endParaRPr lang="en-US"/>
          </a:p>
        </p:txBody>
      </p:sp>
    </p:spTree>
    <p:extLst>
      <p:ext uri="{BB962C8B-B14F-4D97-AF65-F5344CB8AC3E}">
        <p14:creationId xmlns:p14="http://schemas.microsoft.com/office/powerpoint/2010/main" val="1912661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576E4-95BC-4F37-AE58-2BF96491E6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342FA7-A2DC-4995-A925-E988B46E74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019114-433F-4A33-BAA4-D524CC3411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974686-453F-45B3-819A-102476AE63A8}"/>
              </a:ext>
            </a:extLst>
          </p:cNvPr>
          <p:cNvSpPr>
            <a:spLocks noGrp="1"/>
          </p:cNvSpPr>
          <p:nvPr>
            <p:ph type="dt" sz="half" idx="10"/>
          </p:nvPr>
        </p:nvSpPr>
        <p:spPr/>
        <p:txBody>
          <a:bodyPr/>
          <a:lstStyle/>
          <a:p>
            <a:fld id="{D7B45F2E-1AED-47A6-A8BD-C66889CDFE5A}" type="datetimeFigureOut">
              <a:rPr lang="en-US" smtClean="0"/>
              <a:t>10/20/2020</a:t>
            </a:fld>
            <a:endParaRPr lang="en-US"/>
          </a:p>
        </p:txBody>
      </p:sp>
      <p:sp>
        <p:nvSpPr>
          <p:cNvPr id="6" name="Footer Placeholder 5">
            <a:extLst>
              <a:ext uri="{FF2B5EF4-FFF2-40B4-BE49-F238E27FC236}">
                <a16:creationId xmlns:a16="http://schemas.microsoft.com/office/drawing/2014/main" id="{46D7B30E-1B4B-45B1-AC9C-3CA4E59932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ED28C3-F120-4C15-8241-8346FCC5FCE3}"/>
              </a:ext>
            </a:extLst>
          </p:cNvPr>
          <p:cNvSpPr>
            <a:spLocks noGrp="1"/>
          </p:cNvSpPr>
          <p:nvPr>
            <p:ph type="sldNum" sz="quarter" idx="12"/>
          </p:nvPr>
        </p:nvSpPr>
        <p:spPr/>
        <p:txBody>
          <a:bodyPr/>
          <a:lstStyle/>
          <a:p>
            <a:fld id="{E5BBE29F-CE85-4704-8877-8E97A6545BBA}" type="slidenum">
              <a:rPr lang="en-US" smtClean="0"/>
              <a:t>‹#›</a:t>
            </a:fld>
            <a:endParaRPr lang="en-US"/>
          </a:p>
        </p:txBody>
      </p:sp>
    </p:spTree>
    <p:extLst>
      <p:ext uri="{BB962C8B-B14F-4D97-AF65-F5344CB8AC3E}">
        <p14:creationId xmlns:p14="http://schemas.microsoft.com/office/powerpoint/2010/main" val="1239908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53663F-3FDD-4DC2-9B81-BD718E2805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103730-B700-4724-942E-DC4D662C3C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790D93-E77C-4759-A2E3-4EB5FCA82B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B45F2E-1AED-47A6-A8BD-C66889CDFE5A}" type="datetimeFigureOut">
              <a:rPr lang="en-US" smtClean="0"/>
              <a:t>10/20/2020</a:t>
            </a:fld>
            <a:endParaRPr lang="en-US"/>
          </a:p>
        </p:txBody>
      </p:sp>
      <p:sp>
        <p:nvSpPr>
          <p:cNvPr id="5" name="Footer Placeholder 4">
            <a:extLst>
              <a:ext uri="{FF2B5EF4-FFF2-40B4-BE49-F238E27FC236}">
                <a16:creationId xmlns:a16="http://schemas.microsoft.com/office/drawing/2014/main" id="{FE336B49-06DE-45FE-A3EE-6ECA03B65F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532C90-1973-4061-BE36-1985D5B951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BBE29F-CE85-4704-8877-8E97A6545BBA}" type="slidenum">
              <a:rPr lang="en-US" smtClean="0"/>
              <a:t>‹#›</a:t>
            </a:fld>
            <a:endParaRPr lang="en-US"/>
          </a:p>
        </p:txBody>
      </p:sp>
    </p:spTree>
    <p:extLst>
      <p:ext uri="{BB962C8B-B14F-4D97-AF65-F5344CB8AC3E}">
        <p14:creationId xmlns:p14="http://schemas.microsoft.com/office/powerpoint/2010/main" val="1215862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Sigmoid_function" TargetMode="External"/><Relationship Id="rId2" Type="http://schemas.openxmlformats.org/officeDocument/2006/relationships/hyperlink" Target="https://en.wikipedia.org/wiki/Activation_function"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n.wikipedia.org/wiki/Mean_squared_erro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Maxima_and_minima" TargetMode="External"/><Relationship Id="rId2" Type="http://schemas.openxmlformats.org/officeDocument/2006/relationships/hyperlink" Target="https://en.wikipedia.org/wiki/Optimization_problem"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FC904-5B77-4725-8204-7742D5529D70}"/>
              </a:ext>
            </a:extLst>
          </p:cNvPr>
          <p:cNvSpPr>
            <a:spLocks noGrp="1"/>
          </p:cNvSpPr>
          <p:nvPr>
            <p:ph type="ctrTitle"/>
          </p:nvPr>
        </p:nvSpPr>
        <p:spPr/>
        <p:txBody>
          <a:bodyPr/>
          <a:lstStyle/>
          <a:p>
            <a:r>
              <a:rPr lang="en-US" dirty="0"/>
              <a:t>Neural Network</a:t>
            </a:r>
          </a:p>
        </p:txBody>
      </p:sp>
      <p:sp>
        <p:nvSpPr>
          <p:cNvPr id="3" name="Subtitle 2">
            <a:extLst>
              <a:ext uri="{FF2B5EF4-FFF2-40B4-BE49-F238E27FC236}">
                <a16:creationId xmlns:a16="http://schemas.microsoft.com/office/drawing/2014/main" id="{FEE1CD78-215D-4073-9B8C-7DC9E904E54D}"/>
              </a:ext>
            </a:extLst>
          </p:cNvPr>
          <p:cNvSpPr>
            <a:spLocks noGrp="1"/>
          </p:cNvSpPr>
          <p:nvPr>
            <p:ph type="subTitle" idx="1"/>
          </p:nvPr>
        </p:nvSpPr>
        <p:spPr/>
        <p:txBody>
          <a:bodyPr/>
          <a:lstStyle/>
          <a:p>
            <a:r>
              <a:rPr lang="en-US" dirty="0" err="1"/>
              <a:t>Satyabrata</a:t>
            </a:r>
            <a:r>
              <a:rPr lang="en-US" dirty="0"/>
              <a:t> Aich</a:t>
            </a:r>
          </a:p>
        </p:txBody>
      </p:sp>
    </p:spTree>
    <p:extLst>
      <p:ext uri="{BB962C8B-B14F-4D97-AF65-F5344CB8AC3E}">
        <p14:creationId xmlns:p14="http://schemas.microsoft.com/office/powerpoint/2010/main" val="4074660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577DC5-48DE-4E22-9906-1D556903E07E}"/>
              </a:ext>
            </a:extLst>
          </p:cNvPr>
          <p:cNvPicPr>
            <a:picLocks noChangeAspect="1"/>
          </p:cNvPicPr>
          <p:nvPr/>
        </p:nvPicPr>
        <p:blipFill>
          <a:blip r:embed="rId2"/>
          <a:stretch>
            <a:fillRect/>
          </a:stretch>
        </p:blipFill>
        <p:spPr>
          <a:xfrm>
            <a:off x="881017" y="896829"/>
            <a:ext cx="10039350" cy="1104900"/>
          </a:xfrm>
          <a:prstGeom prst="rect">
            <a:avLst/>
          </a:prstGeom>
        </p:spPr>
      </p:pic>
      <p:pic>
        <p:nvPicPr>
          <p:cNvPr id="5" name="Picture 4">
            <a:extLst>
              <a:ext uri="{FF2B5EF4-FFF2-40B4-BE49-F238E27FC236}">
                <a16:creationId xmlns:a16="http://schemas.microsoft.com/office/drawing/2014/main" id="{563A844E-46E0-483F-B51C-2D96B17ECE23}"/>
              </a:ext>
            </a:extLst>
          </p:cNvPr>
          <p:cNvPicPr>
            <a:picLocks noChangeAspect="1"/>
          </p:cNvPicPr>
          <p:nvPr/>
        </p:nvPicPr>
        <p:blipFill>
          <a:blip r:embed="rId3"/>
          <a:stretch>
            <a:fillRect/>
          </a:stretch>
        </p:blipFill>
        <p:spPr>
          <a:xfrm>
            <a:off x="881017" y="3338836"/>
            <a:ext cx="9953625" cy="1085850"/>
          </a:xfrm>
          <a:prstGeom prst="rect">
            <a:avLst/>
          </a:prstGeom>
        </p:spPr>
      </p:pic>
      <p:pic>
        <p:nvPicPr>
          <p:cNvPr id="6" name="Picture 5">
            <a:extLst>
              <a:ext uri="{FF2B5EF4-FFF2-40B4-BE49-F238E27FC236}">
                <a16:creationId xmlns:a16="http://schemas.microsoft.com/office/drawing/2014/main" id="{15D903F6-B251-4A38-9301-3DFFC2427385}"/>
              </a:ext>
            </a:extLst>
          </p:cNvPr>
          <p:cNvPicPr>
            <a:picLocks noChangeAspect="1"/>
          </p:cNvPicPr>
          <p:nvPr/>
        </p:nvPicPr>
        <p:blipFill>
          <a:blip r:embed="rId4"/>
          <a:stretch>
            <a:fillRect/>
          </a:stretch>
        </p:blipFill>
        <p:spPr>
          <a:xfrm>
            <a:off x="900067" y="2298807"/>
            <a:ext cx="10001250" cy="742950"/>
          </a:xfrm>
          <a:prstGeom prst="rect">
            <a:avLst/>
          </a:prstGeom>
        </p:spPr>
      </p:pic>
      <p:pic>
        <p:nvPicPr>
          <p:cNvPr id="7" name="Picture 6">
            <a:extLst>
              <a:ext uri="{FF2B5EF4-FFF2-40B4-BE49-F238E27FC236}">
                <a16:creationId xmlns:a16="http://schemas.microsoft.com/office/drawing/2014/main" id="{2E1C3D44-C8C3-4BE5-9CFF-BB3CC5D1A248}"/>
              </a:ext>
            </a:extLst>
          </p:cNvPr>
          <p:cNvPicPr>
            <a:picLocks noChangeAspect="1"/>
          </p:cNvPicPr>
          <p:nvPr/>
        </p:nvPicPr>
        <p:blipFill>
          <a:blip r:embed="rId5"/>
          <a:stretch>
            <a:fillRect/>
          </a:stretch>
        </p:blipFill>
        <p:spPr>
          <a:xfrm>
            <a:off x="818641" y="4792138"/>
            <a:ext cx="9915525" cy="771525"/>
          </a:xfrm>
          <a:prstGeom prst="rect">
            <a:avLst/>
          </a:prstGeom>
        </p:spPr>
      </p:pic>
    </p:spTree>
    <p:extLst>
      <p:ext uri="{BB962C8B-B14F-4D97-AF65-F5344CB8AC3E}">
        <p14:creationId xmlns:p14="http://schemas.microsoft.com/office/powerpoint/2010/main" val="3839525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D3432-CCDF-440D-9ED3-8511C053D7A0}"/>
              </a:ext>
            </a:extLst>
          </p:cNvPr>
          <p:cNvSpPr>
            <a:spLocks noGrp="1"/>
          </p:cNvSpPr>
          <p:nvPr>
            <p:ph type="title"/>
          </p:nvPr>
        </p:nvSpPr>
        <p:spPr/>
        <p:txBody>
          <a:bodyPr/>
          <a:lstStyle/>
          <a:p>
            <a:r>
              <a:rPr lang="en-US" dirty="0"/>
              <a:t>Problem</a:t>
            </a:r>
          </a:p>
        </p:txBody>
      </p:sp>
      <p:pic>
        <p:nvPicPr>
          <p:cNvPr id="4" name="Picture 3">
            <a:extLst>
              <a:ext uri="{FF2B5EF4-FFF2-40B4-BE49-F238E27FC236}">
                <a16:creationId xmlns:a16="http://schemas.microsoft.com/office/drawing/2014/main" id="{BD566151-EF16-41D3-8B73-D67C4C7BE600}"/>
              </a:ext>
            </a:extLst>
          </p:cNvPr>
          <p:cNvPicPr>
            <a:picLocks noChangeAspect="1"/>
          </p:cNvPicPr>
          <p:nvPr/>
        </p:nvPicPr>
        <p:blipFill>
          <a:blip r:embed="rId2"/>
          <a:stretch>
            <a:fillRect/>
          </a:stretch>
        </p:blipFill>
        <p:spPr>
          <a:xfrm>
            <a:off x="1090612" y="1795462"/>
            <a:ext cx="10010775" cy="3267075"/>
          </a:xfrm>
          <a:prstGeom prst="rect">
            <a:avLst/>
          </a:prstGeom>
        </p:spPr>
      </p:pic>
      <p:sp>
        <p:nvSpPr>
          <p:cNvPr id="6" name="TextBox 5">
            <a:extLst>
              <a:ext uri="{FF2B5EF4-FFF2-40B4-BE49-F238E27FC236}">
                <a16:creationId xmlns:a16="http://schemas.microsoft.com/office/drawing/2014/main" id="{0C74FA03-76BC-4E5E-A387-5010F43477AC}"/>
              </a:ext>
            </a:extLst>
          </p:cNvPr>
          <p:cNvSpPr txBox="1"/>
          <p:nvPr/>
        </p:nvSpPr>
        <p:spPr>
          <a:xfrm>
            <a:off x="620326" y="5292546"/>
            <a:ext cx="10951346" cy="1200329"/>
          </a:xfrm>
          <a:prstGeom prst="rect">
            <a:avLst/>
          </a:prstGeom>
          <a:noFill/>
        </p:spPr>
        <p:txBody>
          <a:bodyPr wrap="square">
            <a:spAutoFit/>
          </a:bodyPr>
          <a:lstStyle/>
          <a:p>
            <a:r>
              <a:rPr lang="en-US" b="0" i="0" dirty="0">
                <a:solidFill>
                  <a:srgbClr val="5F5F6F"/>
                </a:solidFill>
                <a:effectLst/>
                <a:latin typeface="Nunito"/>
              </a:rPr>
              <a:t>It is clearly evident from the dataset that a person's obesity is indicative of him being diabetic. Our task is to create a neural network that is able to predict whether an unknown person is diabetic or not given data about his exercise habits, obesity, and smoking habits. This is a type of supervised learning problem where we are given inputs and corresponding correct outputs and our task is to find the mapping between the inputs and the outputs.</a:t>
            </a:r>
            <a:endParaRPr lang="en-US" dirty="0"/>
          </a:p>
        </p:txBody>
      </p:sp>
    </p:spTree>
    <p:extLst>
      <p:ext uri="{BB962C8B-B14F-4D97-AF65-F5344CB8AC3E}">
        <p14:creationId xmlns:p14="http://schemas.microsoft.com/office/powerpoint/2010/main" val="2113365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67AB03-F83F-457C-A7DC-D04F8015FD66}"/>
              </a:ext>
            </a:extLst>
          </p:cNvPr>
          <p:cNvPicPr>
            <a:picLocks noChangeAspect="1"/>
          </p:cNvPicPr>
          <p:nvPr/>
        </p:nvPicPr>
        <p:blipFill>
          <a:blip r:embed="rId2"/>
          <a:stretch>
            <a:fillRect/>
          </a:stretch>
        </p:blipFill>
        <p:spPr>
          <a:xfrm>
            <a:off x="2157275" y="1204711"/>
            <a:ext cx="7022236" cy="5129505"/>
          </a:xfrm>
          <a:prstGeom prst="rect">
            <a:avLst/>
          </a:prstGeom>
        </p:spPr>
      </p:pic>
    </p:spTree>
    <p:extLst>
      <p:ext uri="{BB962C8B-B14F-4D97-AF65-F5344CB8AC3E}">
        <p14:creationId xmlns:p14="http://schemas.microsoft.com/office/powerpoint/2010/main" val="3657275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A9FA8-363B-4E3C-BE0A-92B0830F26D7}"/>
              </a:ext>
            </a:extLst>
          </p:cNvPr>
          <p:cNvSpPr>
            <a:spLocks noGrp="1"/>
          </p:cNvSpPr>
          <p:nvPr>
            <p:ph type="title"/>
          </p:nvPr>
        </p:nvSpPr>
        <p:spPr/>
        <p:txBody>
          <a:bodyPr/>
          <a:lstStyle/>
          <a:p>
            <a:r>
              <a:rPr lang="en-US" dirty="0"/>
              <a:t>Feed Forward</a:t>
            </a:r>
          </a:p>
        </p:txBody>
      </p:sp>
      <p:sp>
        <p:nvSpPr>
          <p:cNvPr id="5" name="TextBox 4">
            <a:extLst>
              <a:ext uri="{FF2B5EF4-FFF2-40B4-BE49-F238E27FC236}">
                <a16:creationId xmlns:a16="http://schemas.microsoft.com/office/drawing/2014/main" id="{66C30227-94D3-4EBE-BA8C-4B6F9D54DCDC}"/>
              </a:ext>
            </a:extLst>
          </p:cNvPr>
          <p:cNvSpPr txBox="1"/>
          <p:nvPr/>
        </p:nvSpPr>
        <p:spPr>
          <a:xfrm>
            <a:off x="1120804" y="2065822"/>
            <a:ext cx="6094520" cy="369332"/>
          </a:xfrm>
          <a:prstGeom prst="rect">
            <a:avLst/>
          </a:prstGeom>
          <a:noFill/>
        </p:spPr>
        <p:txBody>
          <a:bodyPr wrap="square">
            <a:spAutoFit/>
          </a:bodyPr>
          <a:lstStyle/>
          <a:p>
            <a:r>
              <a:rPr lang="pl-PL" b="0" i="0" dirty="0">
                <a:solidFill>
                  <a:srgbClr val="5F5F6F"/>
                </a:solidFill>
                <a:effectLst/>
                <a:latin typeface="MJXc-TeX-math-I"/>
              </a:rPr>
              <a:t>X</a:t>
            </a:r>
            <a:r>
              <a:rPr lang="pl-PL" b="0" i="0" dirty="0">
                <a:solidFill>
                  <a:srgbClr val="5F5F6F"/>
                </a:solidFill>
                <a:effectLst/>
                <a:latin typeface="MJXc-TeX-main-R"/>
              </a:rPr>
              <a:t>.</a:t>
            </a:r>
            <a:r>
              <a:rPr lang="pl-PL" b="0" i="0" dirty="0">
                <a:solidFill>
                  <a:srgbClr val="5F5F6F"/>
                </a:solidFill>
                <a:effectLst/>
                <a:latin typeface="MJXc-TeX-math-I"/>
              </a:rPr>
              <a:t>W</a:t>
            </a:r>
            <a:r>
              <a:rPr lang="pl-PL" b="0" i="0" dirty="0">
                <a:solidFill>
                  <a:srgbClr val="5F5F6F"/>
                </a:solidFill>
                <a:effectLst/>
                <a:latin typeface="MJXc-TeX-main-R"/>
              </a:rPr>
              <a:t>=</a:t>
            </a:r>
            <a:r>
              <a:rPr lang="pl-PL" b="0" i="0" dirty="0">
                <a:solidFill>
                  <a:srgbClr val="5F5F6F"/>
                </a:solidFill>
                <a:effectLst/>
                <a:latin typeface="MJXc-TeX-math-I"/>
              </a:rPr>
              <a:t>x</a:t>
            </a:r>
            <a:r>
              <a:rPr lang="pl-PL" b="0" i="0" dirty="0">
                <a:solidFill>
                  <a:srgbClr val="5F5F6F"/>
                </a:solidFill>
                <a:effectLst/>
                <a:latin typeface="MJXc-TeX-main-R"/>
              </a:rPr>
              <a:t>1</a:t>
            </a:r>
            <a:r>
              <a:rPr lang="pl-PL" b="0" i="0" dirty="0">
                <a:solidFill>
                  <a:srgbClr val="5F5F6F"/>
                </a:solidFill>
                <a:effectLst/>
                <a:latin typeface="MJXc-TeX-math-I"/>
              </a:rPr>
              <a:t>w</a:t>
            </a:r>
            <a:r>
              <a:rPr lang="pl-PL" b="0" i="0" dirty="0">
                <a:solidFill>
                  <a:srgbClr val="5F5F6F"/>
                </a:solidFill>
                <a:effectLst/>
                <a:latin typeface="MJXc-TeX-main-R"/>
              </a:rPr>
              <a:t>1+</a:t>
            </a:r>
            <a:r>
              <a:rPr lang="pl-PL" b="0" i="0" dirty="0">
                <a:solidFill>
                  <a:srgbClr val="5F5F6F"/>
                </a:solidFill>
                <a:effectLst/>
                <a:latin typeface="MJXc-TeX-math-I"/>
              </a:rPr>
              <a:t>x</a:t>
            </a:r>
            <a:r>
              <a:rPr lang="pl-PL" b="0" i="0" dirty="0">
                <a:solidFill>
                  <a:srgbClr val="5F5F6F"/>
                </a:solidFill>
                <a:effectLst/>
                <a:latin typeface="MJXc-TeX-main-R"/>
              </a:rPr>
              <a:t>2</a:t>
            </a:r>
            <a:r>
              <a:rPr lang="pl-PL" b="0" i="0" dirty="0">
                <a:solidFill>
                  <a:srgbClr val="5F5F6F"/>
                </a:solidFill>
                <a:effectLst/>
                <a:latin typeface="MJXc-TeX-math-I"/>
              </a:rPr>
              <a:t>w</a:t>
            </a:r>
            <a:r>
              <a:rPr lang="pl-PL" b="0" i="0" dirty="0">
                <a:solidFill>
                  <a:srgbClr val="5F5F6F"/>
                </a:solidFill>
                <a:effectLst/>
                <a:latin typeface="MJXc-TeX-main-R"/>
              </a:rPr>
              <a:t>2+</a:t>
            </a:r>
            <a:r>
              <a:rPr lang="pl-PL" b="0" i="0" dirty="0">
                <a:solidFill>
                  <a:srgbClr val="5F5F6F"/>
                </a:solidFill>
                <a:effectLst/>
                <a:latin typeface="MJXc-TeX-math-I"/>
              </a:rPr>
              <a:t>x</a:t>
            </a:r>
            <a:r>
              <a:rPr lang="pl-PL" b="0" i="0" dirty="0">
                <a:solidFill>
                  <a:srgbClr val="5F5F6F"/>
                </a:solidFill>
                <a:effectLst/>
                <a:latin typeface="MJXc-TeX-main-R"/>
              </a:rPr>
              <a:t>3</a:t>
            </a:r>
            <a:r>
              <a:rPr lang="pl-PL" b="0" i="0" dirty="0">
                <a:solidFill>
                  <a:srgbClr val="5F5F6F"/>
                </a:solidFill>
                <a:effectLst/>
                <a:latin typeface="MJXc-TeX-math-I"/>
              </a:rPr>
              <a:t>w</a:t>
            </a:r>
            <a:r>
              <a:rPr lang="pl-PL" b="0" i="0" dirty="0">
                <a:solidFill>
                  <a:srgbClr val="5F5F6F"/>
                </a:solidFill>
                <a:effectLst/>
                <a:latin typeface="MJXc-TeX-main-R"/>
              </a:rPr>
              <a:t>3+</a:t>
            </a:r>
            <a:r>
              <a:rPr lang="pl-PL" b="0" i="0" dirty="0">
                <a:solidFill>
                  <a:srgbClr val="5F5F6F"/>
                </a:solidFill>
                <a:effectLst/>
                <a:latin typeface="MJXc-TeX-math-I"/>
              </a:rPr>
              <a:t>b</a:t>
            </a:r>
            <a:endParaRPr lang="en-US" dirty="0"/>
          </a:p>
        </p:txBody>
      </p:sp>
      <p:sp>
        <p:nvSpPr>
          <p:cNvPr id="7" name="TextBox 6">
            <a:extLst>
              <a:ext uri="{FF2B5EF4-FFF2-40B4-BE49-F238E27FC236}">
                <a16:creationId xmlns:a16="http://schemas.microsoft.com/office/drawing/2014/main" id="{AB8AD092-C19A-4CC4-8B9B-C382187A7F04}"/>
              </a:ext>
            </a:extLst>
          </p:cNvPr>
          <p:cNvSpPr txBox="1"/>
          <p:nvPr/>
        </p:nvSpPr>
        <p:spPr>
          <a:xfrm>
            <a:off x="838199" y="2690336"/>
            <a:ext cx="9797249" cy="1200329"/>
          </a:xfrm>
          <a:prstGeom prst="rect">
            <a:avLst/>
          </a:prstGeom>
          <a:noFill/>
        </p:spPr>
        <p:txBody>
          <a:bodyPr wrap="square">
            <a:spAutoFit/>
          </a:bodyPr>
          <a:lstStyle/>
          <a:p>
            <a:r>
              <a:rPr lang="en-US" b="0" i="0" dirty="0">
                <a:solidFill>
                  <a:srgbClr val="5F5F6F"/>
                </a:solidFill>
                <a:effectLst/>
                <a:latin typeface="Nunito"/>
              </a:rPr>
              <a:t>The result from Step 1 can be a set of any values. However, in our output we have the values in the form of 1 and 0. We want our output to be in the same format. To do so we need an </a:t>
            </a:r>
            <a:r>
              <a:rPr lang="en-US" b="0" i="0" u="none" strike="noStrike" dirty="0">
                <a:solidFill>
                  <a:srgbClr val="F16334"/>
                </a:solidFill>
                <a:effectLst/>
                <a:latin typeface="Nunito"/>
                <a:hlinkClick r:id="rId2"/>
              </a:rPr>
              <a:t>activation function</a:t>
            </a:r>
            <a:r>
              <a:rPr lang="en-US" b="0" i="0" dirty="0">
                <a:solidFill>
                  <a:srgbClr val="5F5F6F"/>
                </a:solidFill>
                <a:effectLst/>
                <a:latin typeface="Nunito"/>
              </a:rPr>
              <a:t>, which squashes input values between 1 and 0. One such activation function is the </a:t>
            </a:r>
            <a:r>
              <a:rPr lang="en-US" b="0" i="0" u="none" strike="noStrike" dirty="0">
                <a:solidFill>
                  <a:srgbClr val="F16334"/>
                </a:solidFill>
                <a:effectLst/>
                <a:latin typeface="Nunito"/>
                <a:hlinkClick r:id="rId3"/>
              </a:rPr>
              <a:t>sigmoid</a:t>
            </a:r>
            <a:r>
              <a:rPr lang="en-US" b="0" i="0" dirty="0">
                <a:solidFill>
                  <a:srgbClr val="5F5F6F"/>
                </a:solidFill>
                <a:effectLst/>
                <a:latin typeface="Nunito"/>
              </a:rPr>
              <a:t> function.</a:t>
            </a:r>
            <a:endParaRPr lang="en-US" dirty="0"/>
          </a:p>
        </p:txBody>
      </p:sp>
      <p:pic>
        <p:nvPicPr>
          <p:cNvPr id="8" name="Picture 7">
            <a:extLst>
              <a:ext uri="{FF2B5EF4-FFF2-40B4-BE49-F238E27FC236}">
                <a16:creationId xmlns:a16="http://schemas.microsoft.com/office/drawing/2014/main" id="{3CAB7876-4095-497D-9826-436AE203F007}"/>
              </a:ext>
            </a:extLst>
          </p:cNvPr>
          <p:cNvPicPr>
            <a:picLocks noChangeAspect="1"/>
          </p:cNvPicPr>
          <p:nvPr/>
        </p:nvPicPr>
        <p:blipFill>
          <a:blip r:embed="rId4"/>
          <a:stretch>
            <a:fillRect/>
          </a:stretch>
        </p:blipFill>
        <p:spPr>
          <a:xfrm>
            <a:off x="1358284" y="4015355"/>
            <a:ext cx="3997494" cy="2654272"/>
          </a:xfrm>
          <a:prstGeom prst="rect">
            <a:avLst/>
          </a:prstGeom>
        </p:spPr>
      </p:pic>
      <p:pic>
        <p:nvPicPr>
          <p:cNvPr id="11" name="Picture 10">
            <a:extLst>
              <a:ext uri="{FF2B5EF4-FFF2-40B4-BE49-F238E27FC236}">
                <a16:creationId xmlns:a16="http://schemas.microsoft.com/office/drawing/2014/main" id="{9E077BDF-2254-4400-A5C7-9320F8B56B32}"/>
              </a:ext>
            </a:extLst>
          </p:cNvPr>
          <p:cNvPicPr>
            <a:picLocks noChangeAspect="1"/>
          </p:cNvPicPr>
          <p:nvPr/>
        </p:nvPicPr>
        <p:blipFill>
          <a:blip r:embed="rId5"/>
          <a:stretch>
            <a:fillRect/>
          </a:stretch>
        </p:blipFill>
        <p:spPr>
          <a:xfrm>
            <a:off x="5355778" y="3704191"/>
            <a:ext cx="6276975" cy="1638300"/>
          </a:xfrm>
          <a:prstGeom prst="rect">
            <a:avLst/>
          </a:prstGeom>
        </p:spPr>
      </p:pic>
      <p:sp>
        <p:nvSpPr>
          <p:cNvPr id="13" name="TextBox 12">
            <a:extLst>
              <a:ext uri="{FF2B5EF4-FFF2-40B4-BE49-F238E27FC236}">
                <a16:creationId xmlns:a16="http://schemas.microsoft.com/office/drawing/2014/main" id="{19A8CDF5-F23E-44A6-8FC1-AD676C2FF0F4}"/>
              </a:ext>
            </a:extLst>
          </p:cNvPr>
          <p:cNvSpPr txBox="1"/>
          <p:nvPr/>
        </p:nvSpPr>
        <p:spPr>
          <a:xfrm>
            <a:off x="5447005" y="5405894"/>
            <a:ext cx="6094520" cy="1200329"/>
          </a:xfrm>
          <a:prstGeom prst="rect">
            <a:avLst/>
          </a:prstGeom>
          <a:noFill/>
        </p:spPr>
        <p:txBody>
          <a:bodyPr wrap="square">
            <a:spAutoFit/>
          </a:bodyPr>
          <a:lstStyle/>
          <a:p>
            <a:r>
              <a:rPr lang="en-US" b="0" i="0" dirty="0">
                <a:solidFill>
                  <a:srgbClr val="5F5F6F"/>
                </a:solidFill>
                <a:effectLst/>
                <a:latin typeface="Nunito"/>
              </a:rPr>
              <a:t>The sigmoid function returns 0.5 when the input is 0. It returns a value close to 1 if the input is a large positive number. In case of negative input, the sigmoid function outputs a value close to zero.</a:t>
            </a:r>
            <a:endParaRPr lang="en-US" dirty="0"/>
          </a:p>
        </p:txBody>
      </p:sp>
    </p:spTree>
    <p:extLst>
      <p:ext uri="{BB962C8B-B14F-4D97-AF65-F5344CB8AC3E}">
        <p14:creationId xmlns:p14="http://schemas.microsoft.com/office/powerpoint/2010/main" val="816128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63A6-0BFA-4618-A290-C03F5AD137B4}"/>
              </a:ext>
            </a:extLst>
          </p:cNvPr>
          <p:cNvSpPr>
            <a:spLocks noGrp="1"/>
          </p:cNvSpPr>
          <p:nvPr>
            <p:ph type="title"/>
          </p:nvPr>
        </p:nvSpPr>
        <p:spPr/>
        <p:txBody>
          <a:bodyPr/>
          <a:lstStyle/>
          <a:p>
            <a:r>
              <a:rPr lang="en-US" dirty="0"/>
              <a:t>Back Propagation</a:t>
            </a:r>
          </a:p>
        </p:txBody>
      </p:sp>
      <p:sp>
        <p:nvSpPr>
          <p:cNvPr id="5" name="TextBox 4">
            <a:extLst>
              <a:ext uri="{FF2B5EF4-FFF2-40B4-BE49-F238E27FC236}">
                <a16:creationId xmlns:a16="http://schemas.microsoft.com/office/drawing/2014/main" id="{0CEE4A57-7428-4423-9962-0EE3E7D8A277}"/>
              </a:ext>
            </a:extLst>
          </p:cNvPr>
          <p:cNvSpPr txBox="1"/>
          <p:nvPr/>
        </p:nvSpPr>
        <p:spPr>
          <a:xfrm>
            <a:off x="747943" y="1581056"/>
            <a:ext cx="10846293" cy="1477328"/>
          </a:xfrm>
          <a:prstGeom prst="rect">
            <a:avLst/>
          </a:prstGeom>
          <a:noFill/>
        </p:spPr>
        <p:txBody>
          <a:bodyPr wrap="square">
            <a:spAutoFit/>
          </a:bodyPr>
          <a:lstStyle/>
          <a:p>
            <a:r>
              <a:rPr lang="en-US" b="0" i="0" dirty="0">
                <a:solidFill>
                  <a:srgbClr val="5F5F6F"/>
                </a:solidFill>
                <a:effectLst/>
                <a:latin typeface="Nunito"/>
              </a:rPr>
              <a:t>The principle behind the working of a neural network is simple. We start by letting the network make random predictions about the output. We then compare the </a:t>
            </a:r>
            <a:r>
              <a:rPr lang="en-US" b="0" i="0" dirty="0">
                <a:solidFill>
                  <a:srgbClr val="00B0F0"/>
                </a:solidFill>
                <a:effectLst/>
                <a:latin typeface="Nunito"/>
              </a:rPr>
              <a:t>predicted output of the neural network with the actual output. </a:t>
            </a:r>
          </a:p>
          <a:p>
            <a:r>
              <a:rPr lang="en-US" b="0" i="0" dirty="0">
                <a:solidFill>
                  <a:srgbClr val="5F5F6F"/>
                </a:solidFill>
                <a:effectLst/>
                <a:latin typeface="Nunito"/>
              </a:rPr>
              <a:t>Next, we fine-tune our weights and the bias in such a manner that our predicted output becomes closer to the actual output, which is basically known as </a:t>
            </a:r>
            <a:r>
              <a:rPr lang="en-US" b="0" i="0" dirty="0">
                <a:solidFill>
                  <a:srgbClr val="00B0F0"/>
                </a:solidFill>
                <a:effectLst/>
                <a:latin typeface="Nunito"/>
              </a:rPr>
              <a:t>"training the neural network".</a:t>
            </a:r>
            <a:endParaRPr lang="en-US" dirty="0">
              <a:solidFill>
                <a:srgbClr val="00B0F0"/>
              </a:solidFill>
            </a:endParaRPr>
          </a:p>
        </p:txBody>
      </p:sp>
      <p:sp>
        <p:nvSpPr>
          <p:cNvPr id="7" name="TextBox 6">
            <a:extLst>
              <a:ext uri="{FF2B5EF4-FFF2-40B4-BE49-F238E27FC236}">
                <a16:creationId xmlns:a16="http://schemas.microsoft.com/office/drawing/2014/main" id="{13501A8A-8A79-4D9E-8C46-B60B7A5488A8}"/>
              </a:ext>
            </a:extLst>
          </p:cNvPr>
          <p:cNvSpPr txBox="1"/>
          <p:nvPr/>
        </p:nvSpPr>
        <p:spPr>
          <a:xfrm>
            <a:off x="747942" y="3218090"/>
            <a:ext cx="9949649" cy="1754326"/>
          </a:xfrm>
          <a:prstGeom prst="rect">
            <a:avLst/>
          </a:prstGeom>
          <a:noFill/>
        </p:spPr>
        <p:txBody>
          <a:bodyPr wrap="square">
            <a:spAutoFit/>
          </a:bodyPr>
          <a:lstStyle/>
          <a:p>
            <a:pPr algn="l"/>
            <a:r>
              <a:rPr lang="en-US" b="0" i="0" dirty="0">
                <a:solidFill>
                  <a:srgbClr val="5F5F6F"/>
                </a:solidFill>
                <a:effectLst/>
                <a:latin typeface="Nunito"/>
              </a:rPr>
              <a:t>The first step in the back propagation section is to find the "cost" of the predictions. The cost of the prediction can simply be calculated by finding the difference between the predicted output and the actual output. The higher the difference, the higher the cost will be.</a:t>
            </a:r>
          </a:p>
          <a:p>
            <a:pPr algn="l"/>
            <a:endParaRPr lang="en-US" b="0" i="0" dirty="0">
              <a:solidFill>
                <a:srgbClr val="5F5F6F"/>
              </a:solidFill>
              <a:effectLst/>
              <a:latin typeface="Nunito"/>
            </a:endParaRPr>
          </a:p>
          <a:p>
            <a:pPr algn="l"/>
            <a:r>
              <a:rPr lang="en-US" b="0" i="0" dirty="0">
                <a:solidFill>
                  <a:srgbClr val="5F5F6F"/>
                </a:solidFill>
                <a:effectLst/>
                <a:latin typeface="Nunito"/>
              </a:rPr>
              <a:t>There are several other ways to find the cost, but we will use the </a:t>
            </a:r>
            <a:r>
              <a:rPr lang="en-US" b="0" i="0" u="none" strike="noStrike" dirty="0">
                <a:solidFill>
                  <a:srgbClr val="F16334"/>
                </a:solidFill>
                <a:effectLst/>
                <a:latin typeface="Nunito"/>
                <a:hlinkClick r:id="rId2"/>
              </a:rPr>
              <a:t>mean squared error</a:t>
            </a:r>
            <a:r>
              <a:rPr lang="en-US" b="0" i="0" dirty="0">
                <a:solidFill>
                  <a:srgbClr val="5F5F6F"/>
                </a:solidFill>
                <a:effectLst/>
                <a:latin typeface="Nunito"/>
              </a:rPr>
              <a:t> cost function. A cost function is simply the function that finds the cost of the given predictions.</a:t>
            </a:r>
          </a:p>
        </p:txBody>
      </p:sp>
      <p:pic>
        <p:nvPicPr>
          <p:cNvPr id="8" name="Picture 7">
            <a:extLst>
              <a:ext uri="{FF2B5EF4-FFF2-40B4-BE49-F238E27FC236}">
                <a16:creationId xmlns:a16="http://schemas.microsoft.com/office/drawing/2014/main" id="{AB433984-651E-4455-98E7-E5C54B686394}"/>
              </a:ext>
            </a:extLst>
          </p:cNvPr>
          <p:cNvPicPr>
            <a:picLocks noChangeAspect="1"/>
          </p:cNvPicPr>
          <p:nvPr/>
        </p:nvPicPr>
        <p:blipFill>
          <a:blip r:embed="rId3"/>
          <a:stretch>
            <a:fillRect/>
          </a:stretch>
        </p:blipFill>
        <p:spPr>
          <a:xfrm>
            <a:off x="2754667" y="5093101"/>
            <a:ext cx="4800600" cy="666750"/>
          </a:xfrm>
          <a:prstGeom prst="rect">
            <a:avLst/>
          </a:prstGeom>
        </p:spPr>
      </p:pic>
    </p:spTree>
    <p:extLst>
      <p:ext uri="{BB962C8B-B14F-4D97-AF65-F5344CB8AC3E}">
        <p14:creationId xmlns:p14="http://schemas.microsoft.com/office/powerpoint/2010/main" val="2189076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493102-DB8D-4139-BA63-47FDFC85C85D}"/>
              </a:ext>
            </a:extLst>
          </p:cNvPr>
          <p:cNvSpPr txBox="1"/>
          <p:nvPr/>
        </p:nvSpPr>
        <p:spPr>
          <a:xfrm>
            <a:off x="923277" y="1030562"/>
            <a:ext cx="9516863" cy="3970318"/>
          </a:xfrm>
          <a:prstGeom prst="rect">
            <a:avLst/>
          </a:prstGeom>
          <a:noFill/>
        </p:spPr>
        <p:txBody>
          <a:bodyPr wrap="square">
            <a:spAutoFit/>
          </a:bodyPr>
          <a:lstStyle/>
          <a:p>
            <a:pPr algn="l"/>
            <a:r>
              <a:rPr lang="en-US" b="1" i="0" dirty="0">
                <a:solidFill>
                  <a:srgbClr val="5F5F6F"/>
                </a:solidFill>
                <a:effectLst/>
                <a:latin typeface="Nunito"/>
              </a:rPr>
              <a:t>The second step is to minimize the cot function:</a:t>
            </a:r>
          </a:p>
          <a:p>
            <a:pPr algn="l"/>
            <a:endParaRPr lang="en-US" dirty="0">
              <a:solidFill>
                <a:srgbClr val="5F5F6F"/>
              </a:solidFill>
              <a:latin typeface="Nunito"/>
            </a:endParaRPr>
          </a:p>
          <a:p>
            <a:pPr algn="l"/>
            <a:r>
              <a:rPr lang="en-US" b="0" i="0" dirty="0">
                <a:solidFill>
                  <a:srgbClr val="5F5F6F"/>
                </a:solidFill>
                <a:effectLst/>
                <a:latin typeface="Nunito"/>
              </a:rPr>
              <a:t>Our ultimate purpose is to fine-tune the knobs of our neural network in such a way that the cost is minimized. If your look at our neural network, you'll notice that we can only control the weights and the bias. Everything else is beyond our control. We cannot control the inputs, we cannot control the dot products, and we cannot manipulate the sigmoid function.</a:t>
            </a:r>
          </a:p>
          <a:p>
            <a:pPr algn="l"/>
            <a:endParaRPr lang="en-US" b="0" i="0" dirty="0">
              <a:solidFill>
                <a:srgbClr val="5F5F6F"/>
              </a:solidFill>
              <a:effectLst/>
              <a:latin typeface="Nunito"/>
            </a:endParaRPr>
          </a:p>
          <a:p>
            <a:pPr algn="l"/>
            <a:r>
              <a:rPr lang="en-US" b="0" i="0" dirty="0">
                <a:solidFill>
                  <a:srgbClr val="5F5F6F"/>
                </a:solidFill>
                <a:effectLst/>
                <a:latin typeface="Nunito"/>
              </a:rPr>
              <a:t>In order to minimize the cost, we need to find the weight and bias values for which the cost function returns the smallest value possible. The smaller the cost, the more correct our predictions are.</a:t>
            </a:r>
          </a:p>
          <a:p>
            <a:pPr algn="l"/>
            <a:r>
              <a:rPr lang="en-US" b="0" i="0" dirty="0">
                <a:solidFill>
                  <a:srgbClr val="5F5F6F"/>
                </a:solidFill>
                <a:effectLst/>
                <a:latin typeface="Nunito"/>
              </a:rPr>
              <a:t>This is an </a:t>
            </a:r>
            <a:r>
              <a:rPr lang="en-US" b="0" i="0" u="none" strike="noStrike" dirty="0">
                <a:solidFill>
                  <a:srgbClr val="F16334"/>
                </a:solidFill>
                <a:effectLst/>
                <a:latin typeface="Nunito"/>
                <a:hlinkClick r:id="rId2"/>
              </a:rPr>
              <a:t>optimization problem</a:t>
            </a:r>
            <a:r>
              <a:rPr lang="en-US" b="0" i="0" dirty="0">
                <a:solidFill>
                  <a:srgbClr val="5F5F6F"/>
                </a:solidFill>
                <a:effectLst/>
                <a:latin typeface="Nunito"/>
              </a:rPr>
              <a:t> where we have to find the </a:t>
            </a:r>
            <a:r>
              <a:rPr lang="en-US" b="0" i="0" u="none" strike="noStrike" dirty="0">
                <a:solidFill>
                  <a:srgbClr val="F16334"/>
                </a:solidFill>
                <a:effectLst/>
                <a:latin typeface="Nunito"/>
                <a:hlinkClick r:id="rId3"/>
              </a:rPr>
              <a:t>function minima</a:t>
            </a:r>
            <a:r>
              <a:rPr lang="en-US" b="0" i="0" dirty="0">
                <a:solidFill>
                  <a:srgbClr val="5F5F6F"/>
                </a:solidFill>
                <a:effectLst/>
                <a:latin typeface="Nunito"/>
              </a:rPr>
              <a:t>.</a:t>
            </a:r>
          </a:p>
          <a:p>
            <a:pPr algn="l"/>
            <a:endParaRPr lang="en-US" b="0" i="0" dirty="0">
              <a:solidFill>
                <a:srgbClr val="5F5F6F"/>
              </a:solidFill>
              <a:effectLst/>
              <a:latin typeface="Nunito"/>
            </a:endParaRPr>
          </a:p>
          <a:p>
            <a:pPr algn="l"/>
            <a:r>
              <a:rPr lang="en-US" b="0" i="0" dirty="0">
                <a:solidFill>
                  <a:srgbClr val="5F5F6F"/>
                </a:solidFill>
                <a:effectLst/>
                <a:latin typeface="Nunito"/>
              </a:rPr>
              <a:t>To find the minima of a function, we can use the </a:t>
            </a:r>
            <a:r>
              <a:rPr lang="en-US" b="0" i="0" u="none" strike="noStrike" dirty="0">
                <a:solidFill>
                  <a:srgbClr val="F16334"/>
                </a:solidFill>
                <a:effectLst/>
                <a:latin typeface="Nunito"/>
                <a:hlinkClick r:id="rId2"/>
              </a:rPr>
              <a:t>gradient decent</a:t>
            </a:r>
            <a:r>
              <a:rPr lang="en-US" b="0" i="0" dirty="0">
                <a:solidFill>
                  <a:srgbClr val="5F5F6F"/>
                </a:solidFill>
                <a:effectLst/>
                <a:latin typeface="Nunito"/>
              </a:rPr>
              <a:t> algorithm. The gradient decent algorithm can be mathematically represented as follows:</a:t>
            </a:r>
          </a:p>
          <a:p>
            <a:pPr algn="l"/>
            <a:endParaRPr lang="en-US" b="0" i="0" dirty="0">
              <a:solidFill>
                <a:srgbClr val="5F5F6F"/>
              </a:solidFill>
              <a:effectLst/>
              <a:latin typeface="Nunito"/>
            </a:endParaRPr>
          </a:p>
        </p:txBody>
      </p:sp>
      <p:pic>
        <p:nvPicPr>
          <p:cNvPr id="6" name="Picture 5">
            <a:extLst>
              <a:ext uri="{FF2B5EF4-FFF2-40B4-BE49-F238E27FC236}">
                <a16:creationId xmlns:a16="http://schemas.microsoft.com/office/drawing/2014/main" id="{FDEE990F-7B36-4A10-9A77-4BA3A6E8C162}"/>
              </a:ext>
            </a:extLst>
          </p:cNvPr>
          <p:cNvPicPr>
            <a:picLocks noChangeAspect="1"/>
          </p:cNvPicPr>
          <p:nvPr/>
        </p:nvPicPr>
        <p:blipFill>
          <a:blip r:embed="rId4"/>
          <a:stretch>
            <a:fillRect/>
          </a:stretch>
        </p:blipFill>
        <p:spPr>
          <a:xfrm>
            <a:off x="1002807" y="4839995"/>
            <a:ext cx="9067800" cy="800100"/>
          </a:xfrm>
          <a:prstGeom prst="rect">
            <a:avLst/>
          </a:prstGeom>
        </p:spPr>
      </p:pic>
      <p:sp>
        <p:nvSpPr>
          <p:cNvPr id="10" name="Rectangle 1">
            <a:extLst>
              <a:ext uri="{FF2B5EF4-FFF2-40B4-BE49-F238E27FC236}">
                <a16:creationId xmlns:a16="http://schemas.microsoft.com/office/drawing/2014/main" id="{449774A7-4C1D-40B3-ADD8-1DF6D823688B}"/>
              </a:ext>
            </a:extLst>
          </p:cNvPr>
          <p:cNvSpPr>
            <a:spLocks noGrp="1" noChangeArrowheads="1"/>
          </p:cNvSpPr>
          <p:nvPr>
            <p:ph idx="1"/>
          </p:nvPr>
        </p:nvSpPr>
        <p:spPr bwMode="auto">
          <a:xfrm>
            <a:off x="1173172" y="5741298"/>
            <a:ext cx="8727069" cy="692497"/>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5F5F6F"/>
                </a:solidFill>
                <a:effectLst/>
                <a:latin typeface="Arial" panose="020B0604020202020204" pitchFamily="34" charset="0"/>
                <a:ea typeface="Nunito"/>
              </a:rPr>
              <a:t>Here in the above equation, </a:t>
            </a:r>
            <a:r>
              <a:rPr kumimoji="0" lang="en-US" altLang="en-US" sz="1200" b="0" i="0" u="none" strike="noStrike" cap="none" normalizeH="0" baseline="0" dirty="0">
                <a:ln>
                  <a:noFill/>
                </a:ln>
                <a:solidFill>
                  <a:srgbClr val="C7254E"/>
                </a:solidFill>
                <a:effectLst/>
                <a:latin typeface="Arial Unicode MS"/>
                <a:ea typeface="Menlo"/>
              </a:rPr>
              <a:t>J</a:t>
            </a:r>
            <a:r>
              <a:rPr kumimoji="0" lang="en-US" altLang="en-US" sz="1300" b="0" i="0" u="none" strike="noStrike" cap="none" normalizeH="0" baseline="0" dirty="0">
                <a:ln>
                  <a:noFill/>
                </a:ln>
                <a:solidFill>
                  <a:srgbClr val="5F5F6F"/>
                </a:solidFill>
                <a:effectLst/>
                <a:ea typeface="Nunito"/>
              </a:rPr>
              <a:t> </a:t>
            </a:r>
            <a:r>
              <a:rPr kumimoji="0" lang="en-US" altLang="en-US" sz="1300" b="0" i="0" u="none" strike="noStrike" cap="none" normalizeH="0" baseline="0" dirty="0">
                <a:ln>
                  <a:noFill/>
                </a:ln>
                <a:solidFill>
                  <a:srgbClr val="5F5F6F"/>
                </a:solidFill>
                <a:effectLst/>
                <a:latin typeface="Arial" panose="020B0604020202020204" pitchFamily="34" charset="0"/>
                <a:ea typeface="Nunito"/>
              </a:rPr>
              <a:t>is the cost function.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5F5F6F"/>
                </a:solidFill>
                <a:effectLst/>
                <a:latin typeface="Arial" panose="020B0604020202020204" pitchFamily="34" charset="0"/>
                <a:ea typeface="Nunito"/>
              </a:rPr>
              <a:t>Basically what the above equation says is: find the partial derivative of the cost function with respect to each weight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5F5F6F"/>
                </a:solidFill>
                <a:effectLst/>
                <a:latin typeface="Arial" panose="020B0604020202020204" pitchFamily="34" charset="0"/>
                <a:ea typeface="Nunito"/>
              </a:rPr>
              <a:t>and bias and subtract the result from the existing weight values to get the new weight values.</a:t>
            </a:r>
            <a:r>
              <a:rPr kumimoji="0" lang="en-US" altLang="en-US" sz="8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4230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0577B60-DCFE-4512-9333-9DC290D7F4BC}"/>
              </a:ext>
            </a:extLst>
          </p:cNvPr>
          <p:cNvSpPr txBox="1"/>
          <p:nvPr/>
        </p:nvSpPr>
        <p:spPr>
          <a:xfrm>
            <a:off x="676922" y="494476"/>
            <a:ext cx="6842464" cy="523220"/>
          </a:xfrm>
          <a:prstGeom prst="rect">
            <a:avLst/>
          </a:prstGeom>
          <a:noFill/>
        </p:spPr>
        <p:txBody>
          <a:bodyPr wrap="square">
            <a:spAutoFit/>
          </a:bodyPr>
          <a:lstStyle/>
          <a:p>
            <a:pPr algn="l"/>
            <a:r>
              <a:rPr lang="en-US" sz="2800" b="1" i="0" dirty="0">
                <a:solidFill>
                  <a:srgbClr val="303030"/>
                </a:solidFill>
                <a:effectLst/>
                <a:latin typeface="Nunito"/>
              </a:rPr>
              <a:t>Neural Network Implementation in Python</a:t>
            </a:r>
          </a:p>
        </p:txBody>
      </p:sp>
      <p:pic>
        <p:nvPicPr>
          <p:cNvPr id="10" name="Picture 9">
            <a:extLst>
              <a:ext uri="{FF2B5EF4-FFF2-40B4-BE49-F238E27FC236}">
                <a16:creationId xmlns:a16="http://schemas.microsoft.com/office/drawing/2014/main" id="{D7B481AA-C9CC-46DF-A28F-EC833725A7FC}"/>
              </a:ext>
            </a:extLst>
          </p:cNvPr>
          <p:cNvPicPr>
            <a:picLocks noChangeAspect="1"/>
          </p:cNvPicPr>
          <p:nvPr/>
        </p:nvPicPr>
        <p:blipFill>
          <a:blip r:embed="rId2"/>
          <a:stretch>
            <a:fillRect/>
          </a:stretch>
        </p:blipFill>
        <p:spPr>
          <a:xfrm>
            <a:off x="760381" y="1302614"/>
            <a:ext cx="9801225" cy="1181100"/>
          </a:xfrm>
          <a:prstGeom prst="rect">
            <a:avLst/>
          </a:prstGeom>
        </p:spPr>
      </p:pic>
      <p:pic>
        <p:nvPicPr>
          <p:cNvPr id="11" name="Picture 10">
            <a:extLst>
              <a:ext uri="{FF2B5EF4-FFF2-40B4-BE49-F238E27FC236}">
                <a16:creationId xmlns:a16="http://schemas.microsoft.com/office/drawing/2014/main" id="{DFD1CA11-C8C2-40A1-A6CD-3766BE31FFA3}"/>
              </a:ext>
            </a:extLst>
          </p:cNvPr>
          <p:cNvPicPr>
            <a:picLocks noChangeAspect="1"/>
          </p:cNvPicPr>
          <p:nvPr/>
        </p:nvPicPr>
        <p:blipFill>
          <a:blip r:embed="rId3"/>
          <a:stretch>
            <a:fillRect/>
          </a:stretch>
        </p:blipFill>
        <p:spPr>
          <a:xfrm>
            <a:off x="660368" y="2819400"/>
            <a:ext cx="10001250" cy="1219200"/>
          </a:xfrm>
          <a:prstGeom prst="rect">
            <a:avLst/>
          </a:prstGeom>
        </p:spPr>
      </p:pic>
      <p:pic>
        <p:nvPicPr>
          <p:cNvPr id="12" name="Picture 11">
            <a:extLst>
              <a:ext uri="{FF2B5EF4-FFF2-40B4-BE49-F238E27FC236}">
                <a16:creationId xmlns:a16="http://schemas.microsoft.com/office/drawing/2014/main" id="{ADD8131C-57B9-4A90-B853-469046703DEE}"/>
              </a:ext>
            </a:extLst>
          </p:cNvPr>
          <p:cNvPicPr>
            <a:picLocks noChangeAspect="1"/>
          </p:cNvPicPr>
          <p:nvPr/>
        </p:nvPicPr>
        <p:blipFill>
          <a:blip r:embed="rId4"/>
          <a:stretch>
            <a:fillRect/>
          </a:stretch>
        </p:blipFill>
        <p:spPr>
          <a:xfrm>
            <a:off x="676922" y="4167464"/>
            <a:ext cx="10001250" cy="866775"/>
          </a:xfrm>
          <a:prstGeom prst="rect">
            <a:avLst/>
          </a:prstGeom>
        </p:spPr>
      </p:pic>
      <p:pic>
        <p:nvPicPr>
          <p:cNvPr id="13" name="Picture 12">
            <a:extLst>
              <a:ext uri="{FF2B5EF4-FFF2-40B4-BE49-F238E27FC236}">
                <a16:creationId xmlns:a16="http://schemas.microsoft.com/office/drawing/2014/main" id="{16001DD9-DC75-4D80-A1F3-7A4760D3D45A}"/>
              </a:ext>
            </a:extLst>
          </p:cNvPr>
          <p:cNvPicPr>
            <a:picLocks noChangeAspect="1"/>
          </p:cNvPicPr>
          <p:nvPr/>
        </p:nvPicPr>
        <p:blipFill>
          <a:blip r:embed="rId5"/>
          <a:stretch>
            <a:fillRect/>
          </a:stretch>
        </p:blipFill>
        <p:spPr>
          <a:xfrm>
            <a:off x="676922" y="5312498"/>
            <a:ext cx="9858375" cy="771525"/>
          </a:xfrm>
          <a:prstGeom prst="rect">
            <a:avLst/>
          </a:prstGeom>
        </p:spPr>
      </p:pic>
    </p:spTree>
    <p:extLst>
      <p:ext uri="{BB962C8B-B14F-4D97-AF65-F5344CB8AC3E}">
        <p14:creationId xmlns:p14="http://schemas.microsoft.com/office/powerpoint/2010/main" val="1004611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C00BE4-AEEC-4756-B255-97611541D5F7}"/>
              </a:ext>
            </a:extLst>
          </p:cNvPr>
          <p:cNvPicPr>
            <a:picLocks noChangeAspect="1"/>
          </p:cNvPicPr>
          <p:nvPr/>
        </p:nvPicPr>
        <p:blipFill>
          <a:blip r:embed="rId2"/>
          <a:stretch>
            <a:fillRect/>
          </a:stretch>
        </p:blipFill>
        <p:spPr>
          <a:xfrm>
            <a:off x="1138237" y="376237"/>
            <a:ext cx="9915525" cy="6105525"/>
          </a:xfrm>
          <a:prstGeom prst="rect">
            <a:avLst/>
          </a:prstGeom>
        </p:spPr>
      </p:pic>
    </p:spTree>
    <p:extLst>
      <p:ext uri="{BB962C8B-B14F-4D97-AF65-F5344CB8AC3E}">
        <p14:creationId xmlns:p14="http://schemas.microsoft.com/office/powerpoint/2010/main" val="103823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8CA8D9-2302-4D2E-BC9A-06B1BA245865}"/>
              </a:ext>
            </a:extLst>
          </p:cNvPr>
          <p:cNvPicPr>
            <a:picLocks noChangeAspect="1"/>
          </p:cNvPicPr>
          <p:nvPr/>
        </p:nvPicPr>
        <p:blipFill>
          <a:blip r:embed="rId2"/>
          <a:stretch>
            <a:fillRect/>
          </a:stretch>
        </p:blipFill>
        <p:spPr>
          <a:xfrm>
            <a:off x="2917239" y="267902"/>
            <a:ext cx="3874178" cy="3392841"/>
          </a:xfrm>
          <a:prstGeom prst="rect">
            <a:avLst/>
          </a:prstGeom>
        </p:spPr>
      </p:pic>
      <p:pic>
        <p:nvPicPr>
          <p:cNvPr id="5" name="Picture 4">
            <a:extLst>
              <a:ext uri="{FF2B5EF4-FFF2-40B4-BE49-F238E27FC236}">
                <a16:creationId xmlns:a16="http://schemas.microsoft.com/office/drawing/2014/main" id="{33F7296D-EA4B-424B-9E27-6439BA21E242}"/>
              </a:ext>
            </a:extLst>
          </p:cNvPr>
          <p:cNvPicPr>
            <a:picLocks noChangeAspect="1"/>
          </p:cNvPicPr>
          <p:nvPr/>
        </p:nvPicPr>
        <p:blipFill>
          <a:blip r:embed="rId3"/>
          <a:stretch>
            <a:fillRect/>
          </a:stretch>
        </p:blipFill>
        <p:spPr>
          <a:xfrm>
            <a:off x="2330896" y="3758613"/>
            <a:ext cx="4664707" cy="2909395"/>
          </a:xfrm>
          <a:prstGeom prst="rect">
            <a:avLst/>
          </a:prstGeom>
        </p:spPr>
      </p:pic>
    </p:spTree>
    <p:extLst>
      <p:ext uri="{BB962C8B-B14F-4D97-AF65-F5344CB8AC3E}">
        <p14:creationId xmlns:p14="http://schemas.microsoft.com/office/powerpoint/2010/main" val="1476451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672</TotalTime>
  <Words>597</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 Unicode MS</vt:lpstr>
      <vt:lpstr>MJXc-TeX-main-R</vt:lpstr>
      <vt:lpstr>MJXc-TeX-math-I</vt:lpstr>
      <vt:lpstr>Nunito</vt:lpstr>
      <vt:lpstr>Arial</vt:lpstr>
      <vt:lpstr>Calibri</vt:lpstr>
      <vt:lpstr>Calibri Light</vt:lpstr>
      <vt:lpstr>Office Theme</vt:lpstr>
      <vt:lpstr>Neural Network</vt:lpstr>
      <vt:lpstr>Problem</vt:lpstr>
      <vt:lpstr>PowerPoint Presentation</vt:lpstr>
      <vt:lpstr>Feed Forward</vt:lpstr>
      <vt:lpstr>Back Propagation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dc:title>
  <dc:creator>아이히사트얍라타</dc:creator>
  <cp:lastModifiedBy>아이히사트얍라타</cp:lastModifiedBy>
  <cp:revision>7</cp:revision>
  <dcterms:created xsi:type="dcterms:W3CDTF">2020-10-19T15:05:18Z</dcterms:created>
  <dcterms:modified xsi:type="dcterms:W3CDTF">2020-10-20T02:18:18Z</dcterms:modified>
</cp:coreProperties>
</file>