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685" r:id="rId2"/>
    <p:sldId id="691" r:id="rId3"/>
    <p:sldId id="686" r:id="rId4"/>
    <p:sldId id="677" r:id="rId5"/>
    <p:sldId id="696" r:id="rId6"/>
    <p:sldId id="734" r:id="rId7"/>
    <p:sldId id="770" r:id="rId8"/>
    <p:sldId id="740" r:id="rId9"/>
    <p:sldId id="735" r:id="rId10"/>
    <p:sldId id="737" r:id="rId11"/>
    <p:sldId id="736" r:id="rId12"/>
    <p:sldId id="738" r:id="rId13"/>
    <p:sldId id="739" r:id="rId14"/>
    <p:sldId id="693" r:id="rId15"/>
    <p:sldId id="707" r:id="rId16"/>
    <p:sldId id="762" r:id="rId17"/>
    <p:sldId id="763" r:id="rId18"/>
    <p:sldId id="764" r:id="rId19"/>
    <p:sldId id="765" r:id="rId20"/>
    <p:sldId id="766" r:id="rId21"/>
    <p:sldId id="767" r:id="rId22"/>
    <p:sldId id="695" r:id="rId23"/>
    <p:sldId id="753" r:id="rId24"/>
    <p:sldId id="754" r:id="rId25"/>
    <p:sldId id="755" r:id="rId26"/>
    <p:sldId id="756" r:id="rId27"/>
    <p:sldId id="757" r:id="rId28"/>
    <p:sldId id="758" r:id="rId29"/>
    <p:sldId id="694" r:id="rId30"/>
    <p:sldId id="760" r:id="rId31"/>
    <p:sldId id="768" r:id="rId32"/>
    <p:sldId id="769" r:id="rId33"/>
    <p:sldId id="761" r:id="rId34"/>
    <p:sldId id="690" r:id="rId35"/>
  </p:sldIdLst>
  <p:sldSz cx="12192000" cy="6858000"/>
  <p:notesSz cx="6858000" cy="9144000"/>
  <p:custDataLst>
    <p:tags r:id="rId37"/>
  </p:custDataLst>
  <p:defaultTextStyle>
    <a:defPPr>
      <a:defRPr lang="zh-CN"/>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2" pos="5836" userDrawn="1">
          <p15:clr>
            <a:srgbClr val="A4A3A4"/>
          </p15:clr>
        </p15:guide>
        <p15:guide id="3" pos="6811" userDrawn="1">
          <p15:clr>
            <a:srgbClr val="A4A3A4"/>
          </p15:clr>
        </p15:guide>
        <p15:guide id="4" orient="horz" pos="2976" userDrawn="1">
          <p15:clr>
            <a:srgbClr val="A4A3A4"/>
          </p15:clr>
        </p15:guide>
        <p15:guide id="8" pos="483" userDrawn="1">
          <p15:clr>
            <a:srgbClr val="A4A3A4"/>
          </p15:clr>
        </p15:guide>
        <p15:guide id="9" orient="horz" pos="4133" userDrawn="1">
          <p15:clr>
            <a:srgbClr val="A4A3A4"/>
          </p15:clr>
        </p15:guide>
        <p15:guide id="12" orient="horz" pos="1049" userDrawn="1">
          <p15:clr>
            <a:srgbClr val="A4A3A4"/>
          </p15:clr>
        </p15:guide>
        <p15:guide id="13" orient="horz" pos="3566" userDrawn="1">
          <p15:clr>
            <a:srgbClr val="A4A3A4"/>
          </p15:clr>
        </p15:guide>
        <p15:guide id="15" pos="3840" userDrawn="1">
          <p15:clr>
            <a:srgbClr val="A4A3A4"/>
          </p15:clr>
        </p15:guide>
        <p15:guide id="16" pos="3568" userDrawn="1">
          <p15:clr>
            <a:srgbClr val="A4A3A4"/>
          </p15:clr>
        </p15:guide>
        <p15:guide id="17" pos="4112" userDrawn="1">
          <p15:clr>
            <a:srgbClr val="A4A3A4"/>
          </p15:clr>
        </p15:guide>
        <p15:guide id="18" pos="2751" userDrawn="1">
          <p15:clr>
            <a:srgbClr val="A4A3A4"/>
          </p15:clr>
        </p15:guide>
        <p15:guide id="19" pos="4316" userDrawn="1">
          <p15:clr>
            <a:srgbClr val="A4A3A4"/>
          </p15:clr>
        </p15:guide>
        <p15:guide id="20" pos="6357" userDrawn="1">
          <p15:clr>
            <a:srgbClr val="A4A3A4"/>
          </p15:clr>
        </p15:guide>
        <p15:guide id="21" pos="3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F9F9F9"/>
    <a:srgbClr val="F6F6F6"/>
    <a:srgbClr val="D9D9D9"/>
    <a:srgbClr val="F2F2F2"/>
    <a:srgbClr val="E6E6E6"/>
    <a:srgbClr val="831824"/>
    <a:srgbClr val="7F7F7F"/>
    <a:srgbClr val="C7455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4424" autoAdjust="0"/>
  </p:normalViewPr>
  <p:slideViewPr>
    <p:cSldViewPr snapToGrid="0" showGuides="1">
      <p:cViewPr varScale="1">
        <p:scale>
          <a:sx n="66" d="100"/>
          <a:sy n="66" d="100"/>
        </p:scale>
        <p:origin x="712" y="52"/>
      </p:cViewPr>
      <p:guideLst>
        <p:guide pos="5836"/>
        <p:guide pos="6811"/>
        <p:guide orient="horz" pos="2976"/>
        <p:guide pos="483"/>
        <p:guide orient="horz" pos="4133"/>
        <p:guide orient="horz" pos="1049"/>
        <p:guide orient="horz" pos="3566"/>
        <p:guide pos="3840"/>
        <p:guide pos="3568"/>
        <p:guide pos="4112"/>
        <p:guide pos="2751"/>
        <p:guide pos="4316"/>
        <p:guide pos="6357"/>
        <p:guide pos="316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99EB-6B6F-4303-84E5-698CBBF28AE0}" type="datetimeFigureOut">
              <a:rPr lang="zh-CN" altLang="en-US" smtClean="0"/>
              <a:t>2019/12/24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D5E53-1996-4A18-8378-BCF5C8046DA1}" type="slidenum">
              <a:rPr lang="zh-CN" altLang="en-US" smtClean="0"/>
              <a:t>‹#›</a:t>
            </a:fld>
            <a:endParaRPr lang="zh-CN" altLang="en-US"/>
          </a:p>
        </p:txBody>
      </p:sp>
    </p:spTree>
    <p:extLst>
      <p:ext uri="{BB962C8B-B14F-4D97-AF65-F5344CB8AC3E}">
        <p14:creationId xmlns:p14="http://schemas.microsoft.com/office/powerpoint/2010/main" val="3744765781"/>
      </p:ext>
    </p:extLst>
  </p:cSld>
  <p:clrMap bg1="lt1" tx1="dk1" bg2="lt2" tx2="dk2" accent1="accent1" accent2="accent2" accent3="accent3" accent4="accent4" accent5="accent5" accent6="accent6" hlink="hlink" folHlink="folHlink"/>
  <p:notesStyle>
    <a:lvl1pPr marL="0" algn="l" defTabSz="914332" rtl="0" eaLnBrk="1" latinLnBrk="0" hangingPunct="1">
      <a:defRPr sz="1200" kern="1200">
        <a:solidFill>
          <a:schemeClr val="tx1"/>
        </a:solidFill>
        <a:latin typeface="+mn-lt"/>
        <a:ea typeface="+mn-ea"/>
        <a:cs typeface="+mn-cs"/>
      </a:defRPr>
    </a:lvl1pPr>
    <a:lvl2pPr marL="457167" algn="l" defTabSz="914332" rtl="0" eaLnBrk="1" latinLnBrk="0" hangingPunct="1">
      <a:defRPr sz="1200" kern="1200">
        <a:solidFill>
          <a:schemeClr val="tx1"/>
        </a:solidFill>
        <a:latin typeface="+mn-lt"/>
        <a:ea typeface="+mn-ea"/>
        <a:cs typeface="+mn-cs"/>
      </a:defRPr>
    </a:lvl2pPr>
    <a:lvl3pPr marL="914332" algn="l" defTabSz="914332" rtl="0" eaLnBrk="1" latinLnBrk="0" hangingPunct="1">
      <a:defRPr sz="1200" kern="1200">
        <a:solidFill>
          <a:schemeClr val="tx1"/>
        </a:solidFill>
        <a:latin typeface="+mn-lt"/>
        <a:ea typeface="+mn-ea"/>
        <a:cs typeface="+mn-cs"/>
      </a:defRPr>
    </a:lvl3pPr>
    <a:lvl4pPr marL="1371498" algn="l" defTabSz="914332" rtl="0" eaLnBrk="1" latinLnBrk="0" hangingPunct="1">
      <a:defRPr sz="1200" kern="1200">
        <a:solidFill>
          <a:schemeClr val="tx1"/>
        </a:solidFill>
        <a:latin typeface="+mn-lt"/>
        <a:ea typeface="+mn-ea"/>
        <a:cs typeface="+mn-cs"/>
      </a:defRPr>
    </a:lvl4pPr>
    <a:lvl5pPr marL="1828664" algn="l" defTabSz="914332" rtl="0" eaLnBrk="1" latinLnBrk="0" hangingPunct="1">
      <a:defRPr sz="1200" kern="1200">
        <a:solidFill>
          <a:schemeClr val="tx1"/>
        </a:solidFill>
        <a:latin typeface="+mn-lt"/>
        <a:ea typeface="+mn-ea"/>
        <a:cs typeface="+mn-cs"/>
      </a:defRPr>
    </a:lvl5pPr>
    <a:lvl6pPr marL="2285830" algn="l" defTabSz="914332" rtl="0" eaLnBrk="1" latinLnBrk="0" hangingPunct="1">
      <a:defRPr sz="1200" kern="1200">
        <a:solidFill>
          <a:schemeClr val="tx1"/>
        </a:solidFill>
        <a:latin typeface="+mn-lt"/>
        <a:ea typeface="+mn-ea"/>
        <a:cs typeface="+mn-cs"/>
      </a:defRPr>
    </a:lvl6pPr>
    <a:lvl7pPr marL="2742994" algn="l" defTabSz="914332" rtl="0" eaLnBrk="1" latinLnBrk="0" hangingPunct="1">
      <a:defRPr sz="1200" kern="1200">
        <a:solidFill>
          <a:schemeClr val="tx1"/>
        </a:solidFill>
        <a:latin typeface="+mn-lt"/>
        <a:ea typeface="+mn-ea"/>
        <a:cs typeface="+mn-cs"/>
      </a:defRPr>
    </a:lvl7pPr>
    <a:lvl8pPr marL="3200160" algn="l" defTabSz="914332" rtl="0" eaLnBrk="1" latinLnBrk="0" hangingPunct="1">
      <a:defRPr sz="1200" kern="1200">
        <a:solidFill>
          <a:schemeClr val="tx1"/>
        </a:solidFill>
        <a:latin typeface="+mn-lt"/>
        <a:ea typeface="+mn-ea"/>
        <a:cs typeface="+mn-cs"/>
      </a:defRPr>
    </a:lvl8pPr>
    <a:lvl9pPr marL="3657327" algn="l" defTabSz="9143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a:t>
            </a:fld>
            <a:endParaRPr lang="zh-CN" altLang="en-US"/>
          </a:p>
        </p:txBody>
      </p:sp>
    </p:spTree>
    <p:extLst>
      <p:ext uri="{BB962C8B-B14F-4D97-AF65-F5344CB8AC3E}">
        <p14:creationId xmlns:p14="http://schemas.microsoft.com/office/powerpoint/2010/main" val="427692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46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 name="任意多边形 1"/>
          <p:cNvSpPr/>
          <p:nvPr userDrawn="1"/>
        </p:nvSpPr>
        <p:spPr>
          <a:xfrm>
            <a:off x="-10363"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3958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31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18" name="TextBox 15"/>
          <p:cNvSpPr txBox="1"/>
          <p:nvPr userDrawn="1"/>
        </p:nvSpPr>
        <p:spPr>
          <a:xfrm>
            <a:off x="11707676" y="6479202"/>
            <a:ext cx="396009" cy="284675"/>
          </a:xfrm>
          <a:prstGeom prst="rect">
            <a:avLst/>
          </a:prstGeom>
          <a:noFill/>
        </p:spPr>
        <p:txBody>
          <a:bodyPr wrap="square" lIns="68562" tIns="34281" rIns="68562" bIns="34281" rtlCol="0" anchor="ctr">
            <a:spAutoFit/>
          </a:bodyPr>
          <a:lstStyle/>
          <a:p>
            <a:pPr algn="ctr"/>
            <a:fld id="{2EEF1883-7A0E-4F66-9932-E581691AD397}" type="slidenum">
              <a:rPr lang="zh-CN" altLang="en-US" sz="1400" smtClean="0">
                <a:solidFill>
                  <a:schemeClr val="tx1">
                    <a:lumMod val="50000"/>
                    <a:lumOff val="50000"/>
                  </a:schemeClr>
                </a:solidFill>
                <a:latin typeface="+mn-lt"/>
                <a:ea typeface="Arial Unicode MS" panose="020B0604020202020204" pitchFamily="34" charset="-122"/>
                <a:cs typeface="Arial Unicode MS" panose="020B0604020202020204" pitchFamily="34" charset="-122"/>
              </a:rPr>
              <a:pPr algn="ctr"/>
              <a:t>‹#›</a:t>
            </a:fld>
            <a:r>
              <a:rPr lang="zh-CN" altLang="en-US" sz="1400" dirty="0">
                <a:solidFill>
                  <a:schemeClr val="tx1">
                    <a:lumMod val="50000"/>
                    <a:lumOff val="50000"/>
                  </a:schemeClr>
                </a:solidFill>
                <a:latin typeface="+mn-lt"/>
                <a:ea typeface="Arial Unicode MS" panose="020B0604020202020204" pitchFamily="34" charset="-122"/>
                <a:cs typeface="Arial Unicode MS" panose="020B0604020202020204" pitchFamily="34" charset="-122"/>
              </a:rPr>
              <a:t> </a:t>
            </a:r>
            <a:endParaRPr lang="zh-CN" altLang="en-US" sz="1400" b="0" dirty="0">
              <a:solidFill>
                <a:schemeClr val="tx1">
                  <a:lumMod val="50000"/>
                  <a:lumOff val="50000"/>
                </a:schemeClr>
              </a:solidFill>
              <a:latin typeface="+mn-lt"/>
              <a:ea typeface="Arial Unicode MS" panose="020B0604020202020204" pitchFamily="34" charset="-122"/>
              <a:cs typeface="Arial Unicode MS" panose="020B0604020202020204" pitchFamily="34" charset="-122"/>
            </a:endParaRPr>
          </a:p>
        </p:txBody>
      </p:sp>
      <p:sp>
        <p:nvSpPr>
          <p:cNvPr id="5" name="任意多边形 4"/>
          <p:cNvSpPr/>
          <p:nvPr userDrawn="1"/>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userDrawn="1"/>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flipH="1">
            <a:off x="11707674" y="6449058"/>
            <a:ext cx="396009" cy="343781"/>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7738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DA96E64-783D-463C-BA44-F5AF67B46485}" type="datetimeFigureOut">
              <a:rPr lang="zh-CN" altLang="en-US" smtClean="0"/>
              <a:pPr/>
              <a:t>2019/12/24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C676CA-DACA-4216-AE75-62203F837763}" type="slidenum">
              <a:rPr lang="zh-CN" altLang="en-US" smtClean="0"/>
              <a:pPr/>
              <a:t>‹#›</a:t>
            </a:fld>
            <a:endParaRPr lang="zh-CN" altLang="en-US"/>
          </a:p>
        </p:txBody>
      </p:sp>
      <p:sp>
        <p:nvSpPr>
          <p:cNvPr id="7" name="矩形 6"/>
          <p:cNvSpPr/>
          <p:nvPr userDrawn="1"/>
        </p:nvSpPr>
        <p:spPr>
          <a:xfrm>
            <a:off x="8876760" y="6429313"/>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854577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4DA96E64-783D-463C-BA44-F5AF67B46485}" type="datetimeFigureOut">
              <a:rPr lang="zh-CN" altLang="en-US" smtClean="0"/>
              <a:pPr/>
              <a:t>2019/12/24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A8C676CA-DACA-4216-AE75-62203F837763}" type="slidenum">
              <a:rPr lang="zh-CN" altLang="en-US" smtClean="0"/>
              <a:pPr/>
              <a:t>‹#›</a:t>
            </a:fld>
            <a:endParaRPr lang="zh-CN" altLang="en-US"/>
          </a:p>
        </p:txBody>
      </p:sp>
    </p:spTree>
    <p:extLst>
      <p:ext uri="{BB962C8B-B14F-4D97-AF65-F5344CB8AC3E}">
        <p14:creationId xmlns:p14="http://schemas.microsoft.com/office/powerpoint/2010/main" val="2214837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txStyles>
    <p:titleStyle>
      <a:lvl1pPr algn="l" defTabSz="914332" rtl="0" eaLnBrk="1" latinLnBrk="0" hangingPunct="1">
        <a:lnSpc>
          <a:spcPct val="90000"/>
        </a:lnSpc>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08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247"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3.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8.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3.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4281210" y="1780106"/>
            <a:ext cx="3171687" cy="2069635"/>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975793" y="1392620"/>
            <a:ext cx="2253807" cy="1262130"/>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5"/>
          <p:cNvSpPr txBox="1"/>
          <p:nvPr/>
        </p:nvSpPr>
        <p:spPr>
          <a:xfrm>
            <a:off x="2734811" y="2236582"/>
            <a:ext cx="4499327" cy="1015663"/>
          </a:xfrm>
          <a:prstGeom prst="rect">
            <a:avLst/>
          </a:prstGeom>
          <a:noFill/>
        </p:spPr>
        <p:txBody>
          <a:bodyPr wrap="square" rtlCol="0" anchor="ctr">
            <a:spAutoFit/>
          </a:bodyPr>
          <a:lstStyle/>
          <a:p>
            <a:pPr algn="ctr"/>
            <a:r>
              <a:rPr lang="zh-CN" altLang="en-US" sz="6000" dirty="0">
                <a:solidFill>
                  <a:schemeClr val="accent1"/>
                </a:solidFill>
                <a:latin typeface="Agency FB" panose="020B0503020202020204" pitchFamily="34" charset="0"/>
                <a:ea typeface="微软雅黑" panose="020B0503020204020204" pitchFamily="34" charset="-122"/>
                <a:cs typeface="Ebrima" panose="02000000000000000000" pitchFamily="2" charset="0"/>
              </a:rPr>
              <a:t>计蒜客实训</a:t>
            </a:r>
          </a:p>
        </p:txBody>
      </p:sp>
      <p:sp>
        <p:nvSpPr>
          <p:cNvPr id="26" name="TextBox 5"/>
          <p:cNvSpPr txBox="1"/>
          <p:nvPr/>
        </p:nvSpPr>
        <p:spPr>
          <a:xfrm>
            <a:off x="2329543" y="4051878"/>
            <a:ext cx="7532914" cy="923330"/>
          </a:xfrm>
          <a:prstGeom prst="rect">
            <a:avLst/>
          </a:prstGeom>
          <a:noFill/>
        </p:spPr>
        <p:txBody>
          <a:bodyPr wrap="square" rtlCol="0">
            <a:spAutoFit/>
          </a:bodyPr>
          <a:lstStyle/>
          <a:p>
            <a:pPr algn="ctr"/>
            <a:r>
              <a:rPr lang="zh-CN" altLang="en-US" sz="5400" dirty="0">
                <a:solidFill>
                  <a:schemeClr val="tx1">
                    <a:lumMod val="75000"/>
                    <a:lumOff val="25000"/>
                  </a:schemeClr>
                </a:solidFill>
                <a:latin typeface="+mn-ea"/>
                <a:cs typeface="Ebrima" panose="02000000000000000000" pitchFamily="2" charset="0"/>
              </a:rPr>
              <a:t>第一周项目汇报</a:t>
            </a:r>
          </a:p>
        </p:txBody>
      </p:sp>
      <p:sp>
        <p:nvSpPr>
          <p:cNvPr id="31" name="矩形 30"/>
          <p:cNvSpPr/>
          <p:nvPr/>
        </p:nvSpPr>
        <p:spPr>
          <a:xfrm>
            <a:off x="3639275" y="5745879"/>
            <a:ext cx="2382654" cy="369332"/>
          </a:xfrm>
          <a:prstGeom prst="rect">
            <a:avLst/>
          </a:prstGeom>
          <a:noFill/>
          <a:ln>
            <a:noFill/>
          </a:ln>
        </p:spPr>
        <p:txBody>
          <a:bodyPr wrap="square" rtlCol="0">
            <a:spAutoFit/>
          </a:bodyPr>
          <a:lstStyle/>
          <a:p>
            <a:pPr algn="ctr"/>
            <a:r>
              <a:rPr lang="zh-CN" altLang="en-US" sz="1800" dirty="0">
                <a:solidFill>
                  <a:schemeClr val="tx1">
                    <a:lumMod val="50000"/>
                    <a:lumOff val="50000"/>
                  </a:schemeClr>
                </a:solidFill>
                <a:latin typeface="微软雅黑" pitchFamily="34" charset="-122"/>
                <a:ea typeface="微软雅黑" pitchFamily="34" charset="-122"/>
              </a:rPr>
              <a:t>汇报人：罗嵘</a:t>
            </a:r>
          </a:p>
        </p:txBody>
      </p:sp>
      <p:sp>
        <p:nvSpPr>
          <p:cNvPr id="32" name="矩形 31"/>
          <p:cNvSpPr/>
          <p:nvPr/>
        </p:nvSpPr>
        <p:spPr>
          <a:xfrm>
            <a:off x="5952064" y="5745879"/>
            <a:ext cx="2839597" cy="369332"/>
          </a:xfrm>
          <a:prstGeom prst="rect">
            <a:avLst/>
          </a:prstGeom>
          <a:noFill/>
          <a:ln>
            <a:noFill/>
          </a:ln>
        </p:spPr>
        <p:txBody>
          <a:bodyPr wrap="square" rtlCol="0">
            <a:spAutoFit/>
          </a:bodyPr>
          <a:lstStyle/>
          <a:p>
            <a:pPr algn="ctr"/>
            <a:r>
              <a:rPr lang="zh-CN" altLang="en-US" sz="1800" dirty="0">
                <a:solidFill>
                  <a:schemeClr val="tx1">
                    <a:lumMod val="50000"/>
                    <a:lumOff val="50000"/>
                  </a:schemeClr>
                </a:solidFill>
                <a:latin typeface="微软雅黑" pitchFamily="34" charset="-122"/>
                <a:ea typeface="微软雅黑" pitchFamily="34" charset="-122"/>
              </a:rPr>
              <a:t>时间：</a:t>
            </a:r>
            <a:r>
              <a:rPr lang="en-US" altLang="zh-CN" sz="1800" dirty="0">
                <a:solidFill>
                  <a:schemeClr val="tx1">
                    <a:lumMod val="50000"/>
                    <a:lumOff val="50000"/>
                  </a:schemeClr>
                </a:solidFill>
                <a:latin typeface="微软雅黑" pitchFamily="34" charset="-122"/>
                <a:ea typeface="微软雅黑" pitchFamily="34" charset="-122"/>
              </a:rPr>
              <a:t>2019</a:t>
            </a:r>
            <a:r>
              <a:rPr lang="zh-CN" altLang="en-US" sz="1800" dirty="0">
                <a:solidFill>
                  <a:schemeClr val="tx1">
                    <a:lumMod val="50000"/>
                    <a:lumOff val="50000"/>
                  </a:schemeClr>
                </a:solidFill>
                <a:latin typeface="微软雅黑" pitchFamily="34" charset="-122"/>
                <a:ea typeface="微软雅黑" pitchFamily="34" charset="-122"/>
              </a:rPr>
              <a:t>年</a:t>
            </a:r>
            <a:r>
              <a:rPr lang="en-US" altLang="zh-CN" sz="1800" dirty="0">
                <a:solidFill>
                  <a:schemeClr val="tx1">
                    <a:lumMod val="50000"/>
                    <a:lumOff val="50000"/>
                  </a:schemeClr>
                </a:solidFill>
                <a:latin typeface="微软雅黑" pitchFamily="34" charset="-122"/>
                <a:ea typeface="微软雅黑" pitchFamily="34" charset="-122"/>
              </a:rPr>
              <a:t>12</a:t>
            </a:r>
            <a:r>
              <a:rPr lang="zh-CN" altLang="en-US" sz="1800" dirty="0">
                <a:solidFill>
                  <a:schemeClr val="tx1">
                    <a:lumMod val="50000"/>
                    <a:lumOff val="50000"/>
                  </a:schemeClr>
                </a:solidFill>
                <a:latin typeface="微软雅黑" pitchFamily="34" charset="-122"/>
                <a:ea typeface="微软雅黑" pitchFamily="34" charset="-122"/>
              </a:rPr>
              <a:t>月</a:t>
            </a:r>
            <a:r>
              <a:rPr lang="en-US" altLang="zh-CN" sz="1800" dirty="0">
                <a:solidFill>
                  <a:schemeClr val="tx1">
                    <a:lumMod val="50000"/>
                    <a:lumOff val="50000"/>
                  </a:schemeClr>
                </a:solidFill>
                <a:latin typeface="微软雅黑" pitchFamily="34" charset="-122"/>
                <a:ea typeface="微软雅黑" pitchFamily="34" charset="-122"/>
              </a:rPr>
              <a:t>24</a:t>
            </a:r>
            <a:r>
              <a:rPr lang="zh-CN" altLang="en-US" sz="1800" dirty="0">
                <a:solidFill>
                  <a:schemeClr val="tx1">
                    <a:lumMod val="50000"/>
                    <a:lumOff val="50000"/>
                  </a:schemeClr>
                </a:solidFill>
                <a:latin typeface="微软雅黑" pitchFamily="34" charset="-122"/>
                <a:ea typeface="微软雅黑" pitchFamily="34" charset="-122"/>
              </a:rPr>
              <a:t>日</a:t>
            </a:r>
          </a:p>
        </p:txBody>
      </p:sp>
      <p:sp>
        <p:nvSpPr>
          <p:cNvPr id="2" name="文本框 1">
            <a:extLst>
              <a:ext uri="{FF2B5EF4-FFF2-40B4-BE49-F238E27FC236}">
                <a16:creationId xmlns:a16="http://schemas.microsoft.com/office/drawing/2014/main" id="{DD46165C-6014-4BE1-82BE-4C37E35DD4BC}"/>
              </a:ext>
            </a:extLst>
          </p:cNvPr>
          <p:cNvSpPr txBox="1"/>
          <p:nvPr/>
        </p:nvSpPr>
        <p:spPr>
          <a:xfrm>
            <a:off x="3875714" y="5142451"/>
            <a:ext cx="3833769" cy="384721"/>
          </a:xfrm>
          <a:prstGeom prst="rect">
            <a:avLst/>
          </a:prstGeom>
          <a:noFill/>
        </p:spPr>
        <p:txBody>
          <a:bodyPr wrap="square" rtlCol="0">
            <a:spAutoFit/>
          </a:bodyPr>
          <a:lstStyle/>
          <a:p>
            <a:pPr algn="ctr"/>
            <a:r>
              <a:rPr lang="zh-CN" altLang="en-US" dirty="0"/>
              <a:t>小组：多喝热水</a:t>
            </a:r>
          </a:p>
        </p:txBody>
      </p:sp>
    </p:spTree>
    <p:extLst>
      <p:ext uri="{BB962C8B-B14F-4D97-AF65-F5344CB8AC3E}">
        <p14:creationId xmlns:p14="http://schemas.microsoft.com/office/powerpoint/2010/main" val="8105594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350" fill="hold"/>
                                        <p:tgtEl>
                                          <p:spTgt spid="23"/>
                                        </p:tgtEl>
                                        <p:attrNameLst>
                                          <p:attrName>ppt_w</p:attrName>
                                        </p:attrNameLst>
                                      </p:cBhvr>
                                      <p:tavLst>
                                        <p:tav tm="0">
                                          <p:val>
                                            <p:strVal val="4*#ppt_w"/>
                                          </p:val>
                                        </p:tav>
                                        <p:tav tm="100000">
                                          <p:val>
                                            <p:strVal val="#ppt_w"/>
                                          </p:val>
                                        </p:tav>
                                      </p:tavLst>
                                    </p:anim>
                                    <p:anim calcmode="lin" valueType="num">
                                      <p:cBhvr>
                                        <p:cTn id="8" dur="350" fill="hold"/>
                                        <p:tgtEl>
                                          <p:spTgt spid="23"/>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41" presetClass="entr" presetSubtype="0" fill="hold" grpId="0" nodeType="afterEffect">
                                  <p:stCondLst>
                                    <p:cond delay="0"/>
                                  </p:stCondLst>
                                  <p:iterate type="lt">
                                    <p:tmPct val="13333"/>
                                  </p:iterate>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5"/>
                                        </p:tgtEl>
                                        <p:attrNameLst>
                                          <p:attrName>ppt_y</p:attrName>
                                        </p:attrNameLst>
                                      </p:cBhvr>
                                      <p:tavLst>
                                        <p:tav tm="0">
                                          <p:val>
                                            <p:strVal val="#ppt_y"/>
                                          </p:val>
                                        </p:tav>
                                        <p:tav tm="100000">
                                          <p:val>
                                            <p:strVal val="#ppt_y"/>
                                          </p:val>
                                        </p:tav>
                                      </p:tavLst>
                                    </p:anim>
                                    <p:anim calcmode="lin" valueType="num">
                                      <p:cBhvr>
                                        <p:cTn id="18"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5"/>
                                        </p:tgtEl>
                                      </p:cBhvr>
                                    </p:animEffect>
                                  </p:childTnLst>
                                </p:cTn>
                              </p:par>
                            </p:childTnLst>
                          </p:cTn>
                        </p:par>
                        <p:par>
                          <p:cTn id="21" fill="hold">
                            <p:stCondLst>
                              <p:cond delay="1367"/>
                            </p:stCondLst>
                            <p:childTnLst>
                              <p:par>
                                <p:cTn id="22" presetID="22" presetClass="entr" presetSubtype="8"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par>
                          <p:cTn id="25" fill="hold">
                            <p:stCondLst>
                              <p:cond delay="1867"/>
                            </p:stCondLst>
                            <p:childTnLst>
                              <p:par>
                                <p:cTn id="26" presetID="26" presetClass="emph" presetSubtype="0" fill="hold" grpId="1" nodeType="afterEffect">
                                  <p:stCondLst>
                                    <p:cond delay="0"/>
                                  </p:stCondLst>
                                  <p:childTnLst>
                                    <p:animEffect transition="out" filter="fade">
                                      <p:cBhvr>
                                        <p:cTn id="27" dur="500" tmFilter="0, 0; .2, .5; .8, .5; 1, 0"/>
                                        <p:tgtEl>
                                          <p:spTgt spid="26"/>
                                        </p:tgtEl>
                                      </p:cBhvr>
                                    </p:animEffect>
                                    <p:animScale>
                                      <p:cBhvr>
                                        <p:cTn id="28" dur="250" autoRev="1" fill="hold"/>
                                        <p:tgtEl>
                                          <p:spTgt spid="26"/>
                                        </p:tgtEl>
                                      </p:cBhvr>
                                      <p:by x="105000" y="105000"/>
                                    </p:animScale>
                                  </p:childTnLst>
                                </p:cTn>
                              </p:par>
                            </p:childTnLst>
                          </p:cTn>
                        </p:par>
                        <p:par>
                          <p:cTn id="29" fill="hold">
                            <p:stCondLst>
                              <p:cond delay="2367"/>
                            </p:stCondLst>
                            <p:childTnLst>
                              <p:par>
                                <p:cTn id="30" presetID="37"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700"/>
                                        <p:tgtEl>
                                          <p:spTgt spid="31"/>
                                        </p:tgtEl>
                                      </p:cBhvr>
                                    </p:animEffect>
                                    <p:anim calcmode="lin" valueType="num">
                                      <p:cBhvr>
                                        <p:cTn id="33" dur="700" fill="hold"/>
                                        <p:tgtEl>
                                          <p:spTgt spid="31"/>
                                        </p:tgtEl>
                                        <p:attrNameLst>
                                          <p:attrName>ppt_x</p:attrName>
                                        </p:attrNameLst>
                                      </p:cBhvr>
                                      <p:tavLst>
                                        <p:tav tm="0">
                                          <p:val>
                                            <p:strVal val="#ppt_x"/>
                                          </p:val>
                                        </p:tav>
                                        <p:tav tm="100000">
                                          <p:val>
                                            <p:strVal val="#ppt_x"/>
                                          </p:val>
                                        </p:tav>
                                      </p:tavLst>
                                    </p:anim>
                                    <p:anim calcmode="lin" valueType="num">
                                      <p:cBhvr>
                                        <p:cTn id="34" dur="630" decel="100000" fill="hold"/>
                                        <p:tgtEl>
                                          <p:spTgt spid="31"/>
                                        </p:tgtEl>
                                        <p:attrNameLst>
                                          <p:attrName>ppt_y</p:attrName>
                                        </p:attrNameLst>
                                      </p:cBhvr>
                                      <p:tavLst>
                                        <p:tav tm="0">
                                          <p:val>
                                            <p:strVal val="#ppt_y+1"/>
                                          </p:val>
                                        </p:tav>
                                        <p:tav tm="100000">
                                          <p:val>
                                            <p:strVal val="#ppt_y-.03"/>
                                          </p:val>
                                        </p:tav>
                                      </p:tavLst>
                                    </p:anim>
                                    <p:anim calcmode="lin" valueType="num">
                                      <p:cBhvr>
                                        <p:cTn id="35" dur="70" accel="100000" fill="hold">
                                          <p:stCondLst>
                                            <p:cond delay="630"/>
                                          </p:stCondLst>
                                        </p:cTn>
                                        <p:tgtEl>
                                          <p:spTgt spid="31"/>
                                        </p:tgtEl>
                                        <p:attrNameLst>
                                          <p:attrName>ppt_y</p:attrName>
                                        </p:attrNameLst>
                                      </p:cBhvr>
                                      <p:tavLst>
                                        <p:tav tm="0">
                                          <p:val>
                                            <p:strVal val="#ppt_y-.03"/>
                                          </p:val>
                                        </p:tav>
                                        <p:tav tm="100000">
                                          <p:val>
                                            <p:strVal val="#ppt_y"/>
                                          </p:val>
                                        </p:tav>
                                      </p:tavLst>
                                    </p:anim>
                                  </p:childTnLst>
                                </p:cTn>
                              </p:par>
                              <p:par>
                                <p:cTn id="36" presetID="37" presetClass="entr" presetSubtype="0" fill="hold" grpId="0" nodeType="withEffect">
                                  <p:stCondLst>
                                    <p:cond delay="50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700"/>
                                        <p:tgtEl>
                                          <p:spTgt spid="32"/>
                                        </p:tgtEl>
                                      </p:cBhvr>
                                    </p:animEffect>
                                    <p:anim calcmode="lin" valueType="num">
                                      <p:cBhvr>
                                        <p:cTn id="39" dur="700" fill="hold"/>
                                        <p:tgtEl>
                                          <p:spTgt spid="32"/>
                                        </p:tgtEl>
                                        <p:attrNameLst>
                                          <p:attrName>ppt_x</p:attrName>
                                        </p:attrNameLst>
                                      </p:cBhvr>
                                      <p:tavLst>
                                        <p:tav tm="0">
                                          <p:val>
                                            <p:strVal val="#ppt_x"/>
                                          </p:val>
                                        </p:tav>
                                        <p:tav tm="100000">
                                          <p:val>
                                            <p:strVal val="#ppt_x"/>
                                          </p:val>
                                        </p:tav>
                                      </p:tavLst>
                                    </p:anim>
                                    <p:anim calcmode="lin" valueType="num">
                                      <p:cBhvr>
                                        <p:cTn id="40" dur="630" decel="100000" fill="hold"/>
                                        <p:tgtEl>
                                          <p:spTgt spid="32"/>
                                        </p:tgtEl>
                                        <p:attrNameLst>
                                          <p:attrName>ppt_y</p:attrName>
                                        </p:attrNameLst>
                                      </p:cBhvr>
                                      <p:tavLst>
                                        <p:tav tm="0">
                                          <p:val>
                                            <p:strVal val="#ppt_y+1"/>
                                          </p:val>
                                        </p:tav>
                                        <p:tav tm="100000">
                                          <p:val>
                                            <p:strVal val="#ppt_y-.03"/>
                                          </p:val>
                                        </p:tav>
                                      </p:tavLst>
                                    </p:anim>
                                    <p:anim calcmode="lin" valueType="num">
                                      <p:cBhvr>
                                        <p:cTn id="41" dur="70" accel="100000" fill="hold">
                                          <p:stCondLst>
                                            <p:cond delay="63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5" grpId="0"/>
      <p:bldP spid="26" grpId="0"/>
      <p:bldP spid="26" grpId="1"/>
      <p:bldP spid="31" grpId="0"/>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A2BC7542-090E-4460-889F-4FFFE6CBF424}"/>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83B18FCD-151F-4DB9-8BDF-7397EE629030}"/>
              </a:ext>
            </a:extLst>
          </p:cNvPr>
          <p:cNvSpPr txBox="1"/>
          <p:nvPr/>
        </p:nvSpPr>
        <p:spPr>
          <a:xfrm>
            <a:off x="4108249" y="960088"/>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学习页面</a:t>
            </a:r>
          </a:p>
        </p:txBody>
      </p:sp>
      <p:pic>
        <p:nvPicPr>
          <p:cNvPr id="5" name="图片 4">
            <a:extLst>
              <a:ext uri="{FF2B5EF4-FFF2-40B4-BE49-F238E27FC236}">
                <a16:creationId xmlns:a16="http://schemas.microsoft.com/office/drawing/2014/main" id="{50E10C98-6AA1-435D-9C2F-9942B93AB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362" y="1703919"/>
            <a:ext cx="8959275" cy="5039592"/>
          </a:xfrm>
          <a:prstGeom prst="rect">
            <a:avLst/>
          </a:prstGeom>
        </p:spPr>
      </p:pic>
    </p:spTree>
    <p:extLst>
      <p:ext uri="{BB962C8B-B14F-4D97-AF65-F5344CB8AC3E}">
        <p14:creationId xmlns:p14="http://schemas.microsoft.com/office/powerpoint/2010/main" val="63933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41E051AB-4F92-4BFE-BF76-A31ADD2F44C0}"/>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0AD22906-1D8C-4F71-A736-A6F039796526}"/>
              </a:ext>
            </a:extLst>
          </p:cNvPr>
          <p:cNvSpPr txBox="1"/>
          <p:nvPr/>
        </p:nvSpPr>
        <p:spPr>
          <a:xfrm>
            <a:off x="4108249" y="960088"/>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学习页面</a:t>
            </a:r>
          </a:p>
        </p:txBody>
      </p:sp>
      <p:pic>
        <p:nvPicPr>
          <p:cNvPr id="5" name="图片 4">
            <a:extLst>
              <a:ext uri="{FF2B5EF4-FFF2-40B4-BE49-F238E27FC236}">
                <a16:creationId xmlns:a16="http://schemas.microsoft.com/office/drawing/2014/main" id="{E58AB2B4-600B-4BBE-AC42-37011E775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536" y="1572167"/>
            <a:ext cx="9220928" cy="5186772"/>
          </a:xfrm>
          <a:prstGeom prst="rect">
            <a:avLst/>
          </a:prstGeom>
        </p:spPr>
      </p:pic>
    </p:spTree>
    <p:extLst>
      <p:ext uri="{BB962C8B-B14F-4D97-AF65-F5344CB8AC3E}">
        <p14:creationId xmlns:p14="http://schemas.microsoft.com/office/powerpoint/2010/main" val="182650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DDDED0AD-C55B-41F2-941F-F0060EFFD6D1}"/>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D837A2F6-8FDE-4F03-A0A4-5ADA8770ED85}"/>
              </a:ext>
            </a:extLst>
          </p:cNvPr>
          <p:cNvSpPr txBox="1"/>
          <p:nvPr/>
        </p:nvSpPr>
        <p:spPr>
          <a:xfrm>
            <a:off x="4108249" y="960088"/>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单词比赛</a:t>
            </a:r>
          </a:p>
        </p:txBody>
      </p:sp>
      <p:pic>
        <p:nvPicPr>
          <p:cNvPr id="5" name="图片 4">
            <a:extLst>
              <a:ext uri="{FF2B5EF4-FFF2-40B4-BE49-F238E27FC236}">
                <a16:creationId xmlns:a16="http://schemas.microsoft.com/office/drawing/2014/main" id="{CE55AA32-BE23-4DC4-853F-2AEE7CCC7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642" y="1736521"/>
            <a:ext cx="8705032" cy="4896581"/>
          </a:xfrm>
          <a:prstGeom prst="rect">
            <a:avLst/>
          </a:prstGeom>
        </p:spPr>
      </p:pic>
    </p:spTree>
    <p:extLst>
      <p:ext uri="{BB962C8B-B14F-4D97-AF65-F5344CB8AC3E}">
        <p14:creationId xmlns:p14="http://schemas.microsoft.com/office/powerpoint/2010/main" val="56305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F318A308-6ECB-43DA-B919-A8A343CAA050}"/>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663A8225-03E1-4430-B213-CF843322F67D}"/>
              </a:ext>
            </a:extLst>
          </p:cNvPr>
          <p:cNvSpPr txBox="1"/>
          <p:nvPr/>
        </p:nvSpPr>
        <p:spPr>
          <a:xfrm>
            <a:off x="4108249" y="960088"/>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排行榜</a:t>
            </a:r>
          </a:p>
        </p:txBody>
      </p:sp>
      <p:pic>
        <p:nvPicPr>
          <p:cNvPr id="5" name="图片 4">
            <a:extLst>
              <a:ext uri="{FF2B5EF4-FFF2-40B4-BE49-F238E27FC236}">
                <a16:creationId xmlns:a16="http://schemas.microsoft.com/office/drawing/2014/main" id="{C5217AEA-192E-4748-BA99-610CF71E4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085" y="1735766"/>
            <a:ext cx="8706375" cy="4897336"/>
          </a:xfrm>
          <a:prstGeom prst="rect">
            <a:avLst/>
          </a:prstGeom>
        </p:spPr>
      </p:pic>
    </p:spTree>
    <p:extLst>
      <p:ext uri="{BB962C8B-B14F-4D97-AF65-F5344CB8AC3E}">
        <p14:creationId xmlns:p14="http://schemas.microsoft.com/office/powerpoint/2010/main" val="35668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233677" y="3806864"/>
            <a:ext cx="5724644"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思维导图和用户故事</a:t>
            </a:r>
          </a:p>
        </p:txBody>
      </p:sp>
      <p:grpSp>
        <p:nvGrpSpPr>
          <p:cNvPr id="10" name="组合 9"/>
          <p:cNvGrpSpPr/>
          <p:nvPr/>
        </p:nvGrpSpPr>
        <p:grpSpPr>
          <a:xfrm>
            <a:off x="5023040" y="1569382"/>
            <a:ext cx="2498670" cy="1862048"/>
            <a:chOff x="2757770" y="2361497"/>
            <a:chExt cx="2498670" cy="1862048"/>
          </a:xfrm>
        </p:grpSpPr>
        <p:sp>
          <p:nvSpPr>
            <p:cNvPr id="12"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a:solidFill>
                    <a:schemeClr val="accent1"/>
                  </a:solidFill>
                  <a:latin typeface="Impact" panose="020B0806030902050204" pitchFamily="34" charset="0"/>
                  <a:ea typeface="微软雅黑" pitchFamily="34" charset="-122"/>
                </a:rPr>
                <a:t>02</a:t>
              </a:r>
              <a:endParaRPr lang="en-US" altLang="ko-KR" sz="8800" kern="0" dirty="0">
                <a:solidFill>
                  <a:schemeClr val="accent1"/>
                </a:solidFill>
                <a:latin typeface="Impact" panose="020B0806030902050204" pitchFamily="34" charset="0"/>
                <a:ea typeface="微软雅黑" pitchFamily="34" charset="-122"/>
              </a:endParaRPr>
            </a:p>
          </p:txBody>
        </p:sp>
        <p:sp>
          <p:nvSpPr>
            <p:cNvPr id="13" name="椭圆 1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16"/>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6015486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50" fill="hold"/>
                                        <p:tgtEl>
                                          <p:spTgt spid="17"/>
                                        </p:tgtEl>
                                        <p:attrNameLst>
                                          <p:attrName>ppt_w</p:attrName>
                                        </p:attrNameLst>
                                      </p:cBhvr>
                                      <p:tavLst>
                                        <p:tav tm="0">
                                          <p:val>
                                            <p:strVal val="4*#ppt_w"/>
                                          </p:val>
                                        </p:tav>
                                        <p:tav tm="100000">
                                          <p:val>
                                            <p:strVal val="#ppt_w"/>
                                          </p:val>
                                        </p:tav>
                                      </p:tavLst>
                                    </p:anim>
                                    <p:anim calcmode="lin" valueType="num">
                                      <p:cBhvr>
                                        <p:cTn id="8" dur="350" fill="hold"/>
                                        <p:tgtEl>
                                          <p:spTgt spid="17"/>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childTnLst>
                          </p:cTn>
                        </p:par>
                        <p:par>
                          <p:cTn id="19" fill="hold">
                            <p:stCondLst>
                              <p:cond delay="85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1747417" y="4689728"/>
            <a:ext cx="1031034" cy="430879"/>
          </a:xfrm>
          <a:prstGeom prst="rect">
            <a:avLst/>
          </a:prstGeom>
        </p:spPr>
        <p:txBody>
          <a:bodyPr wrap="non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季度一</a:t>
            </a:r>
            <a:endParaRPr lang="en-US" altLang="zh-CN" sz="2200" b="1" dirty="0">
              <a:solidFill>
                <a:schemeClr val="bg1">
                  <a:lumMod val="95000"/>
                </a:schemeClr>
              </a:solidFill>
              <a:latin typeface="微软雅黑" pitchFamily="34" charset="-122"/>
              <a:ea typeface="微软雅黑" pitchFamily="34" charset="-122"/>
            </a:endParaRPr>
          </a:p>
        </p:txBody>
      </p:sp>
      <p:sp>
        <p:nvSpPr>
          <p:cNvPr id="90" name="矩形 47"/>
          <p:cNvSpPr>
            <a:spLocks noChangeArrowheads="1"/>
          </p:cNvSpPr>
          <p:nvPr/>
        </p:nvSpPr>
        <p:spPr bwMode="auto">
          <a:xfrm>
            <a:off x="1148912" y="5183487"/>
            <a:ext cx="2228045" cy="79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300" dirty="0">
                <a:solidFill>
                  <a:schemeClr val="bg1">
                    <a:lumMod val="95000"/>
                  </a:schemeClr>
                </a:solidFill>
                <a:sym typeface="微软雅黑" pitchFamily="34" charset="-122"/>
              </a:rPr>
              <a:t>在此录入上述图表的综合描述说明，在此录入上述图表的综合描述说明。</a:t>
            </a:r>
          </a:p>
        </p:txBody>
      </p:sp>
      <p:sp>
        <p:nvSpPr>
          <p:cNvPr id="91" name="矩形 90"/>
          <p:cNvSpPr/>
          <p:nvPr/>
        </p:nvSpPr>
        <p:spPr>
          <a:xfrm>
            <a:off x="4299905" y="4689728"/>
            <a:ext cx="1031034" cy="430879"/>
          </a:xfrm>
          <a:prstGeom prst="rect">
            <a:avLst/>
          </a:prstGeom>
        </p:spPr>
        <p:txBody>
          <a:bodyPr wrap="non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季度二</a:t>
            </a:r>
            <a:endParaRPr lang="en-US" altLang="zh-CN" sz="2200" b="1" dirty="0">
              <a:solidFill>
                <a:schemeClr val="bg1">
                  <a:lumMod val="95000"/>
                </a:schemeClr>
              </a:solidFill>
              <a:latin typeface="微软雅黑" pitchFamily="34" charset="-122"/>
              <a:ea typeface="微软雅黑" pitchFamily="34" charset="-122"/>
            </a:endParaRPr>
          </a:p>
        </p:txBody>
      </p:sp>
      <p:sp>
        <p:nvSpPr>
          <p:cNvPr id="92" name="矩形 47"/>
          <p:cNvSpPr>
            <a:spLocks noChangeArrowheads="1"/>
          </p:cNvSpPr>
          <p:nvPr/>
        </p:nvSpPr>
        <p:spPr bwMode="auto">
          <a:xfrm>
            <a:off x="3701400" y="5183487"/>
            <a:ext cx="2228045" cy="79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300" dirty="0">
                <a:solidFill>
                  <a:schemeClr val="bg1">
                    <a:lumMod val="95000"/>
                  </a:schemeClr>
                </a:solidFill>
                <a:sym typeface="微软雅黑" pitchFamily="34" charset="-122"/>
              </a:rPr>
              <a:t>在此录入上述图表的综合描述说明，在此录入上述图表的综合描述说明。</a:t>
            </a:r>
          </a:p>
        </p:txBody>
      </p:sp>
      <p:sp>
        <p:nvSpPr>
          <p:cNvPr id="93" name="矩形 92"/>
          <p:cNvSpPr/>
          <p:nvPr/>
        </p:nvSpPr>
        <p:spPr>
          <a:xfrm>
            <a:off x="9404881" y="4689728"/>
            <a:ext cx="1031034" cy="430879"/>
          </a:xfrm>
          <a:prstGeom prst="rect">
            <a:avLst/>
          </a:prstGeom>
        </p:spPr>
        <p:txBody>
          <a:bodyPr wrap="non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季度四</a:t>
            </a:r>
            <a:endParaRPr lang="en-US" altLang="zh-CN" sz="2200" b="1" dirty="0">
              <a:solidFill>
                <a:schemeClr val="bg1">
                  <a:lumMod val="95000"/>
                </a:schemeClr>
              </a:solidFill>
              <a:latin typeface="微软雅黑" pitchFamily="34" charset="-122"/>
              <a:ea typeface="微软雅黑" pitchFamily="34" charset="-122"/>
            </a:endParaRPr>
          </a:p>
        </p:txBody>
      </p:sp>
      <p:sp>
        <p:nvSpPr>
          <p:cNvPr id="94" name="矩形 47"/>
          <p:cNvSpPr>
            <a:spLocks noChangeArrowheads="1"/>
          </p:cNvSpPr>
          <p:nvPr/>
        </p:nvSpPr>
        <p:spPr bwMode="auto">
          <a:xfrm>
            <a:off x="8806376" y="5183487"/>
            <a:ext cx="2228045" cy="79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300" dirty="0">
                <a:solidFill>
                  <a:schemeClr val="bg1">
                    <a:lumMod val="95000"/>
                  </a:schemeClr>
                </a:solidFill>
                <a:sym typeface="微软雅黑" pitchFamily="34" charset="-122"/>
              </a:rPr>
              <a:t>在此录入上述图表的综合描述说明，在此录入上述图表的综合描述说明。</a:t>
            </a:r>
          </a:p>
        </p:txBody>
      </p:sp>
      <p:sp>
        <p:nvSpPr>
          <p:cNvPr id="95" name="矩形 94"/>
          <p:cNvSpPr/>
          <p:nvPr/>
        </p:nvSpPr>
        <p:spPr>
          <a:xfrm>
            <a:off x="6852393" y="4689728"/>
            <a:ext cx="1031034" cy="430879"/>
          </a:xfrm>
          <a:prstGeom prst="rect">
            <a:avLst/>
          </a:prstGeom>
        </p:spPr>
        <p:txBody>
          <a:bodyPr wrap="non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季度三</a:t>
            </a:r>
            <a:endParaRPr lang="en-US" altLang="zh-CN" sz="2200" b="1" dirty="0">
              <a:solidFill>
                <a:schemeClr val="bg1">
                  <a:lumMod val="95000"/>
                </a:schemeClr>
              </a:solidFill>
              <a:latin typeface="微软雅黑" pitchFamily="34" charset="-122"/>
              <a:ea typeface="微软雅黑" pitchFamily="34" charset="-122"/>
            </a:endParaRPr>
          </a:p>
        </p:txBody>
      </p:sp>
      <p:sp>
        <p:nvSpPr>
          <p:cNvPr id="96" name="矩形 47"/>
          <p:cNvSpPr>
            <a:spLocks noChangeArrowheads="1"/>
          </p:cNvSpPr>
          <p:nvPr/>
        </p:nvSpPr>
        <p:spPr bwMode="auto">
          <a:xfrm>
            <a:off x="6253888" y="5183487"/>
            <a:ext cx="2228045" cy="79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300" dirty="0">
                <a:solidFill>
                  <a:schemeClr val="bg1">
                    <a:lumMod val="95000"/>
                  </a:schemeClr>
                </a:solidFill>
                <a:sym typeface="微软雅黑" pitchFamily="34" charset="-122"/>
              </a:rPr>
              <a:t>在此录入上述图表的综合描述说明，在此录入上述图表的综合描述说明。</a:t>
            </a:r>
          </a:p>
        </p:txBody>
      </p:sp>
      <p:sp>
        <p:nvSpPr>
          <p:cNvPr id="32" name="矩形 3"/>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思维导图</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3" name="图片 2">
            <a:extLst>
              <a:ext uri="{FF2B5EF4-FFF2-40B4-BE49-F238E27FC236}">
                <a16:creationId xmlns:a16="http://schemas.microsoft.com/office/drawing/2014/main" id="{4A7A4100-AA8F-4ECF-B67E-257BEF061FDE}"/>
              </a:ext>
            </a:extLst>
          </p:cNvPr>
          <p:cNvPicPr>
            <a:picLocks noChangeAspect="1"/>
          </p:cNvPicPr>
          <p:nvPr/>
        </p:nvPicPr>
        <p:blipFill>
          <a:blip r:embed="rId3"/>
          <a:stretch>
            <a:fillRect/>
          </a:stretch>
        </p:blipFill>
        <p:spPr>
          <a:xfrm>
            <a:off x="1632005" y="882381"/>
            <a:ext cx="9243765" cy="5975619"/>
          </a:xfrm>
          <a:prstGeom prst="rect">
            <a:avLst/>
          </a:prstGeom>
        </p:spPr>
      </p:pic>
    </p:spTree>
    <p:extLst>
      <p:ext uri="{BB962C8B-B14F-4D97-AF65-F5344CB8AC3E}">
        <p14:creationId xmlns:p14="http://schemas.microsoft.com/office/powerpoint/2010/main" val="3463133410"/>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randombar(horizontal)">
                                      <p:cBhvr>
                                        <p:cTn id="11" dur="500"/>
                                        <p:tgtEl>
                                          <p:spTgt spid="8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randombar(horizontal)">
                                      <p:cBhvr>
                                        <p:cTn id="14" dur="500"/>
                                        <p:tgtEl>
                                          <p:spTgt spid="9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randombar(horizontal)">
                                      <p:cBhvr>
                                        <p:cTn id="18" dur="500"/>
                                        <p:tgtEl>
                                          <p:spTgt spid="9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randombar(horizontal)">
                                      <p:cBhvr>
                                        <p:cTn id="21" dur="500"/>
                                        <p:tgtEl>
                                          <p:spTgt spid="92"/>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randombar(horizontal)">
                                      <p:cBhvr>
                                        <p:cTn id="25" dur="500"/>
                                        <p:tgtEl>
                                          <p:spTgt spid="9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randombar(horizontal)">
                                      <p:cBhvr>
                                        <p:cTn id="28" dur="500"/>
                                        <p:tgtEl>
                                          <p:spTgt spid="96"/>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randombar(horizontal)">
                                      <p:cBhvr>
                                        <p:cTn id="32" dur="500"/>
                                        <p:tgtEl>
                                          <p:spTgt spid="9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randombar(horizontal)">
                                      <p:cBhvr>
                                        <p:cTn id="35"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91" grpId="0"/>
      <p:bldP spid="92" grpId="0"/>
      <p:bldP spid="93" grpId="0"/>
      <p:bldP spid="94" grpId="0"/>
      <p:bldP spid="95" grpId="0"/>
      <p:bldP spid="96"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DFBA97DE-574D-46CA-A177-C87CA511B78C}"/>
              </a:ext>
            </a:extLst>
          </p:cNvPr>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用户故事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a:extLst>
              <a:ext uri="{FF2B5EF4-FFF2-40B4-BE49-F238E27FC236}">
                <a16:creationId xmlns:a16="http://schemas.microsoft.com/office/drawing/2014/main" id="{BD8BE581-4F0B-4C52-A6CB-7E281DC8C09C}"/>
              </a:ext>
            </a:extLst>
          </p:cNvPr>
          <p:cNvSpPr txBox="1"/>
          <p:nvPr/>
        </p:nvSpPr>
        <p:spPr>
          <a:xfrm>
            <a:off x="1811921" y="1319710"/>
            <a:ext cx="2720240" cy="1938992"/>
          </a:xfrm>
          <a:prstGeom prst="rect">
            <a:avLst/>
          </a:prstGeom>
          <a:solidFill>
            <a:schemeClr val="accent3">
              <a:lumMod val="20000"/>
              <a:lumOff val="80000"/>
              <a:alpha val="70000"/>
            </a:schemeClr>
          </a:solidFill>
        </p:spPr>
        <p:txBody>
          <a:bodyPr wrap="square" rtlCol="0">
            <a:spAutoFit/>
          </a:bodyPr>
          <a:lstStyle/>
          <a:p>
            <a:r>
              <a:rPr lang="zh-CN" altLang="zh-CN" sz="1200" b="1" dirty="0"/>
              <a:t>名称：用户从主页登录成功</a:t>
            </a:r>
            <a:endParaRPr lang="zh-CN" altLang="zh-CN" sz="1200" dirty="0"/>
          </a:p>
          <a:p>
            <a:r>
              <a:rPr lang="zh-CN" altLang="zh-CN" sz="1200" b="1" dirty="0"/>
              <a:t>事件：</a:t>
            </a:r>
            <a:endParaRPr lang="zh-CN" altLang="zh-CN" sz="1200" dirty="0"/>
          </a:p>
          <a:p>
            <a:pPr lvl="0"/>
            <a:r>
              <a:rPr lang="zh-CN" altLang="zh-CN" sz="1200" b="1" dirty="0"/>
              <a:t>系统显示登录页面</a:t>
            </a:r>
            <a:endParaRPr lang="zh-CN" altLang="zh-CN" sz="1200" dirty="0"/>
          </a:p>
          <a:p>
            <a:pPr lvl="0"/>
            <a:r>
              <a:rPr lang="zh-CN" altLang="zh-CN" sz="1200" b="1" dirty="0"/>
              <a:t>输入用户名。</a:t>
            </a:r>
            <a:endParaRPr lang="zh-CN" altLang="zh-CN" sz="1200" dirty="0"/>
          </a:p>
          <a:p>
            <a:pPr lvl="0"/>
            <a:r>
              <a:rPr lang="zh-CN" altLang="zh-CN" sz="1200" b="1" dirty="0"/>
              <a:t>用户框显示输入的用户名</a:t>
            </a:r>
            <a:endParaRPr lang="zh-CN" altLang="zh-CN" sz="1200" dirty="0"/>
          </a:p>
          <a:p>
            <a:pPr lvl="0"/>
            <a:r>
              <a:rPr lang="zh-CN" altLang="zh-CN" sz="1200" b="1" dirty="0"/>
              <a:t>输入密码</a:t>
            </a:r>
            <a:endParaRPr lang="zh-CN" altLang="zh-CN" sz="1200" dirty="0"/>
          </a:p>
          <a:p>
            <a:pPr lvl="0"/>
            <a:r>
              <a:rPr lang="zh-CN" altLang="zh-CN" sz="1200" b="1" dirty="0"/>
              <a:t>密码框显示与学生输入密码等长的黑色圆</a:t>
            </a:r>
            <a:endParaRPr lang="zh-CN" altLang="zh-CN" sz="1200" dirty="0"/>
          </a:p>
          <a:p>
            <a:pPr lvl="0"/>
            <a:r>
              <a:rPr lang="zh-CN" altLang="zh-CN" sz="1200" b="1" dirty="0"/>
              <a:t>用户点击“登录”按钮</a:t>
            </a:r>
            <a:endParaRPr lang="zh-CN" altLang="zh-CN" sz="1200" dirty="0"/>
          </a:p>
          <a:p>
            <a:pPr lvl="0"/>
            <a:r>
              <a:rPr lang="zh-CN" altLang="zh-CN" sz="1200" b="1" dirty="0"/>
              <a:t>系统登陆成功并跳转到下一个页面</a:t>
            </a:r>
            <a:endParaRPr lang="zh-CN" altLang="zh-CN" sz="1200" dirty="0"/>
          </a:p>
        </p:txBody>
      </p:sp>
      <p:sp>
        <p:nvSpPr>
          <p:cNvPr id="4" name="文本框 3">
            <a:extLst>
              <a:ext uri="{FF2B5EF4-FFF2-40B4-BE49-F238E27FC236}">
                <a16:creationId xmlns:a16="http://schemas.microsoft.com/office/drawing/2014/main" id="{2CD3B9E3-5860-487D-983C-90F0AF221CE7}"/>
              </a:ext>
            </a:extLst>
          </p:cNvPr>
          <p:cNvSpPr txBox="1"/>
          <p:nvPr/>
        </p:nvSpPr>
        <p:spPr>
          <a:xfrm>
            <a:off x="7834937" y="2680787"/>
            <a:ext cx="2545142" cy="2123658"/>
          </a:xfrm>
          <a:prstGeom prst="rect">
            <a:avLst/>
          </a:prstGeom>
          <a:solidFill>
            <a:schemeClr val="accent3">
              <a:lumMod val="20000"/>
              <a:lumOff val="80000"/>
              <a:alpha val="70000"/>
            </a:schemeClr>
          </a:solidFill>
        </p:spPr>
        <p:txBody>
          <a:bodyPr wrap="square" rtlCol="0">
            <a:spAutoFit/>
          </a:bodyPr>
          <a:lstStyle/>
          <a:p>
            <a:r>
              <a:rPr lang="zh-CN" altLang="zh-CN" sz="1200" b="1" dirty="0"/>
              <a:t>名称：用户从主页登录失败</a:t>
            </a:r>
            <a:endParaRPr lang="zh-CN" altLang="zh-CN" sz="1200" dirty="0"/>
          </a:p>
          <a:p>
            <a:r>
              <a:rPr lang="zh-CN" altLang="zh-CN" sz="1200" b="1" dirty="0"/>
              <a:t>事件：</a:t>
            </a:r>
            <a:endParaRPr lang="zh-CN" altLang="zh-CN" sz="1200" dirty="0"/>
          </a:p>
          <a:p>
            <a:pPr lvl="0"/>
            <a:r>
              <a:rPr lang="zh-CN" altLang="zh-CN" sz="1200" b="1" dirty="0"/>
              <a:t>系统显示登录页面</a:t>
            </a:r>
            <a:endParaRPr lang="zh-CN" altLang="zh-CN" sz="1200" dirty="0"/>
          </a:p>
          <a:p>
            <a:pPr lvl="0"/>
            <a:r>
              <a:rPr lang="zh-CN" altLang="zh-CN" sz="1200" b="1" dirty="0"/>
              <a:t>输入用户名。</a:t>
            </a:r>
            <a:endParaRPr lang="zh-CN" altLang="zh-CN" sz="1200" dirty="0"/>
          </a:p>
          <a:p>
            <a:pPr lvl="0"/>
            <a:r>
              <a:rPr lang="zh-CN" altLang="zh-CN" sz="1200" b="1" dirty="0"/>
              <a:t>用户框显示输入的用户名</a:t>
            </a:r>
            <a:endParaRPr lang="zh-CN" altLang="zh-CN" sz="1200" dirty="0"/>
          </a:p>
          <a:p>
            <a:pPr lvl="0"/>
            <a:r>
              <a:rPr lang="zh-CN" altLang="zh-CN" sz="1200" b="1" dirty="0"/>
              <a:t>输入密码</a:t>
            </a:r>
            <a:endParaRPr lang="zh-CN" altLang="zh-CN" sz="1200" dirty="0"/>
          </a:p>
          <a:p>
            <a:pPr lvl="0"/>
            <a:r>
              <a:rPr lang="zh-CN" altLang="zh-CN" sz="1200" b="1" dirty="0"/>
              <a:t>密码框显示与学生输入密码等长的黑色圆</a:t>
            </a:r>
            <a:endParaRPr lang="zh-CN" altLang="zh-CN" sz="1200" dirty="0"/>
          </a:p>
          <a:p>
            <a:pPr lvl="0"/>
            <a:r>
              <a:rPr lang="zh-CN" altLang="zh-CN" sz="1200" b="1" dirty="0"/>
              <a:t>用户点击“登陆”按钮</a:t>
            </a:r>
            <a:endParaRPr lang="zh-CN" altLang="zh-CN" sz="1200" dirty="0"/>
          </a:p>
          <a:p>
            <a:pPr lvl="0"/>
            <a:r>
              <a:rPr lang="zh-CN" altLang="zh-CN" sz="1200" b="1" dirty="0"/>
              <a:t>系统显示“密码或账号错误”</a:t>
            </a:r>
            <a:endParaRPr lang="zh-CN" altLang="zh-CN" sz="1200" dirty="0"/>
          </a:p>
          <a:p>
            <a:pPr lvl="0"/>
            <a:r>
              <a:rPr lang="zh-CN" altLang="zh-CN" sz="1200" b="1" dirty="0"/>
              <a:t>系统重新显示登录页面</a:t>
            </a:r>
            <a:endParaRPr lang="zh-CN" altLang="zh-CN" sz="1200" dirty="0"/>
          </a:p>
        </p:txBody>
      </p:sp>
      <p:cxnSp>
        <p:nvCxnSpPr>
          <p:cNvPr id="6" name="直接连接符 5">
            <a:extLst>
              <a:ext uri="{FF2B5EF4-FFF2-40B4-BE49-F238E27FC236}">
                <a16:creationId xmlns:a16="http://schemas.microsoft.com/office/drawing/2014/main" id="{7E49448D-2105-4BC7-BE51-7701EE1EB246}"/>
              </a:ext>
            </a:extLst>
          </p:cNvPr>
          <p:cNvCxnSpPr/>
          <p:nvPr/>
        </p:nvCxnSpPr>
        <p:spPr>
          <a:xfrm>
            <a:off x="6252754" y="1195251"/>
            <a:ext cx="0" cy="4467497"/>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D7B5BC1-84D0-491D-8FF2-42D86574A0EE}"/>
              </a:ext>
            </a:extLst>
          </p:cNvPr>
          <p:cNvSpPr txBox="1"/>
          <p:nvPr/>
        </p:nvSpPr>
        <p:spPr>
          <a:xfrm>
            <a:off x="1675367" y="4159768"/>
            <a:ext cx="2995205" cy="1015663"/>
          </a:xfrm>
          <a:prstGeom prst="rect">
            <a:avLst/>
          </a:prstGeom>
          <a:solidFill>
            <a:schemeClr val="accent3">
              <a:lumMod val="20000"/>
              <a:lumOff val="80000"/>
              <a:alpha val="70000"/>
            </a:schemeClr>
          </a:solidFill>
        </p:spPr>
        <p:txBody>
          <a:bodyPr wrap="square" rtlCol="0">
            <a:spAutoFit/>
          </a:bodyPr>
          <a:lstStyle/>
          <a:p>
            <a:r>
              <a:rPr lang="zh-CN" altLang="zh-CN" sz="1200" b="1" dirty="0"/>
              <a:t>名称：用户退出登录</a:t>
            </a:r>
            <a:endParaRPr lang="zh-CN" altLang="zh-CN" sz="1200" dirty="0"/>
          </a:p>
          <a:p>
            <a:r>
              <a:rPr lang="zh-CN" altLang="zh-CN" sz="1200" b="1" dirty="0"/>
              <a:t>事件：</a:t>
            </a:r>
            <a:endParaRPr lang="zh-CN" altLang="zh-CN" sz="1200" dirty="0"/>
          </a:p>
          <a:p>
            <a:pPr lvl="0"/>
            <a:r>
              <a:rPr lang="zh-CN" altLang="zh-CN" sz="1200" b="1" dirty="0"/>
              <a:t>用户在页面中点击“退出登录”按钮</a:t>
            </a:r>
            <a:endParaRPr lang="zh-CN" altLang="zh-CN" sz="1200" dirty="0"/>
          </a:p>
          <a:p>
            <a:pPr lvl="0"/>
            <a:r>
              <a:rPr lang="zh-CN" altLang="zh-CN" sz="1200" b="1" dirty="0"/>
              <a:t>系统退出该账号</a:t>
            </a:r>
            <a:endParaRPr lang="zh-CN" altLang="zh-CN" sz="1200" dirty="0"/>
          </a:p>
          <a:p>
            <a:pPr lvl="0"/>
            <a:r>
              <a:rPr lang="zh-CN" altLang="zh-CN" sz="1200" b="1" dirty="0"/>
              <a:t>系统重新显示登录页面</a:t>
            </a:r>
            <a:endParaRPr lang="zh-CN" altLang="zh-CN" sz="1200" dirty="0"/>
          </a:p>
        </p:txBody>
      </p:sp>
      <p:cxnSp>
        <p:nvCxnSpPr>
          <p:cNvPr id="9" name="直接连接符 8">
            <a:extLst>
              <a:ext uri="{FF2B5EF4-FFF2-40B4-BE49-F238E27FC236}">
                <a16:creationId xmlns:a16="http://schemas.microsoft.com/office/drawing/2014/main" id="{4542A329-4864-4146-9A1F-1FDCFAAB7934}"/>
              </a:ext>
            </a:extLst>
          </p:cNvPr>
          <p:cNvCxnSpPr>
            <a:stCxn id="3" idx="3"/>
          </p:cNvCxnSpPr>
          <p:nvPr/>
        </p:nvCxnSpPr>
        <p:spPr>
          <a:xfrm>
            <a:off x="4532161" y="2289206"/>
            <a:ext cx="1720593" cy="75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76C926D-5532-496D-B274-24B434F34803}"/>
              </a:ext>
            </a:extLst>
          </p:cNvPr>
          <p:cNvCxnSpPr>
            <a:endCxn id="4" idx="1"/>
          </p:cNvCxnSpPr>
          <p:nvPr/>
        </p:nvCxnSpPr>
        <p:spPr>
          <a:xfrm>
            <a:off x="6252754" y="3535681"/>
            <a:ext cx="1582183" cy="20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4C6CC2A-0354-44C4-86FF-0E4B3A7B3F80}"/>
              </a:ext>
            </a:extLst>
          </p:cNvPr>
          <p:cNvCxnSpPr>
            <a:endCxn id="7" idx="3"/>
          </p:cNvCxnSpPr>
          <p:nvPr/>
        </p:nvCxnSpPr>
        <p:spPr>
          <a:xfrm flipH="1">
            <a:off x="4670572" y="4030594"/>
            <a:ext cx="1582182" cy="6370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57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99CF6E4A-BB40-4079-BC87-0F65E45C6F3D}"/>
              </a:ext>
            </a:extLst>
          </p:cNvPr>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学生端部分事件</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MH_SubTitle_1">
            <a:extLst>
              <a:ext uri="{FF2B5EF4-FFF2-40B4-BE49-F238E27FC236}">
                <a16:creationId xmlns:a16="http://schemas.microsoft.com/office/drawing/2014/main" id="{479F55C2-4DBD-4995-921A-DDACE30AF1DE}"/>
              </a:ext>
            </a:extLst>
          </p:cNvPr>
          <p:cNvSpPr>
            <a:spLocks noChangeArrowheads="1"/>
          </p:cNvSpPr>
          <p:nvPr>
            <p:custDataLst>
              <p:tags r:id="rId1"/>
            </p:custDataLst>
          </p:nvPr>
        </p:nvSpPr>
        <p:spPr bwMode="auto">
          <a:xfrm>
            <a:off x="2783170" y="1805622"/>
            <a:ext cx="892640" cy="892640"/>
          </a:xfrm>
          <a:prstGeom prst="ellipse">
            <a:avLst/>
          </a:prstGeom>
          <a:gradFill>
            <a:gsLst>
              <a:gs pos="0">
                <a:srgbClr val="0699AC"/>
              </a:gs>
              <a:gs pos="100000">
                <a:srgbClr val="02B3C1"/>
              </a:gs>
            </a:gsLst>
            <a:lin ang="5400000" scaled="1"/>
          </a:gradFill>
          <a:ln w="28575" cap="flat">
            <a:gradFill>
              <a:gsLst>
                <a:gs pos="100000">
                  <a:srgbClr val="0699AC"/>
                </a:gs>
                <a:gs pos="0">
                  <a:srgbClr val="02B3C1"/>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4" name="组合 3">
            <a:extLst>
              <a:ext uri="{FF2B5EF4-FFF2-40B4-BE49-F238E27FC236}">
                <a16:creationId xmlns:a16="http://schemas.microsoft.com/office/drawing/2014/main" id="{6CFAB12B-C7EC-4F41-B4B8-C80AC54AEE97}"/>
              </a:ext>
            </a:extLst>
          </p:cNvPr>
          <p:cNvGrpSpPr/>
          <p:nvPr/>
        </p:nvGrpSpPr>
        <p:grpSpPr>
          <a:xfrm>
            <a:off x="2135329" y="2251942"/>
            <a:ext cx="1094161" cy="604561"/>
            <a:chOff x="1001790" y="2546063"/>
            <a:chExt cx="1458881" cy="806081"/>
          </a:xfrm>
        </p:grpSpPr>
        <p:cxnSp>
          <p:nvCxnSpPr>
            <p:cNvPr id="5" name="MH_Other_1">
              <a:extLst>
                <a:ext uri="{FF2B5EF4-FFF2-40B4-BE49-F238E27FC236}">
                  <a16:creationId xmlns:a16="http://schemas.microsoft.com/office/drawing/2014/main" id="{0635D568-4034-406C-B8D0-CD296A531B24}"/>
                </a:ext>
              </a:extLst>
            </p:cNvPr>
            <p:cNvCxnSpPr/>
            <p:nvPr>
              <p:custDataLst>
                <p:tags r:id="rId16"/>
              </p:custDataLst>
            </p:nvPr>
          </p:nvCxnSpPr>
          <p:spPr>
            <a:xfrm>
              <a:off x="1001790" y="2546063"/>
              <a:ext cx="652799"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6" name="MH_Other_3">
              <a:extLst>
                <a:ext uri="{FF2B5EF4-FFF2-40B4-BE49-F238E27FC236}">
                  <a16:creationId xmlns:a16="http://schemas.microsoft.com/office/drawing/2014/main" id="{1C553114-7B2F-4252-9F54-70F2AC74BFEB}"/>
                </a:ext>
              </a:extLst>
            </p:cNvPr>
            <p:cNvSpPr>
              <a:spLocks/>
            </p:cNvSpPr>
            <p:nvPr>
              <p:custDataLst>
                <p:tags r:id="rId17"/>
              </p:custDataLst>
            </p:nvPr>
          </p:nvSpPr>
          <p:spPr bwMode="auto">
            <a:xfrm flipV="1">
              <a:off x="1641967"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grpSp>
      <p:sp>
        <p:nvSpPr>
          <p:cNvPr id="7" name="MH_SubTitle_2">
            <a:extLst>
              <a:ext uri="{FF2B5EF4-FFF2-40B4-BE49-F238E27FC236}">
                <a16:creationId xmlns:a16="http://schemas.microsoft.com/office/drawing/2014/main" id="{8C0A16FF-3040-48B8-B739-B25B4C7089F2}"/>
              </a:ext>
            </a:extLst>
          </p:cNvPr>
          <p:cNvSpPr>
            <a:spLocks noChangeArrowheads="1"/>
          </p:cNvSpPr>
          <p:nvPr>
            <p:custDataLst>
              <p:tags r:id="rId2"/>
            </p:custDataLst>
          </p:nvPr>
        </p:nvSpPr>
        <p:spPr bwMode="auto">
          <a:xfrm>
            <a:off x="4610377" y="1805622"/>
            <a:ext cx="891288" cy="892640"/>
          </a:xfrm>
          <a:prstGeom prst="ellipse">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sp>
        <p:nvSpPr>
          <p:cNvPr id="8" name="MH_SubTitle_3">
            <a:extLst>
              <a:ext uri="{FF2B5EF4-FFF2-40B4-BE49-F238E27FC236}">
                <a16:creationId xmlns:a16="http://schemas.microsoft.com/office/drawing/2014/main" id="{C1FFB278-A584-4891-B2C3-AAFE5616E5CE}"/>
              </a:ext>
            </a:extLst>
          </p:cNvPr>
          <p:cNvSpPr>
            <a:spLocks noChangeArrowheads="1"/>
          </p:cNvSpPr>
          <p:nvPr>
            <p:custDataLst>
              <p:tags r:id="rId3"/>
            </p:custDataLst>
          </p:nvPr>
        </p:nvSpPr>
        <p:spPr bwMode="auto">
          <a:xfrm>
            <a:off x="6436231" y="1805622"/>
            <a:ext cx="891288" cy="892640"/>
          </a:xfrm>
          <a:prstGeom prst="ellipse">
            <a:avLst/>
          </a:prstGeom>
          <a:gradFill>
            <a:gsLst>
              <a:gs pos="100000">
                <a:srgbClr val="EA8384"/>
              </a:gs>
              <a:gs pos="0">
                <a:srgbClr val="E45C5B"/>
              </a:gs>
            </a:gsLst>
            <a:lin ang="5400000" scaled="1"/>
          </a:gradFill>
          <a:ln w="28575" cap="flat">
            <a:gradFill>
              <a:gsLst>
                <a:gs pos="0">
                  <a:srgbClr val="EA8384"/>
                </a:gs>
                <a:gs pos="100000">
                  <a:srgbClr val="E45C5B"/>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sp>
        <p:nvSpPr>
          <p:cNvPr id="9" name="MH_SubTitle_4">
            <a:extLst>
              <a:ext uri="{FF2B5EF4-FFF2-40B4-BE49-F238E27FC236}">
                <a16:creationId xmlns:a16="http://schemas.microsoft.com/office/drawing/2014/main" id="{E9DC5FEC-F1E9-4E75-A1AC-F5174B6CF0D4}"/>
              </a:ext>
            </a:extLst>
          </p:cNvPr>
          <p:cNvSpPr>
            <a:spLocks noChangeArrowheads="1"/>
          </p:cNvSpPr>
          <p:nvPr>
            <p:custDataLst>
              <p:tags r:id="rId4"/>
            </p:custDataLst>
          </p:nvPr>
        </p:nvSpPr>
        <p:spPr bwMode="auto">
          <a:xfrm>
            <a:off x="8267496" y="1805622"/>
            <a:ext cx="891288" cy="892640"/>
          </a:xfrm>
          <a:prstGeom prst="ellipse">
            <a:avLst/>
          </a:prstGeom>
          <a:gradFill>
            <a:gsLst>
              <a:gs pos="0">
                <a:srgbClr val="FF9A05"/>
              </a:gs>
              <a:gs pos="100000">
                <a:srgbClr val="FFC165"/>
              </a:gs>
            </a:gsLst>
            <a:lin ang="5400000" scaled="1"/>
          </a:gradFill>
          <a:ln w="28575" cap="flat">
            <a:gradFill>
              <a:gsLst>
                <a:gs pos="100000">
                  <a:srgbClr val="FF9A05"/>
                </a:gs>
                <a:gs pos="0">
                  <a:srgbClr val="FFC165"/>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10" name="组合 9">
            <a:extLst>
              <a:ext uri="{FF2B5EF4-FFF2-40B4-BE49-F238E27FC236}">
                <a16:creationId xmlns:a16="http://schemas.microsoft.com/office/drawing/2014/main" id="{E41A8DA1-7E21-44BB-AC6B-9D1A0A6B1DAF}"/>
              </a:ext>
            </a:extLst>
          </p:cNvPr>
          <p:cNvGrpSpPr/>
          <p:nvPr/>
        </p:nvGrpSpPr>
        <p:grpSpPr>
          <a:xfrm>
            <a:off x="6881875" y="1647384"/>
            <a:ext cx="1831265" cy="1209121"/>
            <a:chOff x="7329618" y="1739983"/>
            <a:chExt cx="2441686" cy="1612161"/>
          </a:xfrm>
        </p:grpSpPr>
        <p:sp>
          <p:nvSpPr>
            <p:cNvPr id="11" name="MH_Other_6">
              <a:extLst>
                <a:ext uri="{FF2B5EF4-FFF2-40B4-BE49-F238E27FC236}">
                  <a16:creationId xmlns:a16="http://schemas.microsoft.com/office/drawing/2014/main" id="{AF99120C-2B79-4880-AD77-24559D9171BA}"/>
                </a:ext>
              </a:extLst>
            </p:cNvPr>
            <p:cNvSpPr>
              <a:spLocks/>
            </p:cNvSpPr>
            <p:nvPr>
              <p:custDataLst>
                <p:tags r:id="rId13"/>
              </p:custDataLst>
            </p:nvPr>
          </p:nvSpPr>
          <p:spPr bwMode="auto">
            <a:xfrm flipH="1">
              <a:off x="7329618"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12" name="MH_Other_8">
              <a:extLst>
                <a:ext uri="{FF2B5EF4-FFF2-40B4-BE49-F238E27FC236}">
                  <a16:creationId xmlns:a16="http://schemas.microsoft.com/office/drawing/2014/main" id="{E7AA21AF-A169-4A61-9E06-E3BC52930547}"/>
                </a:ext>
              </a:extLst>
            </p:cNvPr>
            <p:cNvCxnSpPr/>
            <p:nvPr>
              <p:custDataLst>
                <p:tags r:id="rId14"/>
              </p:custDataLst>
            </p:nvPr>
          </p:nvCxnSpPr>
          <p:spPr>
            <a:xfrm>
              <a:off x="8135698"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13" name="MH_Other_10">
              <a:extLst>
                <a:ext uri="{FF2B5EF4-FFF2-40B4-BE49-F238E27FC236}">
                  <a16:creationId xmlns:a16="http://schemas.microsoft.com/office/drawing/2014/main" id="{C9283154-A4A8-4F54-9B5F-AD050AEB98F3}"/>
                </a:ext>
              </a:extLst>
            </p:cNvPr>
            <p:cNvSpPr>
              <a:spLocks/>
            </p:cNvSpPr>
            <p:nvPr>
              <p:custDataLst>
                <p:tags r:id="rId15"/>
              </p:custDataLst>
            </p:nvPr>
          </p:nvSpPr>
          <p:spPr bwMode="auto">
            <a:xfrm flipV="1">
              <a:off x="8952600"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grpSp>
      <p:grpSp>
        <p:nvGrpSpPr>
          <p:cNvPr id="14" name="组合 13">
            <a:extLst>
              <a:ext uri="{FF2B5EF4-FFF2-40B4-BE49-F238E27FC236}">
                <a16:creationId xmlns:a16="http://schemas.microsoft.com/office/drawing/2014/main" id="{11EB5AD8-EC7C-4C78-9438-D8828EE28EAB}"/>
              </a:ext>
            </a:extLst>
          </p:cNvPr>
          <p:cNvGrpSpPr/>
          <p:nvPr/>
        </p:nvGrpSpPr>
        <p:grpSpPr>
          <a:xfrm>
            <a:off x="8713140" y="1647383"/>
            <a:ext cx="1094160" cy="604560"/>
            <a:chOff x="9771304" y="1739983"/>
            <a:chExt cx="1458880" cy="806080"/>
          </a:xfrm>
        </p:grpSpPr>
        <p:sp>
          <p:nvSpPr>
            <p:cNvPr id="15" name="MH_Other_9">
              <a:extLst>
                <a:ext uri="{FF2B5EF4-FFF2-40B4-BE49-F238E27FC236}">
                  <a16:creationId xmlns:a16="http://schemas.microsoft.com/office/drawing/2014/main" id="{81880999-1018-4608-9CCC-95A53333D690}"/>
                </a:ext>
              </a:extLst>
            </p:cNvPr>
            <p:cNvSpPr>
              <a:spLocks/>
            </p:cNvSpPr>
            <p:nvPr>
              <p:custDataLst>
                <p:tags r:id="rId11"/>
              </p:custDataLst>
            </p:nvPr>
          </p:nvSpPr>
          <p:spPr bwMode="auto">
            <a:xfrm flipH="1">
              <a:off x="9771304"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16" name="MH_Other_11">
              <a:extLst>
                <a:ext uri="{FF2B5EF4-FFF2-40B4-BE49-F238E27FC236}">
                  <a16:creationId xmlns:a16="http://schemas.microsoft.com/office/drawing/2014/main" id="{8F4699B5-93B7-488A-9A47-F50D71495355}"/>
                </a:ext>
              </a:extLst>
            </p:cNvPr>
            <p:cNvCxnSpPr/>
            <p:nvPr>
              <p:custDataLst>
                <p:tags r:id="rId12"/>
              </p:custDataLst>
            </p:nvPr>
          </p:nvCxnSpPr>
          <p:spPr>
            <a:xfrm>
              <a:off x="10577385" y="2546063"/>
              <a:ext cx="652799"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D7AF14B9-7874-4155-927B-44E478915330}"/>
              </a:ext>
            </a:extLst>
          </p:cNvPr>
          <p:cNvGrpSpPr/>
          <p:nvPr/>
        </p:nvGrpSpPr>
        <p:grpSpPr>
          <a:xfrm>
            <a:off x="3230165" y="1647384"/>
            <a:ext cx="1827207" cy="1209121"/>
            <a:chOff x="2460671" y="1739983"/>
            <a:chExt cx="2436276" cy="1612161"/>
          </a:xfrm>
        </p:grpSpPr>
        <p:sp>
          <p:nvSpPr>
            <p:cNvPr id="18" name="MH_Other_2">
              <a:extLst>
                <a:ext uri="{FF2B5EF4-FFF2-40B4-BE49-F238E27FC236}">
                  <a16:creationId xmlns:a16="http://schemas.microsoft.com/office/drawing/2014/main" id="{158F4245-450B-405F-B281-93E480A9DED5}"/>
                </a:ext>
              </a:extLst>
            </p:cNvPr>
            <p:cNvSpPr>
              <a:spLocks/>
            </p:cNvSpPr>
            <p:nvPr>
              <p:custDataLst>
                <p:tags r:id="rId8"/>
              </p:custDataLst>
            </p:nvPr>
          </p:nvSpPr>
          <p:spPr bwMode="auto">
            <a:xfrm flipH="1">
              <a:off x="2460671"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sp>
          <p:nvSpPr>
            <p:cNvPr id="19" name="MH_Other_5">
              <a:extLst>
                <a:ext uri="{FF2B5EF4-FFF2-40B4-BE49-F238E27FC236}">
                  <a16:creationId xmlns:a16="http://schemas.microsoft.com/office/drawing/2014/main" id="{D259BEDD-B363-4390-9362-043A34DF0906}"/>
                </a:ext>
              </a:extLst>
            </p:cNvPr>
            <p:cNvSpPr>
              <a:spLocks/>
            </p:cNvSpPr>
            <p:nvPr>
              <p:custDataLst>
                <p:tags r:id="rId9"/>
              </p:custDataLst>
            </p:nvPr>
          </p:nvSpPr>
          <p:spPr bwMode="auto">
            <a:xfrm flipV="1">
              <a:off x="4078243"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20" name="MH_Other_12">
              <a:extLst>
                <a:ext uri="{FF2B5EF4-FFF2-40B4-BE49-F238E27FC236}">
                  <a16:creationId xmlns:a16="http://schemas.microsoft.com/office/drawing/2014/main" id="{0D9F9AF3-36D8-4152-B4C6-8059887E2A9B}"/>
                </a:ext>
              </a:extLst>
            </p:cNvPr>
            <p:cNvCxnSpPr/>
            <p:nvPr>
              <p:custDataLst>
                <p:tags r:id="rId10"/>
              </p:custDataLst>
            </p:nvPr>
          </p:nvCxnSpPr>
          <p:spPr>
            <a:xfrm>
              <a:off x="3264949" y="2546063"/>
              <a:ext cx="827720"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A057FAAE-C91A-410A-9DF8-BCA698920FC2}"/>
              </a:ext>
            </a:extLst>
          </p:cNvPr>
          <p:cNvGrpSpPr/>
          <p:nvPr/>
        </p:nvGrpSpPr>
        <p:grpSpPr>
          <a:xfrm>
            <a:off x="5057372" y="1647384"/>
            <a:ext cx="1824503" cy="1209121"/>
            <a:chOff x="4896947" y="1739983"/>
            <a:chExt cx="2432670" cy="1612161"/>
          </a:xfrm>
        </p:grpSpPr>
        <p:sp>
          <p:nvSpPr>
            <p:cNvPr id="22" name="MH_Other_4">
              <a:extLst>
                <a:ext uri="{FF2B5EF4-FFF2-40B4-BE49-F238E27FC236}">
                  <a16:creationId xmlns:a16="http://schemas.microsoft.com/office/drawing/2014/main" id="{05219BB8-57C9-4A8E-8659-FDF79D94F4B8}"/>
                </a:ext>
              </a:extLst>
            </p:cNvPr>
            <p:cNvSpPr>
              <a:spLocks/>
            </p:cNvSpPr>
            <p:nvPr>
              <p:custDataLst>
                <p:tags r:id="rId5"/>
              </p:custDataLst>
            </p:nvPr>
          </p:nvSpPr>
          <p:spPr bwMode="auto">
            <a:xfrm flipH="1">
              <a:off x="4896947"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sp>
          <p:nvSpPr>
            <p:cNvPr id="23" name="MH_Other_7">
              <a:extLst>
                <a:ext uri="{FF2B5EF4-FFF2-40B4-BE49-F238E27FC236}">
                  <a16:creationId xmlns:a16="http://schemas.microsoft.com/office/drawing/2014/main" id="{26643B67-6AB3-4591-A941-873C622690D5}"/>
                </a:ext>
              </a:extLst>
            </p:cNvPr>
            <p:cNvSpPr>
              <a:spLocks/>
            </p:cNvSpPr>
            <p:nvPr>
              <p:custDataLst>
                <p:tags r:id="rId6"/>
              </p:custDataLst>
            </p:nvPr>
          </p:nvSpPr>
          <p:spPr bwMode="auto">
            <a:xfrm flipV="1">
              <a:off x="6510913"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24" name="MH_Other_13">
              <a:extLst>
                <a:ext uri="{FF2B5EF4-FFF2-40B4-BE49-F238E27FC236}">
                  <a16:creationId xmlns:a16="http://schemas.microsoft.com/office/drawing/2014/main" id="{09CEF1E5-227D-44B1-9EE3-ED2977FBE065}"/>
                </a:ext>
              </a:extLst>
            </p:cNvPr>
            <p:cNvCxnSpPr/>
            <p:nvPr>
              <p:custDataLst>
                <p:tags r:id="rId7"/>
              </p:custDataLst>
            </p:nvPr>
          </p:nvCxnSpPr>
          <p:spPr>
            <a:xfrm>
              <a:off x="5701225"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AEC1C20D-17E3-4169-A8A7-696D649BD448}"/>
              </a:ext>
            </a:extLst>
          </p:cNvPr>
          <p:cNvGrpSpPr/>
          <p:nvPr/>
        </p:nvGrpSpPr>
        <p:grpSpPr>
          <a:xfrm>
            <a:off x="2332897" y="3247901"/>
            <a:ext cx="1596106" cy="1654055"/>
            <a:chOff x="1394883" y="3746500"/>
            <a:chExt cx="2128142" cy="1816100"/>
          </a:xfrm>
        </p:grpSpPr>
        <p:sp>
          <p:nvSpPr>
            <p:cNvPr id="49" name="TextBox 96">
              <a:extLst>
                <a:ext uri="{FF2B5EF4-FFF2-40B4-BE49-F238E27FC236}">
                  <a16:creationId xmlns:a16="http://schemas.microsoft.com/office/drawing/2014/main" id="{0EA082A0-9FA1-4F02-8EFA-7E3203540BAF}"/>
                </a:ext>
              </a:extLst>
            </p:cNvPr>
            <p:cNvSpPr txBox="1"/>
            <p:nvPr/>
          </p:nvSpPr>
          <p:spPr>
            <a:xfrm>
              <a:off x="1438160" y="3746500"/>
              <a:ext cx="2041585" cy="430887"/>
            </a:xfrm>
            <a:prstGeom prst="rect">
              <a:avLst/>
            </a:prstGeom>
            <a:noFill/>
          </p:spPr>
          <p:txBody>
            <a:bodyPr wrap="none" rtlCol="0">
              <a:spAutoFit/>
            </a:bodyPr>
            <a:lstStyle/>
            <a:p>
              <a:pPr algn="ctr"/>
              <a:r>
                <a:rPr lang="zh-CN" altLang="en-US" sz="1500" dirty="0">
                  <a:solidFill>
                    <a:srgbClr val="02B3C1"/>
                  </a:solidFill>
                  <a:latin typeface="造字工房悦黑体验版细体" pitchFamily="50" charset="-122"/>
                  <a:ea typeface="造字工房悦黑体验版细体" pitchFamily="50" charset="-122"/>
                </a:rPr>
                <a:t>学生查看排行榜</a:t>
              </a:r>
            </a:p>
          </p:txBody>
        </p:sp>
        <p:sp>
          <p:nvSpPr>
            <p:cNvPr id="50" name="Rectangle 5">
              <a:extLst>
                <a:ext uri="{FF2B5EF4-FFF2-40B4-BE49-F238E27FC236}">
                  <a16:creationId xmlns:a16="http://schemas.microsoft.com/office/drawing/2014/main" id="{3FE2AFA3-3287-4800-9966-9E252EA8B560}"/>
                </a:ext>
              </a:extLst>
            </p:cNvPr>
            <p:cNvSpPr>
              <a:spLocks/>
            </p:cNvSpPr>
            <p:nvPr/>
          </p:nvSpPr>
          <p:spPr bwMode="auto">
            <a:xfrm>
              <a:off x="1394883"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学生点击学生主页的“排行榜”按钮</a:t>
              </a:r>
              <a:endParaRPr lang="zh-CN" altLang="zh-CN" sz="1050" dirty="0"/>
            </a:p>
            <a:p>
              <a:pPr lvl="0"/>
              <a:r>
                <a:rPr lang="zh-CN" altLang="zh-CN" sz="1050" b="1" dirty="0"/>
                <a:t>系统跳转到排行榜界面</a:t>
              </a:r>
              <a:endParaRPr lang="zh-CN" altLang="zh-CN" sz="1050" dirty="0"/>
            </a:p>
            <a:p>
              <a:pPr lvl="0"/>
              <a:r>
                <a:rPr lang="zh-CN" altLang="zh-CN" sz="1050" b="1" dirty="0"/>
                <a:t>系统分别显示学习时间排行榜，学习单词数量排行榜，金币排行榜</a:t>
              </a:r>
              <a:endParaRPr lang="zh-CN" altLang="zh-CN" sz="1050" dirty="0"/>
            </a:p>
          </p:txBody>
        </p:sp>
      </p:grpSp>
      <p:grpSp>
        <p:nvGrpSpPr>
          <p:cNvPr id="51" name="组合 50">
            <a:extLst>
              <a:ext uri="{FF2B5EF4-FFF2-40B4-BE49-F238E27FC236}">
                <a16:creationId xmlns:a16="http://schemas.microsoft.com/office/drawing/2014/main" id="{919428CA-6FB6-4D29-94E6-B394CA1BD2AA}"/>
              </a:ext>
            </a:extLst>
          </p:cNvPr>
          <p:cNvGrpSpPr/>
          <p:nvPr/>
        </p:nvGrpSpPr>
        <p:grpSpPr>
          <a:xfrm>
            <a:off x="4348600" y="3247901"/>
            <a:ext cx="1596107" cy="1362075"/>
            <a:chOff x="3931858" y="3746500"/>
            <a:chExt cx="2128142" cy="1816100"/>
          </a:xfrm>
        </p:grpSpPr>
        <p:sp>
          <p:nvSpPr>
            <p:cNvPr id="52" name="TextBox 98">
              <a:extLst>
                <a:ext uri="{FF2B5EF4-FFF2-40B4-BE49-F238E27FC236}">
                  <a16:creationId xmlns:a16="http://schemas.microsoft.com/office/drawing/2014/main" id="{0FA38ED3-073E-4122-A541-72334AEFA1F2}"/>
                </a:ext>
              </a:extLst>
            </p:cNvPr>
            <p:cNvSpPr txBox="1"/>
            <p:nvPr/>
          </p:nvSpPr>
          <p:spPr>
            <a:xfrm>
              <a:off x="3975135" y="3746500"/>
              <a:ext cx="2041585" cy="430887"/>
            </a:xfrm>
            <a:prstGeom prst="rect">
              <a:avLst/>
            </a:prstGeom>
            <a:noFill/>
          </p:spPr>
          <p:txBody>
            <a:bodyPr wrap="none" rtlCol="0">
              <a:spAutoFit/>
            </a:bodyPr>
            <a:lstStyle/>
            <a:p>
              <a:pPr algn="ctr"/>
              <a:r>
                <a:rPr lang="zh-CN" altLang="en-US" sz="1500" dirty="0">
                  <a:solidFill>
                    <a:srgbClr val="77468A"/>
                  </a:solidFill>
                  <a:latin typeface="造字工房悦黑体验版细体" pitchFamily="50" charset="-122"/>
                  <a:ea typeface="造字工房悦黑体验版细体" pitchFamily="50" charset="-122"/>
                </a:rPr>
                <a:t>学生打卡和签到</a:t>
              </a:r>
            </a:p>
          </p:txBody>
        </p:sp>
        <p:sp>
          <p:nvSpPr>
            <p:cNvPr id="53" name="Rectangle 5">
              <a:extLst>
                <a:ext uri="{FF2B5EF4-FFF2-40B4-BE49-F238E27FC236}">
                  <a16:creationId xmlns:a16="http://schemas.microsoft.com/office/drawing/2014/main" id="{DF1EACAA-4E57-484F-A8F3-21E0D0C03430}"/>
                </a:ext>
              </a:extLst>
            </p:cNvPr>
            <p:cNvSpPr>
              <a:spLocks/>
            </p:cNvSpPr>
            <p:nvPr/>
          </p:nvSpPr>
          <p:spPr bwMode="auto">
            <a:xfrm>
              <a:off x="3931858"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学生点击学生主页的打卡按钮</a:t>
              </a:r>
              <a:endParaRPr lang="zh-CN" altLang="zh-CN" sz="1050" dirty="0"/>
            </a:p>
            <a:p>
              <a:pPr lvl="0"/>
              <a:r>
                <a:rPr lang="zh-CN" altLang="zh-CN" sz="1050" b="1" dirty="0"/>
                <a:t>系统显示打卡日历表</a:t>
              </a:r>
              <a:endParaRPr lang="zh-CN" altLang="zh-CN" sz="1050" dirty="0"/>
            </a:p>
            <a:p>
              <a:pPr lvl="0"/>
              <a:r>
                <a:rPr lang="zh-CN" altLang="zh-CN" sz="1050" b="1" dirty="0"/>
                <a:t>系统显示“今日打卡成功”</a:t>
              </a:r>
              <a:endParaRPr lang="zh-CN" altLang="zh-CN" sz="1050" dirty="0"/>
            </a:p>
            <a:p>
              <a:pPr lvl="0"/>
              <a:r>
                <a:rPr lang="zh-CN" altLang="zh-CN" sz="1050" b="1" dirty="0"/>
                <a:t>学生的金币数量加十</a:t>
              </a:r>
              <a:endParaRPr lang="zh-CN" altLang="zh-CN" sz="1050" dirty="0"/>
            </a:p>
            <a:p>
              <a:pPr lvl="0"/>
              <a:r>
                <a:rPr lang="zh-CN" altLang="zh-CN" sz="1050" b="1" dirty="0"/>
                <a:t>学生点击退出打卡日历</a:t>
              </a:r>
              <a:endParaRPr lang="zh-CN" altLang="zh-CN" sz="1050" dirty="0"/>
            </a:p>
            <a:p>
              <a:pPr lvl="0"/>
              <a:r>
                <a:rPr lang="zh-CN" altLang="zh-CN" sz="1050" b="1" dirty="0"/>
                <a:t>系统显示学生主页</a:t>
              </a:r>
              <a:endParaRPr lang="zh-CN" altLang="zh-CN" sz="1050" dirty="0"/>
            </a:p>
          </p:txBody>
        </p:sp>
      </p:grpSp>
      <p:grpSp>
        <p:nvGrpSpPr>
          <p:cNvPr id="54" name="组合 53">
            <a:extLst>
              <a:ext uri="{FF2B5EF4-FFF2-40B4-BE49-F238E27FC236}">
                <a16:creationId xmlns:a16="http://schemas.microsoft.com/office/drawing/2014/main" id="{8B974C5F-567E-42D7-8B51-D4E1A64874ED}"/>
              </a:ext>
            </a:extLst>
          </p:cNvPr>
          <p:cNvGrpSpPr/>
          <p:nvPr/>
        </p:nvGrpSpPr>
        <p:grpSpPr>
          <a:xfrm>
            <a:off x="6173743" y="3247901"/>
            <a:ext cx="1596107" cy="1362075"/>
            <a:chOff x="6366331" y="3746500"/>
            <a:chExt cx="2128142" cy="1816100"/>
          </a:xfrm>
        </p:grpSpPr>
        <p:sp>
          <p:nvSpPr>
            <p:cNvPr id="55" name="TextBox 100">
              <a:extLst>
                <a:ext uri="{FF2B5EF4-FFF2-40B4-BE49-F238E27FC236}">
                  <a16:creationId xmlns:a16="http://schemas.microsoft.com/office/drawing/2014/main" id="{8027D31D-9338-4279-A2D5-BB5C360BAE77}"/>
                </a:ext>
              </a:extLst>
            </p:cNvPr>
            <p:cNvSpPr txBox="1"/>
            <p:nvPr/>
          </p:nvSpPr>
          <p:spPr>
            <a:xfrm>
              <a:off x="6537848" y="3746500"/>
              <a:ext cx="1785105" cy="430887"/>
            </a:xfrm>
            <a:prstGeom prst="rect">
              <a:avLst/>
            </a:prstGeom>
            <a:noFill/>
          </p:spPr>
          <p:txBody>
            <a:bodyPr wrap="none" rtlCol="0">
              <a:spAutoFit/>
            </a:bodyPr>
            <a:lstStyle/>
            <a:p>
              <a:pPr algn="ctr"/>
              <a:r>
                <a:rPr lang="zh-CN" altLang="en-US" sz="1500" dirty="0">
                  <a:solidFill>
                    <a:srgbClr val="E45C5B"/>
                  </a:solidFill>
                  <a:latin typeface="造字工房悦黑体验版细体" pitchFamily="50" charset="-122"/>
                  <a:ea typeface="造字工房悦黑体验版细体" pitchFamily="50" charset="-122"/>
                </a:rPr>
                <a:t>学生参加比赛</a:t>
              </a:r>
            </a:p>
          </p:txBody>
        </p:sp>
        <p:sp>
          <p:nvSpPr>
            <p:cNvPr id="56" name="Rectangle 5">
              <a:extLst>
                <a:ext uri="{FF2B5EF4-FFF2-40B4-BE49-F238E27FC236}">
                  <a16:creationId xmlns:a16="http://schemas.microsoft.com/office/drawing/2014/main" id="{BAE3B79B-E63E-4E6A-A263-A4AA4AB703CD}"/>
                </a:ext>
              </a:extLst>
            </p:cNvPr>
            <p:cNvSpPr>
              <a:spLocks/>
            </p:cNvSpPr>
            <p:nvPr/>
          </p:nvSpPr>
          <p:spPr bwMode="auto">
            <a:xfrm>
              <a:off x="6366331"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学生点击“单词比赛”框</a:t>
              </a:r>
              <a:endParaRPr lang="zh-CN" altLang="zh-CN" sz="1050" dirty="0"/>
            </a:p>
            <a:p>
              <a:pPr lvl="0"/>
              <a:r>
                <a:rPr lang="zh-CN" altLang="zh-CN" sz="1050" b="1" dirty="0"/>
                <a:t>系统显示学生参加过的比赛数据和没参加过的比赛</a:t>
              </a:r>
              <a:endParaRPr lang="zh-CN" altLang="zh-CN" sz="1050" dirty="0"/>
            </a:p>
            <a:p>
              <a:pPr lvl="0"/>
              <a:r>
                <a:rPr lang="zh-CN" altLang="zh-CN" sz="1050" b="1" dirty="0"/>
                <a:t>学生点击比赛按钮进入比赛</a:t>
              </a:r>
              <a:endParaRPr lang="zh-CN" altLang="zh-CN" sz="1050" dirty="0"/>
            </a:p>
          </p:txBody>
        </p:sp>
      </p:grpSp>
      <p:grpSp>
        <p:nvGrpSpPr>
          <p:cNvPr id="57" name="组合 56">
            <a:extLst>
              <a:ext uri="{FF2B5EF4-FFF2-40B4-BE49-F238E27FC236}">
                <a16:creationId xmlns:a16="http://schemas.microsoft.com/office/drawing/2014/main" id="{253FD6C8-A92E-4B38-9675-BC3E8AE8D32D}"/>
              </a:ext>
            </a:extLst>
          </p:cNvPr>
          <p:cNvGrpSpPr/>
          <p:nvPr/>
        </p:nvGrpSpPr>
        <p:grpSpPr>
          <a:xfrm>
            <a:off x="8165829" y="3245138"/>
            <a:ext cx="1596107" cy="1400853"/>
            <a:chOff x="8902642" y="3694796"/>
            <a:chExt cx="2128142" cy="1867804"/>
          </a:xfrm>
        </p:grpSpPr>
        <p:sp>
          <p:nvSpPr>
            <p:cNvPr id="58" name="TextBox 102">
              <a:extLst>
                <a:ext uri="{FF2B5EF4-FFF2-40B4-BE49-F238E27FC236}">
                  <a16:creationId xmlns:a16="http://schemas.microsoft.com/office/drawing/2014/main" id="{F4271782-49A7-4567-9E21-799BBEE88F41}"/>
                </a:ext>
              </a:extLst>
            </p:cNvPr>
            <p:cNvSpPr txBox="1"/>
            <p:nvPr/>
          </p:nvSpPr>
          <p:spPr>
            <a:xfrm>
              <a:off x="8967929" y="3694796"/>
              <a:ext cx="2041583" cy="430887"/>
            </a:xfrm>
            <a:prstGeom prst="rect">
              <a:avLst/>
            </a:prstGeom>
            <a:noFill/>
          </p:spPr>
          <p:txBody>
            <a:bodyPr wrap="none" rtlCol="0">
              <a:spAutoFit/>
            </a:bodyPr>
            <a:lstStyle/>
            <a:p>
              <a:pPr algn="ctr"/>
              <a:r>
                <a:rPr lang="zh-CN" altLang="en-US" sz="1500" dirty="0">
                  <a:solidFill>
                    <a:schemeClr val="accent5"/>
                  </a:solidFill>
                  <a:latin typeface="造字工房悦黑体验版细体" pitchFamily="50" charset="-122"/>
                  <a:ea typeface="造字工房悦黑体验版细体" pitchFamily="50" charset="-122"/>
                </a:rPr>
                <a:t>学生切换单词书</a:t>
              </a:r>
            </a:p>
          </p:txBody>
        </p:sp>
        <p:sp>
          <p:nvSpPr>
            <p:cNvPr id="59" name="Rectangle 5">
              <a:extLst>
                <a:ext uri="{FF2B5EF4-FFF2-40B4-BE49-F238E27FC236}">
                  <a16:creationId xmlns:a16="http://schemas.microsoft.com/office/drawing/2014/main" id="{5E60DE05-66A7-4200-BB86-5FCA9A5B55F3}"/>
                </a:ext>
              </a:extLst>
            </p:cNvPr>
            <p:cNvSpPr>
              <a:spLocks/>
            </p:cNvSpPr>
            <p:nvPr/>
          </p:nvSpPr>
          <p:spPr bwMode="auto">
            <a:xfrm>
              <a:off x="8902642"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学生点击“正在学习”框</a:t>
              </a:r>
              <a:endParaRPr lang="zh-CN" altLang="zh-CN" sz="1050" dirty="0"/>
            </a:p>
            <a:p>
              <a:pPr lvl="0"/>
              <a:r>
                <a:rPr lang="zh-CN" altLang="zh-CN" sz="1050" b="1" dirty="0"/>
                <a:t>系统显示学生班级，学前学后检测情况</a:t>
              </a:r>
              <a:endParaRPr lang="en-US" altLang="zh-CN" sz="1050" b="1" dirty="0"/>
            </a:p>
            <a:p>
              <a:pPr lvl="0"/>
              <a:r>
                <a:rPr lang="zh-CN" altLang="zh-CN" sz="1050" b="1" dirty="0"/>
                <a:t>系统显示当前单词书的课程名和单元</a:t>
              </a:r>
              <a:endParaRPr lang="zh-CN" altLang="zh-CN" sz="1050" dirty="0"/>
            </a:p>
            <a:p>
              <a:pPr lvl="0"/>
              <a:r>
                <a:rPr lang="zh-CN" altLang="zh-CN" sz="1050" b="1" dirty="0"/>
                <a:t>学生点击“切换单词书”下拉框</a:t>
              </a:r>
              <a:endParaRPr lang="zh-CN" altLang="zh-CN" sz="1050" dirty="0"/>
            </a:p>
            <a:p>
              <a:pPr lvl="0"/>
              <a:r>
                <a:rPr lang="zh-CN" altLang="zh-CN" sz="1050" b="1" dirty="0"/>
                <a:t>系统进入到不同的单词书页面</a:t>
              </a:r>
              <a:endParaRPr lang="zh-CN" altLang="zh-CN" sz="1050" dirty="0"/>
            </a:p>
            <a:p>
              <a:pPr lvl="0"/>
              <a:endParaRPr lang="zh-CN" altLang="zh-CN" sz="1050" dirty="0"/>
            </a:p>
            <a:p>
              <a:pPr algn="ctr" fontAlgn="base">
                <a:lnSpc>
                  <a:spcPct val="150000"/>
                </a:lnSpc>
                <a:spcBef>
                  <a:spcPct val="0"/>
                </a:spcBef>
                <a:spcAft>
                  <a:spcPct val="0"/>
                </a:spcAft>
              </a:pPr>
              <a:endParaRPr lang="en-US" sz="105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spTree>
    <p:extLst>
      <p:ext uri="{BB962C8B-B14F-4D97-AF65-F5344CB8AC3E}">
        <p14:creationId xmlns:p14="http://schemas.microsoft.com/office/powerpoint/2010/main" val="100764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3000"/>
                            </p:stCondLst>
                            <p:childTnLst>
                              <p:par>
                                <p:cTn id="49" presetID="2" presetClass="entr" presetSubtype="4" decel="100000"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fill="hold"/>
                                        <p:tgtEl>
                                          <p:spTgt spid="48"/>
                                        </p:tgtEl>
                                        <p:attrNameLst>
                                          <p:attrName>ppt_x</p:attrName>
                                        </p:attrNameLst>
                                      </p:cBhvr>
                                      <p:tavLst>
                                        <p:tav tm="0">
                                          <p:val>
                                            <p:strVal val="#ppt_x"/>
                                          </p:val>
                                        </p:tav>
                                        <p:tav tm="100000">
                                          <p:val>
                                            <p:strVal val="#ppt_x"/>
                                          </p:val>
                                        </p:tav>
                                      </p:tavLst>
                                    </p:anim>
                                    <p:anim calcmode="lin" valueType="num">
                                      <p:cBhvr additive="base">
                                        <p:cTn id="52" dur="500" fill="hold"/>
                                        <p:tgtEl>
                                          <p:spTgt spid="48"/>
                                        </p:tgtEl>
                                        <p:attrNameLst>
                                          <p:attrName>ppt_y</p:attrName>
                                        </p:attrNameLst>
                                      </p:cBhvr>
                                      <p:tavLst>
                                        <p:tav tm="0">
                                          <p:val>
                                            <p:strVal val="1+#ppt_h/2"/>
                                          </p:val>
                                        </p:tav>
                                        <p:tav tm="100000">
                                          <p:val>
                                            <p:strVal val="#ppt_y"/>
                                          </p:val>
                                        </p:tav>
                                      </p:tavLst>
                                    </p:anim>
                                  </p:childTnLst>
                                </p:cTn>
                              </p:par>
                            </p:childTnLst>
                          </p:cTn>
                        </p:par>
                        <p:par>
                          <p:cTn id="53" fill="hold">
                            <p:stCondLst>
                              <p:cond delay="3500"/>
                            </p:stCondLst>
                            <p:childTnLst>
                              <p:par>
                                <p:cTn id="54" presetID="2" presetClass="entr" presetSubtype="4" decel="100000"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additive="base">
                                        <p:cTn id="56" dur="500" fill="hold"/>
                                        <p:tgtEl>
                                          <p:spTgt spid="51"/>
                                        </p:tgtEl>
                                        <p:attrNameLst>
                                          <p:attrName>ppt_x</p:attrName>
                                        </p:attrNameLst>
                                      </p:cBhvr>
                                      <p:tavLst>
                                        <p:tav tm="0">
                                          <p:val>
                                            <p:strVal val="#ppt_x"/>
                                          </p:val>
                                        </p:tav>
                                        <p:tav tm="100000">
                                          <p:val>
                                            <p:strVal val="#ppt_x"/>
                                          </p:val>
                                        </p:tav>
                                      </p:tavLst>
                                    </p:anim>
                                    <p:anim calcmode="lin" valueType="num">
                                      <p:cBhvr additive="base">
                                        <p:cTn id="57" dur="500" fill="hold"/>
                                        <p:tgtEl>
                                          <p:spTgt spid="51"/>
                                        </p:tgtEl>
                                        <p:attrNameLst>
                                          <p:attrName>ppt_y</p:attrName>
                                        </p:attrNameLst>
                                      </p:cBhvr>
                                      <p:tavLst>
                                        <p:tav tm="0">
                                          <p:val>
                                            <p:strVal val="1+#ppt_h/2"/>
                                          </p:val>
                                        </p:tav>
                                        <p:tav tm="100000">
                                          <p:val>
                                            <p:strVal val="#ppt_y"/>
                                          </p:val>
                                        </p:tav>
                                      </p:tavLst>
                                    </p:anim>
                                  </p:childTnLst>
                                </p:cTn>
                              </p:par>
                            </p:childTnLst>
                          </p:cTn>
                        </p:par>
                        <p:par>
                          <p:cTn id="58" fill="hold">
                            <p:stCondLst>
                              <p:cond delay="4000"/>
                            </p:stCondLst>
                            <p:childTnLst>
                              <p:par>
                                <p:cTn id="59" presetID="2" presetClass="entr" presetSubtype="4" decel="100000"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fill="hold"/>
                                        <p:tgtEl>
                                          <p:spTgt spid="54"/>
                                        </p:tgtEl>
                                        <p:attrNameLst>
                                          <p:attrName>ppt_x</p:attrName>
                                        </p:attrNameLst>
                                      </p:cBhvr>
                                      <p:tavLst>
                                        <p:tav tm="0">
                                          <p:val>
                                            <p:strVal val="#ppt_x"/>
                                          </p:val>
                                        </p:tav>
                                        <p:tav tm="100000">
                                          <p:val>
                                            <p:strVal val="#ppt_x"/>
                                          </p:val>
                                        </p:tav>
                                      </p:tavLst>
                                    </p:anim>
                                    <p:anim calcmode="lin" valueType="num">
                                      <p:cBhvr additive="base">
                                        <p:cTn id="62" dur="500" fill="hold"/>
                                        <p:tgtEl>
                                          <p:spTgt spid="54"/>
                                        </p:tgtEl>
                                        <p:attrNameLst>
                                          <p:attrName>ppt_y</p:attrName>
                                        </p:attrNameLst>
                                      </p:cBhvr>
                                      <p:tavLst>
                                        <p:tav tm="0">
                                          <p:val>
                                            <p:strVal val="1+#ppt_h/2"/>
                                          </p:val>
                                        </p:tav>
                                        <p:tav tm="100000">
                                          <p:val>
                                            <p:strVal val="#ppt_y"/>
                                          </p:val>
                                        </p:tav>
                                      </p:tavLst>
                                    </p:anim>
                                  </p:childTnLst>
                                </p:cTn>
                              </p:par>
                            </p:childTnLst>
                          </p:cTn>
                        </p:par>
                        <p:par>
                          <p:cTn id="63" fill="hold">
                            <p:stCondLst>
                              <p:cond delay="4500"/>
                            </p:stCondLst>
                            <p:childTnLst>
                              <p:par>
                                <p:cTn id="64" presetID="2" presetClass="entr" presetSubtype="4" decel="10000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ppt_x"/>
                                          </p:val>
                                        </p:tav>
                                        <p:tav tm="100000">
                                          <p:val>
                                            <p:strVal val="#ppt_x"/>
                                          </p:val>
                                        </p:tav>
                                      </p:tavLst>
                                    </p:anim>
                                    <p:anim calcmode="lin" valueType="num">
                                      <p:cBhvr additive="base">
                                        <p:cTn id="6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99CF6E4A-BB40-4079-BC87-0F65E45C6F3D}"/>
              </a:ext>
            </a:extLst>
          </p:cNvPr>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学生端部分事件</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MH_SubTitle_1">
            <a:extLst>
              <a:ext uri="{FF2B5EF4-FFF2-40B4-BE49-F238E27FC236}">
                <a16:creationId xmlns:a16="http://schemas.microsoft.com/office/drawing/2014/main" id="{479F55C2-4DBD-4995-921A-DDACE30AF1DE}"/>
              </a:ext>
            </a:extLst>
          </p:cNvPr>
          <p:cNvSpPr>
            <a:spLocks noChangeArrowheads="1"/>
          </p:cNvSpPr>
          <p:nvPr>
            <p:custDataLst>
              <p:tags r:id="rId1"/>
            </p:custDataLst>
          </p:nvPr>
        </p:nvSpPr>
        <p:spPr bwMode="auto">
          <a:xfrm>
            <a:off x="2800588" y="1920237"/>
            <a:ext cx="892640" cy="892640"/>
          </a:xfrm>
          <a:prstGeom prst="ellipse">
            <a:avLst/>
          </a:prstGeom>
          <a:gradFill>
            <a:gsLst>
              <a:gs pos="0">
                <a:srgbClr val="0699AC"/>
              </a:gs>
              <a:gs pos="100000">
                <a:srgbClr val="02B3C1"/>
              </a:gs>
            </a:gsLst>
            <a:lin ang="5400000" scaled="1"/>
          </a:gradFill>
          <a:ln w="28575" cap="flat">
            <a:gradFill>
              <a:gsLst>
                <a:gs pos="100000">
                  <a:srgbClr val="0699AC"/>
                </a:gs>
                <a:gs pos="0">
                  <a:srgbClr val="02B3C1"/>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4" name="组合 3">
            <a:extLst>
              <a:ext uri="{FF2B5EF4-FFF2-40B4-BE49-F238E27FC236}">
                <a16:creationId xmlns:a16="http://schemas.microsoft.com/office/drawing/2014/main" id="{6CFAB12B-C7EC-4F41-B4B8-C80AC54AEE97}"/>
              </a:ext>
            </a:extLst>
          </p:cNvPr>
          <p:cNvGrpSpPr/>
          <p:nvPr/>
        </p:nvGrpSpPr>
        <p:grpSpPr>
          <a:xfrm>
            <a:off x="2152747" y="2366557"/>
            <a:ext cx="1094161" cy="604561"/>
            <a:chOff x="1001790" y="2546063"/>
            <a:chExt cx="1458881" cy="806081"/>
          </a:xfrm>
        </p:grpSpPr>
        <p:cxnSp>
          <p:nvCxnSpPr>
            <p:cNvPr id="5" name="MH_Other_1">
              <a:extLst>
                <a:ext uri="{FF2B5EF4-FFF2-40B4-BE49-F238E27FC236}">
                  <a16:creationId xmlns:a16="http://schemas.microsoft.com/office/drawing/2014/main" id="{0635D568-4034-406C-B8D0-CD296A531B24}"/>
                </a:ext>
              </a:extLst>
            </p:cNvPr>
            <p:cNvCxnSpPr/>
            <p:nvPr>
              <p:custDataLst>
                <p:tags r:id="rId16"/>
              </p:custDataLst>
            </p:nvPr>
          </p:nvCxnSpPr>
          <p:spPr>
            <a:xfrm>
              <a:off x="1001790" y="2546063"/>
              <a:ext cx="652799"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6" name="MH_Other_3">
              <a:extLst>
                <a:ext uri="{FF2B5EF4-FFF2-40B4-BE49-F238E27FC236}">
                  <a16:creationId xmlns:a16="http://schemas.microsoft.com/office/drawing/2014/main" id="{1C553114-7B2F-4252-9F54-70F2AC74BFEB}"/>
                </a:ext>
              </a:extLst>
            </p:cNvPr>
            <p:cNvSpPr>
              <a:spLocks/>
            </p:cNvSpPr>
            <p:nvPr>
              <p:custDataLst>
                <p:tags r:id="rId17"/>
              </p:custDataLst>
            </p:nvPr>
          </p:nvSpPr>
          <p:spPr bwMode="auto">
            <a:xfrm flipV="1">
              <a:off x="1641967"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grpSp>
      <p:sp>
        <p:nvSpPr>
          <p:cNvPr id="7" name="MH_SubTitle_2">
            <a:extLst>
              <a:ext uri="{FF2B5EF4-FFF2-40B4-BE49-F238E27FC236}">
                <a16:creationId xmlns:a16="http://schemas.microsoft.com/office/drawing/2014/main" id="{8C0A16FF-3040-48B8-B739-B25B4C7089F2}"/>
              </a:ext>
            </a:extLst>
          </p:cNvPr>
          <p:cNvSpPr>
            <a:spLocks noChangeArrowheads="1"/>
          </p:cNvSpPr>
          <p:nvPr>
            <p:custDataLst>
              <p:tags r:id="rId2"/>
            </p:custDataLst>
          </p:nvPr>
        </p:nvSpPr>
        <p:spPr bwMode="auto">
          <a:xfrm>
            <a:off x="4627795" y="1920237"/>
            <a:ext cx="891288" cy="892640"/>
          </a:xfrm>
          <a:prstGeom prst="ellipse">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sp>
        <p:nvSpPr>
          <p:cNvPr id="8" name="MH_SubTitle_3">
            <a:extLst>
              <a:ext uri="{FF2B5EF4-FFF2-40B4-BE49-F238E27FC236}">
                <a16:creationId xmlns:a16="http://schemas.microsoft.com/office/drawing/2014/main" id="{C1FFB278-A584-4891-B2C3-AAFE5616E5CE}"/>
              </a:ext>
            </a:extLst>
          </p:cNvPr>
          <p:cNvSpPr>
            <a:spLocks noChangeArrowheads="1"/>
          </p:cNvSpPr>
          <p:nvPr>
            <p:custDataLst>
              <p:tags r:id="rId3"/>
            </p:custDataLst>
          </p:nvPr>
        </p:nvSpPr>
        <p:spPr bwMode="auto">
          <a:xfrm>
            <a:off x="6453649" y="1920237"/>
            <a:ext cx="891288" cy="892640"/>
          </a:xfrm>
          <a:prstGeom prst="ellipse">
            <a:avLst/>
          </a:prstGeom>
          <a:gradFill>
            <a:gsLst>
              <a:gs pos="100000">
                <a:srgbClr val="EA8384"/>
              </a:gs>
              <a:gs pos="0">
                <a:srgbClr val="E45C5B"/>
              </a:gs>
            </a:gsLst>
            <a:lin ang="5400000" scaled="1"/>
          </a:gradFill>
          <a:ln w="28575" cap="flat">
            <a:gradFill>
              <a:gsLst>
                <a:gs pos="0">
                  <a:srgbClr val="EA8384"/>
                </a:gs>
                <a:gs pos="100000">
                  <a:srgbClr val="E45C5B"/>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sp>
        <p:nvSpPr>
          <p:cNvPr id="9" name="MH_SubTitle_4">
            <a:extLst>
              <a:ext uri="{FF2B5EF4-FFF2-40B4-BE49-F238E27FC236}">
                <a16:creationId xmlns:a16="http://schemas.microsoft.com/office/drawing/2014/main" id="{E9DC5FEC-F1E9-4E75-A1AC-F5174B6CF0D4}"/>
              </a:ext>
            </a:extLst>
          </p:cNvPr>
          <p:cNvSpPr>
            <a:spLocks noChangeArrowheads="1"/>
          </p:cNvSpPr>
          <p:nvPr>
            <p:custDataLst>
              <p:tags r:id="rId4"/>
            </p:custDataLst>
          </p:nvPr>
        </p:nvSpPr>
        <p:spPr bwMode="auto">
          <a:xfrm>
            <a:off x="8284914" y="1920237"/>
            <a:ext cx="891288" cy="892640"/>
          </a:xfrm>
          <a:prstGeom prst="ellipse">
            <a:avLst/>
          </a:prstGeom>
          <a:gradFill>
            <a:gsLst>
              <a:gs pos="0">
                <a:srgbClr val="FF9A05"/>
              </a:gs>
              <a:gs pos="100000">
                <a:srgbClr val="FFC165"/>
              </a:gs>
            </a:gsLst>
            <a:lin ang="5400000" scaled="1"/>
          </a:gradFill>
          <a:ln w="28575" cap="flat">
            <a:gradFill>
              <a:gsLst>
                <a:gs pos="100000">
                  <a:srgbClr val="FF9A05"/>
                </a:gs>
                <a:gs pos="0">
                  <a:srgbClr val="FFC165"/>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10" name="组合 9">
            <a:extLst>
              <a:ext uri="{FF2B5EF4-FFF2-40B4-BE49-F238E27FC236}">
                <a16:creationId xmlns:a16="http://schemas.microsoft.com/office/drawing/2014/main" id="{E41A8DA1-7E21-44BB-AC6B-9D1A0A6B1DAF}"/>
              </a:ext>
            </a:extLst>
          </p:cNvPr>
          <p:cNvGrpSpPr/>
          <p:nvPr/>
        </p:nvGrpSpPr>
        <p:grpSpPr>
          <a:xfrm>
            <a:off x="6899293" y="1761999"/>
            <a:ext cx="1831265" cy="1209121"/>
            <a:chOff x="7329618" y="1739983"/>
            <a:chExt cx="2441686" cy="1612161"/>
          </a:xfrm>
        </p:grpSpPr>
        <p:sp>
          <p:nvSpPr>
            <p:cNvPr id="11" name="MH_Other_6">
              <a:extLst>
                <a:ext uri="{FF2B5EF4-FFF2-40B4-BE49-F238E27FC236}">
                  <a16:creationId xmlns:a16="http://schemas.microsoft.com/office/drawing/2014/main" id="{AF99120C-2B79-4880-AD77-24559D9171BA}"/>
                </a:ext>
              </a:extLst>
            </p:cNvPr>
            <p:cNvSpPr>
              <a:spLocks/>
            </p:cNvSpPr>
            <p:nvPr>
              <p:custDataLst>
                <p:tags r:id="rId13"/>
              </p:custDataLst>
            </p:nvPr>
          </p:nvSpPr>
          <p:spPr bwMode="auto">
            <a:xfrm flipH="1">
              <a:off x="7329618"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12" name="MH_Other_8">
              <a:extLst>
                <a:ext uri="{FF2B5EF4-FFF2-40B4-BE49-F238E27FC236}">
                  <a16:creationId xmlns:a16="http://schemas.microsoft.com/office/drawing/2014/main" id="{E7AA21AF-A169-4A61-9E06-E3BC52930547}"/>
                </a:ext>
              </a:extLst>
            </p:cNvPr>
            <p:cNvCxnSpPr/>
            <p:nvPr>
              <p:custDataLst>
                <p:tags r:id="rId14"/>
              </p:custDataLst>
            </p:nvPr>
          </p:nvCxnSpPr>
          <p:spPr>
            <a:xfrm>
              <a:off x="8135698"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13" name="MH_Other_10">
              <a:extLst>
                <a:ext uri="{FF2B5EF4-FFF2-40B4-BE49-F238E27FC236}">
                  <a16:creationId xmlns:a16="http://schemas.microsoft.com/office/drawing/2014/main" id="{C9283154-A4A8-4F54-9B5F-AD050AEB98F3}"/>
                </a:ext>
              </a:extLst>
            </p:cNvPr>
            <p:cNvSpPr>
              <a:spLocks/>
            </p:cNvSpPr>
            <p:nvPr>
              <p:custDataLst>
                <p:tags r:id="rId15"/>
              </p:custDataLst>
            </p:nvPr>
          </p:nvSpPr>
          <p:spPr bwMode="auto">
            <a:xfrm flipV="1">
              <a:off x="8952600"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grpSp>
      <p:grpSp>
        <p:nvGrpSpPr>
          <p:cNvPr id="14" name="组合 13">
            <a:extLst>
              <a:ext uri="{FF2B5EF4-FFF2-40B4-BE49-F238E27FC236}">
                <a16:creationId xmlns:a16="http://schemas.microsoft.com/office/drawing/2014/main" id="{11EB5AD8-EC7C-4C78-9438-D8828EE28EAB}"/>
              </a:ext>
            </a:extLst>
          </p:cNvPr>
          <p:cNvGrpSpPr/>
          <p:nvPr/>
        </p:nvGrpSpPr>
        <p:grpSpPr>
          <a:xfrm>
            <a:off x="8730558" y="1761998"/>
            <a:ext cx="1094160" cy="604560"/>
            <a:chOff x="9771304" y="1739983"/>
            <a:chExt cx="1458880" cy="806080"/>
          </a:xfrm>
        </p:grpSpPr>
        <p:sp>
          <p:nvSpPr>
            <p:cNvPr id="15" name="MH_Other_9">
              <a:extLst>
                <a:ext uri="{FF2B5EF4-FFF2-40B4-BE49-F238E27FC236}">
                  <a16:creationId xmlns:a16="http://schemas.microsoft.com/office/drawing/2014/main" id="{81880999-1018-4608-9CCC-95A53333D690}"/>
                </a:ext>
              </a:extLst>
            </p:cNvPr>
            <p:cNvSpPr>
              <a:spLocks/>
            </p:cNvSpPr>
            <p:nvPr>
              <p:custDataLst>
                <p:tags r:id="rId11"/>
              </p:custDataLst>
            </p:nvPr>
          </p:nvSpPr>
          <p:spPr bwMode="auto">
            <a:xfrm flipH="1">
              <a:off x="9771304"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16" name="MH_Other_11">
              <a:extLst>
                <a:ext uri="{FF2B5EF4-FFF2-40B4-BE49-F238E27FC236}">
                  <a16:creationId xmlns:a16="http://schemas.microsoft.com/office/drawing/2014/main" id="{8F4699B5-93B7-488A-9A47-F50D71495355}"/>
                </a:ext>
              </a:extLst>
            </p:cNvPr>
            <p:cNvCxnSpPr/>
            <p:nvPr>
              <p:custDataLst>
                <p:tags r:id="rId12"/>
              </p:custDataLst>
            </p:nvPr>
          </p:nvCxnSpPr>
          <p:spPr>
            <a:xfrm>
              <a:off x="10577385" y="2546063"/>
              <a:ext cx="652799"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D7AF14B9-7874-4155-927B-44E478915330}"/>
              </a:ext>
            </a:extLst>
          </p:cNvPr>
          <p:cNvGrpSpPr/>
          <p:nvPr/>
        </p:nvGrpSpPr>
        <p:grpSpPr>
          <a:xfrm>
            <a:off x="3247583" y="1761999"/>
            <a:ext cx="1827207" cy="1209121"/>
            <a:chOff x="2460671" y="1739983"/>
            <a:chExt cx="2436276" cy="1612161"/>
          </a:xfrm>
        </p:grpSpPr>
        <p:sp>
          <p:nvSpPr>
            <p:cNvPr id="18" name="MH_Other_2">
              <a:extLst>
                <a:ext uri="{FF2B5EF4-FFF2-40B4-BE49-F238E27FC236}">
                  <a16:creationId xmlns:a16="http://schemas.microsoft.com/office/drawing/2014/main" id="{158F4245-450B-405F-B281-93E480A9DED5}"/>
                </a:ext>
              </a:extLst>
            </p:cNvPr>
            <p:cNvSpPr>
              <a:spLocks/>
            </p:cNvSpPr>
            <p:nvPr>
              <p:custDataLst>
                <p:tags r:id="rId8"/>
              </p:custDataLst>
            </p:nvPr>
          </p:nvSpPr>
          <p:spPr bwMode="auto">
            <a:xfrm flipH="1">
              <a:off x="2460671"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sp>
          <p:nvSpPr>
            <p:cNvPr id="19" name="MH_Other_5">
              <a:extLst>
                <a:ext uri="{FF2B5EF4-FFF2-40B4-BE49-F238E27FC236}">
                  <a16:creationId xmlns:a16="http://schemas.microsoft.com/office/drawing/2014/main" id="{D259BEDD-B363-4390-9362-043A34DF0906}"/>
                </a:ext>
              </a:extLst>
            </p:cNvPr>
            <p:cNvSpPr>
              <a:spLocks/>
            </p:cNvSpPr>
            <p:nvPr>
              <p:custDataLst>
                <p:tags r:id="rId9"/>
              </p:custDataLst>
            </p:nvPr>
          </p:nvSpPr>
          <p:spPr bwMode="auto">
            <a:xfrm flipV="1">
              <a:off x="4078243"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20" name="MH_Other_12">
              <a:extLst>
                <a:ext uri="{FF2B5EF4-FFF2-40B4-BE49-F238E27FC236}">
                  <a16:creationId xmlns:a16="http://schemas.microsoft.com/office/drawing/2014/main" id="{0D9F9AF3-36D8-4152-B4C6-8059887E2A9B}"/>
                </a:ext>
              </a:extLst>
            </p:cNvPr>
            <p:cNvCxnSpPr/>
            <p:nvPr>
              <p:custDataLst>
                <p:tags r:id="rId10"/>
              </p:custDataLst>
            </p:nvPr>
          </p:nvCxnSpPr>
          <p:spPr>
            <a:xfrm>
              <a:off x="3264949" y="2546063"/>
              <a:ext cx="827720"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A057FAAE-C91A-410A-9DF8-BCA698920FC2}"/>
              </a:ext>
            </a:extLst>
          </p:cNvPr>
          <p:cNvGrpSpPr/>
          <p:nvPr/>
        </p:nvGrpSpPr>
        <p:grpSpPr>
          <a:xfrm>
            <a:off x="5074790" y="1761999"/>
            <a:ext cx="1824503" cy="1209121"/>
            <a:chOff x="4896947" y="1739983"/>
            <a:chExt cx="2432670" cy="1612161"/>
          </a:xfrm>
        </p:grpSpPr>
        <p:sp>
          <p:nvSpPr>
            <p:cNvPr id="22" name="MH_Other_4">
              <a:extLst>
                <a:ext uri="{FF2B5EF4-FFF2-40B4-BE49-F238E27FC236}">
                  <a16:creationId xmlns:a16="http://schemas.microsoft.com/office/drawing/2014/main" id="{05219BB8-57C9-4A8E-8659-FDF79D94F4B8}"/>
                </a:ext>
              </a:extLst>
            </p:cNvPr>
            <p:cNvSpPr>
              <a:spLocks/>
            </p:cNvSpPr>
            <p:nvPr>
              <p:custDataLst>
                <p:tags r:id="rId5"/>
              </p:custDataLst>
            </p:nvPr>
          </p:nvSpPr>
          <p:spPr bwMode="auto">
            <a:xfrm flipH="1">
              <a:off x="4896947"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sp>
          <p:nvSpPr>
            <p:cNvPr id="23" name="MH_Other_7">
              <a:extLst>
                <a:ext uri="{FF2B5EF4-FFF2-40B4-BE49-F238E27FC236}">
                  <a16:creationId xmlns:a16="http://schemas.microsoft.com/office/drawing/2014/main" id="{26643B67-6AB3-4591-A941-873C622690D5}"/>
                </a:ext>
              </a:extLst>
            </p:cNvPr>
            <p:cNvSpPr>
              <a:spLocks/>
            </p:cNvSpPr>
            <p:nvPr>
              <p:custDataLst>
                <p:tags r:id="rId6"/>
              </p:custDataLst>
            </p:nvPr>
          </p:nvSpPr>
          <p:spPr bwMode="auto">
            <a:xfrm flipV="1">
              <a:off x="6510913"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24" name="MH_Other_13">
              <a:extLst>
                <a:ext uri="{FF2B5EF4-FFF2-40B4-BE49-F238E27FC236}">
                  <a16:creationId xmlns:a16="http://schemas.microsoft.com/office/drawing/2014/main" id="{09CEF1E5-227D-44B1-9EE3-ED2977FBE065}"/>
                </a:ext>
              </a:extLst>
            </p:cNvPr>
            <p:cNvCxnSpPr/>
            <p:nvPr>
              <p:custDataLst>
                <p:tags r:id="rId7"/>
              </p:custDataLst>
            </p:nvPr>
          </p:nvCxnSpPr>
          <p:spPr>
            <a:xfrm>
              <a:off x="5701225"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AEC1C20D-17E3-4169-A8A7-696D649BD448}"/>
              </a:ext>
            </a:extLst>
          </p:cNvPr>
          <p:cNvGrpSpPr/>
          <p:nvPr/>
        </p:nvGrpSpPr>
        <p:grpSpPr>
          <a:xfrm>
            <a:off x="2305850" y="3276827"/>
            <a:ext cx="1596107" cy="1362075"/>
            <a:chOff x="1394883" y="3746500"/>
            <a:chExt cx="2128142" cy="1816100"/>
          </a:xfrm>
        </p:grpSpPr>
        <p:sp>
          <p:nvSpPr>
            <p:cNvPr id="49" name="TextBox 96">
              <a:extLst>
                <a:ext uri="{FF2B5EF4-FFF2-40B4-BE49-F238E27FC236}">
                  <a16:creationId xmlns:a16="http://schemas.microsoft.com/office/drawing/2014/main" id="{0EA082A0-9FA1-4F02-8EFA-7E3203540BAF}"/>
                </a:ext>
              </a:extLst>
            </p:cNvPr>
            <p:cNvSpPr txBox="1"/>
            <p:nvPr/>
          </p:nvSpPr>
          <p:spPr>
            <a:xfrm>
              <a:off x="1566399" y="3746500"/>
              <a:ext cx="1785105" cy="430887"/>
            </a:xfrm>
            <a:prstGeom prst="rect">
              <a:avLst/>
            </a:prstGeom>
            <a:noFill/>
          </p:spPr>
          <p:txBody>
            <a:bodyPr wrap="none" rtlCol="0">
              <a:spAutoFit/>
            </a:bodyPr>
            <a:lstStyle/>
            <a:p>
              <a:pPr algn="ctr"/>
              <a:r>
                <a:rPr lang="zh-CN" altLang="en-US" sz="1500" dirty="0">
                  <a:solidFill>
                    <a:srgbClr val="02B3C1"/>
                  </a:solidFill>
                  <a:latin typeface="造字工房悦黑体验版细体" pitchFamily="50" charset="-122"/>
                  <a:ea typeface="造字工房悦黑体验版细体" pitchFamily="50" charset="-122"/>
                </a:rPr>
                <a:t>进行巩固测试</a:t>
              </a:r>
            </a:p>
          </p:txBody>
        </p:sp>
        <p:sp>
          <p:nvSpPr>
            <p:cNvPr id="50" name="Rectangle 5">
              <a:extLst>
                <a:ext uri="{FF2B5EF4-FFF2-40B4-BE49-F238E27FC236}">
                  <a16:creationId xmlns:a16="http://schemas.microsoft.com/office/drawing/2014/main" id="{3FE2AFA3-3287-4800-9966-9E252EA8B560}"/>
                </a:ext>
              </a:extLst>
            </p:cNvPr>
            <p:cNvSpPr>
              <a:spLocks/>
            </p:cNvSpPr>
            <p:nvPr/>
          </p:nvSpPr>
          <p:spPr bwMode="auto">
            <a:xfrm>
              <a:off x="1394883"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学生点击“正在学习”框</a:t>
              </a:r>
              <a:endParaRPr lang="zh-CN" altLang="zh-CN" sz="1050" dirty="0"/>
            </a:p>
            <a:p>
              <a:pPr lvl="0"/>
              <a:r>
                <a:rPr lang="zh-CN" altLang="zh-CN" sz="1050" b="1" dirty="0"/>
                <a:t>系统显示“正在学习”页面”</a:t>
              </a:r>
              <a:endParaRPr lang="zh-CN" altLang="zh-CN" sz="1050" dirty="0"/>
            </a:p>
            <a:p>
              <a:pPr lvl="0"/>
              <a:r>
                <a:rPr lang="zh-CN" altLang="zh-CN" sz="1050" b="1" dirty="0"/>
                <a:t>学生点击“巩固测试”按钮</a:t>
              </a:r>
              <a:endParaRPr lang="zh-CN" altLang="zh-CN" sz="1050" dirty="0"/>
            </a:p>
            <a:p>
              <a:pPr lvl="0"/>
              <a:r>
                <a:rPr lang="zh-CN" altLang="zh-CN" sz="1050" b="1" dirty="0"/>
                <a:t>系统显示学生之前学习的熟悉词</a:t>
              </a:r>
              <a:endParaRPr lang="zh-CN" altLang="zh-CN" sz="1050" dirty="0"/>
            </a:p>
            <a:p>
              <a:pPr lvl="0"/>
              <a:r>
                <a:rPr lang="zh-CN" altLang="zh-CN" sz="1050" b="1" dirty="0"/>
                <a:t>学生开始作答，形式与学前测试相同</a:t>
              </a:r>
              <a:endParaRPr lang="zh-CN" altLang="zh-CN" sz="1050" dirty="0"/>
            </a:p>
            <a:p>
              <a:pPr lvl="0"/>
              <a:r>
                <a:rPr lang="zh-CN" altLang="zh-CN" sz="1050" b="1" dirty="0"/>
                <a:t>巩固测试答对也会提高单词的熟练度</a:t>
              </a:r>
              <a:endParaRPr lang="zh-CN" altLang="zh-CN" sz="1050" dirty="0"/>
            </a:p>
            <a:p>
              <a:pPr lvl="0"/>
              <a:r>
                <a:rPr lang="zh-CN" altLang="zh-CN" sz="1050" b="1" dirty="0"/>
                <a:t>做完后，系统给出成绩和获得的金币数量</a:t>
              </a:r>
              <a:endParaRPr lang="zh-CN" altLang="zh-CN" sz="1050" dirty="0"/>
            </a:p>
            <a:p>
              <a:pPr lvl="0"/>
              <a:r>
                <a:rPr lang="zh-CN" altLang="zh-CN" sz="1050" b="1" dirty="0"/>
                <a:t>学生点击“结束测试”按钮</a:t>
              </a:r>
              <a:endParaRPr lang="zh-CN" altLang="zh-CN" sz="1050" dirty="0"/>
            </a:p>
            <a:p>
              <a:pPr lvl="0"/>
              <a:r>
                <a:rPr lang="zh-CN" altLang="zh-CN" sz="1050" b="1" dirty="0"/>
                <a:t>系统跳转到“正在学习”页面</a:t>
              </a:r>
              <a:endParaRPr lang="zh-CN" altLang="zh-CN" sz="1050" dirty="0"/>
            </a:p>
          </p:txBody>
        </p:sp>
      </p:grpSp>
      <p:grpSp>
        <p:nvGrpSpPr>
          <p:cNvPr id="51" name="组合 50">
            <a:extLst>
              <a:ext uri="{FF2B5EF4-FFF2-40B4-BE49-F238E27FC236}">
                <a16:creationId xmlns:a16="http://schemas.microsoft.com/office/drawing/2014/main" id="{919428CA-6FB6-4D29-94E6-B394CA1BD2AA}"/>
              </a:ext>
            </a:extLst>
          </p:cNvPr>
          <p:cNvGrpSpPr/>
          <p:nvPr/>
        </p:nvGrpSpPr>
        <p:grpSpPr>
          <a:xfrm>
            <a:off x="4275385" y="3281426"/>
            <a:ext cx="1596107" cy="1362075"/>
            <a:chOff x="3931858" y="3746500"/>
            <a:chExt cx="2128142" cy="1816100"/>
          </a:xfrm>
        </p:grpSpPr>
        <p:sp>
          <p:nvSpPr>
            <p:cNvPr id="52" name="TextBox 98">
              <a:extLst>
                <a:ext uri="{FF2B5EF4-FFF2-40B4-BE49-F238E27FC236}">
                  <a16:creationId xmlns:a16="http://schemas.microsoft.com/office/drawing/2014/main" id="{0FA38ED3-073E-4122-A541-72334AEFA1F2}"/>
                </a:ext>
              </a:extLst>
            </p:cNvPr>
            <p:cNvSpPr txBox="1"/>
            <p:nvPr/>
          </p:nvSpPr>
          <p:spPr>
            <a:xfrm>
              <a:off x="4103373" y="3746500"/>
              <a:ext cx="1785105" cy="430887"/>
            </a:xfrm>
            <a:prstGeom prst="rect">
              <a:avLst/>
            </a:prstGeom>
            <a:noFill/>
          </p:spPr>
          <p:txBody>
            <a:bodyPr wrap="none" rtlCol="0">
              <a:spAutoFit/>
            </a:bodyPr>
            <a:lstStyle/>
            <a:p>
              <a:pPr algn="ctr"/>
              <a:r>
                <a:rPr lang="zh-CN" altLang="en-US" sz="1500" dirty="0">
                  <a:solidFill>
                    <a:srgbClr val="77468A"/>
                  </a:solidFill>
                  <a:latin typeface="造字工房悦黑体验版细体" pitchFamily="50" charset="-122"/>
                  <a:ea typeface="造字工房悦黑体验版细体" pitchFamily="50" charset="-122"/>
                </a:rPr>
                <a:t>进行学前测试</a:t>
              </a:r>
            </a:p>
          </p:txBody>
        </p:sp>
        <p:sp>
          <p:nvSpPr>
            <p:cNvPr id="53" name="Rectangle 5">
              <a:extLst>
                <a:ext uri="{FF2B5EF4-FFF2-40B4-BE49-F238E27FC236}">
                  <a16:creationId xmlns:a16="http://schemas.microsoft.com/office/drawing/2014/main" id="{DF1EACAA-4E57-484F-A8F3-21E0D0C03430}"/>
                </a:ext>
              </a:extLst>
            </p:cNvPr>
            <p:cNvSpPr>
              <a:spLocks/>
            </p:cNvSpPr>
            <p:nvPr/>
          </p:nvSpPr>
          <p:spPr bwMode="auto">
            <a:xfrm>
              <a:off x="3931858"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学生点击“正在学习”框</a:t>
              </a:r>
              <a:endParaRPr lang="zh-CN" altLang="zh-CN" sz="1050" dirty="0"/>
            </a:p>
            <a:p>
              <a:pPr lvl="0"/>
              <a:r>
                <a:rPr lang="zh-CN" altLang="zh-CN" sz="1050" b="1" dirty="0"/>
                <a:t>系统显示学生班级，学前学后检测情况</a:t>
              </a:r>
              <a:endParaRPr lang="zh-CN" altLang="zh-CN" sz="1050" dirty="0"/>
            </a:p>
            <a:p>
              <a:pPr lvl="0"/>
              <a:r>
                <a:rPr lang="zh-CN" altLang="zh-CN" sz="1050" b="1" dirty="0"/>
                <a:t>系统显示当前单词书的课程名和单元</a:t>
              </a:r>
              <a:endParaRPr lang="zh-CN" altLang="zh-CN" sz="1050" dirty="0"/>
            </a:p>
            <a:p>
              <a:pPr lvl="0"/>
              <a:r>
                <a:rPr lang="zh-CN" altLang="zh-CN" sz="1050" b="1" dirty="0"/>
                <a:t>学生点击“学前检测”按钮</a:t>
              </a:r>
              <a:endParaRPr lang="zh-CN" altLang="zh-CN" sz="1050" dirty="0"/>
            </a:p>
            <a:p>
              <a:pPr lvl="0"/>
              <a:r>
                <a:rPr lang="zh-CN" altLang="zh-CN" sz="1050" b="1" dirty="0"/>
                <a:t>系统进入“学前检测”页面</a:t>
              </a:r>
              <a:endParaRPr lang="zh-CN" altLang="zh-CN" sz="1050" dirty="0"/>
            </a:p>
          </p:txBody>
        </p:sp>
      </p:grpSp>
      <p:grpSp>
        <p:nvGrpSpPr>
          <p:cNvPr id="54" name="组合 53">
            <a:extLst>
              <a:ext uri="{FF2B5EF4-FFF2-40B4-BE49-F238E27FC236}">
                <a16:creationId xmlns:a16="http://schemas.microsoft.com/office/drawing/2014/main" id="{8B974C5F-567E-42D7-8B51-D4E1A64874ED}"/>
              </a:ext>
            </a:extLst>
          </p:cNvPr>
          <p:cNvGrpSpPr/>
          <p:nvPr/>
        </p:nvGrpSpPr>
        <p:grpSpPr>
          <a:xfrm>
            <a:off x="6217465" y="3276828"/>
            <a:ext cx="1596107" cy="1362075"/>
            <a:chOff x="6366331" y="3746500"/>
            <a:chExt cx="2128142" cy="1816100"/>
          </a:xfrm>
        </p:grpSpPr>
        <p:sp>
          <p:nvSpPr>
            <p:cNvPr id="55" name="TextBox 100">
              <a:extLst>
                <a:ext uri="{FF2B5EF4-FFF2-40B4-BE49-F238E27FC236}">
                  <a16:creationId xmlns:a16="http://schemas.microsoft.com/office/drawing/2014/main" id="{8027D31D-9338-4279-A2D5-BB5C360BAE77}"/>
                </a:ext>
              </a:extLst>
            </p:cNvPr>
            <p:cNvSpPr txBox="1"/>
            <p:nvPr/>
          </p:nvSpPr>
          <p:spPr>
            <a:xfrm>
              <a:off x="6537846" y="3746500"/>
              <a:ext cx="1785105" cy="430887"/>
            </a:xfrm>
            <a:prstGeom prst="rect">
              <a:avLst/>
            </a:prstGeom>
            <a:noFill/>
          </p:spPr>
          <p:txBody>
            <a:bodyPr wrap="none" rtlCol="0">
              <a:spAutoFit/>
            </a:bodyPr>
            <a:lstStyle/>
            <a:p>
              <a:pPr algn="ctr"/>
              <a:r>
                <a:rPr lang="zh-CN" altLang="en-US" sz="1500" dirty="0">
                  <a:solidFill>
                    <a:srgbClr val="E45C5B"/>
                  </a:solidFill>
                  <a:latin typeface="造字工房悦黑体验版细体" pitchFamily="50" charset="-122"/>
                  <a:ea typeface="造字工房悦黑体验版细体" pitchFamily="50" charset="-122"/>
                </a:rPr>
                <a:t>开始学习课程</a:t>
              </a:r>
            </a:p>
          </p:txBody>
        </p:sp>
        <p:sp>
          <p:nvSpPr>
            <p:cNvPr id="56" name="Rectangle 5">
              <a:extLst>
                <a:ext uri="{FF2B5EF4-FFF2-40B4-BE49-F238E27FC236}">
                  <a16:creationId xmlns:a16="http://schemas.microsoft.com/office/drawing/2014/main" id="{BAE3B79B-E63E-4E6A-A263-A4AA4AB703CD}"/>
                </a:ext>
              </a:extLst>
            </p:cNvPr>
            <p:cNvSpPr>
              <a:spLocks/>
            </p:cNvSpPr>
            <p:nvPr/>
          </p:nvSpPr>
          <p:spPr bwMode="auto">
            <a:xfrm>
              <a:off x="6366331"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学生点击“正在学习”框</a:t>
              </a:r>
              <a:endParaRPr lang="zh-CN" altLang="zh-CN" sz="1050" dirty="0"/>
            </a:p>
            <a:p>
              <a:pPr lvl="0"/>
              <a:r>
                <a:rPr lang="zh-CN" altLang="zh-CN" sz="1050" b="1" dirty="0"/>
                <a:t>系统显示“正在学习”页面”</a:t>
              </a:r>
              <a:endParaRPr lang="zh-CN" altLang="zh-CN" sz="1050" dirty="0"/>
            </a:p>
            <a:p>
              <a:pPr lvl="0"/>
              <a:r>
                <a:rPr lang="zh-CN" altLang="zh-CN" sz="1050" b="1" dirty="0"/>
                <a:t>学生点击“开始学习”按钮</a:t>
              </a:r>
              <a:endParaRPr lang="zh-CN" altLang="zh-CN" sz="1050" dirty="0"/>
            </a:p>
            <a:p>
              <a:pPr lvl="0"/>
              <a:r>
                <a:rPr lang="zh-CN" altLang="zh-CN" sz="1050" b="1" dirty="0"/>
                <a:t>系统跳转到学习卡片页面</a:t>
              </a:r>
              <a:endParaRPr lang="zh-CN" altLang="zh-CN" sz="1050" dirty="0"/>
            </a:p>
            <a:p>
              <a:pPr lvl="0"/>
              <a:r>
                <a:rPr lang="zh-CN" altLang="zh-CN" sz="1050" b="1" dirty="0"/>
                <a:t>学生学完单词点击“下一个”，这个单词的熟练度</a:t>
              </a:r>
              <a:r>
                <a:rPr lang="en-US" altLang="zh-CN" sz="1050" b="1" dirty="0"/>
                <a:t>+1</a:t>
              </a:r>
              <a:r>
                <a:rPr lang="zh-CN" altLang="zh-CN" sz="1050" b="1" dirty="0"/>
                <a:t>，学生的金币数量</a:t>
              </a:r>
              <a:r>
                <a:rPr lang="en-US" altLang="zh-CN" sz="1050" b="1" dirty="0"/>
                <a:t>+1</a:t>
              </a:r>
              <a:endParaRPr lang="zh-CN" altLang="zh-CN" sz="1050" dirty="0"/>
            </a:p>
            <a:p>
              <a:pPr lvl="0"/>
              <a:r>
                <a:rPr lang="zh-CN" altLang="zh-CN" sz="1050" b="1" dirty="0"/>
                <a:t>系统显示下一个单词</a:t>
              </a:r>
              <a:endParaRPr lang="zh-CN" altLang="zh-CN" sz="1050" dirty="0"/>
            </a:p>
            <a:p>
              <a:pPr lvl="0"/>
              <a:r>
                <a:rPr lang="zh-CN" altLang="zh-CN" sz="1050" b="1" dirty="0"/>
                <a:t>系统使用番茄时钟，每</a:t>
              </a:r>
              <a:r>
                <a:rPr lang="en-US" altLang="zh-CN" sz="1050" b="1" dirty="0"/>
                <a:t>25</a:t>
              </a:r>
              <a:r>
                <a:rPr lang="zh-CN" altLang="zh-CN" sz="1050" b="1" dirty="0"/>
                <a:t>分钟，页面停止并提示休息</a:t>
              </a:r>
              <a:r>
                <a:rPr lang="en-US" altLang="zh-CN" sz="1050" b="1" dirty="0"/>
                <a:t>5</a:t>
              </a:r>
              <a:r>
                <a:rPr lang="zh-CN" altLang="zh-CN" sz="1050" b="1" dirty="0"/>
                <a:t>分钟</a:t>
              </a:r>
              <a:endParaRPr lang="zh-CN" altLang="zh-CN" sz="1050" dirty="0"/>
            </a:p>
            <a:p>
              <a:pPr lvl="0"/>
              <a:r>
                <a:rPr lang="zh-CN" altLang="zh-CN" sz="1050" b="1" dirty="0"/>
                <a:t>学生点击右上角“退出学习”按钮</a:t>
              </a:r>
              <a:endParaRPr lang="zh-CN" altLang="zh-CN" sz="1050" dirty="0"/>
            </a:p>
            <a:p>
              <a:pPr lvl="0"/>
              <a:r>
                <a:rPr lang="zh-CN" altLang="zh-CN" sz="1050" b="1" dirty="0"/>
                <a:t>系统跳转到“正在学习”页面</a:t>
              </a:r>
              <a:endParaRPr lang="zh-CN" altLang="zh-CN" sz="1050" dirty="0"/>
            </a:p>
          </p:txBody>
        </p:sp>
      </p:grpSp>
      <p:grpSp>
        <p:nvGrpSpPr>
          <p:cNvPr id="57" name="组合 56">
            <a:extLst>
              <a:ext uri="{FF2B5EF4-FFF2-40B4-BE49-F238E27FC236}">
                <a16:creationId xmlns:a16="http://schemas.microsoft.com/office/drawing/2014/main" id="{253FD6C8-A92E-4B38-9675-BC3E8AE8D32D}"/>
              </a:ext>
            </a:extLst>
          </p:cNvPr>
          <p:cNvGrpSpPr/>
          <p:nvPr/>
        </p:nvGrpSpPr>
        <p:grpSpPr>
          <a:xfrm>
            <a:off x="8123292" y="3276828"/>
            <a:ext cx="1596107" cy="1362075"/>
            <a:chOff x="8902642" y="3746500"/>
            <a:chExt cx="2128142" cy="1816100"/>
          </a:xfrm>
        </p:grpSpPr>
        <p:sp>
          <p:nvSpPr>
            <p:cNvPr id="58" name="TextBox 102">
              <a:extLst>
                <a:ext uri="{FF2B5EF4-FFF2-40B4-BE49-F238E27FC236}">
                  <a16:creationId xmlns:a16="http://schemas.microsoft.com/office/drawing/2014/main" id="{F4271782-49A7-4567-9E21-799BBEE88F41}"/>
                </a:ext>
              </a:extLst>
            </p:cNvPr>
            <p:cNvSpPr txBox="1"/>
            <p:nvPr/>
          </p:nvSpPr>
          <p:spPr>
            <a:xfrm>
              <a:off x="9074157" y="3746500"/>
              <a:ext cx="1785105" cy="430887"/>
            </a:xfrm>
            <a:prstGeom prst="rect">
              <a:avLst/>
            </a:prstGeom>
            <a:noFill/>
          </p:spPr>
          <p:txBody>
            <a:bodyPr wrap="none" rtlCol="0">
              <a:spAutoFit/>
            </a:bodyPr>
            <a:lstStyle/>
            <a:p>
              <a:pPr algn="ctr"/>
              <a:r>
                <a:rPr lang="zh-CN" altLang="en-US" sz="1500" dirty="0">
                  <a:solidFill>
                    <a:schemeClr val="accent5"/>
                  </a:solidFill>
                  <a:latin typeface="造字工房悦黑体验版细体" pitchFamily="50" charset="-122"/>
                  <a:ea typeface="造字工房悦黑体验版细体" pitchFamily="50" charset="-122"/>
                </a:rPr>
                <a:t>进行学后测试</a:t>
              </a:r>
            </a:p>
          </p:txBody>
        </p:sp>
        <p:sp>
          <p:nvSpPr>
            <p:cNvPr id="59" name="Rectangle 5">
              <a:extLst>
                <a:ext uri="{FF2B5EF4-FFF2-40B4-BE49-F238E27FC236}">
                  <a16:creationId xmlns:a16="http://schemas.microsoft.com/office/drawing/2014/main" id="{5E60DE05-66A7-4200-BB86-5FCA9A5B55F3}"/>
                </a:ext>
              </a:extLst>
            </p:cNvPr>
            <p:cNvSpPr>
              <a:spLocks/>
            </p:cNvSpPr>
            <p:nvPr/>
          </p:nvSpPr>
          <p:spPr bwMode="auto">
            <a:xfrm>
              <a:off x="8902642"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学生点击“正在学习”框</a:t>
              </a:r>
              <a:endParaRPr lang="zh-CN" altLang="zh-CN" sz="1050" dirty="0"/>
            </a:p>
            <a:p>
              <a:pPr lvl="0"/>
              <a:r>
                <a:rPr lang="zh-CN" altLang="zh-CN" sz="1050" b="1" dirty="0"/>
                <a:t>系统显示“正在学习”页面”</a:t>
              </a:r>
              <a:endParaRPr lang="zh-CN" altLang="zh-CN" sz="1050" dirty="0"/>
            </a:p>
            <a:p>
              <a:pPr lvl="0"/>
              <a:r>
                <a:rPr lang="zh-CN" altLang="zh-CN" sz="1050" b="1" dirty="0"/>
                <a:t>学生点击“学后测试”按钮</a:t>
              </a:r>
              <a:endParaRPr lang="zh-CN" altLang="zh-CN" sz="1050" dirty="0"/>
            </a:p>
            <a:p>
              <a:pPr lvl="0"/>
              <a:r>
                <a:rPr lang="zh-CN" altLang="zh-CN" sz="1050" b="1" dirty="0"/>
                <a:t>系统随机抽取本课程的</a:t>
              </a:r>
              <a:r>
                <a:rPr lang="en-US" altLang="zh-CN" sz="1050" b="1" dirty="0"/>
                <a:t>30</a:t>
              </a:r>
              <a:r>
                <a:rPr lang="zh-CN" altLang="zh-CN" sz="1050" b="1" dirty="0"/>
                <a:t>个单词</a:t>
              </a:r>
              <a:endParaRPr lang="zh-CN" altLang="zh-CN" sz="1050" dirty="0"/>
            </a:p>
            <a:p>
              <a:pPr lvl="0"/>
              <a:r>
                <a:rPr lang="zh-CN" altLang="zh-CN" sz="1050" b="1" dirty="0"/>
                <a:t>学生开始作答，形式与学前测试相同</a:t>
              </a:r>
              <a:endParaRPr lang="zh-CN" altLang="zh-CN" sz="1050" dirty="0"/>
            </a:p>
            <a:p>
              <a:pPr lvl="0"/>
              <a:r>
                <a:rPr lang="zh-CN" altLang="zh-CN" sz="1050" b="1" dirty="0"/>
                <a:t>学后测试不会提高单词的熟练度也没有金币</a:t>
              </a:r>
              <a:endParaRPr lang="zh-CN" altLang="zh-CN" sz="1050" dirty="0"/>
            </a:p>
            <a:p>
              <a:pPr lvl="0"/>
              <a:r>
                <a:rPr lang="zh-CN" altLang="zh-CN" sz="1050" b="1" dirty="0"/>
                <a:t>做完后，系统给出成绩</a:t>
              </a:r>
              <a:endParaRPr lang="zh-CN" altLang="zh-CN" sz="1050" dirty="0"/>
            </a:p>
            <a:p>
              <a:pPr lvl="0"/>
              <a:r>
                <a:rPr lang="zh-CN" altLang="zh-CN" sz="1050" b="1" dirty="0"/>
                <a:t>学生点击“结束测试”按钮</a:t>
              </a:r>
              <a:endParaRPr lang="zh-CN" altLang="zh-CN" sz="1050" dirty="0"/>
            </a:p>
            <a:p>
              <a:pPr lvl="0"/>
              <a:r>
                <a:rPr lang="zh-CN" altLang="zh-CN" sz="1050" b="1" dirty="0"/>
                <a:t>系统跳转到“正在学习”页面</a:t>
              </a:r>
              <a:endParaRPr lang="zh-CN" altLang="zh-CN" sz="1050" dirty="0"/>
            </a:p>
            <a:p>
              <a:pPr lvl="0"/>
              <a:r>
                <a:rPr lang="zh-CN" altLang="zh-CN" sz="1050" b="1" dirty="0"/>
                <a:t>页面中显示学生学前测试和学后测试的</a:t>
              </a:r>
              <a:r>
                <a:rPr lang="en-US" altLang="zh-CN" sz="1050" b="1" dirty="0"/>
                <a:t>VS</a:t>
              </a:r>
              <a:r>
                <a:rPr lang="zh-CN" altLang="zh-CN" sz="1050" b="1" dirty="0"/>
                <a:t>分数</a:t>
              </a:r>
              <a:endParaRPr lang="zh-CN" altLang="zh-CN" sz="1050" dirty="0"/>
            </a:p>
            <a:p>
              <a:pPr lvl="0"/>
              <a:endParaRPr lang="zh-CN" altLang="zh-CN" sz="1050" dirty="0"/>
            </a:p>
            <a:p>
              <a:pPr algn="ctr" fontAlgn="base">
                <a:lnSpc>
                  <a:spcPct val="150000"/>
                </a:lnSpc>
                <a:spcBef>
                  <a:spcPct val="0"/>
                </a:spcBef>
                <a:spcAft>
                  <a:spcPct val="0"/>
                </a:spcAft>
              </a:pPr>
              <a:endParaRPr lang="en-US" sz="105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spTree>
    <p:extLst>
      <p:ext uri="{BB962C8B-B14F-4D97-AF65-F5344CB8AC3E}">
        <p14:creationId xmlns:p14="http://schemas.microsoft.com/office/powerpoint/2010/main" val="419772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3000"/>
                            </p:stCondLst>
                            <p:childTnLst>
                              <p:par>
                                <p:cTn id="49" presetID="2" presetClass="entr" presetSubtype="4" decel="100000"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fill="hold"/>
                                        <p:tgtEl>
                                          <p:spTgt spid="48"/>
                                        </p:tgtEl>
                                        <p:attrNameLst>
                                          <p:attrName>ppt_x</p:attrName>
                                        </p:attrNameLst>
                                      </p:cBhvr>
                                      <p:tavLst>
                                        <p:tav tm="0">
                                          <p:val>
                                            <p:strVal val="#ppt_x"/>
                                          </p:val>
                                        </p:tav>
                                        <p:tav tm="100000">
                                          <p:val>
                                            <p:strVal val="#ppt_x"/>
                                          </p:val>
                                        </p:tav>
                                      </p:tavLst>
                                    </p:anim>
                                    <p:anim calcmode="lin" valueType="num">
                                      <p:cBhvr additive="base">
                                        <p:cTn id="52" dur="500" fill="hold"/>
                                        <p:tgtEl>
                                          <p:spTgt spid="48"/>
                                        </p:tgtEl>
                                        <p:attrNameLst>
                                          <p:attrName>ppt_y</p:attrName>
                                        </p:attrNameLst>
                                      </p:cBhvr>
                                      <p:tavLst>
                                        <p:tav tm="0">
                                          <p:val>
                                            <p:strVal val="1+#ppt_h/2"/>
                                          </p:val>
                                        </p:tav>
                                        <p:tav tm="100000">
                                          <p:val>
                                            <p:strVal val="#ppt_y"/>
                                          </p:val>
                                        </p:tav>
                                      </p:tavLst>
                                    </p:anim>
                                  </p:childTnLst>
                                </p:cTn>
                              </p:par>
                            </p:childTnLst>
                          </p:cTn>
                        </p:par>
                        <p:par>
                          <p:cTn id="53" fill="hold">
                            <p:stCondLst>
                              <p:cond delay="3500"/>
                            </p:stCondLst>
                            <p:childTnLst>
                              <p:par>
                                <p:cTn id="54" presetID="2" presetClass="entr" presetSubtype="4" decel="100000"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additive="base">
                                        <p:cTn id="56" dur="500" fill="hold"/>
                                        <p:tgtEl>
                                          <p:spTgt spid="51"/>
                                        </p:tgtEl>
                                        <p:attrNameLst>
                                          <p:attrName>ppt_x</p:attrName>
                                        </p:attrNameLst>
                                      </p:cBhvr>
                                      <p:tavLst>
                                        <p:tav tm="0">
                                          <p:val>
                                            <p:strVal val="#ppt_x"/>
                                          </p:val>
                                        </p:tav>
                                        <p:tav tm="100000">
                                          <p:val>
                                            <p:strVal val="#ppt_x"/>
                                          </p:val>
                                        </p:tav>
                                      </p:tavLst>
                                    </p:anim>
                                    <p:anim calcmode="lin" valueType="num">
                                      <p:cBhvr additive="base">
                                        <p:cTn id="57" dur="500" fill="hold"/>
                                        <p:tgtEl>
                                          <p:spTgt spid="51"/>
                                        </p:tgtEl>
                                        <p:attrNameLst>
                                          <p:attrName>ppt_y</p:attrName>
                                        </p:attrNameLst>
                                      </p:cBhvr>
                                      <p:tavLst>
                                        <p:tav tm="0">
                                          <p:val>
                                            <p:strVal val="1+#ppt_h/2"/>
                                          </p:val>
                                        </p:tav>
                                        <p:tav tm="100000">
                                          <p:val>
                                            <p:strVal val="#ppt_y"/>
                                          </p:val>
                                        </p:tav>
                                      </p:tavLst>
                                    </p:anim>
                                  </p:childTnLst>
                                </p:cTn>
                              </p:par>
                            </p:childTnLst>
                          </p:cTn>
                        </p:par>
                        <p:par>
                          <p:cTn id="58" fill="hold">
                            <p:stCondLst>
                              <p:cond delay="4000"/>
                            </p:stCondLst>
                            <p:childTnLst>
                              <p:par>
                                <p:cTn id="59" presetID="2" presetClass="entr" presetSubtype="4" decel="100000"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fill="hold"/>
                                        <p:tgtEl>
                                          <p:spTgt spid="54"/>
                                        </p:tgtEl>
                                        <p:attrNameLst>
                                          <p:attrName>ppt_x</p:attrName>
                                        </p:attrNameLst>
                                      </p:cBhvr>
                                      <p:tavLst>
                                        <p:tav tm="0">
                                          <p:val>
                                            <p:strVal val="#ppt_x"/>
                                          </p:val>
                                        </p:tav>
                                        <p:tav tm="100000">
                                          <p:val>
                                            <p:strVal val="#ppt_x"/>
                                          </p:val>
                                        </p:tav>
                                      </p:tavLst>
                                    </p:anim>
                                    <p:anim calcmode="lin" valueType="num">
                                      <p:cBhvr additive="base">
                                        <p:cTn id="62" dur="500" fill="hold"/>
                                        <p:tgtEl>
                                          <p:spTgt spid="54"/>
                                        </p:tgtEl>
                                        <p:attrNameLst>
                                          <p:attrName>ppt_y</p:attrName>
                                        </p:attrNameLst>
                                      </p:cBhvr>
                                      <p:tavLst>
                                        <p:tav tm="0">
                                          <p:val>
                                            <p:strVal val="1+#ppt_h/2"/>
                                          </p:val>
                                        </p:tav>
                                        <p:tav tm="100000">
                                          <p:val>
                                            <p:strVal val="#ppt_y"/>
                                          </p:val>
                                        </p:tav>
                                      </p:tavLst>
                                    </p:anim>
                                  </p:childTnLst>
                                </p:cTn>
                              </p:par>
                            </p:childTnLst>
                          </p:cTn>
                        </p:par>
                        <p:par>
                          <p:cTn id="63" fill="hold">
                            <p:stCondLst>
                              <p:cond delay="4500"/>
                            </p:stCondLst>
                            <p:childTnLst>
                              <p:par>
                                <p:cTn id="64" presetID="2" presetClass="entr" presetSubtype="4" decel="10000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ppt_x"/>
                                          </p:val>
                                        </p:tav>
                                        <p:tav tm="100000">
                                          <p:val>
                                            <p:strVal val="#ppt_x"/>
                                          </p:val>
                                        </p:tav>
                                      </p:tavLst>
                                    </p:anim>
                                    <p:anim calcmode="lin" valueType="num">
                                      <p:cBhvr additive="base">
                                        <p:cTn id="6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1DB0E0F-9CE1-4BF1-B640-BF86F0F12FB2}"/>
              </a:ext>
            </a:extLst>
          </p:cNvPr>
          <p:cNvGrpSpPr/>
          <p:nvPr/>
        </p:nvGrpSpPr>
        <p:grpSpPr>
          <a:xfrm>
            <a:off x="3424626" y="1505843"/>
            <a:ext cx="1275182" cy="1276356"/>
            <a:chOff x="3288482" y="1250827"/>
            <a:chExt cx="1700022" cy="1702202"/>
          </a:xfrm>
        </p:grpSpPr>
        <p:grpSp>
          <p:nvGrpSpPr>
            <p:cNvPr id="3" name="组合 2">
              <a:extLst>
                <a:ext uri="{FF2B5EF4-FFF2-40B4-BE49-F238E27FC236}">
                  <a16:creationId xmlns:a16="http://schemas.microsoft.com/office/drawing/2014/main" id="{66632A8B-6AC6-4F5E-B49F-5E04D848C5A4}"/>
                </a:ext>
              </a:extLst>
            </p:cNvPr>
            <p:cNvGrpSpPr/>
            <p:nvPr/>
          </p:nvGrpSpPr>
          <p:grpSpPr>
            <a:xfrm>
              <a:off x="3288482" y="1250827"/>
              <a:ext cx="1700022" cy="1702202"/>
              <a:chOff x="661303" y="454074"/>
              <a:chExt cx="2476499" cy="2479675"/>
            </a:xfrm>
          </p:grpSpPr>
          <p:sp>
            <p:nvSpPr>
              <p:cNvPr id="6" name="Freeform 67">
                <a:extLst>
                  <a:ext uri="{FF2B5EF4-FFF2-40B4-BE49-F238E27FC236}">
                    <a16:creationId xmlns:a16="http://schemas.microsoft.com/office/drawing/2014/main" id="{63751F2D-B5EF-4929-8721-47ACC2080684}"/>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 name="Freeform 72">
                <a:extLst>
                  <a:ext uri="{FF2B5EF4-FFF2-40B4-BE49-F238E27FC236}">
                    <a16:creationId xmlns:a16="http://schemas.microsoft.com/office/drawing/2014/main" id="{3698C340-030E-4778-ABC2-AE06F265074D}"/>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5" name="文本框 180">
              <a:extLst>
                <a:ext uri="{FF2B5EF4-FFF2-40B4-BE49-F238E27FC236}">
                  <a16:creationId xmlns:a16="http://schemas.microsoft.com/office/drawing/2014/main" id="{6A19CFD3-9FC4-419D-A960-EDAC73C917A2}"/>
                </a:ext>
              </a:extLst>
            </p:cNvPr>
            <p:cNvSpPr txBox="1"/>
            <p:nvPr/>
          </p:nvSpPr>
          <p:spPr>
            <a:xfrm>
              <a:off x="3567850" y="1896548"/>
              <a:ext cx="1283725" cy="538905"/>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教师修改学生信息</a:t>
              </a:r>
            </a:p>
          </p:txBody>
        </p:sp>
      </p:grpSp>
      <p:grpSp>
        <p:nvGrpSpPr>
          <p:cNvPr id="8" name="组合 7">
            <a:extLst>
              <a:ext uri="{FF2B5EF4-FFF2-40B4-BE49-F238E27FC236}">
                <a16:creationId xmlns:a16="http://schemas.microsoft.com/office/drawing/2014/main" id="{E784F545-3822-42A7-B399-B346CEF1450D}"/>
              </a:ext>
            </a:extLst>
          </p:cNvPr>
          <p:cNvGrpSpPr/>
          <p:nvPr/>
        </p:nvGrpSpPr>
        <p:grpSpPr>
          <a:xfrm>
            <a:off x="6361269" y="1505843"/>
            <a:ext cx="1275182" cy="1276356"/>
            <a:chOff x="7203496" y="1250827"/>
            <a:chExt cx="1700022" cy="1702202"/>
          </a:xfrm>
        </p:grpSpPr>
        <p:grpSp>
          <p:nvGrpSpPr>
            <p:cNvPr id="9" name="组合 8">
              <a:extLst>
                <a:ext uri="{FF2B5EF4-FFF2-40B4-BE49-F238E27FC236}">
                  <a16:creationId xmlns:a16="http://schemas.microsoft.com/office/drawing/2014/main" id="{6A13EBBD-67A6-46C1-8907-72CB6BD53A2D}"/>
                </a:ext>
              </a:extLst>
            </p:cNvPr>
            <p:cNvGrpSpPr/>
            <p:nvPr/>
          </p:nvGrpSpPr>
          <p:grpSpPr>
            <a:xfrm flipH="1">
              <a:off x="7203496" y="1250827"/>
              <a:ext cx="1700022" cy="1702202"/>
              <a:chOff x="661303" y="454074"/>
              <a:chExt cx="2476499" cy="2479675"/>
            </a:xfrm>
          </p:grpSpPr>
          <p:sp>
            <p:nvSpPr>
              <p:cNvPr id="12" name="Freeform 67">
                <a:extLst>
                  <a:ext uri="{FF2B5EF4-FFF2-40B4-BE49-F238E27FC236}">
                    <a16:creationId xmlns:a16="http://schemas.microsoft.com/office/drawing/2014/main" id="{2F2EEE9E-7994-4BA7-AD0D-2C2321575960}"/>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3" name="Freeform 72">
                <a:extLst>
                  <a:ext uri="{FF2B5EF4-FFF2-40B4-BE49-F238E27FC236}">
                    <a16:creationId xmlns:a16="http://schemas.microsoft.com/office/drawing/2014/main" id="{CE015449-6815-4C4A-9B54-2297614398FA}"/>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1" name="文本框 182">
              <a:extLst>
                <a:ext uri="{FF2B5EF4-FFF2-40B4-BE49-F238E27FC236}">
                  <a16:creationId xmlns:a16="http://schemas.microsoft.com/office/drawing/2014/main" id="{8FF9AEDE-3F02-4C3D-8135-F0C4C83E3026}"/>
                </a:ext>
              </a:extLst>
            </p:cNvPr>
            <p:cNvSpPr txBox="1"/>
            <p:nvPr/>
          </p:nvSpPr>
          <p:spPr>
            <a:xfrm>
              <a:off x="7360090" y="1851495"/>
              <a:ext cx="1255970" cy="538905"/>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教师修改密码</a:t>
              </a:r>
            </a:p>
          </p:txBody>
        </p:sp>
      </p:grpSp>
      <p:grpSp>
        <p:nvGrpSpPr>
          <p:cNvPr id="14" name="组合 13">
            <a:extLst>
              <a:ext uri="{FF2B5EF4-FFF2-40B4-BE49-F238E27FC236}">
                <a16:creationId xmlns:a16="http://schemas.microsoft.com/office/drawing/2014/main" id="{C1FA5B97-D29E-4DD0-9063-E8FC0840FD3D}"/>
              </a:ext>
            </a:extLst>
          </p:cNvPr>
          <p:cNvGrpSpPr/>
          <p:nvPr/>
        </p:nvGrpSpPr>
        <p:grpSpPr>
          <a:xfrm>
            <a:off x="4081639" y="1651686"/>
            <a:ext cx="2951861" cy="3554627"/>
            <a:chOff x="4164384" y="1445329"/>
            <a:chExt cx="3935303" cy="4740600"/>
          </a:xfrm>
        </p:grpSpPr>
        <p:sp>
          <p:nvSpPr>
            <p:cNvPr id="15" name="Freeform 48">
              <a:extLst>
                <a:ext uri="{FF2B5EF4-FFF2-40B4-BE49-F238E27FC236}">
                  <a16:creationId xmlns:a16="http://schemas.microsoft.com/office/drawing/2014/main" id="{3533CC19-0A18-4591-B412-C205B24289BB}"/>
                </a:ext>
              </a:extLst>
            </p:cNvPr>
            <p:cNvSpPr>
              <a:spLocks noEditPoints="1"/>
            </p:cNvSpPr>
            <p:nvPr/>
          </p:nvSpPr>
          <p:spPr bwMode="auto">
            <a:xfrm>
              <a:off x="5727736" y="1445329"/>
              <a:ext cx="808600" cy="879435"/>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6" name="组合 15">
              <a:extLst>
                <a:ext uri="{FF2B5EF4-FFF2-40B4-BE49-F238E27FC236}">
                  <a16:creationId xmlns:a16="http://schemas.microsoft.com/office/drawing/2014/main" id="{F2B7D3E9-4E70-4C93-93AC-11A58AB4FE99}"/>
                </a:ext>
              </a:extLst>
            </p:cNvPr>
            <p:cNvGrpSpPr/>
            <p:nvPr/>
          </p:nvGrpSpPr>
          <p:grpSpPr>
            <a:xfrm>
              <a:off x="4164384" y="2107274"/>
              <a:ext cx="3935303" cy="4078655"/>
              <a:chOff x="4164384" y="2107274"/>
              <a:chExt cx="3935303" cy="4078655"/>
            </a:xfrm>
          </p:grpSpPr>
          <p:grpSp>
            <p:nvGrpSpPr>
              <p:cNvPr id="17" name="组合 16">
                <a:extLst>
                  <a:ext uri="{FF2B5EF4-FFF2-40B4-BE49-F238E27FC236}">
                    <a16:creationId xmlns:a16="http://schemas.microsoft.com/office/drawing/2014/main" id="{D384700D-5D58-42DF-BB6E-64B4310CAC71}"/>
                  </a:ext>
                </a:extLst>
              </p:cNvPr>
              <p:cNvGrpSpPr/>
              <p:nvPr/>
            </p:nvGrpSpPr>
            <p:grpSpPr>
              <a:xfrm>
                <a:off x="4164384" y="2107274"/>
                <a:ext cx="3935303" cy="4078655"/>
                <a:chOff x="3302629" y="735900"/>
                <a:chExt cx="5732734" cy="5941562"/>
              </a:xfrm>
            </p:grpSpPr>
            <p:sp>
              <p:nvSpPr>
                <p:cNvPr id="19" name="弦形 18">
                  <a:extLst>
                    <a:ext uri="{FF2B5EF4-FFF2-40B4-BE49-F238E27FC236}">
                      <a16:creationId xmlns:a16="http://schemas.microsoft.com/office/drawing/2014/main" id="{8E991128-8FC6-47FD-8413-392DB82B5778}"/>
                    </a:ext>
                  </a:extLst>
                </p:cNvPr>
                <p:cNvSpPr/>
                <p:nvPr/>
              </p:nvSpPr>
              <p:spPr>
                <a:xfrm rot="2525344" flipH="1">
                  <a:off x="4346167" y="3082040"/>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弦形 19">
                  <a:extLst>
                    <a:ext uri="{FF2B5EF4-FFF2-40B4-BE49-F238E27FC236}">
                      <a16:creationId xmlns:a16="http://schemas.microsoft.com/office/drawing/2014/main" id="{571BF5EC-6F97-4FC1-8884-50FE4BEEB895}"/>
                    </a:ext>
                  </a:extLst>
                </p:cNvPr>
                <p:cNvSpPr/>
                <p:nvPr/>
              </p:nvSpPr>
              <p:spPr>
                <a:xfrm rot="16976604" flipH="1">
                  <a:off x="5451967" y="1049275"/>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1" name="弦形 20">
                  <a:extLst>
                    <a:ext uri="{FF2B5EF4-FFF2-40B4-BE49-F238E27FC236}">
                      <a16:creationId xmlns:a16="http://schemas.microsoft.com/office/drawing/2014/main" id="{159621C3-ABAA-4F9A-B730-D1870E2BB5C5}"/>
                    </a:ext>
                  </a:extLst>
                </p:cNvPr>
                <p:cNvSpPr/>
                <p:nvPr/>
              </p:nvSpPr>
              <p:spPr>
                <a:xfrm rot="4623396">
                  <a:off x="3314655" y="1086714"/>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22" name="组合 21">
                  <a:extLst>
                    <a:ext uri="{FF2B5EF4-FFF2-40B4-BE49-F238E27FC236}">
                      <a16:creationId xmlns:a16="http://schemas.microsoft.com/office/drawing/2014/main" id="{450B3C5A-973C-4A58-B2EC-4560F85A5300}"/>
                    </a:ext>
                  </a:extLst>
                </p:cNvPr>
                <p:cNvGrpSpPr/>
                <p:nvPr/>
              </p:nvGrpSpPr>
              <p:grpSpPr>
                <a:xfrm rot="7260000" flipH="1">
                  <a:off x="5471647" y="4895962"/>
                  <a:ext cx="1289050" cy="1952626"/>
                  <a:chOff x="2820709" y="1379509"/>
                  <a:chExt cx="1289050" cy="1952626"/>
                </a:xfrm>
              </p:grpSpPr>
              <p:sp>
                <p:nvSpPr>
                  <p:cNvPr id="57" name="Freeform 34">
                    <a:extLst>
                      <a:ext uri="{FF2B5EF4-FFF2-40B4-BE49-F238E27FC236}">
                        <a16:creationId xmlns:a16="http://schemas.microsoft.com/office/drawing/2014/main" id="{14C4B522-921B-4093-9521-4B6129846258}"/>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8" name="Freeform 35">
                    <a:extLst>
                      <a:ext uri="{FF2B5EF4-FFF2-40B4-BE49-F238E27FC236}">
                        <a16:creationId xmlns:a16="http://schemas.microsoft.com/office/drawing/2014/main" id="{6A1D27E9-1295-4CB9-95B7-48EEA4C0A16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3" name="组合 22">
                  <a:extLst>
                    <a:ext uri="{FF2B5EF4-FFF2-40B4-BE49-F238E27FC236}">
                      <a16:creationId xmlns:a16="http://schemas.microsoft.com/office/drawing/2014/main" id="{0E11B66C-558C-4CBE-B0A4-FC4C88B5C86B}"/>
                    </a:ext>
                  </a:extLst>
                </p:cNvPr>
                <p:cNvGrpSpPr/>
                <p:nvPr/>
              </p:nvGrpSpPr>
              <p:grpSpPr>
                <a:xfrm flipH="1">
                  <a:off x="7509779" y="1389035"/>
                  <a:ext cx="1289050" cy="1952626"/>
                  <a:chOff x="2820709" y="1379509"/>
                  <a:chExt cx="1289050" cy="1952626"/>
                </a:xfrm>
              </p:grpSpPr>
              <p:sp>
                <p:nvSpPr>
                  <p:cNvPr id="55" name="Freeform 34">
                    <a:extLst>
                      <a:ext uri="{FF2B5EF4-FFF2-40B4-BE49-F238E27FC236}">
                        <a16:creationId xmlns:a16="http://schemas.microsoft.com/office/drawing/2014/main" id="{E8EAC9A9-894C-4735-85BB-A36A1B51BA3F}"/>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6" name="Freeform 35">
                    <a:extLst>
                      <a:ext uri="{FF2B5EF4-FFF2-40B4-BE49-F238E27FC236}">
                        <a16:creationId xmlns:a16="http://schemas.microsoft.com/office/drawing/2014/main" id="{EFF24647-2EF4-4433-A856-5DCA0138C93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4" name="组合 23">
                  <a:extLst>
                    <a:ext uri="{FF2B5EF4-FFF2-40B4-BE49-F238E27FC236}">
                      <a16:creationId xmlns:a16="http://schemas.microsoft.com/office/drawing/2014/main" id="{ABB668EE-4C0C-4257-B25A-F98667B8271A}"/>
                    </a:ext>
                  </a:extLst>
                </p:cNvPr>
                <p:cNvGrpSpPr/>
                <p:nvPr/>
              </p:nvGrpSpPr>
              <p:grpSpPr>
                <a:xfrm>
                  <a:off x="3478428" y="1379509"/>
                  <a:ext cx="1289050" cy="1952626"/>
                  <a:chOff x="2820709" y="1379509"/>
                  <a:chExt cx="1289050" cy="1952626"/>
                </a:xfrm>
              </p:grpSpPr>
              <p:sp>
                <p:nvSpPr>
                  <p:cNvPr id="53" name="Freeform 34">
                    <a:extLst>
                      <a:ext uri="{FF2B5EF4-FFF2-40B4-BE49-F238E27FC236}">
                        <a16:creationId xmlns:a16="http://schemas.microsoft.com/office/drawing/2014/main" id="{144C00B9-A5E7-40D7-A6AD-19F2B2EEEEC3}"/>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4" name="Freeform 35">
                    <a:extLst>
                      <a:ext uri="{FF2B5EF4-FFF2-40B4-BE49-F238E27FC236}">
                        <a16:creationId xmlns:a16="http://schemas.microsoft.com/office/drawing/2014/main" id="{FD8F601F-CE4E-4E97-ABB8-8ABEE1DA23CC}"/>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5" name="Group 4">
                  <a:extLst>
                    <a:ext uri="{FF2B5EF4-FFF2-40B4-BE49-F238E27FC236}">
                      <a16:creationId xmlns:a16="http://schemas.microsoft.com/office/drawing/2014/main" id="{F8DD10D6-D9B3-454F-AC44-19F17E88ADF4}"/>
                    </a:ext>
                  </a:extLst>
                </p:cNvPr>
                <p:cNvGrpSpPr>
                  <a:grpSpLocks noChangeAspect="1"/>
                </p:cNvGrpSpPr>
                <p:nvPr/>
              </p:nvGrpSpPr>
              <p:grpSpPr bwMode="auto">
                <a:xfrm>
                  <a:off x="3406468" y="932993"/>
                  <a:ext cx="5454650" cy="4897438"/>
                  <a:chOff x="2121" y="617"/>
                  <a:chExt cx="3436" cy="3085"/>
                </a:xfrm>
                <a:gradFill>
                  <a:gsLst>
                    <a:gs pos="100000">
                      <a:srgbClr val="FDFDFD"/>
                    </a:gs>
                    <a:gs pos="0">
                      <a:schemeClr val="bg1">
                        <a:lumMod val="75000"/>
                      </a:schemeClr>
                    </a:gs>
                  </a:gsLst>
                  <a:lin ang="2700000" scaled="1"/>
                </a:gradFill>
                <a:effectLst>
                  <a:outerShdw blurRad="254000" dist="101600" dir="2700000" algn="tl" rotWithShape="0">
                    <a:prstClr val="black">
                      <a:alpha val="40000"/>
                    </a:prstClr>
                  </a:outerShdw>
                </a:effectLst>
              </p:grpSpPr>
              <p:sp>
                <p:nvSpPr>
                  <p:cNvPr id="51" name="Freeform 5">
                    <a:extLst>
                      <a:ext uri="{FF2B5EF4-FFF2-40B4-BE49-F238E27FC236}">
                        <a16:creationId xmlns:a16="http://schemas.microsoft.com/office/drawing/2014/main" id="{8A8C6337-C318-4B42-955D-088E39483E17}"/>
                      </a:ext>
                    </a:extLst>
                  </p:cNvPr>
                  <p:cNvSpPr>
                    <a:spLocks/>
                  </p:cNvSpPr>
                  <p:nvPr/>
                </p:nvSpPr>
                <p:spPr bwMode="auto">
                  <a:xfrm>
                    <a:off x="2128" y="622"/>
                    <a:ext cx="3419" cy="3076"/>
                  </a:xfrm>
                  <a:custGeom>
                    <a:avLst/>
                    <a:gdLst>
                      <a:gd name="T0" fmla="*/ 9 w 1444"/>
                      <a:gd name="T1" fmla="*/ 761 h 1299"/>
                      <a:gd name="T2" fmla="*/ 369 w 1444"/>
                      <a:gd name="T3" fmla="*/ 1121 h 1299"/>
                      <a:gd name="T4" fmla="*/ 322 w 1444"/>
                      <a:gd name="T5" fmla="*/ 1299 h 1299"/>
                      <a:gd name="T6" fmla="*/ 1116 w 1444"/>
                      <a:gd name="T7" fmla="*/ 1299 h 1299"/>
                      <a:gd name="T8" fmla="*/ 1069 w 1444"/>
                      <a:gd name="T9" fmla="*/ 1121 h 1299"/>
                      <a:gd name="T10" fmla="*/ 1430 w 1444"/>
                      <a:gd name="T11" fmla="*/ 761 h 1299"/>
                      <a:gd name="T12" fmla="*/ 1444 w 1444"/>
                      <a:gd name="T13" fmla="*/ 761 h 1299"/>
                      <a:gd name="T14" fmla="*/ 1149 w 1444"/>
                      <a:gd name="T15" fmla="*/ 248 h 1299"/>
                      <a:gd name="T16" fmla="*/ 725 w 1444"/>
                      <a:gd name="T17" fmla="*/ 0 h 1299"/>
                      <a:gd name="T18" fmla="*/ 719 w 1444"/>
                      <a:gd name="T19" fmla="*/ 0 h 1299"/>
                      <a:gd name="T20" fmla="*/ 295 w 1444"/>
                      <a:gd name="T21" fmla="*/ 248 h 1299"/>
                      <a:gd name="T22" fmla="*/ 0 w 1444"/>
                      <a:gd name="T23" fmla="*/ 761 h 1299"/>
                      <a:gd name="T24" fmla="*/ 9 w 1444"/>
                      <a:gd name="T25" fmla="*/ 761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4" h="1299">
                        <a:moveTo>
                          <a:pt x="9" y="761"/>
                        </a:moveTo>
                        <a:cubicBezTo>
                          <a:pt x="208" y="761"/>
                          <a:pt x="369" y="922"/>
                          <a:pt x="369" y="1121"/>
                        </a:cubicBezTo>
                        <a:cubicBezTo>
                          <a:pt x="369" y="1186"/>
                          <a:pt x="352" y="1247"/>
                          <a:pt x="322" y="1299"/>
                        </a:cubicBezTo>
                        <a:cubicBezTo>
                          <a:pt x="1116" y="1299"/>
                          <a:pt x="1116" y="1299"/>
                          <a:pt x="1116" y="1299"/>
                        </a:cubicBezTo>
                        <a:cubicBezTo>
                          <a:pt x="1086" y="1247"/>
                          <a:pt x="1069" y="1186"/>
                          <a:pt x="1069" y="1121"/>
                        </a:cubicBezTo>
                        <a:cubicBezTo>
                          <a:pt x="1069" y="922"/>
                          <a:pt x="1231" y="761"/>
                          <a:pt x="1430" y="761"/>
                        </a:cubicBezTo>
                        <a:cubicBezTo>
                          <a:pt x="1434" y="761"/>
                          <a:pt x="1439" y="761"/>
                          <a:pt x="1444" y="761"/>
                        </a:cubicBezTo>
                        <a:cubicBezTo>
                          <a:pt x="1149" y="248"/>
                          <a:pt x="1149" y="248"/>
                          <a:pt x="1149" y="248"/>
                        </a:cubicBezTo>
                        <a:cubicBezTo>
                          <a:pt x="1061" y="94"/>
                          <a:pt x="900" y="0"/>
                          <a:pt x="725" y="0"/>
                        </a:cubicBezTo>
                        <a:cubicBezTo>
                          <a:pt x="719" y="0"/>
                          <a:pt x="719" y="0"/>
                          <a:pt x="719" y="0"/>
                        </a:cubicBezTo>
                        <a:cubicBezTo>
                          <a:pt x="544" y="0"/>
                          <a:pt x="383" y="94"/>
                          <a:pt x="295" y="248"/>
                        </a:cubicBezTo>
                        <a:cubicBezTo>
                          <a:pt x="0" y="761"/>
                          <a:pt x="0" y="761"/>
                          <a:pt x="0" y="761"/>
                        </a:cubicBezTo>
                        <a:cubicBezTo>
                          <a:pt x="3" y="761"/>
                          <a:pt x="6" y="761"/>
                          <a:pt x="9" y="761"/>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2" name="Freeform 6">
                    <a:extLst>
                      <a:ext uri="{FF2B5EF4-FFF2-40B4-BE49-F238E27FC236}">
                        <a16:creationId xmlns:a16="http://schemas.microsoft.com/office/drawing/2014/main" id="{681FE55B-4EA0-49E9-AAFB-D59D35D74FD8}"/>
                      </a:ext>
                    </a:extLst>
                  </p:cNvPr>
                  <p:cNvSpPr>
                    <a:spLocks noEditPoints="1"/>
                  </p:cNvSpPr>
                  <p:nvPr/>
                </p:nvSpPr>
                <p:spPr bwMode="auto">
                  <a:xfrm>
                    <a:off x="2121" y="617"/>
                    <a:ext cx="3436" cy="3085"/>
                  </a:xfrm>
                  <a:custGeom>
                    <a:avLst/>
                    <a:gdLst>
                      <a:gd name="T0" fmla="*/ 1123 w 1451"/>
                      <a:gd name="T1" fmla="*/ 1303 h 1303"/>
                      <a:gd name="T2" fmla="*/ 322 w 1451"/>
                      <a:gd name="T3" fmla="*/ 1303 h 1303"/>
                      <a:gd name="T4" fmla="*/ 323 w 1451"/>
                      <a:gd name="T5" fmla="*/ 1300 h 1303"/>
                      <a:gd name="T6" fmla="*/ 370 w 1451"/>
                      <a:gd name="T7" fmla="*/ 1123 h 1303"/>
                      <a:gd name="T8" fmla="*/ 12 w 1451"/>
                      <a:gd name="T9" fmla="*/ 765 h 1303"/>
                      <a:gd name="T10" fmla="*/ 3 w 1451"/>
                      <a:gd name="T11" fmla="*/ 765 h 1303"/>
                      <a:gd name="T12" fmla="*/ 0 w 1451"/>
                      <a:gd name="T13" fmla="*/ 765 h 1303"/>
                      <a:gd name="T14" fmla="*/ 296 w 1451"/>
                      <a:gd name="T15" fmla="*/ 249 h 1303"/>
                      <a:gd name="T16" fmla="*/ 722 w 1451"/>
                      <a:gd name="T17" fmla="*/ 0 h 1303"/>
                      <a:gd name="T18" fmla="*/ 728 w 1451"/>
                      <a:gd name="T19" fmla="*/ 0 h 1303"/>
                      <a:gd name="T20" fmla="*/ 1154 w 1451"/>
                      <a:gd name="T21" fmla="*/ 249 h 1303"/>
                      <a:gd name="T22" fmla="*/ 1451 w 1451"/>
                      <a:gd name="T23" fmla="*/ 765 h 1303"/>
                      <a:gd name="T24" fmla="*/ 1447 w 1451"/>
                      <a:gd name="T25" fmla="*/ 765 h 1303"/>
                      <a:gd name="T26" fmla="*/ 1433 w 1451"/>
                      <a:gd name="T27" fmla="*/ 765 h 1303"/>
                      <a:gd name="T28" fmla="*/ 1074 w 1451"/>
                      <a:gd name="T29" fmla="*/ 1123 h 1303"/>
                      <a:gd name="T30" fmla="*/ 1121 w 1451"/>
                      <a:gd name="T31" fmla="*/ 1300 h 1303"/>
                      <a:gd name="T32" fmla="*/ 1123 w 1451"/>
                      <a:gd name="T33" fmla="*/ 1303 h 1303"/>
                      <a:gd name="T34" fmla="*/ 328 w 1451"/>
                      <a:gd name="T35" fmla="*/ 1299 h 1303"/>
                      <a:gd name="T36" fmla="*/ 1116 w 1451"/>
                      <a:gd name="T37" fmla="*/ 1299 h 1303"/>
                      <a:gd name="T38" fmla="*/ 1070 w 1451"/>
                      <a:gd name="T39" fmla="*/ 1123 h 1303"/>
                      <a:gd name="T40" fmla="*/ 1433 w 1451"/>
                      <a:gd name="T41" fmla="*/ 761 h 1303"/>
                      <a:gd name="T42" fmla="*/ 1444 w 1451"/>
                      <a:gd name="T43" fmla="*/ 761 h 1303"/>
                      <a:gd name="T44" fmla="*/ 1151 w 1451"/>
                      <a:gd name="T45" fmla="*/ 251 h 1303"/>
                      <a:gd name="T46" fmla="*/ 728 w 1451"/>
                      <a:gd name="T47" fmla="*/ 4 h 1303"/>
                      <a:gd name="T48" fmla="*/ 722 w 1451"/>
                      <a:gd name="T49" fmla="*/ 4 h 1303"/>
                      <a:gd name="T50" fmla="*/ 299 w 1451"/>
                      <a:gd name="T51" fmla="*/ 251 h 1303"/>
                      <a:gd name="T52" fmla="*/ 6 w 1451"/>
                      <a:gd name="T53" fmla="*/ 761 h 1303"/>
                      <a:gd name="T54" fmla="*/ 12 w 1451"/>
                      <a:gd name="T55" fmla="*/ 761 h 1303"/>
                      <a:gd name="T56" fmla="*/ 374 w 1451"/>
                      <a:gd name="T57" fmla="*/ 1123 h 1303"/>
                      <a:gd name="T58" fmla="*/ 328 w 1451"/>
                      <a:gd name="T59" fmla="*/ 1299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1" h="1303">
                        <a:moveTo>
                          <a:pt x="1123" y="1303"/>
                        </a:moveTo>
                        <a:cubicBezTo>
                          <a:pt x="322" y="1303"/>
                          <a:pt x="322" y="1303"/>
                          <a:pt x="322" y="1303"/>
                        </a:cubicBezTo>
                        <a:cubicBezTo>
                          <a:pt x="323" y="1300"/>
                          <a:pt x="323" y="1300"/>
                          <a:pt x="323" y="1300"/>
                        </a:cubicBezTo>
                        <a:cubicBezTo>
                          <a:pt x="354" y="1247"/>
                          <a:pt x="370" y="1185"/>
                          <a:pt x="370" y="1123"/>
                        </a:cubicBezTo>
                        <a:cubicBezTo>
                          <a:pt x="370" y="925"/>
                          <a:pt x="210" y="765"/>
                          <a:pt x="12" y="765"/>
                        </a:cubicBezTo>
                        <a:cubicBezTo>
                          <a:pt x="9" y="765"/>
                          <a:pt x="6" y="765"/>
                          <a:pt x="3" y="765"/>
                        </a:cubicBezTo>
                        <a:cubicBezTo>
                          <a:pt x="0" y="765"/>
                          <a:pt x="0" y="765"/>
                          <a:pt x="0" y="765"/>
                        </a:cubicBezTo>
                        <a:cubicBezTo>
                          <a:pt x="296" y="249"/>
                          <a:pt x="296" y="249"/>
                          <a:pt x="296" y="249"/>
                        </a:cubicBezTo>
                        <a:cubicBezTo>
                          <a:pt x="384" y="95"/>
                          <a:pt x="547" y="0"/>
                          <a:pt x="722" y="0"/>
                        </a:cubicBezTo>
                        <a:cubicBezTo>
                          <a:pt x="728" y="0"/>
                          <a:pt x="728" y="0"/>
                          <a:pt x="728" y="0"/>
                        </a:cubicBezTo>
                        <a:cubicBezTo>
                          <a:pt x="903" y="0"/>
                          <a:pt x="1066" y="95"/>
                          <a:pt x="1154" y="249"/>
                        </a:cubicBezTo>
                        <a:cubicBezTo>
                          <a:pt x="1451" y="765"/>
                          <a:pt x="1451" y="765"/>
                          <a:pt x="1451" y="765"/>
                        </a:cubicBezTo>
                        <a:cubicBezTo>
                          <a:pt x="1447" y="765"/>
                          <a:pt x="1447" y="765"/>
                          <a:pt x="1447" y="765"/>
                        </a:cubicBezTo>
                        <a:cubicBezTo>
                          <a:pt x="1442" y="765"/>
                          <a:pt x="1437" y="765"/>
                          <a:pt x="1433" y="765"/>
                        </a:cubicBezTo>
                        <a:cubicBezTo>
                          <a:pt x="1235" y="765"/>
                          <a:pt x="1074" y="925"/>
                          <a:pt x="1074" y="1123"/>
                        </a:cubicBezTo>
                        <a:cubicBezTo>
                          <a:pt x="1074" y="1185"/>
                          <a:pt x="1090" y="1247"/>
                          <a:pt x="1121" y="1300"/>
                        </a:cubicBezTo>
                        <a:lnTo>
                          <a:pt x="1123" y="1303"/>
                        </a:lnTo>
                        <a:close/>
                        <a:moveTo>
                          <a:pt x="328" y="1299"/>
                        </a:moveTo>
                        <a:cubicBezTo>
                          <a:pt x="1116" y="1299"/>
                          <a:pt x="1116" y="1299"/>
                          <a:pt x="1116" y="1299"/>
                        </a:cubicBezTo>
                        <a:cubicBezTo>
                          <a:pt x="1086" y="1246"/>
                          <a:pt x="1070" y="1185"/>
                          <a:pt x="1070" y="1123"/>
                        </a:cubicBezTo>
                        <a:cubicBezTo>
                          <a:pt x="1070" y="923"/>
                          <a:pt x="1233" y="761"/>
                          <a:pt x="1433" y="761"/>
                        </a:cubicBezTo>
                        <a:cubicBezTo>
                          <a:pt x="1436" y="761"/>
                          <a:pt x="1440" y="761"/>
                          <a:pt x="1444" y="761"/>
                        </a:cubicBezTo>
                        <a:cubicBezTo>
                          <a:pt x="1151" y="251"/>
                          <a:pt x="1151" y="251"/>
                          <a:pt x="1151" y="251"/>
                        </a:cubicBezTo>
                        <a:cubicBezTo>
                          <a:pt x="1063" y="98"/>
                          <a:pt x="901" y="4"/>
                          <a:pt x="728" y="4"/>
                        </a:cubicBezTo>
                        <a:cubicBezTo>
                          <a:pt x="722" y="4"/>
                          <a:pt x="722" y="4"/>
                          <a:pt x="722" y="4"/>
                        </a:cubicBezTo>
                        <a:cubicBezTo>
                          <a:pt x="549" y="4"/>
                          <a:pt x="387" y="98"/>
                          <a:pt x="299" y="251"/>
                        </a:cubicBezTo>
                        <a:cubicBezTo>
                          <a:pt x="6" y="761"/>
                          <a:pt x="6" y="761"/>
                          <a:pt x="6" y="761"/>
                        </a:cubicBezTo>
                        <a:cubicBezTo>
                          <a:pt x="8" y="761"/>
                          <a:pt x="10" y="761"/>
                          <a:pt x="12" y="761"/>
                        </a:cubicBezTo>
                        <a:cubicBezTo>
                          <a:pt x="212" y="761"/>
                          <a:pt x="374" y="923"/>
                          <a:pt x="374" y="1123"/>
                        </a:cubicBezTo>
                        <a:cubicBezTo>
                          <a:pt x="374" y="1185"/>
                          <a:pt x="358" y="1246"/>
                          <a:pt x="328" y="1299"/>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6" name="弦形 25">
                  <a:extLst>
                    <a:ext uri="{FF2B5EF4-FFF2-40B4-BE49-F238E27FC236}">
                      <a16:creationId xmlns:a16="http://schemas.microsoft.com/office/drawing/2014/main" id="{1749B3A4-47DC-42DA-A7BC-9DD3DA07C71D}"/>
                    </a:ext>
                  </a:extLst>
                </p:cNvPr>
                <p:cNvSpPr/>
                <p:nvPr/>
              </p:nvSpPr>
              <p:spPr>
                <a:xfrm rot="20385432">
                  <a:off x="3330883" y="1656813"/>
                  <a:ext cx="3385036" cy="1825204"/>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Freeform 10">
                  <a:extLst>
                    <a:ext uri="{FF2B5EF4-FFF2-40B4-BE49-F238E27FC236}">
                      <a16:creationId xmlns:a16="http://schemas.microsoft.com/office/drawing/2014/main" id="{97C63475-674B-44F4-98AC-38530C781348}"/>
                    </a:ext>
                  </a:extLst>
                </p:cNvPr>
                <p:cNvSpPr>
                  <a:spLocks/>
                </p:cNvSpPr>
                <p:nvPr/>
              </p:nvSpPr>
              <p:spPr bwMode="auto">
                <a:xfrm>
                  <a:off x="5152718" y="2700230"/>
                  <a:ext cx="1957388" cy="1663700"/>
                </a:xfrm>
                <a:custGeom>
                  <a:avLst/>
                  <a:gdLst>
                    <a:gd name="T0" fmla="*/ 293 w 1233"/>
                    <a:gd name="T1" fmla="*/ 1048 h 1048"/>
                    <a:gd name="T2" fmla="*/ 0 w 1233"/>
                    <a:gd name="T3" fmla="*/ 554 h 1048"/>
                    <a:gd name="T4" fmla="*/ 321 w 1233"/>
                    <a:gd name="T5" fmla="*/ 0 h 1048"/>
                    <a:gd name="T6" fmla="*/ 913 w 1233"/>
                    <a:gd name="T7" fmla="*/ 0 h 1048"/>
                    <a:gd name="T8" fmla="*/ 1233 w 1233"/>
                    <a:gd name="T9" fmla="*/ 554 h 1048"/>
                    <a:gd name="T10" fmla="*/ 934 w 1233"/>
                    <a:gd name="T11" fmla="*/ 1048 h 1048"/>
                    <a:gd name="T12" fmla="*/ 293 w 1233"/>
                    <a:gd name="T13" fmla="*/ 1048 h 1048"/>
                  </a:gdLst>
                  <a:ahLst/>
                  <a:cxnLst>
                    <a:cxn ang="0">
                      <a:pos x="T0" y="T1"/>
                    </a:cxn>
                    <a:cxn ang="0">
                      <a:pos x="T2" y="T3"/>
                    </a:cxn>
                    <a:cxn ang="0">
                      <a:pos x="T4" y="T5"/>
                    </a:cxn>
                    <a:cxn ang="0">
                      <a:pos x="T6" y="T7"/>
                    </a:cxn>
                    <a:cxn ang="0">
                      <a:pos x="T8" y="T9"/>
                    </a:cxn>
                    <a:cxn ang="0">
                      <a:pos x="T10" y="T11"/>
                    </a:cxn>
                    <a:cxn ang="0">
                      <a:pos x="T12" y="T13"/>
                    </a:cxn>
                  </a:cxnLst>
                  <a:rect l="0" t="0" r="r" b="b"/>
                  <a:pathLst>
                    <a:path w="1233" h="1048">
                      <a:moveTo>
                        <a:pt x="293" y="1048"/>
                      </a:moveTo>
                      <a:lnTo>
                        <a:pt x="0" y="554"/>
                      </a:lnTo>
                      <a:lnTo>
                        <a:pt x="321" y="0"/>
                      </a:lnTo>
                      <a:lnTo>
                        <a:pt x="913" y="0"/>
                      </a:lnTo>
                      <a:lnTo>
                        <a:pt x="1233" y="554"/>
                      </a:lnTo>
                      <a:lnTo>
                        <a:pt x="934" y="1048"/>
                      </a:lnTo>
                      <a:lnTo>
                        <a:pt x="293" y="1048"/>
                      </a:lnTo>
                      <a:close/>
                    </a:path>
                  </a:pathLst>
                </a:custGeom>
                <a:gradFill>
                  <a:gsLst>
                    <a:gs pos="0">
                      <a:schemeClr val="bg1">
                        <a:lumMod val="100000"/>
                      </a:schemeClr>
                    </a:gs>
                    <a:gs pos="100000">
                      <a:schemeClr val="bg1">
                        <a:lumMod val="80000"/>
                      </a:schemeClr>
                    </a:gs>
                  </a:gsLst>
                  <a:lin ang="2700000" scaled="1"/>
                </a:gradFill>
                <a:ln w="7620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28" name="组合 27">
                  <a:extLst>
                    <a:ext uri="{FF2B5EF4-FFF2-40B4-BE49-F238E27FC236}">
                      <a16:creationId xmlns:a16="http://schemas.microsoft.com/office/drawing/2014/main" id="{EE919FF1-A8FB-4B34-ABFE-2630B3A4AD87}"/>
                    </a:ext>
                  </a:extLst>
                </p:cNvPr>
                <p:cNvGrpSpPr/>
                <p:nvPr/>
              </p:nvGrpSpPr>
              <p:grpSpPr>
                <a:xfrm>
                  <a:off x="3453726" y="1402715"/>
                  <a:ext cx="2260181" cy="2114550"/>
                  <a:chOff x="2815057" y="1402715"/>
                  <a:chExt cx="2260181" cy="2114550"/>
                </a:xfrm>
              </p:grpSpPr>
              <p:sp>
                <p:nvSpPr>
                  <p:cNvPr id="48" name="Freeform 14">
                    <a:extLst>
                      <a:ext uri="{FF2B5EF4-FFF2-40B4-BE49-F238E27FC236}">
                        <a16:creationId xmlns:a16="http://schemas.microsoft.com/office/drawing/2014/main" id="{0A1C014B-EB50-4A0A-8AB1-5465C94ED7C7}"/>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9" name="Freeform 26">
                    <a:extLst>
                      <a:ext uri="{FF2B5EF4-FFF2-40B4-BE49-F238E27FC236}">
                        <a16:creationId xmlns:a16="http://schemas.microsoft.com/office/drawing/2014/main" id="{F18F90F3-65CC-45E4-9C94-27D51AF7999E}"/>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Freeform 30">
                    <a:extLst>
                      <a:ext uri="{FF2B5EF4-FFF2-40B4-BE49-F238E27FC236}">
                        <a16:creationId xmlns:a16="http://schemas.microsoft.com/office/drawing/2014/main" id="{6FB3BB45-228D-46A1-8D58-852F5FE489E1}"/>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9" name="弦形 28">
                  <a:extLst>
                    <a:ext uri="{FF2B5EF4-FFF2-40B4-BE49-F238E27FC236}">
                      <a16:creationId xmlns:a16="http://schemas.microsoft.com/office/drawing/2014/main" id="{5D0A5DD0-A63D-499F-981A-C86F95CC4A46}"/>
                    </a:ext>
                  </a:extLst>
                </p:cNvPr>
                <p:cNvSpPr/>
                <p:nvPr/>
              </p:nvSpPr>
              <p:spPr>
                <a:xfrm rot="18713148">
                  <a:off x="6264863" y="1605737"/>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 name="弦形 29">
                  <a:extLst>
                    <a:ext uri="{FF2B5EF4-FFF2-40B4-BE49-F238E27FC236}">
                      <a16:creationId xmlns:a16="http://schemas.microsoft.com/office/drawing/2014/main" id="{B2B75C65-CCD1-4BA3-BD6D-FD75DF6BB5D6}"/>
                    </a:ext>
                  </a:extLst>
                </p:cNvPr>
                <p:cNvSpPr/>
                <p:nvPr/>
              </p:nvSpPr>
              <p:spPr>
                <a:xfrm rot="13306308">
                  <a:off x="4066477" y="3923858"/>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31" name="组合 30">
                  <a:extLst>
                    <a:ext uri="{FF2B5EF4-FFF2-40B4-BE49-F238E27FC236}">
                      <a16:creationId xmlns:a16="http://schemas.microsoft.com/office/drawing/2014/main" id="{22432FD0-E474-42DA-BCF9-96317D1E6A09}"/>
                    </a:ext>
                  </a:extLst>
                </p:cNvPr>
                <p:cNvGrpSpPr/>
                <p:nvPr/>
              </p:nvGrpSpPr>
              <p:grpSpPr>
                <a:xfrm flipH="1">
                  <a:off x="6559014" y="1412241"/>
                  <a:ext cx="2260181" cy="2114550"/>
                  <a:chOff x="2815057" y="1402715"/>
                  <a:chExt cx="2260181" cy="2114550"/>
                </a:xfrm>
              </p:grpSpPr>
              <p:sp>
                <p:nvSpPr>
                  <p:cNvPr id="45" name="Freeform 14">
                    <a:extLst>
                      <a:ext uri="{FF2B5EF4-FFF2-40B4-BE49-F238E27FC236}">
                        <a16:creationId xmlns:a16="http://schemas.microsoft.com/office/drawing/2014/main" id="{FC905BC0-E8B6-4ADF-BBF4-BBA005C1BA5E}"/>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6" name="Freeform 26">
                    <a:extLst>
                      <a:ext uri="{FF2B5EF4-FFF2-40B4-BE49-F238E27FC236}">
                        <a16:creationId xmlns:a16="http://schemas.microsoft.com/office/drawing/2014/main" id="{3FAF0527-2F33-4C72-ACBC-4460E19AF262}"/>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7" name="Freeform 30">
                    <a:extLst>
                      <a:ext uri="{FF2B5EF4-FFF2-40B4-BE49-F238E27FC236}">
                        <a16:creationId xmlns:a16="http://schemas.microsoft.com/office/drawing/2014/main" id="{3B034B1E-E6F9-403C-B51F-ACB63D16F82A}"/>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2" name="组合 31">
                  <a:extLst>
                    <a:ext uri="{FF2B5EF4-FFF2-40B4-BE49-F238E27FC236}">
                      <a16:creationId xmlns:a16="http://schemas.microsoft.com/office/drawing/2014/main" id="{D6E1B422-387E-44CA-ADDD-73809666A3BB}"/>
                    </a:ext>
                  </a:extLst>
                </p:cNvPr>
                <p:cNvGrpSpPr/>
                <p:nvPr/>
              </p:nvGrpSpPr>
              <p:grpSpPr>
                <a:xfrm rot="14400000">
                  <a:off x="4846123" y="4365835"/>
                  <a:ext cx="2260181" cy="2114550"/>
                  <a:chOff x="2815057" y="1402715"/>
                  <a:chExt cx="2260181" cy="2114550"/>
                </a:xfrm>
              </p:grpSpPr>
              <p:sp>
                <p:nvSpPr>
                  <p:cNvPr id="42" name="Freeform 14">
                    <a:extLst>
                      <a:ext uri="{FF2B5EF4-FFF2-40B4-BE49-F238E27FC236}">
                        <a16:creationId xmlns:a16="http://schemas.microsoft.com/office/drawing/2014/main" id="{620C3F73-A4B0-4D24-B2AE-92803742A514}"/>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186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3" name="Freeform 26">
                    <a:extLst>
                      <a:ext uri="{FF2B5EF4-FFF2-40B4-BE49-F238E27FC236}">
                        <a16:creationId xmlns:a16="http://schemas.microsoft.com/office/drawing/2014/main" id="{F42D4E09-FB36-430C-ABD9-6DDABE52649A}"/>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4" name="Freeform 30">
                    <a:extLst>
                      <a:ext uri="{FF2B5EF4-FFF2-40B4-BE49-F238E27FC236}">
                        <a16:creationId xmlns:a16="http://schemas.microsoft.com/office/drawing/2014/main" id="{0EA89C0B-C3AB-46B7-85AE-F07D0524ED4B}"/>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3" name="组合 32">
                  <a:extLst>
                    <a:ext uri="{FF2B5EF4-FFF2-40B4-BE49-F238E27FC236}">
                      <a16:creationId xmlns:a16="http://schemas.microsoft.com/office/drawing/2014/main" id="{2C420EAE-D4D9-45F2-9959-B788026151E4}"/>
                    </a:ext>
                  </a:extLst>
                </p:cNvPr>
                <p:cNvGrpSpPr/>
                <p:nvPr/>
              </p:nvGrpSpPr>
              <p:grpSpPr>
                <a:xfrm>
                  <a:off x="5146674" y="2706825"/>
                  <a:ext cx="573273" cy="881611"/>
                  <a:chOff x="4455614" y="2706825"/>
                  <a:chExt cx="573273" cy="881611"/>
                </a:xfrm>
              </p:grpSpPr>
              <p:sp>
                <p:nvSpPr>
                  <p:cNvPr id="40" name="Freeform 39">
                    <a:extLst>
                      <a:ext uri="{FF2B5EF4-FFF2-40B4-BE49-F238E27FC236}">
                        <a16:creationId xmlns:a16="http://schemas.microsoft.com/office/drawing/2014/main" id="{7A1AB439-D1D8-4207-BE10-50B55A95AB7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1" name="Freeform 39">
                    <a:extLst>
                      <a:ext uri="{FF2B5EF4-FFF2-40B4-BE49-F238E27FC236}">
                        <a16:creationId xmlns:a16="http://schemas.microsoft.com/office/drawing/2014/main" id="{958C95EC-C32E-4B21-AC7E-760F0BFE59CB}"/>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4" name="组合 33">
                  <a:extLst>
                    <a:ext uri="{FF2B5EF4-FFF2-40B4-BE49-F238E27FC236}">
                      <a16:creationId xmlns:a16="http://schemas.microsoft.com/office/drawing/2014/main" id="{D94F23BD-68F0-406F-A8F1-CC9213F43AD7}"/>
                    </a:ext>
                  </a:extLst>
                </p:cNvPr>
                <p:cNvGrpSpPr/>
                <p:nvPr/>
              </p:nvGrpSpPr>
              <p:grpSpPr>
                <a:xfrm flipH="1">
                  <a:off x="6546854" y="2710728"/>
                  <a:ext cx="573273" cy="881611"/>
                  <a:chOff x="4455614" y="2706825"/>
                  <a:chExt cx="573273" cy="881611"/>
                </a:xfrm>
              </p:grpSpPr>
              <p:sp>
                <p:nvSpPr>
                  <p:cNvPr id="38" name="Freeform 39">
                    <a:extLst>
                      <a:ext uri="{FF2B5EF4-FFF2-40B4-BE49-F238E27FC236}">
                        <a16:creationId xmlns:a16="http://schemas.microsoft.com/office/drawing/2014/main" id="{D77011A7-9331-42EC-A805-2212F5760A2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9" name="Freeform 39">
                    <a:extLst>
                      <a:ext uri="{FF2B5EF4-FFF2-40B4-BE49-F238E27FC236}">
                        <a16:creationId xmlns:a16="http://schemas.microsoft.com/office/drawing/2014/main" id="{C6381591-092D-4299-B2CE-D9052B5F9DF9}"/>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5" name="组合 34">
                  <a:extLst>
                    <a:ext uri="{FF2B5EF4-FFF2-40B4-BE49-F238E27FC236}">
                      <a16:creationId xmlns:a16="http://schemas.microsoft.com/office/drawing/2014/main" id="{3D104895-F617-47EF-96D8-7B26A976152B}"/>
                    </a:ext>
                  </a:extLst>
                </p:cNvPr>
                <p:cNvGrpSpPr/>
                <p:nvPr/>
              </p:nvGrpSpPr>
              <p:grpSpPr>
                <a:xfrm rot="7200000" flipH="1">
                  <a:off x="5853056" y="3898235"/>
                  <a:ext cx="573273" cy="881611"/>
                  <a:chOff x="4455614" y="2706825"/>
                  <a:chExt cx="573273" cy="881611"/>
                </a:xfrm>
              </p:grpSpPr>
              <p:sp>
                <p:nvSpPr>
                  <p:cNvPr id="36" name="Freeform 39">
                    <a:extLst>
                      <a:ext uri="{FF2B5EF4-FFF2-40B4-BE49-F238E27FC236}">
                        <a16:creationId xmlns:a16="http://schemas.microsoft.com/office/drawing/2014/main" id="{35A2D27C-B5D0-4803-BCB6-7DB68B354A09}"/>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7" name="Freeform 39">
                    <a:extLst>
                      <a:ext uri="{FF2B5EF4-FFF2-40B4-BE49-F238E27FC236}">
                        <a16:creationId xmlns:a16="http://schemas.microsoft.com/office/drawing/2014/main" id="{A2BE49FA-AC63-4178-9D14-FB2774F37C41}"/>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18" name="Freeform 76">
                <a:extLst>
                  <a:ext uri="{FF2B5EF4-FFF2-40B4-BE49-F238E27FC236}">
                    <a16:creationId xmlns:a16="http://schemas.microsoft.com/office/drawing/2014/main" id="{50BA790F-2BB8-4238-9FA0-A4A8AD594C13}"/>
                  </a:ext>
                </a:extLst>
              </p:cNvPr>
              <p:cNvSpPr>
                <a:spLocks noEditPoints="1"/>
              </p:cNvSpPr>
              <p:nvPr/>
            </p:nvSpPr>
            <p:spPr bwMode="auto">
              <a:xfrm>
                <a:off x="5946778" y="3775361"/>
                <a:ext cx="370518" cy="501288"/>
              </a:xfrm>
              <a:custGeom>
                <a:avLst/>
                <a:gdLst>
                  <a:gd name="T0" fmla="*/ 51 w 141"/>
                  <a:gd name="T1" fmla="*/ 186 h 192"/>
                  <a:gd name="T2" fmla="*/ 60 w 141"/>
                  <a:gd name="T3" fmla="*/ 185 h 192"/>
                  <a:gd name="T4" fmla="*/ 60 w 141"/>
                  <a:gd name="T5" fmla="*/ 185 h 192"/>
                  <a:gd name="T6" fmla="*/ 71 w 141"/>
                  <a:gd name="T7" fmla="*/ 192 h 192"/>
                  <a:gd name="T8" fmla="*/ 81 w 141"/>
                  <a:gd name="T9" fmla="*/ 182 h 192"/>
                  <a:gd name="T10" fmla="*/ 81 w 141"/>
                  <a:gd name="T11" fmla="*/ 182 h 192"/>
                  <a:gd name="T12" fmla="*/ 90 w 141"/>
                  <a:gd name="T13" fmla="*/ 181 h 192"/>
                  <a:gd name="T14" fmla="*/ 96 w 141"/>
                  <a:gd name="T15" fmla="*/ 172 h 192"/>
                  <a:gd name="T16" fmla="*/ 45 w 141"/>
                  <a:gd name="T17" fmla="*/ 179 h 192"/>
                  <a:gd name="T18" fmla="*/ 51 w 141"/>
                  <a:gd name="T19" fmla="*/ 186 h 192"/>
                  <a:gd name="T20" fmla="*/ 95 w 141"/>
                  <a:gd name="T21" fmla="*/ 160 h 192"/>
                  <a:gd name="T22" fmla="*/ 46 w 141"/>
                  <a:gd name="T23" fmla="*/ 166 h 192"/>
                  <a:gd name="T24" fmla="*/ 42 w 141"/>
                  <a:gd name="T25" fmla="*/ 171 h 192"/>
                  <a:gd name="T26" fmla="*/ 46 w 141"/>
                  <a:gd name="T27" fmla="*/ 175 h 192"/>
                  <a:gd name="T28" fmla="*/ 95 w 141"/>
                  <a:gd name="T29" fmla="*/ 169 h 192"/>
                  <a:gd name="T30" fmla="*/ 99 w 141"/>
                  <a:gd name="T31" fmla="*/ 164 h 192"/>
                  <a:gd name="T32" fmla="*/ 95 w 141"/>
                  <a:gd name="T33" fmla="*/ 160 h 192"/>
                  <a:gd name="T34" fmla="*/ 98 w 141"/>
                  <a:gd name="T35" fmla="*/ 146 h 192"/>
                  <a:gd name="T36" fmla="*/ 43 w 141"/>
                  <a:gd name="T37" fmla="*/ 153 h 192"/>
                  <a:gd name="T38" fmla="*/ 40 w 141"/>
                  <a:gd name="T39" fmla="*/ 158 h 192"/>
                  <a:gd name="T40" fmla="*/ 43 w 141"/>
                  <a:gd name="T41" fmla="*/ 163 h 192"/>
                  <a:gd name="T42" fmla="*/ 98 w 141"/>
                  <a:gd name="T43" fmla="*/ 156 h 192"/>
                  <a:gd name="T44" fmla="*/ 101 w 141"/>
                  <a:gd name="T45" fmla="*/ 150 h 192"/>
                  <a:gd name="T46" fmla="*/ 98 w 141"/>
                  <a:gd name="T47" fmla="*/ 146 h 192"/>
                  <a:gd name="T48" fmla="*/ 71 w 141"/>
                  <a:gd name="T49" fmla="*/ 0 h 192"/>
                  <a:gd name="T50" fmla="*/ 0 w 141"/>
                  <a:gd name="T51" fmla="*/ 71 h 192"/>
                  <a:gd name="T52" fmla="*/ 42 w 141"/>
                  <a:gd name="T53" fmla="*/ 136 h 192"/>
                  <a:gd name="T54" fmla="*/ 42 w 141"/>
                  <a:gd name="T55" fmla="*/ 148 h 192"/>
                  <a:gd name="T56" fmla="*/ 99 w 141"/>
                  <a:gd name="T57" fmla="*/ 141 h 192"/>
                  <a:gd name="T58" fmla="*/ 99 w 141"/>
                  <a:gd name="T59" fmla="*/ 136 h 192"/>
                  <a:gd name="T60" fmla="*/ 141 w 141"/>
                  <a:gd name="T61" fmla="*/ 71 h 192"/>
                  <a:gd name="T62" fmla="*/ 71 w 141"/>
                  <a:gd name="T63" fmla="*/ 0 h 192"/>
                  <a:gd name="T64" fmla="*/ 126 w 141"/>
                  <a:gd name="T65" fmla="*/ 79 h 192"/>
                  <a:gd name="T66" fmla="*/ 121 w 141"/>
                  <a:gd name="T67" fmla="*/ 73 h 192"/>
                  <a:gd name="T68" fmla="*/ 68 w 141"/>
                  <a:gd name="T69" fmla="*/ 20 h 192"/>
                  <a:gd name="T70" fmla="*/ 62 w 141"/>
                  <a:gd name="T71" fmla="*/ 15 h 192"/>
                  <a:gd name="T72" fmla="*/ 68 w 141"/>
                  <a:gd name="T73" fmla="*/ 9 h 192"/>
                  <a:gd name="T74" fmla="*/ 132 w 141"/>
                  <a:gd name="T75" fmla="*/ 73 h 192"/>
                  <a:gd name="T76" fmla="*/ 126 w 141"/>
                  <a:gd name="T77" fmla="*/ 7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92">
                    <a:moveTo>
                      <a:pt x="51" y="186"/>
                    </a:moveTo>
                    <a:cubicBezTo>
                      <a:pt x="60" y="185"/>
                      <a:pt x="60" y="185"/>
                      <a:pt x="60" y="185"/>
                    </a:cubicBezTo>
                    <a:cubicBezTo>
                      <a:pt x="60" y="185"/>
                      <a:pt x="60" y="185"/>
                      <a:pt x="60" y="185"/>
                    </a:cubicBezTo>
                    <a:cubicBezTo>
                      <a:pt x="60" y="188"/>
                      <a:pt x="65" y="192"/>
                      <a:pt x="71" y="192"/>
                    </a:cubicBezTo>
                    <a:cubicBezTo>
                      <a:pt x="76" y="191"/>
                      <a:pt x="81" y="185"/>
                      <a:pt x="81" y="182"/>
                    </a:cubicBezTo>
                    <a:cubicBezTo>
                      <a:pt x="81" y="182"/>
                      <a:pt x="81" y="182"/>
                      <a:pt x="81" y="182"/>
                    </a:cubicBezTo>
                    <a:cubicBezTo>
                      <a:pt x="90" y="181"/>
                      <a:pt x="90" y="181"/>
                      <a:pt x="90" y="181"/>
                    </a:cubicBezTo>
                    <a:cubicBezTo>
                      <a:pt x="92" y="181"/>
                      <a:pt x="96" y="175"/>
                      <a:pt x="96" y="172"/>
                    </a:cubicBezTo>
                    <a:cubicBezTo>
                      <a:pt x="45" y="179"/>
                      <a:pt x="45" y="179"/>
                      <a:pt x="45" y="179"/>
                    </a:cubicBezTo>
                    <a:cubicBezTo>
                      <a:pt x="45" y="182"/>
                      <a:pt x="49" y="186"/>
                      <a:pt x="51" y="186"/>
                    </a:cubicBezTo>
                    <a:close/>
                    <a:moveTo>
                      <a:pt x="95" y="160"/>
                    </a:moveTo>
                    <a:cubicBezTo>
                      <a:pt x="46" y="166"/>
                      <a:pt x="46" y="166"/>
                      <a:pt x="46" y="166"/>
                    </a:cubicBezTo>
                    <a:cubicBezTo>
                      <a:pt x="44" y="166"/>
                      <a:pt x="42" y="168"/>
                      <a:pt x="42" y="171"/>
                    </a:cubicBezTo>
                    <a:cubicBezTo>
                      <a:pt x="42" y="173"/>
                      <a:pt x="44" y="175"/>
                      <a:pt x="46" y="175"/>
                    </a:cubicBezTo>
                    <a:cubicBezTo>
                      <a:pt x="95" y="169"/>
                      <a:pt x="95" y="169"/>
                      <a:pt x="95" y="169"/>
                    </a:cubicBezTo>
                    <a:cubicBezTo>
                      <a:pt x="97" y="168"/>
                      <a:pt x="99" y="166"/>
                      <a:pt x="99" y="164"/>
                    </a:cubicBezTo>
                    <a:cubicBezTo>
                      <a:pt x="99" y="161"/>
                      <a:pt x="97" y="159"/>
                      <a:pt x="95" y="160"/>
                    </a:cubicBezTo>
                    <a:close/>
                    <a:moveTo>
                      <a:pt x="98" y="146"/>
                    </a:moveTo>
                    <a:cubicBezTo>
                      <a:pt x="43" y="153"/>
                      <a:pt x="43" y="153"/>
                      <a:pt x="43" y="153"/>
                    </a:cubicBezTo>
                    <a:cubicBezTo>
                      <a:pt x="41" y="153"/>
                      <a:pt x="40" y="155"/>
                      <a:pt x="40" y="158"/>
                    </a:cubicBezTo>
                    <a:cubicBezTo>
                      <a:pt x="40" y="161"/>
                      <a:pt x="41" y="163"/>
                      <a:pt x="43" y="163"/>
                    </a:cubicBezTo>
                    <a:cubicBezTo>
                      <a:pt x="98" y="156"/>
                      <a:pt x="98" y="156"/>
                      <a:pt x="98" y="156"/>
                    </a:cubicBezTo>
                    <a:cubicBezTo>
                      <a:pt x="100" y="155"/>
                      <a:pt x="101" y="153"/>
                      <a:pt x="101" y="150"/>
                    </a:cubicBezTo>
                    <a:cubicBezTo>
                      <a:pt x="101" y="148"/>
                      <a:pt x="100" y="146"/>
                      <a:pt x="98" y="146"/>
                    </a:cubicBezTo>
                    <a:close/>
                    <a:moveTo>
                      <a:pt x="71" y="0"/>
                    </a:moveTo>
                    <a:cubicBezTo>
                      <a:pt x="31" y="0"/>
                      <a:pt x="0" y="32"/>
                      <a:pt x="0" y="71"/>
                    </a:cubicBezTo>
                    <a:cubicBezTo>
                      <a:pt x="0" y="100"/>
                      <a:pt x="17" y="125"/>
                      <a:pt x="42" y="136"/>
                    </a:cubicBezTo>
                    <a:cubicBezTo>
                      <a:pt x="42" y="148"/>
                      <a:pt x="42" y="148"/>
                      <a:pt x="42" y="148"/>
                    </a:cubicBezTo>
                    <a:cubicBezTo>
                      <a:pt x="99" y="141"/>
                      <a:pt x="99" y="141"/>
                      <a:pt x="99" y="141"/>
                    </a:cubicBezTo>
                    <a:cubicBezTo>
                      <a:pt x="99" y="136"/>
                      <a:pt x="99" y="136"/>
                      <a:pt x="99" y="136"/>
                    </a:cubicBezTo>
                    <a:cubicBezTo>
                      <a:pt x="124" y="125"/>
                      <a:pt x="141" y="100"/>
                      <a:pt x="141" y="71"/>
                    </a:cubicBezTo>
                    <a:cubicBezTo>
                      <a:pt x="141" y="32"/>
                      <a:pt x="110" y="0"/>
                      <a:pt x="71" y="0"/>
                    </a:cubicBezTo>
                    <a:close/>
                    <a:moveTo>
                      <a:pt x="126" y="79"/>
                    </a:moveTo>
                    <a:cubicBezTo>
                      <a:pt x="123" y="79"/>
                      <a:pt x="121" y="76"/>
                      <a:pt x="121" y="73"/>
                    </a:cubicBezTo>
                    <a:cubicBezTo>
                      <a:pt x="121" y="44"/>
                      <a:pt x="97" y="20"/>
                      <a:pt x="68" y="20"/>
                    </a:cubicBezTo>
                    <a:cubicBezTo>
                      <a:pt x="65" y="20"/>
                      <a:pt x="62" y="18"/>
                      <a:pt x="62" y="15"/>
                    </a:cubicBezTo>
                    <a:cubicBezTo>
                      <a:pt x="62" y="12"/>
                      <a:pt x="65" y="9"/>
                      <a:pt x="68" y="9"/>
                    </a:cubicBezTo>
                    <a:cubicBezTo>
                      <a:pt x="103" y="9"/>
                      <a:pt x="132" y="38"/>
                      <a:pt x="132" y="73"/>
                    </a:cubicBezTo>
                    <a:cubicBezTo>
                      <a:pt x="132" y="76"/>
                      <a:pt x="130" y="79"/>
                      <a:pt x="126" y="79"/>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59" name="Group 111">
            <a:extLst>
              <a:ext uri="{FF2B5EF4-FFF2-40B4-BE49-F238E27FC236}">
                <a16:creationId xmlns:a16="http://schemas.microsoft.com/office/drawing/2014/main" id="{E72F85B9-6032-4B9A-A6C8-3EBB35A79D37}"/>
              </a:ext>
            </a:extLst>
          </p:cNvPr>
          <p:cNvGrpSpPr>
            <a:grpSpLocks noChangeAspect="1"/>
          </p:cNvGrpSpPr>
          <p:nvPr/>
        </p:nvGrpSpPr>
        <p:grpSpPr bwMode="auto">
          <a:xfrm>
            <a:off x="5398171" y="2960769"/>
            <a:ext cx="318796" cy="39222"/>
            <a:chOff x="3557" y="1318"/>
            <a:chExt cx="390" cy="48"/>
          </a:xfrm>
          <a:solidFill>
            <a:schemeClr val="bg1">
              <a:lumMod val="65000"/>
            </a:schemeClr>
          </a:solidFill>
        </p:grpSpPr>
        <p:sp>
          <p:nvSpPr>
            <p:cNvPr id="60" name="Freeform 112">
              <a:extLst>
                <a:ext uri="{FF2B5EF4-FFF2-40B4-BE49-F238E27FC236}">
                  <a16:creationId xmlns:a16="http://schemas.microsoft.com/office/drawing/2014/main" id="{235D21D7-D8D3-417F-91DA-3509BF66AEC6}"/>
                </a:ext>
              </a:extLst>
            </p:cNvPr>
            <p:cNvSpPr>
              <a:spLocks/>
            </p:cNvSpPr>
            <p:nvPr/>
          </p:nvSpPr>
          <p:spPr bwMode="auto">
            <a:xfrm>
              <a:off x="3557" y="1318"/>
              <a:ext cx="40"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4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3"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1" y="8"/>
                    <a:pt x="1" y="8"/>
                    <a:pt x="1" y="8"/>
                  </a:cubicBezTo>
                  <a:cubicBezTo>
                    <a:pt x="0" y="7"/>
                    <a:pt x="0" y="5"/>
                    <a:pt x="1" y="5"/>
                  </a:cubicBezTo>
                  <a:cubicBezTo>
                    <a:pt x="4" y="5"/>
                    <a:pt x="4" y="5"/>
                    <a:pt x="4"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1" name="Freeform 113">
              <a:extLst>
                <a:ext uri="{FF2B5EF4-FFF2-40B4-BE49-F238E27FC236}">
                  <a16:creationId xmlns:a16="http://schemas.microsoft.com/office/drawing/2014/main" id="{2D1D8FC4-76B8-44AF-B68B-0F87762EF837}"/>
                </a:ext>
              </a:extLst>
            </p:cNvPr>
            <p:cNvSpPr>
              <a:spLocks/>
            </p:cNvSpPr>
            <p:nvPr/>
          </p:nvSpPr>
          <p:spPr bwMode="auto">
            <a:xfrm>
              <a:off x="360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3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3"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3" y="16"/>
                  </a:cubicBezTo>
                  <a:cubicBezTo>
                    <a:pt x="10" y="15"/>
                    <a:pt x="10" y="15"/>
                    <a:pt x="10" y="15"/>
                  </a:cubicBezTo>
                  <a:cubicBezTo>
                    <a:pt x="9" y="14"/>
                    <a:pt x="9" y="14"/>
                    <a:pt x="8" y="15"/>
                  </a:cubicBezTo>
                  <a:cubicBezTo>
                    <a:pt x="6" y="16"/>
                    <a:pt x="6" y="16"/>
                    <a:pt x="6" y="16"/>
                  </a:cubicBezTo>
                  <a:cubicBezTo>
                    <a:pt x="5"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2" name="Freeform 114">
              <a:extLst>
                <a:ext uri="{FF2B5EF4-FFF2-40B4-BE49-F238E27FC236}">
                  <a16:creationId xmlns:a16="http://schemas.microsoft.com/office/drawing/2014/main" id="{EAE12E3D-1C1D-4EE0-AB02-7F85FACA7832}"/>
                </a:ext>
              </a:extLst>
            </p:cNvPr>
            <p:cNvSpPr>
              <a:spLocks/>
            </p:cNvSpPr>
            <p:nvPr/>
          </p:nvSpPr>
          <p:spPr bwMode="auto">
            <a:xfrm>
              <a:off x="3655" y="1318"/>
              <a:ext cx="44"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5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3" y="17"/>
                    <a:pt x="12" y="16"/>
                  </a:cubicBezTo>
                  <a:cubicBezTo>
                    <a:pt x="10" y="15"/>
                    <a:pt x="10" y="15"/>
                    <a:pt x="10" y="15"/>
                  </a:cubicBezTo>
                  <a:cubicBezTo>
                    <a:pt x="9" y="14"/>
                    <a:pt x="9" y="14"/>
                    <a:pt x="8" y="15"/>
                  </a:cubicBezTo>
                  <a:cubicBezTo>
                    <a:pt x="5" y="16"/>
                    <a:pt x="5" y="16"/>
                    <a:pt x="5"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5"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Freeform 115">
              <a:extLst>
                <a:ext uri="{FF2B5EF4-FFF2-40B4-BE49-F238E27FC236}">
                  <a16:creationId xmlns:a16="http://schemas.microsoft.com/office/drawing/2014/main" id="{F90D1C37-96C2-4EE9-8C8E-EFE50E2342E3}"/>
                </a:ext>
              </a:extLst>
            </p:cNvPr>
            <p:cNvSpPr>
              <a:spLocks/>
            </p:cNvSpPr>
            <p:nvPr/>
          </p:nvSpPr>
          <p:spPr bwMode="auto">
            <a:xfrm>
              <a:off x="3706" y="1318"/>
              <a:ext cx="41" cy="48"/>
            </a:xfrm>
            <a:custGeom>
              <a:avLst/>
              <a:gdLst>
                <a:gd name="T0" fmla="*/ 10 w 17"/>
                <a:gd name="T1" fmla="*/ 1 h 17"/>
                <a:gd name="T2" fmla="*/ 11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4" y="11"/>
                    <a:pt x="3" y="10"/>
                    <a:pt x="3" y="10"/>
                  </a:cubicBezTo>
                  <a:cubicBezTo>
                    <a:pt x="1" y="8"/>
                    <a:pt x="1" y="8"/>
                    <a:pt x="1" y="8"/>
                  </a:cubicBezTo>
                  <a:cubicBezTo>
                    <a:pt x="0" y="7"/>
                    <a:pt x="0" y="5"/>
                    <a:pt x="2" y="5"/>
                  </a:cubicBezTo>
                  <a:cubicBezTo>
                    <a:pt x="5" y="5"/>
                    <a:pt x="5" y="5"/>
                    <a:pt x="5" y="5"/>
                  </a:cubicBezTo>
                  <a:cubicBezTo>
                    <a:pt x="5" y="5"/>
                    <a:pt x="6"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4" name="Freeform 116">
              <a:extLst>
                <a:ext uri="{FF2B5EF4-FFF2-40B4-BE49-F238E27FC236}">
                  <a16:creationId xmlns:a16="http://schemas.microsoft.com/office/drawing/2014/main" id="{8D801031-906F-45D8-B994-40BFB5D40DBF}"/>
                </a:ext>
              </a:extLst>
            </p:cNvPr>
            <p:cNvSpPr>
              <a:spLocks/>
            </p:cNvSpPr>
            <p:nvPr/>
          </p:nvSpPr>
          <p:spPr bwMode="auto">
            <a:xfrm>
              <a:off x="3756"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4"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3" y="11"/>
                    <a:pt x="3" y="10"/>
                    <a:pt x="3" y="10"/>
                  </a:cubicBezTo>
                  <a:cubicBezTo>
                    <a:pt x="1" y="8"/>
                    <a:pt x="1" y="8"/>
                    <a:pt x="1" y="8"/>
                  </a:cubicBezTo>
                  <a:cubicBezTo>
                    <a:pt x="0" y="7"/>
                    <a:pt x="0" y="5"/>
                    <a:pt x="1" y="5"/>
                  </a:cubicBezTo>
                  <a:cubicBezTo>
                    <a:pt x="5" y="5"/>
                    <a:pt x="5" y="5"/>
                    <a:pt x="5"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5" name="Freeform 117">
              <a:extLst>
                <a:ext uri="{FF2B5EF4-FFF2-40B4-BE49-F238E27FC236}">
                  <a16:creationId xmlns:a16="http://schemas.microsoft.com/office/drawing/2014/main" id="{78ACADCA-3DF8-466C-A2B6-8304C2EBBB4C}"/>
                </a:ext>
              </a:extLst>
            </p:cNvPr>
            <p:cNvSpPr>
              <a:spLocks/>
            </p:cNvSpPr>
            <p:nvPr/>
          </p:nvSpPr>
          <p:spPr bwMode="auto">
            <a:xfrm>
              <a:off x="3807"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3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0 w 17"/>
                <a:gd name="T31" fmla="*/ 8 h 17"/>
                <a:gd name="T32" fmla="*/ 1 w 17"/>
                <a:gd name="T33" fmla="*/ 5 h 17"/>
                <a:gd name="T34" fmla="*/ 4 w 17"/>
                <a:gd name="T35" fmla="*/ 5 h 17"/>
                <a:gd name="T36" fmla="*/ 5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6" y="5"/>
                    <a:pt x="17" y="7"/>
                    <a:pt x="16" y="8"/>
                  </a:cubicBezTo>
                  <a:cubicBezTo>
                    <a:pt x="14" y="10"/>
                    <a:pt x="14" y="10"/>
                    <a:pt x="14" y="10"/>
                  </a:cubicBezTo>
                  <a:cubicBezTo>
                    <a:pt x="14" y="10"/>
                    <a:pt x="13" y="11"/>
                    <a:pt x="13" y="11"/>
                  </a:cubicBezTo>
                  <a:cubicBezTo>
                    <a:pt x="14" y="14"/>
                    <a:pt x="14" y="14"/>
                    <a:pt x="14" y="14"/>
                  </a:cubicBezTo>
                  <a:cubicBezTo>
                    <a:pt x="14" y="16"/>
                    <a:pt x="13" y="17"/>
                    <a:pt x="12" y="16"/>
                  </a:cubicBezTo>
                  <a:cubicBezTo>
                    <a:pt x="9" y="15"/>
                    <a:pt x="9" y="15"/>
                    <a:pt x="9" y="15"/>
                  </a:cubicBezTo>
                  <a:cubicBezTo>
                    <a:pt x="8"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0" y="8"/>
                    <a:pt x="0" y="8"/>
                    <a:pt x="0" y="8"/>
                  </a:cubicBezTo>
                  <a:cubicBezTo>
                    <a:pt x="0" y="7"/>
                    <a:pt x="0" y="5"/>
                    <a:pt x="1" y="5"/>
                  </a:cubicBezTo>
                  <a:cubicBezTo>
                    <a:pt x="4" y="5"/>
                    <a:pt x="4" y="5"/>
                    <a:pt x="4" y="5"/>
                  </a:cubicBezTo>
                  <a:cubicBezTo>
                    <a:pt x="5" y="5"/>
                    <a:pt x="5" y="4"/>
                    <a:pt x="5" y="4"/>
                  </a:cubicBezTo>
                  <a:cubicBezTo>
                    <a:pt x="7" y="1"/>
                    <a:pt x="7" y="1"/>
                    <a:pt x="7" y="1"/>
                  </a:cubicBezTo>
                  <a:cubicBezTo>
                    <a:pt x="7"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6" name="Freeform 118">
              <a:extLst>
                <a:ext uri="{FF2B5EF4-FFF2-40B4-BE49-F238E27FC236}">
                  <a16:creationId xmlns:a16="http://schemas.microsoft.com/office/drawing/2014/main" id="{40EC7729-D75B-4D24-96EE-C7E570AF0C43}"/>
                </a:ext>
              </a:extLst>
            </p:cNvPr>
            <p:cNvSpPr>
              <a:spLocks/>
            </p:cNvSpPr>
            <p:nvPr/>
          </p:nvSpPr>
          <p:spPr bwMode="auto">
            <a:xfrm>
              <a:off x="385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2" y="16"/>
                  </a:cubicBezTo>
                  <a:cubicBezTo>
                    <a:pt x="10" y="15"/>
                    <a:pt x="10" y="15"/>
                    <a:pt x="10" y="15"/>
                  </a:cubicBezTo>
                  <a:cubicBezTo>
                    <a:pt x="9" y="14"/>
                    <a:pt x="9" y="14"/>
                    <a:pt x="8" y="15"/>
                  </a:cubicBezTo>
                  <a:cubicBezTo>
                    <a:pt x="6" y="16"/>
                    <a:pt x="6" y="16"/>
                    <a:pt x="6"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7" name="Freeform 119">
              <a:extLst>
                <a:ext uri="{FF2B5EF4-FFF2-40B4-BE49-F238E27FC236}">
                  <a16:creationId xmlns:a16="http://schemas.microsoft.com/office/drawing/2014/main" id="{40B3AA3D-F2A7-4929-BB75-BF15798AE140}"/>
                </a:ext>
              </a:extLst>
            </p:cNvPr>
            <p:cNvSpPr>
              <a:spLocks/>
            </p:cNvSpPr>
            <p:nvPr/>
          </p:nvSpPr>
          <p:spPr bwMode="auto">
            <a:xfrm>
              <a:off x="3906" y="1318"/>
              <a:ext cx="41" cy="48"/>
            </a:xfrm>
            <a:custGeom>
              <a:avLst/>
              <a:gdLst>
                <a:gd name="T0" fmla="*/ 10 w 17"/>
                <a:gd name="T1" fmla="*/ 1 h 17"/>
                <a:gd name="T2" fmla="*/ 12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4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2" y="4"/>
                    <a:pt x="12" y="4"/>
                    <a:pt x="12"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9" y="14"/>
                    <a:pt x="8" y="15"/>
                  </a:cubicBezTo>
                  <a:cubicBezTo>
                    <a:pt x="5" y="16"/>
                    <a:pt x="5" y="16"/>
                    <a:pt x="5" y="16"/>
                  </a:cubicBezTo>
                  <a:cubicBezTo>
                    <a:pt x="4" y="17"/>
                    <a:pt x="3" y="16"/>
                    <a:pt x="3" y="14"/>
                  </a:cubicBezTo>
                  <a:cubicBezTo>
                    <a:pt x="4" y="11"/>
                    <a:pt x="4" y="11"/>
                    <a:pt x="4" y="11"/>
                  </a:cubicBezTo>
                  <a:cubicBezTo>
                    <a:pt x="4" y="11"/>
                    <a:pt x="3" y="10"/>
                    <a:pt x="3" y="10"/>
                  </a:cubicBezTo>
                  <a:cubicBezTo>
                    <a:pt x="1" y="8"/>
                    <a:pt x="1" y="8"/>
                    <a:pt x="1" y="8"/>
                  </a:cubicBezTo>
                  <a:cubicBezTo>
                    <a:pt x="0" y="7"/>
                    <a:pt x="1" y="5"/>
                    <a:pt x="2" y="5"/>
                  </a:cubicBezTo>
                  <a:cubicBezTo>
                    <a:pt x="5" y="5"/>
                    <a:pt x="5" y="5"/>
                    <a:pt x="5" y="5"/>
                  </a:cubicBezTo>
                  <a:cubicBezTo>
                    <a:pt x="5" y="5"/>
                    <a:pt x="6" y="4"/>
                    <a:pt x="6" y="4"/>
                  </a:cubicBezTo>
                  <a:cubicBezTo>
                    <a:pt x="7" y="1"/>
                    <a:pt x="7" y="1"/>
                    <a:pt x="7"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69" name="组合 68">
            <a:extLst>
              <a:ext uri="{FF2B5EF4-FFF2-40B4-BE49-F238E27FC236}">
                <a16:creationId xmlns:a16="http://schemas.microsoft.com/office/drawing/2014/main" id="{D277976B-A8A3-4F35-A027-AD57EA2B34A3}"/>
              </a:ext>
            </a:extLst>
          </p:cNvPr>
          <p:cNvGrpSpPr/>
          <p:nvPr/>
        </p:nvGrpSpPr>
        <p:grpSpPr>
          <a:xfrm>
            <a:off x="3503689" y="3806000"/>
            <a:ext cx="1259652" cy="1257563"/>
            <a:chOff x="3393886" y="4318414"/>
            <a:chExt cx="1679317" cy="1677138"/>
          </a:xfrm>
        </p:grpSpPr>
        <p:grpSp>
          <p:nvGrpSpPr>
            <p:cNvPr id="70" name="组合 69">
              <a:extLst>
                <a:ext uri="{FF2B5EF4-FFF2-40B4-BE49-F238E27FC236}">
                  <a16:creationId xmlns:a16="http://schemas.microsoft.com/office/drawing/2014/main" id="{E9645E2D-2134-4019-AD08-29A9DCD54D28}"/>
                </a:ext>
              </a:extLst>
            </p:cNvPr>
            <p:cNvGrpSpPr/>
            <p:nvPr/>
          </p:nvGrpSpPr>
          <p:grpSpPr>
            <a:xfrm>
              <a:off x="3393886" y="4318414"/>
              <a:ext cx="1679317" cy="1677138"/>
              <a:chOff x="2097688" y="3956967"/>
              <a:chExt cx="2446337" cy="2443163"/>
            </a:xfrm>
          </p:grpSpPr>
          <p:sp>
            <p:nvSpPr>
              <p:cNvPr id="73" name="Oval 52">
                <a:extLst>
                  <a:ext uri="{FF2B5EF4-FFF2-40B4-BE49-F238E27FC236}">
                    <a16:creationId xmlns:a16="http://schemas.microsoft.com/office/drawing/2014/main" id="{9CE0B158-E508-4EF4-982C-C5132F75B617}"/>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4" name="Oval 62">
                <a:extLst>
                  <a:ext uri="{FF2B5EF4-FFF2-40B4-BE49-F238E27FC236}">
                    <a16:creationId xmlns:a16="http://schemas.microsoft.com/office/drawing/2014/main" id="{DC8AA156-D10A-4074-A3BB-93D23E95CF89}"/>
                  </a:ext>
                </a:extLst>
              </p:cNvPr>
              <p:cNvSpPr>
                <a:spLocks noChangeArrowheads="1"/>
              </p:cNvSpPr>
              <p:nvPr/>
            </p:nvSpPr>
            <p:spPr bwMode="auto">
              <a:xfrm>
                <a:off x="2184213" y="4033557"/>
                <a:ext cx="2284413" cy="2284413"/>
              </a:xfrm>
              <a:prstGeom prst="ellipse">
                <a:avLst/>
              </a:prstGeom>
              <a:solidFill>
                <a:srgbClr val="E87071"/>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2" name="文本框 183">
              <a:extLst>
                <a:ext uri="{FF2B5EF4-FFF2-40B4-BE49-F238E27FC236}">
                  <a16:creationId xmlns:a16="http://schemas.microsoft.com/office/drawing/2014/main" id="{39711F4F-E86B-42E6-B156-0E956E5D193F}"/>
                </a:ext>
              </a:extLst>
            </p:cNvPr>
            <p:cNvSpPr txBox="1"/>
            <p:nvPr/>
          </p:nvSpPr>
          <p:spPr>
            <a:xfrm>
              <a:off x="3602555" y="4917464"/>
              <a:ext cx="1263042" cy="538904"/>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教师查看班级并操作</a:t>
              </a:r>
            </a:p>
          </p:txBody>
        </p:sp>
      </p:grpSp>
      <p:grpSp>
        <p:nvGrpSpPr>
          <p:cNvPr id="75" name="组合 74">
            <a:extLst>
              <a:ext uri="{FF2B5EF4-FFF2-40B4-BE49-F238E27FC236}">
                <a16:creationId xmlns:a16="http://schemas.microsoft.com/office/drawing/2014/main" id="{B6FE352D-4694-4E6C-A242-DE4CED1D5032}"/>
              </a:ext>
            </a:extLst>
          </p:cNvPr>
          <p:cNvGrpSpPr/>
          <p:nvPr/>
        </p:nvGrpSpPr>
        <p:grpSpPr>
          <a:xfrm>
            <a:off x="6300953" y="3806000"/>
            <a:ext cx="1259652" cy="1257563"/>
            <a:chOff x="7123085" y="4318414"/>
            <a:chExt cx="1679317" cy="1677138"/>
          </a:xfrm>
        </p:grpSpPr>
        <p:grpSp>
          <p:nvGrpSpPr>
            <p:cNvPr id="76" name="组合 75">
              <a:extLst>
                <a:ext uri="{FF2B5EF4-FFF2-40B4-BE49-F238E27FC236}">
                  <a16:creationId xmlns:a16="http://schemas.microsoft.com/office/drawing/2014/main" id="{2E94834F-FB69-46D4-9E4D-905C4573EC05}"/>
                </a:ext>
              </a:extLst>
            </p:cNvPr>
            <p:cNvGrpSpPr/>
            <p:nvPr/>
          </p:nvGrpSpPr>
          <p:grpSpPr>
            <a:xfrm>
              <a:off x="7123085" y="4318414"/>
              <a:ext cx="1679317" cy="1677138"/>
              <a:chOff x="2097688" y="3956967"/>
              <a:chExt cx="2446337" cy="2443163"/>
            </a:xfrm>
          </p:grpSpPr>
          <p:sp>
            <p:nvSpPr>
              <p:cNvPr id="79" name="Oval 52">
                <a:extLst>
                  <a:ext uri="{FF2B5EF4-FFF2-40B4-BE49-F238E27FC236}">
                    <a16:creationId xmlns:a16="http://schemas.microsoft.com/office/drawing/2014/main" id="{FC6B15AF-0D40-47EF-A7BF-18BC2F25B1DC}"/>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0" name="Oval 62">
                <a:extLst>
                  <a:ext uri="{FF2B5EF4-FFF2-40B4-BE49-F238E27FC236}">
                    <a16:creationId xmlns:a16="http://schemas.microsoft.com/office/drawing/2014/main" id="{70AA19A7-A296-49AE-80E2-0C052C4CBA8D}"/>
                  </a:ext>
                </a:extLst>
              </p:cNvPr>
              <p:cNvSpPr>
                <a:spLocks noChangeArrowheads="1"/>
              </p:cNvSpPr>
              <p:nvPr/>
            </p:nvSpPr>
            <p:spPr bwMode="auto">
              <a:xfrm>
                <a:off x="2184213" y="4033557"/>
                <a:ext cx="2284413" cy="2284413"/>
              </a:xfrm>
              <a:prstGeom prst="ellipse">
                <a:avLst/>
              </a:prstGeom>
              <a:solidFill>
                <a:srgbClr val="663A77"/>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8" name="文本框 184">
              <a:extLst>
                <a:ext uri="{FF2B5EF4-FFF2-40B4-BE49-F238E27FC236}">
                  <a16:creationId xmlns:a16="http://schemas.microsoft.com/office/drawing/2014/main" id="{876C8BDE-333B-4530-A55C-D8BD5EDDEDFA}"/>
                </a:ext>
              </a:extLst>
            </p:cNvPr>
            <p:cNvSpPr txBox="1"/>
            <p:nvPr/>
          </p:nvSpPr>
          <p:spPr>
            <a:xfrm>
              <a:off x="7417473" y="4896157"/>
              <a:ext cx="1140459" cy="538904"/>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教师查看学生名册</a:t>
              </a:r>
            </a:p>
          </p:txBody>
        </p:sp>
      </p:grpSp>
      <p:sp>
        <p:nvSpPr>
          <p:cNvPr id="81" name="文本框 113">
            <a:extLst>
              <a:ext uri="{FF2B5EF4-FFF2-40B4-BE49-F238E27FC236}">
                <a16:creationId xmlns:a16="http://schemas.microsoft.com/office/drawing/2014/main" id="{DFB23B71-68F7-486E-8456-EDEAD0CFC366}"/>
              </a:ext>
            </a:extLst>
          </p:cNvPr>
          <p:cNvSpPr txBox="1"/>
          <p:nvPr/>
        </p:nvSpPr>
        <p:spPr>
          <a:xfrm>
            <a:off x="1718416" y="1074039"/>
            <a:ext cx="1685936" cy="1708160"/>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用户点击“个人信息”</a:t>
            </a:r>
            <a:endParaRPr lang="zh-CN" altLang="zh-CN" sz="1050" dirty="0"/>
          </a:p>
          <a:p>
            <a:pPr lvl="0"/>
            <a:r>
              <a:rPr lang="zh-CN" altLang="zh-CN" sz="1050" b="1" dirty="0"/>
              <a:t>系统跳转到教师个人信息界面</a:t>
            </a:r>
            <a:endParaRPr lang="zh-CN" altLang="zh-CN" sz="1050" dirty="0"/>
          </a:p>
          <a:p>
            <a:pPr lvl="0"/>
            <a:r>
              <a:rPr lang="zh-CN" altLang="zh-CN" sz="1050" b="1" dirty="0"/>
              <a:t>用户可以对个别信息进行修改</a:t>
            </a:r>
            <a:endParaRPr lang="zh-CN" altLang="zh-CN" sz="1050" dirty="0"/>
          </a:p>
          <a:p>
            <a:pPr lvl="0"/>
            <a:r>
              <a:rPr lang="zh-CN" altLang="zh-CN" sz="1050" b="1" dirty="0"/>
              <a:t>用户点击“确定”按钮，确定修改</a:t>
            </a:r>
            <a:endParaRPr lang="zh-CN" altLang="zh-CN" sz="1050" dirty="0"/>
          </a:p>
          <a:p>
            <a:pPr lvl="0"/>
            <a:r>
              <a:rPr lang="zh-CN" altLang="zh-CN" sz="1050" b="1" dirty="0"/>
              <a:t>用户点击右上角“退出”按钮，跳转到教师主页面</a:t>
            </a:r>
            <a:endParaRPr lang="zh-CN" altLang="zh-CN" sz="1050" dirty="0"/>
          </a:p>
        </p:txBody>
      </p:sp>
      <p:sp>
        <p:nvSpPr>
          <p:cNvPr id="82" name="文本框 113">
            <a:extLst>
              <a:ext uri="{FF2B5EF4-FFF2-40B4-BE49-F238E27FC236}">
                <a16:creationId xmlns:a16="http://schemas.microsoft.com/office/drawing/2014/main" id="{A4F36654-C10F-4E3E-8BEE-50F2A8A8B565}"/>
              </a:ext>
            </a:extLst>
          </p:cNvPr>
          <p:cNvSpPr txBox="1"/>
          <p:nvPr/>
        </p:nvSpPr>
        <p:spPr>
          <a:xfrm>
            <a:off x="1835750" y="3886619"/>
            <a:ext cx="1685936" cy="1223412"/>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用户点击“班级列表”框</a:t>
            </a:r>
            <a:endParaRPr lang="zh-CN" altLang="zh-CN" sz="1050" dirty="0"/>
          </a:p>
          <a:p>
            <a:pPr lvl="0"/>
            <a:r>
              <a:rPr lang="zh-CN" altLang="zh-CN" sz="1050" b="1" dirty="0"/>
              <a:t>系统显示所有的班级和状态和操作</a:t>
            </a:r>
            <a:endParaRPr lang="zh-CN" altLang="zh-CN" sz="1050" dirty="0"/>
          </a:p>
          <a:p>
            <a:pPr lvl="0"/>
            <a:r>
              <a:rPr lang="zh-CN" altLang="zh-CN" sz="1050" b="1" dirty="0"/>
              <a:t>用户点击班级后面的“添加</a:t>
            </a:r>
            <a:r>
              <a:rPr lang="en-US" altLang="zh-CN" sz="1050" b="1" dirty="0"/>
              <a:t>/</a:t>
            </a:r>
            <a:r>
              <a:rPr lang="zh-CN" altLang="zh-CN" sz="1050" b="1" dirty="0"/>
              <a:t>删除学员”按钮</a:t>
            </a:r>
            <a:endParaRPr lang="zh-CN" altLang="zh-CN" sz="1050" dirty="0"/>
          </a:p>
          <a:p>
            <a:r>
              <a:rPr lang="zh-CN" altLang="zh-CN" sz="1050" b="1" dirty="0"/>
              <a:t>系统跳转到学生名册界面</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3" name="文本框 113">
            <a:extLst>
              <a:ext uri="{FF2B5EF4-FFF2-40B4-BE49-F238E27FC236}">
                <a16:creationId xmlns:a16="http://schemas.microsoft.com/office/drawing/2014/main" id="{A68B28DD-6C23-45BF-8409-32BB549B3D26}"/>
              </a:ext>
            </a:extLst>
          </p:cNvPr>
          <p:cNvSpPr txBox="1"/>
          <p:nvPr/>
        </p:nvSpPr>
        <p:spPr>
          <a:xfrm>
            <a:off x="7524301" y="3972857"/>
            <a:ext cx="1685936" cy="900246"/>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用户点击“学生名册”框</a:t>
            </a:r>
            <a:endParaRPr lang="zh-CN" altLang="zh-CN" sz="1050" dirty="0"/>
          </a:p>
          <a:p>
            <a:pPr lvl="0"/>
            <a:r>
              <a:rPr lang="zh-CN" altLang="zh-CN" sz="1050" b="1" dirty="0"/>
              <a:t>用户通过下拉框选择班级</a:t>
            </a:r>
            <a:endParaRPr lang="zh-CN" altLang="zh-CN" sz="1050" dirty="0"/>
          </a:p>
          <a:p>
            <a:r>
              <a:rPr lang="zh-CN" altLang="zh-CN" sz="1050" b="1" dirty="0"/>
              <a:t>系统显示当前班级所有学生状态和信息</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4" name="文本框 113">
            <a:extLst>
              <a:ext uri="{FF2B5EF4-FFF2-40B4-BE49-F238E27FC236}">
                <a16:creationId xmlns:a16="http://schemas.microsoft.com/office/drawing/2014/main" id="{60733BBB-DAFA-4CA2-AEB7-4CF1489DBBA9}"/>
              </a:ext>
            </a:extLst>
          </p:cNvPr>
          <p:cNvSpPr txBox="1"/>
          <p:nvPr/>
        </p:nvSpPr>
        <p:spPr>
          <a:xfrm>
            <a:off x="7561105" y="516243"/>
            <a:ext cx="1685936" cy="2354491"/>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用户点击“修改密码”</a:t>
            </a:r>
            <a:endParaRPr lang="zh-CN" altLang="zh-CN" sz="1050" dirty="0"/>
          </a:p>
          <a:p>
            <a:pPr lvl="0"/>
            <a:r>
              <a:rPr lang="zh-CN" altLang="zh-CN" sz="1050" b="1" dirty="0"/>
              <a:t>系统跳转到修改密码界面</a:t>
            </a:r>
            <a:endParaRPr lang="zh-CN" altLang="zh-CN" sz="1050" dirty="0"/>
          </a:p>
          <a:p>
            <a:pPr lvl="0"/>
            <a:r>
              <a:rPr lang="zh-CN" altLang="zh-CN" sz="1050" b="1" dirty="0"/>
              <a:t>用户输入旧密码，和新密码</a:t>
            </a:r>
            <a:endParaRPr lang="zh-CN" altLang="zh-CN" sz="1050" dirty="0"/>
          </a:p>
          <a:p>
            <a:pPr lvl="0"/>
            <a:r>
              <a:rPr lang="zh-CN" altLang="zh-CN" sz="1050" b="1" dirty="0"/>
              <a:t>如果旧密码错误，则重新进入修改密码界面</a:t>
            </a:r>
            <a:endParaRPr lang="zh-CN" altLang="zh-CN" sz="1050" dirty="0"/>
          </a:p>
          <a:p>
            <a:pPr lvl="0"/>
            <a:r>
              <a:rPr lang="zh-CN" altLang="zh-CN" sz="1050" b="1" dirty="0"/>
              <a:t>如果旧密码正确，则提示修改密码成功，并跳转到教师主页面</a:t>
            </a:r>
            <a:endParaRPr lang="zh-CN" altLang="zh-CN" sz="1050" dirty="0"/>
          </a:p>
          <a:p>
            <a:pPr lvl="0"/>
            <a:r>
              <a:rPr lang="zh-CN" altLang="zh-CN" sz="1050" b="1" dirty="0"/>
              <a:t>用户点击右上角“退出”按钮，</a:t>
            </a:r>
            <a:endParaRPr lang="zh-CN" altLang="zh-CN" sz="1050" dirty="0"/>
          </a:p>
          <a:p>
            <a:pPr lvl="0"/>
            <a:r>
              <a:rPr lang="zh-CN" altLang="zh-CN" sz="1050" b="1" dirty="0"/>
              <a:t>系统退出修改密码页面并跳转到教师主页面</a:t>
            </a:r>
            <a:endParaRPr lang="zh-CN" altLang="zh-CN" sz="1050" dirty="0"/>
          </a:p>
        </p:txBody>
      </p:sp>
      <p:sp>
        <p:nvSpPr>
          <p:cNvPr id="85" name="矩形 3">
            <a:extLst>
              <a:ext uri="{FF2B5EF4-FFF2-40B4-BE49-F238E27FC236}">
                <a16:creationId xmlns:a16="http://schemas.microsoft.com/office/drawing/2014/main" id="{2A7A2FD1-EB5E-49F7-914A-B6F61981E86F}"/>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教师端事件</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41282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barn(inVertical)">
                                      <p:cBhvr>
                                        <p:cTn id="13" dur="500"/>
                                        <p:tgtEl>
                                          <p:spTgt spid="59"/>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up)">
                                      <p:cBhvr>
                                        <p:cTn id="17" dur="500"/>
                                        <p:tgtEl>
                                          <p:spTgt spid="69"/>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up)">
                                      <p:cBhvr>
                                        <p:cTn id="21" dur="500"/>
                                        <p:tgtEl>
                                          <p:spTgt spid="75"/>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par>
                          <p:cTn id="30" fill="hold">
                            <p:stCondLst>
                              <p:cond delay="3500"/>
                            </p:stCondLst>
                            <p:childTnLst>
                              <p:par>
                                <p:cTn id="31" presetID="22" presetClass="entr" presetSubtype="2" fill="hold" grpId="0"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wipe(right)">
                                      <p:cBhvr>
                                        <p:cTn id="33" dur="500"/>
                                        <p:tgtEl>
                                          <p:spTgt spid="8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wipe(left)">
                                      <p:cBhvr>
                                        <p:cTn id="36" dur="500"/>
                                        <p:tgtEl>
                                          <p:spTgt spid="84"/>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right)">
                                      <p:cBhvr>
                                        <p:cTn id="39" dur="500"/>
                                        <p:tgtEl>
                                          <p:spTgt spid="8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wipe(left)">
                                      <p:cBhvr>
                                        <p:cTn id="42" dur="500"/>
                                        <p:tgtEl>
                                          <p:spTgt spid="83"/>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wipe(left)">
                                      <p:cBhvr>
                                        <p:cTn id="4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84" grpId="0"/>
      <p:bldP spid="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2511380"/>
          </a:xfrm>
          <a:prstGeom prst="rect">
            <a:avLst/>
          </a:prstGeom>
          <a:blipFill>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59"/>
          <p:cNvSpPr txBox="1">
            <a:spLocks noChangeArrowheads="1"/>
          </p:cNvSpPr>
          <p:nvPr/>
        </p:nvSpPr>
        <p:spPr bwMode="auto">
          <a:xfrm flipH="1">
            <a:off x="2689953" y="2743319"/>
            <a:ext cx="6812094" cy="769441"/>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zh-CN" altLang="en-US" sz="4400" b="1" kern="0" dirty="0">
                <a:solidFill>
                  <a:schemeClr val="accent1">
                    <a:lumMod val="75000"/>
                  </a:schemeClr>
                </a:solidFill>
                <a:latin typeface="微软雅黑" pitchFamily="34" charset="-122"/>
                <a:ea typeface="微软雅黑" pitchFamily="34" charset="-122"/>
                <a:sym typeface="方正大黑简体" pitchFamily="65" charset="-122"/>
              </a:rPr>
              <a:t>前言 </a:t>
            </a:r>
            <a:r>
              <a:rPr lang="en-US" altLang="zh-CN" sz="4400" b="1" kern="0" dirty="0">
                <a:solidFill>
                  <a:schemeClr val="accent1">
                    <a:lumMod val="75000"/>
                  </a:schemeClr>
                </a:solidFill>
                <a:latin typeface="微软雅黑" pitchFamily="34" charset="-122"/>
                <a:ea typeface="微软雅黑" pitchFamily="34" charset="-122"/>
              </a:rPr>
              <a:t>| </a:t>
            </a:r>
            <a:r>
              <a:rPr lang="en-US" altLang="zh-CN" sz="2400" dirty="0">
                <a:solidFill>
                  <a:schemeClr val="accent1">
                    <a:lumMod val="75000"/>
                  </a:schemeClr>
                </a:solidFill>
                <a:latin typeface="Impact" pitchFamily="34" charset="0"/>
                <a:sym typeface="Impact" pitchFamily="34" charset="0"/>
              </a:rPr>
              <a:t>Introduction</a:t>
            </a:r>
            <a:endParaRPr lang="zh-CN" altLang="en-US" sz="2400" dirty="0">
              <a:solidFill>
                <a:schemeClr val="accent1">
                  <a:lumMod val="75000"/>
                </a:schemeClr>
              </a:solidFill>
              <a:latin typeface="Impact" pitchFamily="34" charset="0"/>
              <a:sym typeface="Impact" pitchFamily="34" charset="0"/>
            </a:endParaRPr>
          </a:p>
        </p:txBody>
      </p:sp>
      <p:grpSp>
        <p:nvGrpSpPr>
          <p:cNvPr id="36" name="Group 24"/>
          <p:cNvGrpSpPr/>
          <p:nvPr/>
        </p:nvGrpSpPr>
        <p:grpSpPr>
          <a:xfrm>
            <a:off x="5420764" y="3769378"/>
            <a:ext cx="1350472" cy="203200"/>
            <a:chOff x="4168751" y="2495551"/>
            <a:chExt cx="1012854" cy="152400"/>
          </a:xfrm>
          <a:solidFill>
            <a:schemeClr val="accent2">
              <a:lumMod val="40000"/>
              <a:lumOff val="60000"/>
            </a:schemeClr>
          </a:solidFill>
        </p:grpSpPr>
        <p:sp>
          <p:nvSpPr>
            <p:cNvPr id="37" name="Oval 15"/>
            <p:cNvSpPr/>
            <p:nvPr/>
          </p:nvSpPr>
          <p:spPr>
            <a:xfrm>
              <a:off x="4598977" y="2495551"/>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38" name="Oval 16"/>
            <p:cNvSpPr/>
            <p:nvPr/>
          </p:nvSpPr>
          <p:spPr>
            <a:xfrm flipV="1">
              <a:off x="4816297" y="2522221"/>
              <a:ext cx="99060" cy="990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39" name="Oval 17"/>
            <p:cNvSpPr/>
            <p:nvPr/>
          </p:nvSpPr>
          <p:spPr>
            <a:xfrm flipV="1">
              <a:off x="4434997" y="2522221"/>
              <a:ext cx="99060" cy="990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1" name="Oval 12"/>
            <p:cNvSpPr>
              <a:spLocks noChangeAspect="1"/>
            </p:cNvSpPr>
            <p:nvPr/>
          </p:nvSpPr>
          <p:spPr>
            <a:xfrm flipV="1">
              <a:off x="4980277" y="2531632"/>
              <a:ext cx="80239" cy="802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3" name="Oval 13"/>
            <p:cNvSpPr>
              <a:spLocks noChangeAspect="1"/>
            </p:cNvSpPr>
            <p:nvPr/>
          </p:nvSpPr>
          <p:spPr>
            <a:xfrm flipV="1">
              <a:off x="4289838" y="2531632"/>
              <a:ext cx="80239" cy="802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4" name="Oval 14"/>
            <p:cNvSpPr>
              <a:spLocks noChangeAspect="1"/>
            </p:cNvSpPr>
            <p:nvPr/>
          </p:nvSpPr>
          <p:spPr>
            <a:xfrm flipV="1">
              <a:off x="5125438" y="2543668"/>
              <a:ext cx="56167" cy="561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5" name="Oval 23"/>
            <p:cNvSpPr>
              <a:spLocks noChangeAspect="1"/>
            </p:cNvSpPr>
            <p:nvPr/>
          </p:nvSpPr>
          <p:spPr>
            <a:xfrm flipV="1">
              <a:off x="4168751" y="2543668"/>
              <a:ext cx="56167" cy="561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grpSp>
      <p:grpSp>
        <p:nvGrpSpPr>
          <p:cNvPr id="46" name="Group 29"/>
          <p:cNvGrpSpPr/>
          <p:nvPr/>
        </p:nvGrpSpPr>
        <p:grpSpPr>
          <a:xfrm>
            <a:off x="5420764" y="6089020"/>
            <a:ext cx="1350472" cy="203200"/>
            <a:chOff x="4168751" y="2495551"/>
            <a:chExt cx="1012854" cy="152400"/>
          </a:xfrm>
          <a:solidFill>
            <a:schemeClr val="accent2">
              <a:lumMod val="40000"/>
              <a:lumOff val="60000"/>
            </a:schemeClr>
          </a:solidFill>
        </p:grpSpPr>
        <p:sp>
          <p:nvSpPr>
            <p:cNvPr id="47" name="Oval 30"/>
            <p:cNvSpPr/>
            <p:nvPr/>
          </p:nvSpPr>
          <p:spPr>
            <a:xfrm>
              <a:off x="4598977" y="2495551"/>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8" name="Oval 31"/>
            <p:cNvSpPr/>
            <p:nvPr/>
          </p:nvSpPr>
          <p:spPr>
            <a:xfrm flipV="1">
              <a:off x="4816297" y="2522221"/>
              <a:ext cx="99060" cy="990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9" name="Oval 32"/>
            <p:cNvSpPr/>
            <p:nvPr/>
          </p:nvSpPr>
          <p:spPr>
            <a:xfrm flipV="1">
              <a:off x="4434997" y="2522221"/>
              <a:ext cx="99060" cy="990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50" name="Oval 33"/>
            <p:cNvSpPr>
              <a:spLocks noChangeAspect="1"/>
            </p:cNvSpPr>
            <p:nvPr/>
          </p:nvSpPr>
          <p:spPr>
            <a:xfrm flipV="1">
              <a:off x="4980277" y="2531632"/>
              <a:ext cx="80239" cy="802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51" name="Oval 34"/>
            <p:cNvSpPr>
              <a:spLocks noChangeAspect="1"/>
            </p:cNvSpPr>
            <p:nvPr/>
          </p:nvSpPr>
          <p:spPr>
            <a:xfrm flipV="1">
              <a:off x="4289838" y="2531632"/>
              <a:ext cx="80239" cy="802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52" name="Oval 35"/>
            <p:cNvSpPr>
              <a:spLocks noChangeAspect="1"/>
            </p:cNvSpPr>
            <p:nvPr/>
          </p:nvSpPr>
          <p:spPr>
            <a:xfrm flipV="1">
              <a:off x="5125438" y="2543668"/>
              <a:ext cx="56167" cy="561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53" name="Oval 36"/>
            <p:cNvSpPr>
              <a:spLocks noChangeAspect="1"/>
            </p:cNvSpPr>
            <p:nvPr/>
          </p:nvSpPr>
          <p:spPr>
            <a:xfrm flipV="1">
              <a:off x="4168751" y="2543668"/>
              <a:ext cx="56167" cy="561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grpSp>
      <p:sp>
        <p:nvSpPr>
          <p:cNvPr id="66" name="Text Placeholder 3"/>
          <p:cNvSpPr txBox="1">
            <a:spLocks/>
          </p:cNvSpPr>
          <p:nvPr/>
        </p:nvSpPr>
        <p:spPr>
          <a:xfrm>
            <a:off x="2654141" y="4455576"/>
            <a:ext cx="6507395" cy="665439"/>
          </a:xfrm>
          <a:prstGeom prst="rect">
            <a:avLst/>
          </a:prstGeom>
        </p:spPr>
        <p:txBody>
          <a:bodyPr wrap="square" lIns="90000" tIns="46800" rIns="90000" bIns="4680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sym typeface="微软雅黑" pitchFamily="34" charset="-122"/>
              </a:rPr>
              <a:t>从实训开始到现在已经经过了一个星期的时间，在这一个星期内，我们确定了实训项目并完成了项目开发的前期内容，包括客户需求分析、技术选型等。</a:t>
            </a:r>
            <a:endParaRPr lang="en-US" altLang="zh-CN" sz="1500" dirty="0">
              <a:solidFill>
                <a:schemeClr val="tx1">
                  <a:lumMod val="75000"/>
                  <a:lumOff val="2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4369967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p:cTn id="11" dur="500" fill="hold"/>
                                        <p:tgtEl>
                                          <p:spTgt spid="36"/>
                                        </p:tgtEl>
                                        <p:attrNameLst>
                                          <p:attrName>ppt_w</p:attrName>
                                        </p:attrNameLst>
                                      </p:cBhvr>
                                      <p:tavLst>
                                        <p:tav tm="0">
                                          <p:val>
                                            <p:fltVal val="0"/>
                                          </p:val>
                                        </p:tav>
                                        <p:tav tm="100000">
                                          <p:val>
                                            <p:strVal val="#ppt_w"/>
                                          </p:val>
                                        </p:tav>
                                      </p:tavLst>
                                    </p:anim>
                                    <p:anim calcmode="lin" valueType="num">
                                      <p:cBhvr>
                                        <p:cTn id="12" dur="500" fill="hold"/>
                                        <p:tgtEl>
                                          <p:spTgt spid="3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up)">
                                      <p:cBhvr>
                                        <p:cTn id="16" dur="1000"/>
                                        <p:tgtEl>
                                          <p:spTgt spid="66"/>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1DB0E0F-9CE1-4BF1-B640-BF86F0F12FB2}"/>
              </a:ext>
            </a:extLst>
          </p:cNvPr>
          <p:cNvGrpSpPr/>
          <p:nvPr/>
        </p:nvGrpSpPr>
        <p:grpSpPr>
          <a:xfrm>
            <a:off x="3424626" y="1505843"/>
            <a:ext cx="1275182" cy="1276356"/>
            <a:chOff x="3288482" y="1250827"/>
            <a:chExt cx="1700022" cy="1702202"/>
          </a:xfrm>
        </p:grpSpPr>
        <p:grpSp>
          <p:nvGrpSpPr>
            <p:cNvPr id="3" name="组合 2">
              <a:extLst>
                <a:ext uri="{FF2B5EF4-FFF2-40B4-BE49-F238E27FC236}">
                  <a16:creationId xmlns:a16="http://schemas.microsoft.com/office/drawing/2014/main" id="{66632A8B-6AC6-4F5E-B49F-5E04D848C5A4}"/>
                </a:ext>
              </a:extLst>
            </p:cNvPr>
            <p:cNvGrpSpPr/>
            <p:nvPr/>
          </p:nvGrpSpPr>
          <p:grpSpPr>
            <a:xfrm>
              <a:off x="3288482" y="1250827"/>
              <a:ext cx="1700022" cy="1702202"/>
              <a:chOff x="661303" y="454074"/>
              <a:chExt cx="2476499" cy="2479675"/>
            </a:xfrm>
          </p:grpSpPr>
          <p:sp>
            <p:nvSpPr>
              <p:cNvPr id="6" name="Freeform 67">
                <a:extLst>
                  <a:ext uri="{FF2B5EF4-FFF2-40B4-BE49-F238E27FC236}">
                    <a16:creationId xmlns:a16="http://schemas.microsoft.com/office/drawing/2014/main" id="{63751F2D-B5EF-4929-8721-47ACC2080684}"/>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 name="Freeform 72">
                <a:extLst>
                  <a:ext uri="{FF2B5EF4-FFF2-40B4-BE49-F238E27FC236}">
                    <a16:creationId xmlns:a16="http://schemas.microsoft.com/office/drawing/2014/main" id="{3698C340-030E-4778-ABC2-AE06F265074D}"/>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5" name="文本框 180">
              <a:extLst>
                <a:ext uri="{FF2B5EF4-FFF2-40B4-BE49-F238E27FC236}">
                  <a16:creationId xmlns:a16="http://schemas.microsoft.com/office/drawing/2014/main" id="{6A19CFD3-9FC4-419D-A960-EDAC73C917A2}"/>
                </a:ext>
              </a:extLst>
            </p:cNvPr>
            <p:cNvSpPr txBox="1"/>
            <p:nvPr/>
          </p:nvSpPr>
          <p:spPr>
            <a:xfrm>
              <a:off x="3567850" y="1896548"/>
              <a:ext cx="1283725" cy="331022"/>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教师删除学生</a:t>
              </a:r>
            </a:p>
          </p:txBody>
        </p:sp>
      </p:grpSp>
      <p:grpSp>
        <p:nvGrpSpPr>
          <p:cNvPr id="8" name="组合 7">
            <a:extLst>
              <a:ext uri="{FF2B5EF4-FFF2-40B4-BE49-F238E27FC236}">
                <a16:creationId xmlns:a16="http://schemas.microsoft.com/office/drawing/2014/main" id="{E784F545-3822-42A7-B399-B346CEF1450D}"/>
              </a:ext>
            </a:extLst>
          </p:cNvPr>
          <p:cNvGrpSpPr/>
          <p:nvPr/>
        </p:nvGrpSpPr>
        <p:grpSpPr>
          <a:xfrm>
            <a:off x="6361269" y="1505843"/>
            <a:ext cx="1275182" cy="1276356"/>
            <a:chOff x="7203496" y="1250827"/>
            <a:chExt cx="1700022" cy="1702202"/>
          </a:xfrm>
        </p:grpSpPr>
        <p:grpSp>
          <p:nvGrpSpPr>
            <p:cNvPr id="9" name="组合 8">
              <a:extLst>
                <a:ext uri="{FF2B5EF4-FFF2-40B4-BE49-F238E27FC236}">
                  <a16:creationId xmlns:a16="http://schemas.microsoft.com/office/drawing/2014/main" id="{6A13EBBD-67A6-46C1-8907-72CB6BD53A2D}"/>
                </a:ext>
              </a:extLst>
            </p:cNvPr>
            <p:cNvGrpSpPr/>
            <p:nvPr/>
          </p:nvGrpSpPr>
          <p:grpSpPr>
            <a:xfrm flipH="1">
              <a:off x="7203496" y="1250827"/>
              <a:ext cx="1700022" cy="1702202"/>
              <a:chOff x="661303" y="454074"/>
              <a:chExt cx="2476499" cy="2479675"/>
            </a:xfrm>
          </p:grpSpPr>
          <p:sp>
            <p:nvSpPr>
              <p:cNvPr id="12" name="Freeform 67">
                <a:extLst>
                  <a:ext uri="{FF2B5EF4-FFF2-40B4-BE49-F238E27FC236}">
                    <a16:creationId xmlns:a16="http://schemas.microsoft.com/office/drawing/2014/main" id="{2F2EEE9E-7994-4BA7-AD0D-2C2321575960}"/>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3" name="Freeform 72">
                <a:extLst>
                  <a:ext uri="{FF2B5EF4-FFF2-40B4-BE49-F238E27FC236}">
                    <a16:creationId xmlns:a16="http://schemas.microsoft.com/office/drawing/2014/main" id="{CE015449-6815-4C4A-9B54-2297614398FA}"/>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1" name="文本框 182">
              <a:extLst>
                <a:ext uri="{FF2B5EF4-FFF2-40B4-BE49-F238E27FC236}">
                  <a16:creationId xmlns:a16="http://schemas.microsoft.com/office/drawing/2014/main" id="{8FF9AEDE-3F02-4C3D-8135-F0C4C83E3026}"/>
                </a:ext>
              </a:extLst>
            </p:cNvPr>
            <p:cNvSpPr txBox="1"/>
            <p:nvPr/>
          </p:nvSpPr>
          <p:spPr>
            <a:xfrm>
              <a:off x="7360090" y="1851495"/>
              <a:ext cx="1255970" cy="538905"/>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教师添加学生</a:t>
              </a:r>
            </a:p>
          </p:txBody>
        </p:sp>
      </p:grpSp>
      <p:grpSp>
        <p:nvGrpSpPr>
          <p:cNvPr id="14" name="组合 13">
            <a:extLst>
              <a:ext uri="{FF2B5EF4-FFF2-40B4-BE49-F238E27FC236}">
                <a16:creationId xmlns:a16="http://schemas.microsoft.com/office/drawing/2014/main" id="{C1FA5B97-D29E-4DD0-9063-E8FC0840FD3D}"/>
              </a:ext>
            </a:extLst>
          </p:cNvPr>
          <p:cNvGrpSpPr/>
          <p:nvPr/>
        </p:nvGrpSpPr>
        <p:grpSpPr>
          <a:xfrm>
            <a:off x="4081639" y="1651686"/>
            <a:ext cx="2951861" cy="3554627"/>
            <a:chOff x="4164384" y="1445329"/>
            <a:chExt cx="3935303" cy="4740600"/>
          </a:xfrm>
        </p:grpSpPr>
        <p:sp>
          <p:nvSpPr>
            <p:cNvPr id="15" name="Freeform 48">
              <a:extLst>
                <a:ext uri="{FF2B5EF4-FFF2-40B4-BE49-F238E27FC236}">
                  <a16:creationId xmlns:a16="http://schemas.microsoft.com/office/drawing/2014/main" id="{3533CC19-0A18-4591-B412-C205B24289BB}"/>
                </a:ext>
              </a:extLst>
            </p:cNvPr>
            <p:cNvSpPr>
              <a:spLocks noEditPoints="1"/>
            </p:cNvSpPr>
            <p:nvPr/>
          </p:nvSpPr>
          <p:spPr bwMode="auto">
            <a:xfrm>
              <a:off x="5727736" y="1445329"/>
              <a:ext cx="808600" cy="879435"/>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6" name="组合 15">
              <a:extLst>
                <a:ext uri="{FF2B5EF4-FFF2-40B4-BE49-F238E27FC236}">
                  <a16:creationId xmlns:a16="http://schemas.microsoft.com/office/drawing/2014/main" id="{F2B7D3E9-4E70-4C93-93AC-11A58AB4FE99}"/>
                </a:ext>
              </a:extLst>
            </p:cNvPr>
            <p:cNvGrpSpPr/>
            <p:nvPr/>
          </p:nvGrpSpPr>
          <p:grpSpPr>
            <a:xfrm>
              <a:off x="4164384" y="2107274"/>
              <a:ext cx="3935303" cy="4078655"/>
              <a:chOff x="4164384" y="2107274"/>
              <a:chExt cx="3935303" cy="4078655"/>
            </a:xfrm>
          </p:grpSpPr>
          <p:grpSp>
            <p:nvGrpSpPr>
              <p:cNvPr id="17" name="组合 16">
                <a:extLst>
                  <a:ext uri="{FF2B5EF4-FFF2-40B4-BE49-F238E27FC236}">
                    <a16:creationId xmlns:a16="http://schemas.microsoft.com/office/drawing/2014/main" id="{D384700D-5D58-42DF-BB6E-64B4310CAC71}"/>
                  </a:ext>
                </a:extLst>
              </p:cNvPr>
              <p:cNvGrpSpPr/>
              <p:nvPr/>
            </p:nvGrpSpPr>
            <p:grpSpPr>
              <a:xfrm>
                <a:off x="4164384" y="2107274"/>
                <a:ext cx="3935303" cy="4078655"/>
                <a:chOff x="3302629" y="735900"/>
                <a:chExt cx="5732734" cy="5941562"/>
              </a:xfrm>
            </p:grpSpPr>
            <p:sp>
              <p:nvSpPr>
                <p:cNvPr id="19" name="弦形 18">
                  <a:extLst>
                    <a:ext uri="{FF2B5EF4-FFF2-40B4-BE49-F238E27FC236}">
                      <a16:creationId xmlns:a16="http://schemas.microsoft.com/office/drawing/2014/main" id="{8E991128-8FC6-47FD-8413-392DB82B5778}"/>
                    </a:ext>
                  </a:extLst>
                </p:cNvPr>
                <p:cNvSpPr/>
                <p:nvPr/>
              </p:nvSpPr>
              <p:spPr>
                <a:xfrm rot="2525344" flipH="1">
                  <a:off x="4346167" y="3082040"/>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弦形 19">
                  <a:extLst>
                    <a:ext uri="{FF2B5EF4-FFF2-40B4-BE49-F238E27FC236}">
                      <a16:creationId xmlns:a16="http://schemas.microsoft.com/office/drawing/2014/main" id="{571BF5EC-6F97-4FC1-8884-50FE4BEEB895}"/>
                    </a:ext>
                  </a:extLst>
                </p:cNvPr>
                <p:cNvSpPr/>
                <p:nvPr/>
              </p:nvSpPr>
              <p:spPr>
                <a:xfrm rot="16976604" flipH="1">
                  <a:off x="5451967" y="1049275"/>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1" name="弦形 20">
                  <a:extLst>
                    <a:ext uri="{FF2B5EF4-FFF2-40B4-BE49-F238E27FC236}">
                      <a16:creationId xmlns:a16="http://schemas.microsoft.com/office/drawing/2014/main" id="{159621C3-ABAA-4F9A-B730-D1870E2BB5C5}"/>
                    </a:ext>
                  </a:extLst>
                </p:cNvPr>
                <p:cNvSpPr/>
                <p:nvPr/>
              </p:nvSpPr>
              <p:spPr>
                <a:xfrm rot="4623396">
                  <a:off x="3314655" y="1086714"/>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22" name="组合 21">
                  <a:extLst>
                    <a:ext uri="{FF2B5EF4-FFF2-40B4-BE49-F238E27FC236}">
                      <a16:creationId xmlns:a16="http://schemas.microsoft.com/office/drawing/2014/main" id="{450B3C5A-973C-4A58-B2EC-4560F85A5300}"/>
                    </a:ext>
                  </a:extLst>
                </p:cNvPr>
                <p:cNvGrpSpPr/>
                <p:nvPr/>
              </p:nvGrpSpPr>
              <p:grpSpPr>
                <a:xfrm rot="7260000" flipH="1">
                  <a:off x="5471647" y="4895962"/>
                  <a:ext cx="1289050" cy="1952626"/>
                  <a:chOff x="2820709" y="1379509"/>
                  <a:chExt cx="1289050" cy="1952626"/>
                </a:xfrm>
              </p:grpSpPr>
              <p:sp>
                <p:nvSpPr>
                  <p:cNvPr id="57" name="Freeform 34">
                    <a:extLst>
                      <a:ext uri="{FF2B5EF4-FFF2-40B4-BE49-F238E27FC236}">
                        <a16:creationId xmlns:a16="http://schemas.microsoft.com/office/drawing/2014/main" id="{14C4B522-921B-4093-9521-4B6129846258}"/>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8" name="Freeform 35">
                    <a:extLst>
                      <a:ext uri="{FF2B5EF4-FFF2-40B4-BE49-F238E27FC236}">
                        <a16:creationId xmlns:a16="http://schemas.microsoft.com/office/drawing/2014/main" id="{6A1D27E9-1295-4CB9-95B7-48EEA4C0A16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3" name="组合 22">
                  <a:extLst>
                    <a:ext uri="{FF2B5EF4-FFF2-40B4-BE49-F238E27FC236}">
                      <a16:creationId xmlns:a16="http://schemas.microsoft.com/office/drawing/2014/main" id="{0E11B66C-558C-4CBE-B0A4-FC4C88B5C86B}"/>
                    </a:ext>
                  </a:extLst>
                </p:cNvPr>
                <p:cNvGrpSpPr/>
                <p:nvPr/>
              </p:nvGrpSpPr>
              <p:grpSpPr>
                <a:xfrm flipH="1">
                  <a:off x="7509779" y="1389035"/>
                  <a:ext cx="1289050" cy="1952626"/>
                  <a:chOff x="2820709" y="1379509"/>
                  <a:chExt cx="1289050" cy="1952626"/>
                </a:xfrm>
              </p:grpSpPr>
              <p:sp>
                <p:nvSpPr>
                  <p:cNvPr id="55" name="Freeform 34">
                    <a:extLst>
                      <a:ext uri="{FF2B5EF4-FFF2-40B4-BE49-F238E27FC236}">
                        <a16:creationId xmlns:a16="http://schemas.microsoft.com/office/drawing/2014/main" id="{E8EAC9A9-894C-4735-85BB-A36A1B51BA3F}"/>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6" name="Freeform 35">
                    <a:extLst>
                      <a:ext uri="{FF2B5EF4-FFF2-40B4-BE49-F238E27FC236}">
                        <a16:creationId xmlns:a16="http://schemas.microsoft.com/office/drawing/2014/main" id="{EFF24647-2EF4-4433-A856-5DCA0138C93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4" name="组合 23">
                  <a:extLst>
                    <a:ext uri="{FF2B5EF4-FFF2-40B4-BE49-F238E27FC236}">
                      <a16:creationId xmlns:a16="http://schemas.microsoft.com/office/drawing/2014/main" id="{ABB668EE-4C0C-4257-B25A-F98667B8271A}"/>
                    </a:ext>
                  </a:extLst>
                </p:cNvPr>
                <p:cNvGrpSpPr/>
                <p:nvPr/>
              </p:nvGrpSpPr>
              <p:grpSpPr>
                <a:xfrm>
                  <a:off x="3478428" y="1379509"/>
                  <a:ext cx="1289050" cy="1952626"/>
                  <a:chOff x="2820709" y="1379509"/>
                  <a:chExt cx="1289050" cy="1952626"/>
                </a:xfrm>
              </p:grpSpPr>
              <p:sp>
                <p:nvSpPr>
                  <p:cNvPr id="53" name="Freeform 34">
                    <a:extLst>
                      <a:ext uri="{FF2B5EF4-FFF2-40B4-BE49-F238E27FC236}">
                        <a16:creationId xmlns:a16="http://schemas.microsoft.com/office/drawing/2014/main" id="{144C00B9-A5E7-40D7-A6AD-19F2B2EEEEC3}"/>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4" name="Freeform 35">
                    <a:extLst>
                      <a:ext uri="{FF2B5EF4-FFF2-40B4-BE49-F238E27FC236}">
                        <a16:creationId xmlns:a16="http://schemas.microsoft.com/office/drawing/2014/main" id="{FD8F601F-CE4E-4E97-ABB8-8ABEE1DA23CC}"/>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5" name="Group 4">
                  <a:extLst>
                    <a:ext uri="{FF2B5EF4-FFF2-40B4-BE49-F238E27FC236}">
                      <a16:creationId xmlns:a16="http://schemas.microsoft.com/office/drawing/2014/main" id="{F8DD10D6-D9B3-454F-AC44-19F17E88ADF4}"/>
                    </a:ext>
                  </a:extLst>
                </p:cNvPr>
                <p:cNvGrpSpPr>
                  <a:grpSpLocks noChangeAspect="1"/>
                </p:cNvGrpSpPr>
                <p:nvPr/>
              </p:nvGrpSpPr>
              <p:grpSpPr bwMode="auto">
                <a:xfrm>
                  <a:off x="3406468" y="932993"/>
                  <a:ext cx="5454650" cy="4897438"/>
                  <a:chOff x="2121" y="617"/>
                  <a:chExt cx="3436" cy="3085"/>
                </a:xfrm>
                <a:gradFill>
                  <a:gsLst>
                    <a:gs pos="100000">
                      <a:srgbClr val="FDFDFD"/>
                    </a:gs>
                    <a:gs pos="0">
                      <a:schemeClr val="bg1">
                        <a:lumMod val="75000"/>
                      </a:schemeClr>
                    </a:gs>
                  </a:gsLst>
                  <a:lin ang="2700000" scaled="1"/>
                </a:gradFill>
                <a:effectLst>
                  <a:outerShdw blurRad="254000" dist="101600" dir="2700000" algn="tl" rotWithShape="0">
                    <a:prstClr val="black">
                      <a:alpha val="40000"/>
                    </a:prstClr>
                  </a:outerShdw>
                </a:effectLst>
              </p:grpSpPr>
              <p:sp>
                <p:nvSpPr>
                  <p:cNvPr id="51" name="Freeform 5">
                    <a:extLst>
                      <a:ext uri="{FF2B5EF4-FFF2-40B4-BE49-F238E27FC236}">
                        <a16:creationId xmlns:a16="http://schemas.microsoft.com/office/drawing/2014/main" id="{8A8C6337-C318-4B42-955D-088E39483E17}"/>
                      </a:ext>
                    </a:extLst>
                  </p:cNvPr>
                  <p:cNvSpPr>
                    <a:spLocks/>
                  </p:cNvSpPr>
                  <p:nvPr/>
                </p:nvSpPr>
                <p:spPr bwMode="auto">
                  <a:xfrm>
                    <a:off x="2128" y="622"/>
                    <a:ext cx="3419" cy="3076"/>
                  </a:xfrm>
                  <a:custGeom>
                    <a:avLst/>
                    <a:gdLst>
                      <a:gd name="T0" fmla="*/ 9 w 1444"/>
                      <a:gd name="T1" fmla="*/ 761 h 1299"/>
                      <a:gd name="T2" fmla="*/ 369 w 1444"/>
                      <a:gd name="T3" fmla="*/ 1121 h 1299"/>
                      <a:gd name="T4" fmla="*/ 322 w 1444"/>
                      <a:gd name="T5" fmla="*/ 1299 h 1299"/>
                      <a:gd name="T6" fmla="*/ 1116 w 1444"/>
                      <a:gd name="T7" fmla="*/ 1299 h 1299"/>
                      <a:gd name="T8" fmla="*/ 1069 w 1444"/>
                      <a:gd name="T9" fmla="*/ 1121 h 1299"/>
                      <a:gd name="T10" fmla="*/ 1430 w 1444"/>
                      <a:gd name="T11" fmla="*/ 761 h 1299"/>
                      <a:gd name="T12" fmla="*/ 1444 w 1444"/>
                      <a:gd name="T13" fmla="*/ 761 h 1299"/>
                      <a:gd name="T14" fmla="*/ 1149 w 1444"/>
                      <a:gd name="T15" fmla="*/ 248 h 1299"/>
                      <a:gd name="T16" fmla="*/ 725 w 1444"/>
                      <a:gd name="T17" fmla="*/ 0 h 1299"/>
                      <a:gd name="T18" fmla="*/ 719 w 1444"/>
                      <a:gd name="T19" fmla="*/ 0 h 1299"/>
                      <a:gd name="T20" fmla="*/ 295 w 1444"/>
                      <a:gd name="T21" fmla="*/ 248 h 1299"/>
                      <a:gd name="T22" fmla="*/ 0 w 1444"/>
                      <a:gd name="T23" fmla="*/ 761 h 1299"/>
                      <a:gd name="T24" fmla="*/ 9 w 1444"/>
                      <a:gd name="T25" fmla="*/ 761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4" h="1299">
                        <a:moveTo>
                          <a:pt x="9" y="761"/>
                        </a:moveTo>
                        <a:cubicBezTo>
                          <a:pt x="208" y="761"/>
                          <a:pt x="369" y="922"/>
                          <a:pt x="369" y="1121"/>
                        </a:cubicBezTo>
                        <a:cubicBezTo>
                          <a:pt x="369" y="1186"/>
                          <a:pt x="352" y="1247"/>
                          <a:pt x="322" y="1299"/>
                        </a:cubicBezTo>
                        <a:cubicBezTo>
                          <a:pt x="1116" y="1299"/>
                          <a:pt x="1116" y="1299"/>
                          <a:pt x="1116" y="1299"/>
                        </a:cubicBezTo>
                        <a:cubicBezTo>
                          <a:pt x="1086" y="1247"/>
                          <a:pt x="1069" y="1186"/>
                          <a:pt x="1069" y="1121"/>
                        </a:cubicBezTo>
                        <a:cubicBezTo>
                          <a:pt x="1069" y="922"/>
                          <a:pt x="1231" y="761"/>
                          <a:pt x="1430" y="761"/>
                        </a:cubicBezTo>
                        <a:cubicBezTo>
                          <a:pt x="1434" y="761"/>
                          <a:pt x="1439" y="761"/>
                          <a:pt x="1444" y="761"/>
                        </a:cubicBezTo>
                        <a:cubicBezTo>
                          <a:pt x="1149" y="248"/>
                          <a:pt x="1149" y="248"/>
                          <a:pt x="1149" y="248"/>
                        </a:cubicBezTo>
                        <a:cubicBezTo>
                          <a:pt x="1061" y="94"/>
                          <a:pt x="900" y="0"/>
                          <a:pt x="725" y="0"/>
                        </a:cubicBezTo>
                        <a:cubicBezTo>
                          <a:pt x="719" y="0"/>
                          <a:pt x="719" y="0"/>
                          <a:pt x="719" y="0"/>
                        </a:cubicBezTo>
                        <a:cubicBezTo>
                          <a:pt x="544" y="0"/>
                          <a:pt x="383" y="94"/>
                          <a:pt x="295" y="248"/>
                        </a:cubicBezTo>
                        <a:cubicBezTo>
                          <a:pt x="0" y="761"/>
                          <a:pt x="0" y="761"/>
                          <a:pt x="0" y="761"/>
                        </a:cubicBezTo>
                        <a:cubicBezTo>
                          <a:pt x="3" y="761"/>
                          <a:pt x="6" y="761"/>
                          <a:pt x="9" y="761"/>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2" name="Freeform 6">
                    <a:extLst>
                      <a:ext uri="{FF2B5EF4-FFF2-40B4-BE49-F238E27FC236}">
                        <a16:creationId xmlns:a16="http://schemas.microsoft.com/office/drawing/2014/main" id="{681FE55B-4EA0-49E9-AAFB-D59D35D74FD8}"/>
                      </a:ext>
                    </a:extLst>
                  </p:cNvPr>
                  <p:cNvSpPr>
                    <a:spLocks noEditPoints="1"/>
                  </p:cNvSpPr>
                  <p:nvPr/>
                </p:nvSpPr>
                <p:spPr bwMode="auto">
                  <a:xfrm>
                    <a:off x="2121" y="617"/>
                    <a:ext cx="3436" cy="3085"/>
                  </a:xfrm>
                  <a:custGeom>
                    <a:avLst/>
                    <a:gdLst>
                      <a:gd name="T0" fmla="*/ 1123 w 1451"/>
                      <a:gd name="T1" fmla="*/ 1303 h 1303"/>
                      <a:gd name="T2" fmla="*/ 322 w 1451"/>
                      <a:gd name="T3" fmla="*/ 1303 h 1303"/>
                      <a:gd name="T4" fmla="*/ 323 w 1451"/>
                      <a:gd name="T5" fmla="*/ 1300 h 1303"/>
                      <a:gd name="T6" fmla="*/ 370 w 1451"/>
                      <a:gd name="T7" fmla="*/ 1123 h 1303"/>
                      <a:gd name="T8" fmla="*/ 12 w 1451"/>
                      <a:gd name="T9" fmla="*/ 765 h 1303"/>
                      <a:gd name="T10" fmla="*/ 3 w 1451"/>
                      <a:gd name="T11" fmla="*/ 765 h 1303"/>
                      <a:gd name="T12" fmla="*/ 0 w 1451"/>
                      <a:gd name="T13" fmla="*/ 765 h 1303"/>
                      <a:gd name="T14" fmla="*/ 296 w 1451"/>
                      <a:gd name="T15" fmla="*/ 249 h 1303"/>
                      <a:gd name="T16" fmla="*/ 722 w 1451"/>
                      <a:gd name="T17" fmla="*/ 0 h 1303"/>
                      <a:gd name="T18" fmla="*/ 728 w 1451"/>
                      <a:gd name="T19" fmla="*/ 0 h 1303"/>
                      <a:gd name="T20" fmla="*/ 1154 w 1451"/>
                      <a:gd name="T21" fmla="*/ 249 h 1303"/>
                      <a:gd name="T22" fmla="*/ 1451 w 1451"/>
                      <a:gd name="T23" fmla="*/ 765 h 1303"/>
                      <a:gd name="T24" fmla="*/ 1447 w 1451"/>
                      <a:gd name="T25" fmla="*/ 765 h 1303"/>
                      <a:gd name="T26" fmla="*/ 1433 w 1451"/>
                      <a:gd name="T27" fmla="*/ 765 h 1303"/>
                      <a:gd name="T28" fmla="*/ 1074 w 1451"/>
                      <a:gd name="T29" fmla="*/ 1123 h 1303"/>
                      <a:gd name="T30" fmla="*/ 1121 w 1451"/>
                      <a:gd name="T31" fmla="*/ 1300 h 1303"/>
                      <a:gd name="T32" fmla="*/ 1123 w 1451"/>
                      <a:gd name="T33" fmla="*/ 1303 h 1303"/>
                      <a:gd name="T34" fmla="*/ 328 w 1451"/>
                      <a:gd name="T35" fmla="*/ 1299 h 1303"/>
                      <a:gd name="T36" fmla="*/ 1116 w 1451"/>
                      <a:gd name="T37" fmla="*/ 1299 h 1303"/>
                      <a:gd name="T38" fmla="*/ 1070 w 1451"/>
                      <a:gd name="T39" fmla="*/ 1123 h 1303"/>
                      <a:gd name="T40" fmla="*/ 1433 w 1451"/>
                      <a:gd name="T41" fmla="*/ 761 h 1303"/>
                      <a:gd name="T42" fmla="*/ 1444 w 1451"/>
                      <a:gd name="T43" fmla="*/ 761 h 1303"/>
                      <a:gd name="T44" fmla="*/ 1151 w 1451"/>
                      <a:gd name="T45" fmla="*/ 251 h 1303"/>
                      <a:gd name="T46" fmla="*/ 728 w 1451"/>
                      <a:gd name="T47" fmla="*/ 4 h 1303"/>
                      <a:gd name="T48" fmla="*/ 722 w 1451"/>
                      <a:gd name="T49" fmla="*/ 4 h 1303"/>
                      <a:gd name="T50" fmla="*/ 299 w 1451"/>
                      <a:gd name="T51" fmla="*/ 251 h 1303"/>
                      <a:gd name="T52" fmla="*/ 6 w 1451"/>
                      <a:gd name="T53" fmla="*/ 761 h 1303"/>
                      <a:gd name="T54" fmla="*/ 12 w 1451"/>
                      <a:gd name="T55" fmla="*/ 761 h 1303"/>
                      <a:gd name="T56" fmla="*/ 374 w 1451"/>
                      <a:gd name="T57" fmla="*/ 1123 h 1303"/>
                      <a:gd name="T58" fmla="*/ 328 w 1451"/>
                      <a:gd name="T59" fmla="*/ 1299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1" h="1303">
                        <a:moveTo>
                          <a:pt x="1123" y="1303"/>
                        </a:moveTo>
                        <a:cubicBezTo>
                          <a:pt x="322" y="1303"/>
                          <a:pt x="322" y="1303"/>
                          <a:pt x="322" y="1303"/>
                        </a:cubicBezTo>
                        <a:cubicBezTo>
                          <a:pt x="323" y="1300"/>
                          <a:pt x="323" y="1300"/>
                          <a:pt x="323" y="1300"/>
                        </a:cubicBezTo>
                        <a:cubicBezTo>
                          <a:pt x="354" y="1247"/>
                          <a:pt x="370" y="1185"/>
                          <a:pt x="370" y="1123"/>
                        </a:cubicBezTo>
                        <a:cubicBezTo>
                          <a:pt x="370" y="925"/>
                          <a:pt x="210" y="765"/>
                          <a:pt x="12" y="765"/>
                        </a:cubicBezTo>
                        <a:cubicBezTo>
                          <a:pt x="9" y="765"/>
                          <a:pt x="6" y="765"/>
                          <a:pt x="3" y="765"/>
                        </a:cubicBezTo>
                        <a:cubicBezTo>
                          <a:pt x="0" y="765"/>
                          <a:pt x="0" y="765"/>
                          <a:pt x="0" y="765"/>
                        </a:cubicBezTo>
                        <a:cubicBezTo>
                          <a:pt x="296" y="249"/>
                          <a:pt x="296" y="249"/>
                          <a:pt x="296" y="249"/>
                        </a:cubicBezTo>
                        <a:cubicBezTo>
                          <a:pt x="384" y="95"/>
                          <a:pt x="547" y="0"/>
                          <a:pt x="722" y="0"/>
                        </a:cubicBezTo>
                        <a:cubicBezTo>
                          <a:pt x="728" y="0"/>
                          <a:pt x="728" y="0"/>
                          <a:pt x="728" y="0"/>
                        </a:cubicBezTo>
                        <a:cubicBezTo>
                          <a:pt x="903" y="0"/>
                          <a:pt x="1066" y="95"/>
                          <a:pt x="1154" y="249"/>
                        </a:cubicBezTo>
                        <a:cubicBezTo>
                          <a:pt x="1451" y="765"/>
                          <a:pt x="1451" y="765"/>
                          <a:pt x="1451" y="765"/>
                        </a:cubicBezTo>
                        <a:cubicBezTo>
                          <a:pt x="1447" y="765"/>
                          <a:pt x="1447" y="765"/>
                          <a:pt x="1447" y="765"/>
                        </a:cubicBezTo>
                        <a:cubicBezTo>
                          <a:pt x="1442" y="765"/>
                          <a:pt x="1437" y="765"/>
                          <a:pt x="1433" y="765"/>
                        </a:cubicBezTo>
                        <a:cubicBezTo>
                          <a:pt x="1235" y="765"/>
                          <a:pt x="1074" y="925"/>
                          <a:pt x="1074" y="1123"/>
                        </a:cubicBezTo>
                        <a:cubicBezTo>
                          <a:pt x="1074" y="1185"/>
                          <a:pt x="1090" y="1247"/>
                          <a:pt x="1121" y="1300"/>
                        </a:cubicBezTo>
                        <a:lnTo>
                          <a:pt x="1123" y="1303"/>
                        </a:lnTo>
                        <a:close/>
                        <a:moveTo>
                          <a:pt x="328" y="1299"/>
                        </a:moveTo>
                        <a:cubicBezTo>
                          <a:pt x="1116" y="1299"/>
                          <a:pt x="1116" y="1299"/>
                          <a:pt x="1116" y="1299"/>
                        </a:cubicBezTo>
                        <a:cubicBezTo>
                          <a:pt x="1086" y="1246"/>
                          <a:pt x="1070" y="1185"/>
                          <a:pt x="1070" y="1123"/>
                        </a:cubicBezTo>
                        <a:cubicBezTo>
                          <a:pt x="1070" y="923"/>
                          <a:pt x="1233" y="761"/>
                          <a:pt x="1433" y="761"/>
                        </a:cubicBezTo>
                        <a:cubicBezTo>
                          <a:pt x="1436" y="761"/>
                          <a:pt x="1440" y="761"/>
                          <a:pt x="1444" y="761"/>
                        </a:cubicBezTo>
                        <a:cubicBezTo>
                          <a:pt x="1151" y="251"/>
                          <a:pt x="1151" y="251"/>
                          <a:pt x="1151" y="251"/>
                        </a:cubicBezTo>
                        <a:cubicBezTo>
                          <a:pt x="1063" y="98"/>
                          <a:pt x="901" y="4"/>
                          <a:pt x="728" y="4"/>
                        </a:cubicBezTo>
                        <a:cubicBezTo>
                          <a:pt x="722" y="4"/>
                          <a:pt x="722" y="4"/>
                          <a:pt x="722" y="4"/>
                        </a:cubicBezTo>
                        <a:cubicBezTo>
                          <a:pt x="549" y="4"/>
                          <a:pt x="387" y="98"/>
                          <a:pt x="299" y="251"/>
                        </a:cubicBezTo>
                        <a:cubicBezTo>
                          <a:pt x="6" y="761"/>
                          <a:pt x="6" y="761"/>
                          <a:pt x="6" y="761"/>
                        </a:cubicBezTo>
                        <a:cubicBezTo>
                          <a:pt x="8" y="761"/>
                          <a:pt x="10" y="761"/>
                          <a:pt x="12" y="761"/>
                        </a:cubicBezTo>
                        <a:cubicBezTo>
                          <a:pt x="212" y="761"/>
                          <a:pt x="374" y="923"/>
                          <a:pt x="374" y="1123"/>
                        </a:cubicBezTo>
                        <a:cubicBezTo>
                          <a:pt x="374" y="1185"/>
                          <a:pt x="358" y="1246"/>
                          <a:pt x="328" y="1299"/>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6" name="弦形 25">
                  <a:extLst>
                    <a:ext uri="{FF2B5EF4-FFF2-40B4-BE49-F238E27FC236}">
                      <a16:creationId xmlns:a16="http://schemas.microsoft.com/office/drawing/2014/main" id="{1749B3A4-47DC-42DA-A7BC-9DD3DA07C71D}"/>
                    </a:ext>
                  </a:extLst>
                </p:cNvPr>
                <p:cNvSpPr/>
                <p:nvPr/>
              </p:nvSpPr>
              <p:spPr>
                <a:xfrm rot="20385432">
                  <a:off x="3330883" y="1656813"/>
                  <a:ext cx="3385036" cy="1825204"/>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Freeform 10">
                  <a:extLst>
                    <a:ext uri="{FF2B5EF4-FFF2-40B4-BE49-F238E27FC236}">
                      <a16:creationId xmlns:a16="http://schemas.microsoft.com/office/drawing/2014/main" id="{97C63475-674B-44F4-98AC-38530C781348}"/>
                    </a:ext>
                  </a:extLst>
                </p:cNvPr>
                <p:cNvSpPr>
                  <a:spLocks/>
                </p:cNvSpPr>
                <p:nvPr/>
              </p:nvSpPr>
              <p:spPr bwMode="auto">
                <a:xfrm>
                  <a:off x="5152718" y="2700230"/>
                  <a:ext cx="1957388" cy="1663700"/>
                </a:xfrm>
                <a:custGeom>
                  <a:avLst/>
                  <a:gdLst>
                    <a:gd name="T0" fmla="*/ 293 w 1233"/>
                    <a:gd name="T1" fmla="*/ 1048 h 1048"/>
                    <a:gd name="T2" fmla="*/ 0 w 1233"/>
                    <a:gd name="T3" fmla="*/ 554 h 1048"/>
                    <a:gd name="T4" fmla="*/ 321 w 1233"/>
                    <a:gd name="T5" fmla="*/ 0 h 1048"/>
                    <a:gd name="T6" fmla="*/ 913 w 1233"/>
                    <a:gd name="T7" fmla="*/ 0 h 1048"/>
                    <a:gd name="T8" fmla="*/ 1233 w 1233"/>
                    <a:gd name="T9" fmla="*/ 554 h 1048"/>
                    <a:gd name="T10" fmla="*/ 934 w 1233"/>
                    <a:gd name="T11" fmla="*/ 1048 h 1048"/>
                    <a:gd name="T12" fmla="*/ 293 w 1233"/>
                    <a:gd name="T13" fmla="*/ 1048 h 1048"/>
                  </a:gdLst>
                  <a:ahLst/>
                  <a:cxnLst>
                    <a:cxn ang="0">
                      <a:pos x="T0" y="T1"/>
                    </a:cxn>
                    <a:cxn ang="0">
                      <a:pos x="T2" y="T3"/>
                    </a:cxn>
                    <a:cxn ang="0">
                      <a:pos x="T4" y="T5"/>
                    </a:cxn>
                    <a:cxn ang="0">
                      <a:pos x="T6" y="T7"/>
                    </a:cxn>
                    <a:cxn ang="0">
                      <a:pos x="T8" y="T9"/>
                    </a:cxn>
                    <a:cxn ang="0">
                      <a:pos x="T10" y="T11"/>
                    </a:cxn>
                    <a:cxn ang="0">
                      <a:pos x="T12" y="T13"/>
                    </a:cxn>
                  </a:cxnLst>
                  <a:rect l="0" t="0" r="r" b="b"/>
                  <a:pathLst>
                    <a:path w="1233" h="1048">
                      <a:moveTo>
                        <a:pt x="293" y="1048"/>
                      </a:moveTo>
                      <a:lnTo>
                        <a:pt x="0" y="554"/>
                      </a:lnTo>
                      <a:lnTo>
                        <a:pt x="321" y="0"/>
                      </a:lnTo>
                      <a:lnTo>
                        <a:pt x="913" y="0"/>
                      </a:lnTo>
                      <a:lnTo>
                        <a:pt x="1233" y="554"/>
                      </a:lnTo>
                      <a:lnTo>
                        <a:pt x="934" y="1048"/>
                      </a:lnTo>
                      <a:lnTo>
                        <a:pt x="293" y="1048"/>
                      </a:lnTo>
                      <a:close/>
                    </a:path>
                  </a:pathLst>
                </a:custGeom>
                <a:gradFill>
                  <a:gsLst>
                    <a:gs pos="0">
                      <a:schemeClr val="bg1">
                        <a:lumMod val="100000"/>
                      </a:schemeClr>
                    </a:gs>
                    <a:gs pos="100000">
                      <a:schemeClr val="bg1">
                        <a:lumMod val="80000"/>
                      </a:schemeClr>
                    </a:gs>
                  </a:gsLst>
                  <a:lin ang="2700000" scaled="1"/>
                </a:gradFill>
                <a:ln w="7620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28" name="组合 27">
                  <a:extLst>
                    <a:ext uri="{FF2B5EF4-FFF2-40B4-BE49-F238E27FC236}">
                      <a16:creationId xmlns:a16="http://schemas.microsoft.com/office/drawing/2014/main" id="{EE919FF1-A8FB-4B34-ABFE-2630B3A4AD87}"/>
                    </a:ext>
                  </a:extLst>
                </p:cNvPr>
                <p:cNvGrpSpPr/>
                <p:nvPr/>
              </p:nvGrpSpPr>
              <p:grpSpPr>
                <a:xfrm>
                  <a:off x="3453726" y="1402715"/>
                  <a:ext cx="2260181" cy="2114550"/>
                  <a:chOff x="2815057" y="1402715"/>
                  <a:chExt cx="2260181" cy="2114550"/>
                </a:xfrm>
              </p:grpSpPr>
              <p:sp>
                <p:nvSpPr>
                  <p:cNvPr id="48" name="Freeform 14">
                    <a:extLst>
                      <a:ext uri="{FF2B5EF4-FFF2-40B4-BE49-F238E27FC236}">
                        <a16:creationId xmlns:a16="http://schemas.microsoft.com/office/drawing/2014/main" id="{0A1C014B-EB50-4A0A-8AB1-5465C94ED7C7}"/>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9" name="Freeform 26">
                    <a:extLst>
                      <a:ext uri="{FF2B5EF4-FFF2-40B4-BE49-F238E27FC236}">
                        <a16:creationId xmlns:a16="http://schemas.microsoft.com/office/drawing/2014/main" id="{F18F90F3-65CC-45E4-9C94-27D51AF7999E}"/>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Freeform 30">
                    <a:extLst>
                      <a:ext uri="{FF2B5EF4-FFF2-40B4-BE49-F238E27FC236}">
                        <a16:creationId xmlns:a16="http://schemas.microsoft.com/office/drawing/2014/main" id="{6FB3BB45-228D-46A1-8D58-852F5FE489E1}"/>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9" name="弦形 28">
                  <a:extLst>
                    <a:ext uri="{FF2B5EF4-FFF2-40B4-BE49-F238E27FC236}">
                      <a16:creationId xmlns:a16="http://schemas.microsoft.com/office/drawing/2014/main" id="{5D0A5DD0-A63D-499F-981A-C86F95CC4A46}"/>
                    </a:ext>
                  </a:extLst>
                </p:cNvPr>
                <p:cNvSpPr/>
                <p:nvPr/>
              </p:nvSpPr>
              <p:spPr>
                <a:xfrm rot="18713148">
                  <a:off x="6264863" y="1605737"/>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 name="弦形 29">
                  <a:extLst>
                    <a:ext uri="{FF2B5EF4-FFF2-40B4-BE49-F238E27FC236}">
                      <a16:creationId xmlns:a16="http://schemas.microsoft.com/office/drawing/2014/main" id="{B2B75C65-CCD1-4BA3-BD6D-FD75DF6BB5D6}"/>
                    </a:ext>
                  </a:extLst>
                </p:cNvPr>
                <p:cNvSpPr/>
                <p:nvPr/>
              </p:nvSpPr>
              <p:spPr>
                <a:xfrm rot="13306308">
                  <a:off x="4066477" y="3923858"/>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31" name="组合 30">
                  <a:extLst>
                    <a:ext uri="{FF2B5EF4-FFF2-40B4-BE49-F238E27FC236}">
                      <a16:creationId xmlns:a16="http://schemas.microsoft.com/office/drawing/2014/main" id="{22432FD0-E474-42DA-BCF9-96317D1E6A09}"/>
                    </a:ext>
                  </a:extLst>
                </p:cNvPr>
                <p:cNvGrpSpPr/>
                <p:nvPr/>
              </p:nvGrpSpPr>
              <p:grpSpPr>
                <a:xfrm flipH="1">
                  <a:off x="6559014" y="1412241"/>
                  <a:ext cx="2260181" cy="2114550"/>
                  <a:chOff x="2815057" y="1402715"/>
                  <a:chExt cx="2260181" cy="2114550"/>
                </a:xfrm>
              </p:grpSpPr>
              <p:sp>
                <p:nvSpPr>
                  <p:cNvPr id="45" name="Freeform 14">
                    <a:extLst>
                      <a:ext uri="{FF2B5EF4-FFF2-40B4-BE49-F238E27FC236}">
                        <a16:creationId xmlns:a16="http://schemas.microsoft.com/office/drawing/2014/main" id="{FC905BC0-E8B6-4ADF-BBF4-BBA005C1BA5E}"/>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6" name="Freeform 26">
                    <a:extLst>
                      <a:ext uri="{FF2B5EF4-FFF2-40B4-BE49-F238E27FC236}">
                        <a16:creationId xmlns:a16="http://schemas.microsoft.com/office/drawing/2014/main" id="{3FAF0527-2F33-4C72-ACBC-4460E19AF262}"/>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7" name="Freeform 30">
                    <a:extLst>
                      <a:ext uri="{FF2B5EF4-FFF2-40B4-BE49-F238E27FC236}">
                        <a16:creationId xmlns:a16="http://schemas.microsoft.com/office/drawing/2014/main" id="{3B034B1E-E6F9-403C-B51F-ACB63D16F82A}"/>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2" name="组合 31">
                  <a:extLst>
                    <a:ext uri="{FF2B5EF4-FFF2-40B4-BE49-F238E27FC236}">
                      <a16:creationId xmlns:a16="http://schemas.microsoft.com/office/drawing/2014/main" id="{D6E1B422-387E-44CA-ADDD-73809666A3BB}"/>
                    </a:ext>
                  </a:extLst>
                </p:cNvPr>
                <p:cNvGrpSpPr/>
                <p:nvPr/>
              </p:nvGrpSpPr>
              <p:grpSpPr>
                <a:xfrm rot="14400000">
                  <a:off x="4846123" y="4365835"/>
                  <a:ext cx="2260181" cy="2114550"/>
                  <a:chOff x="2815057" y="1402715"/>
                  <a:chExt cx="2260181" cy="2114550"/>
                </a:xfrm>
              </p:grpSpPr>
              <p:sp>
                <p:nvSpPr>
                  <p:cNvPr id="42" name="Freeform 14">
                    <a:extLst>
                      <a:ext uri="{FF2B5EF4-FFF2-40B4-BE49-F238E27FC236}">
                        <a16:creationId xmlns:a16="http://schemas.microsoft.com/office/drawing/2014/main" id="{620C3F73-A4B0-4D24-B2AE-92803742A514}"/>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186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3" name="Freeform 26">
                    <a:extLst>
                      <a:ext uri="{FF2B5EF4-FFF2-40B4-BE49-F238E27FC236}">
                        <a16:creationId xmlns:a16="http://schemas.microsoft.com/office/drawing/2014/main" id="{F42D4E09-FB36-430C-ABD9-6DDABE52649A}"/>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4" name="Freeform 30">
                    <a:extLst>
                      <a:ext uri="{FF2B5EF4-FFF2-40B4-BE49-F238E27FC236}">
                        <a16:creationId xmlns:a16="http://schemas.microsoft.com/office/drawing/2014/main" id="{0EA89C0B-C3AB-46B7-85AE-F07D0524ED4B}"/>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3" name="组合 32">
                  <a:extLst>
                    <a:ext uri="{FF2B5EF4-FFF2-40B4-BE49-F238E27FC236}">
                      <a16:creationId xmlns:a16="http://schemas.microsoft.com/office/drawing/2014/main" id="{2C420EAE-D4D9-45F2-9959-B788026151E4}"/>
                    </a:ext>
                  </a:extLst>
                </p:cNvPr>
                <p:cNvGrpSpPr/>
                <p:nvPr/>
              </p:nvGrpSpPr>
              <p:grpSpPr>
                <a:xfrm>
                  <a:off x="5146674" y="2706825"/>
                  <a:ext cx="573273" cy="881611"/>
                  <a:chOff x="4455614" y="2706825"/>
                  <a:chExt cx="573273" cy="881611"/>
                </a:xfrm>
              </p:grpSpPr>
              <p:sp>
                <p:nvSpPr>
                  <p:cNvPr id="40" name="Freeform 39">
                    <a:extLst>
                      <a:ext uri="{FF2B5EF4-FFF2-40B4-BE49-F238E27FC236}">
                        <a16:creationId xmlns:a16="http://schemas.microsoft.com/office/drawing/2014/main" id="{7A1AB439-D1D8-4207-BE10-50B55A95AB7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1" name="Freeform 39">
                    <a:extLst>
                      <a:ext uri="{FF2B5EF4-FFF2-40B4-BE49-F238E27FC236}">
                        <a16:creationId xmlns:a16="http://schemas.microsoft.com/office/drawing/2014/main" id="{958C95EC-C32E-4B21-AC7E-760F0BFE59CB}"/>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4" name="组合 33">
                  <a:extLst>
                    <a:ext uri="{FF2B5EF4-FFF2-40B4-BE49-F238E27FC236}">
                      <a16:creationId xmlns:a16="http://schemas.microsoft.com/office/drawing/2014/main" id="{D94F23BD-68F0-406F-A8F1-CC9213F43AD7}"/>
                    </a:ext>
                  </a:extLst>
                </p:cNvPr>
                <p:cNvGrpSpPr/>
                <p:nvPr/>
              </p:nvGrpSpPr>
              <p:grpSpPr>
                <a:xfrm flipH="1">
                  <a:off x="6546854" y="2710728"/>
                  <a:ext cx="573273" cy="881611"/>
                  <a:chOff x="4455614" y="2706825"/>
                  <a:chExt cx="573273" cy="881611"/>
                </a:xfrm>
              </p:grpSpPr>
              <p:sp>
                <p:nvSpPr>
                  <p:cNvPr id="38" name="Freeform 39">
                    <a:extLst>
                      <a:ext uri="{FF2B5EF4-FFF2-40B4-BE49-F238E27FC236}">
                        <a16:creationId xmlns:a16="http://schemas.microsoft.com/office/drawing/2014/main" id="{D77011A7-9331-42EC-A805-2212F5760A2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9" name="Freeform 39">
                    <a:extLst>
                      <a:ext uri="{FF2B5EF4-FFF2-40B4-BE49-F238E27FC236}">
                        <a16:creationId xmlns:a16="http://schemas.microsoft.com/office/drawing/2014/main" id="{C6381591-092D-4299-B2CE-D9052B5F9DF9}"/>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5" name="组合 34">
                  <a:extLst>
                    <a:ext uri="{FF2B5EF4-FFF2-40B4-BE49-F238E27FC236}">
                      <a16:creationId xmlns:a16="http://schemas.microsoft.com/office/drawing/2014/main" id="{3D104895-F617-47EF-96D8-7B26A976152B}"/>
                    </a:ext>
                  </a:extLst>
                </p:cNvPr>
                <p:cNvGrpSpPr/>
                <p:nvPr/>
              </p:nvGrpSpPr>
              <p:grpSpPr>
                <a:xfrm rot="7200000" flipH="1">
                  <a:off x="5853056" y="3898235"/>
                  <a:ext cx="573273" cy="881611"/>
                  <a:chOff x="4455614" y="2706825"/>
                  <a:chExt cx="573273" cy="881611"/>
                </a:xfrm>
              </p:grpSpPr>
              <p:sp>
                <p:nvSpPr>
                  <p:cNvPr id="36" name="Freeform 39">
                    <a:extLst>
                      <a:ext uri="{FF2B5EF4-FFF2-40B4-BE49-F238E27FC236}">
                        <a16:creationId xmlns:a16="http://schemas.microsoft.com/office/drawing/2014/main" id="{35A2D27C-B5D0-4803-BCB6-7DB68B354A09}"/>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7" name="Freeform 39">
                    <a:extLst>
                      <a:ext uri="{FF2B5EF4-FFF2-40B4-BE49-F238E27FC236}">
                        <a16:creationId xmlns:a16="http://schemas.microsoft.com/office/drawing/2014/main" id="{A2BE49FA-AC63-4178-9D14-FB2774F37C41}"/>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18" name="Freeform 76">
                <a:extLst>
                  <a:ext uri="{FF2B5EF4-FFF2-40B4-BE49-F238E27FC236}">
                    <a16:creationId xmlns:a16="http://schemas.microsoft.com/office/drawing/2014/main" id="{50BA790F-2BB8-4238-9FA0-A4A8AD594C13}"/>
                  </a:ext>
                </a:extLst>
              </p:cNvPr>
              <p:cNvSpPr>
                <a:spLocks noEditPoints="1"/>
              </p:cNvSpPr>
              <p:nvPr/>
            </p:nvSpPr>
            <p:spPr bwMode="auto">
              <a:xfrm>
                <a:off x="5946778" y="3775361"/>
                <a:ext cx="370518" cy="501288"/>
              </a:xfrm>
              <a:custGeom>
                <a:avLst/>
                <a:gdLst>
                  <a:gd name="T0" fmla="*/ 51 w 141"/>
                  <a:gd name="T1" fmla="*/ 186 h 192"/>
                  <a:gd name="T2" fmla="*/ 60 w 141"/>
                  <a:gd name="T3" fmla="*/ 185 h 192"/>
                  <a:gd name="T4" fmla="*/ 60 w 141"/>
                  <a:gd name="T5" fmla="*/ 185 h 192"/>
                  <a:gd name="T6" fmla="*/ 71 w 141"/>
                  <a:gd name="T7" fmla="*/ 192 h 192"/>
                  <a:gd name="T8" fmla="*/ 81 w 141"/>
                  <a:gd name="T9" fmla="*/ 182 h 192"/>
                  <a:gd name="T10" fmla="*/ 81 w 141"/>
                  <a:gd name="T11" fmla="*/ 182 h 192"/>
                  <a:gd name="T12" fmla="*/ 90 w 141"/>
                  <a:gd name="T13" fmla="*/ 181 h 192"/>
                  <a:gd name="T14" fmla="*/ 96 w 141"/>
                  <a:gd name="T15" fmla="*/ 172 h 192"/>
                  <a:gd name="T16" fmla="*/ 45 w 141"/>
                  <a:gd name="T17" fmla="*/ 179 h 192"/>
                  <a:gd name="T18" fmla="*/ 51 w 141"/>
                  <a:gd name="T19" fmla="*/ 186 h 192"/>
                  <a:gd name="T20" fmla="*/ 95 w 141"/>
                  <a:gd name="T21" fmla="*/ 160 h 192"/>
                  <a:gd name="T22" fmla="*/ 46 w 141"/>
                  <a:gd name="T23" fmla="*/ 166 h 192"/>
                  <a:gd name="T24" fmla="*/ 42 w 141"/>
                  <a:gd name="T25" fmla="*/ 171 h 192"/>
                  <a:gd name="T26" fmla="*/ 46 w 141"/>
                  <a:gd name="T27" fmla="*/ 175 h 192"/>
                  <a:gd name="T28" fmla="*/ 95 w 141"/>
                  <a:gd name="T29" fmla="*/ 169 h 192"/>
                  <a:gd name="T30" fmla="*/ 99 w 141"/>
                  <a:gd name="T31" fmla="*/ 164 h 192"/>
                  <a:gd name="T32" fmla="*/ 95 w 141"/>
                  <a:gd name="T33" fmla="*/ 160 h 192"/>
                  <a:gd name="T34" fmla="*/ 98 w 141"/>
                  <a:gd name="T35" fmla="*/ 146 h 192"/>
                  <a:gd name="T36" fmla="*/ 43 w 141"/>
                  <a:gd name="T37" fmla="*/ 153 h 192"/>
                  <a:gd name="T38" fmla="*/ 40 w 141"/>
                  <a:gd name="T39" fmla="*/ 158 h 192"/>
                  <a:gd name="T40" fmla="*/ 43 w 141"/>
                  <a:gd name="T41" fmla="*/ 163 h 192"/>
                  <a:gd name="T42" fmla="*/ 98 w 141"/>
                  <a:gd name="T43" fmla="*/ 156 h 192"/>
                  <a:gd name="T44" fmla="*/ 101 w 141"/>
                  <a:gd name="T45" fmla="*/ 150 h 192"/>
                  <a:gd name="T46" fmla="*/ 98 w 141"/>
                  <a:gd name="T47" fmla="*/ 146 h 192"/>
                  <a:gd name="T48" fmla="*/ 71 w 141"/>
                  <a:gd name="T49" fmla="*/ 0 h 192"/>
                  <a:gd name="T50" fmla="*/ 0 w 141"/>
                  <a:gd name="T51" fmla="*/ 71 h 192"/>
                  <a:gd name="T52" fmla="*/ 42 w 141"/>
                  <a:gd name="T53" fmla="*/ 136 h 192"/>
                  <a:gd name="T54" fmla="*/ 42 w 141"/>
                  <a:gd name="T55" fmla="*/ 148 h 192"/>
                  <a:gd name="T56" fmla="*/ 99 w 141"/>
                  <a:gd name="T57" fmla="*/ 141 h 192"/>
                  <a:gd name="T58" fmla="*/ 99 w 141"/>
                  <a:gd name="T59" fmla="*/ 136 h 192"/>
                  <a:gd name="T60" fmla="*/ 141 w 141"/>
                  <a:gd name="T61" fmla="*/ 71 h 192"/>
                  <a:gd name="T62" fmla="*/ 71 w 141"/>
                  <a:gd name="T63" fmla="*/ 0 h 192"/>
                  <a:gd name="T64" fmla="*/ 126 w 141"/>
                  <a:gd name="T65" fmla="*/ 79 h 192"/>
                  <a:gd name="T66" fmla="*/ 121 w 141"/>
                  <a:gd name="T67" fmla="*/ 73 h 192"/>
                  <a:gd name="T68" fmla="*/ 68 w 141"/>
                  <a:gd name="T69" fmla="*/ 20 h 192"/>
                  <a:gd name="T70" fmla="*/ 62 w 141"/>
                  <a:gd name="T71" fmla="*/ 15 h 192"/>
                  <a:gd name="T72" fmla="*/ 68 w 141"/>
                  <a:gd name="T73" fmla="*/ 9 h 192"/>
                  <a:gd name="T74" fmla="*/ 132 w 141"/>
                  <a:gd name="T75" fmla="*/ 73 h 192"/>
                  <a:gd name="T76" fmla="*/ 126 w 141"/>
                  <a:gd name="T77" fmla="*/ 7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92">
                    <a:moveTo>
                      <a:pt x="51" y="186"/>
                    </a:moveTo>
                    <a:cubicBezTo>
                      <a:pt x="60" y="185"/>
                      <a:pt x="60" y="185"/>
                      <a:pt x="60" y="185"/>
                    </a:cubicBezTo>
                    <a:cubicBezTo>
                      <a:pt x="60" y="185"/>
                      <a:pt x="60" y="185"/>
                      <a:pt x="60" y="185"/>
                    </a:cubicBezTo>
                    <a:cubicBezTo>
                      <a:pt x="60" y="188"/>
                      <a:pt x="65" y="192"/>
                      <a:pt x="71" y="192"/>
                    </a:cubicBezTo>
                    <a:cubicBezTo>
                      <a:pt x="76" y="191"/>
                      <a:pt x="81" y="185"/>
                      <a:pt x="81" y="182"/>
                    </a:cubicBezTo>
                    <a:cubicBezTo>
                      <a:pt x="81" y="182"/>
                      <a:pt x="81" y="182"/>
                      <a:pt x="81" y="182"/>
                    </a:cubicBezTo>
                    <a:cubicBezTo>
                      <a:pt x="90" y="181"/>
                      <a:pt x="90" y="181"/>
                      <a:pt x="90" y="181"/>
                    </a:cubicBezTo>
                    <a:cubicBezTo>
                      <a:pt x="92" y="181"/>
                      <a:pt x="96" y="175"/>
                      <a:pt x="96" y="172"/>
                    </a:cubicBezTo>
                    <a:cubicBezTo>
                      <a:pt x="45" y="179"/>
                      <a:pt x="45" y="179"/>
                      <a:pt x="45" y="179"/>
                    </a:cubicBezTo>
                    <a:cubicBezTo>
                      <a:pt x="45" y="182"/>
                      <a:pt x="49" y="186"/>
                      <a:pt x="51" y="186"/>
                    </a:cubicBezTo>
                    <a:close/>
                    <a:moveTo>
                      <a:pt x="95" y="160"/>
                    </a:moveTo>
                    <a:cubicBezTo>
                      <a:pt x="46" y="166"/>
                      <a:pt x="46" y="166"/>
                      <a:pt x="46" y="166"/>
                    </a:cubicBezTo>
                    <a:cubicBezTo>
                      <a:pt x="44" y="166"/>
                      <a:pt x="42" y="168"/>
                      <a:pt x="42" y="171"/>
                    </a:cubicBezTo>
                    <a:cubicBezTo>
                      <a:pt x="42" y="173"/>
                      <a:pt x="44" y="175"/>
                      <a:pt x="46" y="175"/>
                    </a:cubicBezTo>
                    <a:cubicBezTo>
                      <a:pt x="95" y="169"/>
                      <a:pt x="95" y="169"/>
                      <a:pt x="95" y="169"/>
                    </a:cubicBezTo>
                    <a:cubicBezTo>
                      <a:pt x="97" y="168"/>
                      <a:pt x="99" y="166"/>
                      <a:pt x="99" y="164"/>
                    </a:cubicBezTo>
                    <a:cubicBezTo>
                      <a:pt x="99" y="161"/>
                      <a:pt x="97" y="159"/>
                      <a:pt x="95" y="160"/>
                    </a:cubicBezTo>
                    <a:close/>
                    <a:moveTo>
                      <a:pt x="98" y="146"/>
                    </a:moveTo>
                    <a:cubicBezTo>
                      <a:pt x="43" y="153"/>
                      <a:pt x="43" y="153"/>
                      <a:pt x="43" y="153"/>
                    </a:cubicBezTo>
                    <a:cubicBezTo>
                      <a:pt x="41" y="153"/>
                      <a:pt x="40" y="155"/>
                      <a:pt x="40" y="158"/>
                    </a:cubicBezTo>
                    <a:cubicBezTo>
                      <a:pt x="40" y="161"/>
                      <a:pt x="41" y="163"/>
                      <a:pt x="43" y="163"/>
                    </a:cubicBezTo>
                    <a:cubicBezTo>
                      <a:pt x="98" y="156"/>
                      <a:pt x="98" y="156"/>
                      <a:pt x="98" y="156"/>
                    </a:cubicBezTo>
                    <a:cubicBezTo>
                      <a:pt x="100" y="155"/>
                      <a:pt x="101" y="153"/>
                      <a:pt x="101" y="150"/>
                    </a:cubicBezTo>
                    <a:cubicBezTo>
                      <a:pt x="101" y="148"/>
                      <a:pt x="100" y="146"/>
                      <a:pt x="98" y="146"/>
                    </a:cubicBezTo>
                    <a:close/>
                    <a:moveTo>
                      <a:pt x="71" y="0"/>
                    </a:moveTo>
                    <a:cubicBezTo>
                      <a:pt x="31" y="0"/>
                      <a:pt x="0" y="32"/>
                      <a:pt x="0" y="71"/>
                    </a:cubicBezTo>
                    <a:cubicBezTo>
                      <a:pt x="0" y="100"/>
                      <a:pt x="17" y="125"/>
                      <a:pt x="42" y="136"/>
                    </a:cubicBezTo>
                    <a:cubicBezTo>
                      <a:pt x="42" y="148"/>
                      <a:pt x="42" y="148"/>
                      <a:pt x="42" y="148"/>
                    </a:cubicBezTo>
                    <a:cubicBezTo>
                      <a:pt x="99" y="141"/>
                      <a:pt x="99" y="141"/>
                      <a:pt x="99" y="141"/>
                    </a:cubicBezTo>
                    <a:cubicBezTo>
                      <a:pt x="99" y="136"/>
                      <a:pt x="99" y="136"/>
                      <a:pt x="99" y="136"/>
                    </a:cubicBezTo>
                    <a:cubicBezTo>
                      <a:pt x="124" y="125"/>
                      <a:pt x="141" y="100"/>
                      <a:pt x="141" y="71"/>
                    </a:cubicBezTo>
                    <a:cubicBezTo>
                      <a:pt x="141" y="32"/>
                      <a:pt x="110" y="0"/>
                      <a:pt x="71" y="0"/>
                    </a:cubicBezTo>
                    <a:close/>
                    <a:moveTo>
                      <a:pt x="126" y="79"/>
                    </a:moveTo>
                    <a:cubicBezTo>
                      <a:pt x="123" y="79"/>
                      <a:pt x="121" y="76"/>
                      <a:pt x="121" y="73"/>
                    </a:cubicBezTo>
                    <a:cubicBezTo>
                      <a:pt x="121" y="44"/>
                      <a:pt x="97" y="20"/>
                      <a:pt x="68" y="20"/>
                    </a:cubicBezTo>
                    <a:cubicBezTo>
                      <a:pt x="65" y="20"/>
                      <a:pt x="62" y="18"/>
                      <a:pt x="62" y="15"/>
                    </a:cubicBezTo>
                    <a:cubicBezTo>
                      <a:pt x="62" y="12"/>
                      <a:pt x="65" y="9"/>
                      <a:pt x="68" y="9"/>
                    </a:cubicBezTo>
                    <a:cubicBezTo>
                      <a:pt x="103" y="9"/>
                      <a:pt x="132" y="38"/>
                      <a:pt x="132" y="73"/>
                    </a:cubicBezTo>
                    <a:cubicBezTo>
                      <a:pt x="132" y="76"/>
                      <a:pt x="130" y="79"/>
                      <a:pt x="126" y="79"/>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59" name="Group 111">
            <a:extLst>
              <a:ext uri="{FF2B5EF4-FFF2-40B4-BE49-F238E27FC236}">
                <a16:creationId xmlns:a16="http://schemas.microsoft.com/office/drawing/2014/main" id="{E72F85B9-6032-4B9A-A6C8-3EBB35A79D37}"/>
              </a:ext>
            </a:extLst>
          </p:cNvPr>
          <p:cNvGrpSpPr>
            <a:grpSpLocks noChangeAspect="1"/>
          </p:cNvGrpSpPr>
          <p:nvPr/>
        </p:nvGrpSpPr>
        <p:grpSpPr bwMode="auto">
          <a:xfrm>
            <a:off x="5398171" y="2960769"/>
            <a:ext cx="318796" cy="39222"/>
            <a:chOff x="3557" y="1318"/>
            <a:chExt cx="390" cy="48"/>
          </a:xfrm>
          <a:solidFill>
            <a:schemeClr val="bg1">
              <a:lumMod val="65000"/>
            </a:schemeClr>
          </a:solidFill>
        </p:grpSpPr>
        <p:sp>
          <p:nvSpPr>
            <p:cNvPr id="60" name="Freeform 112">
              <a:extLst>
                <a:ext uri="{FF2B5EF4-FFF2-40B4-BE49-F238E27FC236}">
                  <a16:creationId xmlns:a16="http://schemas.microsoft.com/office/drawing/2014/main" id="{235D21D7-D8D3-417F-91DA-3509BF66AEC6}"/>
                </a:ext>
              </a:extLst>
            </p:cNvPr>
            <p:cNvSpPr>
              <a:spLocks/>
            </p:cNvSpPr>
            <p:nvPr/>
          </p:nvSpPr>
          <p:spPr bwMode="auto">
            <a:xfrm>
              <a:off x="3557" y="1318"/>
              <a:ext cx="40"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4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3"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1" y="8"/>
                    <a:pt x="1" y="8"/>
                    <a:pt x="1" y="8"/>
                  </a:cubicBezTo>
                  <a:cubicBezTo>
                    <a:pt x="0" y="7"/>
                    <a:pt x="0" y="5"/>
                    <a:pt x="1" y="5"/>
                  </a:cubicBezTo>
                  <a:cubicBezTo>
                    <a:pt x="4" y="5"/>
                    <a:pt x="4" y="5"/>
                    <a:pt x="4"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1" name="Freeform 113">
              <a:extLst>
                <a:ext uri="{FF2B5EF4-FFF2-40B4-BE49-F238E27FC236}">
                  <a16:creationId xmlns:a16="http://schemas.microsoft.com/office/drawing/2014/main" id="{2D1D8FC4-76B8-44AF-B68B-0F87762EF837}"/>
                </a:ext>
              </a:extLst>
            </p:cNvPr>
            <p:cNvSpPr>
              <a:spLocks/>
            </p:cNvSpPr>
            <p:nvPr/>
          </p:nvSpPr>
          <p:spPr bwMode="auto">
            <a:xfrm>
              <a:off x="360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3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3"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3" y="16"/>
                  </a:cubicBezTo>
                  <a:cubicBezTo>
                    <a:pt x="10" y="15"/>
                    <a:pt x="10" y="15"/>
                    <a:pt x="10" y="15"/>
                  </a:cubicBezTo>
                  <a:cubicBezTo>
                    <a:pt x="9" y="14"/>
                    <a:pt x="9" y="14"/>
                    <a:pt x="8" y="15"/>
                  </a:cubicBezTo>
                  <a:cubicBezTo>
                    <a:pt x="6" y="16"/>
                    <a:pt x="6" y="16"/>
                    <a:pt x="6" y="16"/>
                  </a:cubicBezTo>
                  <a:cubicBezTo>
                    <a:pt x="5"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2" name="Freeform 114">
              <a:extLst>
                <a:ext uri="{FF2B5EF4-FFF2-40B4-BE49-F238E27FC236}">
                  <a16:creationId xmlns:a16="http://schemas.microsoft.com/office/drawing/2014/main" id="{EAE12E3D-1C1D-4EE0-AB02-7F85FACA7832}"/>
                </a:ext>
              </a:extLst>
            </p:cNvPr>
            <p:cNvSpPr>
              <a:spLocks/>
            </p:cNvSpPr>
            <p:nvPr/>
          </p:nvSpPr>
          <p:spPr bwMode="auto">
            <a:xfrm>
              <a:off x="3655" y="1318"/>
              <a:ext cx="44"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5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3" y="17"/>
                    <a:pt x="12" y="16"/>
                  </a:cubicBezTo>
                  <a:cubicBezTo>
                    <a:pt x="10" y="15"/>
                    <a:pt x="10" y="15"/>
                    <a:pt x="10" y="15"/>
                  </a:cubicBezTo>
                  <a:cubicBezTo>
                    <a:pt x="9" y="14"/>
                    <a:pt x="9" y="14"/>
                    <a:pt x="8" y="15"/>
                  </a:cubicBezTo>
                  <a:cubicBezTo>
                    <a:pt x="5" y="16"/>
                    <a:pt x="5" y="16"/>
                    <a:pt x="5"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5"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Freeform 115">
              <a:extLst>
                <a:ext uri="{FF2B5EF4-FFF2-40B4-BE49-F238E27FC236}">
                  <a16:creationId xmlns:a16="http://schemas.microsoft.com/office/drawing/2014/main" id="{F90D1C37-96C2-4EE9-8C8E-EFE50E2342E3}"/>
                </a:ext>
              </a:extLst>
            </p:cNvPr>
            <p:cNvSpPr>
              <a:spLocks/>
            </p:cNvSpPr>
            <p:nvPr/>
          </p:nvSpPr>
          <p:spPr bwMode="auto">
            <a:xfrm>
              <a:off x="3706" y="1318"/>
              <a:ext cx="41" cy="48"/>
            </a:xfrm>
            <a:custGeom>
              <a:avLst/>
              <a:gdLst>
                <a:gd name="T0" fmla="*/ 10 w 17"/>
                <a:gd name="T1" fmla="*/ 1 h 17"/>
                <a:gd name="T2" fmla="*/ 11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4" y="11"/>
                    <a:pt x="3" y="10"/>
                    <a:pt x="3" y="10"/>
                  </a:cubicBezTo>
                  <a:cubicBezTo>
                    <a:pt x="1" y="8"/>
                    <a:pt x="1" y="8"/>
                    <a:pt x="1" y="8"/>
                  </a:cubicBezTo>
                  <a:cubicBezTo>
                    <a:pt x="0" y="7"/>
                    <a:pt x="0" y="5"/>
                    <a:pt x="2" y="5"/>
                  </a:cubicBezTo>
                  <a:cubicBezTo>
                    <a:pt x="5" y="5"/>
                    <a:pt x="5" y="5"/>
                    <a:pt x="5" y="5"/>
                  </a:cubicBezTo>
                  <a:cubicBezTo>
                    <a:pt x="5" y="5"/>
                    <a:pt x="6"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4" name="Freeform 116">
              <a:extLst>
                <a:ext uri="{FF2B5EF4-FFF2-40B4-BE49-F238E27FC236}">
                  <a16:creationId xmlns:a16="http://schemas.microsoft.com/office/drawing/2014/main" id="{8D801031-906F-45D8-B994-40BFB5D40DBF}"/>
                </a:ext>
              </a:extLst>
            </p:cNvPr>
            <p:cNvSpPr>
              <a:spLocks/>
            </p:cNvSpPr>
            <p:nvPr/>
          </p:nvSpPr>
          <p:spPr bwMode="auto">
            <a:xfrm>
              <a:off x="3756"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4"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3" y="11"/>
                    <a:pt x="3" y="10"/>
                    <a:pt x="3" y="10"/>
                  </a:cubicBezTo>
                  <a:cubicBezTo>
                    <a:pt x="1" y="8"/>
                    <a:pt x="1" y="8"/>
                    <a:pt x="1" y="8"/>
                  </a:cubicBezTo>
                  <a:cubicBezTo>
                    <a:pt x="0" y="7"/>
                    <a:pt x="0" y="5"/>
                    <a:pt x="1" y="5"/>
                  </a:cubicBezTo>
                  <a:cubicBezTo>
                    <a:pt x="5" y="5"/>
                    <a:pt x="5" y="5"/>
                    <a:pt x="5"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5" name="Freeform 117">
              <a:extLst>
                <a:ext uri="{FF2B5EF4-FFF2-40B4-BE49-F238E27FC236}">
                  <a16:creationId xmlns:a16="http://schemas.microsoft.com/office/drawing/2014/main" id="{78ACADCA-3DF8-466C-A2B6-8304C2EBBB4C}"/>
                </a:ext>
              </a:extLst>
            </p:cNvPr>
            <p:cNvSpPr>
              <a:spLocks/>
            </p:cNvSpPr>
            <p:nvPr/>
          </p:nvSpPr>
          <p:spPr bwMode="auto">
            <a:xfrm>
              <a:off x="3807"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3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0 w 17"/>
                <a:gd name="T31" fmla="*/ 8 h 17"/>
                <a:gd name="T32" fmla="*/ 1 w 17"/>
                <a:gd name="T33" fmla="*/ 5 h 17"/>
                <a:gd name="T34" fmla="*/ 4 w 17"/>
                <a:gd name="T35" fmla="*/ 5 h 17"/>
                <a:gd name="T36" fmla="*/ 5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6" y="5"/>
                    <a:pt x="17" y="7"/>
                    <a:pt x="16" y="8"/>
                  </a:cubicBezTo>
                  <a:cubicBezTo>
                    <a:pt x="14" y="10"/>
                    <a:pt x="14" y="10"/>
                    <a:pt x="14" y="10"/>
                  </a:cubicBezTo>
                  <a:cubicBezTo>
                    <a:pt x="14" y="10"/>
                    <a:pt x="13" y="11"/>
                    <a:pt x="13" y="11"/>
                  </a:cubicBezTo>
                  <a:cubicBezTo>
                    <a:pt x="14" y="14"/>
                    <a:pt x="14" y="14"/>
                    <a:pt x="14" y="14"/>
                  </a:cubicBezTo>
                  <a:cubicBezTo>
                    <a:pt x="14" y="16"/>
                    <a:pt x="13" y="17"/>
                    <a:pt x="12" y="16"/>
                  </a:cubicBezTo>
                  <a:cubicBezTo>
                    <a:pt x="9" y="15"/>
                    <a:pt x="9" y="15"/>
                    <a:pt x="9" y="15"/>
                  </a:cubicBezTo>
                  <a:cubicBezTo>
                    <a:pt x="8"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0" y="8"/>
                    <a:pt x="0" y="8"/>
                    <a:pt x="0" y="8"/>
                  </a:cubicBezTo>
                  <a:cubicBezTo>
                    <a:pt x="0" y="7"/>
                    <a:pt x="0" y="5"/>
                    <a:pt x="1" y="5"/>
                  </a:cubicBezTo>
                  <a:cubicBezTo>
                    <a:pt x="4" y="5"/>
                    <a:pt x="4" y="5"/>
                    <a:pt x="4" y="5"/>
                  </a:cubicBezTo>
                  <a:cubicBezTo>
                    <a:pt x="5" y="5"/>
                    <a:pt x="5" y="4"/>
                    <a:pt x="5" y="4"/>
                  </a:cubicBezTo>
                  <a:cubicBezTo>
                    <a:pt x="7" y="1"/>
                    <a:pt x="7" y="1"/>
                    <a:pt x="7" y="1"/>
                  </a:cubicBezTo>
                  <a:cubicBezTo>
                    <a:pt x="7"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6" name="Freeform 118">
              <a:extLst>
                <a:ext uri="{FF2B5EF4-FFF2-40B4-BE49-F238E27FC236}">
                  <a16:creationId xmlns:a16="http://schemas.microsoft.com/office/drawing/2014/main" id="{40EC7729-D75B-4D24-96EE-C7E570AF0C43}"/>
                </a:ext>
              </a:extLst>
            </p:cNvPr>
            <p:cNvSpPr>
              <a:spLocks/>
            </p:cNvSpPr>
            <p:nvPr/>
          </p:nvSpPr>
          <p:spPr bwMode="auto">
            <a:xfrm>
              <a:off x="385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2" y="16"/>
                  </a:cubicBezTo>
                  <a:cubicBezTo>
                    <a:pt x="10" y="15"/>
                    <a:pt x="10" y="15"/>
                    <a:pt x="10" y="15"/>
                  </a:cubicBezTo>
                  <a:cubicBezTo>
                    <a:pt x="9" y="14"/>
                    <a:pt x="9" y="14"/>
                    <a:pt x="8" y="15"/>
                  </a:cubicBezTo>
                  <a:cubicBezTo>
                    <a:pt x="6" y="16"/>
                    <a:pt x="6" y="16"/>
                    <a:pt x="6"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7" name="Freeform 119">
              <a:extLst>
                <a:ext uri="{FF2B5EF4-FFF2-40B4-BE49-F238E27FC236}">
                  <a16:creationId xmlns:a16="http://schemas.microsoft.com/office/drawing/2014/main" id="{40B3AA3D-F2A7-4929-BB75-BF15798AE140}"/>
                </a:ext>
              </a:extLst>
            </p:cNvPr>
            <p:cNvSpPr>
              <a:spLocks/>
            </p:cNvSpPr>
            <p:nvPr/>
          </p:nvSpPr>
          <p:spPr bwMode="auto">
            <a:xfrm>
              <a:off x="3906" y="1318"/>
              <a:ext cx="41" cy="48"/>
            </a:xfrm>
            <a:custGeom>
              <a:avLst/>
              <a:gdLst>
                <a:gd name="T0" fmla="*/ 10 w 17"/>
                <a:gd name="T1" fmla="*/ 1 h 17"/>
                <a:gd name="T2" fmla="*/ 12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4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2" y="4"/>
                    <a:pt x="12" y="4"/>
                    <a:pt x="12"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9" y="14"/>
                    <a:pt x="8" y="15"/>
                  </a:cubicBezTo>
                  <a:cubicBezTo>
                    <a:pt x="5" y="16"/>
                    <a:pt x="5" y="16"/>
                    <a:pt x="5" y="16"/>
                  </a:cubicBezTo>
                  <a:cubicBezTo>
                    <a:pt x="4" y="17"/>
                    <a:pt x="3" y="16"/>
                    <a:pt x="3" y="14"/>
                  </a:cubicBezTo>
                  <a:cubicBezTo>
                    <a:pt x="4" y="11"/>
                    <a:pt x="4" y="11"/>
                    <a:pt x="4" y="11"/>
                  </a:cubicBezTo>
                  <a:cubicBezTo>
                    <a:pt x="4" y="11"/>
                    <a:pt x="3" y="10"/>
                    <a:pt x="3" y="10"/>
                  </a:cubicBezTo>
                  <a:cubicBezTo>
                    <a:pt x="1" y="8"/>
                    <a:pt x="1" y="8"/>
                    <a:pt x="1" y="8"/>
                  </a:cubicBezTo>
                  <a:cubicBezTo>
                    <a:pt x="0" y="7"/>
                    <a:pt x="1" y="5"/>
                    <a:pt x="2" y="5"/>
                  </a:cubicBezTo>
                  <a:cubicBezTo>
                    <a:pt x="5" y="5"/>
                    <a:pt x="5" y="5"/>
                    <a:pt x="5" y="5"/>
                  </a:cubicBezTo>
                  <a:cubicBezTo>
                    <a:pt x="5" y="5"/>
                    <a:pt x="6" y="4"/>
                    <a:pt x="6" y="4"/>
                  </a:cubicBezTo>
                  <a:cubicBezTo>
                    <a:pt x="7" y="1"/>
                    <a:pt x="7" y="1"/>
                    <a:pt x="7"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69" name="组合 68">
            <a:extLst>
              <a:ext uri="{FF2B5EF4-FFF2-40B4-BE49-F238E27FC236}">
                <a16:creationId xmlns:a16="http://schemas.microsoft.com/office/drawing/2014/main" id="{D277976B-A8A3-4F35-A027-AD57EA2B34A3}"/>
              </a:ext>
            </a:extLst>
          </p:cNvPr>
          <p:cNvGrpSpPr/>
          <p:nvPr/>
        </p:nvGrpSpPr>
        <p:grpSpPr>
          <a:xfrm>
            <a:off x="3503689" y="3806000"/>
            <a:ext cx="1259652" cy="1257563"/>
            <a:chOff x="3393886" y="4318414"/>
            <a:chExt cx="1679317" cy="1677138"/>
          </a:xfrm>
        </p:grpSpPr>
        <p:grpSp>
          <p:nvGrpSpPr>
            <p:cNvPr id="70" name="组合 69">
              <a:extLst>
                <a:ext uri="{FF2B5EF4-FFF2-40B4-BE49-F238E27FC236}">
                  <a16:creationId xmlns:a16="http://schemas.microsoft.com/office/drawing/2014/main" id="{E9645E2D-2134-4019-AD08-29A9DCD54D28}"/>
                </a:ext>
              </a:extLst>
            </p:cNvPr>
            <p:cNvGrpSpPr/>
            <p:nvPr/>
          </p:nvGrpSpPr>
          <p:grpSpPr>
            <a:xfrm>
              <a:off x="3393886" y="4318414"/>
              <a:ext cx="1679317" cy="1677138"/>
              <a:chOff x="2097688" y="3956967"/>
              <a:chExt cx="2446337" cy="2443163"/>
            </a:xfrm>
          </p:grpSpPr>
          <p:sp>
            <p:nvSpPr>
              <p:cNvPr id="73" name="Oval 52">
                <a:extLst>
                  <a:ext uri="{FF2B5EF4-FFF2-40B4-BE49-F238E27FC236}">
                    <a16:creationId xmlns:a16="http://schemas.microsoft.com/office/drawing/2014/main" id="{9CE0B158-E508-4EF4-982C-C5132F75B617}"/>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4" name="Oval 62">
                <a:extLst>
                  <a:ext uri="{FF2B5EF4-FFF2-40B4-BE49-F238E27FC236}">
                    <a16:creationId xmlns:a16="http://schemas.microsoft.com/office/drawing/2014/main" id="{DC8AA156-D10A-4074-A3BB-93D23E95CF89}"/>
                  </a:ext>
                </a:extLst>
              </p:cNvPr>
              <p:cNvSpPr>
                <a:spLocks noChangeArrowheads="1"/>
              </p:cNvSpPr>
              <p:nvPr/>
            </p:nvSpPr>
            <p:spPr bwMode="auto">
              <a:xfrm>
                <a:off x="2184213" y="4033557"/>
                <a:ext cx="2284413" cy="2284413"/>
              </a:xfrm>
              <a:prstGeom prst="ellipse">
                <a:avLst/>
              </a:prstGeom>
              <a:solidFill>
                <a:srgbClr val="E87071"/>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2" name="文本框 183">
              <a:extLst>
                <a:ext uri="{FF2B5EF4-FFF2-40B4-BE49-F238E27FC236}">
                  <a16:creationId xmlns:a16="http://schemas.microsoft.com/office/drawing/2014/main" id="{39711F4F-E86B-42E6-B156-0E956E5D193F}"/>
                </a:ext>
              </a:extLst>
            </p:cNvPr>
            <p:cNvSpPr txBox="1"/>
            <p:nvPr/>
          </p:nvSpPr>
          <p:spPr>
            <a:xfrm>
              <a:off x="3602555" y="4917464"/>
              <a:ext cx="1263042" cy="538904"/>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教师给学生开通课程</a:t>
              </a:r>
            </a:p>
          </p:txBody>
        </p:sp>
      </p:grpSp>
      <p:grpSp>
        <p:nvGrpSpPr>
          <p:cNvPr id="75" name="组合 74">
            <a:extLst>
              <a:ext uri="{FF2B5EF4-FFF2-40B4-BE49-F238E27FC236}">
                <a16:creationId xmlns:a16="http://schemas.microsoft.com/office/drawing/2014/main" id="{B6FE352D-4694-4E6C-A242-DE4CED1D5032}"/>
              </a:ext>
            </a:extLst>
          </p:cNvPr>
          <p:cNvGrpSpPr/>
          <p:nvPr/>
        </p:nvGrpSpPr>
        <p:grpSpPr>
          <a:xfrm>
            <a:off x="6300953" y="3806000"/>
            <a:ext cx="1259652" cy="1257563"/>
            <a:chOff x="7123085" y="4318414"/>
            <a:chExt cx="1679317" cy="1677138"/>
          </a:xfrm>
        </p:grpSpPr>
        <p:grpSp>
          <p:nvGrpSpPr>
            <p:cNvPr id="76" name="组合 75">
              <a:extLst>
                <a:ext uri="{FF2B5EF4-FFF2-40B4-BE49-F238E27FC236}">
                  <a16:creationId xmlns:a16="http://schemas.microsoft.com/office/drawing/2014/main" id="{2E94834F-FB69-46D4-9E4D-905C4573EC05}"/>
                </a:ext>
              </a:extLst>
            </p:cNvPr>
            <p:cNvGrpSpPr/>
            <p:nvPr/>
          </p:nvGrpSpPr>
          <p:grpSpPr>
            <a:xfrm>
              <a:off x="7123085" y="4318414"/>
              <a:ext cx="1679317" cy="1677138"/>
              <a:chOff x="2097688" y="3956967"/>
              <a:chExt cx="2446337" cy="2443163"/>
            </a:xfrm>
          </p:grpSpPr>
          <p:sp>
            <p:nvSpPr>
              <p:cNvPr id="79" name="Oval 52">
                <a:extLst>
                  <a:ext uri="{FF2B5EF4-FFF2-40B4-BE49-F238E27FC236}">
                    <a16:creationId xmlns:a16="http://schemas.microsoft.com/office/drawing/2014/main" id="{FC6B15AF-0D40-47EF-A7BF-18BC2F25B1DC}"/>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0" name="Oval 62">
                <a:extLst>
                  <a:ext uri="{FF2B5EF4-FFF2-40B4-BE49-F238E27FC236}">
                    <a16:creationId xmlns:a16="http://schemas.microsoft.com/office/drawing/2014/main" id="{70AA19A7-A296-49AE-80E2-0C052C4CBA8D}"/>
                  </a:ext>
                </a:extLst>
              </p:cNvPr>
              <p:cNvSpPr>
                <a:spLocks noChangeArrowheads="1"/>
              </p:cNvSpPr>
              <p:nvPr/>
            </p:nvSpPr>
            <p:spPr bwMode="auto">
              <a:xfrm>
                <a:off x="2184213" y="4033557"/>
                <a:ext cx="2284413" cy="2284413"/>
              </a:xfrm>
              <a:prstGeom prst="ellipse">
                <a:avLst/>
              </a:prstGeom>
              <a:solidFill>
                <a:srgbClr val="663A77"/>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8" name="文本框 184">
              <a:extLst>
                <a:ext uri="{FF2B5EF4-FFF2-40B4-BE49-F238E27FC236}">
                  <a16:creationId xmlns:a16="http://schemas.microsoft.com/office/drawing/2014/main" id="{876C8BDE-333B-4530-A55C-D8BD5EDDEDFA}"/>
                </a:ext>
              </a:extLst>
            </p:cNvPr>
            <p:cNvSpPr txBox="1"/>
            <p:nvPr/>
          </p:nvSpPr>
          <p:spPr>
            <a:xfrm>
              <a:off x="7417473" y="4896157"/>
              <a:ext cx="1140459" cy="538904"/>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教师查看学生开课请求</a:t>
              </a:r>
            </a:p>
          </p:txBody>
        </p:sp>
      </p:grpSp>
      <p:sp>
        <p:nvSpPr>
          <p:cNvPr id="81" name="文本框 113">
            <a:extLst>
              <a:ext uri="{FF2B5EF4-FFF2-40B4-BE49-F238E27FC236}">
                <a16:creationId xmlns:a16="http://schemas.microsoft.com/office/drawing/2014/main" id="{DFB23B71-68F7-486E-8456-EDEAD0CFC366}"/>
              </a:ext>
            </a:extLst>
          </p:cNvPr>
          <p:cNvSpPr txBox="1"/>
          <p:nvPr/>
        </p:nvSpPr>
        <p:spPr>
          <a:xfrm>
            <a:off x="1726750" y="1235622"/>
            <a:ext cx="1685936" cy="1546577"/>
          </a:xfrm>
          <a:prstGeom prst="rect">
            <a:avLst/>
          </a:prstGeom>
          <a:noFill/>
        </p:spPr>
        <p:txBody>
          <a:bodyPr wrap="square" rtlCol="0">
            <a:spAutoFit/>
          </a:bodyPr>
          <a:lstStyle/>
          <a:p>
            <a:pPr lvl="0"/>
            <a:r>
              <a:rPr lang="zh-CN" altLang="zh-CN" sz="1050" b="1" dirty="0"/>
              <a:t>系统显示学生名册界面</a:t>
            </a:r>
            <a:endParaRPr lang="zh-CN" altLang="zh-CN" sz="1050" dirty="0"/>
          </a:p>
          <a:p>
            <a:pPr lvl="0"/>
            <a:r>
              <a:rPr lang="zh-CN" altLang="zh-CN" sz="1050" b="1" dirty="0"/>
              <a:t>用户点击学员后面的“删除学员”按钮</a:t>
            </a:r>
            <a:endParaRPr lang="zh-CN" altLang="zh-CN" sz="1050" dirty="0"/>
          </a:p>
          <a:p>
            <a:pPr lvl="0"/>
            <a:r>
              <a:rPr lang="zh-CN" altLang="zh-CN" sz="1050" b="1" dirty="0"/>
              <a:t>系统弹出“是否确认删除该学员”弹窗</a:t>
            </a:r>
            <a:endParaRPr lang="zh-CN" altLang="zh-CN" sz="1050" dirty="0"/>
          </a:p>
          <a:p>
            <a:pPr lvl="0"/>
            <a:r>
              <a:rPr lang="zh-CN" altLang="zh-CN" sz="1050" b="1" dirty="0"/>
              <a:t>用户点击“确认”系统将该学员删除，点击“取消”则不删除</a:t>
            </a:r>
            <a:endParaRPr lang="zh-CN" altLang="zh-CN" sz="1050" dirty="0"/>
          </a:p>
          <a:p>
            <a:pPr lvl="0"/>
            <a:r>
              <a:rPr lang="zh-CN" altLang="zh-CN" sz="1050" b="1" dirty="0"/>
              <a:t>系统跳转到学生名册界面</a:t>
            </a:r>
            <a:endParaRPr lang="zh-CN" altLang="zh-CN" sz="1050" dirty="0"/>
          </a:p>
        </p:txBody>
      </p:sp>
      <p:sp>
        <p:nvSpPr>
          <p:cNvPr id="82" name="文本框 113">
            <a:extLst>
              <a:ext uri="{FF2B5EF4-FFF2-40B4-BE49-F238E27FC236}">
                <a16:creationId xmlns:a16="http://schemas.microsoft.com/office/drawing/2014/main" id="{A4F36654-C10F-4E3E-8BEE-50F2A8A8B565}"/>
              </a:ext>
            </a:extLst>
          </p:cNvPr>
          <p:cNvSpPr txBox="1"/>
          <p:nvPr/>
        </p:nvSpPr>
        <p:spPr>
          <a:xfrm>
            <a:off x="1835750" y="3886619"/>
            <a:ext cx="1685936" cy="2031325"/>
          </a:xfrm>
          <a:prstGeom prst="rect">
            <a:avLst/>
          </a:prstGeom>
          <a:noFill/>
        </p:spPr>
        <p:txBody>
          <a:bodyPr wrap="square" rtlCol="0">
            <a:spAutoFit/>
          </a:bodyPr>
          <a:lstStyle/>
          <a:p>
            <a:pPr lvl="0"/>
            <a:r>
              <a:rPr lang="zh-CN" altLang="zh-CN" sz="1050" b="1" dirty="0"/>
              <a:t>系统显示学生名册界面</a:t>
            </a:r>
            <a:endParaRPr lang="zh-CN" altLang="zh-CN" sz="1050" dirty="0"/>
          </a:p>
          <a:p>
            <a:pPr lvl="0"/>
            <a:r>
              <a:rPr lang="zh-CN" altLang="zh-CN" sz="1050" b="1" dirty="0"/>
              <a:t>用户点击学员后面的“开通课程”按钮</a:t>
            </a:r>
            <a:endParaRPr lang="zh-CN" altLang="zh-CN" sz="1050" dirty="0"/>
          </a:p>
          <a:p>
            <a:pPr lvl="0"/>
            <a:r>
              <a:rPr lang="zh-CN" altLang="zh-CN" sz="1050" b="1" dirty="0"/>
              <a:t>系统跳转到开通课程界面，显示所有课程的状态</a:t>
            </a:r>
            <a:endParaRPr lang="zh-CN" altLang="zh-CN" sz="1050" dirty="0"/>
          </a:p>
          <a:p>
            <a:pPr lvl="0"/>
            <a:r>
              <a:rPr lang="zh-CN" altLang="zh-CN" sz="1050" b="1" dirty="0"/>
              <a:t>用户点击课程后面的“开通”按钮</a:t>
            </a:r>
            <a:endParaRPr lang="zh-CN" altLang="zh-CN" sz="1050" dirty="0"/>
          </a:p>
          <a:p>
            <a:pPr lvl="0"/>
            <a:r>
              <a:rPr lang="zh-CN" altLang="zh-CN" sz="1050" b="1" dirty="0"/>
              <a:t>系统给学生解锁相应的课程</a:t>
            </a:r>
            <a:endParaRPr lang="zh-CN" altLang="zh-CN" sz="1050" dirty="0"/>
          </a:p>
          <a:p>
            <a:pPr lvl="0"/>
            <a:r>
              <a:rPr lang="zh-CN" altLang="zh-CN" sz="1050" b="1" dirty="0"/>
              <a:t>用户点击“退出”</a:t>
            </a:r>
            <a:endParaRPr lang="zh-CN" altLang="zh-CN" sz="1050" dirty="0"/>
          </a:p>
          <a:p>
            <a:r>
              <a:rPr lang="zh-CN" altLang="zh-CN" sz="1050" b="1" dirty="0"/>
              <a:t>系统跳转到“学生名册”界面</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3" name="文本框 113">
            <a:extLst>
              <a:ext uri="{FF2B5EF4-FFF2-40B4-BE49-F238E27FC236}">
                <a16:creationId xmlns:a16="http://schemas.microsoft.com/office/drawing/2014/main" id="{A68B28DD-6C23-45BF-8409-32BB549B3D26}"/>
              </a:ext>
            </a:extLst>
          </p:cNvPr>
          <p:cNvSpPr txBox="1"/>
          <p:nvPr/>
        </p:nvSpPr>
        <p:spPr>
          <a:xfrm>
            <a:off x="7498153" y="3509901"/>
            <a:ext cx="1685936" cy="2031325"/>
          </a:xfrm>
          <a:prstGeom prst="rect">
            <a:avLst/>
          </a:prstGeom>
          <a:noFill/>
        </p:spPr>
        <p:txBody>
          <a:bodyPr wrap="square" rtlCol="0">
            <a:spAutoFit/>
          </a:bodyPr>
          <a:lstStyle/>
          <a:p>
            <a:pPr lvl="0"/>
            <a:r>
              <a:rPr lang="zh-CN" altLang="zh-CN" sz="1050" b="1" dirty="0"/>
              <a:t>系统显示学生名册界面</a:t>
            </a:r>
            <a:endParaRPr lang="zh-CN" altLang="zh-CN" sz="1050" dirty="0"/>
          </a:p>
          <a:p>
            <a:pPr lvl="0"/>
            <a:r>
              <a:rPr lang="zh-CN" altLang="zh-CN" sz="1050" b="1" dirty="0"/>
              <a:t>教师点击“开通请求”按钮</a:t>
            </a:r>
            <a:endParaRPr lang="zh-CN" altLang="zh-CN" sz="1050" dirty="0"/>
          </a:p>
          <a:p>
            <a:pPr lvl="0"/>
            <a:r>
              <a:rPr lang="zh-CN" altLang="zh-CN" sz="1050" b="1" dirty="0"/>
              <a:t>系统跳转到开通请求界面，显示所有申请请求</a:t>
            </a:r>
            <a:endParaRPr lang="zh-CN" altLang="zh-CN" sz="1050" dirty="0"/>
          </a:p>
          <a:p>
            <a:pPr lvl="0"/>
            <a:r>
              <a:rPr lang="zh-CN" altLang="zh-CN" sz="1050" b="1" dirty="0"/>
              <a:t>用户点击请求后面的“开通”按钮</a:t>
            </a:r>
            <a:endParaRPr lang="zh-CN" altLang="zh-CN" sz="1050" dirty="0"/>
          </a:p>
          <a:p>
            <a:pPr lvl="0"/>
            <a:r>
              <a:rPr lang="zh-CN" altLang="zh-CN" sz="1050" b="1" dirty="0"/>
              <a:t>系统给学生解锁相应的课程</a:t>
            </a:r>
            <a:endParaRPr lang="zh-CN" altLang="zh-CN" sz="1050" dirty="0"/>
          </a:p>
          <a:p>
            <a:pPr lvl="0"/>
            <a:r>
              <a:rPr lang="zh-CN" altLang="zh-CN" sz="1050" b="1" dirty="0"/>
              <a:t>用户点击“退出”</a:t>
            </a:r>
            <a:endParaRPr lang="zh-CN" altLang="zh-CN" sz="1050" dirty="0"/>
          </a:p>
          <a:p>
            <a:pPr lvl="0"/>
            <a:r>
              <a:rPr lang="zh-CN" altLang="zh-CN" sz="1050" b="1" dirty="0"/>
              <a:t>系统跳转到“学生名册”界面</a:t>
            </a:r>
            <a:endParaRPr lang="zh-CN" altLang="zh-CN" sz="1050" dirty="0"/>
          </a:p>
        </p:txBody>
      </p:sp>
      <p:sp>
        <p:nvSpPr>
          <p:cNvPr id="84" name="文本框 113">
            <a:extLst>
              <a:ext uri="{FF2B5EF4-FFF2-40B4-BE49-F238E27FC236}">
                <a16:creationId xmlns:a16="http://schemas.microsoft.com/office/drawing/2014/main" id="{60733BBB-DAFA-4CA2-AEB7-4CF1489DBBA9}"/>
              </a:ext>
            </a:extLst>
          </p:cNvPr>
          <p:cNvSpPr txBox="1"/>
          <p:nvPr/>
        </p:nvSpPr>
        <p:spPr>
          <a:xfrm>
            <a:off x="7555703" y="1182951"/>
            <a:ext cx="1685936" cy="1546577"/>
          </a:xfrm>
          <a:prstGeom prst="rect">
            <a:avLst/>
          </a:prstGeom>
          <a:noFill/>
        </p:spPr>
        <p:txBody>
          <a:bodyPr wrap="square" rtlCol="0">
            <a:spAutoFit/>
          </a:bodyPr>
          <a:lstStyle/>
          <a:p>
            <a:pPr lvl="0"/>
            <a:r>
              <a:rPr lang="zh-CN" altLang="zh-CN" sz="1050" b="1" dirty="0"/>
              <a:t>系统显示学生名册界面</a:t>
            </a:r>
            <a:endParaRPr lang="zh-CN" altLang="zh-CN" sz="1050" dirty="0"/>
          </a:p>
          <a:p>
            <a:pPr lvl="0"/>
            <a:r>
              <a:rPr lang="zh-CN" altLang="zh-CN" sz="1050" b="1" dirty="0"/>
              <a:t>用户点击“添加学员”按钮</a:t>
            </a:r>
            <a:endParaRPr lang="zh-CN" altLang="zh-CN" sz="1050" dirty="0"/>
          </a:p>
          <a:p>
            <a:pPr lvl="0"/>
            <a:r>
              <a:rPr lang="zh-CN" altLang="zh-CN" sz="1050" b="1" dirty="0"/>
              <a:t>系统跳转到注册学生界面</a:t>
            </a:r>
            <a:endParaRPr lang="zh-CN" altLang="zh-CN" sz="1050" dirty="0"/>
          </a:p>
          <a:p>
            <a:pPr lvl="0"/>
            <a:r>
              <a:rPr lang="zh-CN" altLang="zh-CN" sz="1050" b="1" dirty="0"/>
              <a:t>用户填完学生信息，点击“确定”</a:t>
            </a:r>
            <a:endParaRPr lang="zh-CN" altLang="zh-CN" sz="1050" dirty="0"/>
          </a:p>
          <a:p>
            <a:pPr lvl="0"/>
            <a:r>
              <a:rPr lang="zh-CN" altLang="zh-CN" sz="1050" b="1" dirty="0"/>
              <a:t>系统将该学员加入到对应班级</a:t>
            </a:r>
            <a:endParaRPr lang="zh-CN" altLang="zh-CN" sz="1050" dirty="0"/>
          </a:p>
          <a:p>
            <a:r>
              <a:rPr lang="zh-CN" altLang="zh-CN" sz="1050" b="1" dirty="0"/>
              <a:t>系统跳转到学生名册界面</a:t>
            </a:r>
            <a:endParaRPr lang="zh-CN" altLang="zh-CN" sz="1050" dirty="0"/>
          </a:p>
        </p:txBody>
      </p:sp>
      <p:sp>
        <p:nvSpPr>
          <p:cNvPr id="85" name="矩形 3">
            <a:extLst>
              <a:ext uri="{FF2B5EF4-FFF2-40B4-BE49-F238E27FC236}">
                <a16:creationId xmlns:a16="http://schemas.microsoft.com/office/drawing/2014/main" id="{2A7A2FD1-EB5E-49F7-914A-B6F61981E86F}"/>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教师端事件</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153255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barn(inVertical)">
                                      <p:cBhvr>
                                        <p:cTn id="13" dur="500"/>
                                        <p:tgtEl>
                                          <p:spTgt spid="59"/>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up)">
                                      <p:cBhvr>
                                        <p:cTn id="17" dur="500"/>
                                        <p:tgtEl>
                                          <p:spTgt spid="69"/>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up)">
                                      <p:cBhvr>
                                        <p:cTn id="21" dur="500"/>
                                        <p:tgtEl>
                                          <p:spTgt spid="75"/>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par>
                          <p:cTn id="30" fill="hold">
                            <p:stCondLst>
                              <p:cond delay="3500"/>
                            </p:stCondLst>
                            <p:childTnLst>
                              <p:par>
                                <p:cTn id="31" presetID="22" presetClass="entr" presetSubtype="2" fill="hold" grpId="0"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wipe(right)">
                                      <p:cBhvr>
                                        <p:cTn id="33" dur="500"/>
                                        <p:tgtEl>
                                          <p:spTgt spid="8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wipe(left)">
                                      <p:cBhvr>
                                        <p:cTn id="36" dur="500"/>
                                        <p:tgtEl>
                                          <p:spTgt spid="84"/>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right)">
                                      <p:cBhvr>
                                        <p:cTn id="39" dur="500"/>
                                        <p:tgtEl>
                                          <p:spTgt spid="8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wipe(left)">
                                      <p:cBhvr>
                                        <p:cTn id="42" dur="500"/>
                                        <p:tgtEl>
                                          <p:spTgt spid="83"/>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wipe(left)">
                                      <p:cBhvr>
                                        <p:cTn id="4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84" grpId="0"/>
      <p:bldP spid="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1DB0E0F-9CE1-4BF1-B640-BF86F0F12FB2}"/>
              </a:ext>
            </a:extLst>
          </p:cNvPr>
          <p:cNvGrpSpPr/>
          <p:nvPr/>
        </p:nvGrpSpPr>
        <p:grpSpPr>
          <a:xfrm>
            <a:off x="3424626" y="1505843"/>
            <a:ext cx="1275182" cy="1276356"/>
            <a:chOff x="3288482" y="1250827"/>
            <a:chExt cx="1700022" cy="1702202"/>
          </a:xfrm>
        </p:grpSpPr>
        <p:grpSp>
          <p:nvGrpSpPr>
            <p:cNvPr id="3" name="组合 2">
              <a:extLst>
                <a:ext uri="{FF2B5EF4-FFF2-40B4-BE49-F238E27FC236}">
                  <a16:creationId xmlns:a16="http://schemas.microsoft.com/office/drawing/2014/main" id="{66632A8B-6AC6-4F5E-B49F-5E04D848C5A4}"/>
                </a:ext>
              </a:extLst>
            </p:cNvPr>
            <p:cNvGrpSpPr/>
            <p:nvPr/>
          </p:nvGrpSpPr>
          <p:grpSpPr>
            <a:xfrm>
              <a:off x="3288482" y="1250827"/>
              <a:ext cx="1700022" cy="1702202"/>
              <a:chOff x="661303" y="454074"/>
              <a:chExt cx="2476499" cy="2479675"/>
            </a:xfrm>
          </p:grpSpPr>
          <p:sp>
            <p:nvSpPr>
              <p:cNvPr id="6" name="Freeform 67">
                <a:extLst>
                  <a:ext uri="{FF2B5EF4-FFF2-40B4-BE49-F238E27FC236}">
                    <a16:creationId xmlns:a16="http://schemas.microsoft.com/office/drawing/2014/main" id="{63751F2D-B5EF-4929-8721-47ACC2080684}"/>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 name="Freeform 72">
                <a:extLst>
                  <a:ext uri="{FF2B5EF4-FFF2-40B4-BE49-F238E27FC236}">
                    <a16:creationId xmlns:a16="http://schemas.microsoft.com/office/drawing/2014/main" id="{3698C340-030E-4778-ABC2-AE06F265074D}"/>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5" name="文本框 180">
              <a:extLst>
                <a:ext uri="{FF2B5EF4-FFF2-40B4-BE49-F238E27FC236}">
                  <a16:creationId xmlns:a16="http://schemas.microsoft.com/office/drawing/2014/main" id="{6A19CFD3-9FC4-419D-A960-EDAC73C917A2}"/>
                </a:ext>
              </a:extLst>
            </p:cNvPr>
            <p:cNvSpPr txBox="1"/>
            <p:nvPr/>
          </p:nvSpPr>
          <p:spPr>
            <a:xfrm>
              <a:off x="3567850" y="1896548"/>
              <a:ext cx="1283725" cy="538905"/>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教师近期查看学生学习情况</a:t>
              </a:r>
            </a:p>
          </p:txBody>
        </p:sp>
      </p:grpSp>
      <p:grpSp>
        <p:nvGrpSpPr>
          <p:cNvPr id="8" name="组合 7">
            <a:extLst>
              <a:ext uri="{FF2B5EF4-FFF2-40B4-BE49-F238E27FC236}">
                <a16:creationId xmlns:a16="http://schemas.microsoft.com/office/drawing/2014/main" id="{E784F545-3822-42A7-B399-B346CEF1450D}"/>
              </a:ext>
            </a:extLst>
          </p:cNvPr>
          <p:cNvGrpSpPr/>
          <p:nvPr/>
        </p:nvGrpSpPr>
        <p:grpSpPr>
          <a:xfrm>
            <a:off x="6361269" y="1505843"/>
            <a:ext cx="1275182" cy="1276356"/>
            <a:chOff x="7203496" y="1250827"/>
            <a:chExt cx="1700022" cy="1702202"/>
          </a:xfrm>
        </p:grpSpPr>
        <p:grpSp>
          <p:nvGrpSpPr>
            <p:cNvPr id="9" name="组合 8">
              <a:extLst>
                <a:ext uri="{FF2B5EF4-FFF2-40B4-BE49-F238E27FC236}">
                  <a16:creationId xmlns:a16="http://schemas.microsoft.com/office/drawing/2014/main" id="{6A13EBBD-67A6-46C1-8907-72CB6BD53A2D}"/>
                </a:ext>
              </a:extLst>
            </p:cNvPr>
            <p:cNvGrpSpPr/>
            <p:nvPr/>
          </p:nvGrpSpPr>
          <p:grpSpPr>
            <a:xfrm flipH="1">
              <a:off x="7203496" y="1250827"/>
              <a:ext cx="1700022" cy="1702202"/>
              <a:chOff x="661303" y="454074"/>
              <a:chExt cx="2476499" cy="2479675"/>
            </a:xfrm>
          </p:grpSpPr>
          <p:sp>
            <p:nvSpPr>
              <p:cNvPr id="12" name="Freeform 67">
                <a:extLst>
                  <a:ext uri="{FF2B5EF4-FFF2-40B4-BE49-F238E27FC236}">
                    <a16:creationId xmlns:a16="http://schemas.microsoft.com/office/drawing/2014/main" id="{2F2EEE9E-7994-4BA7-AD0D-2C2321575960}"/>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3" name="Freeform 72">
                <a:extLst>
                  <a:ext uri="{FF2B5EF4-FFF2-40B4-BE49-F238E27FC236}">
                    <a16:creationId xmlns:a16="http://schemas.microsoft.com/office/drawing/2014/main" id="{CE015449-6815-4C4A-9B54-2297614398FA}"/>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1" name="文本框 182">
              <a:extLst>
                <a:ext uri="{FF2B5EF4-FFF2-40B4-BE49-F238E27FC236}">
                  <a16:creationId xmlns:a16="http://schemas.microsoft.com/office/drawing/2014/main" id="{8FF9AEDE-3F02-4C3D-8135-F0C4C83E3026}"/>
                </a:ext>
              </a:extLst>
            </p:cNvPr>
            <p:cNvSpPr txBox="1"/>
            <p:nvPr/>
          </p:nvSpPr>
          <p:spPr>
            <a:xfrm>
              <a:off x="7360090" y="1851495"/>
              <a:ext cx="1255970" cy="538905"/>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教师查看比赛</a:t>
              </a:r>
            </a:p>
          </p:txBody>
        </p:sp>
      </p:grpSp>
      <p:grpSp>
        <p:nvGrpSpPr>
          <p:cNvPr id="14" name="组合 13">
            <a:extLst>
              <a:ext uri="{FF2B5EF4-FFF2-40B4-BE49-F238E27FC236}">
                <a16:creationId xmlns:a16="http://schemas.microsoft.com/office/drawing/2014/main" id="{C1FA5B97-D29E-4DD0-9063-E8FC0840FD3D}"/>
              </a:ext>
            </a:extLst>
          </p:cNvPr>
          <p:cNvGrpSpPr/>
          <p:nvPr/>
        </p:nvGrpSpPr>
        <p:grpSpPr>
          <a:xfrm>
            <a:off x="4081639" y="1651686"/>
            <a:ext cx="2951861" cy="3554627"/>
            <a:chOff x="4164384" y="1445329"/>
            <a:chExt cx="3935303" cy="4740600"/>
          </a:xfrm>
        </p:grpSpPr>
        <p:sp>
          <p:nvSpPr>
            <p:cNvPr id="15" name="Freeform 48">
              <a:extLst>
                <a:ext uri="{FF2B5EF4-FFF2-40B4-BE49-F238E27FC236}">
                  <a16:creationId xmlns:a16="http://schemas.microsoft.com/office/drawing/2014/main" id="{3533CC19-0A18-4591-B412-C205B24289BB}"/>
                </a:ext>
              </a:extLst>
            </p:cNvPr>
            <p:cNvSpPr>
              <a:spLocks noEditPoints="1"/>
            </p:cNvSpPr>
            <p:nvPr/>
          </p:nvSpPr>
          <p:spPr bwMode="auto">
            <a:xfrm>
              <a:off x="5727736" y="1445329"/>
              <a:ext cx="808600" cy="879435"/>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6" name="组合 15">
              <a:extLst>
                <a:ext uri="{FF2B5EF4-FFF2-40B4-BE49-F238E27FC236}">
                  <a16:creationId xmlns:a16="http://schemas.microsoft.com/office/drawing/2014/main" id="{F2B7D3E9-4E70-4C93-93AC-11A58AB4FE99}"/>
                </a:ext>
              </a:extLst>
            </p:cNvPr>
            <p:cNvGrpSpPr/>
            <p:nvPr/>
          </p:nvGrpSpPr>
          <p:grpSpPr>
            <a:xfrm>
              <a:off x="4164384" y="2107274"/>
              <a:ext cx="3935303" cy="4078655"/>
              <a:chOff x="4164384" y="2107274"/>
              <a:chExt cx="3935303" cy="4078655"/>
            </a:xfrm>
          </p:grpSpPr>
          <p:grpSp>
            <p:nvGrpSpPr>
              <p:cNvPr id="17" name="组合 16">
                <a:extLst>
                  <a:ext uri="{FF2B5EF4-FFF2-40B4-BE49-F238E27FC236}">
                    <a16:creationId xmlns:a16="http://schemas.microsoft.com/office/drawing/2014/main" id="{D384700D-5D58-42DF-BB6E-64B4310CAC71}"/>
                  </a:ext>
                </a:extLst>
              </p:cNvPr>
              <p:cNvGrpSpPr/>
              <p:nvPr/>
            </p:nvGrpSpPr>
            <p:grpSpPr>
              <a:xfrm>
                <a:off x="4164384" y="2107274"/>
                <a:ext cx="3935303" cy="4078655"/>
                <a:chOff x="3302629" y="735900"/>
                <a:chExt cx="5732734" cy="5941562"/>
              </a:xfrm>
            </p:grpSpPr>
            <p:sp>
              <p:nvSpPr>
                <p:cNvPr id="19" name="弦形 18">
                  <a:extLst>
                    <a:ext uri="{FF2B5EF4-FFF2-40B4-BE49-F238E27FC236}">
                      <a16:creationId xmlns:a16="http://schemas.microsoft.com/office/drawing/2014/main" id="{8E991128-8FC6-47FD-8413-392DB82B5778}"/>
                    </a:ext>
                  </a:extLst>
                </p:cNvPr>
                <p:cNvSpPr/>
                <p:nvPr/>
              </p:nvSpPr>
              <p:spPr>
                <a:xfrm rot="2525344" flipH="1">
                  <a:off x="4346167" y="3082040"/>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弦形 19">
                  <a:extLst>
                    <a:ext uri="{FF2B5EF4-FFF2-40B4-BE49-F238E27FC236}">
                      <a16:creationId xmlns:a16="http://schemas.microsoft.com/office/drawing/2014/main" id="{571BF5EC-6F97-4FC1-8884-50FE4BEEB895}"/>
                    </a:ext>
                  </a:extLst>
                </p:cNvPr>
                <p:cNvSpPr/>
                <p:nvPr/>
              </p:nvSpPr>
              <p:spPr>
                <a:xfrm rot="16976604" flipH="1">
                  <a:off x="5451967" y="1049275"/>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1" name="弦形 20">
                  <a:extLst>
                    <a:ext uri="{FF2B5EF4-FFF2-40B4-BE49-F238E27FC236}">
                      <a16:creationId xmlns:a16="http://schemas.microsoft.com/office/drawing/2014/main" id="{159621C3-ABAA-4F9A-B730-D1870E2BB5C5}"/>
                    </a:ext>
                  </a:extLst>
                </p:cNvPr>
                <p:cNvSpPr/>
                <p:nvPr/>
              </p:nvSpPr>
              <p:spPr>
                <a:xfrm rot="4623396">
                  <a:off x="3314655" y="1086714"/>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22" name="组合 21">
                  <a:extLst>
                    <a:ext uri="{FF2B5EF4-FFF2-40B4-BE49-F238E27FC236}">
                      <a16:creationId xmlns:a16="http://schemas.microsoft.com/office/drawing/2014/main" id="{450B3C5A-973C-4A58-B2EC-4560F85A5300}"/>
                    </a:ext>
                  </a:extLst>
                </p:cNvPr>
                <p:cNvGrpSpPr/>
                <p:nvPr/>
              </p:nvGrpSpPr>
              <p:grpSpPr>
                <a:xfrm rot="7260000" flipH="1">
                  <a:off x="5471647" y="4895962"/>
                  <a:ext cx="1289050" cy="1952626"/>
                  <a:chOff x="2820709" y="1379509"/>
                  <a:chExt cx="1289050" cy="1952626"/>
                </a:xfrm>
              </p:grpSpPr>
              <p:sp>
                <p:nvSpPr>
                  <p:cNvPr id="57" name="Freeform 34">
                    <a:extLst>
                      <a:ext uri="{FF2B5EF4-FFF2-40B4-BE49-F238E27FC236}">
                        <a16:creationId xmlns:a16="http://schemas.microsoft.com/office/drawing/2014/main" id="{14C4B522-921B-4093-9521-4B6129846258}"/>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8" name="Freeform 35">
                    <a:extLst>
                      <a:ext uri="{FF2B5EF4-FFF2-40B4-BE49-F238E27FC236}">
                        <a16:creationId xmlns:a16="http://schemas.microsoft.com/office/drawing/2014/main" id="{6A1D27E9-1295-4CB9-95B7-48EEA4C0A16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3" name="组合 22">
                  <a:extLst>
                    <a:ext uri="{FF2B5EF4-FFF2-40B4-BE49-F238E27FC236}">
                      <a16:creationId xmlns:a16="http://schemas.microsoft.com/office/drawing/2014/main" id="{0E11B66C-558C-4CBE-B0A4-FC4C88B5C86B}"/>
                    </a:ext>
                  </a:extLst>
                </p:cNvPr>
                <p:cNvGrpSpPr/>
                <p:nvPr/>
              </p:nvGrpSpPr>
              <p:grpSpPr>
                <a:xfrm flipH="1">
                  <a:off x="7509779" y="1389035"/>
                  <a:ext cx="1289050" cy="1952626"/>
                  <a:chOff x="2820709" y="1379509"/>
                  <a:chExt cx="1289050" cy="1952626"/>
                </a:xfrm>
              </p:grpSpPr>
              <p:sp>
                <p:nvSpPr>
                  <p:cNvPr id="55" name="Freeform 34">
                    <a:extLst>
                      <a:ext uri="{FF2B5EF4-FFF2-40B4-BE49-F238E27FC236}">
                        <a16:creationId xmlns:a16="http://schemas.microsoft.com/office/drawing/2014/main" id="{E8EAC9A9-894C-4735-85BB-A36A1B51BA3F}"/>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6" name="Freeform 35">
                    <a:extLst>
                      <a:ext uri="{FF2B5EF4-FFF2-40B4-BE49-F238E27FC236}">
                        <a16:creationId xmlns:a16="http://schemas.microsoft.com/office/drawing/2014/main" id="{EFF24647-2EF4-4433-A856-5DCA0138C93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4" name="组合 23">
                  <a:extLst>
                    <a:ext uri="{FF2B5EF4-FFF2-40B4-BE49-F238E27FC236}">
                      <a16:creationId xmlns:a16="http://schemas.microsoft.com/office/drawing/2014/main" id="{ABB668EE-4C0C-4257-B25A-F98667B8271A}"/>
                    </a:ext>
                  </a:extLst>
                </p:cNvPr>
                <p:cNvGrpSpPr/>
                <p:nvPr/>
              </p:nvGrpSpPr>
              <p:grpSpPr>
                <a:xfrm>
                  <a:off x="3478428" y="1379509"/>
                  <a:ext cx="1289050" cy="1952626"/>
                  <a:chOff x="2820709" y="1379509"/>
                  <a:chExt cx="1289050" cy="1952626"/>
                </a:xfrm>
              </p:grpSpPr>
              <p:sp>
                <p:nvSpPr>
                  <p:cNvPr id="53" name="Freeform 34">
                    <a:extLst>
                      <a:ext uri="{FF2B5EF4-FFF2-40B4-BE49-F238E27FC236}">
                        <a16:creationId xmlns:a16="http://schemas.microsoft.com/office/drawing/2014/main" id="{144C00B9-A5E7-40D7-A6AD-19F2B2EEEEC3}"/>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4" name="Freeform 35">
                    <a:extLst>
                      <a:ext uri="{FF2B5EF4-FFF2-40B4-BE49-F238E27FC236}">
                        <a16:creationId xmlns:a16="http://schemas.microsoft.com/office/drawing/2014/main" id="{FD8F601F-CE4E-4E97-ABB8-8ABEE1DA23CC}"/>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5" name="Group 4">
                  <a:extLst>
                    <a:ext uri="{FF2B5EF4-FFF2-40B4-BE49-F238E27FC236}">
                      <a16:creationId xmlns:a16="http://schemas.microsoft.com/office/drawing/2014/main" id="{F8DD10D6-D9B3-454F-AC44-19F17E88ADF4}"/>
                    </a:ext>
                  </a:extLst>
                </p:cNvPr>
                <p:cNvGrpSpPr>
                  <a:grpSpLocks noChangeAspect="1"/>
                </p:cNvGrpSpPr>
                <p:nvPr/>
              </p:nvGrpSpPr>
              <p:grpSpPr bwMode="auto">
                <a:xfrm>
                  <a:off x="3406468" y="932993"/>
                  <a:ext cx="5454650" cy="4897438"/>
                  <a:chOff x="2121" y="617"/>
                  <a:chExt cx="3436" cy="3085"/>
                </a:xfrm>
                <a:gradFill>
                  <a:gsLst>
                    <a:gs pos="100000">
                      <a:srgbClr val="FDFDFD"/>
                    </a:gs>
                    <a:gs pos="0">
                      <a:schemeClr val="bg1">
                        <a:lumMod val="75000"/>
                      </a:schemeClr>
                    </a:gs>
                  </a:gsLst>
                  <a:lin ang="2700000" scaled="1"/>
                </a:gradFill>
                <a:effectLst>
                  <a:outerShdw blurRad="254000" dist="101600" dir="2700000" algn="tl" rotWithShape="0">
                    <a:prstClr val="black">
                      <a:alpha val="40000"/>
                    </a:prstClr>
                  </a:outerShdw>
                </a:effectLst>
              </p:grpSpPr>
              <p:sp>
                <p:nvSpPr>
                  <p:cNvPr id="51" name="Freeform 5">
                    <a:extLst>
                      <a:ext uri="{FF2B5EF4-FFF2-40B4-BE49-F238E27FC236}">
                        <a16:creationId xmlns:a16="http://schemas.microsoft.com/office/drawing/2014/main" id="{8A8C6337-C318-4B42-955D-088E39483E17}"/>
                      </a:ext>
                    </a:extLst>
                  </p:cNvPr>
                  <p:cNvSpPr>
                    <a:spLocks/>
                  </p:cNvSpPr>
                  <p:nvPr/>
                </p:nvSpPr>
                <p:spPr bwMode="auto">
                  <a:xfrm>
                    <a:off x="2128" y="622"/>
                    <a:ext cx="3419" cy="3076"/>
                  </a:xfrm>
                  <a:custGeom>
                    <a:avLst/>
                    <a:gdLst>
                      <a:gd name="T0" fmla="*/ 9 w 1444"/>
                      <a:gd name="T1" fmla="*/ 761 h 1299"/>
                      <a:gd name="T2" fmla="*/ 369 w 1444"/>
                      <a:gd name="T3" fmla="*/ 1121 h 1299"/>
                      <a:gd name="T4" fmla="*/ 322 w 1444"/>
                      <a:gd name="T5" fmla="*/ 1299 h 1299"/>
                      <a:gd name="T6" fmla="*/ 1116 w 1444"/>
                      <a:gd name="T7" fmla="*/ 1299 h 1299"/>
                      <a:gd name="T8" fmla="*/ 1069 w 1444"/>
                      <a:gd name="T9" fmla="*/ 1121 h 1299"/>
                      <a:gd name="T10" fmla="*/ 1430 w 1444"/>
                      <a:gd name="T11" fmla="*/ 761 h 1299"/>
                      <a:gd name="T12" fmla="*/ 1444 w 1444"/>
                      <a:gd name="T13" fmla="*/ 761 h 1299"/>
                      <a:gd name="T14" fmla="*/ 1149 w 1444"/>
                      <a:gd name="T15" fmla="*/ 248 h 1299"/>
                      <a:gd name="T16" fmla="*/ 725 w 1444"/>
                      <a:gd name="T17" fmla="*/ 0 h 1299"/>
                      <a:gd name="T18" fmla="*/ 719 w 1444"/>
                      <a:gd name="T19" fmla="*/ 0 h 1299"/>
                      <a:gd name="T20" fmla="*/ 295 w 1444"/>
                      <a:gd name="T21" fmla="*/ 248 h 1299"/>
                      <a:gd name="T22" fmla="*/ 0 w 1444"/>
                      <a:gd name="T23" fmla="*/ 761 h 1299"/>
                      <a:gd name="T24" fmla="*/ 9 w 1444"/>
                      <a:gd name="T25" fmla="*/ 761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4" h="1299">
                        <a:moveTo>
                          <a:pt x="9" y="761"/>
                        </a:moveTo>
                        <a:cubicBezTo>
                          <a:pt x="208" y="761"/>
                          <a:pt x="369" y="922"/>
                          <a:pt x="369" y="1121"/>
                        </a:cubicBezTo>
                        <a:cubicBezTo>
                          <a:pt x="369" y="1186"/>
                          <a:pt x="352" y="1247"/>
                          <a:pt x="322" y="1299"/>
                        </a:cubicBezTo>
                        <a:cubicBezTo>
                          <a:pt x="1116" y="1299"/>
                          <a:pt x="1116" y="1299"/>
                          <a:pt x="1116" y="1299"/>
                        </a:cubicBezTo>
                        <a:cubicBezTo>
                          <a:pt x="1086" y="1247"/>
                          <a:pt x="1069" y="1186"/>
                          <a:pt x="1069" y="1121"/>
                        </a:cubicBezTo>
                        <a:cubicBezTo>
                          <a:pt x="1069" y="922"/>
                          <a:pt x="1231" y="761"/>
                          <a:pt x="1430" y="761"/>
                        </a:cubicBezTo>
                        <a:cubicBezTo>
                          <a:pt x="1434" y="761"/>
                          <a:pt x="1439" y="761"/>
                          <a:pt x="1444" y="761"/>
                        </a:cubicBezTo>
                        <a:cubicBezTo>
                          <a:pt x="1149" y="248"/>
                          <a:pt x="1149" y="248"/>
                          <a:pt x="1149" y="248"/>
                        </a:cubicBezTo>
                        <a:cubicBezTo>
                          <a:pt x="1061" y="94"/>
                          <a:pt x="900" y="0"/>
                          <a:pt x="725" y="0"/>
                        </a:cubicBezTo>
                        <a:cubicBezTo>
                          <a:pt x="719" y="0"/>
                          <a:pt x="719" y="0"/>
                          <a:pt x="719" y="0"/>
                        </a:cubicBezTo>
                        <a:cubicBezTo>
                          <a:pt x="544" y="0"/>
                          <a:pt x="383" y="94"/>
                          <a:pt x="295" y="248"/>
                        </a:cubicBezTo>
                        <a:cubicBezTo>
                          <a:pt x="0" y="761"/>
                          <a:pt x="0" y="761"/>
                          <a:pt x="0" y="761"/>
                        </a:cubicBezTo>
                        <a:cubicBezTo>
                          <a:pt x="3" y="761"/>
                          <a:pt x="6" y="761"/>
                          <a:pt x="9" y="761"/>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2" name="Freeform 6">
                    <a:extLst>
                      <a:ext uri="{FF2B5EF4-FFF2-40B4-BE49-F238E27FC236}">
                        <a16:creationId xmlns:a16="http://schemas.microsoft.com/office/drawing/2014/main" id="{681FE55B-4EA0-49E9-AAFB-D59D35D74FD8}"/>
                      </a:ext>
                    </a:extLst>
                  </p:cNvPr>
                  <p:cNvSpPr>
                    <a:spLocks noEditPoints="1"/>
                  </p:cNvSpPr>
                  <p:nvPr/>
                </p:nvSpPr>
                <p:spPr bwMode="auto">
                  <a:xfrm>
                    <a:off x="2121" y="617"/>
                    <a:ext cx="3436" cy="3085"/>
                  </a:xfrm>
                  <a:custGeom>
                    <a:avLst/>
                    <a:gdLst>
                      <a:gd name="T0" fmla="*/ 1123 w 1451"/>
                      <a:gd name="T1" fmla="*/ 1303 h 1303"/>
                      <a:gd name="T2" fmla="*/ 322 w 1451"/>
                      <a:gd name="T3" fmla="*/ 1303 h 1303"/>
                      <a:gd name="T4" fmla="*/ 323 w 1451"/>
                      <a:gd name="T5" fmla="*/ 1300 h 1303"/>
                      <a:gd name="T6" fmla="*/ 370 w 1451"/>
                      <a:gd name="T7" fmla="*/ 1123 h 1303"/>
                      <a:gd name="T8" fmla="*/ 12 w 1451"/>
                      <a:gd name="T9" fmla="*/ 765 h 1303"/>
                      <a:gd name="T10" fmla="*/ 3 w 1451"/>
                      <a:gd name="T11" fmla="*/ 765 h 1303"/>
                      <a:gd name="T12" fmla="*/ 0 w 1451"/>
                      <a:gd name="T13" fmla="*/ 765 h 1303"/>
                      <a:gd name="T14" fmla="*/ 296 w 1451"/>
                      <a:gd name="T15" fmla="*/ 249 h 1303"/>
                      <a:gd name="T16" fmla="*/ 722 w 1451"/>
                      <a:gd name="T17" fmla="*/ 0 h 1303"/>
                      <a:gd name="T18" fmla="*/ 728 w 1451"/>
                      <a:gd name="T19" fmla="*/ 0 h 1303"/>
                      <a:gd name="T20" fmla="*/ 1154 w 1451"/>
                      <a:gd name="T21" fmla="*/ 249 h 1303"/>
                      <a:gd name="T22" fmla="*/ 1451 w 1451"/>
                      <a:gd name="T23" fmla="*/ 765 h 1303"/>
                      <a:gd name="T24" fmla="*/ 1447 w 1451"/>
                      <a:gd name="T25" fmla="*/ 765 h 1303"/>
                      <a:gd name="T26" fmla="*/ 1433 w 1451"/>
                      <a:gd name="T27" fmla="*/ 765 h 1303"/>
                      <a:gd name="T28" fmla="*/ 1074 w 1451"/>
                      <a:gd name="T29" fmla="*/ 1123 h 1303"/>
                      <a:gd name="T30" fmla="*/ 1121 w 1451"/>
                      <a:gd name="T31" fmla="*/ 1300 h 1303"/>
                      <a:gd name="T32" fmla="*/ 1123 w 1451"/>
                      <a:gd name="T33" fmla="*/ 1303 h 1303"/>
                      <a:gd name="T34" fmla="*/ 328 w 1451"/>
                      <a:gd name="T35" fmla="*/ 1299 h 1303"/>
                      <a:gd name="T36" fmla="*/ 1116 w 1451"/>
                      <a:gd name="T37" fmla="*/ 1299 h 1303"/>
                      <a:gd name="T38" fmla="*/ 1070 w 1451"/>
                      <a:gd name="T39" fmla="*/ 1123 h 1303"/>
                      <a:gd name="T40" fmla="*/ 1433 w 1451"/>
                      <a:gd name="T41" fmla="*/ 761 h 1303"/>
                      <a:gd name="T42" fmla="*/ 1444 w 1451"/>
                      <a:gd name="T43" fmla="*/ 761 h 1303"/>
                      <a:gd name="T44" fmla="*/ 1151 w 1451"/>
                      <a:gd name="T45" fmla="*/ 251 h 1303"/>
                      <a:gd name="T46" fmla="*/ 728 w 1451"/>
                      <a:gd name="T47" fmla="*/ 4 h 1303"/>
                      <a:gd name="T48" fmla="*/ 722 w 1451"/>
                      <a:gd name="T49" fmla="*/ 4 h 1303"/>
                      <a:gd name="T50" fmla="*/ 299 w 1451"/>
                      <a:gd name="T51" fmla="*/ 251 h 1303"/>
                      <a:gd name="T52" fmla="*/ 6 w 1451"/>
                      <a:gd name="T53" fmla="*/ 761 h 1303"/>
                      <a:gd name="T54" fmla="*/ 12 w 1451"/>
                      <a:gd name="T55" fmla="*/ 761 h 1303"/>
                      <a:gd name="T56" fmla="*/ 374 w 1451"/>
                      <a:gd name="T57" fmla="*/ 1123 h 1303"/>
                      <a:gd name="T58" fmla="*/ 328 w 1451"/>
                      <a:gd name="T59" fmla="*/ 1299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1" h="1303">
                        <a:moveTo>
                          <a:pt x="1123" y="1303"/>
                        </a:moveTo>
                        <a:cubicBezTo>
                          <a:pt x="322" y="1303"/>
                          <a:pt x="322" y="1303"/>
                          <a:pt x="322" y="1303"/>
                        </a:cubicBezTo>
                        <a:cubicBezTo>
                          <a:pt x="323" y="1300"/>
                          <a:pt x="323" y="1300"/>
                          <a:pt x="323" y="1300"/>
                        </a:cubicBezTo>
                        <a:cubicBezTo>
                          <a:pt x="354" y="1247"/>
                          <a:pt x="370" y="1185"/>
                          <a:pt x="370" y="1123"/>
                        </a:cubicBezTo>
                        <a:cubicBezTo>
                          <a:pt x="370" y="925"/>
                          <a:pt x="210" y="765"/>
                          <a:pt x="12" y="765"/>
                        </a:cubicBezTo>
                        <a:cubicBezTo>
                          <a:pt x="9" y="765"/>
                          <a:pt x="6" y="765"/>
                          <a:pt x="3" y="765"/>
                        </a:cubicBezTo>
                        <a:cubicBezTo>
                          <a:pt x="0" y="765"/>
                          <a:pt x="0" y="765"/>
                          <a:pt x="0" y="765"/>
                        </a:cubicBezTo>
                        <a:cubicBezTo>
                          <a:pt x="296" y="249"/>
                          <a:pt x="296" y="249"/>
                          <a:pt x="296" y="249"/>
                        </a:cubicBezTo>
                        <a:cubicBezTo>
                          <a:pt x="384" y="95"/>
                          <a:pt x="547" y="0"/>
                          <a:pt x="722" y="0"/>
                        </a:cubicBezTo>
                        <a:cubicBezTo>
                          <a:pt x="728" y="0"/>
                          <a:pt x="728" y="0"/>
                          <a:pt x="728" y="0"/>
                        </a:cubicBezTo>
                        <a:cubicBezTo>
                          <a:pt x="903" y="0"/>
                          <a:pt x="1066" y="95"/>
                          <a:pt x="1154" y="249"/>
                        </a:cubicBezTo>
                        <a:cubicBezTo>
                          <a:pt x="1451" y="765"/>
                          <a:pt x="1451" y="765"/>
                          <a:pt x="1451" y="765"/>
                        </a:cubicBezTo>
                        <a:cubicBezTo>
                          <a:pt x="1447" y="765"/>
                          <a:pt x="1447" y="765"/>
                          <a:pt x="1447" y="765"/>
                        </a:cubicBezTo>
                        <a:cubicBezTo>
                          <a:pt x="1442" y="765"/>
                          <a:pt x="1437" y="765"/>
                          <a:pt x="1433" y="765"/>
                        </a:cubicBezTo>
                        <a:cubicBezTo>
                          <a:pt x="1235" y="765"/>
                          <a:pt x="1074" y="925"/>
                          <a:pt x="1074" y="1123"/>
                        </a:cubicBezTo>
                        <a:cubicBezTo>
                          <a:pt x="1074" y="1185"/>
                          <a:pt x="1090" y="1247"/>
                          <a:pt x="1121" y="1300"/>
                        </a:cubicBezTo>
                        <a:lnTo>
                          <a:pt x="1123" y="1303"/>
                        </a:lnTo>
                        <a:close/>
                        <a:moveTo>
                          <a:pt x="328" y="1299"/>
                        </a:moveTo>
                        <a:cubicBezTo>
                          <a:pt x="1116" y="1299"/>
                          <a:pt x="1116" y="1299"/>
                          <a:pt x="1116" y="1299"/>
                        </a:cubicBezTo>
                        <a:cubicBezTo>
                          <a:pt x="1086" y="1246"/>
                          <a:pt x="1070" y="1185"/>
                          <a:pt x="1070" y="1123"/>
                        </a:cubicBezTo>
                        <a:cubicBezTo>
                          <a:pt x="1070" y="923"/>
                          <a:pt x="1233" y="761"/>
                          <a:pt x="1433" y="761"/>
                        </a:cubicBezTo>
                        <a:cubicBezTo>
                          <a:pt x="1436" y="761"/>
                          <a:pt x="1440" y="761"/>
                          <a:pt x="1444" y="761"/>
                        </a:cubicBezTo>
                        <a:cubicBezTo>
                          <a:pt x="1151" y="251"/>
                          <a:pt x="1151" y="251"/>
                          <a:pt x="1151" y="251"/>
                        </a:cubicBezTo>
                        <a:cubicBezTo>
                          <a:pt x="1063" y="98"/>
                          <a:pt x="901" y="4"/>
                          <a:pt x="728" y="4"/>
                        </a:cubicBezTo>
                        <a:cubicBezTo>
                          <a:pt x="722" y="4"/>
                          <a:pt x="722" y="4"/>
                          <a:pt x="722" y="4"/>
                        </a:cubicBezTo>
                        <a:cubicBezTo>
                          <a:pt x="549" y="4"/>
                          <a:pt x="387" y="98"/>
                          <a:pt x="299" y="251"/>
                        </a:cubicBezTo>
                        <a:cubicBezTo>
                          <a:pt x="6" y="761"/>
                          <a:pt x="6" y="761"/>
                          <a:pt x="6" y="761"/>
                        </a:cubicBezTo>
                        <a:cubicBezTo>
                          <a:pt x="8" y="761"/>
                          <a:pt x="10" y="761"/>
                          <a:pt x="12" y="761"/>
                        </a:cubicBezTo>
                        <a:cubicBezTo>
                          <a:pt x="212" y="761"/>
                          <a:pt x="374" y="923"/>
                          <a:pt x="374" y="1123"/>
                        </a:cubicBezTo>
                        <a:cubicBezTo>
                          <a:pt x="374" y="1185"/>
                          <a:pt x="358" y="1246"/>
                          <a:pt x="328" y="1299"/>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6" name="弦形 25">
                  <a:extLst>
                    <a:ext uri="{FF2B5EF4-FFF2-40B4-BE49-F238E27FC236}">
                      <a16:creationId xmlns:a16="http://schemas.microsoft.com/office/drawing/2014/main" id="{1749B3A4-47DC-42DA-A7BC-9DD3DA07C71D}"/>
                    </a:ext>
                  </a:extLst>
                </p:cNvPr>
                <p:cNvSpPr/>
                <p:nvPr/>
              </p:nvSpPr>
              <p:spPr>
                <a:xfrm rot="20385432">
                  <a:off x="3330883" y="1656813"/>
                  <a:ext cx="3385036" cy="1825204"/>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Freeform 10">
                  <a:extLst>
                    <a:ext uri="{FF2B5EF4-FFF2-40B4-BE49-F238E27FC236}">
                      <a16:creationId xmlns:a16="http://schemas.microsoft.com/office/drawing/2014/main" id="{97C63475-674B-44F4-98AC-38530C781348}"/>
                    </a:ext>
                  </a:extLst>
                </p:cNvPr>
                <p:cNvSpPr>
                  <a:spLocks/>
                </p:cNvSpPr>
                <p:nvPr/>
              </p:nvSpPr>
              <p:spPr bwMode="auto">
                <a:xfrm>
                  <a:off x="5152718" y="2700230"/>
                  <a:ext cx="1957388" cy="1663700"/>
                </a:xfrm>
                <a:custGeom>
                  <a:avLst/>
                  <a:gdLst>
                    <a:gd name="T0" fmla="*/ 293 w 1233"/>
                    <a:gd name="T1" fmla="*/ 1048 h 1048"/>
                    <a:gd name="T2" fmla="*/ 0 w 1233"/>
                    <a:gd name="T3" fmla="*/ 554 h 1048"/>
                    <a:gd name="T4" fmla="*/ 321 w 1233"/>
                    <a:gd name="T5" fmla="*/ 0 h 1048"/>
                    <a:gd name="T6" fmla="*/ 913 w 1233"/>
                    <a:gd name="T7" fmla="*/ 0 h 1048"/>
                    <a:gd name="T8" fmla="*/ 1233 w 1233"/>
                    <a:gd name="T9" fmla="*/ 554 h 1048"/>
                    <a:gd name="T10" fmla="*/ 934 w 1233"/>
                    <a:gd name="T11" fmla="*/ 1048 h 1048"/>
                    <a:gd name="T12" fmla="*/ 293 w 1233"/>
                    <a:gd name="T13" fmla="*/ 1048 h 1048"/>
                  </a:gdLst>
                  <a:ahLst/>
                  <a:cxnLst>
                    <a:cxn ang="0">
                      <a:pos x="T0" y="T1"/>
                    </a:cxn>
                    <a:cxn ang="0">
                      <a:pos x="T2" y="T3"/>
                    </a:cxn>
                    <a:cxn ang="0">
                      <a:pos x="T4" y="T5"/>
                    </a:cxn>
                    <a:cxn ang="0">
                      <a:pos x="T6" y="T7"/>
                    </a:cxn>
                    <a:cxn ang="0">
                      <a:pos x="T8" y="T9"/>
                    </a:cxn>
                    <a:cxn ang="0">
                      <a:pos x="T10" y="T11"/>
                    </a:cxn>
                    <a:cxn ang="0">
                      <a:pos x="T12" y="T13"/>
                    </a:cxn>
                  </a:cxnLst>
                  <a:rect l="0" t="0" r="r" b="b"/>
                  <a:pathLst>
                    <a:path w="1233" h="1048">
                      <a:moveTo>
                        <a:pt x="293" y="1048"/>
                      </a:moveTo>
                      <a:lnTo>
                        <a:pt x="0" y="554"/>
                      </a:lnTo>
                      <a:lnTo>
                        <a:pt x="321" y="0"/>
                      </a:lnTo>
                      <a:lnTo>
                        <a:pt x="913" y="0"/>
                      </a:lnTo>
                      <a:lnTo>
                        <a:pt x="1233" y="554"/>
                      </a:lnTo>
                      <a:lnTo>
                        <a:pt x="934" y="1048"/>
                      </a:lnTo>
                      <a:lnTo>
                        <a:pt x="293" y="1048"/>
                      </a:lnTo>
                      <a:close/>
                    </a:path>
                  </a:pathLst>
                </a:custGeom>
                <a:gradFill>
                  <a:gsLst>
                    <a:gs pos="0">
                      <a:schemeClr val="bg1">
                        <a:lumMod val="100000"/>
                      </a:schemeClr>
                    </a:gs>
                    <a:gs pos="100000">
                      <a:schemeClr val="bg1">
                        <a:lumMod val="80000"/>
                      </a:schemeClr>
                    </a:gs>
                  </a:gsLst>
                  <a:lin ang="2700000" scaled="1"/>
                </a:gradFill>
                <a:ln w="7620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28" name="组合 27">
                  <a:extLst>
                    <a:ext uri="{FF2B5EF4-FFF2-40B4-BE49-F238E27FC236}">
                      <a16:creationId xmlns:a16="http://schemas.microsoft.com/office/drawing/2014/main" id="{EE919FF1-A8FB-4B34-ABFE-2630B3A4AD87}"/>
                    </a:ext>
                  </a:extLst>
                </p:cNvPr>
                <p:cNvGrpSpPr/>
                <p:nvPr/>
              </p:nvGrpSpPr>
              <p:grpSpPr>
                <a:xfrm>
                  <a:off x="3453726" y="1402715"/>
                  <a:ext cx="2260181" cy="2114550"/>
                  <a:chOff x="2815057" y="1402715"/>
                  <a:chExt cx="2260181" cy="2114550"/>
                </a:xfrm>
              </p:grpSpPr>
              <p:sp>
                <p:nvSpPr>
                  <p:cNvPr id="48" name="Freeform 14">
                    <a:extLst>
                      <a:ext uri="{FF2B5EF4-FFF2-40B4-BE49-F238E27FC236}">
                        <a16:creationId xmlns:a16="http://schemas.microsoft.com/office/drawing/2014/main" id="{0A1C014B-EB50-4A0A-8AB1-5465C94ED7C7}"/>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9" name="Freeform 26">
                    <a:extLst>
                      <a:ext uri="{FF2B5EF4-FFF2-40B4-BE49-F238E27FC236}">
                        <a16:creationId xmlns:a16="http://schemas.microsoft.com/office/drawing/2014/main" id="{F18F90F3-65CC-45E4-9C94-27D51AF7999E}"/>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Freeform 30">
                    <a:extLst>
                      <a:ext uri="{FF2B5EF4-FFF2-40B4-BE49-F238E27FC236}">
                        <a16:creationId xmlns:a16="http://schemas.microsoft.com/office/drawing/2014/main" id="{6FB3BB45-228D-46A1-8D58-852F5FE489E1}"/>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9" name="弦形 28">
                  <a:extLst>
                    <a:ext uri="{FF2B5EF4-FFF2-40B4-BE49-F238E27FC236}">
                      <a16:creationId xmlns:a16="http://schemas.microsoft.com/office/drawing/2014/main" id="{5D0A5DD0-A63D-499F-981A-C86F95CC4A46}"/>
                    </a:ext>
                  </a:extLst>
                </p:cNvPr>
                <p:cNvSpPr/>
                <p:nvPr/>
              </p:nvSpPr>
              <p:spPr>
                <a:xfrm rot="18713148">
                  <a:off x="6264863" y="1605737"/>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 name="弦形 29">
                  <a:extLst>
                    <a:ext uri="{FF2B5EF4-FFF2-40B4-BE49-F238E27FC236}">
                      <a16:creationId xmlns:a16="http://schemas.microsoft.com/office/drawing/2014/main" id="{B2B75C65-CCD1-4BA3-BD6D-FD75DF6BB5D6}"/>
                    </a:ext>
                  </a:extLst>
                </p:cNvPr>
                <p:cNvSpPr/>
                <p:nvPr/>
              </p:nvSpPr>
              <p:spPr>
                <a:xfrm rot="13306308">
                  <a:off x="4066477" y="3923858"/>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31" name="组合 30">
                  <a:extLst>
                    <a:ext uri="{FF2B5EF4-FFF2-40B4-BE49-F238E27FC236}">
                      <a16:creationId xmlns:a16="http://schemas.microsoft.com/office/drawing/2014/main" id="{22432FD0-E474-42DA-BCF9-96317D1E6A09}"/>
                    </a:ext>
                  </a:extLst>
                </p:cNvPr>
                <p:cNvGrpSpPr/>
                <p:nvPr/>
              </p:nvGrpSpPr>
              <p:grpSpPr>
                <a:xfrm flipH="1">
                  <a:off x="6559014" y="1412241"/>
                  <a:ext cx="2260181" cy="2114550"/>
                  <a:chOff x="2815057" y="1402715"/>
                  <a:chExt cx="2260181" cy="2114550"/>
                </a:xfrm>
              </p:grpSpPr>
              <p:sp>
                <p:nvSpPr>
                  <p:cNvPr id="45" name="Freeform 14">
                    <a:extLst>
                      <a:ext uri="{FF2B5EF4-FFF2-40B4-BE49-F238E27FC236}">
                        <a16:creationId xmlns:a16="http://schemas.microsoft.com/office/drawing/2014/main" id="{FC905BC0-E8B6-4ADF-BBF4-BBA005C1BA5E}"/>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6" name="Freeform 26">
                    <a:extLst>
                      <a:ext uri="{FF2B5EF4-FFF2-40B4-BE49-F238E27FC236}">
                        <a16:creationId xmlns:a16="http://schemas.microsoft.com/office/drawing/2014/main" id="{3FAF0527-2F33-4C72-ACBC-4460E19AF262}"/>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7" name="Freeform 30">
                    <a:extLst>
                      <a:ext uri="{FF2B5EF4-FFF2-40B4-BE49-F238E27FC236}">
                        <a16:creationId xmlns:a16="http://schemas.microsoft.com/office/drawing/2014/main" id="{3B034B1E-E6F9-403C-B51F-ACB63D16F82A}"/>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2" name="组合 31">
                  <a:extLst>
                    <a:ext uri="{FF2B5EF4-FFF2-40B4-BE49-F238E27FC236}">
                      <a16:creationId xmlns:a16="http://schemas.microsoft.com/office/drawing/2014/main" id="{D6E1B422-387E-44CA-ADDD-73809666A3BB}"/>
                    </a:ext>
                  </a:extLst>
                </p:cNvPr>
                <p:cNvGrpSpPr/>
                <p:nvPr/>
              </p:nvGrpSpPr>
              <p:grpSpPr>
                <a:xfrm rot="14400000">
                  <a:off x="4846123" y="4365835"/>
                  <a:ext cx="2260181" cy="2114550"/>
                  <a:chOff x="2815057" y="1402715"/>
                  <a:chExt cx="2260181" cy="2114550"/>
                </a:xfrm>
              </p:grpSpPr>
              <p:sp>
                <p:nvSpPr>
                  <p:cNvPr id="42" name="Freeform 14">
                    <a:extLst>
                      <a:ext uri="{FF2B5EF4-FFF2-40B4-BE49-F238E27FC236}">
                        <a16:creationId xmlns:a16="http://schemas.microsoft.com/office/drawing/2014/main" id="{620C3F73-A4B0-4D24-B2AE-92803742A514}"/>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186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3" name="Freeform 26">
                    <a:extLst>
                      <a:ext uri="{FF2B5EF4-FFF2-40B4-BE49-F238E27FC236}">
                        <a16:creationId xmlns:a16="http://schemas.microsoft.com/office/drawing/2014/main" id="{F42D4E09-FB36-430C-ABD9-6DDABE52649A}"/>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4" name="Freeform 30">
                    <a:extLst>
                      <a:ext uri="{FF2B5EF4-FFF2-40B4-BE49-F238E27FC236}">
                        <a16:creationId xmlns:a16="http://schemas.microsoft.com/office/drawing/2014/main" id="{0EA89C0B-C3AB-46B7-85AE-F07D0524ED4B}"/>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3" name="组合 32">
                  <a:extLst>
                    <a:ext uri="{FF2B5EF4-FFF2-40B4-BE49-F238E27FC236}">
                      <a16:creationId xmlns:a16="http://schemas.microsoft.com/office/drawing/2014/main" id="{2C420EAE-D4D9-45F2-9959-B788026151E4}"/>
                    </a:ext>
                  </a:extLst>
                </p:cNvPr>
                <p:cNvGrpSpPr/>
                <p:nvPr/>
              </p:nvGrpSpPr>
              <p:grpSpPr>
                <a:xfrm>
                  <a:off x="5146674" y="2706825"/>
                  <a:ext cx="573273" cy="881611"/>
                  <a:chOff x="4455614" y="2706825"/>
                  <a:chExt cx="573273" cy="881611"/>
                </a:xfrm>
              </p:grpSpPr>
              <p:sp>
                <p:nvSpPr>
                  <p:cNvPr id="40" name="Freeform 39">
                    <a:extLst>
                      <a:ext uri="{FF2B5EF4-FFF2-40B4-BE49-F238E27FC236}">
                        <a16:creationId xmlns:a16="http://schemas.microsoft.com/office/drawing/2014/main" id="{7A1AB439-D1D8-4207-BE10-50B55A95AB7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1" name="Freeform 39">
                    <a:extLst>
                      <a:ext uri="{FF2B5EF4-FFF2-40B4-BE49-F238E27FC236}">
                        <a16:creationId xmlns:a16="http://schemas.microsoft.com/office/drawing/2014/main" id="{958C95EC-C32E-4B21-AC7E-760F0BFE59CB}"/>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4" name="组合 33">
                  <a:extLst>
                    <a:ext uri="{FF2B5EF4-FFF2-40B4-BE49-F238E27FC236}">
                      <a16:creationId xmlns:a16="http://schemas.microsoft.com/office/drawing/2014/main" id="{D94F23BD-68F0-406F-A8F1-CC9213F43AD7}"/>
                    </a:ext>
                  </a:extLst>
                </p:cNvPr>
                <p:cNvGrpSpPr/>
                <p:nvPr/>
              </p:nvGrpSpPr>
              <p:grpSpPr>
                <a:xfrm flipH="1">
                  <a:off x="6546854" y="2710728"/>
                  <a:ext cx="573273" cy="881611"/>
                  <a:chOff x="4455614" y="2706825"/>
                  <a:chExt cx="573273" cy="881611"/>
                </a:xfrm>
              </p:grpSpPr>
              <p:sp>
                <p:nvSpPr>
                  <p:cNvPr id="38" name="Freeform 39">
                    <a:extLst>
                      <a:ext uri="{FF2B5EF4-FFF2-40B4-BE49-F238E27FC236}">
                        <a16:creationId xmlns:a16="http://schemas.microsoft.com/office/drawing/2014/main" id="{D77011A7-9331-42EC-A805-2212F5760A2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9" name="Freeform 39">
                    <a:extLst>
                      <a:ext uri="{FF2B5EF4-FFF2-40B4-BE49-F238E27FC236}">
                        <a16:creationId xmlns:a16="http://schemas.microsoft.com/office/drawing/2014/main" id="{C6381591-092D-4299-B2CE-D9052B5F9DF9}"/>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5" name="组合 34">
                  <a:extLst>
                    <a:ext uri="{FF2B5EF4-FFF2-40B4-BE49-F238E27FC236}">
                      <a16:creationId xmlns:a16="http://schemas.microsoft.com/office/drawing/2014/main" id="{3D104895-F617-47EF-96D8-7B26A976152B}"/>
                    </a:ext>
                  </a:extLst>
                </p:cNvPr>
                <p:cNvGrpSpPr/>
                <p:nvPr/>
              </p:nvGrpSpPr>
              <p:grpSpPr>
                <a:xfrm rot="7200000" flipH="1">
                  <a:off x="5853056" y="3898235"/>
                  <a:ext cx="573273" cy="881611"/>
                  <a:chOff x="4455614" y="2706825"/>
                  <a:chExt cx="573273" cy="881611"/>
                </a:xfrm>
              </p:grpSpPr>
              <p:sp>
                <p:nvSpPr>
                  <p:cNvPr id="36" name="Freeform 39">
                    <a:extLst>
                      <a:ext uri="{FF2B5EF4-FFF2-40B4-BE49-F238E27FC236}">
                        <a16:creationId xmlns:a16="http://schemas.microsoft.com/office/drawing/2014/main" id="{35A2D27C-B5D0-4803-BCB6-7DB68B354A09}"/>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7" name="Freeform 39">
                    <a:extLst>
                      <a:ext uri="{FF2B5EF4-FFF2-40B4-BE49-F238E27FC236}">
                        <a16:creationId xmlns:a16="http://schemas.microsoft.com/office/drawing/2014/main" id="{A2BE49FA-AC63-4178-9D14-FB2774F37C41}"/>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18" name="Freeform 76">
                <a:extLst>
                  <a:ext uri="{FF2B5EF4-FFF2-40B4-BE49-F238E27FC236}">
                    <a16:creationId xmlns:a16="http://schemas.microsoft.com/office/drawing/2014/main" id="{50BA790F-2BB8-4238-9FA0-A4A8AD594C13}"/>
                  </a:ext>
                </a:extLst>
              </p:cNvPr>
              <p:cNvSpPr>
                <a:spLocks noEditPoints="1"/>
              </p:cNvSpPr>
              <p:nvPr/>
            </p:nvSpPr>
            <p:spPr bwMode="auto">
              <a:xfrm>
                <a:off x="5946778" y="3775361"/>
                <a:ext cx="370518" cy="501288"/>
              </a:xfrm>
              <a:custGeom>
                <a:avLst/>
                <a:gdLst>
                  <a:gd name="T0" fmla="*/ 51 w 141"/>
                  <a:gd name="T1" fmla="*/ 186 h 192"/>
                  <a:gd name="T2" fmla="*/ 60 w 141"/>
                  <a:gd name="T3" fmla="*/ 185 h 192"/>
                  <a:gd name="T4" fmla="*/ 60 w 141"/>
                  <a:gd name="T5" fmla="*/ 185 h 192"/>
                  <a:gd name="T6" fmla="*/ 71 w 141"/>
                  <a:gd name="T7" fmla="*/ 192 h 192"/>
                  <a:gd name="T8" fmla="*/ 81 w 141"/>
                  <a:gd name="T9" fmla="*/ 182 h 192"/>
                  <a:gd name="T10" fmla="*/ 81 w 141"/>
                  <a:gd name="T11" fmla="*/ 182 h 192"/>
                  <a:gd name="T12" fmla="*/ 90 w 141"/>
                  <a:gd name="T13" fmla="*/ 181 h 192"/>
                  <a:gd name="T14" fmla="*/ 96 w 141"/>
                  <a:gd name="T15" fmla="*/ 172 h 192"/>
                  <a:gd name="T16" fmla="*/ 45 w 141"/>
                  <a:gd name="T17" fmla="*/ 179 h 192"/>
                  <a:gd name="T18" fmla="*/ 51 w 141"/>
                  <a:gd name="T19" fmla="*/ 186 h 192"/>
                  <a:gd name="T20" fmla="*/ 95 w 141"/>
                  <a:gd name="T21" fmla="*/ 160 h 192"/>
                  <a:gd name="T22" fmla="*/ 46 w 141"/>
                  <a:gd name="T23" fmla="*/ 166 h 192"/>
                  <a:gd name="T24" fmla="*/ 42 w 141"/>
                  <a:gd name="T25" fmla="*/ 171 h 192"/>
                  <a:gd name="T26" fmla="*/ 46 w 141"/>
                  <a:gd name="T27" fmla="*/ 175 h 192"/>
                  <a:gd name="T28" fmla="*/ 95 w 141"/>
                  <a:gd name="T29" fmla="*/ 169 h 192"/>
                  <a:gd name="T30" fmla="*/ 99 w 141"/>
                  <a:gd name="T31" fmla="*/ 164 h 192"/>
                  <a:gd name="T32" fmla="*/ 95 w 141"/>
                  <a:gd name="T33" fmla="*/ 160 h 192"/>
                  <a:gd name="T34" fmla="*/ 98 w 141"/>
                  <a:gd name="T35" fmla="*/ 146 h 192"/>
                  <a:gd name="T36" fmla="*/ 43 w 141"/>
                  <a:gd name="T37" fmla="*/ 153 h 192"/>
                  <a:gd name="T38" fmla="*/ 40 w 141"/>
                  <a:gd name="T39" fmla="*/ 158 h 192"/>
                  <a:gd name="T40" fmla="*/ 43 w 141"/>
                  <a:gd name="T41" fmla="*/ 163 h 192"/>
                  <a:gd name="T42" fmla="*/ 98 w 141"/>
                  <a:gd name="T43" fmla="*/ 156 h 192"/>
                  <a:gd name="T44" fmla="*/ 101 w 141"/>
                  <a:gd name="T45" fmla="*/ 150 h 192"/>
                  <a:gd name="T46" fmla="*/ 98 w 141"/>
                  <a:gd name="T47" fmla="*/ 146 h 192"/>
                  <a:gd name="T48" fmla="*/ 71 w 141"/>
                  <a:gd name="T49" fmla="*/ 0 h 192"/>
                  <a:gd name="T50" fmla="*/ 0 w 141"/>
                  <a:gd name="T51" fmla="*/ 71 h 192"/>
                  <a:gd name="T52" fmla="*/ 42 w 141"/>
                  <a:gd name="T53" fmla="*/ 136 h 192"/>
                  <a:gd name="T54" fmla="*/ 42 w 141"/>
                  <a:gd name="T55" fmla="*/ 148 h 192"/>
                  <a:gd name="T56" fmla="*/ 99 w 141"/>
                  <a:gd name="T57" fmla="*/ 141 h 192"/>
                  <a:gd name="T58" fmla="*/ 99 w 141"/>
                  <a:gd name="T59" fmla="*/ 136 h 192"/>
                  <a:gd name="T60" fmla="*/ 141 w 141"/>
                  <a:gd name="T61" fmla="*/ 71 h 192"/>
                  <a:gd name="T62" fmla="*/ 71 w 141"/>
                  <a:gd name="T63" fmla="*/ 0 h 192"/>
                  <a:gd name="T64" fmla="*/ 126 w 141"/>
                  <a:gd name="T65" fmla="*/ 79 h 192"/>
                  <a:gd name="T66" fmla="*/ 121 w 141"/>
                  <a:gd name="T67" fmla="*/ 73 h 192"/>
                  <a:gd name="T68" fmla="*/ 68 w 141"/>
                  <a:gd name="T69" fmla="*/ 20 h 192"/>
                  <a:gd name="T70" fmla="*/ 62 w 141"/>
                  <a:gd name="T71" fmla="*/ 15 h 192"/>
                  <a:gd name="T72" fmla="*/ 68 w 141"/>
                  <a:gd name="T73" fmla="*/ 9 h 192"/>
                  <a:gd name="T74" fmla="*/ 132 w 141"/>
                  <a:gd name="T75" fmla="*/ 73 h 192"/>
                  <a:gd name="T76" fmla="*/ 126 w 141"/>
                  <a:gd name="T77" fmla="*/ 7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92">
                    <a:moveTo>
                      <a:pt x="51" y="186"/>
                    </a:moveTo>
                    <a:cubicBezTo>
                      <a:pt x="60" y="185"/>
                      <a:pt x="60" y="185"/>
                      <a:pt x="60" y="185"/>
                    </a:cubicBezTo>
                    <a:cubicBezTo>
                      <a:pt x="60" y="185"/>
                      <a:pt x="60" y="185"/>
                      <a:pt x="60" y="185"/>
                    </a:cubicBezTo>
                    <a:cubicBezTo>
                      <a:pt x="60" y="188"/>
                      <a:pt x="65" y="192"/>
                      <a:pt x="71" y="192"/>
                    </a:cubicBezTo>
                    <a:cubicBezTo>
                      <a:pt x="76" y="191"/>
                      <a:pt x="81" y="185"/>
                      <a:pt x="81" y="182"/>
                    </a:cubicBezTo>
                    <a:cubicBezTo>
                      <a:pt x="81" y="182"/>
                      <a:pt x="81" y="182"/>
                      <a:pt x="81" y="182"/>
                    </a:cubicBezTo>
                    <a:cubicBezTo>
                      <a:pt x="90" y="181"/>
                      <a:pt x="90" y="181"/>
                      <a:pt x="90" y="181"/>
                    </a:cubicBezTo>
                    <a:cubicBezTo>
                      <a:pt x="92" y="181"/>
                      <a:pt x="96" y="175"/>
                      <a:pt x="96" y="172"/>
                    </a:cubicBezTo>
                    <a:cubicBezTo>
                      <a:pt x="45" y="179"/>
                      <a:pt x="45" y="179"/>
                      <a:pt x="45" y="179"/>
                    </a:cubicBezTo>
                    <a:cubicBezTo>
                      <a:pt x="45" y="182"/>
                      <a:pt x="49" y="186"/>
                      <a:pt x="51" y="186"/>
                    </a:cubicBezTo>
                    <a:close/>
                    <a:moveTo>
                      <a:pt x="95" y="160"/>
                    </a:moveTo>
                    <a:cubicBezTo>
                      <a:pt x="46" y="166"/>
                      <a:pt x="46" y="166"/>
                      <a:pt x="46" y="166"/>
                    </a:cubicBezTo>
                    <a:cubicBezTo>
                      <a:pt x="44" y="166"/>
                      <a:pt x="42" y="168"/>
                      <a:pt x="42" y="171"/>
                    </a:cubicBezTo>
                    <a:cubicBezTo>
                      <a:pt x="42" y="173"/>
                      <a:pt x="44" y="175"/>
                      <a:pt x="46" y="175"/>
                    </a:cubicBezTo>
                    <a:cubicBezTo>
                      <a:pt x="95" y="169"/>
                      <a:pt x="95" y="169"/>
                      <a:pt x="95" y="169"/>
                    </a:cubicBezTo>
                    <a:cubicBezTo>
                      <a:pt x="97" y="168"/>
                      <a:pt x="99" y="166"/>
                      <a:pt x="99" y="164"/>
                    </a:cubicBezTo>
                    <a:cubicBezTo>
                      <a:pt x="99" y="161"/>
                      <a:pt x="97" y="159"/>
                      <a:pt x="95" y="160"/>
                    </a:cubicBezTo>
                    <a:close/>
                    <a:moveTo>
                      <a:pt x="98" y="146"/>
                    </a:moveTo>
                    <a:cubicBezTo>
                      <a:pt x="43" y="153"/>
                      <a:pt x="43" y="153"/>
                      <a:pt x="43" y="153"/>
                    </a:cubicBezTo>
                    <a:cubicBezTo>
                      <a:pt x="41" y="153"/>
                      <a:pt x="40" y="155"/>
                      <a:pt x="40" y="158"/>
                    </a:cubicBezTo>
                    <a:cubicBezTo>
                      <a:pt x="40" y="161"/>
                      <a:pt x="41" y="163"/>
                      <a:pt x="43" y="163"/>
                    </a:cubicBezTo>
                    <a:cubicBezTo>
                      <a:pt x="98" y="156"/>
                      <a:pt x="98" y="156"/>
                      <a:pt x="98" y="156"/>
                    </a:cubicBezTo>
                    <a:cubicBezTo>
                      <a:pt x="100" y="155"/>
                      <a:pt x="101" y="153"/>
                      <a:pt x="101" y="150"/>
                    </a:cubicBezTo>
                    <a:cubicBezTo>
                      <a:pt x="101" y="148"/>
                      <a:pt x="100" y="146"/>
                      <a:pt x="98" y="146"/>
                    </a:cubicBezTo>
                    <a:close/>
                    <a:moveTo>
                      <a:pt x="71" y="0"/>
                    </a:moveTo>
                    <a:cubicBezTo>
                      <a:pt x="31" y="0"/>
                      <a:pt x="0" y="32"/>
                      <a:pt x="0" y="71"/>
                    </a:cubicBezTo>
                    <a:cubicBezTo>
                      <a:pt x="0" y="100"/>
                      <a:pt x="17" y="125"/>
                      <a:pt x="42" y="136"/>
                    </a:cubicBezTo>
                    <a:cubicBezTo>
                      <a:pt x="42" y="148"/>
                      <a:pt x="42" y="148"/>
                      <a:pt x="42" y="148"/>
                    </a:cubicBezTo>
                    <a:cubicBezTo>
                      <a:pt x="99" y="141"/>
                      <a:pt x="99" y="141"/>
                      <a:pt x="99" y="141"/>
                    </a:cubicBezTo>
                    <a:cubicBezTo>
                      <a:pt x="99" y="136"/>
                      <a:pt x="99" y="136"/>
                      <a:pt x="99" y="136"/>
                    </a:cubicBezTo>
                    <a:cubicBezTo>
                      <a:pt x="124" y="125"/>
                      <a:pt x="141" y="100"/>
                      <a:pt x="141" y="71"/>
                    </a:cubicBezTo>
                    <a:cubicBezTo>
                      <a:pt x="141" y="32"/>
                      <a:pt x="110" y="0"/>
                      <a:pt x="71" y="0"/>
                    </a:cubicBezTo>
                    <a:close/>
                    <a:moveTo>
                      <a:pt x="126" y="79"/>
                    </a:moveTo>
                    <a:cubicBezTo>
                      <a:pt x="123" y="79"/>
                      <a:pt x="121" y="76"/>
                      <a:pt x="121" y="73"/>
                    </a:cubicBezTo>
                    <a:cubicBezTo>
                      <a:pt x="121" y="44"/>
                      <a:pt x="97" y="20"/>
                      <a:pt x="68" y="20"/>
                    </a:cubicBezTo>
                    <a:cubicBezTo>
                      <a:pt x="65" y="20"/>
                      <a:pt x="62" y="18"/>
                      <a:pt x="62" y="15"/>
                    </a:cubicBezTo>
                    <a:cubicBezTo>
                      <a:pt x="62" y="12"/>
                      <a:pt x="65" y="9"/>
                      <a:pt x="68" y="9"/>
                    </a:cubicBezTo>
                    <a:cubicBezTo>
                      <a:pt x="103" y="9"/>
                      <a:pt x="132" y="38"/>
                      <a:pt x="132" y="73"/>
                    </a:cubicBezTo>
                    <a:cubicBezTo>
                      <a:pt x="132" y="76"/>
                      <a:pt x="130" y="79"/>
                      <a:pt x="126" y="79"/>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59" name="Group 111">
            <a:extLst>
              <a:ext uri="{FF2B5EF4-FFF2-40B4-BE49-F238E27FC236}">
                <a16:creationId xmlns:a16="http://schemas.microsoft.com/office/drawing/2014/main" id="{E72F85B9-6032-4B9A-A6C8-3EBB35A79D37}"/>
              </a:ext>
            </a:extLst>
          </p:cNvPr>
          <p:cNvGrpSpPr>
            <a:grpSpLocks noChangeAspect="1"/>
          </p:cNvGrpSpPr>
          <p:nvPr/>
        </p:nvGrpSpPr>
        <p:grpSpPr bwMode="auto">
          <a:xfrm>
            <a:off x="5398171" y="2960769"/>
            <a:ext cx="318796" cy="39222"/>
            <a:chOff x="3557" y="1318"/>
            <a:chExt cx="390" cy="48"/>
          </a:xfrm>
          <a:solidFill>
            <a:schemeClr val="bg1">
              <a:lumMod val="65000"/>
            </a:schemeClr>
          </a:solidFill>
        </p:grpSpPr>
        <p:sp>
          <p:nvSpPr>
            <p:cNvPr id="60" name="Freeform 112">
              <a:extLst>
                <a:ext uri="{FF2B5EF4-FFF2-40B4-BE49-F238E27FC236}">
                  <a16:creationId xmlns:a16="http://schemas.microsoft.com/office/drawing/2014/main" id="{235D21D7-D8D3-417F-91DA-3509BF66AEC6}"/>
                </a:ext>
              </a:extLst>
            </p:cNvPr>
            <p:cNvSpPr>
              <a:spLocks/>
            </p:cNvSpPr>
            <p:nvPr/>
          </p:nvSpPr>
          <p:spPr bwMode="auto">
            <a:xfrm>
              <a:off x="3557" y="1318"/>
              <a:ext cx="40"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4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3"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1" y="8"/>
                    <a:pt x="1" y="8"/>
                    <a:pt x="1" y="8"/>
                  </a:cubicBezTo>
                  <a:cubicBezTo>
                    <a:pt x="0" y="7"/>
                    <a:pt x="0" y="5"/>
                    <a:pt x="1" y="5"/>
                  </a:cubicBezTo>
                  <a:cubicBezTo>
                    <a:pt x="4" y="5"/>
                    <a:pt x="4" y="5"/>
                    <a:pt x="4"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1" name="Freeform 113">
              <a:extLst>
                <a:ext uri="{FF2B5EF4-FFF2-40B4-BE49-F238E27FC236}">
                  <a16:creationId xmlns:a16="http://schemas.microsoft.com/office/drawing/2014/main" id="{2D1D8FC4-76B8-44AF-B68B-0F87762EF837}"/>
                </a:ext>
              </a:extLst>
            </p:cNvPr>
            <p:cNvSpPr>
              <a:spLocks/>
            </p:cNvSpPr>
            <p:nvPr/>
          </p:nvSpPr>
          <p:spPr bwMode="auto">
            <a:xfrm>
              <a:off x="360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3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3"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3" y="16"/>
                  </a:cubicBezTo>
                  <a:cubicBezTo>
                    <a:pt x="10" y="15"/>
                    <a:pt x="10" y="15"/>
                    <a:pt x="10" y="15"/>
                  </a:cubicBezTo>
                  <a:cubicBezTo>
                    <a:pt x="9" y="14"/>
                    <a:pt x="9" y="14"/>
                    <a:pt x="8" y="15"/>
                  </a:cubicBezTo>
                  <a:cubicBezTo>
                    <a:pt x="6" y="16"/>
                    <a:pt x="6" y="16"/>
                    <a:pt x="6" y="16"/>
                  </a:cubicBezTo>
                  <a:cubicBezTo>
                    <a:pt x="5"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2" name="Freeform 114">
              <a:extLst>
                <a:ext uri="{FF2B5EF4-FFF2-40B4-BE49-F238E27FC236}">
                  <a16:creationId xmlns:a16="http://schemas.microsoft.com/office/drawing/2014/main" id="{EAE12E3D-1C1D-4EE0-AB02-7F85FACA7832}"/>
                </a:ext>
              </a:extLst>
            </p:cNvPr>
            <p:cNvSpPr>
              <a:spLocks/>
            </p:cNvSpPr>
            <p:nvPr/>
          </p:nvSpPr>
          <p:spPr bwMode="auto">
            <a:xfrm>
              <a:off x="3655" y="1318"/>
              <a:ext cx="44"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5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3" y="17"/>
                    <a:pt x="12" y="16"/>
                  </a:cubicBezTo>
                  <a:cubicBezTo>
                    <a:pt x="10" y="15"/>
                    <a:pt x="10" y="15"/>
                    <a:pt x="10" y="15"/>
                  </a:cubicBezTo>
                  <a:cubicBezTo>
                    <a:pt x="9" y="14"/>
                    <a:pt x="9" y="14"/>
                    <a:pt x="8" y="15"/>
                  </a:cubicBezTo>
                  <a:cubicBezTo>
                    <a:pt x="5" y="16"/>
                    <a:pt x="5" y="16"/>
                    <a:pt x="5"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5"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Freeform 115">
              <a:extLst>
                <a:ext uri="{FF2B5EF4-FFF2-40B4-BE49-F238E27FC236}">
                  <a16:creationId xmlns:a16="http://schemas.microsoft.com/office/drawing/2014/main" id="{F90D1C37-96C2-4EE9-8C8E-EFE50E2342E3}"/>
                </a:ext>
              </a:extLst>
            </p:cNvPr>
            <p:cNvSpPr>
              <a:spLocks/>
            </p:cNvSpPr>
            <p:nvPr/>
          </p:nvSpPr>
          <p:spPr bwMode="auto">
            <a:xfrm>
              <a:off x="3706" y="1318"/>
              <a:ext cx="41" cy="48"/>
            </a:xfrm>
            <a:custGeom>
              <a:avLst/>
              <a:gdLst>
                <a:gd name="T0" fmla="*/ 10 w 17"/>
                <a:gd name="T1" fmla="*/ 1 h 17"/>
                <a:gd name="T2" fmla="*/ 11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4" y="11"/>
                    <a:pt x="3" y="10"/>
                    <a:pt x="3" y="10"/>
                  </a:cubicBezTo>
                  <a:cubicBezTo>
                    <a:pt x="1" y="8"/>
                    <a:pt x="1" y="8"/>
                    <a:pt x="1" y="8"/>
                  </a:cubicBezTo>
                  <a:cubicBezTo>
                    <a:pt x="0" y="7"/>
                    <a:pt x="0" y="5"/>
                    <a:pt x="2" y="5"/>
                  </a:cubicBezTo>
                  <a:cubicBezTo>
                    <a:pt x="5" y="5"/>
                    <a:pt x="5" y="5"/>
                    <a:pt x="5" y="5"/>
                  </a:cubicBezTo>
                  <a:cubicBezTo>
                    <a:pt x="5" y="5"/>
                    <a:pt x="6"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4" name="Freeform 116">
              <a:extLst>
                <a:ext uri="{FF2B5EF4-FFF2-40B4-BE49-F238E27FC236}">
                  <a16:creationId xmlns:a16="http://schemas.microsoft.com/office/drawing/2014/main" id="{8D801031-906F-45D8-B994-40BFB5D40DBF}"/>
                </a:ext>
              </a:extLst>
            </p:cNvPr>
            <p:cNvSpPr>
              <a:spLocks/>
            </p:cNvSpPr>
            <p:nvPr/>
          </p:nvSpPr>
          <p:spPr bwMode="auto">
            <a:xfrm>
              <a:off x="3756"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4"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3" y="11"/>
                    <a:pt x="3" y="10"/>
                    <a:pt x="3" y="10"/>
                  </a:cubicBezTo>
                  <a:cubicBezTo>
                    <a:pt x="1" y="8"/>
                    <a:pt x="1" y="8"/>
                    <a:pt x="1" y="8"/>
                  </a:cubicBezTo>
                  <a:cubicBezTo>
                    <a:pt x="0" y="7"/>
                    <a:pt x="0" y="5"/>
                    <a:pt x="1" y="5"/>
                  </a:cubicBezTo>
                  <a:cubicBezTo>
                    <a:pt x="5" y="5"/>
                    <a:pt x="5" y="5"/>
                    <a:pt x="5"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5" name="Freeform 117">
              <a:extLst>
                <a:ext uri="{FF2B5EF4-FFF2-40B4-BE49-F238E27FC236}">
                  <a16:creationId xmlns:a16="http://schemas.microsoft.com/office/drawing/2014/main" id="{78ACADCA-3DF8-466C-A2B6-8304C2EBBB4C}"/>
                </a:ext>
              </a:extLst>
            </p:cNvPr>
            <p:cNvSpPr>
              <a:spLocks/>
            </p:cNvSpPr>
            <p:nvPr/>
          </p:nvSpPr>
          <p:spPr bwMode="auto">
            <a:xfrm>
              <a:off x="3807"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3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0 w 17"/>
                <a:gd name="T31" fmla="*/ 8 h 17"/>
                <a:gd name="T32" fmla="*/ 1 w 17"/>
                <a:gd name="T33" fmla="*/ 5 h 17"/>
                <a:gd name="T34" fmla="*/ 4 w 17"/>
                <a:gd name="T35" fmla="*/ 5 h 17"/>
                <a:gd name="T36" fmla="*/ 5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6" y="5"/>
                    <a:pt x="17" y="7"/>
                    <a:pt x="16" y="8"/>
                  </a:cubicBezTo>
                  <a:cubicBezTo>
                    <a:pt x="14" y="10"/>
                    <a:pt x="14" y="10"/>
                    <a:pt x="14" y="10"/>
                  </a:cubicBezTo>
                  <a:cubicBezTo>
                    <a:pt x="14" y="10"/>
                    <a:pt x="13" y="11"/>
                    <a:pt x="13" y="11"/>
                  </a:cubicBezTo>
                  <a:cubicBezTo>
                    <a:pt x="14" y="14"/>
                    <a:pt x="14" y="14"/>
                    <a:pt x="14" y="14"/>
                  </a:cubicBezTo>
                  <a:cubicBezTo>
                    <a:pt x="14" y="16"/>
                    <a:pt x="13" y="17"/>
                    <a:pt x="12" y="16"/>
                  </a:cubicBezTo>
                  <a:cubicBezTo>
                    <a:pt x="9" y="15"/>
                    <a:pt x="9" y="15"/>
                    <a:pt x="9" y="15"/>
                  </a:cubicBezTo>
                  <a:cubicBezTo>
                    <a:pt x="8"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0" y="8"/>
                    <a:pt x="0" y="8"/>
                    <a:pt x="0" y="8"/>
                  </a:cubicBezTo>
                  <a:cubicBezTo>
                    <a:pt x="0" y="7"/>
                    <a:pt x="0" y="5"/>
                    <a:pt x="1" y="5"/>
                  </a:cubicBezTo>
                  <a:cubicBezTo>
                    <a:pt x="4" y="5"/>
                    <a:pt x="4" y="5"/>
                    <a:pt x="4" y="5"/>
                  </a:cubicBezTo>
                  <a:cubicBezTo>
                    <a:pt x="5" y="5"/>
                    <a:pt x="5" y="4"/>
                    <a:pt x="5" y="4"/>
                  </a:cubicBezTo>
                  <a:cubicBezTo>
                    <a:pt x="7" y="1"/>
                    <a:pt x="7" y="1"/>
                    <a:pt x="7" y="1"/>
                  </a:cubicBezTo>
                  <a:cubicBezTo>
                    <a:pt x="7"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6" name="Freeform 118">
              <a:extLst>
                <a:ext uri="{FF2B5EF4-FFF2-40B4-BE49-F238E27FC236}">
                  <a16:creationId xmlns:a16="http://schemas.microsoft.com/office/drawing/2014/main" id="{40EC7729-D75B-4D24-96EE-C7E570AF0C43}"/>
                </a:ext>
              </a:extLst>
            </p:cNvPr>
            <p:cNvSpPr>
              <a:spLocks/>
            </p:cNvSpPr>
            <p:nvPr/>
          </p:nvSpPr>
          <p:spPr bwMode="auto">
            <a:xfrm>
              <a:off x="385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2" y="16"/>
                  </a:cubicBezTo>
                  <a:cubicBezTo>
                    <a:pt x="10" y="15"/>
                    <a:pt x="10" y="15"/>
                    <a:pt x="10" y="15"/>
                  </a:cubicBezTo>
                  <a:cubicBezTo>
                    <a:pt x="9" y="14"/>
                    <a:pt x="9" y="14"/>
                    <a:pt x="8" y="15"/>
                  </a:cubicBezTo>
                  <a:cubicBezTo>
                    <a:pt x="6" y="16"/>
                    <a:pt x="6" y="16"/>
                    <a:pt x="6"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7" name="Freeform 119">
              <a:extLst>
                <a:ext uri="{FF2B5EF4-FFF2-40B4-BE49-F238E27FC236}">
                  <a16:creationId xmlns:a16="http://schemas.microsoft.com/office/drawing/2014/main" id="{40B3AA3D-F2A7-4929-BB75-BF15798AE140}"/>
                </a:ext>
              </a:extLst>
            </p:cNvPr>
            <p:cNvSpPr>
              <a:spLocks/>
            </p:cNvSpPr>
            <p:nvPr/>
          </p:nvSpPr>
          <p:spPr bwMode="auto">
            <a:xfrm>
              <a:off x="3906" y="1318"/>
              <a:ext cx="41" cy="48"/>
            </a:xfrm>
            <a:custGeom>
              <a:avLst/>
              <a:gdLst>
                <a:gd name="T0" fmla="*/ 10 w 17"/>
                <a:gd name="T1" fmla="*/ 1 h 17"/>
                <a:gd name="T2" fmla="*/ 12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4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2" y="4"/>
                    <a:pt x="12" y="4"/>
                    <a:pt x="12"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9" y="14"/>
                    <a:pt x="8" y="15"/>
                  </a:cubicBezTo>
                  <a:cubicBezTo>
                    <a:pt x="5" y="16"/>
                    <a:pt x="5" y="16"/>
                    <a:pt x="5" y="16"/>
                  </a:cubicBezTo>
                  <a:cubicBezTo>
                    <a:pt x="4" y="17"/>
                    <a:pt x="3" y="16"/>
                    <a:pt x="3" y="14"/>
                  </a:cubicBezTo>
                  <a:cubicBezTo>
                    <a:pt x="4" y="11"/>
                    <a:pt x="4" y="11"/>
                    <a:pt x="4" y="11"/>
                  </a:cubicBezTo>
                  <a:cubicBezTo>
                    <a:pt x="4" y="11"/>
                    <a:pt x="3" y="10"/>
                    <a:pt x="3" y="10"/>
                  </a:cubicBezTo>
                  <a:cubicBezTo>
                    <a:pt x="1" y="8"/>
                    <a:pt x="1" y="8"/>
                    <a:pt x="1" y="8"/>
                  </a:cubicBezTo>
                  <a:cubicBezTo>
                    <a:pt x="0" y="7"/>
                    <a:pt x="1" y="5"/>
                    <a:pt x="2" y="5"/>
                  </a:cubicBezTo>
                  <a:cubicBezTo>
                    <a:pt x="5" y="5"/>
                    <a:pt x="5" y="5"/>
                    <a:pt x="5" y="5"/>
                  </a:cubicBezTo>
                  <a:cubicBezTo>
                    <a:pt x="5" y="5"/>
                    <a:pt x="6" y="4"/>
                    <a:pt x="6" y="4"/>
                  </a:cubicBezTo>
                  <a:cubicBezTo>
                    <a:pt x="7" y="1"/>
                    <a:pt x="7" y="1"/>
                    <a:pt x="7"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69" name="组合 68">
            <a:extLst>
              <a:ext uri="{FF2B5EF4-FFF2-40B4-BE49-F238E27FC236}">
                <a16:creationId xmlns:a16="http://schemas.microsoft.com/office/drawing/2014/main" id="{D277976B-A8A3-4F35-A027-AD57EA2B34A3}"/>
              </a:ext>
            </a:extLst>
          </p:cNvPr>
          <p:cNvGrpSpPr/>
          <p:nvPr/>
        </p:nvGrpSpPr>
        <p:grpSpPr>
          <a:xfrm>
            <a:off x="3503689" y="3806000"/>
            <a:ext cx="1259652" cy="1257563"/>
            <a:chOff x="3393886" y="4318414"/>
            <a:chExt cx="1679317" cy="1677138"/>
          </a:xfrm>
        </p:grpSpPr>
        <p:grpSp>
          <p:nvGrpSpPr>
            <p:cNvPr id="70" name="组合 69">
              <a:extLst>
                <a:ext uri="{FF2B5EF4-FFF2-40B4-BE49-F238E27FC236}">
                  <a16:creationId xmlns:a16="http://schemas.microsoft.com/office/drawing/2014/main" id="{E9645E2D-2134-4019-AD08-29A9DCD54D28}"/>
                </a:ext>
              </a:extLst>
            </p:cNvPr>
            <p:cNvGrpSpPr/>
            <p:nvPr/>
          </p:nvGrpSpPr>
          <p:grpSpPr>
            <a:xfrm>
              <a:off x="3393886" y="4318414"/>
              <a:ext cx="1679317" cy="1677138"/>
              <a:chOff x="2097688" y="3956967"/>
              <a:chExt cx="2446337" cy="2443163"/>
            </a:xfrm>
          </p:grpSpPr>
          <p:sp>
            <p:nvSpPr>
              <p:cNvPr id="73" name="Oval 52">
                <a:extLst>
                  <a:ext uri="{FF2B5EF4-FFF2-40B4-BE49-F238E27FC236}">
                    <a16:creationId xmlns:a16="http://schemas.microsoft.com/office/drawing/2014/main" id="{9CE0B158-E508-4EF4-982C-C5132F75B617}"/>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4" name="Oval 62">
                <a:extLst>
                  <a:ext uri="{FF2B5EF4-FFF2-40B4-BE49-F238E27FC236}">
                    <a16:creationId xmlns:a16="http://schemas.microsoft.com/office/drawing/2014/main" id="{DC8AA156-D10A-4074-A3BB-93D23E95CF89}"/>
                  </a:ext>
                </a:extLst>
              </p:cNvPr>
              <p:cNvSpPr>
                <a:spLocks noChangeArrowheads="1"/>
              </p:cNvSpPr>
              <p:nvPr/>
            </p:nvSpPr>
            <p:spPr bwMode="auto">
              <a:xfrm>
                <a:off x="2184213" y="4033557"/>
                <a:ext cx="2284413" cy="2284413"/>
              </a:xfrm>
              <a:prstGeom prst="ellipse">
                <a:avLst/>
              </a:prstGeom>
              <a:solidFill>
                <a:srgbClr val="E87071"/>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2" name="文本框 183">
              <a:extLst>
                <a:ext uri="{FF2B5EF4-FFF2-40B4-BE49-F238E27FC236}">
                  <a16:creationId xmlns:a16="http://schemas.microsoft.com/office/drawing/2014/main" id="{39711F4F-E86B-42E6-B156-0E956E5D193F}"/>
                </a:ext>
              </a:extLst>
            </p:cNvPr>
            <p:cNvSpPr txBox="1"/>
            <p:nvPr/>
          </p:nvSpPr>
          <p:spPr>
            <a:xfrm>
              <a:off x="3602555" y="4917464"/>
              <a:ext cx="1263042" cy="538904"/>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教师新建比赛</a:t>
              </a:r>
            </a:p>
          </p:txBody>
        </p:sp>
      </p:grpSp>
      <p:grpSp>
        <p:nvGrpSpPr>
          <p:cNvPr id="76" name="组合 75">
            <a:extLst>
              <a:ext uri="{FF2B5EF4-FFF2-40B4-BE49-F238E27FC236}">
                <a16:creationId xmlns:a16="http://schemas.microsoft.com/office/drawing/2014/main" id="{2E94834F-FB69-46D4-9E4D-905C4573EC05}"/>
              </a:ext>
            </a:extLst>
          </p:cNvPr>
          <p:cNvGrpSpPr/>
          <p:nvPr/>
        </p:nvGrpSpPr>
        <p:grpSpPr>
          <a:xfrm>
            <a:off x="6300953" y="3806000"/>
            <a:ext cx="1259652" cy="1257563"/>
            <a:chOff x="2097688" y="3956967"/>
            <a:chExt cx="2446337" cy="2443163"/>
          </a:xfrm>
        </p:grpSpPr>
        <p:sp>
          <p:nvSpPr>
            <p:cNvPr id="79" name="Oval 52">
              <a:extLst>
                <a:ext uri="{FF2B5EF4-FFF2-40B4-BE49-F238E27FC236}">
                  <a16:creationId xmlns:a16="http://schemas.microsoft.com/office/drawing/2014/main" id="{FC6B15AF-0D40-47EF-A7BF-18BC2F25B1DC}"/>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0" name="Oval 62">
              <a:extLst>
                <a:ext uri="{FF2B5EF4-FFF2-40B4-BE49-F238E27FC236}">
                  <a16:creationId xmlns:a16="http://schemas.microsoft.com/office/drawing/2014/main" id="{70AA19A7-A296-49AE-80E2-0C052C4CBA8D}"/>
                </a:ext>
              </a:extLst>
            </p:cNvPr>
            <p:cNvSpPr>
              <a:spLocks noChangeArrowheads="1"/>
            </p:cNvSpPr>
            <p:nvPr/>
          </p:nvSpPr>
          <p:spPr bwMode="auto">
            <a:xfrm>
              <a:off x="2184213" y="4033557"/>
              <a:ext cx="2284413" cy="2284413"/>
            </a:xfrm>
            <a:prstGeom prst="ellipse">
              <a:avLst/>
            </a:prstGeom>
            <a:solidFill>
              <a:srgbClr val="663A77"/>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dirty="0">
                <a:solidFill>
                  <a:prstClr val="black"/>
                </a:solidFill>
              </a:endParaRPr>
            </a:p>
          </p:txBody>
        </p:sp>
      </p:grpSp>
      <p:sp>
        <p:nvSpPr>
          <p:cNvPr id="81" name="文本框 113">
            <a:extLst>
              <a:ext uri="{FF2B5EF4-FFF2-40B4-BE49-F238E27FC236}">
                <a16:creationId xmlns:a16="http://schemas.microsoft.com/office/drawing/2014/main" id="{DFB23B71-68F7-486E-8456-EDEAD0CFC366}"/>
              </a:ext>
            </a:extLst>
          </p:cNvPr>
          <p:cNvSpPr txBox="1"/>
          <p:nvPr/>
        </p:nvSpPr>
        <p:spPr>
          <a:xfrm>
            <a:off x="1745784" y="1324157"/>
            <a:ext cx="1685936" cy="1546577"/>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用户点击“学习统计”框</a:t>
            </a:r>
            <a:endParaRPr lang="zh-CN" altLang="zh-CN" sz="1050" dirty="0"/>
          </a:p>
          <a:p>
            <a:pPr lvl="0"/>
            <a:r>
              <a:rPr lang="zh-CN" altLang="zh-CN" sz="1050" b="1" dirty="0"/>
              <a:t>系统跳转到“学习统计”界面</a:t>
            </a:r>
            <a:endParaRPr lang="zh-CN" altLang="zh-CN" sz="1050" dirty="0"/>
          </a:p>
          <a:p>
            <a:pPr lvl="0"/>
            <a:r>
              <a:rPr lang="zh-CN" altLang="zh-CN" sz="1050" b="1" dirty="0"/>
              <a:t>用户通过下拉框选择班级</a:t>
            </a:r>
            <a:endParaRPr lang="zh-CN" altLang="zh-CN" sz="1050" dirty="0"/>
          </a:p>
          <a:p>
            <a:pPr lvl="0"/>
            <a:r>
              <a:rPr lang="zh-CN" altLang="zh-CN" sz="1050" b="1" dirty="0"/>
              <a:t>系统显示当前班级所有学生的学习情况</a:t>
            </a:r>
            <a:endParaRPr lang="zh-CN" altLang="zh-CN" sz="1050" dirty="0"/>
          </a:p>
          <a:p>
            <a:pPr lvl="0"/>
            <a:r>
              <a:rPr lang="zh-CN" altLang="zh-CN" sz="1050" b="1" dirty="0"/>
              <a:t>学习情况包括单词量，打卡数，测试成绩</a:t>
            </a:r>
            <a:endParaRPr lang="zh-CN" altLang="zh-CN" sz="1050" dirty="0"/>
          </a:p>
        </p:txBody>
      </p:sp>
      <p:sp>
        <p:nvSpPr>
          <p:cNvPr id="82" name="文本框 113">
            <a:extLst>
              <a:ext uri="{FF2B5EF4-FFF2-40B4-BE49-F238E27FC236}">
                <a16:creationId xmlns:a16="http://schemas.microsoft.com/office/drawing/2014/main" id="{A4F36654-C10F-4E3E-8BEE-50F2A8A8B565}"/>
              </a:ext>
            </a:extLst>
          </p:cNvPr>
          <p:cNvSpPr txBox="1"/>
          <p:nvPr/>
        </p:nvSpPr>
        <p:spPr>
          <a:xfrm>
            <a:off x="1835750" y="3886619"/>
            <a:ext cx="1685936" cy="1708160"/>
          </a:xfrm>
          <a:prstGeom prst="rect">
            <a:avLst/>
          </a:prstGeom>
          <a:noFill/>
        </p:spPr>
        <p:txBody>
          <a:bodyPr wrap="square" rtlCol="0">
            <a:spAutoFit/>
          </a:bodyPr>
          <a:lstStyle/>
          <a:p>
            <a:pPr lvl="0"/>
            <a:r>
              <a:rPr lang="zh-CN" altLang="zh-CN" sz="1050" b="1" dirty="0"/>
              <a:t>用户点击“单词比赛”</a:t>
            </a:r>
            <a:endParaRPr lang="zh-CN" altLang="zh-CN" sz="1050" dirty="0"/>
          </a:p>
          <a:p>
            <a:pPr lvl="0"/>
            <a:r>
              <a:rPr lang="zh-CN" altLang="zh-CN" sz="1050" b="1" dirty="0"/>
              <a:t>系统跳转到“比赛列表界面”</a:t>
            </a:r>
            <a:endParaRPr lang="zh-CN" altLang="zh-CN" sz="1050" dirty="0"/>
          </a:p>
          <a:p>
            <a:pPr lvl="0"/>
            <a:r>
              <a:rPr lang="zh-CN" altLang="zh-CN" sz="1050" b="1" dirty="0"/>
              <a:t>用户点击“新建比赛”按钮</a:t>
            </a:r>
            <a:endParaRPr lang="zh-CN" altLang="zh-CN" sz="1050" dirty="0"/>
          </a:p>
          <a:p>
            <a:pPr lvl="0"/>
            <a:r>
              <a:rPr lang="zh-CN" altLang="zh-CN" sz="1050" b="1" dirty="0"/>
              <a:t>用户编辑比赛的名称，类型等，最后点击提交</a:t>
            </a:r>
            <a:endParaRPr lang="zh-CN" altLang="zh-CN" sz="1050" dirty="0"/>
          </a:p>
          <a:p>
            <a:pPr lvl="0"/>
            <a:r>
              <a:rPr lang="zh-CN" altLang="zh-CN" sz="1050" b="1" dirty="0"/>
              <a:t>系统将新建的比赛加入到比赛列表中，该比赛处于未开始状态</a:t>
            </a:r>
            <a:endParaRPr lang="zh-CN" altLang="zh-CN" sz="1050" dirty="0"/>
          </a:p>
        </p:txBody>
      </p:sp>
      <p:sp>
        <p:nvSpPr>
          <p:cNvPr id="84" name="文本框 113">
            <a:extLst>
              <a:ext uri="{FF2B5EF4-FFF2-40B4-BE49-F238E27FC236}">
                <a16:creationId xmlns:a16="http://schemas.microsoft.com/office/drawing/2014/main" id="{60733BBB-DAFA-4CA2-AEB7-4CF1489DBBA9}"/>
              </a:ext>
            </a:extLst>
          </p:cNvPr>
          <p:cNvSpPr txBox="1"/>
          <p:nvPr/>
        </p:nvSpPr>
        <p:spPr>
          <a:xfrm>
            <a:off x="7555703" y="1182951"/>
            <a:ext cx="1685936" cy="1546577"/>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用户点击“单词比赛”</a:t>
            </a:r>
            <a:endParaRPr lang="zh-CN" altLang="zh-CN" sz="1050" dirty="0"/>
          </a:p>
          <a:p>
            <a:pPr lvl="0"/>
            <a:r>
              <a:rPr lang="zh-CN" altLang="zh-CN" sz="1050" b="1" dirty="0"/>
              <a:t>系统跳转到“比赛列表界面”</a:t>
            </a:r>
            <a:endParaRPr lang="zh-CN" altLang="zh-CN" sz="1050" dirty="0"/>
          </a:p>
          <a:p>
            <a:pPr lvl="0"/>
            <a:r>
              <a:rPr lang="zh-CN" altLang="zh-CN" sz="1050" b="1" dirty="0"/>
              <a:t>比赛有三种状态 未开始  进行中  已结束</a:t>
            </a:r>
            <a:endParaRPr lang="zh-CN" altLang="zh-CN" sz="1050" dirty="0"/>
          </a:p>
          <a:p>
            <a:pPr lvl="0"/>
            <a:r>
              <a:rPr lang="zh-CN" altLang="zh-CN" sz="1050" b="1" dirty="0"/>
              <a:t>用户可以点击比赛后的“开始“和”结束“按钮操作比赛</a:t>
            </a:r>
            <a:endParaRPr lang="zh-CN" altLang="zh-CN" sz="1050" dirty="0"/>
          </a:p>
        </p:txBody>
      </p:sp>
      <p:sp>
        <p:nvSpPr>
          <p:cNvPr id="85" name="矩形 3">
            <a:extLst>
              <a:ext uri="{FF2B5EF4-FFF2-40B4-BE49-F238E27FC236}">
                <a16:creationId xmlns:a16="http://schemas.microsoft.com/office/drawing/2014/main" id="{2A7A2FD1-EB5E-49F7-914A-B6F61981E86F}"/>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教师端事件</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12481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barn(inVertical)">
                                      <p:cBhvr>
                                        <p:cTn id="13" dur="500"/>
                                        <p:tgtEl>
                                          <p:spTgt spid="59"/>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up)">
                                      <p:cBhvr>
                                        <p:cTn id="17" dur="500"/>
                                        <p:tgtEl>
                                          <p:spTgt spid="69"/>
                                        </p:tgtEl>
                                      </p:cBhvr>
                                    </p:animEffect>
                                  </p:childTnLst>
                                </p:cTn>
                              </p:par>
                            </p:childTnLst>
                          </p:cTn>
                        </p:par>
                        <p:par>
                          <p:cTn id="18" fill="hold">
                            <p:stCondLst>
                              <p:cond delay="2000"/>
                            </p:stCondLst>
                            <p:childTnLst>
                              <p:par>
                                <p:cTn id="19" presetID="2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par>
                          <p:cTn id="26" fill="hold">
                            <p:stCondLst>
                              <p:cond delay="3000"/>
                            </p:stCondLst>
                            <p:childTnLst>
                              <p:par>
                                <p:cTn id="27" presetID="22" presetClass="entr" presetSubtype="2"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right)">
                                      <p:cBhvr>
                                        <p:cTn id="29" dur="500"/>
                                        <p:tgtEl>
                                          <p:spTgt spid="8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ipe(left)">
                                      <p:cBhvr>
                                        <p:cTn id="32" dur="500"/>
                                        <p:tgtEl>
                                          <p:spTgt spid="84"/>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right)">
                                      <p:cBhvr>
                                        <p:cTn id="35" dur="500"/>
                                        <p:tgtEl>
                                          <p:spTgt spid="82"/>
                                        </p:tgtEl>
                                      </p:cBhvr>
                                    </p:animEffect>
                                  </p:childTnLst>
                                </p:cTn>
                              </p:par>
                              <p:par>
                                <p:cTn id="36" presetID="22" presetClass="entr" presetSubtype="4"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wipe(down)">
                                      <p:cBhvr>
                                        <p:cTn id="38" dur="500"/>
                                        <p:tgtEl>
                                          <p:spTgt spid="76"/>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wipe(left)">
                                      <p:cBhvr>
                                        <p:cTn id="4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4" grpId="0"/>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464782" y="3806864"/>
            <a:ext cx="3262432"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调研与选型</a:t>
            </a:r>
          </a:p>
        </p:txBody>
      </p:sp>
      <p:grpSp>
        <p:nvGrpSpPr>
          <p:cNvPr id="10" name="组合 9"/>
          <p:cNvGrpSpPr/>
          <p:nvPr/>
        </p:nvGrpSpPr>
        <p:grpSpPr>
          <a:xfrm>
            <a:off x="5023040" y="1569382"/>
            <a:ext cx="2498670" cy="1862048"/>
            <a:chOff x="2757770" y="2361497"/>
            <a:chExt cx="2498670" cy="1862048"/>
          </a:xfrm>
        </p:grpSpPr>
        <p:sp>
          <p:nvSpPr>
            <p:cNvPr id="12"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a:solidFill>
                    <a:schemeClr val="accent1"/>
                  </a:solidFill>
                  <a:latin typeface="Impact" panose="020B0806030902050204" pitchFamily="34" charset="0"/>
                  <a:ea typeface="微软雅黑" pitchFamily="34" charset="-122"/>
                </a:rPr>
                <a:t>03</a:t>
              </a:r>
              <a:endParaRPr lang="en-US" altLang="ko-KR" sz="8800" kern="0" dirty="0">
                <a:solidFill>
                  <a:schemeClr val="accent1"/>
                </a:solidFill>
                <a:latin typeface="Impact" panose="020B0806030902050204" pitchFamily="34" charset="0"/>
                <a:ea typeface="微软雅黑" pitchFamily="34" charset="-122"/>
              </a:endParaRPr>
            </a:p>
          </p:txBody>
        </p:sp>
        <p:sp>
          <p:nvSpPr>
            <p:cNvPr id="13" name="椭圆 1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16"/>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15038556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50" fill="hold"/>
                                        <p:tgtEl>
                                          <p:spTgt spid="17"/>
                                        </p:tgtEl>
                                        <p:attrNameLst>
                                          <p:attrName>ppt_w</p:attrName>
                                        </p:attrNameLst>
                                      </p:cBhvr>
                                      <p:tavLst>
                                        <p:tav tm="0">
                                          <p:val>
                                            <p:strVal val="4*#ppt_w"/>
                                          </p:val>
                                        </p:tav>
                                        <p:tav tm="100000">
                                          <p:val>
                                            <p:strVal val="#ppt_w"/>
                                          </p:val>
                                        </p:tav>
                                      </p:tavLst>
                                    </p:anim>
                                    <p:anim calcmode="lin" valueType="num">
                                      <p:cBhvr>
                                        <p:cTn id="8" dur="350" fill="hold"/>
                                        <p:tgtEl>
                                          <p:spTgt spid="17"/>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childTnLst>
                          </p:cTn>
                        </p:par>
                        <p:par>
                          <p:cTn id="19" fill="hold">
                            <p:stCondLst>
                              <p:cond delay="85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83B1A3D1-C359-43AB-B805-D94AFF4C534B}"/>
              </a:ext>
            </a:extLst>
          </p:cNvPr>
          <p:cNvSpPr>
            <a:spLocks noChangeArrowheads="1"/>
          </p:cNvSpPr>
          <p:nvPr/>
        </p:nvSpPr>
        <p:spPr bwMode="auto">
          <a:xfrm>
            <a:off x="1073958" y="224898"/>
            <a:ext cx="26468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开发环境选型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 name="文本框 3">
            <a:extLst>
              <a:ext uri="{FF2B5EF4-FFF2-40B4-BE49-F238E27FC236}">
                <a16:creationId xmlns:a16="http://schemas.microsoft.com/office/drawing/2014/main" id="{21AF4004-AD25-4179-BD74-3A9FDD685A4A}"/>
              </a:ext>
            </a:extLst>
          </p:cNvPr>
          <p:cNvSpPr txBox="1"/>
          <p:nvPr/>
        </p:nvSpPr>
        <p:spPr>
          <a:xfrm>
            <a:off x="1667228" y="1442907"/>
            <a:ext cx="8857543" cy="2934906"/>
          </a:xfrm>
          <a:prstGeom prst="rect">
            <a:avLst/>
          </a:prstGeom>
          <a:noFill/>
        </p:spPr>
        <p:txBody>
          <a:bodyPr wrap="square" rtlCol="0">
            <a:spAutoFit/>
          </a:bodyPr>
          <a:lstStyle/>
          <a:p>
            <a:pPr>
              <a:lnSpc>
                <a:spcPct val="200000"/>
              </a:lnSpc>
            </a:pPr>
            <a:r>
              <a:rPr lang="en-US" altLang="zh-CN" sz="2400" dirty="0"/>
              <a:t>	</a:t>
            </a:r>
            <a:r>
              <a:rPr lang="zh-CN" altLang="en-US" sz="2400" dirty="0"/>
              <a:t>开发环境选用</a:t>
            </a:r>
            <a:r>
              <a:rPr lang="en-US" altLang="zh-CN" sz="2400" dirty="0"/>
              <a:t>Anaconda3</a:t>
            </a:r>
            <a:r>
              <a:rPr lang="zh-CN" altLang="en-US" sz="2400" dirty="0"/>
              <a:t>，</a:t>
            </a:r>
            <a:r>
              <a:rPr lang="en-US" altLang="zh-CN" sz="2400" dirty="0"/>
              <a:t>Anaconda</a:t>
            </a:r>
            <a:r>
              <a:rPr lang="zh-CN" altLang="en-US" sz="2400" dirty="0"/>
              <a:t>是一个开源的</a:t>
            </a:r>
            <a:r>
              <a:rPr lang="en-US" altLang="zh-CN" sz="2400" dirty="0"/>
              <a:t>Python</a:t>
            </a:r>
            <a:r>
              <a:rPr lang="zh-CN" altLang="en-US" sz="2400" dirty="0"/>
              <a:t>发行版本，其中包含了许多常用的科学包及其依赖项，并且</a:t>
            </a:r>
            <a:r>
              <a:rPr lang="en-US" altLang="zh-CN" sz="2400" dirty="0"/>
              <a:t>Anaconda</a:t>
            </a:r>
            <a:r>
              <a:rPr lang="zh-CN" altLang="en-US" sz="2400" dirty="0"/>
              <a:t>可以创建多个互不干扰的开发环境，分别运行不同版本的软件包，以达到兼容目的。</a:t>
            </a:r>
          </a:p>
        </p:txBody>
      </p:sp>
      <p:pic>
        <p:nvPicPr>
          <p:cNvPr id="3" name="图片 2">
            <a:extLst>
              <a:ext uri="{FF2B5EF4-FFF2-40B4-BE49-F238E27FC236}">
                <a16:creationId xmlns:a16="http://schemas.microsoft.com/office/drawing/2014/main" id="{9EFE58B2-A31E-4075-A1D1-EC1350DCCE4F}"/>
              </a:ext>
            </a:extLst>
          </p:cNvPr>
          <p:cNvPicPr>
            <a:picLocks noChangeAspect="1"/>
          </p:cNvPicPr>
          <p:nvPr/>
        </p:nvPicPr>
        <p:blipFill>
          <a:blip r:embed="rId2"/>
          <a:stretch>
            <a:fillRect/>
          </a:stretch>
        </p:blipFill>
        <p:spPr>
          <a:xfrm>
            <a:off x="199098" y="1311771"/>
            <a:ext cx="1961905" cy="476190"/>
          </a:xfrm>
          <a:prstGeom prst="rect">
            <a:avLst/>
          </a:prstGeom>
        </p:spPr>
      </p:pic>
    </p:spTree>
    <p:extLst>
      <p:ext uri="{BB962C8B-B14F-4D97-AF65-F5344CB8AC3E}">
        <p14:creationId xmlns:p14="http://schemas.microsoft.com/office/powerpoint/2010/main" val="45735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83B1A3D1-C359-43AB-B805-D94AFF4C534B}"/>
              </a:ext>
            </a:extLst>
          </p:cNvPr>
          <p:cNvSpPr>
            <a:spLocks noChangeArrowheads="1"/>
          </p:cNvSpPr>
          <p:nvPr/>
        </p:nvSpPr>
        <p:spPr bwMode="auto">
          <a:xfrm>
            <a:off x="1073958" y="224898"/>
            <a:ext cx="26468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前端技术选型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 name="文本框 3">
            <a:extLst>
              <a:ext uri="{FF2B5EF4-FFF2-40B4-BE49-F238E27FC236}">
                <a16:creationId xmlns:a16="http://schemas.microsoft.com/office/drawing/2014/main" id="{21AF4004-AD25-4179-BD74-3A9FDD685A4A}"/>
              </a:ext>
            </a:extLst>
          </p:cNvPr>
          <p:cNvSpPr txBox="1"/>
          <p:nvPr/>
        </p:nvSpPr>
        <p:spPr>
          <a:xfrm>
            <a:off x="1218418" y="1149292"/>
            <a:ext cx="9755164" cy="5151538"/>
          </a:xfrm>
          <a:prstGeom prst="rect">
            <a:avLst/>
          </a:prstGeom>
          <a:noFill/>
        </p:spPr>
        <p:txBody>
          <a:bodyPr wrap="square" rtlCol="0">
            <a:spAutoFit/>
          </a:bodyPr>
          <a:lstStyle/>
          <a:p>
            <a:pPr>
              <a:lnSpc>
                <a:spcPct val="200000"/>
              </a:lnSpc>
            </a:pPr>
            <a:r>
              <a:rPr lang="en-US" altLang="zh-CN" sz="2400" dirty="0"/>
              <a:t>	</a:t>
            </a:r>
            <a:r>
              <a:rPr lang="zh-CN" altLang="en-US" sz="2400" dirty="0"/>
              <a:t>前端使用</a:t>
            </a:r>
            <a:r>
              <a:rPr lang="en-US" altLang="zh-CN" sz="2400" dirty="0" err="1"/>
              <a:t>HTML+JavaScript</a:t>
            </a:r>
            <a:r>
              <a:rPr lang="zh-CN" altLang="en-US" sz="2400" dirty="0"/>
              <a:t>来开发。</a:t>
            </a:r>
            <a:endParaRPr lang="en-US" altLang="zh-CN" sz="2400" dirty="0"/>
          </a:p>
          <a:p>
            <a:pPr>
              <a:lnSpc>
                <a:spcPct val="200000"/>
              </a:lnSpc>
            </a:pPr>
            <a:r>
              <a:rPr lang="en-US" altLang="zh-CN" sz="2400" dirty="0"/>
              <a:t>	HTML</a:t>
            </a:r>
            <a:r>
              <a:rPr lang="zh-CN" altLang="en-US" sz="2400" dirty="0"/>
              <a:t>是网络统一标准，并且</a:t>
            </a:r>
            <a:r>
              <a:rPr lang="en-US" altLang="zh-CN" sz="2400" dirty="0"/>
              <a:t>HTML</a:t>
            </a:r>
            <a:r>
              <a:rPr lang="zh-CN" altLang="en-US" sz="2400" dirty="0"/>
              <a:t>具备丰富的标签，满足网站开发的需求。</a:t>
            </a:r>
            <a:endParaRPr lang="en-US" altLang="zh-CN" sz="2400" dirty="0"/>
          </a:p>
          <a:p>
            <a:pPr>
              <a:lnSpc>
                <a:spcPct val="200000"/>
              </a:lnSpc>
            </a:pPr>
            <a:r>
              <a:rPr lang="en-US" altLang="zh-CN" sz="2400" dirty="0">
                <a:latin typeface="+mn-ea"/>
              </a:rPr>
              <a:t>	JavaScript</a:t>
            </a:r>
            <a:r>
              <a:rPr lang="zh-CN" altLang="en-US" sz="2400" dirty="0">
                <a:latin typeface="+mn-ea"/>
              </a:rPr>
              <a:t>（简称“</a:t>
            </a:r>
            <a:r>
              <a:rPr lang="en-US" altLang="zh-CN" sz="2400" dirty="0">
                <a:latin typeface="+mn-ea"/>
              </a:rPr>
              <a:t>JS”</a:t>
            </a:r>
            <a:r>
              <a:rPr lang="zh-CN" altLang="en-US" sz="2400" dirty="0">
                <a:latin typeface="+mn-ea"/>
              </a:rPr>
              <a:t>） 是一种具有函数优先的轻量级，解释型或即时编译型的编程语言，主要用来向</a:t>
            </a:r>
            <a:r>
              <a:rPr lang="en-US" altLang="zh-CN" sz="2400" dirty="0">
                <a:latin typeface="+mn-ea"/>
              </a:rPr>
              <a:t>HTML</a:t>
            </a:r>
            <a:r>
              <a:rPr lang="zh-CN" altLang="en-US" sz="2400" dirty="0">
                <a:latin typeface="+mn-ea"/>
              </a:rPr>
              <a:t>页面添加一个交互行为，可以直接嵌入</a:t>
            </a:r>
            <a:r>
              <a:rPr lang="en-US" altLang="zh-CN" sz="2400" dirty="0">
                <a:latin typeface="+mn-ea"/>
              </a:rPr>
              <a:t>HTML</a:t>
            </a:r>
            <a:r>
              <a:rPr lang="zh-CN" altLang="en-US" sz="2400" dirty="0">
                <a:latin typeface="+mn-ea"/>
              </a:rPr>
              <a:t>页面，也可以写成单独的</a:t>
            </a:r>
            <a:r>
              <a:rPr lang="en-US" altLang="zh-CN" sz="2400" dirty="0">
                <a:latin typeface="+mn-ea"/>
              </a:rPr>
              <a:t>Js</a:t>
            </a:r>
            <a:r>
              <a:rPr lang="zh-CN" altLang="en-US" sz="2400" dirty="0">
                <a:latin typeface="+mn-ea"/>
              </a:rPr>
              <a:t>文件。并且</a:t>
            </a:r>
            <a:r>
              <a:rPr lang="en-US" altLang="zh-CN" sz="2400" dirty="0">
                <a:latin typeface="+mn-ea"/>
              </a:rPr>
              <a:t>JavaScript</a:t>
            </a:r>
            <a:r>
              <a:rPr lang="zh-CN" altLang="en-US" sz="2400" dirty="0">
                <a:latin typeface="+mn-ea"/>
              </a:rPr>
              <a:t>具有跨平台的特性，现在大多数浏览器都支持</a:t>
            </a:r>
            <a:r>
              <a:rPr lang="en-US" altLang="zh-CN" sz="2400" dirty="0">
                <a:latin typeface="+mn-ea"/>
              </a:rPr>
              <a:t>JavaScript</a:t>
            </a:r>
            <a:r>
              <a:rPr lang="zh-CN" altLang="en-US" sz="2400" dirty="0">
                <a:latin typeface="+mn-ea"/>
              </a:rPr>
              <a:t>。</a:t>
            </a:r>
          </a:p>
        </p:txBody>
      </p:sp>
    </p:spTree>
    <p:extLst>
      <p:ext uri="{BB962C8B-B14F-4D97-AF65-F5344CB8AC3E}">
        <p14:creationId xmlns:p14="http://schemas.microsoft.com/office/powerpoint/2010/main" val="110232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83B1A3D1-C359-43AB-B805-D94AFF4C534B}"/>
              </a:ext>
            </a:extLst>
          </p:cNvPr>
          <p:cNvSpPr>
            <a:spLocks noChangeArrowheads="1"/>
          </p:cNvSpPr>
          <p:nvPr/>
        </p:nvSpPr>
        <p:spPr bwMode="auto">
          <a:xfrm>
            <a:off x="1073958" y="224898"/>
            <a:ext cx="26468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前端框架选型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a:extLst>
              <a:ext uri="{FF2B5EF4-FFF2-40B4-BE49-F238E27FC236}">
                <a16:creationId xmlns:a16="http://schemas.microsoft.com/office/drawing/2014/main" id="{C7E42558-604C-4C49-88FC-2E92EEFA0A66}"/>
              </a:ext>
            </a:extLst>
          </p:cNvPr>
          <p:cNvSpPr txBox="1"/>
          <p:nvPr/>
        </p:nvSpPr>
        <p:spPr>
          <a:xfrm>
            <a:off x="1461781" y="1086502"/>
            <a:ext cx="9268437" cy="4816703"/>
          </a:xfrm>
          <a:prstGeom prst="rect">
            <a:avLst/>
          </a:prstGeom>
          <a:noFill/>
        </p:spPr>
        <p:txBody>
          <a:bodyPr wrap="square" rtlCol="0">
            <a:spAutoFit/>
          </a:bodyPr>
          <a:lstStyle/>
          <a:p>
            <a:pPr>
              <a:lnSpc>
                <a:spcPct val="150000"/>
              </a:lnSpc>
            </a:pPr>
            <a:r>
              <a:rPr lang="en-US" altLang="zh-CN" sz="2400" dirty="0"/>
              <a:t>	</a:t>
            </a:r>
            <a:r>
              <a:rPr lang="zh-CN" altLang="en-US" sz="2400" dirty="0"/>
              <a:t>前端框架选用</a:t>
            </a:r>
            <a:r>
              <a:rPr lang="en-US" altLang="zh-CN" sz="2400" dirty="0"/>
              <a:t>Vue.js</a:t>
            </a:r>
            <a:r>
              <a:rPr lang="zh-CN" altLang="en-US" sz="2400" dirty="0"/>
              <a:t>框架。</a:t>
            </a:r>
            <a:endParaRPr lang="en-US" altLang="zh-CN" sz="2400" dirty="0"/>
          </a:p>
          <a:p>
            <a:pPr>
              <a:lnSpc>
                <a:spcPct val="150000"/>
              </a:lnSpc>
            </a:pPr>
            <a:r>
              <a:rPr lang="en-US" altLang="zh-CN" sz="2400" dirty="0"/>
              <a:t>	Vue</a:t>
            </a:r>
            <a:r>
              <a:rPr lang="zh-CN" altLang="zh-CN" sz="2400" dirty="0"/>
              <a:t>是一套用于构建用户界面的渐进式</a:t>
            </a:r>
            <a:r>
              <a:rPr lang="en-US" altLang="zh-CN" sz="2400" dirty="0"/>
              <a:t>JavaScript</a:t>
            </a:r>
            <a:r>
              <a:rPr lang="zh-CN" altLang="zh-CN" sz="2400" dirty="0"/>
              <a:t>框架；与其它大型框架不同的是，</a:t>
            </a:r>
            <a:r>
              <a:rPr lang="en-US" altLang="zh-CN" sz="2400" dirty="0"/>
              <a:t>Vue </a:t>
            </a:r>
            <a:r>
              <a:rPr lang="zh-CN" altLang="zh-CN" sz="2400" dirty="0"/>
              <a:t>被设计为可以自底向上逐层应用；</a:t>
            </a:r>
            <a:r>
              <a:rPr lang="en-US" altLang="zh-CN" sz="2400" dirty="0"/>
              <a:t>Vue </a:t>
            </a:r>
            <a:r>
              <a:rPr lang="zh-CN" altLang="zh-CN" sz="2400" dirty="0"/>
              <a:t>的核心库只关注视图层，并且非常容易学习，非常容易与其它库或已有项目整合。</a:t>
            </a:r>
            <a:endParaRPr lang="en-US" altLang="zh-CN" sz="2400" dirty="0"/>
          </a:p>
          <a:p>
            <a:pPr>
              <a:lnSpc>
                <a:spcPct val="150000"/>
              </a:lnSpc>
            </a:pPr>
            <a:r>
              <a:rPr lang="en-US" altLang="zh-CN" sz="2400" dirty="0"/>
              <a:t>	Vue</a:t>
            </a:r>
            <a:r>
              <a:rPr lang="zh-CN" altLang="en-US" sz="2400" dirty="0"/>
              <a:t>在</a:t>
            </a:r>
            <a:r>
              <a:rPr lang="en-US" altLang="zh-CN" sz="2400" dirty="0"/>
              <a:t>GitHub</a:t>
            </a:r>
            <a:r>
              <a:rPr lang="zh-CN" altLang="en-US" sz="2400" dirty="0"/>
              <a:t>上面有很多丰富的资源组件，在开发时可以直接使用，减轻了开发压力。</a:t>
            </a:r>
            <a:endParaRPr lang="en-US" altLang="zh-CN" sz="2400" dirty="0"/>
          </a:p>
          <a:p>
            <a:pPr>
              <a:lnSpc>
                <a:spcPct val="150000"/>
              </a:lnSpc>
            </a:pPr>
            <a:r>
              <a:rPr lang="en-US" altLang="zh-CN" sz="2400" dirty="0"/>
              <a:t>	</a:t>
            </a:r>
            <a:r>
              <a:rPr lang="zh-CN" altLang="en-US" sz="2400" dirty="0"/>
              <a:t>小组成员刚刚学习了</a:t>
            </a:r>
            <a:r>
              <a:rPr lang="en-US" altLang="zh-CN" sz="2400" dirty="0"/>
              <a:t>Vue</a:t>
            </a:r>
            <a:r>
              <a:rPr lang="zh-CN" altLang="en-US" sz="2400" dirty="0"/>
              <a:t>，在开发上更熟悉，开发效率会更高。</a:t>
            </a:r>
            <a:endParaRPr lang="zh-CN" altLang="zh-CN" sz="2400" dirty="0"/>
          </a:p>
          <a:p>
            <a:endParaRPr lang="zh-CN" altLang="en-US" dirty="0"/>
          </a:p>
        </p:txBody>
      </p:sp>
      <p:pic>
        <p:nvPicPr>
          <p:cNvPr id="4" name="图片 3">
            <a:extLst>
              <a:ext uri="{FF2B5EF4-FFF2-40B4-BE49-F238E27FC236}">
                <a16:creationId xmlns:a16="http://schemas.microsoft.com/office/drawing/2014/main" id="{1C99A6ED-F6E0-4AD6-9948-11E157B938D6}"/>
              </a:ext>
            </a:extLst>
          </p:cNvPr>
          <p:cNvPicPr>
            <a:picLocks noChangeAspect="1"/>
          </p:cNvPicPr>
          <p:nvPr/>
        </p:nvPicPr>
        <p:blipFill>
          <a:blip r:embed="rId2"/>
          <a:stretch>
            <a:fillRect/>
          </a:stretch>
        </p:blipFill>
        <p:spPr>
          <a:xfrm>
            <a:off x="252257" y="1177058"/>
            <a:ext cx="1209524" cy="1047619"/>
          </a:xfrm>
          <a:prstGeom prst="rect">
            <a:avLst/>
          </a:prstGeom>
        </p:spPr>
      </p:pic>
    </p:spTree>
    <p:extLst>
      <p:ext uri="{BB962C8B-B14F-4D97-AF65-F5344CB8AC3E}">
        <p14:creationId xmlns:p14="http://schemas.microsoft.com/office/powerpoint/2010/main" val="26478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83B1A3D1-C359-43AB-B805-D94AFF4C534B}"/>
              </a:ext>
            </a:extLst>
          </p:cNvPr>
          <p:cNvSpPr>
            <a:spLocks noChangeArrowheads="1"/>
          </p:cNvSpPr>
          <p:nvPr/>
        </p:nvSpPr>
        <p:spPr bwMode="auto">
          <a:xfrm>
            <a:off x="1073958" y="224898"/>
            <a:ext cx="34675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后端开发语言选型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a:extLst>
              <a:ext uri="{FF2B5EF4-FFF2-40B4-BE49-F238E27FC236}">
                <a16:creationId xmlns:a16="http://schemas.microsoft.com/office/drawing/2014/main" id="{C7E42558-604C-4C49-88FC-2E92EEFA0A66}"/>
              </a:ext>
            </a:extLst>
          </p:cNvPr>
          <p:cNvSpPr txBox="1"/>
          <p:nvPr/>
        </p:nvSpPr>
        <p:spPr>
          <a:xfrm>
            <a:off x="1733725" y="1828800"/>
            <a:ext cx="8724550" cy="3904402"/>
          </a:xfrm>
          <a:prstGeom prst="rect">
            <a:avLst/>
          </a:prstGeom>
          <a:noFill/>
        </p:spPr>
        <p:txBody>
          <a:bodyPr wrap="square" rtlCol="0">
            <a:spAutoFit/>
          </a:bodyPr>
          <a:lstStyle/>
          <a:p>
            <a:pPr>
              <a:lnSpc>
                <a:spcPct val="150000"/>
              </a:lnSpc>
            </a:pPr>
            <a:r>
              <a:rPr lang="en-US" altLang="zh-CN" sz="2400" dirty="0"/>
              <a:t>	</a:t>
            </a:r>
            <a:r>
              <a:rPr lang="zh-CN" altLang="en-US" sz="2400" dirty="0"/>
              <a:t>后端开发选用</a:t>
            </a:r>
            <a:r>
              <a:rPr lang="en-US" altLang="zh-CN" sz="2400" dirty="0"/>
              <a:t>Python</a:t>
            </a:r>
            <a:r>
              <a:rPr lang="zh-CN" altLang="en-US" sz="2400" dirty="0"/>
              <a:t>语言。</a:t>
            </a:r>
            <a:endParaRPr lang="en-US" altLang="zh-CN" sz="2400" dirty="0"/>
          </a:p>
          <a:p>
            <a:pPr>
              <a:lnSpc>
                <a:spcPct val="150000"/>
              </a:lnSpc>
            </a:pPr>
            <a:r>
              <a:rPr lang="en-US" altLang="zh-CN" sz="2400" dirty="0"/>
              <a:t>	Python </a:t>
            </a:r>
            <a:r>
              <a:rPr lang="zh-CN" altLang="en-US" sz="2400" dirty="0"/>
              <a:t>是一个高层次的结合了解释性、编译性、互动性和面向对象的脚本语言。</a:t>
            </a:r>
            <a:endParaRPr lang="en-US" altLang="zh-CN" sz="2400" dirty="0"/>
          </a:p>
          <a:p>
            <a:pPr>
              <a:lnSpc>
                <a:spcPct val="150000"/>
              </a:lnSpc>
            </a:pPr>
            <a:r>
              <a:rPr lang="en-US" altLang="zh-CN" sz="2400" dirty="0"/>
              <a:t>	Python</a:t>
            </a:r>
            <a:r>
              <a:rPr lang="zh-CN" altLang="en-US" sz="2400" dirty="0"/>
              <a:t>有相对较少的关键词，结构简单，代码定义非常清晰，阅读代码非常简单，降低了维护代码的难度，使的</a:t>
            </a:r>
            <a:r>
              <a:rPr lang="en-US" altLang="zh-CN" sz="2400" dirty="0"/>
              <a:t>Python</a:t>
            </a:r>
            <a:r>
              <a:rPr lang="zh-CN" altLang="en-US" sz="2400" dirty="0"/>
              <a:t>非常容易上手。</a:t>
            </a:r>
            <a:endParaRPr lang="en-US" altLang="zh-CN" sz="2400" dirty="0"/>
          </a:p>
          <a:p>
            <a:pPr>
              <a:lnSpc>
                <a:spcPct val="150000"/>
              </a:lnSpc>
            </a:pPr>
            <a:r>
              <a:rPr lang="en-US" altLang="zh-CN" sz="2400" dirty="0"/>
              <a:t>	Python</a:t>
            </a:r>
            <a:r>
              <a:rPr lang="zh-CN" altLang="en-US" sz="2400" dirty="0"/>
              <a:t>拥有丰富的扩展库，跨平台。</a:t>
            </a:r>
          </a:p>
        </p:txBody>
      </p:sp>
      <p:pic>
        <p:nvPicPr>
          <p:cNvPr id="4" name="图片 3">
            <a:extLst>
              <a:ext uri="{FF2B5EF4-FFF2-40B4-BE49-F238E27FC236}">
                <a16:creationId xmlns:a16="http://schemas.microsoft.com/office/drawing/2014/main" id="{C01EF509-2AF0-48EC-9FBF-F327C3422EA8}"/>
              </a:ext>
            </a:extLst>
          </p:cNvPr>
          <p:cNvPicPr>
            <a:picLocks noChangeAspect="1"/>
          </p:cNvPicPr>
          <p:nvPr/>
        </p:nvPicPr>
        <p:blipFill>
          <a:blip r:embed="rId2"/>
          <a:stretch>
            <a:fillRect/>
          </a:stretch>
        </p:blipFill>
        <p:spPr>
          <a:xfrm>
            <a:off x="378493" y="1347847"/>
            <a:ext cx="1133333" cy="961905"/>
          </a:xfrm>
          <a:prstGeom prst="rect">
            <a:avLst/>
          </a:prstGeom>
        </p:spPr>
      </p:pic>
    </p:spTree>
    <p:extLst>
      <p:ext uri="{BB962C8B-B14F-4D97-AF65-F5344CB8AC3E}">
        <p14:creationId xmlns:p14="http://schemas.microsoft.com/office/powerpoint/2010/main" val="17507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9A4BE355-38F1-4D77-8B35-61F783CF9C5F}"/>
              </a:ext>
            </a:extLst>
          </p:cNvPr>
          <p:cNvSpPr>
            <a:spLocks noChangeArrowheads="1"/>
          </p:cNvSpPr>
          <p:nvPr/>
        </p:nvSpPr>
        <p:spPr bwMode="auto">
          <a:xfrm>
            <a:off x="1073958" y="224898"/>
            <a:ext cx="34675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后端开发框架选型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a:extLst>
              <a:ext uri="{FF2B5EF4-FFF2-40B4-BE49-F238E27FC236}">
                <a16:creationId xmlns:a16="http://schemas.microsoft.com/office/drawing/2014/main" id="{749DDB41-9500-4BB3-B2D9-BE426172163D}"/>
              </a:ext>
            </a:extLst>
          </p:cNvPr>
          <p:cNvSpPr txBox="1"/>
          <p:nvPr/>
        </p:nvSpPr>
        <p:spPr>
          <a:xfrm>
            <a:off x="1586917" y="1551963"/>
            <a:ext cx="9018165" cy="4458400"/>
          </a:xfrm>
          <a:prstGeom prst="rect">
            <a:avLst/>
          </a:prstGeom>
          <a:noFill/>
        </p:spPr>
        <p:txBody>
          <a:bodyPr wrap="square" rtlCol="0">
            <a:spAutoFit/>
          </a:bodyPr>
          <a:lstStyle/>
          <a:p>
            <a:pPr>
              <a:lnSpc>
                <a:spcPct val="150000"/>
              </a:lnSpc>
            </a:pPr>
            <a:r>
              <a:rPr lang="en-US" altLang="zh-CN" sz="2400" dirty="0"/>
              <a:t>	</a:t>
            </a:r>
            <a:r>
              <a:rPr lang="zh-CN" altLang="en-US" sz="2400" dirty="0"/>
              <a:t>后端开发框架选用</a:t>
            </a:r>
            <a:r>
              <a:rPr lang="en-US" altLang="zh-CN" sz="2400" dirty="0"/>
              <a:t>Django</a:t>
            </a:r>
            <a:r>
              <a:rPr lang="zh-CN" altLang="en-US" sz="2400" dirty="0"/>
              <a:t>。</a:t>
            </a:r>
            <a:endParaRPr lang="en-US" altLang="zh-CN" sz="2400" dirty="0"/>
          </a:p>
          <a:p>
            <a:pPr>
              <a:lnSpc>
                <a:spcPct val="150000"/>
              </a:lnSpc>
            </a:pPr>
            <a:r>
              <a:rPr lang="en-US" altLang="zh-CN" sz="2400" dirty="0"/>
              <a:t>	Django</a:t>
            </a:r>
            <a:r>
              <a:rPr lang="zh-CN" altLang="en-US" sz="2400" dirty="0"/>
              <a:t>是高水准的</a:t>
            </a:r>
            <a:r>
              <a:rPr lang="en-US" altLang="zh-CN" sz="2400" dirty="0"/>
              <a:t>Python</a:t>
            </a:r>
            <a:r>
              <a:rPr lang="zh-CN" altLang="en-US" sz="2400" dirty="0"/>
              <a:t>编程语言驱动的一个开源模型．视图，控制器风格的</a:t>
            </a:r>
            <a:r>
              <a:rPr lang="en-US" altLang="zh-CN" sz="2400" dirty="0"/>
              <a:t>Web</a:t>
            </a:r>
            <a:r>
              <a:rPr lang="zh-CN" altLang="en-US" sz="2400" dirty="0"/>
              <a:t>应用程序框架，它起源于开源社区。使用这种架构，程序员可以方便、快捷地创建高品质、易维护、数据库驱动的应用程序。</a:t>
            </a:r>
            <a:endParaRPr lang="en-US" altLang="zh-CN" sz="2400" dirty="0"/>
          </a:p>
          <a:p>
            <a:pPr>
              <a:lnSpc>
                <a:spcPct val="150000"/>
              </a:lnSpc>
            </a:pPr>
            <a:r>
              <a:rPr lang="en-US" altLang="zh-CN" sz="2400" dirty="0"/>
              <a:t>	Django</a:t>
            </a:r>
            <a:r>
              <a:rPr lang="zh-CN" altLang="en-US" sz="2400" dirty="0"/>
              <a:t>遵循</a:t>
            </a:r>
            <a:r>
              <a:rPr lang="en-US" altLang="zh-CN" sz="2400" dirty="0"/>
              <a:t>MVC</a:t>
            </a:r>
            <a:r>
              <a:rPr lang="zh-CN" altLang="en-US" sz="2400" dirty="0"/>
              <a:t>设计模式，但其主要使用的是</a:t>
            </a:r>
            <a:r>
              <a:rPr lang="en-US" altLang="zh-CN" sz="2400" dirty="0"/>
              <a:t>MTV</a:t>
            </a:r>
            <a:r>
              <a:rPr lang="zh-CN" altLang="en-US" sz="2400" dirty="0"/>
              <a:t>模式，即模型、模板和视图。模型主要和数据库进行交互，视图主要控制业务逻辑，模板主要控制页面显示。</a:t>
            </a:r>
            <a:endParaRPr lang="en-US" altLang="zh-CN" sz="2400" dirty="0"/>
          </a:p>
        </p:txBody>
      </p:sp>
      <p:pic>
        <p:nvPicPr>
          <p:cNvPr id="4" name="图片 3">
            <a:extLst>
              <a:ext uri="{FF2B5EF4-FFF2-40B4-BE49-F238E27FC236}">
                <a16:creationId xmlns:a16="http://schemas.microsoft.com/office/drawing/2014/main" id="{E72F04D5-4EC3-4307-AF62-0FC1783F5187}"/>
              </a:ext>
            </a:extLst>
          </p:cNvPr>
          <p:cNvPicPr>
            <a:picLocks noChangeAspect="1"/>
          </p:cNvPicPr>
          <p:nvPr/>
        </p:nvPicPr>
        <p:blipFill>
          <a:blip r:embed="rId2"/>
          <a:stretch>
            <a:fillRect/>
          </a:stretch>
        </p:blipFill>
        <p:spPr>
          <a:xfrm>
            <a:off x="215488" y="1275772"/>
            <a:ext cx="1371429" cy="552381"/>
          </a:xfrm>
          <a:prstGeom prst="rect">
            <a:avLst/>
          </a:prstGeom>
        </p:spPr>
      </p:pic>
    </p:spTree>
    <p:extLst>
      <p:ext uri="{BB962C8B-B14F-4D97-AF65-F5344CB8AC3E}">
        <p14:creationId xmlns:p14="http://schemas.microsoft.com/office/powerpoint/2010/main" val="62205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64C30FB9-BFCC-407F-969E-8F8FEF1693AB}"/>
              </a:ext>
            </a:extLst>
          </p:cNvPr>
          <p:cNvSpPr>
            <a:spLocks noChangeArrowheads="1"/>
          </p:cNvSpPr>
          <p:nvPr/>
        </p:nvSpPr>
        <p:spPr bwMode="auto">
          <a:xfrm>
            <a:off x="1073958" y="224898"/>
            <a:ext cx="224450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rPr>
              <a:t>包管理选型</a:t>
            </a:r>
          </a:p>
        </p:txBody>
      </p:sp>
      <p:sp>
        <p:nvSpPr>
          <p:cNvPr id="3" name="文本框 2">
            <a:extLst>
              <a:ext uri="{FF2B5EF4-FFF2-40B4-BE49-F238E27FC236}">
                <a16:creationId xmlns:a16="http://schemas.microsoft.com/office/drawing/2014/main" id="{FEFB075B-8703-4DFE-9180-C70CE1059B4B}"/>
              </a:ext>
            </a:extLst>
          </p:cNvPr>
          <p:cNvSpPr txBox="1"/>
          <p:nvPr/>
        </p:nvSpPr>
        <p:spPr>
          <a:xfrm>
            <a:off x="2887211" y="2122415"/>
            <a:ext cx="6417578" cy="1688411"/>
          </a:xfrm>
          <a:prstGeom prst="rect">
            <a:avLst/>
          </a:prstGeom>
          <a:noFill/>
        </p:spPr>
        <p:txBody>
          <a:bodyPr wrap="square" rtlCol="0">
            <a:spAutoFit/>
          </a:bodyPr>
          <a:lstStyle/>
          <a:p>
            <a:pPr>
              <a:lnSpc>
                <a:spcPct val="150000"/>
              </a:lnSpc>
            </a:pPr>
            <a:r>
              <a:rPr lang="zh-CN" altLang="en-US" sz="2400" dirty="0"/>
              <a:t>使用</a:t>
            </a:r>
            <a:r>
              <a:rPr lang="en-US" altLang="zh-CN" sz="2400" dirty="0"/>
              <a:t>Pip</a:t>
            </a:r>
            <a:r>
              <a:rPr lang="zh-CN" altLang="en-US" sz="2400" dirty="0"/>
              <a:t>和</a:t>
            </a:r>
            <a:r>
              <a:rPr lang="en-US" altLang="zh-CN" sz="2400" dirty="0" err="1"/>
              <a:t>Npm</a:t>
            </a:r>
            <a:r>
              <a:rPr lang="zh-CN" altLang="en-US" sz="2400" dirty="0"/>
              <a:t>进行包管理。</a:t>
            </a:r>
            <a:endParaRPr lang="en-US" altLang="zh-CN" sz="2400" dirty="0"/>
          </a:p>
          <a:p>
            <a:pPr>
              <a:lnSpc>
                <a:spcPct val="150000"/>
              </a:lnSpc>
            </a:pPr>
            <a:r>
              <a:rPr lang="en-US" altLang="zh-CN" sz="2400" dirty="0"/>
              <a:t>Python</a:t>
            </a:r>
            <a:r>
              <a:rPr lang="zh-CN" altLang="en-US" sz="2400" dirty="0"/>
              <a:t>使用</a:t>
            </a:r>
            <a:r>
              <a:rPr lang="en-US" altLang="zh-CN" sz="2400" dirty="0"/>
              <a:t>Pip</a:t>
            </a:r>
            <a:r>
              <a:rPr lang="zh-CN" altLang="en-US" sz="2400" dirty="0"/>
              <a:t>来进行管理。</a:t>
            </a:r>
            <a:endParaRPr lang="en-US" altLang="zh-CN" sz="2400" dirty="0"/>
          </a:p>
          <a:p>
            <a:pPr>
              <a:lnSpc>
                <a:spcPct val="150000"/>
              </a:lnSpc>
            </a:pPr>
            <a:r>
              <a:rPr lang="en-US" altLang="zh-CN" sz="2400" dirty="0"/>
              <a:t>Vue</a:t>
            </a:r>
            <a:r>
              <a:rPr lang="zh-CN" altLang="en-US" sz="2400" dirty="0"/>
              <a:t>使用</a:t>
            </a:r>
            <a:r>
              <a:rPr lang="en-US" altLang="zh-CN" sz="2400" dirty="0" err="1"/>
              <a:t>Npm</a:t>
            </a:r>
            <a:r>
              <a:rPr lang="zh-CN" altLang="en-US" sz="2400" dirty="0"/>
              <a:t>来进行管理。</a:t>
            </a:r>
          </a:p>
        </p:txBody>
      </p:sp>
    </p:spTree>
    <p:extLst>
      <p:ext uri="{BB962C8B-B14F-4D97-AF65-F5344CB8AC3E}">
        <p14:creationId xmlns:p14="http://schemas.microsoft.com/office/powerpoint/2010/main" val="327038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157005" y="3806864"/>
            <a:ext cx="3877985"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开发环境配置</a:t>
            </a:r>
          </a:p>
        </p:txBody>
      </p:sp>
      <p:grpSp>
        <p:nvGrpSpPr>
          <p:cNvPr id="10" name="组合 9"/>
          <p:cNvGrpSpPr/>
          <p:nvPr/>
        </p:nvGrpSpPr>
        <p:grpSpPr>
          <a:xfrm>
            <a:off x="5023040" y="1569382"/>
            <a:ext cx="2498670" cy="1862048"/>
            <a:chOff x="2757770" y="2361497"/>
            <a:chExt cx="2498670" cy="1862048"/>
          </a:xfrm>
        </p:grpSpPr>
        <p:sp>
          <p:nvSpPr>
            <p:cNvPr id="12"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a:solidFill>
                    <a:schemeClr val="accent1"/>
                  </a:solidFill>
                  <a:latin typeface="Impact" panose="020B0806030902050204" pitchFamily="34" charset="0"/>
                  <a:ea typeface="微软雅黑" pitchFamily="34" charset="-122"/>
                </a:rPr>
                <a:t>04</a:t>
              </a:r>
              <a:endParaRPr lang="en-US" altLang="ko-KR" sz="8800" kern="0" dirty="0">
                <a:solidFill>
                  <a:schemeClr val="accent1"/>
                </a:solidFill>
                <a:latin typeface="Impact" panose="020B0806030902050204" pitchFamily="34" charset="0"/>
                <a:ea typeface="微软雅黑" pitchFamily="34" charset="-122"/>
              </a:endParaRPr>
            </a:p>
          </p:txBody>
        </p:sp>
        <p:sp>
          <p:nvSpPr>
            <p:cNvPr id="13" name="椭圆 1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16"/>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06013249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50" fill="hold"/>
                                        <p:tgtEl>
                                          <p:spTgt spid="17"/>
                                        </p:tgtEl>
                                        <p:attrNameLst>
                                          <p:attrName>ppt_w</p:attrName>
                                        </p:attrNameLst>
                                      </p:cBhvr>
                                      <p:tavLst>
                                        <p:tav tm="0">
                                          <p:val>
                                            <p:strVal val="4*#ppt_w"/>
                                          </p:val>
                                        </p:tav>
                                        <p:tav tm="100000">
                                          <p:val>
                                            <p:strVal val="#ppt_w"/>
                                          </p:val>
                                        </p:tav>
                                      </p:tavLst>
                                    </p:anim>
                                    <p:anim calcmode="lin" valueType="num">
                                      <p:cBhvr>
                                        <p:cTn id="8" dur="350" fill="hold"/>
                                        <p:tgtEl>
                                          <p:spTgt spid="17"/>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childTnLst>
                          </p:cTn>
                        </p:par>
                        <p:par>
                          <p:cTn id="19" fill="hold">
                            <p:stCondLst>
                              <p:cond delay="85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571565" y="1495276"/>
            <a:ext cx="4317099"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705"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4"/>
          <p:cNvSpPr txBox="1"/>
          <p:nvPr/>
        </p:nvSpPr>
        <p:spPr>
          <a:xfrm>
            <a:off x="6704725" y="1520868"/>
            <a:ext cx="4183938"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01     </a:t>
            </a:r>
            <a:r>
              <a:rPr lang="zh-CN" altLang="en-US" sz="2400" b="1" dirty="0">
                <a:latin typeface="微软雅黑" panose="020B0503020204020204" pitchFamily="34" charset="-122"/>
                <a:ea typeface="微软雅黑" panose="020B0503020204020204" pitchFamily="34" charset="-122"/>
              </a:rPr>
              <a:t>项目介绍和</a:t>
            </a:r>
            <a:r>
              <a:rPr lang="en-US" altLang="zh-CN" sz="2400" b="1" dirty="0">
                <a:latin typeface="微软雅黑" panose="020B0503020204020204" pitchFamily="34" charset="-122"/>
                <a:ea typeface="微软雅黑" panose="020B0503020204020204" pitchFamily="34" charset="-122"/>
              </a:rPr>
              <a:t>UI</a:t>
            </a:r>
            <a:r>
              <a:rPr lang="zh-CN" altLang="en-US" sz="2400" b="1" dirty="0">
                <a:latin typeface="微软雅黑" panose="020B0503020204020204" pitchFamily="34" charset="-122"/>
                <a:ea typeface="微软雅黑" panose="020B0503020204020204" pitchFamily="34" charset="-122"/>
              </a:rPr>
              <a:t>预览</a:t>
            </a:r>
          </a:p>
        </p:txBody>
      </p:sp>
      <p:sp>
        <p:nvSpPr>
          <p:cNvPr id="18" name="TextBox 59"/>
          <p:cNvSpPr txBox="1">
            <a:spLocks noChangeArrowheads="1"/>
          </p:cNvSpPr>
          <p:nvPr/>
        </p:nvSpPr>
        <p:spPr bwMode="auto">
          <a:xfrm flipH="1">
            <a:off x="1303334" y="2503542"/>
            <a:ext cx="3187903" cy="144655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685800">
              <a:defRPr/>
            </a:pPr>
            <a:r>
              <a:rPr lang="zh-CN" altLang="en-US" sz="6000" b="1" kern="0" dirty="0">
                <a:solidFill>
                  <a:schemeClr val="accent1"/>
                </a:solidFill>
                <a:latin typeface="微软雅黑" pitchFamily="34" charset="-122"/>
                <a:ea typeface="微软雅黑" pitchFamily="34" charset="-122"/>
              </a:rPr>
              <a:t>目录</a:t>
            </a:r>
            <a:endParaRPr lang="en-US" altLang="zh-CN" sz="6000" b="1" kern="0" dirty="0">
              <a:solidFill>
                <a:schemeClr val="accent1"/>
              </a:solidFill>
              <a:latin typeface="微软雅黑" pitchFamily="34" charset="-122"/>
              <a:ea typeface="微软雅黑" pitchFamily="34" charset="-122"/>
            </a:endParaRPr>
          </a:p>
          <a:p>
            <a:pPr algn="r" defTabSz="685800">
              <a:defRPr/>
            </a:pPr>
            <a:r>
              <a:rPr lang="en-US" altLang="ko-KR" sz="2800" b="1" kern="0" dirty="0">
                <a:solidFill>
                  <a:schemeClr val="accent1"/>
                </a:solidFill>
                <a:latin typeface="微软雅黑" pitchFamily="34" charset="-122"/>
                <a:ea typeface="微软雅黑" pitchFamily="34" charset="-122"/>
              </a:rPr>
              <a:t>CONTENTS</a:t>
            </a:r>
            <a:endParaRPr lang="en-US" altLang="ko-KR" sz="2000" kern="0" dirty="0">
              <a:solidFill>
                <a:schemeClr val="accent1"/>
              </a:solidFill>
              <a:latin typeface="微软雅黑" pitchFamily="34" charset="-122"/>
              <a:ea typeface="微软雅黑" pitchFamily="34" charset="-122"/>
            </a:endParaRPr>
          </a:p>
        </p:txBody>
      </p:sp>
      <p:sp>
        <p:nvSpPr>
          <p:cNvPr id="27" name="任意多边形 26"/>
          <p:cNvSpPr/>
          <p:nvPr/>
        </p:nvSpPr>
        <p:spPr>
          <a:xfrm>
            <a:off x="2736733" y="2465164"/>
            <a:ext cx="1845118" cy="534043"/>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34"/>
          <p:cNvSpPr/>
          <p:nvPr/>
        </p:nvSpPr>
        <p:spPr>
          <a:xfrm>
            <a:off x="2046537" y="2795570"/>
            <a:ext cx="2301816" cy="1478645"/>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任意多边形 37"/>
          <p:cNvSpPr/>
          <p:nvPr/>
        </p:nvSpPr>
        <p:spPr>
          <a:xfrm>
            <a:off x="7704904" y="1506858"/>
            <a:ext cx="3183759"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0" fmla="*/ 2463662 w 2463662"/>
              <a:gd name="connsiteY0" fmla="*/ 0 h 373486"/>
              <a:gd name="connsiteX1" fmla="*/ 2463662 w 2463662"/>
              <a:gd name="connsiteY1" fmla="*/ 373486 h 373486"/>
              <a:gd name="connsiteX2" fmla="*/ 0 w 2463662"/>
              <a:gd name="connsiteY2" fmla="*/ 373486 h 373486"/>
            </a:gdLst>
            <a:ahLst/>
            <a:cxnLst>
              <a:cxn ang="0">
                <a:pos x="connsiteX0" y="connsiteY0"/>
              </a:cxn>
              <a:cxn ang="0">
                <a:pos x="connsiteX1" y="connsiteY1"/>
              </a:cxn>
              <a:cxn ang="0">
                <a:pos x="connsiteX2" y="connsiteY2"/>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矩形 42"/>
          <p:cNvSpPr/>
          <p:nvPr/>
        </p:nvSpPr>
        <p:spPr>
          <a:xfrm>
            <a:off x="6571565" y="2575368"/>
            <a:ext cx="4317101"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64"/>
          <p:cNvSpPr txBox="1"/>
          <p:nvPr/>
        </p:nvSpPr>
        <p:spPr>
          <a:xfrm>
            <a:off x="6704725" y="2600960"/>
            <a:ext cx="4183940"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02     </a:t>
            </a:r>
            <a:r>
              <a:rPr lang="zh-CN" altLang="en-US" sz="2400" b="1" dirty="0">
                <a:latin typeface="微软雅黑" panose="020B0503020204020204" pitchFamily="34" charset="-122"/>
                <a:ea typeface="微软雅黑" panose="020B0503020204020204" pitchFamily="34" charset="-122"/>
              </a:rPr>
              <a:t>思维导图和用户故事</a:t>
            </a:r>
          </a:p>
        </p:txBody>
      </p:sp>
      <p:sp>
        <p:nvSpPr>
          <p:cNvPr id="45" name="任意多边形 44"/>
          <p:cNvSpPr/>
          <p:nvPr/>
        </p:nvSpPr>
        <p:spPr>
          <a:xfrm>
            <a:off x="7704904" y="2591410"/>
            <a:ext cx="3183761"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0" fmla="*/ 2463662 w 2463662"/>
              <a:gd name="connsiteY0" fmla="*/ 0 h 373486"/>
              <a:gd name="connsiteX1" fmla="*/ 2463662 w 2463662"/>
              <a:gd name="connsiteY1" fmla="*/ 373486 h 373486"/>
              <a:gd name="connsiteX2" fmla="*/ 0 w 2463662"/>
              <a:gd name="connsiteY2" fmla="*/ 373486 h 373486"/>
            </a:gdLst>
            <a:ahLst/>
            <a:cxnLst>
              <a:cxn ang="0">
                <a:pos x="connsiteX0" y="connsiteY0"/>
              </a:cxn>
              <a:cxn ang="0">
                <a:pos x="connsiteX1" y="connsiteY1"/>
              </a:cxn>
              <a:cxn ang="0">
                <a:pos x="connsiteX2" y="connsiteY2"/>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7" name="矩形 46"/>
          <p:cNvSpPr/>
          <p:nvPr/>
        </p:nvSpPr>
        <p:spPr>
          <a:xfrm>
            <a:off x="6571565" y="3655460"/>
            <a:ext cx="4317098"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64"/>
          <p:cNvSpPr txBox="1"/>
          <p:nvPr/>
        </p:nvSpPr>
        <p:spPr>
          <a:xfrm>
            <a:off x="6704725" y="3681052"/>
            <a:ext cx="4183938"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03     </a:t>
            </a:r>
            <a:r>
              <a:rPr lang="zh-CN" altLang="en-US" sz="2400" b="1" dirty="0">
                <a:latin typeface="微软雅黑" panose="020B0503020204020204" pitchFamily="34" charset="-122"/>
                <a:ea typeface="微软雅黑" panose="020B0503020204020204" pitchFamily="34" charset="-122"/>
              </a:rPr>
              <a:t>调研与选型</a:t>
            </a:r>
          </a:p>
        </p:txBody>
      </p:sp>
      <p:sp>
        <p:nvSpPr>
          <p:cNvPr id="49" name="任意多边形 48"/>
          <p:cNvSpPr/>
          <p:nvPr/>
        </p:nvSpPr>
        <p:spPr>
          <a:xfrm>
            <a:off x="7704905" y="3671502"/>
            <a:ext cx="3183758"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0" fmla="*/ 2463662 w 2463662"/>
              <a:gd name="connsiteY0" fmla="*/ 0 h 373486"/>
              <a:gd name="connsiteX1" fmla="*/ 2463662 w 2463662"/>
              <a:gd name="connsiteY1" fmla="*/ 373486 h 373486"/>
              <a:gd name="connsiteX2" fmla="*/ 0 w 2463662"/>
              <a:gd name="connsiteY2" fmla="*/ 373486 h 373486"/>
            </a:gdLst>
            <a:ahLst/>
            <a:cxnLst>
              <a:cxn ang="0">
                <a:pos x="connsiteX0" y="connsiteY0"/>
              </a:cxn>
              <a:cxn ang="0">
                <a:pos x="connsiteX1" y="connsiteY1"/>
              </a:cxn>
              <a:cxn ang="0">
                <a:pos x="connsiteX2" y="connsiteY2"/>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矩形 50"/>
          <p:cNvSpPr/>
          <p:nvPr/>
        </p:nvSpPr>
        <p:spPr>
          <a:xfrm>
            <a:off x="6571565" y="4735553"/>
            <a:ext cx="4317098"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64"/>
          <p:cNvSpPr txBox="1"/>
          <p:nvPr/>
        </p:nvSpPr>
        <p:spPr>
          <a:xfrm>
            <a:off x="6704725" y="4761145"/>
            <a:ext cx="4183938"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04     </a:t>
            </a:r>
            <a:r>
              <a:rPr lang="zh-CN" altLang="en-US" sz="2400" b="1" dirty="0">
                <a:latin typeface="微软雅黑" panose="020B0503020204020204" pitchFamily="34" charset="-122"/>
                <a:ea typeface="微软雅黑" panose="020B0503020204020204" pitchFamily="34" charset="-122"/>
              </a:rPr>
              <a:t>开发环境配置</a:t>
            </a:r>
          </a:p>
        </p:txBody>
      </p:sp>
      <p:sp>
        <p:nvSpPr>
          <p:cNvPr id="53" name="任意多边形 52"/>
          <p:cNvSpPr/>
          <p:nvPr/>
        </p:nvSpPr>
        <p:spPr>
          <a:xfrm>
            <a:off x="7704905" y="4751595"/>
            <a:ext cx="3183758"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0" fmla="*/ 2463662 w 2463662"/>
              <a:gd name="connsiteY0" fmla="*/ 0 h 373486"/>
              <a:gd name="connsiteX1" fmla="*/ 2463662 w 2463662"/>
              <a:gd name="connsiteY1" fmla="*/ 373486 h 373486"/>
              <a:gd name="connsiteX2" fmla="*/ 0 w 2463662"/>
              <a:gd name="connsiteY2" fmla="*/ 373486 h 373486"/>
            </a:gdLst>
            <a:ahLst/>
            <a:cxnLst>
              <a:cxn ang="0">
                <a:pos x="connsiteX0" y="connsiteY0"/>
              </a:cxn>
              <a:cxn ang="0">
                <a:pos x="connsiteX1" y="connsiteY1"/>
              </a:cxn>
              <a:cxn ang="0">
                <a:pos x="connsiteX2" y="connsiteY2"/>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063282129"/>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350" fill="hold"/>
                                            <p:tgtEl>
                                              <p:spTgt spid="27"/>
                                            </p:tgtEl>
                                            <p:attrNameLst>
                                              <p:attrName>ppt_w</p:attrName>
                                            </p:attrNameLst>
                                          </p:cBhvr>
                                          <p:tavLst>
                                            <p:tav tm="0">
                                              <p:val>
                                                <p:fltVal val="0"/>
                                              </p:val>
                                            </p:tav>
                                            <p:tav tm="100000">
                                              <p:val>
                                                <p:strVal val="#ppt_w"/>
                                              </p:val>
                                            </p:tav>
                                          </p:tavLst>
                                        </p:anim>
                                        <p:anim calcmode="lin" valueType="num">
                                          <p:cBhvr>
                                            <p:cTn id="8" dur="350" fill="hold"/>
                                            <p:tgtEl>
                                              <p:spTgt spid="27"/>
                                            </p:tgtEl>
                                            <p:attrNameLst>
                                              <p:attrName>ppt_h</p:attrName>
                                            </p:attrNameLst>
                                          </p:cBhvr>
                                          <p:tavLst>
                                            <p:tav tm="0">
                                              <p:val>
                                                <p:fltVal val="0"/>
                                              </p:val>
                                            </p:tav>
                                            <p:tav tm="100000">
                                              <p:val>
                                                <p:strVal val="#ppt_h"/>
                                              </p:val>
                                            </p:tav>
                                          </p:tavLst>
                                        </p:anim>
                                        <p:anim calcmode="lin" valueType="num">
                                          <p:cBhvr>
                                            <p:cTn id="9" dur="350" fill="hold"/>
                                            <p:tgtEl>
                                              <p:spTgt spid="27"/>
                                            </p:tgtEl>
                                            <p:attrNameLst>
                                              <p:attrName>style.rotation</p:attrName>
                                            </p:attrNameLst>
                                          </p:cBhvr>
                                          <p:tavLst>
                                            <p:tav tm="0">
                                              <p:val>
                                                <p:fltVal val="360"/>
                                              </p:val>
                                            </p:tav>
                                            <p:tav tm="100000">
                                              <p:val>
                                                <p:fltVal val="0"/>
                                              </p:val>
                                            </p:tav>
                                          </p:tavLst>
                                        </p:anim>
                                        <p:animEffect transition="in" filter="fade">
                                          <p:cBhvr>
                                            <p:cTn id="10" dur="350"/>
                                            <p:tgtEl>
                                              <p:spTgt spid="27"/>
                                            </p:tgtEl>
                                          </p:cBhvr>
                                        </p:animEffect>
                                      </p:childTnLst>
                                    </p:cTn>
                                  </p:par>
                                  <p:par>
                                    <p:cTn id="11" presetID="23" presetClass="entr" presetSubtype="32" fill="hold" grpId="0" nodeType="withEffect">
                                      <p:stCondLst>
                                        <p:cond delay="350"/>
                                      </p:stCondLst>
                                      <p:childTnLst>
                                        <p:set>
                                          <p:cBhvr>
                                            <p:cTn id="12" dur="1" fill="hold">
                                              <p:stCondLst>
                                                <p:cond delay="0"/>
                                              </p:stCondLst>
                                            </p:cTn>
                                            <p:tgtEl>
                                              <p:spTgt spid="35"/>
                                            </p:tgtEl>
                                            <p:attrNameLst>
                                              <p:attrName>style.visibility</p:attrName>
                                            </p:attrNameLst>
                                          </p:cBhvr>
                                          <p:to>
                                            <p:strVal val="visible"/>
                                          </p:to>
                                        </p:set>
                                        <p:anim calcmode="lin" valueType="num">
                                          <p:cBhvr>
                                            <p:cTn id="13" dur="350" fill="hold"/>
                                            <p:tgtEl>
                                              <p:spTgt spid="35"/>
                                            </p:tgtEl>
                                            <p:attrNameLst>
                                              <p:attrName>ppt_w</p:attrName>
                                            </p:attrNameLst>
                                          </p:cBhvr>
                                          <p:tavLst>
                                            <p:tav tm="0">
                                              <p:val>
                                                <p:strVal val="4*#ppt_w"/>
                                              </p:val>
                                            </p:tav>
                                            <p:tav tm="100000">
                                              <p:val>
                                                <p:strVal val="#ppt_w"/>
                                              </p:val>
                                            </p:tav>
                                          </p:tavLst>
                                        </p:anim>
                                        <p:anim calcmode="lin" valueType="num">
                                          <p:cBhvr>
                                            <p:cTn id="14" dur="350" fill="hold"/>
                                            <p:tgtEl>
                                              <p:spTgt spid="35"/>
                                            </p:tgtEl>
                                            <p:attrNameLst>
                                              <p:attrName>ppt_h</p:attrName>
                                            </p:attrNameLst>
                                          </p:cBhvr>
                                          <p:tavLst>
                                            <p:tav tm="0">
                                              <p:val>
                                                <p:strVal val="4*#ppt_h"/>
                                              </p:val>
                                            </p:tav>
                                            <p:tav tm="100000">
                                              <p:val>
                                                <p:strVal val="#ppt_h"/>
                                              </p:val>
                                            </p:tav>
                                          </p:tavLst>
                                        </p:anim>
                                      </p:childTnLst>
                                    </p:cTn>
                                  </p:par>
                                </p:childTnLst>
                              </p:cTn>
                            </p:par>
                            <p:par>
                              <p:cTn id="15" fill="hold">
                                <p:stCondLst>
                                  <p:cond delay="700"/>
                                </p:stCondLst>
                                <p:childTnLst>
                                  <p:par>
                                    <p:cTn id="16" presetID="9"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par>
                              <p:cTn id="19" fill="hold">
                                <p:stCondLst>
                                  <p:cond delay="1200"/>
                                </p:stCondLst>
                                <p:childTnLst>
                                  <p:par>
                                    <p:cTn id="20" presetID="2" presetClass="entr" presetSubtype="2" fill="hold" grpId="0" nodeType="afterEffect" p14:presetBounceEnd="42000">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14:bounceEnd="42000">
                                          <p:cBhvr additive="base">
                                            <p:cTn id="22" dur="500" fill="hold"/>
                                            <p:tgtEl>
                                              <p:spTgt spid="14"/>
                                            </p:tgtEl>
                                            <p:attrNameLst>
                                              <p:attrName>ppt_x</p:attrName>
                                            </p:attrNameLst>
                                          </p:cBhvr>
                                          <p:tavLst>
                                            <p:tav tm="0">
                                              <p:val>
                                                <p:strVal val="1+#ppt_w/2"/>
                                              </p:val>
                                            </p:tav>
                                            <p:tav tm="100000">
                                              <p:val>
                                                <p:strVal val="#ppt_x"/>
                                              </p:val>
                                            </p:tav>
                                          </p:tavLst>
                                        </p:anim>
                                        <p:anim calcmode="lin" valueType="num" p14:bounceEnd="42000">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17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200"/>
                                </p:stCondLst>
                                <p:childTnLst>
                                  <p:par>
                                    <p:cTn id="29" presetID="18" presetClass="entr" presetSubtype="12"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trips(downLeft)">
                                          <p:cBhvr>
                                            <p:cTn id="31" dur="400"/>
                                            <p:tgtEl>
                                              <p:spTgt spid="38"/>
                                            </p:tgtEl>
                                          </p:cBhvr>
                                        </p:animEffect>
                                      </p:childTnLst>
                                    </p:cTn>
                                  </p:par>
                                </p:childTnLst>
                              </p:cTn>
                            </p:par>
                            <p:par>
                              <p:cTn id="32" fill="hold">
                                <p:stCondLst>
                                  <p:cond delay="2600"/>
                                </p:stCondLst>
                                <p:childTnLst>
                                  <p:par>
                                    <p:cTn id="33" presetID="2" presetClass="entr" presetSubtype="2" fill="hold" grpId="0" nodeType="afterEffect" p14:presetBounceEnd="42000">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14:bounceEnd="42000">
                                          <p:cBhvr additive="base">
                                            <p:cTn id="35" dur="500" fill="hold"/>
                                            <p:tgtEl>
                                              <p:spTgt spid="43"/>
                                            </p:tgtEl>
                                            <p:attrNameLst>
                                              <p:attrName>ppt_x</p:attrName>
                                            </p:attrNameLst>
                                          </p:cBhvr>
                                          <p:tavLst>
                                            <p:tav tm="0">
                                              <p:val>
                                                <p:strVal val="1+#ppt_w/2"/>
                                              </p:val>
                                            </p:tav>
                                            <p:tav tm="100000">
                                              <p:val>
                                                <p:strVal val="#ppt_x"/>
                                              </p:val>
                                            </p:tav>
                                          </p:tavLst>
                                        </p:anim>
                                        <p:anim calcmode="lin" valueType="num" p14:bounceEnd="42000">
                                          <p:cBhvr additive="base">
                                            <p:cTn id="36" dur="500" fill="hold"/>
                                            <p:tgtEl>
                                              <p:spTgt spid="43"/>
                                            </p:tgtEl>
                                            <p:attrNameLst>
                                              <p:attrName>ppt_y</p:attrName>
                                            </p:attrNameLst>
                                          </p:cBhvr>
                                          <p:tavLst>
                                            <p:tav tm="0">
                                              <p:val>
                                                <p:strVal val="#ppt_y"/>
                                              </p:val>
                                            </p:tav>
                                            <p:tav tm="100000">
                                              <p:val>
                                                <p:strVal val="#ppt_y"/>
                                              </p:val>
                                            </p:tav>
                                          </p:tavLst>
                                        </p:anim>
                                      </p:childTnLst>
                                    </p:cTn>
                                  </p:par>
                                </p:childTnLst>
                              </p:cTn>
                            </p:par>
                            <p:par>
                              <p:cTn id="37" fill="hold">
                                <p:stCondLst>
                                  <p:cond delay="3100"/>
                                </p:stCondLst>
                                <p:childTnLst>
                                  <p:par>
                                    <p:cTn id="38" presetID="22" presetClass="entr" presetSubtype="8" fill="hold" grpId="0"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3600"/>
                                </p:stCondLst>
                                <p:childTnLst>
                                  <p:par>
                                    <p:cTn id="42" presetID="18" presetClass="entr" presetSubtype="12"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strips(downLeft)">
                                          <p:cBhvr>
                                            <p:cTn id="44" dur="400"/>
                                            <p:tgtEl>
                                              <p:spTgt spid="45"/>
                                            </p:tgtEl>
                                          </p:cBhvr>
                                        </p:animEffect>
                                      </p:childTnLst>
                                    </p:cTn>
                                  </p:par>
                                </p:childTnLst>
                              </p:cTn>
                            </p:par>
                            <p:par>
                              <p:cTn id="45" fill="hold">
                                <p:stCondLst>
                                  <p:cond delay="4000"/>
                                </p:stCondLst>
                                <p:childTnLst>
                                  <p:par>
                                    <p:cTn id="46" presetID="2" presetClass="entr" presetSubtype="2" fill="hold" grpId="0" nodeType="afterEffect" p14:presetBounceEnd="42000">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14:bounceEnd="42000">
                                          <p:cBhvr additive="base">
                                            <p:cTn id="48" dur="500" fill="hold"/>
                                            <p:tgtEl>
                                              <p:spTgt spid="47"/>
                                            </p:tgtEl>
                                            <p:attrNameLst>
                                              <p:attrName>ppt_x</p:attrName>
                                            </p:attrNameLst>
                                          </p:cBhvr>
                                          <p:tavLst>
                                            <p:tav tm="0">
                                              <p:val>
                                                <p:strVal val="1+#ppt_w/2"/>
                                              </p:val>
                                            </p:tav>
                                            <p:tav tm="100000">
                                              <p:val>
                                                <p:strVal val="#ppt_x"/>
                                              </p:val>
                                            </p:tav>
                                          </p:tavLst>
                                        </p:anim>
                                        <p:anim calcmode="lin" valueType="num" p14:bounceEnd="42000">
                                          <p:cBhvr additive="base">
                                            <p:cTn id="49" dur="500" fill="hold"/>
                                            <p:tgtEl>
                                              <p:spTgt spid="47"/>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5000"/>
                                </p:stCondLst>
                                <p:childTnLst>
                                  <p:par>
                                    <p:cTn id="55" presetID="18" presetClass="entr" presetSubtype="12"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strips(downLeft)">
                                          <p:cBhvr>
                                            <p:cTn id="57" dur="400"/>
                                            <p:tgtEl>
                                              <p:spTgt spid="49"/>
                                            </p:tgtEl>
                                          </p:cBhvr>
                                        </p:animEffect>
                                      </p:childTnLst>
                                    </p:cTn>
                                  </p:par>
                                </p:childTnLst>
                              </p:cTn>
                            </p:par>
                            <p:par>
                              <p:cTn id="58" fill="hold">
                                <p:stCondLst>
                                  <p:cond delay="5400"/>
                                </p:stCondLst>
                                <p:childTnLst>
                                  <p:par>
                                    <p:cTn id="59" presetID="2" presetClass="entr" presetSubtype="2" fill="hold" grpId="0" nodeType="afterEffect" p14:presetBounceEnd="42000">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14:bounceEnd="42000">
                                          <p:cBhvr additive="base">
                                            <p:cTn id="61" dur="500" fill="hold"/>
                                            <p:tgtEl>
                                              <p:spTgt spid="51"/>
                                            </p:tgtEl>
                                            <p:attrNameLst>
                                              <p:attrName>ppt_x</p:attrName>
                                            </p:attrNameLst>
                                          </p:cBhvr>
                                          <p:tavLst>
                                            <p:tav tm="0">
                                              <p:val>
                                                <p:strVal val="1+#ppt_w/2"/>
                                              </p:val>
                                            </p:tav>
                                            <p:tav tm="100000">
                                              <p:val>
                                                <p:strVal val="#ppt_x"/>
                                              </p:val>
                                            </p:tav>
                                          </p:tavLst>
                                        </p:anim>
                                        <p:anim calcmode="lin" valueType="num" p14:bounceEnd="42000">
                                          <p:cBhvr additive="base">
                                            <p:cTn id="62" dur="500" fill="hold"/>
                                            <p:tgtEl>
                                              <p:spTgt spid="51"/>
                                            </p:tgtEl>
                                            <p:attrNameLst>
                                              <p:attrName>ppt_y</p:attrName>
                                            </p:attrNameLst>
                                          </p:cBhvr>
                                          <p:tavLst>
                                            <p:tav tm="0">
                                              <p:val>
                                                <p:strVal val="#ppt_y"/>
                                              </p:val>
                                            </p:tav>
                                            <p:tav tm="100000">
                                              <p:val>
                                                <p:strVal val="#ppt_y"/>
                                              </p:val>
                                            </p:tav>
                                          </p:tavLst>
                                        </p:anim>
                                      </p:childTnLst>
                                    </p:cTn>
                                  </p:par>
                                </p:childTnLst>
                              </p:cTn>
                            </p:par>
                            <p:par>
                              <p:cTn id="63" fill="hold">
                                <p:stCondLst>
                                  <p:cond delay="5900"/>
                                </p:stCondLst>
                                <p:childTnLst>
                                  <p:par>
                                    <p:cTn id="64" presetID="22" presetClass="entr" presetSubtype="8" fill="hold" grpId="0" nodeType="after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left)">
                                          <p:cBhvr>
                                            <p:cTn id="66" dur="500"/>
                                            <p:tgtEl>
                                              <p:spTgt spid="52"/>
                                            </p:tgtEl>
                                          </p:cBhvr>
                                        </p:animEffect>
                                      </p:childTnLst>
                                    </p:cTn>
                                  </p:par>
                                </p:childTnLst>
                              </p:cTn>
                            </p:par>
                            <p:par>
                              <p:cTn id="67" fill="hold">
                                <p:stCondLst>
                                  <p:cond delay="6400"/>
                                </p:stCondLst>
                                <p:childTnLst>
                                  <p:par>
                                    <p:cTn id="68" presetID="18" presetClass="entr" presetSubtype="12" fill="hold" grpId="0"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strips(downLeft)">
                                          <p:cBhvr>
                                            <p:cTn id="70" dur="4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8" grpId="0"/>
          <p:bldP spid="27" grpId="0" animBg="1"/>
          <p:bldP spid="35" grpId="0" animBg="1"/>
          <p:bldP spid="38" grpId="0" animBg="1"/>
          <p:bldP spid="43" grpId="0" animBg="1"/>
          <p:bldP spid="44" grpId="0"/>
          <p:bldP spid="45" grpId="0" animBg="1"/>
          <p:bldP spid="47" grpId="0" animBg="1"/>
          <p:bldP spid="48" grpId="0"/>
          <p:bldP spid="49" grpId="0" animBg="1"/>
          <p:bldP spid="51" grpId="0" animBg="1"/>
          <p:bldP spid="52"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350" fill="hold"/>
                                            <p:tgtEl>
                                              <p:spTgt spid="27"/>
                                            </p:tgtEl>
                                            <p:attrNameLst>
                                              <p:attrName>ppt_w</p:attrName>
                                            </p:attrNameLst>
                                          </p:cBhvr>
                                          <p:tavLst>
                                            <p:tav tm="0">
                                              <p:val>
                                                <p:fltVal val="0"/>
                                              </p:val>
                                            </p:tav>
                                            <p:tav tm="100000">
                                              <p:val>
                                                <p:strVal val="#ppt_w"/>
                                              </p:val>
                                            </p:tav>
                                          </p:tavLst>
                                        </p:anim>
                                        <p:anim calcmode="lin" valueType="num">
                                          <p:cBhvr>
                                            <p:cTn id="8" dur="350" fill="hold"/>
                                            <p:tgtEl>
                                              <p:spTgt spid="27"/>
                                            </p:tgtEl>
                                            <p:attrNameLst>
                                              <p:attrName>ppt_h</p:attrName>
                                            </p:attrNameLst>
                                          </p:cBhvr>
                                          <p:tavLst>
                                            <p:tav tm="0">
                                              <p:val>
                                                <p:fltVal val="0"/>
                                              </p:val>
                                            </p:tav>
                                            <p:tav tm="100000">
                                              <p:val>
                                                <p:strVal val="#ppt_h"/>
                                              </p:val>
                                            </p:tav>
                                          </p:tavLst>
                                        </p:anim>
                                        <p:anim calcmode="lin" valueType="num">
                                          <p:cBhvr>
                                            <p:cTn id="9" dur="350" fill="hold"/>
                                            <p:tgtEl>
                                              <p:spTgt spid="27"/>
                                            </p:tgtEl>
                                            <p:attrNameLst>
                                              <p:attrName>style.rotation</p:attrName>
                                            </p:attrNameLst>
                                          </p:cBhvr>
                                          <p:tavLst>
                                            <p:tav tm="0">
                                              <p:val>
                                                <p:fltVal val="360"/>
                                              </p:val>
                                            </p:tav>
                                            <p:tav tm="100000">
                                              <p:val>
                                                <p:fltVal val="0"/>
                                              </p:val>
                                            </p:tav>
                                          </p:tavLst>
                                        </p:anim>
                                        <p:animEffect transition="in" filter="fade">
                                          <p:cBhvr>
                                            <p:cTn id="10" dur="350"/>
                                            <p:tgtEl>
                                              <p:spTgt spid="27"/>
                                            </p:tgtEl>
                                          </p:cBhvr>
                                        </p:animEffect>
                                      </p:childTnLst>
                                    </p:cTn>
                                  </p:par>
                                  <p:par>
                                    <p:cTn id="11" presetID="23" presetClass="entr" presetSubtype="32" fill="hold" grpId="0" nodeType="withEffect">
                                      <p:stCondLst>
                                        <p:cond delay="350"/>
                                      </p:stCondLst>
                                      <p:childTnLst>
                                        <p:set>
                                          <p:cBhvr>
                                            <p:cTn id="12" dur="1" fill="hold">
                                              <p:stCondLst>
                                                <p:cond delay="0"/>
                                              </p:stCondLst>
                                            </p:cTn>
                                            <p:tgtEl>
                                              <p:spTgt spid="35"/>
                                            </p:tgtEl>
                                            <p:attrNameLst>
                                              <p:attrName>style.visibility</p:attrName>
                                            </p:attrNameLst>
                                          </p:cBhvr>
                                          <p:to>
                                            <p:strVal val="visible"/>
                                          </p:to>
                                        </p:set>
                                        <p:anim calcmode="lin" valueType="num">
                                          <p:cBhvr>
                                            <p:cTn id="13" dur="350" fill="hold"/>
                                            <p:tgtEl>
                                              <p:spTgt spid="35"/>
                                            </p:tgtEl>
                                            <p:attrNameLst>
                                              <p:attrName>ppt_w</p:attrName>
                                            </p:attrNameLst>
                                          </p:cBhvr>
                                          <p:tavLst>
                                            <p:tav tm="0">
                                              <p:val>
                                                <p:strVal val="4*#ppt_w"/>
                                              </p:val>
                                            </p:tav>
                                            <p:tav tm="100000">
                                              <p:val>
                                                <p:strVal val="#ppt_w"/>
                                              </p:val>
                                            </p:tav>
                                          </p:tavLst>
                                        </p:anim>
                                        <p:anim calcmode="lin" valueType="num">
                                          <p:cBhvr>
                                            <p:cTn id="14" dur="350" fill="hold"/>
                                            <p:tgtEl>
                                              <p:spTgt spid="35"/>
                                            </p:tgtEl>
                                            <p:attrNameLst>
                                              <p:attrName>ppt_h</p:attrName>
                                            </p:attrNameLst>
                                          </p:cBhvr>
                                          <p:tavLst>
                                            <p:tav tm="0">
                                              <p:val>
                                                <p:strVal val="4*#ppt_h"/>
                                              </p:val>
                                            </p:tav>
                                            <p:tav tm="100000">
                                              <p:val>
                                                <p:strVal val="#ppt_h"/>
                                              </p:val>
                                            </p:tav>
                                          </p:tavLst>
                                        </p:anim>
                                      </p:childTnLst>
                                    </p:cTn>
                                  </p:par>
                                </p:childTnLst>
                              </p:cTn>
                            </p:par>
                            <p:par>
                              <p:cTn id="15" fill="hold">
                                <p:stCondLst>
                                  <p:cond delay="700"/>
                                </p:stCondLst>
                                <p:childTnLst>
                                  <p:par>
                                    <p:cTn id="16" presetID="9"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par>
                              <p:cTn id="19" fill="hold">
                                <p:stCondLst>
                                  <p:cond delay="1200"/>
                                </p:stCondLst>
                                <p:childTnLst>
                                  <p:par>
                                    <p:cTn id="20" presetID="2" presetClass="entr" presetSubtype="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17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200"/>
                                </p:stCondLst>
                                <p:childTnLst>
                                  <p:par>
                                    <p:cTn id="29" presetID="18" presetClass="entr" presetSubtype="12"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trips(downLeft)">
                                          <p:cBhvr>
                                            <p:cTn id="31" dur="400"/>
                                            <p:tgtEl>
                                              <p:spTgt spid="38"/>
                                            </p:tgtEl>
                                          </p:cBhvr>
                                        </p:animEffect>
                                      </p:childTnLst>
                                    </p:cTn>
                                  </p:par>
                                </p:childTnLst>
                              </p:cTn>
                            </p:par>
                            <p:par>
                              <p:cTn id="32" fill="hold">
                                <p:stCondLst>
                                  <p:cond delay="2600"/>
                                </p:stCondLst>
                                <p:childTnLst>
                                  <p:par>
                                    <p:cTn id="33" presetID="2" presetClass="entr" presetSubtype="2"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1+#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childTnLst>
                              </p:cTn>
                            </p:par>
                            <p:par>
                              <p:cTn id="37" fill="hold">
                                <p:stCondLst>
                                  <p:cond delay="3100"/>
                                </p:stCondLst>
                                <p:childTnLst>
                                  <p:par>
                                    <p:cTn id="38" presetID="22" presetClass="entr" presetSubtype="8" fill="hold" grpId="0"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3600"/>
                                </p:stCondLst>
                                <p:childTnLst>
                                  <p:par>
                                    <p:cTn id="42" presetID="18" presetClass="entr" presetSubtype="12"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strips(downLeft)">
                                          <p:cBhvr>
                                            <p:cTn id="44" dur="400"/>
                                            <p:tgtEl>
                                              <p:spTgt spid="45"/>
                                            </p:tgtEl>
                                          </p:cBhvr>
                                        </p:animEffect>
                                      </p:childTnLst>
                                    </p:cTn>
                                  </p:par>
                                </p:childTnLst>
                              </p:cTn>
                            </p:par>
                            <p:par>
                              <p:cTn id="45" fill="hold">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5000"/>
                                </p:stCondLst>
                                <p:childTnLst>
                                  <p:par>
                                    <p:cTn id="55" presetID="18" presetClass="entr" presetSubtype="12"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strips(downLeft)">
                                          <p:cBhvr>
                                            <p:cTn id="57" dur="400"/>
                                            <p:tgtEl>
                                              <p:spTgt spid="49"/>
                                            </p:tgtEl>
                                          </p:cBhvr>
                                        </p:animEffect>
                                      </p:childTnLst>
                                    </p:cTn>
                                  </p:par>
                                </p:childTnLst>
                              </p:cTn>
                            </p:par>
                            <p:par>
                              <p:cTn id="58" fill="hold">
                                <p:stCondLst>
                                  <p:cond delay="5400"/>
                                </p:stCondLst>
                                <p:childTnLst>
                                  <p:par>
                                    <p:cTn id="59" presetID="2" presetClass="entr" presetSubtype="2" fill="hold" grpId="0" nodeType="after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1+#ppt_w/2"/>
                                              </p:val>
                                            </p:tav>
                                            <p:tav tm="100000">
                                              <p:val>
                                                <p:strVal val="#ppt_x"/>
                                              </p:val>
                                            </p:tav>
                                          </p:tavLst>
                                        </p:anim>
                                        <p:anim calcmode="lin" valueType="num">
                                          <p:cBhvr additive="base">
                                            <p:cTn id="62" dur="500" fill="hold"/>
                                            <p:tgtEl>
                                              <p:spTgt spid="51"/>
                                            </p:tgtEl>
                                            <p:attrNameLst>
                                              <p:attrName>ppt_y</p:attrName>
                                            </p:attrNameLst>
                                          </p:cBhvr>
                                          <p:tavLst>
                                            <p:tav tm="0">
                                              <p:val>
                                                <p:strVal val="#ppt_y"/>
                                              </p:val>
                                            </p:tav>
                                            <p:tav tm="100000">
                                              <p:val>
                                                <p:strVal val="#ppt_y"/>
                                              </p:val>
                                            </p:tav>
                                          </p:tavLst>
                                        </p:anim>
                                      </p:childTnLst>
                                    </p:cTn>
                                  </p:par>
                                </p:childTnLst>
                              </p:cTn>
                            </p:par>
                            <p:par>
                              <p:cTn id="63" fill="hold">
                                <p:stCondLst>
                                  <p:cond delay="5900"/>
                                </p:stCondLst>
                                <p:childTnLst>
                                  <p:par>
                                    <p:cTn id="64" presetID="22" presetClass="entr" presetSubtype="8" fill="hold" grpId="0" nodeType="after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left)">
                                          <p:cBhvr>
                                            <p:cTn id="66" dur="500"/>
                                            <p:tgtEl>
                                              <p:spTgt spid="52"/>
                                            </p:tgtEl>
                                          </p:cBhvr>
                                        </p:animEffect>
                                      </p:childTnLst>
                                    </p:cTn>
                                  </p:par>
                                </p:childTnLst>
                              </p:cTn>
                            </p:par>
                            <p:par>
                              <p:cTn id="67" fill="hold">
                                <p:stCondLst>
                                  <p:cond delay="6400"/>
                                </p:stCondLst>
                                <p:childTnLst>
                                  <p:par>
                                    <p:cTn id="68" presetID="18" presetClass="entr" presetSubtype="12" fill="hold" grpId="0"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strips(downLeft)">
                                          <p:cBhvr>
                                            <p:cTn id="70" dur="4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8" grpId="0"/>
          <p:bldP spid="27" grpId="0" animBg="1"/>
          <p:bldP spid="35" grpId="0" animBg="1"/>
          <p:bldP spid="38" grpId="0" animBg="1"/>
          <p:bldP spid="43" grpId="0" animBg="1"/>
          <p:bldP spid="44" grpId="0"/>
          <p:bldP spid="45" grpId="0" animBg="1"/>
          <p:bldP spid="47" grpId="0" animBg="1"/>
          <p:bldP spid="48" grpId="0"/>
          <p:bldP spid="49" grpId="0" animBg="1"/>
          <p:bldP spid="51" grpId="0" animBg="1"/>
          <p:bldP spid="52" grpId="0"/>
          <p:bldP spid="53"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64C30FB9-BFCC-407F-969E-8F8FEF1693AB}"/>
              </a:ext>
            </a:extLst>
          </p:cNvPr>
          <p:cNvSpPr>
            <a:spLocks noChangeArrowheads="1"/>
          </p:cNvSpPr>
          <p:nvPr/>
        </p:nvSpPr>
        <p:spPr bwMode="auto">
          <a:xfrm>
            <a:off x="1073958" y="224898"/>
            <a:ext cx="265647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rPr>
              <a:t>开发环境配置</a:t>
            </a:r>
          </a:p>
        </p:txBody>
      </p:sp>
      <p:sp>
        <p:nvSpPr>
          <p:cNvPr id="4" name="文本框 3">
            <a:extLst>
              <a:ext uri="{FF2B5EF4-FFF2-40B4-BE49-F238E27FC236}">
                <a16:creationId xmlns:a16="http://schemas.microsoft.com/office/drawing/2014/main" id="{DED5D379-7516-4924-B574-D1B56A762DA1}"/>
              </a:ext>
            </a:extLst>
          </p:cNvPr>
          <p:cNvSpPr txBox="1"/>
          <p:nvPr/>
        </p:nvSpPr>
        <p:spPr>
          <a:xfrm>
            <a:off x="2061594" y="1535185"/>
            <a:ext cx="8068812" cy="915315"/>
          </a:xfrm>
          <a:prstGeom prst="rect">
            <a:avLst/>
          </a:prstGeom>
          <a:noFill/>
        </p:spPr>
        <p:txBody>
          <a:bodyPr wrap="square" rtlCol="0">
            <a:spAutoFit/>
          </a:bodyPr>
          <a:lstStyle/>
          <a:p>
            <a:pPr>
              <a:lnSpc>
                <a:spcPct val="150000"/>
              </a:lnSpc>
            </a:pPr>
            <a:br>
              <a:rPr lang="en-US" altLang="zh-CN" dirty="0"/>
            </a:br>
            <a:endParaRPr lang="zh-CN" altLang="en-US" dirty="0"/>
          </a:p>
        </p:txBody>
      </p:sp>
      <p:sp>
        <p:nvSpPr>
          <p:cNvPr id="3" name="文本框 2">
            <a:extLst>
              <a:ext uri="{FF2B5EF4-FFF2-40B4-BE49-F238E27FC236}">
                <a16:creationId xmlns:a16="http://schemas.microsoft.com/office/drawing/2014/main" id="{A6C787D6-A280-4B02-BFF6-7FB9E54E4A5E}"/>
              </a:ext>
            </a:extLst>
          </p:cNvPr>
          <p:cNvSpPr txBox="1"/>
          <p:nvPr/>
        </p:nvSpPr>
        <p:spPr>
          <a:xfrm>
            <a:off x="3545747" y="1800481"/>
            <a:ext cx="5100506" cy="677108"/>
          </a:xfrm>
          <a:prstGeom prst="rect">
            <a:avLst/>
          </a:prstGeom>
          <a:noFill/>
        </p:spPr>
        <p:txBody>
          <a:bodyPr wrap="square" rtlCol="0">
            <a:spAutoFit/>
          </a:bodyPr>
          <a:lstStyle/>
          <a:p>
            <a:r>
              <a:rPr lang="zh-CN" altLang="en-US" dirty="0"/>
              <a:t>前往</a:t>
            </a:r>
            <a:r>
              <a:rPr lang="en-US" altLang="zh-CN" dirty="0">
                <a:hlinkClick r:id="rId2"/>
              </a:rPr>
              <a:t>https://www.anaconda.com/download/</a:t>
            </a:r>
            <a:r>
              <a:rPr lang="zh-CN" altLang="en-US" dirty="0"/>
              <a:t>下载</a:t>
            </a:r>
            <a:r>
              <a:rPr lang="en-US" altLang="zh-CN" dirty="0"/>
              <a:t>Anaconda3</a:t>
            </a:r>
            <a:r>
              <a:rPr lang="zh-CN" altLang="en-US" dirty="0"/>
              <a:t>安装包，运行安装包完成安装</a:t>
            </a:r>
          </a:p>
        </p:txBody>
      </p:sp>
    </p:spTree>
    <p:extLst>
      <p:ext uri="{BB962C8B-B14F-4D97-AF65-F5344CB8AC3E}">
        <p14:creationId xmlns:p14="http://schemas.microsoft.com/office/powerpoint/2010/main" val="162106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64C30FB9-BFCC-407F-969E-8F8FEF1693AB}"/>
              </a:ext>
            </a:extLst>
          </p:cNvPr>
          <p:cNvSpPr>
            <a:spLocks noChangeArrowheads="1"/>
          </p:cNvSpPr>
          <p:nvPr/>
        </p:nvSpPr>
        <p:spPr bwMode="auto">
          <a:xfrm>
            <a:off x="1073958" y="224898"/>
            <a:ext cx="224450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rPr>
              <a:t>编辑器配置</a:t>
            </a:r>
          </a:p>
        </p:txBody>
      </p:sp>
      <p:sp>
        <p:nvSpPr>
          <p:cNvPr id="4" name="文本框 3">
            <a:extLst>
              <a:ext uri="{FF2B5EF4-FFF2-40B4-BE49-F238E27FC236}">
                <a16:creationId xmlns:a16="http://schemas.microsoft.com/office/drawing/2014/main" id="{DED5D379-7516-4924-B574-D1B56A762DA1}"/>
              </a:ext>
            </a:extLst>
          </p:cNvPr>
          <p:cNvSpPr txBox="1"/>
          <p:nvPr/>
        </p:nvSpPr>
        <p:spPr>
          <a:xfrm>
            <a:off x="2061594" y="1535185"/>
            <a:ext cx="8068812" cy="4354718"/>
          </a:xfrm>
          <a:prstGeom prst="rect">
            <a:avLst/>
          </a:prstGeom>
          <a:noFill/>
        </p:spPr>
        <p:txBody>
          <a:bodyPr wrap="square" rtlCol="0">
            <a:spAutoFit/>
          </a:bodyPr>
          <a:lstStyle/>
          <a:p>
            <a:pPr>
              <a:lnSpc>
                <a:spcPct val="150000"/>
              </a:lnSpc>
            </a:pPr>
            <a:r>
              <a:rPr lang="zh-CN" altLang="en-US" sz="2400" dirty="0"/>
              <a:t>在</a:t>
            </a:r>
            <a:r>
              <a:rPr lang="en-US" altLang="zh-CN" sz="2400" dirty="0"/>
              <a:t>VS Code</a:t>
            </a:r>
            <a:r>
              <a:rPr lang="zh-CN" altLang="en-US" sz="2400" dirty="0"/>
              <a:t>中添加插件</a:t>
            </a:r>
            <a:endParaRPr lang="en-US" altLang="zh-CN" sz="2400" dirty="0"/>
          </a:p>
          <a:p>
            <a:pPr>
              <a:lnSpc>
                <a:spcPct val="150000"/>
              </a:lnSpc>
            </a:pPr>
            <a:r>
              <a:rPr lang="en-US" altLang="zh-CN" sz="2400" dirty="0"/>
              <a:t>Python</a:t>
            </a:r>
            <a:r>
              <a:rPr lang="zh-CN" altLang="en-US" sz="2400" dirty="0"/>
              <a:t>：支持</a:t>
            </a:r>
            <a:r>
              <a:rPr lang="en-US" altLang="zh-CN" sz="2400" dirty="0"/>
              <a:t>Python</a:t>
            </a:r>
            <a:r>
              <a:rPr lang="zh-CN" altLang="en-US" sz="2400" dirty="0"/>
              <a:t>语言开发</a:t>
            </a:r>
            <a:endParaRPr lang="en-US" altLang="zh-CN" sz="2400" dirty="0"/>
          </a:p>
          <a:p>
            <a:pPr>
              <a:lnSpc>
                <a:spcPct val="150000"/>
              </a:lnSpc>
            </a:pPr>
            <a:r>
              <a:rPr lang="en-US" altLang="zh-CN" sz="2400" dirty="0" err="1"/>
              <a:t>Vetur</a:t>
            </a:r>
            <a:r>
              <a:rPr lang="zh-CN" altLang="en-US" sz="2400" dirty="0"/>
              <a:t>：支持</a:t>
            </a:r>
            <a:r>
              <a:rPr lang="en-US" altLang="zh-CN" sz="2400" dirty="0"/>
              <a:t>Vue</a:t>
            </a:r>
            <a:r>
              <a:rPr lang="zh-CN" altLang="en-US" sz="2400" dirty="0"/>
              <a:t>开发</a:t>
            </a:r>
            <a:endParaRPr lang="en-US" altLang="zh-CN" sz="2400" dirty="0"/>
          </a:p>
          <a:p>
            <a:pPr>
              <a:lnSpc>
                <a:spcPct val="150000"/>
              </a:lnSpc>
            </a:pPr>
            <a:r>
              <a:rPr lang="en-US" altLang="zh-CN" sz="2400" dirty="0" err="1"/>
              <a:t>Npm</a:t>
            </a:r>
            <a:r>
              <a:rPr lang="zh-CN" altLang="en-US" sz="2400" dirty="0"/>
              <a:t>：包管理工具</a:t>
            </a:r>
            <a:endParaRPr lang="en-US" altLang="zh-CN" sz="2400" dirty="0"/>
          </a:p>
          <a:p>
            <a:pPr>
              <a:lnSpc>
                <a:spcPct val="150000"/>
              </a:lnSpc>
            </a:pPr>
            <a:r>
              <a:rPr lang="en-US" altLang="zh-CN" sz="2400" dirty="0" err="1"/>
              <a:t>EditorConfig</a:t>
            </a:r>
            <a:r>
              <a:rPr lang="en-US" altLang="zh-CN" sz="2400" dirty="0"/>
              <a:t> for VS Code</a:t>
            </a:r>
            <a:r>
              <a:rPr lang="zh-CN" altLang="en-US" sz="2400" dirty="0"/>
              <a:t>：编辑器统一配置</a:t>
            </a:r>
            <a:endParaRPr lang="en-US" altLang="zh-CN" sz="2400" dirty="0"/>
          </a:p>
          <a:p>
            <a:pPr>
              <a:lnSpc>
                <a:spcPct val="150000"/>
              </a:lnSpc>
            </a:pPr>
            <a:r>
              <a:rPr lang="en-US" altLang="zh-CN" sz="2400" dirty="0"/>
              <a:t>HTML CSS Support</a:t>
            </a:r>
            <a:r>
              <a:rPr lang="zh-CN" altLang="en-US" sz="2400" dirty="0"/>
              <a:t>：支持</a:t>
            </a:r>
            <a:r>
              <a:rPr lang="en-US" altLang="zh-CN" sz="2400" dirty="0"/>
              <a:t>HTML</a:t>
            </a:r>
            <a:r>
              <a:rPr lang="zh-CN" altLang="en-US" sz="2400" dirty="0"/>
              <a:t>和</a:t>
            </a:r>
            <a:r>
              <a:rPr lang="en-US" altLang="zh-CN" sz="2400" dirty="0"/>
              <a:t>CSS</a:t>
            </a:r>
            <a:r>
              <a:rPr lang="zh-CN" altLang="en-US" sz="2400" dirty="0"/>
              <a:t>类型文件开发</a:t>
            </a:r>
            <a:endParaRPr lang="en-US" altLang="zh-CN" sz="2400" dirty="0"/>
          </a:p>
          <a:p>
            <a:pPr>
              <a:lnSpc>
                <a:spcPct val="150000"/>
              </a:lnSpc>
            </a:pPr>
            <a:r>
              <a:rPr lang="en-US" altLang="zh-CN" sz="2400" dirty="0"/>
              <a:t>HTML Snippets</a:t>
            </a:r>
            <a:r>
              <a:rPr lang="zh-CN" altLang="en-US" sz="2400" dirty="0"/>
              <a:t>：支持</a:t>
            </a:r>
            <a:r>
              <a:rPr lang="en-US" altLang="zh-CN" sz="2400" dirty="0"/>
              <a:t>HTML5</a:t>
            </a:r>
            <a:r>
              <a:rPr lang="zh-CN" altLang="en-US" sz="2400" dirty="0"/>
              <a:t>标签</a:t>
            </a:r>
            <a:br>
              <a:rPr lang="en-US" altLang="zh-CN" dirty="0"/>
            </a:br>
            <a:endParaRPr lang="zh-CN" altLang="en-US" dirty="0"/>
          </a:p>
        </p:txBody>
      </p:sp>
    </p:spTree>
    <p:extLst>
      <p:ext uri="{BB962C8B-B14F-4D97-AF65-F5344CB8AC3E}">
        <p14:creationId xmlns:p14="http://schemas.microsoft.com/office/powerpoint/2010/main" val="310732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64C30FB9-BFCC-407F-969E-8F8FEF1693AB}"/>
              </a:ext>
            </a:extLst>
          </p:cNvPr>
          <p:cNvSpPr>
            <a:spLocks noChangeArrowheads="1"/>
          </p:cNvSpPr>
          <p:nvPr/>
        </p:nvSpPr>
        <p:spPr bwMode="auto">
          <a:xfrm>
            <a:off x="1073958" y="224898"/>
            <a:ext cx="265647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rPr>
              <a:t>代码测试框架</a:t>
            </a:r>
          </a:p>
        </p:txBody>
      </p:sp>
      <p:sp>
        <p:nvSpPr>
          <p:cNvPr id="4" name="文本框 3">
            <a:extLst>
              <a:ext uri="{FF2B5EF4-FFF2-40B4-BE49-F238E27FC236}">
                <a16:creationId xmlns:a16="http://schemas.microsoft.com/office/drawing/2014/main" id="{DED5D379-7516-4924-B574-D1B56A762DA1}"/>
              </a:ext>
            </a:extLst>
          </p:cNvPr>
          <p:cNvSpPr txBox="1"/>
          <p:nvPr/>
        </p:nvSpPr>
        <p:spPr>
          <a:xfrm>
            <a:off x="2061594" y="1736521"/>
            <a:ext cx="8068812" cy="1757982"/>
          </a:xfrm>
          <a:prstGeom prst="rect">
            <a:avLst/>
          </a:prstGeom>
          <a:noFill/>
        </p:spPr>
        <p:txBody>
          <a:bodyPr wrap="square" rtlCol="0">
            <a:spAutoFit/>
          </a:bodyPr>
          <a:lstStyle/>
          <a:p>
            <a:pPr>
              <a:lnSpc>
                <a:spcPct val="200000"/>
              </a:lnSpc>
            </a:pPr>
            <a:r>
              <a:rPr lang="en-US" altLang="zh-CN" dirty="0"/>
              <a:t>        </a:t>
            </a:r>
            <a:r>
              <a:rPr lang="en-US" altLang="zh-CN" dirty="0" err="1"/>
              <a:t>Pytest</a:t>
            </a:r>
            <a:r>
              <a:rPr lang="zh-CN" altLang="en-US" dirty="0"/>
              <a:t>是一个非常成熟的全功能的</a:t>
            </a:r>
            <a:r>
              <a:rPr lang="en-US" altLang="zh-CN" dirty="0"/>
              <a:t>Python</a:t>
            </a:r>
            <a:r>
              <a:rPr lang="zh-CN" altLang="en-US" dirty="0"/>
              <a:t>测试框架，主要特点为简单灵活，容易上手，文档丰富，支持参数化，可以细粒度地控制要测试的测试用例。</a:t>
            </a:r>
          </a:p>
        </p:txBody>
      </p:sp>
    </p:spTree>
    <p:extLst>
      <p:ext uri="{BB962C8B-B14F-4D97-AF65-F5344CB8AC3E}">
        <p14:creationId xmlns:p14="http://schemas.microsoft.com/office/powerpoint/2010/main" val="269237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58E12507-6A82-481A-94BF-DBFABF8BE6F2}"/>
              </a:ext>
            </a:extLst>
          </p:cNvPr>
          <p:cNvSpPr>
            <a:spLocks noChangeArrowheads="1"/>
          </p:cNvSpPr>
          <p:nvPr/>
        </p:nvSpPr>
        <p:spPr bwMode="auto">
          <a:xfrm>
            <a:off x="1073958" y="224898"/>
            <a:ext cx="265647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rPr>
              <a:t>代码质量检测</a:t>
            </a:r>
          </a:p>
        </p:txBody>
      </p:sp>
      <p:sp>
        <p:nvSpPr>
          <p:cNvPr id="3" name="文本框 2">
            <a:extLst>
              <a:ext uri="{FF2B5EF4-FFF2-40B4-BE49-F238E27FC236}">
                <a16:creationId xmlns:a16="http://schemas.microsoft.com/office/drawing/2014/main" id="{726D8E76-216D-4F0A-9D2F-960613B43519}"/>
              </a:ext>
            </a:extLst>
          </p:cNvPr>
          <p:cNvSpPr txBox="1"/>
          <p:nvPr/>
        </p:nvSpPr>
        <p:spPr>
          <a:xfrm>
            <a:off x="2010561" y="1633392"/>
            <a:ext cx="8170877" cy="3939540"/>
          </a:xfrm>
          <a:prstGeom prst="rect">
            <a:avLst/>
          </a:prstGeom>
          <a:noFill/>
        </p:spPr>
        <p:txBody>
          <a:bodyPr wrap="square" rtlCol="0">
            <a:spAutoFit/>
          </a:bodyPr>
          <a:lstStyle/>
          <a:p>
            <a:pPr>
              <a:lnSpc>
                <a:spcPct val="150000"/>
              </a:lnSpc>
            </a:pPr>
            <a:r>
              <a:rPr lang="en-US" altLang="zh-CN" sz="2000" dirty="0"/>
              <a:t>        </a:t>
            </a:r>
            <a:r>
              <a:rPr lang="en-US" altLang="zh-CN" sz="2000" dirty="0" err="1"/>
              <a:t>Pylint</a:t>
            </a:r>
            <a:r>
              <a:rPr lang="en-US" altLang="zh-CN" sz="2000" dirty="0"/>
              <a:t> </a:t>
            </a:r>
            <a:r>
              <a:rPr lang="zh-CN" altLang="zh-CN" sz="2000" dirty="0"/>
              <a:t>是一个</a:t>
            </a:r>
            <a:r>
              <a:rPr lang="en-US" altLang="zh-CN" sz="2000" dirty="0"/>
              <a:t> Python </a:t>
            </a:r>
            <a:r>
              <a:rPr lang="zh-CN" altLang="zh-CN" sz="2000" dirty="0"/>
              <a:t>代码分析工具，它分析</a:t>
            </a:r>
            <a:r>
              <a:rPr lang="en-US" altLang="zh-CN" sz="2000" dirty="0"/>
              <a:t> Python </a:t>
            </a:r>
            <a:r>
              <a:rPr lang="zh-CN" altLang="zh-CN" sz="2000" dirty="0"/>
              <a:t>代码中的错误，查找不符合代码风格标准和有潜在问题的代码。</a:t>
            </a:r>
            <a:br>
              <a:rPr lang="en-US" altLang="zh-CN" sz="2000" dirty="0"/>
            </a:br>
            <a:r>
              <a:rPr lang="en-US" altLang="zh-CN" sz="2000" dirty="0"/>
              <a:t>        </a:t>
            </a:r>
            <a:r>
              <a:rPr lang="en-US" altLang="zh-CN" sz="2000" dirty="0" err="1"/>
              <a:t>Pylint</a:t>
            </a:r>
            <a:r>
              <a:rPr lang="en-US" altLang="zh-CN" sz="2000" dirty="0"/>
              <a:t> </a:t>
            </a:r>
            <a:r>
              <a:rPr lang="zh-CN" altLang="zh-CN" sz="2000" dirty="0"/>
              <a:t>除了平常代码分析工具的作用之外，它提供了更多的功能：如检查一行代码的长度，变量名是否符合命名标准，一个声明过的接口是否被真正实现等等。</a:t>
            </a:r>
            <a:br>
              <a:rPr lang="en-US" altLang="zh-CN" sz="2000" dirty="0"/>
            </a:br>
            <a:r>
              <a:rPr lang="en-US" altLang="zh-CN" sz="2000" dirty="0"/>
              <a:t>        </a:t>
            </a:r>
            <a:r>
              <a:rPr lang="en-US" altLang="zh-CN" sz="2000" dirty="0" err="1"/>
              <a:t>Pylint</a:t>
            </a:r>
            <a:r>
              <a:rPr lang="en-US" altLang="zh-CN" sz="2000" dirty="0"/>
              <a:t> </a:t>
            </a:r>
            <a:r>
              <a:rPr lang="zh-CN" altLang="zh-CN" sz="2000" dirty="0"/>
              <a:t>的一个很大的好处是它的高可配置性，高可定制性，并且可以很容易写小插件来添加功能。</a:t>
            </a:r>
          </a:p>
          <a:p>
            <a:r>
              <a:rPr lang="en-US" altLang="zh-CN" sz="2000" dirty="0"/>
              <a:t>        </a:t>
            </a:r>
            <a:r>
              <a:rPr lang="zh-CN" altLang="zh-CN" sz="2000" dirty="0"/>
              <a:t>如果运行两次</a:t>
            </a:r>
            <a:r>
              <a:rPr lang="en-US" altLang="zh-CN" sz="2000" dirty="0"/>
              <a:t> </a:t>
            </a:r>
            <a:r>
              <a:rPr lang="en-US" altLang="zh-CN" sz="2000" dirty="0" err="1"/>
              <a:t>Pylint</a:t>
            </a:r>
            <a:r>
              <a:rPr lang="zh-CN" altLang="zh-CN" sz="2000" dirty="0"/>
              <a:t>，它会同时显示出当前和上次的运行结果，从而可以看出代码质量是否得到了改进。</a:t>
            </a:r>
            <a:endParaRPr lang="zh-CN" altLang="en-US" sz="2000" dirty="0"/>
          </a:p>
        </p:txBody>
      </p:sp>
    </p:spTree>
    <p:extLst>
      <p:ext uri="{BB962C8B-B14F-4D97-AF65-F5344CB8AC3E}">
        <p14:creationId xmlns:p14="http://schemas.microsoft.com/office/powerpoint/2010/main" val="348418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4363233" y="2068863"/>
            <a:ext cx="3506539" cy="2069635"/>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6517213" y="1604209"/>
            <a:ext cx="2253807" cy="140346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5"/>
          <p:cNvSpPr txBox="1"/>
          <p:nvPr/>
        </p:nvSpPr>
        <p:spPr>
          <a:xfrm>
            <a:off x="3111380" y="2441959"/>
            <a:ext cx="4548778" cy="1323439"/>
          </a:xfrm>
          <a:prstGeom prst="rect">
            <a:avLst/>
          </a:prstGeom>
          <a:noFill/>
        </p:spPr>
        <p:txBody>
          <a:bodyPr wrap="square" rtlCol="0" anchor="ctr">
            <a:spAutoFit/>
          </a:bodyPr>
          <a:lstStyle/>
          <a:p>
            <a:pPr algn="ctr"/>
            <a:r>
              <a:rPr lang="zh-CN" altLang="en-US" sz="8000" b="1" dirty="0">
                <a:solidFill>
                  <a:schemeClr val="accent1"/>
                </a:solidFill>
                <a:latin typeface="Impact" panose="020B0806030902050204" pitchFamily="34" charset="0"/>
                <a:ea typeface="微软雅黑" panose="020B0503020204020204" pitchFamily="34" charset="-122"/>
                <a:cs typeface="Ebrima" panose="02000000000000000000" pitchFamily="2" charset="0"/>
              </a:rPr>
              <a:t>谢谢欣赏</a:t>
            </a:r>
          </a:p>
        </p:txBody>
      </p:sp>
    </p:spTree>
    <p:extLst>
      <p:ext uri="{BB962C8B-B14F-4D97-AF65-F5344CB8AC3E}">
        <p14:creationId xmlns:p14="http://schemas.microsoft.com/office/powerpoint/2010/main" val="41787372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350" fill="hold"/>
                                        <p:tgtEl>
                                          <p:spTgt spid="23"/>
                                        </p:tgtEl>
                                        <p:attrNameLst>
                                          <p:attrName>ppt_w</p:attrName>
                                        </p:attrNameLst>
                                      </p:cBhvr>
                                      <p:tavLst>
                                        <p:tav tm="0">
                                          <p:val>
                                            <p:strVal val="4*#ppt_w"/>
                                          </p:val>
                                        </p:tav>
                                        <p:tav tm="100000">
                                          <p:val>
                                            <p:strVal val="#ppt_w"/>
                                          </p:val>
                                        </p:tav>
                                      </p:tavLst>
                                    </p:anim>
                                    <p:anim calcmode="lin" valueType="num">
                                      <p:cBhvr>
                                        <p:cTn id="8" dur="350" fill="hold"/>
                                        <p:tgtEl>
                                          <p:spTgt spid="23"/>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41" presetClass="entr" presetSubtype="0" fill="hold" grpId="0" nodeType="afterEffect">
                                  <p:stCondLst>
                                    <p:cond delay="0"/>
                                  </p:stCondLst>
                                  <p:iterate type="lt">
                                    <p:tmPct val="13333"/>
                                  </p:iterate>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5"/>
                                        </p:tgtEl>
                                        <p:attrNameLst>
                                          <p:attrName>ppt_y</p:attrName>
                                        </p:attrNameLst>
                                      </p:cBhvr>
                                      <p:tavLst>
                                        <p:tav tm="0">
                                          <p:val>
                                            <p:strVal val="#ppt_y"/>
                                          </p:val>
                                        </p:tav>
                                        <p:tav tm="100000">
                                          <p:val>
                                            <p:strVal val="#ppt_y"/>
                                          </p:val>
                                        </p:tav>
                                      </p:tavLst>
                                    </p:anim>
                                    <p:anim calcmode="lin" valueType="num">
                                      <p:cBhvr>
                                        <p:cTn id="18"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541452" y="3806864"/>
            <a:ext cx="5109091"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项目介绍和</a:t>
            </a:r>
            <a:r>
              <a:rPr lang="en-US" altLang="zh-CN" sz="4800" b="1" dirty="0">
                <a:solidFill>
                  <a:schemeClr val="tx1">
                    <a:lumMod val="75000"/>
                    <a:lumOff val="25000"/>
                  </a:schemeClr>
                </a:solidFill>
              </a:rPr>
              <a:t>UI</a:t>
            </a:r>
            <a:r>
              <a:rPr lang="zh-CN" altLang="en-US" sz="4800" b="1" dirty="0">
                <a:solidFill>
                  <a:schemeClr val="tx1">
                    <a:lumMod val="75000"/>
                    <a:lumOff val="25000"/>
                  </a:schemeClr>
                </a:solidFill>
              </a:rPr>
              <a:t>预览</a:t>
            </a:r>
          </a:p>
        </p:txBody>
      </p:sp>
      <p:grpSp>
        <p:nvGrpSpPr>
          <p:cNvPr id="8" name="组合 7"/>
          <p:cNvGrpSpPr/>
          <p:nvPr/>
        </p:nvGrpSpPr>
        <p:grpSpPr>
          <a:xfrm>
            <a:off x="5023040" y="1569382"/>
            <a:ext cx="2498670" cy="1862048"/>
            <a:chOff x="2757770" y="2361497"/>
            <a:chExt cx="2498670" cy="1862048"/>
          </a:xfrm>
        </p:grpSpPr>
        <p:sp>
          <p:nvSpPr>
            <p:cNvPr id="11"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a:solidFill>
                    <a:schemeClr val="accent1"/>
                  </a:solidFill>
                  <a:latin typeface="Impact" panose="020B0806030902050204" pitchFamily="34" charset="0"/>
                  <a:ea typeface="微软雅黑" pitchFamily="34" charset="-122"/>
                </a:rPr>
                <a:t>01</a:t>
              </a:r>
              <a:endParaRPr lang="en-US" altLang="ko-KR" sz="8800" kern="0" dirty="0">
                <a:solidFill>
                  <a:schemeClr val="accent1"/>
                </a:solidFill>
                <a:latin typeface="Impact" panose="020B0806030902050204" pitchFamily="34" charset="0"/>
                <a:ea typeface="微软雅黑" pitchFamily="34" charset="-122"/>
              </a:endParaRPr>
            </a:p>
          </p:txBody>
        </p:sp>
        <p:sp>
          <p:nvSpPr>
            <p:cNvPr id="3" name="椭圆 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64252514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350" fill="hold"/>
                                        <p:tgtEl>
                                          <p:spTgt spid="39"/>
                                        </p:tgtEl>
                                        <p:attrNameLst>
                                          <p:attrName>ppt_w</p:attrName>
                                        </p:attrNameLst>
                                      </p:cBhvr>
                                      <p:tavLst>
                                        <p:tav tm="0">
                                          <p:val>
                                            <p:strVal val="4*#ppt_w"/>
                                          </p:val>
                                        </p:tav>
                                        <p:tav tm="100000">
                                          <p:val>
                                            <p:strVal val="#ppt_w"/>
                                          </p:val>
                                        </p:tav>
                                      </p:tavLst>
                                    </p:anim>
                                    <p:anim calcmode="lin" valueType="num">
                                      <p:cBhvr>
                                        <p:cTn id="8" dur="350" fill="hold"/>
                                        <p:tgtEl>
                                          <p:spTgt spid="39"/>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37"/>
                                        </p:tgtEl>
                                        <p:attrNameLst>
                                          <p:attrName>style.visibility</p:attrName>
                                        </p:attrNameLst>
                                      </p:cBhvr>
                                      <p:to>
                                        <p:strVal val="visible"/>
                                      </p:to>
                                    </p:set>
                                    <p:anim calcmode="lin" valueType="num">
                                      <p:cBhvr>
                                        <p:cTn id="11" dur="350" fill="hold"/>
                                        <p:tgtEl>
                                          <p:spTgt spid="37"/>
                                        </p:tgtEl>
                                        <p:attrNameLst>
                                          <p:attrName>ppt_w</p:attrName>
                                        </p:attrNameLst>
                                      </p:cBhvr>
                                      <p:tavLst>
                                        <p:tav tm="0">
                                          <p:val>
                                            <p:strVal val="4*#ppt_w"/>
                                          </p:val>
                                        </p:tav>
                                        <p:tav tm="100000">
                                          <p:val>
                                            <p:strVal val="#ppt_w"/>
                                          </p:val>
                                        </p:tav>
                                      </p:tavLst>
                                    </p:anim>
                                    <p:anim calcmode="lin" valueType="num">
                                      <p:cBhvr>
                                        <p:cTn id="12" dur="350" fill="hold"/>
                                        <p:tgtEl>
                                          <p:spTgt spid="37"/>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53" presetClass="entr" presetSubtype="16"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250" fill="hold"/>
                                        <p:tgtEl>
                                          <p:spTgt spid="8"/>
                                        </p:tgtEl>
                                        <p:attrNameLst>
                                          <p:attrName>ppt_w</p:attrName>
                                        </p:attrNameLst>
                                      </p:cBhvr>
                                      <p:tavLst>
                                        <p:tav tm="0">
                                          <p:val>
                                            <p:fltVal val="0"/>
                                          </p:val>
                                        </p:tav>
                                        <p:tav tm="100000">
                                          <p:val>
                                            <p:strVal val="#ppt_w"/>
                                          </p:val>
                                        </p:tav>
                                      </p:tavLst>
                                    </p:anim>
                                    <p:anim calcmode="lin" valueType="num">
                                      <p:cBhvr>
                                        <p:cTn id="17" dur="250" fill="hold"/>
                                        <p:tgtEl>
                                          <p:spTgt spid="8"/>
                                        </p:tgtEl>
                                        <p:attrNameLst>
                                          <p:attrName>ppt_h</p:attrName>
                                        </p:attrNameLst>
                                      </p:cBhvr>
                                      <p:tavLst>
                                        <p:tav tm="0">
                                          <p:val>
                                            <p:fltVal val="0"/>
                                          </p:val>
                                        </p:tav>
                                        <p:tav tm="100000">
                                          <p:val>
                                            <p:strVal val="#ppt_h"/>
                                          </p:val>
                                        </p:tav>
                                      </p:tavLst>
                                    </p:anim>
                                    <p:animEffect transition="in" filter="fade">
                                      <p:cBhvr>
                                        <p:cTn id="18" dur="250"/>
                                        <p:tgtEl>
                                          <p:spTgt spid="8"/>
                                        </p:tgtEl>
                                      </p:cBhvr>
                                    </p:animEffect>
                                  </p:childTnLst>
                                </p:cTn>
                              </p:par>
                            </p:childTnLst>
                          </p:cTn>
                        </p:par>
                        <p:par>
                          <p:cTn id="19" fill="hold">
                            <p:stCondLst>
                              <p:cond delay="85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9"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0"/>
          <p:cNvCxnSpPr/>
          <p:nvPr/>
        </p:nvCxnSpPr>
        <p:spPr>
          <a:xfrm>
            <a:off x="1042975" y="5118805"/>
            <a:ext cx="10106051"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69464" y="2915059"/>
            <a:ext cx="2372737" cy="430879"/>
          </a:xfrm>
          <a:prstGeom prst="rect">
            <a:avLst/>
          </a:prstGeom>
        </p:spPr>
        <p:txBody>
          <a:bodyPr wrap="squar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工作概述</a:t>
            </a:r>
            <a:endParaRPr lang="en-US" altLang="zh-CN" sz="2200" b="1" dirty="0">
              <a:solidFill>
                <a:schemeClr val="bg1">
                  <a:lumMod val="95000"/>
                </a:schemeClr>
              </a:solidFill>
              <a:latin typeface="微软雅黑" pitchFamily="34" charset="-122"/>
              <a:ea typeface="微软雅黑" pitchFamily="34" charset="-122"/>
            </a:endParaRPr>
          </a:p>
        </p:txBody>
      </p:sp>
      <p:sp>
        <p:nvSpPr>
          <p:cNvPr id="45" name="矩形 47"/>
          <p:cNvSpPr>
            <a:spLocks noChangeArrowheads="1"/>
          </p:cNvSpPr>
          <p:nvPr/>
        </p:nvSpPr>
        <p:spPr bwMode="auto">
          <a:xfrm>
            <a:off x="256836" y="3283770"/>
            <a:ext cx="2197992"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bg1">
                    <a:lumMod val="95000"/>
                  </a:schemeClr>
                </a:solidFill>
                <a:sym typeface="微软雅黑" pitchFamily="34" charset="-122"/>
              </a:rPr>
              <a:t>在此录入图表的综合描述说明，在此录入图表的综合描述说明。</a:t>
            </a:r>
          </a:p>
        </p:txBody>
      </p:sp>
      <p:sp>
        <p:nvSpPr>
          <p:cNvPr id="46" name="矩形 45"/>
          <p:cNvSpPr/>
          <p:nvPr/>
        </p:nvSpPr>
        <p:spPr>
          <a:xfrm>
            <a:off x="9649800" y="2915059"/>
            <a:ext cx="2372737" cy="430879"/>
          </a:xfrm>
          <a:prstGeom prst="rect">
            <a:avLst/>
          </a:prstGeom>
        </p:spPr>
        <p:txBody>
          <a:bodyPr wrap="squar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大势分析</a:t>
            </a:r>
            <a:endParaRPr lang="en-US" altLang="zh-CN" sz="2200" b="1" dirty="0">
              <a:solidFill>
                <a:schemeClr val="bg1">
                  <a:lumMod val="95000"/>
                </a:schemeClr>
              </a:solidFill>
              <a:latin typeface="微软雅黑" pitchFamily="34" charset="-122"/>
              <a:ea typeface="微软雅黑" pitchFamily="34" charset="-122"/>
            </a:endParaRPr>
          </a:p>
        </p:txBody>
      </p:sp>
      <p:sp>
        <p:nvSpPr>
          <p:cNvPr id="47" name="矩形 47"/>
          <p:cNvSpPr>
            <a:spLocks noChangeArrowheads="1"/>
          </p:cNvSpPr>
          <p:nvPr/>
        </p:nvSpPr>
        <p:spPr bwMode="auto">
          <a:xfrm>
            <a:off x="9747403" y="3283770"/>
            <a:ext cx="2177531"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bg1">
                    <a:lumMod val="95000"/>
                  </a:schemeClr>
                </a:solidFill>
                <a:sym typeface="微软雅黑" pitchFamily="34" charset="-122"/>
              </a:rPr>
              <a:t>在录入图表的综合描述说明，在此录入图表的综合描述说明。</a:t>
            </a:r>
          </a:p>
        </p:txBody>
      </p:sp>
      <p:sp>
        <p:nvSpPr>
          <p:cNvPr id="27" name="矩形 3"/>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项目介绍</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8" name="文本框 37"/>
          <p:cNvSpPr txBox="1"/>
          <p:nvPr/>
        </p:nvSpPr>
        <p:spPr>
          <a:xfrm>
            <a:off x="4108247" y="865480"/>
            <a:ext cx="3975501" cy="646323"/>
          </a:xfrm>
          <a:prstGeom prst="rect">
            <a:avLst/>
          </a:prstGeom>
          <a:noFill/>
        </p:spPr>
        <p:txBody>
          <a:bodyPr wrap="square" lIns="91431" tIns="45716" rIns="91431" bIns="45716" rtlCol="0">
            <a:spAutoFit/>
          </a:bodyPr>
          <a:lstStyle/>
          <a:p>
            <a:pPr algn="ctr"/>
            <a:r>
              <a:rPr lang="zh-CN" altLang="en-US" sz="3600" dirty="0">
                <a:solidFill>
                  <a:schemeClr val="tx1">
                    <a:lumMod val="65000"/>
                    <a:lumOff val="35000"/>
                  </a:schemeClr>
                </a:solidFill>
                <a:latin typeface="Arial" panose="020B0604020202020204" pitchFamily="34" charset="0"/>
                <a:cs typeface="Arial" panose="020B0604020202020204" pitchFamily="34" charset="0"/>
              </a:rPr>
              <a:t>龙之门单词平台</a:t>
            </a:r>
            <a:endParaRPr lang="zh-CN" altLang="en-US" sz="3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B6CC9DF4-4AE2-4DEB-9B3B-C4F71ACE1322}"/>
              </a:ext>
            </a:extLst>
          </p:cNvPr>
          <p:cNvSpPr txBox="1"/>
          <p:nvPr/>
        </p:nvSpPr>
        <p:spPr>
          <a:xfrm>
            <a:off x="5419289" y="2478916"/>
            <a:ext cx="5978111" cy="1200329"/>
          </a:xfrm>
          <a:prstGeom prst="rect">
            <a:avLst/>
          </a:prstGeom>
          <a:noFill/>
        </p:spPr>
        <p:txBody>
          <a:bodyPr wrap="square" rtlCol="0">
            <a:spAutoFit/>
          </a:bodyPr>
          <a:lstStyle/>
          <a:p>
            <a:pPr algn="ctr"/>
            <a:r>
              <a:rPr lang="zh-CN" altLang="en-US" sz="2400" dirty="0"/>
              <a:t>本项目和北京四中合作研发学习场景，结合大数据和记忆规律设计学习流程，解决老大难的单词问题，使学生可以轻松背单词。</a:t>
            </a:r>
          </a:p>
        </p:txBody>
      </p:sp>
      <p:pic>
        <p:nvPicPr>
          <p:cNvPr id="4" name="图片 3">
            <a:extLst>
              <a:ext uri="{FF2B5EF4-FFF2-40B4-BE49-F238E27FC236}">
                <a16:creationId xmlns:a16="http://schemas.microsoft.com/office/drawing/2014/main" id="{20B9B412-F427-429C-9D7B-D87252154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30" y="1487469"/>
            <a:ext cx="2978217" cy="3631335"/>
          </a:xfrm>
          <a:prstGeom prst="rect">
            <a:avLst/>
          </a:prstGeom>
        </p:spPr>
      </p:pic>
    </p:spTree>
    <p:extLst>
      <p:ext uri="{BB962C8B-B14F-4D97-AF65-F5344CB8AC3E}">
        <p14:creationId xmlns:p14="http://schemas.microsoft.com/office/powerpoint/2010/main" val="4197938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4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randombar(horizontal)">
                                      <p:cBhvr>
                                        <p:cTn id="18" dur="400"/>
                                        <p:tgtEl>
                                          <p:spTgt spid="45"/>
                                        </p:tgtEl>
                                      </p:cBhvr>
                                    </p:animEffect>
                                  </p:childTnLst>
                                </p:cTn>
                              </p:par>
                            </p:childTnLst>
                          </p:cTn>
                        </p:par>
                        <p:par>
                          <p:cTn id="19" fill="hold">
                            <p:stCondLst>
                              <p:cond delay="1400"/>
                            </p:stCondLst>
                            <p:childTnLst>
                              <p:par>
                                <p:cTn id="20" presetID="14" presetClass="entr" presetSubtype="10"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randombar(horizontal)">
                                      <p:cBhvr>
                                        <p:cTn id="22" dur="400"/>
                                        <p:tgtEl>
                                          <p:spTgt spid="4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randombar(horizontal)">
                                      <p:cBhvr>
                                        <p:cTn id="25" dur="400"/>
                                        <p:tgtEl>
                                          <p:spTgt spid="47"/>
                                        </p:tgtEl>
                                      </p:cBhvr>
                                    </p:animEffect>
                                  </p:childTnLst>
                                </p:cTn>
                              </p:par>
                            </p:childTnLst>
                          </p:cTn>
                        </p:par>
                        <p:par>
                          <p:cTn id="26" fill="hold">
                            <p:stCondLst>
                              <p:cond delay="1800"/>
                            </p:stCondLst>
                            <p:childTnLst>
                              <p:par>
                                <p:cTn id="27" presetID="18" presetClass="entr" presetSubtype="3"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strips(upRight)">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CFF7F04D-0C24-42C5-86B1-E342F8B28E3A}"/>
              </a:ext>
            </a:extLst>
          </p:cNvPr>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项目介绍</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0142102A-CA62-415A-ACE2-0B2E4C72BC67}"/>
              </a:ext>
            </a:extLst>
          </p:cNvPr>
          <p:cNvSpPr txBox="1"/>
          <p:nvPr/>
        </p:nvSpPr>
        <p:spPr>
          <a:xfrm>
            <a:off x="4108247" y="865480"/>
            <a:ext cx="3975501" cy="646323"/>
          </a:xfrm>
          <a:prstGeom prst="rect">
            <a:avLst/>
          </a:prstGeom>
          <a:noFill/>
        </p:spPr>
        <p:txBody>
          <a:bodyPr wrap="square" lIns="91431" tIns="45716" rIns="91431" bIns="45716" rtlCol="0">
            <a:spAutoFit/>
          </a:bodyPr>
          <a:lstStyle/>
          <a:p>
            <a:pPr algn="ctr"/>
            <a:r>
              <a:rPr lang="zh-CN" altLang="en-US" sz="3600" dirty="0">
                <a:solidFill>
                  <a:schemeClr val="tx1">
                    <a:lumMod val="65000"/>
                    <a:lumOff val="35000"/>
                  </a:schemeClr>
                </a:solidFill>
                <a:latin typeface="Arial" panose="020B0604020202020204" pitchFamily="34" charset="0"/>
                <a:cs typeface="Arial" panose="020B0604020202020204" pitchFamily="34" charset="0"/>
              </a:rPr>
              <a:t>龙之门单词平台</a:t>
            </a:r>
            <a:endParaRPr lang="zh-CN" altLang="en-US" sz="3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AF8AF47E-5932-4A97-A301-33CE38B14E61}"/>
              </a:ext>
            </a:extLst>
          </p:cNvPr>
          <p:cNvSpPr txBox="1"/>
          <p:nvPr/>
        </p:nvSpPr>
        <p:spPr>
          <a:xfrm>
            <a:off x="4963773" y="2296656"/>
            <a:ext cx="6391838" cy="646331"/>
          </a:xfrm>
          <a:prstGeom prst="rect">
            <a:avLst/>
          </a:prstGeom>
          <a:noFill/>
        </p:spPr>
        <p:txBody>
          <a:bodyPr wrap="square" rtlCol="0">
            <a:spAutoFit/>
          </a:bodyPr>
          <a:lstStyle/>
          <a:p>
            <a:r>
              <a:rPr lang="zh-CN" altLang="en-US" sz="1800" dirty="0"/>
              <a:t>本学习平台面向的人群有两类：</a:t>
            </a:r>
            <a:r>
              <a:rPr lang="en-US" altLang="zh-CN" sz="1800" dirty="0"/>
              <a:t>9-18</a:t>
            </a:r>
            <a:r>
              <a:rPr lang="zh-CN" altLang="en-US" sz="1800" dirty="0"/>
              <a:t>岁的青少年和辅助学生学习的指导老师</a:t>
            </a:r>
          </a:p>
        </p:txBody>
      </p:sp>
      <p:sp>
        <p:nvSpPr>
          <p:cNvPr id="5" name="文本框 4">
            <a:extLst>
              <a:ext uri="{FF2B5EF4-FFF2-40B4-BE49-F238E27FC236}">
                <a16:creationId xmlns:a16="http://schemas.microsoft.com/office/drawing/2014/main" id="{26E3AD58-064A-4E5D-BEB3-98D1F10E5A1B}"/>
              </a:ext>
            </a:extLst>
          </p:cNvPr>
          <p:cNvSpPr txBox="1"/>
          <p:nvPr/>
        </p:nvSpPr>
        <p:spPr>
          <a:xfrm>
            <a:off x="4963773" y="3766803"/>
            <a:ext cx="6434356" cy="923330"/>
          </a:xfrm>
          <a:prstGeom prst="rect">
            <a:avLst/>
          </a:prstGeom>
          <a:noFill/>
        </p:spPr>
        <p:txBody>
          <a:bodyPr wrap="square" rtlCol="0">
            <a:spAutoFit/>
          </a:bodyPr>
          <a:lstStyle/>
          <a:p>
            <a:r>
              <a:rPr lang="zh-CN" altLang="en-US" sz="1800" dirty="0"/>
              <a:t>本学习平台为网页端，学生可以在本学习平台学习英语单词，本平台根据艾宾浩斯遗忘规律来为学生安排每天要学习的单词和复习的单词，帮助学生更快的记住所学单词。</a:t>
            </a:r>
          </a:p>
        </p:txBody>
      </p:sp>
      <p:sp>
        <p:nvSpPr>
          <p:cNvPr id="6" name="文本框 5">
            <a:extLst>
              <a:ext uri="{FF2B5EF4-FFF2-40B4-BE49-F238E27FC236}">
                <a16:creationId xmlns:a16="http://schemas.microsoft.com/office/drawing/2014/main" id="{76049E83-146D-4103-8409-E92177BE22BC}"/>
              </a:ext>
            </a:extLst>
          </p:cNvPr>
          <p:cNvSpPr txBox="1"/>
          <p:nvPr/>
        </p:nvSpPr>
        <p:spPr>
          <a:xfrm>
            <a:off x="4963773" y="5305565"/>
            <a:ext cx="6305439" cy="1200329"/>
          </a:xfrm>
          <a:prstGeom prst="rect">
            <a:avLst/>
          </a:prstGeom>
          <a:noFill/>
        </p:spPr>
        <p:txBody>
          <a:bodyPr wrap="square" rtlCol="0">
            <a:spAutoFit/>
          </a:bodyPr>
          <a:lstStyle/>
          <a:p>
            <a:r>
              <a:rPr lang="zh-CN" altLang="en-US" sz="1800" dirty="0"/>
              <a:t>本平台除了为学生提供记忆单词的功能外，还提供了单词比赛，比赛的形式为记忆单词，学生通过比赛可以获取积分，并且有额外的比赛积分排行榜，积分越高学生的排名就越靠前，以这种方式来激励学生记忆单词。</a:t>
            </a:r>
          </a:p>
        </p:txBody>
      </p:sp>
      <p:grpSp>
        <p:nvGrpSpPr>
          <p:cNvPr id="7" name="组合 6">
            <a:extLst>
              <a:ext uri="{FF2B5EF4-FFF2-40B4-BE49-F238E27FC236}">
                <a16:creationId xmlns:a16="http://schemas.microsoft.com/office/drawing/2014/main" id="{D0396B0A-94DF-4D54-9008-E8515E0A1C13}"/>
              </a:ext>
            </a:extLst>
          </p:cNvPr>
          <p:cNvGrpSpPr/>
          <p:nvPr/>
        </p:nvGrpSpPr>
        <p:grpSpPr>
          <a:xfrm>
            <a:off x="1545879" y="2165646"/>
            <a:ext cx="1230179" cy="1533899"/>
            <a:chOff x="3295850" y="1908877"/>
            <a:chExt cx="3738030" cy="4660916"/>
          </a:xfrm>
        </p:grpSpPr>
        <p:sp>
          <p:nvSpPr>
            <p:cNvPr id="8" name="圆角矩形 10">
              <a:extLst>
                <a:ext uri="{FF2B5EF4-FFF2-40B4-BE49-F238E27FC236}">
                  <a16:creationId xmlns:a16="http://schemas.microsoft.com/office/drawing/2014/main" id="{EFF74B11-255D-4C6C-A565-514FCF5B1B58}"/>
                </a:ext>
              </a:extLst>
            </p:cNvPr>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9" name="Freeform 5">
              <a:extLst>
                <a:ext uri="{FF2B5EF4-FFF2-40B4-BE49-F238E27FC236}">
                  <a16:creationId xmlns:a16="http://schemas.microsoft.com/office/drawing/2014/main" id="{FD058C4D-8CB2-43E3-84F8-A3E475CC2E43}"/>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0" name="圆角矩形 12">
              <a:extLst>
                <a:ext uri="{FF2B5EF4-FFF2-40B4-BE49-F238E27FC236}">
                  <a16:creationId xmlns:a16="http://schemas.microsoft.com/office/drawing/2014/main" id="{B9325D5F-C179-4D84-89C2-A942C99DA69F}"/>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1" name="Freeform 5">
              <a:extLst>
                <a:ext uri="{FF2B5EF4-FFF2-40B4-BE49-F238E27FC236}">
                  <a16:creationId xmlns:a16="http://schemas.microsoft.com/office/drawing/2014/main" id="{E056326F-81EE-48CC-BA20-62A920547E00}"/>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sp>
        <p:nvSpPr>
          <p:cNvPr id="12" name="文本框 11">
            <a:extLst>
              <a:ext uri="{FF2B5EF4-FFF2-40B4-BE49-F238E27FC236}">
                <a16:creationId xmlns:a16="http://schemas.microsoft.com/office/drawing/2014/main" id="{18EC5B86-AFB3-4140-903F-3F0BF4E7889C}"/>
              </a:ext>
            </a:extLst>
          </p:cNvPr>
          <p:cNvSpPr txBox="1"/>
          <p:nvPr/>
        </p:nvSpPr>
        <p:spPr>
          <a:xfrm>
            <a:off x="1714965" y="2460075"/>
            <a:ext cx="531883"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01</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13" name="组合 12">
            <a:extLst>
              <a:ext uri="{FF2B5EF4-FFF2-40B4-BE49-F238E27FC236}">
                <a16:creationId xmlns:a16="http://schemas.microsoft.com/office/drawing/2014/main" id="{ABC7B210-98B8-45AE-B92B-1E386F7C0964}"/>
              </a:ext>
            </a:extLst>
          </p:cNvPr>
          <p:cNvGrpSpPr/>
          <p:nvPr/>
        </p:nvGrpSpPr>
        <p:grpSpPr>
          <a:xfrm>
            <a:off x="1545878" y="3798153"/>
            <a:ext cx="1225938" cy="1533897"/>
            <a:chOff x="3295850" y="1895995"/>
            <a:chExt cx="3725149" cy="4660916"/>
          </a:xfrm>
        </p:grpSpPr>
        <p:sp>
          <p:nvSpPr>
            <p:cNvPr id="14" name="圆角矩形 20">
              <a:extLst>
                <a:ext uri="{FF2B5EF4-FFF2-40B4-BE49-F238E27FC236}">
                  <a16:creationId xmlns:a16="http://schemas.microsoft.com/office/drawing/2014/main" id="{5FBA951F-EB02-48E4-BBBD-8F5B30FE5F6D}"/>
                </a:ext>
              </a:extLst>
            </p:cNvPr>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5" name="Freeform 5">
              <a:extLst>
                <a:ext uri="{FF2B5EF4-FFF2-40B4-BE49-F238E27FC236}">
                  <a16:creationId xmlns:a16="http://schemas.microsoft.com/office/drawing/2014/main" id="{EFFD1E88-4D38-4A96-B627-847DC7EF9E3E}"/>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6" name="圆角矩形 22">
              <a:extLst>
                <a:ext uri="{FF2B5EF4-FFF2-40B4-BE49-F238E27FC236}">
                  <a16:creationId xmlns:a16="http://schemas.microsoft.com/office/drawing/2014/main" id="{FB1A1282-DBEF-475B-9FE7-43CB8A8CF413}"/>
                </a:ext>
              </a:extLst>
            </p:cNvPr>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7" name="Freeform 5">
              <a:extLst>
                <a:ext uri="{FF2B5EF4-FFF2-40B4-BE49-F238E27FC236}">
                  <a16:creationId xmlns:a16="http://schemas.microsoft.com/office/drawing/2014/main" id="{36DECE68-E843-43BF-AF4A-B351E1BD4975}"/>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sp>
        <p:nvSpPr>
          <p:cNvPr id="18" name="文本框 17">
            <a:extLst>
              <a:ext uri="{FF2B5EF4-FFF2-40B4-BE49-F238E27FC236}">
                <a16:creationId xmlns:a16="http://schemas.microsoft.com/office/drawing/2014/main" id="{AD0F56D9-5493-4669-B657-A2561DB6F3EC}"/>
              </a:ext>
            </a:extLst>
          </p:cNvPr>
          <p:cNvSpPr txBox="1"/>
          <p:nvPr/>
        </p:nvSpPr>
        <p:spPr>
          <a:xfrm>
            <a:off x="1698463" y="4109699"/>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02</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19" name="组合 18">
            <a:extLst>
              <a:ext uri="{FF2B5EF4-FFF2-40B4-BE49-F238E27FC236}">
                <a16:creationId xmlns:a16="http://schemas.microsoft.com/office/drawing/2014/main" id="{B2EBBFA5-A047-4316-A1B4-074C78AFC773}"/>
              </a:ext>
            </a:extLst>
          </p:cNvPr>
          <p:cNvGrpSpPr/>
          <p:nvPr/>
        </p:nvGrpSpPr>
        <p:grpSpPr>
          <a:xfrm>
            <a:off x="1545878" y="5319907"/>
            <a:ext cx="1225938" cy="1533897"/>
            <a:chOff x="3295850" y="1895995"/>
            <a:chExt cx="3725149" cy="4660916"/>
          </a:xfrm>
        </p:grpSpPr>
        <p:sp>
          <p:nvSpPr>
            <p:cNvPr id="20" name="圆角矩形 15">
              <a:extLst>
                <a:ext uri="{FF2B5EF4-FFF2-40B4-BE49-F238E27FC236}">
                  <a16:creationId xmlns:a16="http://schemas.microsoft.com/office/drawing/2014/main" id="{DFB3C601-1F95-4C8B-AC27-417DA36B8B67}"/>
                </a:ext>
              </a:extLst>
            </p:cNvPr>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21" name="Freeform 5">
              <a:extLst>
                <a:ext uri="{FF2B5EF4-FFF2-40B4-BE49-F238E27FC236}">
                  <a16:creationId xmlns:a16="http://schemas.microsoft.com/office/drawing/2014/main" id="{0E83527C-91C0-432B-860F-40775C5D6793}"/>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22" name="圆角矩形 17">
              <a:extLst>
                <a:ext uri="{FF2B5EF4-FFF2-40B4-BE49-F238E27FC236}">
                  <a16:creationId xmlns:a16="http://schemas.microsoft.com/office/drawing/2014/main" id="{C6CE70A4-3A02-4E16-AFC9-20AE5A7DC042}"/>
                </a:ext>
              </a:extLst>
            </p:cNvPr>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23" name="Freeform 5">
              <a:extLst>
                <a:ext uri="{FF2B5EF4-FFF2-40B4-BE49-F238E27FC236}">
                  <a16:creationId xmlns:a16="http://schemas.microsoft.com/office/drawing/2014/main" id="{D4BB4AAD-38A4-42E7-8665-44A099729616}"/>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sp>
        <p:nvSpPr>
          <p:cNvPr id="24" name="文本框 23">
            <a:extLst>
              <a:ext uri="{FF2B5EF4-FFF2-40B4-BE49-F238E27FC236}">
                <a16:creationId xmlns:a16="http://schemas.microsoft.com/office/drawing/2014/main" id="{5A2CEDA2-6D8E-44BC-B6C2-292BE361A7E6}"/>
              </a:ext>
            </a:extLst>
          </p:cNvPr>
          <p:cNvSpPr txBox="1"/>
          <p:nvPr/>
        </p:nvSpPr>
        <p:spPr>
          <a:xfrm>
            <a:off x="1698462" y="5624324"/>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03</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097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2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200" fill="hold"/>
                                        <p:tgtEl>
                                          <p:spTgt spid="12"/>
                                        </p:tgtEl>
                                        <p:attrNameLst>
                                          <p:attrName>ppt_w</p:attrName>
                                        </p:attrNameLst>
                                      </p:cBhvr>
                                      <p:tavLst>
                                        <p:tav tm="0">
                                          <p:val>
                                            <p:fltVal val="0"/>
                                          </p:val>
                                        </p:tav>
                                        <p:tav tm="100000">
                                          <p:val>
                                            <p:strVal val="#ppt_w"/>
                                          </p:val>
                                        </p:tav>
                                      </p:tavLst>
                                    </p:anim>
                                    <p:anim calcmode="lin" valueType="num">
                                      <p:cBhvr>
                                        <p:cTn id="22" dur="200" fill="hold"/>
                                        <p:tgtEl>
                                          <p:spTgt spid="12"/>
                                        </p:tgtEl>
                                        <p:attrNameLst>
                                          <p:attrName>ppt_h</p:attrName>
                                        </p:attrNameLst>
                                      </p:cBhvr>
                                      <p:tavLst>
                                        <p:tav tm="0">
                                          <p:val>
                                            <p:fltVal val="0"/>
                                          </p:val>
                                        </p:tav>
                                        <p:tav tm="100000">
                                          <p:val>
                                            <p:strVal val="#ppt_h"/>
                                          </p:val>
                                        </p:tav>
                                      </p:tavLst>
                                    </p:anim>
                                    <p:animEffect transition="in" filter="fade">
                                      <p:cBhvr>
                                        <p:cTn id="23" dur="200"/>
                                        <p:tgtEl>
                                          <p:spTgt spid="12"/>
                                        </p:tgtEl>
                                      </p:cBhvr>
                                    </p:animEffect>
                                  </p:childTnLst>
                                </p:cTn>
                              </p:par>
                            </p:childTnLst>
                          </p:cTn>
                        </p:par>
                        <p:par>
                          <p:cTn id="24" fill="hold">
                            <p:stCondLst>
                              <p:cond delay="1400"/>
                            </p:stCondLst>
                            <p:childTnLst>
                              <p:par>
                                <p:cTn id="25" presetID="26" presetClass="emph" presetSubtype="0" fill="hold" grpId="1" nodeType="afterEffect">
                                  <p:stCondLst>
                                    <p:cond delay="0"/>
                                  </p:stCondLst>
                                  <p:childTnLst>
                                    <p:animEffect transition="out" filter="fade">
                                      <p:cBhvr>
                                        <p:cTn id="26" dur="500" tmFilter="0, 0; .2, .5; .8, .5; 1, 0"/>
                                        <p:tgtEl>
                                          <p:spTgt spid="12"/>
                                        </p:tgtEl>
                                      </p:cBhvr>
                                    </p:animEffect>
                                    <p:animScale>
                                      <p:cBhvr>
                                        <p:cTn id="27" dur="250" autoRev="1" fill="hold"/>
                                        <p:tgtEl>
                                          <p:spTgt spid="12"/>
                                        </p:tgtEl>
                                      </p:cBhvr>
                                      <p:by x="105000" y="105000"/>
                                    </p:animScale>
                                  </p:childTnLst>
                                </p:cTn>
                              </p:par>
                            </p:childTnLst>
                          </p:cTn>
                        </p:par>
                        <p:par>
                          <p:cTn id="28" fill="hold">
                            <p:stCondLst>
                              <p:cond delay="19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12" grpId="0"/>
      <p:bldP spid="12" grpId="1"/>
      <p:bldP spid="18"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CFF7F04D-0C24-42C5-86B1-E342F8B28E3A}"/>
              </a:ext>
            </a:extLst>
          </p:cNvPr>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项目介绍</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0142102A-CA62-415A-ACE2-0B2E4C72BC67}"/>
              </a:ext>
            </a:extLst>
          </p:cNvPr>
          <p:cNvSpPr txBox="1"/>
          <p:nvPr/>
        </p:nvSpPr>
        <p:spPr>
          <a:xfrm>
            <a:off x="4108247" y="865480"/>
            <a:ext cx="3975501" cy="646323"/>
          </a:xfrm>
          <a:prstGeom prst="rect">
            <a:avLst/>
          </a:prstGeom>
          <a:noFill/>
        </p:spPr>
        <p:txBody>
          <a:bodyPr wrap="square" lIns="91431" tIns="45716" rIns="91431" bIns="45716" rtlCol="0">
            <a:spAutoFit/>
          </a:bodyPr>
          <a:lstStyle/>
          <a:p>
            <a:pPr algn="ctr"/>
            <a:r>
              <a:rPr lang="zh-CN" altLang="en-US" sz="3600" dirty="0">
                <a:solidFill>
                  <a:schemeClr val="tx1">
                    <a:lumMod val="65000"/>
                    <a:lumOff val="35000"/>
                  </a:schemeClr>
                </a:solidFill>
                <a:latin typeface="Arial" panose="020B0604020202020204" pitchFamily="34" charset="0"/>
                <a:cs typeface="Arial" panose="020B0604020202020204" pitchFamily="34" charset="0"/>
              </a:rPr>
              <a:t>龙之门单词平台</a:t>
            </a:r>
            <a:endParaRPr lang="zh-CN" altLang="en-US" sz="3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AF8AF47E-5932-4A97-A301-33CE38B14E61}"/>
              </a:ext>
            </a:extLst>
          </p:cNvPr>
          <p:cNvSpPr txBox="1"/>
          <p:nvPr/>
        </p:nvSpPr>
        <p:spPr>
          <a:xfrm>
            <a:off x="4963773" y="2223083"/>
            <a:ext cx="6391838" cy="923330"/>
          </a:xfrm>
          <a:prstGeom prst="rect">
            <a:avLst/>
          </a:prstGeom>
          <a:noFill/>
        </p:spPr>
        <p:txBody>
          <a:bodyPr wrap="square" rtlCol="0">
            <a:spAutoFit/>
          </a:bodyPr>
          <a:lstStyle/>
          <a:p>
            <a:r>
              <a:rPr lang="zh-CN" altLang="en-US" sz="1800" dirty="0"/>
              <a:t>本平台还为学生提供了金币系统，学生可以通过每天打卡、参加比赛、学习进度达到相应的额度来获得一定数量的金币，使用金币可以在老师处兑换奖励。</a:t>
            </a:r>
          </a:p>
        </p:txBody>
      </p:sp>
      <p:sp>
        <p:nvSpPr>
          <p:cNvPr id="5" name="文本框 4">
            <a:extLst>
              <a:ext uri="{FF2B5EF4-FFF2-40B4-BE49-F238E27FC236}">
                <a16:creationId xmlns:a16="http://schemas.microsoft.com/office/drawing/2014/main" id="{26E3AD58-064A-4E5D-BEB3-98D1F10E5A1B}"/>
              </a:ext>
            </a:extLst>
          </p:cNvPr>
          <p:cNvSpPr txBox="1"/>
          <p:nvPr/>
        </p:nvSpPr>
        <p:spPr>
          <a:xfrm>
            <a:off x="4966283" y="3795501"/>
            <a:ext cx="6389328" cy="923330"/>
          </a:xfrm>
          <a:prstGeom prst="rect">
            <a:avLst/>
          </a:prstGeom>
          <a:noFill/>
        </p:spPr>
        <p:txBody>
          <a:bodyPr wrap="square" rtlCol="0">
            <a:spAutoFit/>
          </a:bodyPr>
          <a:lstStyle/>
          <a:p>
            <a:r>
              <a:rPr lang="zh-CN" altLang="en-US" sz="1800" dirty="0"/>
              <a:t>对于老师，本平台提供了方便的线上管理功能，老师只需要在电脑上访问平台教师端即可对班级学生进行管理，并可随时查看学生的学习状况，为学生安排单词比赛。</a:t>
            </a:r>
          </a:p>
        </p:txBody>
      </p:sp>
      <p:grpSp>
        <p:nvGrpSpPr>
          <p:cNvPr id="7" name="组合 6">
            <a:extLst>
              <a:ext uri="{FF2B5EF4-FFF2-40B4-BE49-F238E27FC236}">
                <a16:creationId xmlns:a16="http://schemas.microsoft.com/office/drawing/2014/main" id="{D0396B0A-94DF-4D54-9008-E8515E0A1C13}"/>
              </a:ext>
            </a:extLst>
          </p:cNvPr>
          <p:cNvGrpSpPr/>
          <p:nvPr/>
        </p:nvGrpSpPr>
        <p:grpSpPr>
          <a:xfrm>
            <a:off x="1545879" y="2165646"/>
            <a:ext cx="1230179" cy="1533899"/>
            <a:chOff x="3295850" y="1908877"/>
            <a:chExt cx="3738030" cy="4660916"/>
          </a:xfrm>
        </p:grpSpPr>
        <p:sp>
          <p:nvSpPr>
            <p:cNvPr id="8" name="圆角矩形 10">
              <a:extLst>
                <a:ext uri="{FF2B5EF4-FFF2-40B4-BE49-F238E27FC236}">
                  <a16:creationId xmlns:a16="http://schemas.microsoft.com/office/drawing/2014/main" id="{EFF74B11-255D-4C6C-A565-514FCF5B1B58}"/>
                </a:ext>
              </a:extLst>
            </p:cNvPr>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9" name="Freeform 5">
              <a:extLst>
                <a:ext uri="{FF2B5EF4-FFF2-40B4-BE49-F238E27FC236}">
                  <a16:creationId xmlns:a16="http://schemas.microsoft.com/office/drawing/2014/main" id="{FD058C4D-8CB2-43E3-84F8-A3E475CC2E43}"/>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0" name="圆角矩形 12">
              <a:extLst>
                <a:ext uri="{FF2B5EF4-FFF2-40B4-BE49-F238E27FC236}">
                  <a16:creationId xmlns:a16="http://schemas.microsoft.com/office/drawing/2014/main" id="{B9325D5F-C179-4D84-89C2-A942C99DA69F}"/>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1" name="Freeform 5">
              <a:extLst>
                <a:ext uri="{FF2B5EF4-FFF2-40B4-BE49-F238E27FC236}">
                  <a16:creationId xmlns:a16="http://schemas.microsoft.com/office/drawing/2014/main" id="{E056326F-81EE-48CC-BA20-62A920547E00}"/>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sp>
        <p:nvSpPr>
          <p:cNvPr id="12" name="文本框 11">
            <a:extLst>
              <a:ext uri="{FF2B5EF4-FFF2-40B4-BE49-F238E27FC236}">
                <a16:creationId xmlns:a16="http://schemas.microsoft.com/office/drawing/2014/main" id="{18EC5B86-AFB3-4140-903F-3F0BF4E7889C}"/>
              </a:ext>
            </a:extLst>
          </p:cNvPr>
          <p:cNvSpPr txBox="1"/>
          <p:nvPr/>
        </p:nvSpPr>
        <p:spPr>
          <a:xfrm>
            <a:off x="1714965" y="2460075"/>
            <a:ext cx="531883"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04</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13" name="组合 12">
            <a:extLst>
              <a:ext uri="{FF2B5EF4-FFF2-40B4-BE49-F238E27FC236}">
                <a16:creationId xmlns:a16="http://schemas.microsoft.com/office/drawing/2014/main" id="{ABC7B210-98B8-45AE-B92B-1E386F7C0964}"/>
              </a:ext>
            </a:extLst>
          </p:cNvPr>
          <p:cNvGrpSpPr/>
          <p:nvPr/>
        </p:nvGrpSpPr>
        <p:grpSpPr>
          <a:xfrm>
            <a:off x="1545878" y="3798153"/>
            <a:ext cx="1225938" cy="1533897"/>
            <a:chOff x="3295850" y="1895995"/>
            <a:chExt cx="3725149" cy="4660916"/>
          </a:xfrm>
        </p:grpSpPr>
        <p:sp>
          <p:nvSpPr>
            <p:cNvPr id="14" name="圆角矩形 20">
              <a:extLst>
                <a:ext uri="{FF2B5EF4-FFF2-40B4-BE49-F238E27FC236}">
                  <a16:creationId xmlns:a16="http://schemas.microsoft.com/office/drawing/2014/main" id="{5FBA951F-EB02-48E4-BBBD-8F5B30FE5F6D}"/>
                </a:ext>
              </a:extLst>
            </p:cNvPr>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5" name="Freeform 5">
              <a:extLst>
                <a:ext uri="{FF2B5EF4-FFF2-40B4-BE49-F238E27FC236}">
                  <a16:creationId xmlns:a16="http://schemas.microsoft.com/office/drawing/2014/main" id="{EFFD1E88-4D38-4A96-B627-847DC7EF9E3E}"/>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6" name="圆角矩形 22">
              <a:extLst>
                <a:ext uri="{FF2B5EF4-FFF2-40B4-BE49-F238E27FC236}">
                  <a16:creationId xmlns:a16="http://schemas.microsoft.com/office/drawing/2014/main" id="{FB1A1282-DBEF-475B-9FE7-43CB8A8CF413}"/>
                </a:ext>
              </a:extLst>
            </p:cNvPr>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7" name="Freeform 5">
              <a:extLst>
                <a:ext uri="{FF2B5EF4-FFF2-40B4-BE49-F238E27FC236}">
                  <a16:creationId xmlns:a16="http://schemas.microsoft.com/office/drawing/2014/main" id="{36DECE68-E843-43BF-AF4A-B351E1BD4975}"/>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sp>
        <p:nvSpPr>
          <p:cNvPr id="18" name="文本框 17">
            <a:extLst>
              <a:ext uri="{FF2B5EF4-FFF2-40B4-BE49-F238E27FC236}">
                <a16:creationId xmlns:a16="http://schemas.microsoft.com/office/drawing/2014/main" id="{AD0F56D9-5493-4669-B657-A2561DB6F3EC}"/>
              </a:ext>
            </a:extLst>
          </p:cNvPr>
          <p:cNvSpPr txBox="1"/>
          <p:nvPr/>
        </p:nvSpPr>
        <p:spPr>
          <a:xfrm>
            <a:off x="1698463" y="4109699"/>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05</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7860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2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200" fill="hold"/>
                                        <p:tgtEl>
                                          <p:spTgt spid="12"/>
                                        </p:tgtEl>
                                        <p:attrNameLst>
                                          <p:attrName>ppt_w</p:attrName>
                                        </p:attrNameLst>
                                      </p:cBhvr>
                                      <p:tavLst>
                                        <p:tav tm="0">
                                          <p:val>
                                            <p:fltVal val="0"/>
                                          </p:val>
                                        </p:tav>
                                        <p:tav tm="100000">
                                          <p:val>
                                            <p:strVal val="#ppt_w"/>
                                          </p:val>
                                        </p:tav>
                                      </p:tavLst>
                                    </p:anim>
                                    <p:anim calcmode="lin" valueType="num">
                                      <p:cBhvr>
                                        <p:cTn id="22" dur="200" fill="hold"/>
                                        <p:tgtEl>
                                          <p:spTgt spid="12"/>
                                        </p:tgtEl>
                                        <p:attrNameLst>
                                          <p:attrName>ppt_h</p:attrName>
                                        </p:attrNameLst>
                                      </p:cBhvr>
                                      <p:tavLst>
                                        <p:tav tm="0">
                                          <p:val>
                                            <p:fltVal val="0"/>
                                          </p:val>
                                        </p:tav>
                                        <p:tav tm="100000">
                                          <p:val>
                                            <p:strVal val="#ppt_h"/>
                                          </p:val>
                                        </p:tav>
                                      </p:tavLst>
                                    </p:anim>
                                    <p:animEffect transition="in" filter="fade">
                                      <p:cBhvr>
                                        <p:cTn id="23" dur="200"/>
                                        <p:tgtEl>
                                          <p:spTgt spid="12"/>
                                        </p:tgtEl>
                                      </p:cBhvr>
                                    </p:animEffect>
                                  </p:childTnLst>
                                </p:cTn>
                              </p:par>
                            </p:childTnLst>
                          </p:cTn>
                        </p:par>
                        <p:par>
                          <p:cTn id="24" fill="hold">
                            <p:stCondLst>
                              <p:cond delay="1400"/>
                            </p:stCondLst>
                            <p:childTnLst>
                              <p:par>
                                <p:cTn id="25" presetID="26" presetClass="emph" presetSubtype="0" fill="hold" grpId="1" nodeType="afterEffect">
                                  <p:stCondLst>
                                    <p:cond delay="0"/>
                                  </p:stCondLst>
                                  <p:childTnLst>
                                    <p:animEffect transition="out" filter="fade">
                                      <p:cBhvr>
                                        <p:cTn id="26" dur="500" tmFilter="0, 0; .2, .5; .8, .5; 1, 0"/>
                                        <p:tgtEl>
                                          <p:spTgt spid="12"/>
                                        </p:tgtEl>
                                      </p:cBhvr>
                                    </p:animEffect>
                                    <p:animScale>
                                      <p:cBhvr>
                                        <p:cTn id="27" dur="250" autoRev="1" fill="hold"/>
                                        <p:tgtEl>
                                          <p:spTgt spid="12"/>
                                        </p:tgtEl>
                                      </p:cBhvr>
                                      <p:by x="105000" y="105000"/>
                                    </p:animScale>
                                  </p:childTnLst>
                                </p:cTn>
                              </p:par>
                            </p:childTnLst>
                          </p:cTn>
                        </p:par>
                        <p:par>
                          <p:cTn id="28" fill="hold">
                            <p:stCondLst>
                              <p:cond delay="19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2" grpId="0"/>
      <p:bldP spid="12" grpId="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7E77F0AA-43A3-44A8-B125-F34B125901D4}"/>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55794AF4-7777-4576-B570-BB12C27999E6}"/>
              </a:ext>
            </a:extLst>
          </p:cNvPr>
          <p:cNvSpPr txBox="1"/>
          <p:nvPr/>
        </p:nvSpPr>
        <p:spPr>
          <a:xfrm>
            <a:off x="4108247" y="865480"/>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登录界面</a:t>
            </a:r>
          </a:p>
        </p:txBody>
      </p:sp>
      <p:pic>
        <p:nvPicPr>
          <p:cNvPr id="5" name="图片 4">
            <a:extLst>
              <a:ext uri="{FF2B5EF4-FFF2-40B4-BE49-F238E27FC236}">
                <a16:creationId xmlns:a16="http://schemas.microsoft.com/office/drawing/2014/main" id="{A8984107-B55D-49FA-9D08-EC6C080E7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200" y="1669409"/>
            <a:ext cx="9517599" cy="4963693"/>
          </a:xfrm>
          <a:prstGeom prst="rect">
            <a:avLst/>
          </a:prstGeom>
        </p:spPr>
      </p:pic>
    </p:spTree>
    <p:extLst>
      <p:ext uri="{BB962C8B-B14F-4D97-AF65-F5344CB8AC3E}">
        <p14:creationId xmlns:p14="http://schemas.microsoft.com/office/powerpoint/2010/main" val="162063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9CED02D3-F7EE-49E6-82BE-BE845DF48D9E}"/>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9C2B1F1C-5203-4A23-8A16-44B6611FDD7A}"/>
              </a:ext>
            </a:extLst>
          </p:cNvPr>
          <p:cNvSpPr txBox="1"/>
          <p:nvPr/>
        </p:nvSpPr>
        <p:spPr>
          <a:xfrm>
            <a:off x="4108247" y="865480"/>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平台首页</a:t>
            </a:r>
          </a:p>
        </p:txBody>
      </p:sp>
      <p:pic>
        <p:nvPicPr>
          <p:cNvPr id="5" name="图片 4">
            <a:extLst>
              <a:ext uri="{FF2B5EF4-FFF2-40B4-BE49-F238E27FC236}">
                <a16:creationId xmlns:a16="http://schemas.microsoft.com/office/drawing/2014/main" id="{D45F622F-FD84-4F48-A1FA-4E8E04115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80277"/>
            <a:ext cx="9144000" cy="5143500"/>
          </a:xfrm>
          <a:prstGeom prst="rect">
            <a:avLst/>
          </a:prstGeom>
        </p:spPr>
      </p:pic>
    </p:spTree>
    <p:extLst>
      <p:ext uri="{BB962C8B-B14F-4D97-AF65-F5344CB8AC3E}">
        <p14:creationId xmlns:p14="http://schemas.microsoft.com/office/powerpoint/2010/main" val="71992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cfe325ac88af4cb1e315171a86c19382325f4f"/>
</p:tagLst>
</file>

<file path=ppt/tags/tag10.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2"/>
</p:tagLst>
</file>

<file path=ppt/tags/tag1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9"/>
</p:tagLst>
</file>

<file path=ppt/tags/tag1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0"/>
</p:tagLst>
</file>

<file path=ppt/tags/tag17.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7"/>
</p:tagLst>
</file>

<file path=ppt/tags/tag2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3"/>
</p:tagLst>
</file>

<file path=ppt/tags/tag26.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2"/>
</p:tagLst>
</file>

<file path=ppt/tags/tag29.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9"/>
</p:tagLst>
</file>

<file path=ppt/tags/tag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6"/>
</p:tagLst>
</file>

<file path=ppt/tags/tag3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8"/>
</p:tagLst>
</file>

<file path=ppt/tags/tag3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0"/>
</p:tagLst>
</file>

<file path=ppt/tags/tag3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3"/>
</p:tagLst>
</file>

<file path=ppt/tags/tag9.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2"/>
</p:tagLst>
</file>

<file path=ppt/theme/theme1.xml><?xml version="1.0" encoding="utf-8"?>
<a:theme xmlns:a="http://schemas.openxmlformats.org/drawingml/2006/main" name="第一PPT，www.1ppt.com">
  <a:themeElements>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0.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3.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4.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5.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6.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7.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8.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9.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docProps/app.xml><?xml version="1.0" encoding="utf-8"?>
<Properties xmlns="http://schemas.openxmlformats.org/officeDocument/2006/extended-properties" xmlns:vt="http://schemas.openxmlformats.org/officeDocument/2006/docPropsVTypes">
  <Template/>
  <TotalTime>13463</TotalTime>
  <Words>2345</Words>
  <Application>Microsoft Office PowerPoint</Application>
  <PresentationFormat>宽屏</PresentationFormat>
  <Paragraphs>268</Paragraphs>
  <Slides>34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Microsoft JhengHei UI</vt:lpstr>
      <vt:lpstr>微软雅黑</vt:lpstr>
      <vt:lpstr>造字工房悦黑体验版细体</vt:lpstr>
      <vt:lpstr>Agency FB</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极简工作汇报</dc:title>
  <dc:creator>第一PPT</dc:creator>
  <cp:keywords>www.1ppt.com</cp:keywords>
  <dc:description>www.1ppt.com</dc:description>
  <cp:lastModifiedBy>罗 嵘</cp:lastModifiedBy>
  <cp:revision>2668</cp:revision>
  <dcterms:created xsi:type="dcterms:W3CDTF">2014-10-29T09:18:14Z</dcterms:created>
  <dcterms:modified xsi:type="dcterms:W3CDTF">2019-12-24T08:06:58Z</dcterms:modified>
</cp:coreProperties>
</file>