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8" r:id="rId3"/>
    <p:sldId id="259" r:id="rId4"/>
    <p:sldId id="260" r:id="rId5"/>
    <p:sldId id="261" r:id="rId6"/>
    <p:sldId id="262" r:id="rId7"/>
    <p:sldId id="297" r:id="rId8"/>
    <p:sldId id="263" r:id="rId9"/>
    <p:sldId id="283" r:id="rId10"/>
    <p:sldId id="301" r:id="rId11"/>
    <p:sldId id="284" r:id="rId12"/>
    <p:sldId id="302" r:id="rId13"/>
    <p:sldId id="285" r:id="rId14"/>
    <p:sldId id="303" r:id="rId15"/>
    <p:sldId id="286" r:id="rId16"/>
    <p:sldId id="287" r:id="rId17"/>
    <p:sldId id="288" r:id="rId18"/>
    <p:sldId id="304" r:id="rId19"/>
    <p:sldId id="289" r:id="rId20"/>
    <p:sldId id="305" r:id="rId21"/>
    <p:sldId id="298" r:id="rId22"/>
    <p:sldId id="290" r:id="rId23"/>
    <p:sldId id="306" r:id="rId24"/>
    <p:sldId id="307" r:id="rId25"/>
    <p:sldId id="299" r:id="rId26"/>
    <p:sldId id="294" r:id="rId27"/>
    <p:sldId id="308" r:id="rId28"/>
    <p:sldId id="295" r:id="rId29"/>
    <p:sldId id="309" r:id="rId30"/>
    <p:sldId id="30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86386686@qq.com" initials="1" lastIdx="1" clrIdx="0">
    <p:extLst>
      <p:ext uri="{19B8F6BF-5375-455C-9EA6-DF929625EA0E}">
        <p15:presenceInfo xmlns:p15="http://schemas.microsoft.com/office/powerpoint/2012/main" userId="68177e6b2c0c52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9683" autoAdjust="0"/>
  </p:normalViewPr>
  <p:slideViewPr>
    <p:cSldViewPr snapToGrid="0">
      <p:cViewPr varScale="1">
        <p:scale>
          <a:sx n="114" d="100"/>
          <a:sy n="114" d="100"/>
        </p:scale>
        <p:origin x="414"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2019/12/29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589114" y="59358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6" name="文本框 15"/>
          <p:cNvSpPr txBox="1"/>
          <p:nvPr/>
        </p:nvSpPr>
        <p:spPr>
          <a:xfrm>
            <a:off x="605155" y="1254429"/>
            <a:ext cx="5680075" cy="1861185"/>
          </a:xfrm>
          <a:prstGeom prst="rect">
            <a:avLst/>
          </a:prstGeom>
          <a:noFill/>
        </p:spPr>
        <p:txBody>
          <a:bodyPr wrap="square" rtlCol="0">
            <a:spAutoFit/>
          </a:bodyPr>
          <a:lstStyle/>
          <a:p>
            <a:pPr algn="l"/>
            <a:r>
              <a:rPr lang="en-US" altLang="zh-CN" sz="11500" dirty="0">
                <a:solidFill>
                  <a:srgbClr val="383987"/>
                </a:solidFill>
                <a:latin typeface="Agency FB" panose="020B0503020202020204" charset="0"/>
              </a:rPr>
              <a:t>20</a:t>
            </a:r>
            <a:r>
              <a:rPr lang="en-US" altLang="zh-CN" sz="11500" dirty="0">
                <a:ln>
                  <a:solidFill>
                    <a:srgbClr val="383987"/>
                  </a:solidFill>
                </a:ln>
                <a:noFill/>
                <a:latin typeface="Agency FB" panose="020B0503020202020204" charset="0"/>
              </a:rPr>
              <a:t>19</a:t>
            </a:r>
          </a:p>
        </p:txBody>
      </p:sp>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第二周项目</a:t>
            </a:r>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PPT</a:t>
            </a:r>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展示</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711199" y="3503929"/>
            <a:ext cx="6819901" cy="630942"/>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algn="dist"/>
            <a:r>
              <a:rPr lang="zh-CN" altLang="en-US" sz="3600" dirty="0">
                <a:solidFill>
                  <a:srgbClr val="383987"/>
                </a:solidFill>
                <a:ea typeface="Arial Unicode MS" panose="020B0604020202020204" charset="-122"/>
                <a:sym typeface="+mn-ea"/>
              </a:rPr>
              <a:t>开发流程与协作，代码风格</a:t>
            </a:r>
            <a:endParaRPr kumimoji="0" lang="en-US" altLang="zh-CN" sz="36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7" name="矩形 6"/>
          <p:cNvSpPr/>
          <p:nvPr/>
        </p:nvSpPr>
        <p:spPr>
          <a:xfrm>
            <a:off x="711201" y="4396104"/>
            <a:ext cx="1993900" cy="369333"/>
          </a:xfrm>
          <a:prstGeom prst="rect">
            <a:avLst/>
          </a:prstGeom>
          <a:noFill/>
          <a:ln>
            <a:solidFill>
              <a:srgbClr val="383987"/>
            </a:solidFill>
          </a:ln>
          <a:extLst>
            <a:ext uri="{909E8E84-426E-40DD-AFC4-6F175D3DCCD1}">
              <a14:hiddenFill xmlns:a14="http://schemas.microsoft.com/office/drawing/2010/main">
                <a:solidFill>
                  <a:srgbClr val="38398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11200" y="4384675"/>
            <a:ext cx="1569660" cy="369332"/>
          </a:xfrm>
          <a:prstGeom prst="rect">
            <a:avLst/>
          </a:prstGeom>
          <a:noFill/>
        </p:spPr>
        <p:txBody>
          <a:bodyPr wrap="non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展示人：曹勇</a:t>
            </a:r>
          </a:p>
        </p:txBody>
      </p:sp>
      <p:grpSp>
        <p:nvGrpSpPr>
          <p:cNvPr id="12" name="组合 11"/>
          <p:cNvGrpSpPr/>
          <p:nvPr/>
        </p:nvGrpSpPr>
        <p:grpSpPr>
          <a:xfrm>
            <a:off x="2309678" y="4471594"/>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477926" y="4469640"/>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6A97091B-D90F-4CD1-A79E-111F65092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321" y="388549"/>
            <a:ext cx="11140580" cy="6080901"/>
          </a:xfrm>
          <a:prstGeom prst="rect">
            <a:avLst/>
          </a:prstGeom>
          <a:ln>
            <a:noFill/>
          </a:ln>
          <a:effectLst>
            <a:softEdge rad="112500"/>
          </a:effectLst>
        </p:spPr>
      </p:pic>
      <p:sp>
        <p:nvSpPr>
          <p:cNvPr id="6" name="文本框 5">
            <a:extLst>
              <a:ext uri="{FF2B5EF4-FFF2-40B4-BE49-F238E27FC236}">
                <a16:creationId xmlns:a16="http://schemas.microsoft.com/office/drawing/2014/main" id="{EFCB6175-143E-4CCD-AFA5-CA86239AB950}"/>
              </a:ext>
            </a:extLst>
          </p:cNvPr>
          <p:cNvSpPr txBox="1"/>
          <p:nvPr/>
        </p:nvSpPr>
        <p:spPr>
          <a:xfrm>
            <a:off x="100667" y="69660"/>
            <a:ext cx="2139193" cy="369332"/>
          </a:xfrm>
          <a:prstGeom prst="rect">
            <a:avLst/>
          </a:prstGeom>
          <a:noFill/>
        </p:spPr>
        <p:txBody>
          <a:bodyPr wrap="square" rtlCol="0">
            <a:spAutoFit/>
          </a:bodyPr>
          <a:lstStyle/>
          <a:p>
            <a:r>
              <a:rPr lang="en-US" altLang="zh-CN" dirty="0"/>
              <a:t>Milestone</a:t>
            </a:r>
            <a:r>
              <a:rPr lang="zh-CN" altLang="en-US" dirty="0"/>
              <a:t>示例</a:t>
            </a:r>
          </a:p>
        </p:txBody>
      </p:sp>
      <p:sp>
        <p:nvSpPr>
          <p:cNvPr id="7" name="椭圆 6">
            <a:extLst>
              <a:ext uri="{FF2B5EF4-FFF2-40B4-BE49-F238E27FC236}">
                <a16:creationId xmlns:a16="http://schemas.microsoft.com/office/drawing/2014/main" id="{EF93F9F4-0E00-43E5-A2A6-B17E7384C70F}"/>
              </a:ext>
            </a:extLst>
          </p:cNvPr>
          <p:cNvSpPr/>
          <p:nvPr/>
        </p:nvSpPr>
        <p:spPr>
          <a:xfrm>
            <a:off x="9253057" y="2969703"/>
            <a:ext cx="2178343" cy="729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869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569318" y="2997775"/>
            <a:ext cx="2576195" cy="30198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200" dirty="0">
                <a:solidFill>
                  <a:schemeClr val="bg1"/>
                </a:solidFill>
                <a:latin typeface="Verdana" panose="020B0604030504040204" charset="0"/>
                <a:ea typeface="微软雅黑" panose="020B0503020204020204" pitchFamily="34" charset="-122"/>
                <a:sym typeface="+mn-ea"/>
              </a:rPr>
              <a:t>将里程碑拆分成任务量更小地</a:t>
            </a:r>
            <a:r>
              <a:rPr lang="en-US" altLang="zh-CN" sz="1200" dirty="0">
                <a:solidFill>
                  <a:schemeClr val="bg1"/>
                </a:solidFill>
                <a:latin typeface="Verdana" panose="020B0604030504040204" charset="0"/>
                <a:ea typeface="微软雅黑" panose="020B0503020204020204" pitchFamily="34" charset="-122"/>
                <a:sym typeface="+mn-ea"/>
              </a:rPr>
              <a:t>Issue</a:t>
            </a: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a:t>
            </a:r>
          </a:p>
          <a:p>
            <a:pPr indent="0" fontAlgn="auto">
              <a:lnSpc>
                <a:spcPct val="150000"/>
              </a:lnSpc>
            </a:pP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1.</a:t>
            </a:r>
            <a:r>
              <a:rPr lang="zh-CN" altLang="en-US" sz="1200" noProof="0" dirty="0">
                <a:ln>
                  <a:noFill/>
                </a:ln>
                <a:solidFill>
                  <a:schemeClr val="bg1"/>
                </a:solidFill>
                <a:uLnTx/>
                <a:uFillTx/>
                <a:latin typeface="Verdana" panose="020B0604030504040204" charset="0"/>
                <a:ea typeface="微软雅黑" panose="020B0503020204020204" pitchFamily="34" charset="-122"/>
                <a:sym typeface="+mn-ea"/>
              </a:rPr>
              <a:t>建立时选定关联里程碑</a:t>
            </a:r>
            <a:endParaRPr lang="en-US" altLang="zh-CN" sz="1200" noProof="0" dirty="0">
              <a:ln>
                <a:noFill/>
              </a:ln>
              <a:solidFill>
                <a:schemeClr val="bg1"/>
              </a:solidFill>
              <a:uLnTx/>
              <a:uFillTx/>
              <a:latin typeface="Verdana" panose="020B0604030504040204" charset="0"/>
              <a:ea typeface="微软雅黑" panose="020B0503020204020204" pitchFamily="34" charset="-122"/>
              <a:sym typeface="+mn-ea"/>
            </a:endParaRPr>
          </a:p>
          <a:p>
            <a:pPr indent="0" fontAlgn="auto">
              <a:lnSpc>
                <a:spcPct val="150000"/>
              </a:lnSpc>
            </a:pPr>
            <a:r>
              <a:rPr lang="en-US" altLang="zh-CN" sz="1200" dirty="0">
                <a:solidFill>
                  <a:schemeClr val="bg1"/>
                </a:solidFill>
                <a:latin typeface="Verdana" panose="020B0604030504040204" charset="0"/>
                <a:ea typeface="微软雅黑" panose="020B0503020204020204" pitchFamily="34" charset="-122"/>
                <a:sym typeface="+mn-ea"/>
              </a:rPr>
              <a:t>2.</a:t>
            </a:r>
            <a:r>
              <a:rPr lang="zh-CN" altLang="en-US" sz="1200" dirty="0">
                <a:solidFill>
                  <a:schemeClr val="bg1"/>
                </a:solidFill>
                <a:latin typeface="Verdana" panose="020B0604030504040204" charset="0"/>
                <a:ea typeface="微软雅黑" panose="020B0503020204020204" pitchFamily="34" charset="-122"/>
                <a:sym typeface="+mn-ea"/>
              </a:rPr>
              <a:t>建立时选定类别、优先级标签</a:t>
            </a:r>
            <a:endParaRPr lang="en-US" altLang="zh-CN" sz="1200" dirty="0">
              <a:solidFill>
                <a:schemeClr val="bg1"/>
              </a:solidFill>
              <a:latin typeface="Verdana" panose="020B0604030504040204" charset="0"/>
              <a:ea typeface="微软雅黑" panose="020B0503020204020204" pitchFamily="34" charset="-122"/>
              <a:sym typeface="+mn-ea"/>
            </a:endParaRPr>
          </a:p>
          <a:p>
            <a:pPr indent="0" fontAlgn="auto">
              <a:lnSpc>
                <a:spcPct val="150000"/>
              </a:lnSpc>
            </a:pPr>
            <a:r>
              <a:rPr lang="en-US" altLang="zh-CN" sz="1200" dirty="0">
                <a:solidFill>
                  <a:schemeClr val="bg1"/>
                </a:solidFill>
                <a:latin typeface="Verdana" panose="020B0604030504040204" charset="0"/>
                <a:ea typeface="微软雅黑" panose="020B0503020204020204" pitchFamily="34" charset="-122"/>
                <a:sym typeface="+mn-ea"/>
              </a:rPr>
              <a:t>3.</a:t>
            </a:r>
            <a:r>
              <a:rPr lang="zh-CN" altLang="en-US" sz="1200" dirty="0">
                <a:solidFill>
                  <a:schemeClr val="bg1"/>
                </a:solidFill>
                <a:latin typeface="Verdana" panose="020B0604030504040204" charset="0"/>
                <a:ea typeface="微软雅黑" panose="020B0503020204020204" pitchFamily="34" charset="-122"/>
                <a:sym typeface="+mn-ea"/>
              </a:rPr>
              <a:t>设定截止时间</a:t>
            </a:r>
            <a:endParaRPr lang="en-US" altLang="zh-CN" sz="1200" dirty="0">
              <a:solidFill>
                <a:schemeClr val="bg1"/>
              </a:solidFill>
              <a:latin typeface="Verdana" panose="020B0604030504040204" charset="0"/>
              <a:ea typeface="微软雅黑" panose="020B0503020204020204" pitchFamily="34" charset="-122"/>
              <a:sym typeface="+mn-ea"/>
            </a:endParaRPr>
          </a:p>
          <a:p>
            <a:pPr indent="0" fontAlgn="auto">
              <a:lnSpc>
                <a:spcPct val="150000"/>
              </a:lnSpc>
            </a:pPr>
            <a:r>
              <a:rPr lang="en-US" altLang="zh-CN" sz="1200" dirty="0">
                <a:solidFill>
                  <a:schemeClr val="bg1"/>
                </a:solidFill>
                <a:latin typeface="Verdana" panose="020B0604030504040204" charset="0"/>
                <a:ea typeface="微软雅黑" panose="020B0503020204020204" pitchFamily="34" charset="-122"/>
                <a:sym typeface="+mn-ea"/>
              </a:rPr>
              <a:t>4</a:t>
            </a: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a:t>
            </a:r>
            <a:r>
              <a:rPr lang="zh-CN" altLang="en-US" sz="1200" noProof="0" dirty="0">
                <a:ln>
                  <a:noFill/>
                </a:ln>
                <a:solidFill>
                  <a:schemeClr val="bg1"/>
                </a:solidFill>
                <a:uLnTx/>
                <a:uFillTx/>
                <a:latin typeface="Verdana" panose="020B0604030504040204" charset="0"/>
                <a:ea typeface="微软雅黑" panose="020B0503020204020204" pitchFamily="34" charset="-122"/>
                <a:sym typeface="+mn-ea"/>
              </a:rPr>
              <a:t>分配给特定人员</a:t>
            </a:r>
            <a:endParaRPr lang="en-US" altLang="zh-CN" sz="1200" noProof="0" dirty="0">
              <a:ln>
                <a:noFill/>
              </a:ln>
              <a:solidFill>
                <a:schemeClr val="bg1"/>
              </a:solidFill>
              <a:uLnTx/>
              <a:uFillTx/>
              <a:latin typeface="Verdana" panose="020B0604030504040204" charset="0"/>
              <a:ea typeface="微软雅黑" panose="020B0503020204020204" pitchFamily="34" charset="-122"/>
              <a:sym typeface="+mn-ea"/>
            </a:endParaRPr>
          </a:p>
          <a:p>
            <a:pPr indent="0" fontAlgn="auto">
              <a:lnSpc>
                <a:spcPct val="150000"/>
              </a:lnSpc>
            </a:pPr>
            <a:r>
              <a:rPr lang="en-US" altLang="zh-CN" sz="1200" dirty="0">
                <a:solidFill>
                  <a:schemeClr val="bg1"/>
                </a:solidFill>
                <a:latin typeface="Verdana" panose="020B0604030504040204" charset="0"/>
                <a:ea typeface="微软雅黑" panose="020B0503020204020204" pitchFamily="34" charset="-122"/>
                <a:sym typeface="+mn-ea"/>
              </a:rPr>
              <a:t>5./estimate</a:t>
            </a:r>
            <a:r>
              <a:rPr lang="zh-CN" altLang="en-US" sz="1200" dirty="0">
                <a:solidFill>
                  <a:schemeClr val="bg1"/>
                </a:solidFill>
                <a:latin typeface="Verdana" panose="020B0604030504040204" charset="0"/>
                <a:ea typeface="微软雅黑" panose="020B0503020204020204" pitchFamily="34" charset="-122"/>
                <a:sym typeface="+mn-ea"/>
              </a:rPr>
              <a:t>确定预计耗时</a:t>
            </a:r>
            <a:endParaRPr lang="en-US" altLang="zh-CN" sz="1200" dirty="0">
              <a:solidFill>
                <a:schemeClr val="bg1"/>
              </a:solidFill>
              <a:latin typeface="Verdana" panose="020B0604030504040204" charset="0"/>
              <a:ea typeface="微软雅黑" panose="020B0503020204020204" pitchFamily="34" charset="-122"/>
              <a:sym typeface="+mn-ea"/>
            </a:endParaRPr>
          </a:p>
          <a:p>
            <a:pPr indent="0" fontAlgn="auto">
              <a:lnSpc>
                <a:spcPct val="150000"/>
              </a:lnSpc>
            </a:pP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6.</a:t>
            </a:r>
            <a:r>
              <a:rPr lang="zh-CN" altLang="en-US" sz="1200" noProof="0" dirty="0">
                <a:ln>
                  <a:noFill/>
                </a:ln>
                <a:solidFill>
                  <a:schemeClr val="bg1"/>
                </a:solidFill>
                <a:uLnTx/>
                <a:uFillTx/>
                <a:latin typeface="Verdana" panose="020B0604030504040204" charset="0"/>
                <a:ea typeface="微软雅黑" panose="020B0503020204020204" pitchFamily="34" charset="-122"/>
                <a:sym typeface="+mn-ea"/>
              </a:rPr>
              <a:t>每次</a:t>
            </a: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commit</a:t>
            </a:r>
            <a:r>
              <a:rPr lang="zh-CN" altLang="en-US" sz="1200" noProof="0" dirty="0">
                <a:ln>
                  <a:noFill/>
                </a:ln>
                <a:solidFill>
                  <a:schemeClr val="bg1"/>
                </a:solidFill>
                <a:uLnTx/>
                <a:uFillTx/>
                <a:latin typeface="Verdana" panose="020B0604030504040204" charset="0"/>
                <a:ea typeface="微软雅黑" panose="020B0503020204020204" pitchFamily="34" charset="-122"/>
                <a:sym typeface="+mn-ea"/>
              </a:rPr>
              <a:t>后使用</a:t>
            </a: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/spend</a:t>
            </a:r>
            <a:r>
              <a:rPr lang="zh-CN" altLang="en-US" sz="1200" noProof="0" dirty="0">
                <a:ln>
                  <a:noFill/>
                </a:ln>
                <a:solidFill>
                  <a:schemeClr val="bg1"/>
                </a:solidFill>
                <a:uLnTx/>
                <a:uFillTx/>
                <a:latin typeface="Verdana" panose="020B0604030504040204" charset="0"/>
                <a:ea typeface="微软雅黑" panose="020B0503020204020204" pitchFamily="34" charset="-122"/>
                <a:sym typeface="+mn-ea"/>
              </a:rPr>
              <a:t>及时记录用时</a:t>
            </a:r>
            <a:endParaRPr lang="en-US" altLang="zh-CN" sz="1200" noProof="0" dirty="0">
              <a:ln>
                <a:noFill/>
              </a:ln>
              <a:solidFill>
                <a:schemeClr val="bg1"/>
              </a:solidFill>
              <a:uLnTx/>
              <a:uFillTx/>
              <a:latin typeface="Verdana" panose="020B0604030504040204" charset="0"/>
              <a:ea typeface="微软雅黑" panose="020B0503020204020204" pitchFamily="34" charset="-122"/>
              <a:sym typeface="+mn-ea"/>
            </a:endParaRPr>
          </a:p>
          <a:p>
            <a:pPr indent="0" fontAlgn="auto">
              <a:lnSpc>
                <a:spcPct val="150000"/>
              </a:lnSpc>
            </a:pPr>
            <a:endParaRPr lang="en-US" altLang="zh-CN" sz="120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94485" y="2413000"/>
            <a:ext cx="2576195" cy="584775"/>
          </a:xfrm>
          <a:prstGeom prst="rect">
            <a:avLst/>
          </a:prstGeom>
          <a:noFill/>
          <a:ln w="9525">
            <a:noFill/>
            <a:miter/>
          </a:ln>
        </p:spPr>
        <p:txBody>
          <a:bodyPr wrap="square">
            <a:spAutoFit/>
          </a:bodyPr>
          <a:lstStyle/>
          <a:p>
            <a:pPr algn="ctr"/>
            <a:r>
              <a:rPr lang="zh-CN" altLang="en-US" sz="1600" b="1" spc="42" dirty="0">
                <a:solidFill>
                  <a:schemeClr val="bg1"/>
                </a:solidFill>
                <a:latin typeface="Verdana" panose="020B0604030504040204" charset="0"/>
                <a:ea typeface="微软雅黑" panose="020B0503020204020204" pitchFamily="34" charset="-122"/>
                <a:cs typeface="Oswald Light"/>
                <a:sym typeface="+mn-ea"/>
              </a:rPr>
              <a:t>将</a:t>
            </a:r>
            <a:r>
              <a:rPr lang="en-US" altLang="zh-CN" sz="1600" b="1" spc="42" dirty="0">
                <a:solidFill>
                  <a:schemeClr val="bg1"/>
                </a:solidFill>
                <a:latin typeface="Verdana" panose="020B0604030504040204" charset="0"/>
                <a:ea typeface="微软雅黑" panose="020B0503020204020204" pitchFamily="34" charset="-122"/>
                <a:cs typeface="Oswald Light"/>
                <a:sym typeface="+mn-ea"/>
              </a:rPr>
              <a:t>Milestone</a:t>
            </a:r>
            <a:r>
              <a:rPr lang="zh-CN" altLang="en-US" sz="1600" b="1" spc="42" dirty="0">
                <a:solidFill>
                  <a:schemeClr val="bg1"/>
                </a:solidFill>
                <a:latin typeface="Verdana" panose="020B0604030504040204" charset="0"/>
                <a:ea typeface="微软雅黑" panose="020B0503020204020204" pitchFamily="34" charset="-122"/>
                <a:cs typeface="Oswald Light"/>
                <a:sym typeface="+mn-ea"/>
              </a:rPr>
              <a:t>拆分成数个</a:t>
            </a:r>
            <a:r>
              <a:rPr lang="en-US" altLang="zh-CN" sz="1600" b="1" spc="42" dirty="0">
                <a:solidFill>
                  <a:schemeClr val="bg1"/>
                </a:solidFill>
                <a:latin typeface="Verdana" panose="020B0604030504040204" charset="0"/>
                <a:ea typeface="微软雅黑" panose="020B0503020204020204" pitchFamily="34" charset="-122"/>
                <a:cs typeface="Oswald Light"/>
                <a:sym typeface="+mn-ea"/>
              </a:rPr>
              <a:t>Issue</a:t>
            </a:r>
            <a:endPar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p:cNvSpPr txBox="1"/>
          <p:nvPr/>
        </p:nvSpPr>
        <p:spPr>
          <a:xfrm>
            <a:off x="8043110" y="3156240"/>
            <a:ext cx="2341045" cy="251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200" dirty="0">
                <a:solidFill>
                  <a:schemeClr val="bg1"/>
                </a:solidFill>
                <a:latin typeface="Verdana" panose="020B0604030504040204" charset="0"/>
                <a:ea typeface="微软雅黑" panose="020B0503020204020204" pitchFamily="34" charset="-122"/>
                <a:sym typeface="+mn-ea"/>
              </a:rPr>
              <a:t>将</a:t>
            </a:r>
            <a:r>
              <a:rPr lang="en-US" altLang="zh-CN" sz="1200" dirty="0">
                <a:solidFill>
                  <a:schemeClr val="bg1"/>
                </a:solidFill>
                <a:latin typeface="Verdana" panose="020B0604030504040204" charset="0"/>
                <a:ea typeface="微软雅黑" panose="020B0503020204020204" pitchFamily="34" charset="-122"/>
                <a:sym typeface="+mn-ea"/>
              </a:rPr>
              <a:t>Milestone</a:t>
            </a:r>
            <a:r>
              <a:rPr lang="zh-CN" altLang="en-US" sz="1200" dirty="0">
                <a:solidFill>
                  <a:schemeClr val="bg1"/>
                </a:solidFill>
                <a:latin typeface="Verdana" panose="020B0604030504040204" charset="0"/>
                <a:ea typeface="微软雅黑" panose="020B0503020204020204" pitchFamily="34" charset="-122"/>
                <a:sym typeface="+mn-ea"/>
              </a:rPr>
              <a:t>中的</a:t>
            </a:r>
            <a:r>
              <a:rPr lang="en-US" altLang="zh-CN" sz="1200" dirty="0">
                <a:solidFill>
                  <a:schemeClr val="bg1"/>
                </a:solidFill>
                <a:latin typeface="Verdana" panose="020B0604030504040204" charset="0"/>
                <a:ea typeface="微软雅黑" panose="020B0503020204020204" pitchFamily="34" charset="-122"/>
                <a:sym typeface="+mn-ea"/>
              </a:rPr>
              <a:t>Issue</a:t>
            </a:r>
            <a:r>
              <a:rPr lang="zh-CN" altLang="en-US" sz="1200" dirty="0">
                <a:solidFill>
                  <a:schemeClr val="bg1"/>
                </a:solidFill>
                <a:latin typeface="Verdana" panose="020B0604030504040204" charset="0"/>
                <a:ea typeface="微软雅黑" panose="020B0503020204020204" pitchFamily="34" charset="-122"/>
                <a:sym typeface="+mn-ea"/>
              </a:rPr>
              <a:t>分为：</a:t>
            </a:r>
            <a:endParaRPr lang="en-US" altLang="zh-CN" sz="1200" dirty="0">
              <a:solidFill>
                <a:schemeClr val="bg1"/>
              </a:solidFill>
              <a:latin typeface="Verdana" panose="020B0604030504040204" charset="0"/>
              <a:ea typeface="微软雅黑" panose="020B0503020204020204" pitchFamily="34" charset="-122"/>
              <a:sym typeface="+mn-ea"/>
            </a:endParaRPr>
          </a:p>
          <a:p>
            <a:pPr indent="0" fontAlgn="auto">
              <a:lnSpc>
                <a:spcPct val="150000"/>
              </a:lnSpc>
            </a:pP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    </a:t>
            </a:r>
            <a:r>
              <a:rPr lang="en-US" altLang="zh-CN" sz="1200" noProof="0" dirty="0" err="1">
                <a:ln>
                  <a:noFill/>
                </a:ln>
                <a:solidFill>
                  <a:schemeClr val="bg1"/>
                </a:solidFill>
                <a:uLnTx/>
                <a:uFillTx/>
                <a:latin typeface="Verdana" panose="020B0604030504040204" charset="0"/>
                <a:ea typeface="微软雅黑" panose="020B0503020204020204" pitchFamily="34" charset="-122"/>
                <a:sym typeface="+mn-ea"/>
              </a:rPr>
              <a:t>Unstarted</a:t>
            </a: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 Issues</a:t>
            </a:r>
          </a:p>
          <a:p>
            <a:pPr indent="0" fontAlgn="auto">
              <a:lnSpc>
                <a:spcPct val="150000"/>
              </a:lnSpc>
            </a:pPr>
            <a:r>
              <a:rPr lang="en-US" altLang="zh-CN" sz="1200" dirty="0">
                <a:solidFill>
                  <a:schemeClr val="bg1"/>
                </a:solidFill>
                <a:latin typeface="Verdana" panose="020B0604030504040204" charset="0"/>
                <a:ea typeface="微软雅黑" panose="020B0503020204020204" pitchFamily="34" charset="-122"/>
                <a:sym typeface="+mn-ea"/>
              </a:rPr>
              <a:t>    Ongoing Issues</a:t>
            </a:r>
          </a:p>
          <a:p>
            <a:pPr indent="0" fontAlgn="auto">
              <a:lnSpc>
                <a:spcPct val="150000"/>
              </a:lnSpc>
            </a:pPr>
            <a:r>
              <a:rPr lang="en-US" altLang="zh-CN" sz="1200" noProof="0" dirty="0">
                <a:ln>
                  <a:noFill/>
                </a:ln>
                <a:solidFill>
                  <a:schemeClr val="bg1"/>
                </a:solidFill>
                <a:uLnTx/>
                <a:uFillTx/>
                <a:latin typeface="Verdana" panose="020B0604030504040204" charset="0"/>
                <a:ea typeface="微软雅黑" panose="020B0503020204020204" pitchFamily="34" charset="-122"/>
                <a:sym typeface="+mn-ea"/>
              </a:rPr>
              <a:t>    Completed Issues(closed)</a:t>
            </a:r>
          </a:p>
          <a:p>
            <a:pPr indent="0" fontAlgn="auto">
              <a:lnSpc>
                <a:spcPct val="150000"/>
              </a:lnSpc>
            </a:pPr>
            <a:r>
              <a:rPr lang="en-US" altLang="zh-CN" sz="1200" kern="0" noProof="0" dirty="0">
                <a:ln>
                  <a:noFill/>
                </a:ln>
                <a:solidFill>
                  <a:schemeClr val="bg1"/>
                </a:solidFill>
                <a:uLnTx/>
                <a:uFillTx/>
                <a:latin typeface="Verdana" panose="020B0604030504040204" charset="0"/>
                <a:ea typeface="微软雅黑" panose="020B0503020204020204" pitchFamily="34" charset="-122"/>
                <a:sym typeface="+mn-ea"/>
              </a:rPr>
              <a:t>Commit</a:t>
            </a:r>
            <a:r>
              <a:rPr lang="zh-CN" altLang="en-US" sz="1200" kern="0" noProof="0" dirty="0">
                <a:ln>
                  <a:noFill/>
                </a:ln>
                <a:solidFill>
                  <a:schemeClr val="bg1"/>
                </a:solidFill>
                <a:uLnTx/>
                <a:uFillTx/>
                <a:latin typeface="Verdana" panose="020B0604030504040204" charset="0"/>
                <a:ea typeface="微软雅黑" panose="020B0503020204020204" pitchFamily="34" charset="-122"/>
                <a:sym typeface="+mn-ea"/>
              </a:rPr>
              <a:t>的</a:t>
            </a:r>
            <a:r>
              <a:rPr lang="en-US" altLang="zh-CN" sz="1200" kern="0" noProof="0" dirty="0">
                <a:ln>
                  <a:noFill/>
                </a:ln>
                <a:solidFill>
                  <a:schemeClr val="bg1"/>
                </a:solidFill>
                <a:uLnTx/>
                <a:uFillTx/>
                <a:latin typeface="Verdana" panose="020B0604030504040204" charset="0"/>
                <a:ea typeface="微软雅黑" panose="020B0503020204020204" pitchFamily="34" charset="-122"/>
                <a:sym typeface="+mn-ea"/>
              </a:rPr>
              <a:t>message</a:t>
            </a:r>
            <a:r>
              <a:rPr lang="zh-CN" altLang="en-US" sz="1200" kern="0" noProof="0" dirty="0">
                <a:ln>
                  <a:noFill/>
                </a:ln>
                <a:solidFill>
                  <a:schemeClr val="bg1"/>
                </a:solidFill>
                <a:uLnTx/>
                <a:uFillTx/>
                <a:latin typeface="Verdana" panose="020B0604030504040204" charset="0"/>
                <a:ea typeface="微软雅黑" panose="020B0503020204020204" pitchFamily="34" charset="-122"/>
                <a:sym typeface="+mn-ea"/>
              </a:rPr>
              <a:t>要关联</a:t>
            </a:r>
            <a:r>
              <a:rPr lang="en-US" altLang="zh-CN" sz="1200" kern="0" dirty="0">
                <a:solidFill>
                  <a:schemeClr val="bg1"/>
                </a:solidFill>
                <a:latin typeface="Verdana" panose="020B0604030504040204" charset="0"/>
                <a:ea typeface="微软雅黑" panose="020B0503020204020204" pitchFamily="34" charset="-122"/>
                <a:sym typeface="+mn-ea"/>
              </a:rPr>
              <a:t>Issue Ref #3</a:t>
            </a:r>
          </a:p>
          <a:p>
            <a:pPr indent="0" fontAlgn="auto">
              <a:lnSpc>
                <a:spcPct val="150000"/>
              </a:lnSpc>
            </a:pPr>
            <a:r>
              <a:rPr lang="zh-CN" altLang="en-US" sz="1200" kern="0" dirty="0">
                <a:solidFill>
                  <a:schemeClr val="bg1"/>
                </a:solidFill>
                <a:latin typeface="Verdana" panose="020B0604030504040204" charset="0"/>
                <a:ea typeface="微软雅黑" panose="020B0503020204020204" pitchFamily="34" charset="-122"/>
                <a:sym typeface="+mn-ea"/>
              </a:rPr>
              <a:t>通过</a:t>
            </a:r>
            <a:r>
              <a:rPr lang="en-US" altLang="zh-CN" sz="1200" kern="0" dirty="0">
                <a:solidFill>
                  <a:schemeClr val="bg1"/>
                </a:solidFill>
                <a:latin typeface="Verdana" panose="020B0604030504040204" charset="0"/>
                <a:ea typeface="微软雅黑" panose="020B0503020204020204" pitchFamily="34" charset="-122"/>
                <a:sym typeface="+mn-ea"/>
              </a:rPr>
              <a:t>MR</a:t>
            </a:r>
            <a:r>
              <a:rPr lang="zh-CN" altLang="en-US" sz="1200" kern="0" dirty="0">
                <a:solidFill>
                  <a:schemeClr val="bg1"/>
                </a:solidFill>
                <a:latin typeface="Verdana" panose="020B0604030504040204" charset="0"/>
                <a:ea typeface="微软雅黑" panose="020B0503020204020204" pitchFamily="34" charset="-122"/>
                <a:sym typeface="+mn-ea"/>
              </a:rPr>
              <a:t>来完成并关闭</a:t>
            </a:r>
            <a:r>
              <a:rPr lang="en-US" altLang="zh-CN" sz="1200" kern="0" dirty="0">
                <a:solidFill>
                  <a:schemeClr val="bg1"/>
                </a:solidFill>
                <a:latin typeface="Verdana" panose="020B0604030504040204" charset="0"/>
                <a:ea typeface="微软雅黑" panose="020B0503020204020204" pitchFamily="34" charset="-122"/>
                <a:sym typeface="+mn-ea"/>
              </a:rPr>
              <a:t>Issue</a:t>
            </a:r>
          </a:p>
          <a:p>
            <a:pPr indent="0" fontAlgn="auto">
              <a:lnSpc>
                <a:spcPct val="150000"/>
              </a:lnSpc>
            </a:pPr>
            <a:endParaRPr lang="en-US" altLang="zh-CN" sz="12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67650" y="2443827"/>
            <a:ext cx="2576195" cy="584775"/>
          </a:xfrm>
          <a:prstGeom prst="rect">
            <a:avLst/>
          </a:prstGeom>
          <a:noFill/>
          <a:ln w="9525">
            <a:noFill/>
            <a:miter/>
          </a:ln>
        </p:spPr>
        <p:txBody>
          <a:bodyPr wrap="square">
            <a:spAutoFit/>
          </a:bodyPr>
          <a:lstStyle/>
          <a:p>
            <a:pPr algn="ctr"/>
            <a:r>
              <a:rPr lang="zh-CN" altLang="en-US" sz="1600" b="1" spc="42" dirty="0">
                <a:solidFill>
                  <a:schemeClr val="bg1"/>
                </a:solidFill>
                <a:latin typeface="Verdana" panose="020B0604030504040204" charset="0"/>
                <a:ea typeface="微软雅黑" panose="020B0503020204020204" pitchFamily="34" charset="-122"/>
                <a:cs typeface="Oswald Light"/>
                <a:sym typeface="+mn-ea"/>
              </a:rPr>
              <a:t>在</a:t>
            </a:r>
            <a:r>
              <a:rPr lang="en-US" altLang="zh-CN" sz="1600" b="1" spc="42" dirty="0">
                <a:solidFill>
                  <a:schemeClr val="bg1"/>
                </a:solidFill>
                <a:latin typeface="Verdana" panose="020B0604030504040204" charset="0"/>
                <a:ea typeface="微软雅黑" panose="020B0503020204020204" pitchFamily="34" charset="-122"/>
                <a:cs typeface="Oswald Light"/>
                <a:sym typeface="+mn-ea"/>
              </a:rPr>
              <a:t>Milestone</a:t>
            </a:r>
            <a:r>
              <a:rPr lang="zh-CN" altLang="en-US" sz="1600" b="1" spc="42" dirty="0">
                <a:solidFill>
                  <a:schemeClr val="bg1"/>
                </a:solidFill>
                <a:latin typeface="Verdana" panose="020B0604030504040204" charset="0"/>
                <a:ea typeface="微软雅黑" panose="020B0503020204020204" pitchFamily="34" charset="-122"/>
                <a:cs typeface="Oswald Light"/>
                <a:sym typeface="+mn-ea"/>
              </a:rPr>
              <a:t>中管理</a:t>
            </a:r>
            <a:r>
              <a:rPr lang="en-US" altLang="zh-CN" sz="1600" b="1" spc="42" dirty="0">
                <a:solidFill>
                  <a:schemeClr val="bg1"/>
                </a:solidFill>
                <a:latin typeface="Verdana" panose="020B0604030504040204" charset="0"/>
                <a:ea typeface="微软雅黑" panose="020B0503020204020204" pitchFamily="34" charset="-122"/>
                <a:cs typeface="Oswald Light"/>
                <a:sym typeface="+mn-ea"/>
              </a:rPr>
              <a:t>Issue</a:t>
            </a:r>
            <a:endPar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endParaRP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
        <p:nvSpPr>
          <p:cNvPr id="11" name="Oval 41">
            <a:extLst>
              <a:ext uri="{FF2B5EF4-FFF2-40B4-BE49-F238E27FC236}">
                <a16:creationId xmlns:a16="http://schemas.microsoft.com/office/drawing/2014/main" id="{A0BBD673-B4CC-4EC8-BC53-0CFF8B1B7E1C}"/>
              </a:ext>
            </a:extLst>
          </p:cNvPr>
          <p:cNvSpPr txBox="1">
            <a:spLocks noChangeAspect="1"/>
          </p:cNvSpPr>
          <p:nvPr/>
        </p:nvSpPr>
        <p:spPr>
          <a:xfrm>
            <a:off x="158663" y="175260"/>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12" name="Text Placeholder 33">
            <a:extLst>
              <a:ext uri="{FF2B5EF4-FFF2-40B4-BE49-F238E27FC236}">
                <a16:creationId xmlns:a16="http://schemas.microsoft.com/office/drawing/2014/main" id="{6B938C31-E6F4-4B7F-B028-4EDACA64C5DB}"/>
              </a:ext>
            </a:extLst>
          </p:cNvPr>
          <p:cNvSpPr txBox="1"/>
          <p:nvPr/>
        </p:nvSpPr>
        <p:spPr>
          <a:xfrm>
            <a:off x="805208" y="354356"/>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Issue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拆分</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E5E1A-F06D-46F8-B5F0-B3AE57352FB4}"/>
              </a:ext>
            </a:extLst>
          </p:cNvPr>
          <p:cNvSpPr>
            <a:spLocks noGrp="1"/>
          </p:cNvSpPr>
          <p:nvPr>
            <p:ph type="title"/>
          </p:nvPr>
        </p:nvSpPr>
        <p:spPr>
          <a:xfrm>
            <a:off x="74802" y="98206"/>
            <a:ext cx="2123114" cy="582831"/>
          </a:xfrm>
        </p:spPr>
        <p:txBody>
          <a:bodyPr>
            <a:normAutofit/>
          </a:bodyPr>
          <a:lstStyle/>
          <a:p>
            <a:r>
              <a:rPr lang="en-US" altLang="zh-CN" sz="2400" dirty="0"/>
              <a:t>Issue</a:t>
            </a:r>
            <a:r>
              <a:rPr lang="zh-CN" altLang="en-US" sz="2400" dirty="0"/>
              <a:t>列表</a:t>
            </a:r>
          </a:p>
        </p:txBody>
      </p:sp>
      <p:pic>
        <p:nvPicPr>
          <p:cNvPr id="5" name="内容占位符 4">
            <a:extLst>
              <a:ext uri="{FF2B5EF4-FFF2-40B4-BE49-F238E27FC236}">
                <a16:creationId xmlns:a16="http://schemas.microsoft.com/office/drawing/2014/main" id="{62E52C2A-CFCD-42E0-A69D-DF0EF8A08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51" y="839663"/>
            <a:ext cx="11509762" cy="5178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998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631697" y="1827349"/>
            <a:ext cx="595035"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开发</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631697" y="2156195"/>
            <a:ext cx="3767455"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设计完毕进入开发拖到开发</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604936" y="3313545"/>
            <a:ext cx="1210588"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评审与测试</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604936" y="3729728"/>
            <a:ext cx="3767455"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发起合并请求时应该拖到评审与测试</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616801" y="4948110"/>
            <a:ext cx="814647" cy="338554"/>
          </a:xfrm>
          <a:prstGeom prst="rect">
            <a:avLst/>
          </a:prstGeom>
          <a:noFill/>
        </p:spPr>
        <p:txBody>
          <a:bodyPr wrap="none" rtlCol="0">
            <a:spAutoFit/>
          </a:bodyPr>
          <a:lstStyle/>
          <a:p>
            <a:pPr algn="l"/>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closed</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5126" y="5316480"/>
            <a:ext cx="3767455" cy="7001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在</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Board</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中不要将</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Issue</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拖到</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closed</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中，在使用</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git</a:t>
            </a:r>
            <a:r>
              <a:rPr lang="zh-CN" altLang="en-US"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提交时用</a:t>
            </a:r>
            <a:r>
              <a:rPr lang="en-US" altLang="zh-CN"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fixes issue</a:t>
            </a:r>
            <a:r>
              <a:rPr lang="zh-CN" altLang="en-US"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关闭</a:t>
            </a:r>
            <a:r>
              <a:rPr lang="en-US" altLang="zh-CN"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issue</a:t>
            </a:r>
            <a:r>
              <a:rPr lang="zh-CN" altLang="en-US" sz="1400" kern="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2444836" y="2049994"/>
            <a:ext cx="2114681" cy="338554"/>
          </a:xfrm>
          <a:prstGeom prst="rect">
            <a:avLst/>
          </a:prstGeom>
          <a:noFill/>
        </p:spPr>
        <p:txBody>
          <a:bodyPr wrap="none" rtlCol="0">
            <a:spAutoFit/>
          </a:bodyPr>
          <a:lstStyle/>
          <a:p>
            <a:pPr algn="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Issue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应被完整的跟踪</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3884928" y="3319318"/>
            <a:ext cx="689612" cy="338554"/>
          </a:xfrm>
          <a:prstGeom prst="rect">
            <a:avLst/>
          </a:prstGeom>
          <a:noFill/>
        </p:spPr>
        <p:txBody>
          <a:bodyPr wrap="none" rtlCol="0">
            <a:spAutoFit/>
          </a:bodyPr>
          <a:lstStyle/>
          <a:p>
            <a:pPr algn="r"/>
            <a:r>
              <a:rPr lang="en-US" altLang="zh-CN" sz="1600" dirty="0">
                <a:solidFill>
                  <a:schemeClr val="tx1">
                    <a:lumMod val="65000"/>
                    <a:lumOff val="35000"/>
                  </a:schemeClr>
                </a:solidFill>
                <a:latin typeface="微软雅黑" panose="020B0503020204020204" charset="-122"/>
                <a:ea typeface="微软雅黑" panose="020B0503020204020204" pitchFamily="34" charset="-122"/>
                <a:sym typeface="+mn-ea"/>
              </a:rPr>
              <a:t>open</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78446" y="3607276"/>
            <a:ext cx="4080510"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新创建的</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Issue</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放在</a:t>
            </a: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open</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中</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979505" y="5040803"/>
            <a:ext cx="595035"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设计</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Issue</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处于设计构思阶段拖到设计</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8" name="Oval 50">
            <a:extLst>
              <a:ext uri="{FF2B5EF4-FFF2-40B4-BE49-F238E27FC236}">
                <a16:creationId xmlns:a16="http://schemas.microsoft.com/office/drawing/2014/main" id="{EC54A642-3EAE-4487-8466-A6BC02CE5277}"/>
              </a:ext>
            </a:extLst>
          </p:cNvPr>
          <p:cNvSpPr txBox="1">
            <a:spLocks noChangeAspect="1"/>
          </p:cNvSpPr>
          <p:nvPr/>
        </p:nvSpPr>
        <p:spPr>
          <a:xfrm>
            <a:off x="175442" y="143271"/>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9" name="Text Placeholder 33">
            <a:extLst>
              <a:ext uri="{FF2B5EF4-FFF2-40B4-BE49-F238E27FC236}">
                <a16:creationId xmlns:a16="http://schemas.microsoft.com/office/drawing/2014/main" id="{CA059EAA-550E-439F-9E4A-6F839AF528CD}"/>
              </a:ext>
            </a:extLst>
          </p:cNvPr>
          <p:cNvSpPr txBox="1"/>
          <p:nvPr/>
        </p:nvSpPr>
        <p:spPr>
          <a:xfrm>
            <a:off x="821987" y="324058"/>
            <a:ext cx="187413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Board</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上的事务拖动</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938EB-1C7B-48AE-8F30-DFCD77C5F717}"/>
              </a:ext>
            </a:extLst>
          </p:cNvPr>
          <p:cNvSpPr>
            <a:spLocks noGrp="1"/>
          </p:cNvSpPr>
          <p:nvPr>
            <p:ph type="title"/>
          </p:nvPr>
        </p:nvSpPr>
        <p:spPr>
          <a:xfrm>
            <a:off x="452306" y="155401"/>
            <a:ext cx="2374783" cy="729154"/>
          </a:xfrm>
        </p:spPr>
        <p:txBody>
          <a:bodyPr>
            <a:normAutofit/>
          </a:bodyPr>
          <a:lstStyle/>
          <a:p>
            <a:r>
              <a:rPr lang="zh-CN" altLang="en-US" sz="2000" dirty="0"/>
              <a:t>第一周</a:t>
            </a:r>
            <a:r>
              <a:rPr lang="en-US" altLang="zh-CN" sz="2000" dirty="0"/>
              <a:t>boards</a:t>
            </a:r>
            <a:r>
              <a:rPr lang="zh-CN" altLang="en-US" sz="2000" dirty="0"/>
              <a:t>情况</a:t>
            </a:r>
          </a:p>
        </p:txBody>
      </p:sp>
      <p:pic>
        <p:nvPicPr>
          <p:cNvPr id="5" name="内容占位符 4">
            <a:extLst>
              <a:ext uri="{FF2B5EF4-FFF2-40B4-BE49-F238E27FC236}">
                <a16:creationId xmlns:a16="http://schemas.microsoft.com/office/drawing/2014/main" id="{D52E61F8-34F8-499C-B750-157CD17A8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06" y="1359016"/>
            <a:ext cx="11612357" cy="3892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966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3613" y="952879"/>
            <a:ext cx="1826141" cy="338554"/>
          </a:xfrm>
          <a:prstGeom prst="rect">
            <a:avLst/>
          </a:prstGeom>
          <a:noFill/>
        </p:spPr>
        <p:txBody>
          <a:bodyPr wrap="none" rtlCol="0">
            <a:spAutoFit/>
          </a:bodyPr>
          <a:lstStyle/>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确定标签的优先级</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3613" y="1214768"/>
            <a:ext cx="3599267"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4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rPr>
              <a:t>通过拖动标签上下位置确定标签的优先级</a:t>
            </a:r>
            <a:endParaRPr lang="en-US" altLang="zh-CN" sz="14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151669" y="3704375"/>
            <a:ext cx="3833101" cy="338554"/>
          </a:xfrm>
          <a:prstGeom prst="rect">
            <a:avLst/>
          </a:prstGeom>
          <a:noFill/>
        </p:spPr>
        <p:txBody>
          <a:bodyPr wrap="none" rtlCol="0">
            <a:spAutoFit/>
          </a:bodyPr>
          <a:lstStyle/>
          <a:p>
            <a:pPr algn="l"/>
            <a:r>
              <a:rPr lang="zh-CN" altLang="en-US" sz="16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创建</a:t>
            </a:r>
            <a:r>
              <a:rPr lang="en-US" altLang="zh-CN" sz="16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issue</a:t>
            </a:r>
            <a:r>
              <a:rPr lang="zh-CN" altLang="en-US" sz="16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或者提交时可以修改</a:t>
            </a:r>
            <a:r>
              <a:rPr lang="en-US" altLang="zh-CN" sz="16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Issue</a:t>
            </a:r>
            <a:r>
              <a:rPr lang="zh-CN" altLang="en-US" sz="1600"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标签</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931255" y="3741157"/>
            <a:ext cx="2441695" cy="338554"/>
          </a:xfrm>
          <a:prstGeom prst="rect">
            <a:avLst/>
          </a:prstGeom>
          <a:noFill/>
        </p:spPr>
        <p:txBody>
          <a:bodyPr wrap="none" rtlCol="0">
            <a:spAutoFit/>
          </a:bodyPr>
          <a:lstStyle/>
          <a:p>
            <a:pPr algn="r"/>
            <a:r>
              <a:rPr lang="zh-CN" altLang="en-US" sz="1600" dirty="0">
                <a:solidFill>
                  <a:schemeClr val="tx1">
                    <a:lumMod val="75000"/>
                    <a:lumOff val="25000"/>
                  </a:schemeClr>
                </a:solidFill>
                <a:latin typeface="微软雅黑" panose="020B0503020204020204" charset="-122"/>
                <a:ea typeface="微软雅黑" panose="020B0503020204020204" pitchFamily="34" charset="-122"/>
                <a:sym typeface="+mn-ea"/>
              </a:rPr>
              <a:t>将项目标签提升为组标签</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970068" y="4042929"/>
            <a:ext cx="3365500" cy="1167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具有相同名称的该组中所有项目的所有项目标签合并到一个组标签中。</a:t>
            </a:r>
            <a:endParaRPr lang="en-US" altLang="zh-CN"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pPr indent="0" fontAlgn="auto">
              <a:lnSpc>
                <a:spcPct val="150000"/>
              </a:lnSpc>
            </a:pPr>
            <a:r>
              <a:rPr lang="zh-CN" altLang="en-US" sz="12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rPr>
              <a:t>由于这次实训小组只有一个项目，所以没有将项目标签提升为组标签的必要。</a:t>
            </a:r>
            <a:endParaRPr lang="en-US" altLang="zh-CN" sz="12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709569" y="952879"/>
            <a:ext cx="1212191" cy="338554"/>
          </a:xfrm>
          <a:prstGeom prst="rect">
            <a:avLst/>
          </a:prstGeom>
          <a:noFill/>
        </p:spPr>
        <p:txBody>
          <a:bodyPr wrap="non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新建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Labels</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8" name="Oval 44">
            <a:extLst>
              <a:ext uri="{FF2B5EF4-FFF2-40B4-BE49-F238E27FC236}">
                <a16:creationId xmlns:a16="http://schemas.microsoft.com/office/drawing/2014/main" id="{19398B7B-D4E0-4D46-B7F5-48C65F90AEA1}"/>
              </a:ext>
            </a:extLst>
          </p:cNvPr>
          <p:cNvSpPr txBox="1">
            <a:spLocks noChangeAspect="1"/>
          </p:cNvSpPr>
          <p:nvPr/>
        </p:nvSpPr>
        <p:spPr>
          <a:xfrm>
            <a:off x="221239" y="116520"/>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19" name="Text Placeholder 33">
            <a:extLst>
              <a:ext uri="{FF2B5EF4-FFF2-40B4-BE49-F238E27FC236}">
                <a16:creationId xmlns:a16="http://schemas.microsoft.com/office/drawing/2014/main" id="{214D916D-2353-40E4-AEA1-27227CF68B9C}"/>
              </a:ext>
            </a:extLst>
          </p:cNvPr>
          <p:cNvSpPr txBox="1"/>
          <p:nvPr/>
        </p:nvSpPr>
        <p:spPr>
          <a:xfrm>
            <a:off x="773231" y="299240"/>
            <a:ext cx="2443021" cy="5517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使用</a:t>
            </a: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Label</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进行优先级管理</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17" name="图片 16">
            <a:extLst>
              <a:ext uri="{FF2B5EF4-FFF2-40B4-BE49-F238E27FC236}">
                <a16:creationId xmlns:a16="http://schemas.microsoft.com/office/drawing/2014/main" id="{D6A35753-7C68-4CD9-BC39-226BBE2B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30" y="1516063"/>
            <a:ext cx="3516130" cy="2093076"/>
          </a:xfrm>
          <a:prstGeom prst="rect">
            <a:avLst/>
          </a:prstGeom>
        </p:spPr>
      </p:pic>
      <p:sp>
        <p:nvSpPr>
          <p:cNvPr id="22" name="文本框 21">
            <a:extLst>
              <a:ext uri="{FF2B5EF4-FFF2-40B4-BE49-F238E27FC236}">
                <a16:creationId xmlns:a16="http://schemas.microsoft.com/office/drawing/2014/main" id="{0981BD0A-D94D-46F5-9339-87875467AEB1}"/>
              </a:ext>
            </a:extLst>
          </p:cNvPr>
          <p:cNvSpPr txBox="1"/>
          <p:nvPr/>
        </p:nvSpPr>
        <p:spPr>
          <a:xfrm>
            <a:off x="1644241" y="1274508"/>
            <a:ext cx="2340529" cy="307777"/>
          </a:xfrm>
          <a:prstGeom prst="rect">
            <a:avLst/>
          </a:prstGeom>
          <a:noFill/>
        </p:spPr>
        <p:txBody>
          <a:bodyPr wrap="square" rtlCol="0">
            <a:spAutoFit/>
          </a:bodyPr>
          <a:lstStyle/>
          <a:p>
            <a:r>
              <a:rPr lang="zh-CN" altLang="en-US" sz="1400" dirty="0"/>
              <a:t>给标签设定名字描述和颜色</a:t>
            </a:r>
          </a:p>
        </p:txBody>
      </p:sp>
      <p:pic>
        <p:nvPicPr>
          <p:cNvPr id="24" name="图片 23">
            <a:extLst>
              <a:ext uri="{FF2B5EF4-FFF2-40B4-BE49-F238E27FC236}">
                <a16:creationId xmlns:a16="http://schemas.microsoft.com/office/drawing/2014/main" id="{D739A226-7EE4-47A6-B62A-FAF672974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65" y="1591794"/>
            <a:ext cx="4596380" cy="1941614"/>
          </a:xfrm>
          <a:prstGeom prst="rect">
            <a:avLst/>
          </a:prstGeom>
        </p:spPr>
      </p:pic>
      <p:pic>
        <p:nvPicPr>
          <p:cNvPr id="26" name="图片 25">
            <a:extLst>
              <a:ext uri="{FF2B5EF4-FFF2-40B4-BE49-F238E27FC236}">
                <a16:creationId xmlns:a16="http://schemas.microsoft.com/office/drawing/2014/main" id="{D06CA3F6-983C-437A-A732-572EF710C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381" y="4116674"/>
            <a:ext cx="2238375" cy="2752725"/>
          </a:xfrm>
          <a:prstGeom prst="rect">
            <a:avLst/>
          </a:prstGeom>
        </p:spPr>
      </p:pic>
      <p:pic>
        <p:nvPicPr>
          <p:cNvPr id="28" name="图片 27">
            <a:extLst>
              <a:ext uri="{FF2B5EF4-FFF2-40B4-BE49-F238E27FC236}">
                <a16:creationId xmlns:a16="http://schemas.microsoft.com/office/drawing/2014/main" id="{94A313D5-704C-422D-AF57-3F9CD940E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043" y="5210300"/>
            <a:ext cx="3257550" cy="1038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1166647" y="4159971"/>
            <a:ext cx="2727588" cy="584171"/>
          </a:xfrm>
          <a:prstGeom prst="rect">
            <a:avLst/>
          </a:prstGeom>
          <a:noFill/>
        </p:spPr>
        <p:txBody>
          <a:bodyPr wrap="square" rtlCol="0">
            <a:spAutoFit/>
          </a:body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当所花的时间大于预计时间，</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Time tracking</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就会变红</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 name="文本框 2"/>
          <p:cNvSpPr txBox="1"/>
          <p:nvPr/>
        </p:nvSpPr>
        <p:spPr>
          <a:xfrm>
            <a:off x="7962252" y="1718897"/>
            <a:ext cx="4288353" cy="830997"/>
          </a:xfrm>
          <a:prstGeom prst="rect">
            <a:avLst/>
          </a:prstGeom>
          <a:noFill/>
        </p:spPr>
        <p:txBody>
          <a:bodyPr wrap="none" rtlCol="0">
            <a:spAutoFit/>
          </a:body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在后面看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gitlab.ppt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时发现了这个问题，</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r>
              <a:rPr lang="zh-CN" altLang="en-US"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我们也及时进行修正，给后来的还没有关闭的</a:t>
            </a:r>
            <a:endParaRPr lang="en-US" altLang="zh-CN"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endParaRPr>
          </a:p>
          <a:p>
            <a:pPr algn="l"/>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Issue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增加了时间管理。</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7937996" y="4155551"/>
            <a:ext cx="4879944" cy="584775"/>
          </a:xfrm>
          <a:prstGeom prst="rect">
            <a:avLst/>
          </a:prstGeom>
          <a:noFill/>
        </p:spPr>
        <p:txBody>
          <a:bodyPr wrap="square" rtlCol="0">
            <a:spAutoFit/>
          </a:bodyPr>
          <a:lstStyle/>
          <a:p>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当该部分完成后就需要用</a:t>
            </a:r>
            <a:r>
              <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/estimate</a:t>
            </a:r>
          </a:p>
          <a:p>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重新预估时间</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03139" y="1712827"/>
            <a:ext cx="3944275" cy="830997"/>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在项目开始时，我们没有注意到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Issue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要进行时间记录，所以开始的几个</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issue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都没有用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/estimate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来预计时间</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
        <p:nvSpPr>
          <p:cNvPr id="58" name="Oval 47">
            <a:extLst>
              <a:ext uri="{FF2B5EF4-FFF2-40B4-BE49-F238E27FC236}">
                <a16:creationId xmlns:a16="http://schemas.microsoft.com/office/drawing/2014/main" id="{81F23582-8675-4BDA-9B11-B66AF69AF77E}"/>
              </a:ext>
            </a:extLst>
          </p:cNvPr>
          <p:cNvSpPr txBox="1">
            <a:spLocks noChangeAspect="1"/>
          </p:cNvSpPr>
          <p:nvPr/>
        </p:nvSpPr>
        <p:spPr>
          <a:xfrm>
            <a:off x="196072" y="113085"/>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59" name="Text Placeholder 33">
            <a:extLst>
              <a:ext uri="{FF2B5EF4-FFF2-40B4-BE49-F238E27FC236}">
                <a16:creationId xmlns:a16="http://schemas.microsoft.com/office/drawing/2014/main" id="{4225FA87-40D3-4909-9F3A-598E547419E0}"/>
              </a:ext>
            </a:extLst>
          </p:cNvPr>
          <p:cNvSpPr txBox="1"/>
          <p:nvPr/>
        </p:nvSpPr>
        <p:spPr>
          <a:xfrm>
            <a:off x="781021" y="239857"/>
            <a:ext cx="1939682" cy="2984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Issue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内的时间记录</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7" name="图片 6">
            <a:extLst>
              <a:ext uri="{FF2B5EF4-FFF2-40B4-BE49-F238E27FC236}">
                <a16:creationId xmlns:a16="http://schemas.microsoft.com/office/drawing/2014/main" id="{C6E86A19-DAD9-41EA-BED4-11C02E985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550" y="2520371"/>
            <a:ext cx="2219325" cy="704850"/>
          </a:xfrm>
          <a:prstGeom prst="rect">
            <a:avLst/>
          </a:prstGeom>
        </p:spPr>
      </p:pic>
      <p:pic>
        <p:nvPicPr>
          <p:cNvPr id="11" name="图片 10">
            <a:extLst>
              <a:ext uri="{FF2B5EF4-FFF2-40B4-BE49-F238E27FC236}">
                <a16:creationId xmlns:a16="http://schemas.microsoft.com/office/drawing/2014/main" id="{B7B4FB09-EE52-4ACF-BDEF-C135AFA0C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16" y="4924120"/>
            <a:ext cx="2190750" cy="733425"/>
          </a:xfrm>
          <a:prstGeom prst="rect">
            <a:avLst/>
          </a:prstGeom>
        </p:spPr>
      </p:pic>
      <p:pic>
        <p:nvPicPr>
          <p:cNvPr id="13" name="图片 12">
            <a:extLst>
              <a:ext uri="{FF2B5EF4-FFF2-40B4-BE49-F238E27FC236}">
                <a16:creationId xmlns:a16="http://schemas.microsoft.com/office/drawing/2014/main" id="{8BA90D6C-5ACB-483D-B393-807E14375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716" y="2497419"/>
            <a:ext cx="2114550" cy="657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183" y="1552784"/>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6243109" y="1960584"/>
            <a:ext cx="6144684" cy="12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当组员</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commit</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后就会发起</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Merge Request</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a:t>
            </a:r>
            <a:endParaRPr lang="en-US" altLang="zh-CN" sz="1400" b="1" dirty="0">
              <a:solidFill>
                <a:schemeClr val="bg1"/>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安装好</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Gitlab CI, </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并配置好特定的</a:t>
            </a:r>
            <a:r>
              <a:rPr lang="en-US" altLang="zh-CN" sz="1400" b="1" dirty="0" err="1">
                <a:solidFill>
                  <a:schemeClr val="bg1"/>
                </a:solidFill>
                <a:latin typeface="微软雅黑 Light" panose="020B0502040204020203" pitchFamily="34" charset="-122"/>
                <a:ea typeface="微软雅黑 Light" panose="020B0502040204020203" pitchFamily="34" charset="-122"/>
                <a:sym typeface="+mn-ea"/>
              </a:rPr>
              <a:t>gitlab-ci.yml</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后</a:t>
            </a:r>
            <a:endParaRPr lang="en-US" altLang="zh-CN" sz="1400" b="1" dirty="0">
              <a:solidFill>
                <a:schemeClr val="bg1"/>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流水线</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pipeline</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测试就会自动运行，</a:t>
            </a:r>
            <a:endParaRPr lang="en-US" altLang="zh-CN" sz="1400" b="1" dirty="0">
              <a:solidFill>
                <a:schemeClr val="bg1"/>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分为</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Pending</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a:t>
            </a:r>
            <a:r>
              <a:rPr lang="en-US" altLang="zh-CN" sz="1400" b="1" dirty="0" err="1">
                <a:solidFill>
                  <a:schemeClr val="bg1"/>
                </a:solidFill>
                <a:latin typeface="微软雅黑 Light" panose="020B0502040204020203" pitchFamily="34" charset="-122"/>
                <a:ea typeface="微软雅黑 Light" panose="020B0502040204020203" pitchFamily="34" charset="-122"/>
                <a:sym typeface="+mn-ea"/>
              </a:rPr>
              <a:t>Runing</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和</a:t>
            </a:r>
            <a:r>
              <a:rPr lang="en-US" altLang="zh-CN" sz="1400" b="1" dirty="0">
                <a:solidFill>
                  <a:schemeClr val="bg1"/>
                </a:solidFill>
                <a:latin typeface="微软雅黑 Light" panose="020B0502040204020203" pitchFamily="34" charset="-122"/>
                <a:ea typeface="微软雅黑 Light" panose="020B0502040204020203" pitchFamily="34" charset="-122"/>
                <a:sym typeface="+mn-ea"/>
              </a:rPr>
              <a:t>Finished</a:t>
            </a: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三个状态</a:t>
            </a:r>
            <a:endParaRPr lang="en-US" altLang="zh-CN" sz="1400" b="1" dirty="0">
              <a:solidFill>
                <a:schemeClr val="bg1"/>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zh-CN" altLang="en-US" sz="1400" b="1" dirty="0">
                <a:solidFill>
                  <a:schemeClr val="bg1"/>
                </a:solidFill>
                <a:latin typeface="微软雅黑 Light" panose="020B0502040204020203" pitchFamily="34" charset="-122"/>
                <a:ea typeface="微软雅黑 Light" panose="020B0502040204020203" pitchFamily="34" charset="-122"/>
                <a:sym typeface="+mn-ea"/>
              </a:rPr>
              <a:t>通过测试的提交会被移动到“待评审“阶段</a:t>
            </a:r>
            <a:endParaRPr lang="zh-CN" altLang="en-US" sz="1400" b="1"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6276252" y="5135442"/>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6278475" y="3836284"/>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sp>
        <p:nvSpPr>
          <p:cNvPr id="121" name="Rectangle 33"/>
          <p:cNvSpPr>
            <a:spLocks noChangeArrowheads="1"/>
          </p:cNvSpPr>
          <p:nvPr/>
        </p:nvSpPr>
        <p:spPr bwMode="auto">
          <a:xfrm>
            <a:off x="6053667" y="5238009"/>
            <a:ext cx="2396067" cy="18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6849975" y="3851037"/>
            <a:ext cx="2719239" cy="694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anose="020B0604020202020204" pitchFamily="34" charset="0"/>
              <a:buNone/>
            </a:pPr>
            <a:r>
              <a:rPr lang="en-US" altLang="zh-CN" sz="1400" dirty="0">
                <a:sym typeface="+mn-ea"/>
              </a:rPr>
              <a:t>CI</a:t>
            </a:r>
            <a:r>
              <a:rPr lang="zh-CN" altLang="en-US" sz="1400" dirty="0">
                <a:sym typeface="+mn-ea"/>
              </a:rPr>
              <a:t>流水线检测通过后，还可以进行人工</a:t>
            </a:r>
            <a:r>
              <a:rPr lang="en-US" altLang="zh-CN" sz="1400" dirty="0">
                <a:sym typeface="+mn-ea"/>
              </a:rPr>
              <a:t>Review</a:t>
            </a:r>
            <a:r>
              <a:rPr lang="zh-CN" altLang="en-US" sz="1400" dirty="0">
                <a:sym typeface="+mn-ea"/>
              </a:rPr>
              <a:t>，点击</a:t>
            </a:r>
            <a:r>
              <a:rPr lang="en-US" altLang="zh-CN" sz="1400" dirty="0">
                <a:sym typeface="+mn-ea"/>
              </a:rPr>
              <a:t>Web IDE</a:t>
            </a:r>
            <a:r>
              <a:rPr lang="zh-CN" altLang="en-US" sz="1400" dirty="0">
                <a:sym typeface="+mn-ea"/>
              </a:rPr>
              <a:t>就可以</a:t>
            </a:r>
            <a:endParaRPr lang="en-US" altLang="zh-CN" sz="1400" dirty="0">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6911808" y="5103220"/>
            <a:ext cx="2396067" cy="69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400" b="1" dirty="0">
                <a:latin typeface="微软雅黑 Light" panose="020B0502040204020203" pitchFamily="34" charset="-122"/>
                <a:ea typeface="微软雅黑 Light" panose="020B0502040204020203" pitchFamily="34" charset="-122"/>
              </a:rPr>
              <a:t>⼈⼯ </a:t>
            </a:r>
            <a:r>
              <a:rPr lang="en-US" sz="1400" b="1" dirty="0">
                <a:latin typeface="微软雅黑 Light" panose="020B0502040204020203" pitchFamily="34" charset="-122"/>
                <a:ea typeface="微软雅黑 Light" panose="020B0502040204020203" pitchFamily="34" charset="-122"/>
              </a:rPr>
              <a:t>Review </a:t>
            </a:r>
            <a:r>
              <a:rPr lang="zh-CN" altLang="en-US" sz="1400" b="1" dirty="0">
                <a:latin typeface="微软雅黑 Light" panose="020B0502040204020203" pitchFamily="34" charset="-122"/>
                <a:ea typeface="微软雅黑 Light" panose="020B0502040204020203" pitchFamily="34" charset="-122"/>
              </a:rPr>
              <a:t>后可以批准修改，之后可以由组长完成合并</a:t>
            </a:r>
            <a:r>
              <a:rPr lang="en-US" altLang="zh-CN" sz="1400" dirty="0">
                <a:sym typeface="+mn-ea"/>
              </a:rPr>
              <a:t>.</a:t>
            </a:r>
            <a:endParaRPr lang="en-US" altLang="zh-CN" sz="1400" dirty="0">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32" name="Oval 53">
            <a:extLst>
              <a:ext uri="{FF2B5EF4-FFF2-40B4-BE49-F238E27FC236}">
                <a16:creationId xmlns:a16="http://schemas.microsoft.com/office/drawing/2014/main" id="{17F0B32C-42CE-4890-8C2C-1362C0276F72}"/>
              </a:ext>
            </a:extLst>
          </p:cNvPr>
          <p:cNvSpPr txBox="1">
            <a:spLocks noChangeAspect="1"/>
          </p:cNvSpPr>
          <p:nvPr/>
        </p:nvSpPr>
        <p:spPr>
          <a:xfrm>
            <a:off x="222073" y="133173"/>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33" name="Text Placeholder 33">
            <a:extLst>
              <a:ext uri="{FF2B5EF4-FFF2-40B4-BE49-F238E27FC236}">
                <a16:creationId xmlns:a16="http://schemas.microsoft.com/office/drawing/2014/main" id="{02D07706-93F1-4EFD-A374-DA9EED7C2F82}"/>
              </a:ext>
            </a:extLst>
          </p:cNvPr>
          <p:cNvSpPr txBox="1"/>
          <p:nvPr/>
        </p:nvSpPr>
        <p:spPr>
          <a:xfrm>
            <a:off x="807022" y="305531"/>
            <a:ext cx="2073908" cy="2984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Merge Request</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的评审</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5" name="图片 4">
            <a:extLst>
              <a:ext uri="{FF2B5EF4-FFF2-40B4-BE49-F238E27FC236}">
                <a16:creationId xmlns:a16="http://schemas.microsoft.com/office/drawing/2014/main" id="{B6411A4C-9C55-4849-A5EF-779CDA5A2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47" y="1907750"/>
            <a:ext cx="5803270" cy="34562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wipe(left)">
                                      <p:cBhvr>
                                        <p:cTn id="20" dur="500"/>
                                        <p:tgtEl>
                                          <p:spTgt spid="1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left)">
                                      <p:cBhvr>
                                        <p:cTn id="24" dur="500"/>
                                        <p:tgtEl>
                                          <p:spTgt spid="121"/>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lef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1" grpId="0"/>
      <p:bldP spid="122" grpId="0"/>
      <p:bldP spid="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19A2D-BE1D-4295-A5B1-7929A4975739}"/>
              </a:ext>
            </a:extLst>
          </p:cNvPr>
          <p:cNvSpPr>
            <a:spLocks noGrp="1"/>
          </p:cNvSpPr>
          <p:nvPr>
            <p:ph type="title"/>
          </p:nvPr>
        </p:nvSpPr>
        <p:spPr>
          <a:xfrm>
            <a:off x="83751" y="81428"/>
            <a:ext cx="2525785" cy="599609"/>
          </a:xfrm>
        </p:spPr>
        <p:txBody>
          <a:bodyPr>
            <a:normAutofit/>
          </a:bodyPr>
          <a:lstStyle/>
          <a:p>
            <a:r>
              <a:rPr lang="zh-CN" altLang="en-US" sz="2000" dirty="0"/>
              <a:t>人工</a:t>
            </a:r>
            <a:r>
              <a:rPr lang="en-US" altLang="zh-CN" sz="2000" dirty="0"/>
              <a:t>Review</a:t>
            </a:r>
            <a:r>
              <a:rPr lang="zh-CN" altLang="en-US" sz="2000" dirty="0"/>
              <a:t>场景</a:t>
            </a:r>
          </a:p>
        </p:txBody>
      </p:sp>
      <p:pic>
        <p:nvPicPr>
          <p:cNvPr id="5" name="内容占位符 4">
            <a:extLst>
              <a:ext uri="{FF2B5EF4-FFF2-40B4-BE49-F238E27FC236}">
                <a16:creationId xmlns:a16="http://schemas.microsoft.com/office/drawing/2014/main" id="{273A6231-41A8-48A0-B692-51E099A95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660" y="681037"/>
            <a:ext cx="10802680" cy="5896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420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530757" y="1182053"/>
            <a:ext cx="4044950" cy="773738"/>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首先要安装</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Docker Toolbox(win10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家庭版不可以</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a:p>
            <a:pPr lvl="0" algn="l" defTabSz="1216025" eaLnBrk="1" hangingPunct="1">
              <a:lnSpc>
                <a:spcPct val="120000"/>
              </a:lnSpc>
              <a:spcBef>
                <a:spcPct val="20000"/>
              </a:spcBef>
            </a:pP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Docker</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可以打包项目，清理环境，让</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runner</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有安全的运行环境</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37" name="TextBox 36"/>
          <p:cNvSpPr txBox="1"/>
          <p:nvPr/>
        </p:nvSpPr>
        <p:spPr>
          <a:xfrm>
            <a:off x="1523905" y="2656225"/>
            <a:ext cx="5606153" cy="1846018"/>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在配置好</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1200" dirty="0" err="1">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gitlab-ci.yml</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文件</a:t>
            </a:r>
          </a:p>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文件中有数个</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中有</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jobs</a:t>
            </a:r>
          </a:p>
          <a:p>
            <a:pPr lvl="0" algn="l" defTabSz="1216025" eaLnBrk="1" hangingPunct="1">
              <a:lnSpc>
                <a:spcPct val="120000"/>
              </a:lnSpc>
              <a:spcBef>
                <a:spcPct val="20000"/>
              </a:spcBef>
            </a:pP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按顺序执行，类似于管道，只有一个一个全部通过，</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20000"/>
              </a:lnSpc>
              <a:spcBef>
                <a:spcPct val="20000"/>
              </a:spcBef>
            </a:pP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pipeline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才能通过</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defTabSz="1216025">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相同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中的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Jobs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会并⾏执⾏ ，</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defTabSz="1216025">
              <a:lnSpc>
                <a:spcPct val="120000"/>
              </a:lnSpc>
              <a:spcBef>
                <a:spcPct val="20000"/>
              </a:spcBef>
            </a:pP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Job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失败，</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失败，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Pipeline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也失败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p>
          <a:p>
            <a:pPr lvl="0" defTabSz="1216025">
              <a:lnSpc>
                <a:spcPct val="120000"/>
              </a:lnSpc>
              <a:spcBef>
                <a:spcPct val="20000"/>
              </a:spcBef>
            </a:pP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中的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Jobs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都执⾏成 功时，该 </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Stage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成功</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38" name="TextBox 37"/>
          <p:cNvSpPr txBox="1"/>
          <p:nvPr/>
        </p:nvSpPr>
        <p:spPr>
          <a:xfrm>
            <a:off x="1474877" y="5021971"/>
            <a:ext cx="4100830" cy="553357"/>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CI</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中可以进行单元等各种测试</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最后安装好</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runner</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，运行</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runner</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就可以自动进行测试</a:t>
            </a:r>
            <a:endPar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grpSp>
        <p:nvGrpSpPr>
          <p:cNvPr id="44" name="Group 43"/>
          <p:cNvGrpSpPr/>
          <p:nvPr/>
        </p:nvGrpSpPr>
        <p:grpSpPr>
          <a:xfrm>
            <a:off x="753322" y="1264409"/>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753322" y="2961174"/>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753322" y="5002406"/>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4" name="Oval 50">
            <a:extLst>
              <a:ext uri="{FF2B5EF4-FFF2-40B4-BE49-F238E27FC236}">
                <a16:creationId xmlns:a16="http://schemas.microsoft.com/office/drawing/2014/main" id="{6F83A8BA-A381-493F-9074-DFD8EF00286E}"/>
              </a:ext>
            </a:extLst>
          </p:cNvPr>
          <p:cNvSpPr txBox="1">
            <a:spLocks noChangeAspect="1"/>
          </p:cNvSpPr>
          <p:nvPr/>
        </p:nvSpPr>
        <p:spPr>
          <a:xfrm>
            <a:off x="201330" y="159628"/>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a:t>
            </a:r>
            <a:r>
              <a:rPr lang="en-US" altLang="zh-CN" sz="1200" dirty="0">
                <a:solidFill>
                  <a:schemeClr val="bg1"/>
                </a:solidFill>
                <a:sym typeface="+mn-ea"/>
              </a:rPr>
              <a:t>7</a:t>
            </a:r>
            <a:endParaRPr lang="en-US" sz="1200" dirty="0">
              <a:solidFill>
                <a:schemeClr val="bg1"/>
              </a:solidFill>
              <a:sym typeface="+mn-ea"/>
            </a:endParaRPr>
          </a:p>
        </p:txBody>
      </p:sp>
      <p:sp>
        <p:nvSpPr>
          <p:cNvPr id="35" name="矩形 34">
            <a:extLst>
              <a:ext uri="{FF2B5EF4-FFF2-40B4-BE49-F238E27FC236}">
                <a16:creationId xmlns:a16="http://schemas.microsoft.com/office/drawing/2014/main" id="{E885DFB4-5DDD-4D5A-933C-2EAE5BC4C456}"/>
              </a:ext>
            </a:extLst>
          </p:cNvPr>
          <p:cNvSpPr/>
          <p:nvPr/>
        </p:nvSpPr>
        <p:spPr>
          <a:xfrm>
            <a:off x="753322" y="250958"/>
            <a:ext cx="2518638" cy="369332"/>
          </a:xfrm>
          <a:prstGeom prst="rect">
            <a:avLst/>
          </a:prstGeom>
        </p:spPr>
        <p:txBody>
          <a:bodyPr wrap="none">
            <a:spAutoFit/>
          </a:bodyPr>
          <a:lstStyle/>
          <a:p>
            <a:r>
              <a:rPr lang="en-US"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Gitlab</a:t>
            </a:r>
            <a:r>
              <a:rPr lang="en-AU"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 CI</a:t>
            </a:r>
            <a:r>
              <a:rPr lang="zh-CN" altLang="en-US"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流水线的搭建</a:t>
            </a:r>
            <a:endParaRPr lang="en-US"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8" name="图片 7">
            <a:extLst>
              <a:ext uri="{FF2B5EF4-FFF2-40B4-BE49-F238E27FC236}">
                <a16:creationId xmlns:a16="http://schemas.microsoft.com/office/drawing/2014/main" id="{4A6B1C52-03AC-44B2-80EC-6C235FDEF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968" y="1182053"/>
            <a:ext cx="5719512" cy="42565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872355" y="-547053"/>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715702" y="1646873"/>
            <a:ext cx="3711575"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项目分工及</a:t>
            </a:r>
            <a:r>
              <a:rPr kumimoji="0" lang="en-US" altLang="zh-CN"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git</a:t>
            </a: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的正确使用</a:t>
            </a: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967355" y="27082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967355" y="368998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30" name="文本框 29"/>
          <p:cNvSpPr txBox="1"/>
          <p:nvPr/>
        </p:nvSpPr>
        <p:spPr>
          <a:xfrm>
            <a:off x="2967355" y="46488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6" name="文本框 15"/>
          <p:cNvSpPr txBox="1"/>
          <p:nvPr/>
        </p:nvSpPr>
        <p:spPr>
          <a:xfrm>
            <a:off x="3715702" y="2643187"/>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en-US" altLang="zh-CN" sz="2400" kern="0" dirty="0">
                <a:solidFill>
                  <a:srgbClr val="383987"/>
                </a:solidFill>
                <a:latin typeface="微软雅黑" panose="020B0503020204020204" charset="-122"/>
                <a:ea typeface="微软雅黑" panose="020B0503020204020204" charset="-122"/>
                <a:sym typeface="+mn-ea"/>
              </a:rPr>
              <a:t>G</a:t>
            </a:r>
            <a:r>
              <a:rPr kumimoji="0" lang="en-US" altLang="zh-CN"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itlab</a:t>
            </a: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项目管理</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715702" y="3592987"/>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系统数据库设计</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3715702" y="4583747"/>
            <a:ext cx="3472498"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前后端并发和单元测试</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FFE47-260C-454C-89E4-7249A65DF3A3}"/>
              </a:ext>
            </a:extLst>
          </p:cNvPr>
          <p:cNvSpPr>
            <a:spLocks noGrp="1"/>
          </p:cNvSpPr>
          <p:nvPr>
            <p:ph type="title"/>
          </p:nvPr>
        </p:nvSpPr>
        <p:spPr>
          <a:xfrm>
            <a:off x="209026" y="140152"/>
            <a:ext cx="1804332" cy="540885"/>
          </a:xfrm>
        </p:spPr>
        <p:txBody>
          <a:bodyPr>
            <a:normAutofit/>
          </a:bodyPr>
          <a:lstStyle/>
          <a:p>
            <a:r>
              <a:rPr lang="zh-CN" altLang="en-US" sz="2400" dirty="0"/>
              <a:t>流水线示例</a:t>
            </a:r>
          </a:p>
        </p:txBody>
      </p:sp>
      <p:pic>
        <p:nvPicPr>
          <p:cNvPr id="5" name="内容占位符 4">
            <a:extLst>
              <a:ext uri="{FF2B5EF4-FFF2-40B4-BE49-F238E27FC236}">
                <a16:creationId xmlns:a16="http://schemas.microsoft.com/office/drawing/2014/main" id="{DAD69246-B487-4B55-80AC-AF52CC2FE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269" y="681037"/>
            <a:ext cx="11335462" cy="5838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60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系统数据库设计</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9474903" y="1470423"/>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6758278" y="1453412"/>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4143735" y="1459882"/>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4143735" y="3165691"/>
            <a:ext cx="2173938"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student_id</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student_username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student_password</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student_name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student_sex</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student_age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course_id</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rPr>
              <a:t>c</a:t>
            </a:r>
            <a:r>
              <a:rPr lang="en-US" altLang="zh-CN" sz="1600" kern="0" noProof="0" dirty="0" err="1">
                <a:ln>
                  <a:noFill/>
                </a:ln>
                <a:solidFill>
                  <a:schemeClr val="tx1">
                    <a:lumMod val="65000"/>
                    <a:lumOff val="35000"/>
                  </a:schemeClr>
                </a:solidFill>
                <a:uLnTx/>
                <a:uFillTx/>
                <a:latin typeface="Verdana" panose="020B0604030504040204" charset="0"/>
                <a:ea typeface="微软雅黑" panose="020B0503020204020204" pitchFamily="34" charset="-122"/>
                <a:sym typeface="+mn-ea"/>
              </a:rPr>
              <a:t>oins</a:t>
            </a:r>
            <a:endParaRPr lang="en-US" altLang="zh-CN" sz="16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word_numbers</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poi</a:t>
            </a: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nts</a:t>
            </a:r>
            <a:endParaRPr lang="en-US" altLang="zh-CN" sz="16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4004270" y="1992396"/>
            <a:ext cx="1765300" cy="367665"/>
          </a:xfrm>
          <a:prstGeom prst="rect">
            <a:avLst/>
          </a:prstGeom>
          <a:noFill/>
          <a:ln w="9525">
            <a:noFill/>
            <a:miter/>
          </a:ln>
        </p:spPr>
        <p:txBody>
          <a:bodyPr wrap="square">
            <a:spAutoFit/>
          </a:bodyPr>
          <a:lstStyle/>
          <a:p>
            <a:pPr algn="ctr"/>
            <a:r>
              <a:rPr lang="en-US" altLang="zh-CN" b="1" spc="42" dirty="0">
                <a:solidFill>
                  <a:schemeClr val="tx1">
                    <a:lumMod val="65000"/>
                    <a:lumOff val="35000"/>
                  </a:schemeClr>
                </a:solidFill>
                <a:latin typeface="Verdana" panose="020B0604030504040204" charset="0"/>
                <a:ea typeface="微软雅黑" panose="020B0503020204020204" pitchFamily="34" charset="-122"/>
                <a:cs typeface="Oswald Light"/>
                <a:sym typeface="+mn-ea"/>
              </a:rPr>
              <a:t>student</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6758278" y="3189206"/>
            <a:ext cx="2288740" cy="24622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teacher_id</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teacher_username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teacher_password</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teacher_name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teacher_sex</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teacher_age</a:t>
            </a:r>
            <a:endPar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fontAlgn="auto">
              <a:lnSpc>
                <a:spcPct val="100000"/>
              </a:lnSpc>
            </a:pPr>
            <a:r>
              <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rPr>
              <a:t>phone</a:t>
            </a:r>
          </a:p>
          <a:p>
            <a:pPr indent="0" fontAlgn="auto">
              <a:lnSpc>
                <a:spcPct val="100000"/>
              </a:lnSpc>
            </a:pPr>
            <a:r>
              <a:rPr lang="en-US" altLang="zh-CN" sz="1600" kern="0" dirty="0">
                <a:solidFill>
                  <a:schemeClr val="tx1">
                    <a:lumMod val="65000"/>
                    <a:lumOff val="35000"/>
                  </a:schemeClr>
                </a:solidFill>
                <a:latin typeface="Verdana" panose="020B0604030504040204" charset="0"/>
                <a:ea typeface="微软雅黑" panose="020B0503020204020204" pitchFamily="34" charset="-122"/>
                <a:sym typeface="+mn-ea"/>
              </a:rPr>
              <a:t>address</a:t>
            </a:r>
          </a:p>
          <a:p>
            <a:pPr indent="0" fontAlgn="auto">
              <a:lnSpc>
                <a:spcPct val="100000"/>
              </a:lnSpc>
            </a:pPr>
            <a:r>
              <a:rPr lang="en-US" altLang="zh-CN" sz="1600" kern="0" dirty="0" err="1">
                <a:solidFill>
                  <a:schemeClr val="tx1">
                    <a:lumMod val="65000"/>
                    <a:lumOff val="35000"/>
                  </a:schemeClr>
                </a:solidFill>
                <a:latin typeface="Verdana" panose="020B0604030504040204" charset="0"/>
                <a:ea typeface="微软雅黑" panose="020B0503020204020204" pitchFamily="34" charset="-122"/>
                <a:sym typeface="+mn-ea"/>
              </a:rPr>
              <a:t>courses_id</a:t>
            </a:r>
            <a:endParaRPr lang="en-US" altLang="zh-CN" sz="1000" kern="0" dirty="0">
              <a:solidFill>
                <a:schemeClr val="tx1">
                  <a:lumMod val="65000"/>
                  <a:lumOff val="35000"/>
                </a:schemeClr>
              </a:solidFill>
              <a:latin typeface="Verdana" panose="020B0604030504040204" charset="0"/>
              <a:ea typeface="微软雅黑" panose="020B0503020204020204" pitchFamily="34" charset="-122"/>
              <a:sym typeface="+mn-ea"/>
            </a:endParaRPr>
          </a:p>
          <a:p>
            <a:pPr indent="0" algn="ctr" fontAlgn="auto">
              <a:lnSpc>
                <a:spcPct val="100000"/>
              </a:lnSpc>
            </a:pP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6612763" y="1992396"/>
            <a:ext cx="1765300" cy="367665"/>
          </a:xfrm>
          <a:prstGeom prst="rect">
            <a:avLst/>
          </a:prstGeom>
          <a:noFill/>
          <a:ln w="9525">
            <a:noFill/>
            <a:miter/>
          </a:ln>
        </p:spPr>
        <p:txBody>
          <a:bodyPr wrap="square">
            <a:spAutoFit/>
          </a:bodyPr>
          <a:lstStyle/>
          <a:p>
            <a:pPr algn="ctr"/>
            <a:r>
              <a:rPr lang="en-US" altLang="zh-CN" b="1" spc="42" dirty="0">
                <a:solidFill>
                  <a:schemeClr val="tx1">
                    <a:lumMod val="65000"/>
                    <a:lumOff val="35000"/>
                  </a:schemeClr>
                </a:solidFill>
                <a:latin typeface="Verdana" panose="020B0604030504040204" charset="0"/>
                <a:ea typeface="微软雅黑" panose="020B0503020204020204" pitchFamily="34" charset="-122"/>
                <a:cs typeface="Oswald Light"/>
                <a:sym typeface="+mn-ea"/>
              </a:rPr>
              <a:t>teacher</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8" name="文本框 7"/>
          <p:cNvSpPr txBox="1"/>
          <p:nvPr/>
        </p:nvSpPr>
        <p:spPr>
          <a:xfrm>
            <a:off x="9474903" y="3237309"/>
            <a:ext cx="2932414"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00000"/>
              </a:lnSpc>
            </a:pPr>
            <a:r>
              <a:rPr lang="en-US" altLang="zh-CN" kern="0" dirty="0">
                <a:solidFill>
                  <a:schemeClr val="tx1">
                    <a:lumMod val="65000"/>
                    <a:lumOff val="35000"/>
                  </a:schemeClr>
                </a:solidFill>
                <a:latin typeface="Verdana" panose="020B0604030504040204" charset="0"/>
                <a:ea typeface="微软雅黑" panose="020B0503020204020204" pitchFamily="34" charset="-122"/>
                <a:sym typeface="+mn-ea"/>
              </a:rPr>
              <a:t>w</a:t>
            </a:r>
            <a:r>
              <a:rPr lang="en-US" altLang="zh-CN" kern="0" noProof="0" dirty="0" err="1">
                <a:ln>
                  <a:noFill/>
                </a:ln>
                <a:solidFill>
                  <a:schemeClr val="tx1">
                    <a:lumMod val="65000"/>
                    <a:lumOff val="35000"/>
                  </a:schemeClr>
                </a:solidFill>
                <a:uLnTx/>
                <a:uFillTx/>
                <a:latin typeface="Verdana" panose="020B0604030504040204" charset="0"/>
                <a:ea typeface="微软雅黑" panose="020B0503020204020204" pitchFamily="34" charset="-122"/>
                <a:sym typeface="+mn-ea"/>
              </a:rPr>
              <a:t>ord_id</a:t>
            </a:r>
            <a:endParaRPr lang="en-US" altLang="zh-CN"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a:p>
            <a:pPr indent="0" fontAlgn="auto">
              <a:lnSpc>
                <a:spcPct val="100000"/>
              </a:lnSpc>
            </a:pPr>
            <a:r>
              <a:rPr lang="en-US" altLang="zh-CN" kern="0" dirty="0">
                <a:solidFill>
                  <a:schemeClr val="tx1">
                    <a:lumMod val="65000"/>
                    <a:lumOff val="35000"/>
                  </a:schemeClr>
                </a:solidFill>
                <a:latin typeface="Verdana" panose="020B0604030504040204" charset="0"/>
                <a:ea typeface="微软雅黑" panose="020B0503020204020204" pitchFamily="34" charset="-122"/>
                <a:sym typeface="+mn-ea"/>
              </a:rPr>
              <a:t>word</a:t>
            </a:r>
          </a:p>
          <a:p>
            <a:pPr indent="0" fontAlgn="auto">
              <a:lnSpc>
                <a:spcPct val="100000"/>
              </a:lnSpc>
            </a:pPr>
            <a:r>
              <a:rPr lang="en-US" altLang="zh-CN" kern="0" dirty="0">
                <a:solidFill>
                  <a:schemeClr val="tx1">
                    <a:lumMod val="65000"/>
                    <a:lumOff val="35000"/>
                  </a:schemeClr>
                </a:solidFill>
                <a:latin typeface="Verdana" panose="020B0604030504040204" charset="0"/>
                <a:ea typeface="微软雅黑" panose="020B0503020204020204" pitchFamily="34" charset="-122"/>
                <a:sym typeface="+mn-ea"/>
              </a:rPr>
              <a:t>e</a:t>
            </a:r>
            <a:r>
              <a:rPr lang="en-US" altLang="zh-CN" kern="0" noProof="0" dirty="0" err="1">
                <a:ln>
                  <a:noFill/>
                </a:ln>
                <a:solidFill>
                  <a:schemeClr val="tx1">
                    <a:lumMod val="65000"/>
                    <a:lumOff val="35000"/>
                  </a:schemeClr>
                </a:solidFill>
                <a:uLnTx/>
                <a:uFillTx/>
                <a:latin typeface="Verdana" panose="020B0604030504040204" charset="0"/>
                <a:ea typeface="微软雅黑" panose="020B0503020204020204" pitchFamily="34" charset="-122"/>
                <a:sym typeface="+mn-ea"/>
              </a:rPr>
              <a:t>xchange</a:t>
            </a:r>
            <a:r>
              <a:rPr lang="en-US" altLang="zh-CN"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  </a:t>
            </a:r>
            <a:r>
              <a:rPr lang="zh-CN" altLang="en-US" sz="16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单词的变化</a:t>
            </a:r>
            <a:endParaRPr lang="en-US" altLang="zh-CN" sz="16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a:p>
            <a:pPr indent="0" fontAlgn="auto">
              <a:lnSpc>
                <a:spcPct val="100000"/>
              </a:lnSpc>
            </a:pPr>
            <a:r>
              <a:rPr lang="en-US" altLang="zh-CN" kern="0" dirty="0">
                <a:solidFill>
                  <a:schemeClr val="tx1">
                    <a:lumMod val="65000"/>
                    <a:lumOff val="35000"/>
                  </a:schemeClr>
                </a:solidFill>
                <a:latin typeface="Verdana" panose="020B0604030504040204" charset="0"/>
                <a:ea typeface="微软雅黑" panose="020B0503020204020204" pitchFamily="34" charset="-122"/>
                <a:sym typeface="+mn-ea"/>
              </a:rPr>
              <a:t>voice</a:t>
            </a:r>
          </a:p>
          <a:p>
            <a:pPr indent="0" fontAlgn="auto">
              <a:lnSpc>
                <a:spcPct val="100000"/>
              </a:lnSpc>
            </a:pPr>
            <a:r>
              <a:rPr lang="en-US" altLang="zh-CN"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value</a:t>
            </a:r>
          </a:p>
        </p:txBody>
      </p:sp>
      <p:sp>
        <p:nvSpPr>
          <p:cNvPr id="9" name="TextBox 1210"/>
          <p:cNvSpPr/>
          <p:nvPr/>
        </p:nvSpPr>
        <p:spPr>
          <a:xfrm>
            <a:off x="9366771" y="1992396"/>
            <a:ext cx="1765300" cy="367665"/>
          </a:xfrm>
          <a:prstGeom prst="rect">
            <a:avLst/>
          </a:prstGeom>
          <a:noFill/>
          <a:ln w="9525">
            <a:noFill/>
            <a:miter/>
          </a:ln>
        </p:spPr>
        <p:txBody>
          <a:bodyPr wrap="square">
            <a:spAutoFit/>
          </a:bodyPr>
          <a:lstStyle/>
          <a:p>
            <a:pPr algn="ctr"/>
            <a:r>
              <a:rPr lang="en-US" altLang="zh-CN" b="1" spc="42" dirty="0">
                <a:solidFill>
                  <a:schemeClr val="tx1">
                    <a:lumMod val="65000"/>
                    <a:lumOff val="35000"/>
                  </a:schemeClr>
                </a:solidFill>
                <a:latin typeface="Verdana" panose="020B0604030504040204" charset="0"/>
                <a:ea typeface="微软雅黑" panose="020B0503020204020204" pitchFamily="34" charset="-122"/>
                <a:cs typeface="Oswald Light"/>
                <a:sym typeface="+mn-ea"/>
              </a:rPr>
              <a:t>words</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id="{4C0DE52A-8C83-475F-9218-C48E3E1E0B78}"/>
              </a:ext>
            </a:extLst>
          </p:cNvPr>
          <p:cNvSpPr txBox="1"/>
          <p:nvPr/>
        </p:nvSpPr>
        <p:spPr>
          <a:xfrm>
            <a:off x="873760" y="529363"/>
            <a:ext cx="5325704" cy="369332"/>
          </a:xfrm>
          <a:prstGeom prst="rect">
            <a:avLst/>
          </a:prstGeom>
          <a:noFill/>
        </p:spPr>
        <p:txBody>
          <a:bodyPr wrap="square" rtlCol="0">
            <a:spAutoFit/>
          </a:bodyPr>
          <a:lstStyle/>
          <a:p>
            <a:r>
              <a:rPr lang="zh-CN" altLang="en-US" dirty="0"/>
              <a:t>根据获取到的需求，我们组目前共设计了</a:t>
            </a:r>
            <a:r>
              <a:rPr lang="en-US" altLang="zh-CN" dirty="0"/>
              <a:t>11</a:t>
            </a:r>
            <a:r>
              <a:rPr lang="zh-CN" altLang="en-US" dirty="0"/>
              <a:t>张表</a:t>
            </a:r>
          </a:p>
        </p:txBody>
      </p:sp>
      <p:pic>
        <p:nvPicPr>
          <p:cNvPr id="4" name="图片 3">
            <a:extLst>
              <a:ext uri="{FF2B5EF4-FFF2-40B4-BE49-F238E27FC236}">
                <a16:creationId xmlns:a16="http://schemas.microsoft.com/office/drawing/2014/main" id="{87E4F9FD-29AE-461B-A681-176D411E0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60" y="1350825"/>
            <a:ext cx="2575536" cy="395940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958645" y="1228700"/>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76169" y="122870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 name="Oval 1"/>
          <p:cNvSpPr/>
          <p:nvPr/>
        </p:nvSpPr>
        <p:spPr bwMode="auto">
          <a:xfrm>
            <a:off x="930595" y="1168717"/>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6" name="Oval 15"/>
          <p:cNvSpPr/>
          <p:nvPr/>
        </p:nvSpPr>
        <p:spPr bwMode="auto">
          <a:xfrm>
            <a:off x="9721000" y="1228702"/>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5" name="文本框 24"/>
          <p:cNvSpPr txBox="1"/>
          <p:nvPr/>
        </p:nvSpPr>
        <p:spPr>
          <a:xfrm>
            <a:off x="873760" y="3110572"/>
            <a:ext cx="24673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course_id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course_book</a:t>
            </a: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_id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0" dirty="0">
                <a:solidFill>
                  <a:prstClr val="black">
                    <a:lumMod val="65000"/>
                    <a:lumOff val="35000"/>
                  </a:prstClr>
                </a:solidFill>
                <a:latin typeface="Verdana" panose="020B0604030504040204" charset="0"/>
                <a:ea typeface="微软雅黑" panose="020B0503020204020204" pitchFamily="34" charset="-122"/>
                <a:sym typeface="+mn-ea"/>
              </a:rPr>
              <a:t>课程的单词书</a:t>
            </a: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26" name="TextBox 1210"/>
          <p:cNvSpPr/>
          <p:nvPr/>
        </p:nvSpPr>
        <p:spPr>
          <a:xfrm>
            <a:off x="784389" y="1682429"/>
            <a:ext cx="1765300" cy="367665"/>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course</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3871517" y="3094034"/>
            <a:ext cx="2107565" cy="2769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match_id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match_name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match_point</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wo</a:t>
            </a: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rds_id</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teacher_name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start_time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end_time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match_time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5" name="TextBox 1210"/>
          <p:cNvSpPr/>
          <p:nvPr/>
        </p:nvSpPr>
        <p:spPr>
          <a:xfrm>
            <a:off x="3871517" y="1682429"/>
            <a:ext cx="1765300" cy="367665"/>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match</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
        <p:nvSpPr>
          <p:cNvPr id="8" name="文本框 7"/>
          <p:cNvSpPr txBox="1"/>
          <p:nvPr/>
        </p:nvSpPr>
        <p:spPr>
          <a:xfrm>
            <a:off x="6958645" y="3110571"/>
            <a:ext cx="1589610"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wo</a:t>
            </a: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rd_id</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pos_id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kern="0" dirty="0">
                <a:solidFill>
                  <a:prstClr val="black">
                    <a:lumMod val="65000"/>
                    <a:lumOff val="35000"/>
                  </a:prstClr>
                </a:solidFill>
                <a:latin typeface="Verdana" panose="020B0604030504040204" charset="0"/>
                <a:ea typeface="微软雅黑" panose="020B0503020204020204" pitchFamily="34" charset="-122"/>
                <a:sym typeface="+mn-ea"/>
              </a:rPr>
              <a:t>单词形态</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means</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9" name="TextBox 1210"/>
          <p:cNvSpPr/>
          <p:nvPr/>
        </p:nvSpPr>
        <p:spPr>
          <a:xfrm>
            <a:off x="6488136" y="1682429"/>
            <a:ext cx="1765300" cy="367665"/>
          </a:xfrm>
          <a:prstGeom prst="rect">
            <a:avLst/>
          </a:prstGeom>
          <a:noFill/>
          <a:ln w="9525">
            <a:noFill/>
            <a:miter/>
          </a:ln>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mean</a:t>
            </a:r>
            <a:r>
              <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rPr>
              <a:t>s</a:t>
            </a:r>
          </a:p>
        </p:txBody>
      </p:sp>
      <p:sp>
        <p:nvSpPr>
          <p:cNvPr id="10" name="文本框 9"/>
          <p:cNvSpPr txBox="1"/>
          <p:nvPr/>
        </p:nvSpPr>
        <p:spPr>
          <a:xfrm>
            <a:off x="9721000" y="3162274"/>
            <a:ext cx="210756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pos_id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name</a:t>
            </a:r>
          </a:p>
          <a:p>
            <a:pPr marL="0" marR="0" lvl="0" indent="0" defTabSz="914400" rtl="0" eaLnBrk="1" fontAlgn="auto" latinLnBrk="0" hangingPunct="1">
              <a:lnSpc>
                <a:spcPct val="100000"/>
              </a:lnSpc>
              <a:spcBef>
                <a:spcPts val="0"/>
              </a:spcBef>
              <a:spcAft>
                <a:spcPts val="0"/>
              </a:spcAft>
              <a:buClrTx/>
              <a:buSzTx/>
              <a:buFontTx/>
              <a:buNone/>
              <a:tabLst/>
              <a:defRPr/>
            </a:pPr>
            <a:r>
              <a:rPr lang="zh-CN" altLang="en-US" kern="0" dirty="0">
                <a:solidFill>
                  <a:prstClr val="black">
                    <a:lumMod val="65000"/>
                    <a:lumOff val="35000"/>
                  </a:prstClr>
                </a:solidFill>
                <a:latin typeface="Verdana" panose="020B0604030504040204" charset="0"/>
                <a:ea typeface="微软雅黑" panose="020B0503020204020204" pitchFamily="34" charset="-122"/>
                <a:sym typeface="+mn-ea"/>
              </a:rPr>
              <a:t>形态名称</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means</a:t>
            </a:r>
          </a:p>
        </p:txBody>
      </p:sp>
      <p:sp>
        <p:nvSpPr>
          <p:cNvPr id="7" name="TextBox 1210"/>
          <p:cNvSpPr/>
          <p:nvPr/>
        </p:nvSpPr>
        <p:spPr>
          <a:xfrm>
            <a:off x="9544152" y="1750669"/>
            <a:ext cx="1765300" cy="367665"/>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pos</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429389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958645" y="1228700"/>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76169" y="122870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 name="Oval 1"/>
          <p:cNvSpPr/>
          <p:nvPr/>
        </p:nvSpPr>
        <p:spPr bwMode="auto">
          <a:xfrm>
            <a:off x="930595" y="1168717"/>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6" name="Oval 15"/>
          <p:cNvSpPr/>
          <p:nvPr/>
        </p:nvSpPr>
        <p:spPr bwMode="auto">
          <a:xfrm>
            <a:off x="9721000" y="1228702"/>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5" name="文本框 24"/>
          <p:cNvSpPr txBox="1"/>
          <p:nvPr/>
        </p:nvSpPr>
        <p:spPr>
          <a:xfrm>
            <a:off x="774980" y="3094034"/>
            <a:ext cx="210756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s</a:t>
            </a: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tudent</a:t>
            </a: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_</a:t>
            </a: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calendar_time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打卡的时间，</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使用</a:t>
            </a: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a:t>
            </a:r>
            <a:r>
              <a:rPr kumimoji="0" lang="zh-CN" altLang="en-US"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分割成列表</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26" name="TextBox 1210"/>
          <p:cNvSpPr/>
          <p:nvPr/>
        </p:nvSpPr>
        <p:spPr>
          <a:xfrm>
            <a:off x="784389" y="1682429"/>
            <a:ext cx="1765300" cy="367665"/>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calendar</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3988435" y="2970310"/>
            <a:ext cx="2107565" cy="29238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category_id</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book_name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create_time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modify_time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grade_id</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enab</a:t>
            </a: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le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s</a:t>
            </a: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equence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cover_pic</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5" name="TextBox 1210"/>
          <p:cNvSpPr/>
          <p:nvPr/>
        </p:nvSpPr>
        <p:spPr>
          <a:xfrm>
            <a:off x="3871517" y="1682429"/>
            <a:ext cx="1765300" cy="367665"/>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category</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
        <p:nvSpPr>
          <p:cNvPr id="8" name="文本框 7"/>
          <p:cNvSpPr txBox="1"/>
          <p:nvPr/>
        </p:nvSpPr>
        <p:spPr>
          <a:xfrm>
            <a:off x="6842125" y="3094034"/>
            <a:ext cx="2107565" cy="2031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id</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word_id</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category_id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a:solidFill>
                  <a:prstClr val="black">
                    <a:lumMod val="65000"/>
                    <a:lumOff val="35000"/>
                  </a:prstClr>
                </a:solidFill>
                <a:latin typeface="Verdana" panose="020B0604030504040204" charset="0"/>
                <a:ea typeface="微软雅黑" panose="020B0503020204020204" pitchFamily="34" charset="-122"/>
                <a:sym typeface="+mn-ea"/>
              </a:rPr>
              <a:t>sequence</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create_time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modify_time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grade_id</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9" name="TextBox 1210"/>
          <p:cNvSpPr/>
          <p:nvPr/>
        </p:nvSpPr>
        <p:spPr>
          <a:xfrm>
            <a:off x="6637604" y="1750669"/>
            <a:ext cx="2107565" cy="369332"/>
          </a:xfrm>
          <a:prstGeom prst="rect">
            <a:avLst/>
          </a:prstGeom>
          <a:noFill/>
          <a:ln w="9525">
            <a:noFill/>
            <a:miter/>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classification</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p:cNvSpPr txBox="1"/>
          <p:nvPr/>
        </p:nvSpPr>
        <p:spPr>
          <a:xfrm>
            <a:off x="9721000" y="3102047"/>
            <a:ext cx="2107565"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lumMod val="65000"/>
                    <a:lumOff val="35000"/>
                  </a:prstClr>
                </a:solidFill>
                <a:latin typeface="Verdana" panose="020B0604030504040204" charset="0"/>
                <a:ea typeface="微软雅黑" panose="020B0503020204020204" pitchFamily="34" charset="-122"/>
                <a:sym typeface="+mn-ea"/>
              </a:rPr>
              <a:t>id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name</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create_name</a:t>
            </a:r>
            <a:endParaRPr lang="en-US" altLang="zh-CN" kern="0" dirty="0">
              <a:solidFill>
                <a:prstClr val="black">
                  <a:lumMod val="65000"/>
                  <a:lumOff val="35000"/>
                </a:prstClr>
              </a:solidFill>
              <a:latin typeface="Verdana" panose="020B0604030504040204" charset="0"/>
              <a:ea typeface="微软雅黑" panose="020B0503020204020204" pitchFamily="34" charset="-122"/>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rPr>
              <a:t>modify_time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kern="0" dirty="0" err="1">
                <a:solidFill>
                  <a:prstClr val="black">
                    <a:lumMod val="65000"/>
                    <a:lumOff val="35000"/>
                  </a:prstClr>
                </a:solidFill>
                <a:latin typeface="Verdana" panose="020B0604030504040204" charset="0"/>
                <a:ea typeface="微软雅黑" panose="020B0503020204020204" pitchFamily="34" charset="-122"/>
                <a:sym typeface="+mn-ea"/>
              </a:rPr>
              <a:t>unit_enable</a:t>
            </a:r>
            <a:endParaRPr kumimoji="0" lang="en-US" altLang="zh-CN" b="0" i="0" u="none" strike="noStrike" kern="0" cap="none" spc="0"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mn-cs"/>
              <a:sym typeface="+mn-ea"/>
            </a:endParaRPr>
          </a:p>
        </p:txBody>
      </p:sp>
      <p:sp>
        <p:nvSpPr>
          <p:cNvPr id="7" name="TextBox 1210"/>
          <p:cNvSpPr/>
          <p:nvPr/>
        </p:nvSpPr>
        <p:spPr>
          <a:xfrm>
            <a:off x="9272430" y="1750669"/>
            <a:ext cx="1765300" cy="367665"/>
          </a:xfrm>
          <a:prstGeom prst="rect">
            <a:avLst/>
          </a:prstGeom>
          <a:noFill/>
          <a:ln w="9525">
            <a:noFill/>
            <a:miter/>
          </a:ln>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b="1" spc="42" dirty="0">
                <a:solidFill>
                  <a:prstClr val="black">
                    <a:lumMod val="65000"/>
                    <a:lumOff val="35000"/>
                  </a:prstClr>
                </a:solidFill>
                <a:latin typeface="Verdana" panose="020B0604030504040204" charset="0"/>
                <a:ea typeface="微软雅黑" panose="020B0503020204020204" pitchFamily="34" charset="-122"/>
                <a:cs typeface="Oswald Light"/>
                <a:sym typeface="+mn-ea"/>
              </a:rPr>
              <a:t>edition</a:t>
            </a:r>
            <a:endParaRPr kumimoji="0" lang="en-US" altLang="zh-CN" sz="1800" b="1" i="0" u="none" strike="noStrike" kern="1200" cap="none" spc="42" normalizeH="0" baseline="0" noProof="0" dirty="0">
              <a:ln>
                <a:noFill/>
              </a:ln>
              <a:solidFill>
                <a:prstClr val="black">
                  <a:lumMod val="65000"/>
                  <a:lumOff val="35000"/>
                </a:prst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74214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p>
        </p:txBody>
      </p:sp>
      <p:sp>
        <p:nvSpPr>
          <p:cNvPr id="6" name="文本框 5"/>
          <p:cNvSpPr txBox="1"/>
          <p:nvPr/>
        </p:nvSpPr>
        <p:spPr>
          <a:xfrm>
            <a:off x="1038225" y="3166110"/>
            <a:ext cx="4818380" cy="646331"/>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前后端并发和单元测试</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zh-CN" altLang="en-US" sz="1200" b="1" dirty="0">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龙之门</a:t>
            </a: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zh-CN" altLang="en-US" sz="1200" b="1" dirty="0">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前端</a:t>
            </a:r>
            <a:endParaRPr lang="en-US" altLang="zh-CN" sz="1200" b="1" dirty="0">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zh-CN" altLang="en-US" sz="1200" b="1" dirty="0">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后端</a:t>
            </a: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8968876" y="2907158"/>
            <a:ext cx="3334567" cy="1077218"/>
          </a:xfrm>
          <a:prstGeom prst="rect">
            <a:avLst/>
          </a:prstGeom>
          <a:noFill/>
        </p:spPr>
        <p:txBody>
          <a:bodyPr wrap="none" rtlCol="0">
            <a:spAutoFit/>
          </a:body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后端首先学习了</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django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框架的使用</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创建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app</a:t>
            </a:r>
          </a:p>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完成了基本后端模型的建立。</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0" name="文本框 49"/>
          <p:cNvSpPr txBox="1"/>
          <p:nvPr/>
        </p:nvSpPr>
        <p:spPr>
          <a:xfrm>
            <a:off x="7961901" y="4349936"/>
            <a:ext cx="3057247" cy="584775"/>
          </a:xfrm>
          <a:prstGeom prst="rect">
            <a:avLst/>
          </a:prstGeom>
          <a:noFill/>
        </p:spPr>
        <p:txBody>
          <a:bodyPr wrap="none" rtlCol="0">
            <a:spAutoFit/>
          </a:bodyPr>
          <a:lstStyle/>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当前的任务是学习</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axios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l"/>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学会并熟练前后端的数据交互。</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2" name="文本框 51"/>
          <p:cNvSpPr txBox="1"/>
          <p:nvPr/>
        </p:nvSpPr>
        <p:spPr>
          <a:xfrm>
            <a:off x="2389225" y="4122068"/>
            <a:ext cx="2554458" cy="1367128"/>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由于有组员基础较为薄弱</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所以页面部分先写成</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html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和</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css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js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的形式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学习了</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sym typeface="+mn-ea"/>
              </a:rPr>
              <a:t>vue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后再进行修改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4" name="文本框 53"/>
          <p:cNvSpPr txBox="1"/>
          <p:nvPr/>
        </p:nvSpPr>
        <p:spPr>
          <a:xfrm>
            <a:off x="964114" y="2847131"/>
            <a:ext cx="2052219" cy="830997"/>
          </a:xfrm>
          <a:prstGeom prst="rect">
            <a:avLst/>
          </a:prstGeom>
          <a:noFill/>
        </p:spPr>
        <p:txBody>
          <a:bodyPr wrap="square" rtlCol="0">
            <a:spAutoFit/>
          </a:bodyPr>
          <a:lstStyle/>
          <a:p>
            <a:r>
              <a:rPr lang="zh-CN" altLang="en-US"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负责前端的组员首先将本项目的页面</a:t>
            </a:r>
            <a:endParaRPr lang="en-US" altLang="zh-CN" sz="1600"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endParaRPr>
          </a:p>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进行分配，分工合作</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圆角矩形 3">
            <a:extLst>
              <a:ext uri="{FF2B5EF4-FFF2-40B4-BE49-F238E27FC236}">
                <a16:creationId xmlns:a16="http://schemas.microsoft.com/office/drawing/2014/main" id="{E44A6E12-4155-4D1B-A74D-6566338F383F}"/>
              </a:ext>
            </a:extLst>
          </p:cNvPr>
          <p:cNvSpPr/>
          <p:nvPr/>
        </p:nvSpPr>
        <p:spPr>
          <a:xfrm>
            <a:off x="283932" y="224260"/>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前后端并发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AA42940-F598-4CF9-A68A-61D970116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844" y="1633711"/>
            <a:ext cx="2412709" cy="4340814"/>
          </a:xfrm>
        </p:spPr>
      </p:pic>
      <p:pic>
        <p:nvPicPr>
          <p:cNvPr id="7" name="图片 6">
            <a:extLst>
              <a:ext uri="{FF2B5EF4-FFF2-40B4-BE49-F238E27FC236}">
                <a16:creationId xmlns:a16="http://schemas.microsoft.com/office/drawing/2014/main" id="{9DA4C331-57A8-4136-9C5A-12BAA1C8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727" y="1701012"/>
            <a:ext cx="2513158" cy="4274429"/>
          </a:xfrm>
          <a:prstGeom prst="rect">
            <a:avLst/>
          </a:prstGeom>
        </p:spPr>
      </p:pic>
      <p:pic>
        <p:nvPicPr>
          <p:cNvPr id="9" name="图片 8">
            <a:extLst>
              <a:ext uri="{FF2B5EF4-FFF2-40B4-BE49-F238E27FC236}">
                <a16:creationId xmlns:a16="http://schemas.microsoft.com/office/drawing/2014/main" id="{1BB61C51-FD69-432A-8F0A-DA610F225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692" y="2305050"/>
            <a:ext cx="2333625" cy="2247900"/>
          </a:xfrm>
          <a:prstGeom prst="rect">
            <a:avLst/>
          </a:prstGeom>
        </p:spPr>
      </p:pic>
      <p:sp>
        <p:nvSpPr>
          <p:cNvPr id="10" name="文本框 9">
            <a:extLst>
              <a:ext uri="{FF2B5EF4-FFF2-40B4-BE49-F238E27FC236}">
                <a16:creationId xmlns:a16="http://schemas.microsoft.com/office/drawing/2014/main" id="{82B39598-DC78-49F5-9E1A-B8445B50A7C4}"/>
              </a:ext>
            </a:extLst>
          </p:cNvPr>
          <p:cNvSpPr txBox="1"/>
          <p:nvPr/>
        </p:nvSpPr>
        <p:spPr>
          <a:xfrm>
            <a:off x="1786855" y="1018950"/>
            <a:ext cx="1371688" cy="369332"/>
          </a:xfrm>
          <a:prstGeom prst="rect">
            <a:avLst/>
          </a:prstGeom>
          <a:noFill/>
        </p:spPr>
        <p:txBody>
          <a:bodyPr wrap="square" rtlCol="0">
            <a:spAutoFit/>
          </a:bodyPr>
          <a:lstStyle/>
          <a:p>
            <a:r>
              <a:rPr lang="en-US" altLang="zh-CN" dirty="0"/>
              <a:t>Milestone</a:t>
            </a:r>
            <a:endParaRPr lang="zh-CN" altLang="en-US" dirty="0"/>
          </a:p>
        </p:txBody>
      </p:sp>
      <p:sp>
        <p:nvSpPr>
          <p:cNvPr id="11" name="文本框 10">
            <a:extLst>
              <a:ext uri="{FF2B5EF4-FFF2-40B4-BE49-F238E27FC236}">
                <a16:creationId xmlns:a16="http://schemas.microsoft.com/office/drawing/2014/main" id="{F05AADF9-4092-42FD-9211-B5781098ACAA}"/>
              </a:ext>
            </a:extLst>
          </p:cNvPr>
          <p:cNvSpPr txBox="1"/>
          <p:nvPr/>
        </p:nvSpPr>
        <p:spPr>
          <a:xfrm>
            <a:off x="5785607" y="1087777"/>
            <a:ext cx="640360" cy="369332"/>
          </a:xfrm>
          <a:prstGeom prst="rect">
            <a:avLst/>
          </a:prstGeom>
          <a:noFill/>
        </p:spPr>
        <p:txBody>
          <a:bodyPr wrap="square" rtlCol="0">
            <a:spAutoFit/>
          </a:bodyPr>
          <a:lstStyle/>
          <a:p>
            <a:r>
              <a:rPr lang="zh-CN" altLang="en-US" dirty="0"/>
              <a:t>前端</a:t>
            </a:r>
          </a:p>
        </p:txBody>
      </p:sp>
      <p:sp>
        <p:nvSpPr>
          <p:cNvPr id="12" name="文本框 11">
            <a:extLst>
              <a:ext uri="{FF2B5EF4-FFF2-40B4-BE49-F238E27FC236}">
                <a16:creationId xmlns:a16="http://schemas.microsoft.com/office/drawing/2014/main" id="{14D3693E-914B-4AEB-BF83-DA3CA0FB73F5}"/>
              </a:ext>
            </a:extLst>
          </p:cNvPr>
          <p:cNvSpPr txBox="1"/>
          <p:nvPr/>
        </p:nvSpPr>
        <p:spPr>
          <a:xfrm>
            <a:off x="9227889" y="1087777"/>
            <a:ext cx="889233" cy="369332"/>
          </a:xfrm>
          <a:prstGeom prst="rect">
            <a:avLst/>
          </a:prstGeom>
          <a:noFill/>
        </p:spPr>
        <p:txBody>
          <a:bodyPr wrap="square" rtlCol="0">
            <a:spAutoFit/>
          </a:bodyPr>
          <a:lstStyle/>
          <a:p>
            <a:r>
              <a:rPr lang="zh-CN" altLang="en-US" dirty="0"/>
              <a:t>后端</a:t>
            </a:r>
          </a:p>
        </p:txBody>
      </p:sp>
      <p:sp>
        <p:nvSpPr>
          <p:cNvPr id="13" name="圆角矩形 3">
            <a:extLst>
              <a:ext uri="{FF2B5EF4-FFF2-40B4-BE49-F238E27FC236}">
                <a16:creationId xmlns:a16="http://schemas.microsoft.com/office/drawing/2014/main" id="{FA4794CF-830C-48C8-9317-D5F4A55FAA03}"/>
              </a:ext>
            </a:extLst>
          </p:cNvPr>
          <p:cNvSpPr/>
          <p:nvPr/>
        </p:nvSpPr>
        <p:spPr>
          <a:xfrm>
            <a:off x="201335" y="14154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前后端并发</a:t>
            </a:r>
          </a:p>
        </p:txBody>
      </p:sp>
    </p:spTree>
    <p:extLst>
      <p:ext uri="{BB962C8B-B14F-4D97-AF65-F5344CB8AC3E}">
        <p14:creationId xmlns:p14="http://schemas.microsoft.com/office/powerpoint/2010/main" val="337945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699463" y="968720"/>
            <a:ext cx="6377426" cy="1897804"/>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个分支关联⼀个 </a:t>
            </a:r>
            <a:r>
              <a:rPr lang="en-US" altLang="zh-CN" dirty="0"/>
              <a:t>Issue</a:t>
            </a:r>
            <a:r>
              <a:rPr lang="zh-CN" altLang="en-US" dirty="0"/>
              <a:t>，⼀次提交只做⼀件事情 </a:t>
            </a:r>
            <a:r>
              <a:rPr lang="en-US" altLang="zh-CN" dirty="0"/>
              <a:t> </a:t>
            </a:r>
          </a:p>
          <a:p>
            <a:pPr algn="ctr"/>
            <a:r>
              <a:rPr lang="zh-CN" altLang="en-US" dirty="0"/>
              <a:t>提交的内容应该与分支目的相关 </a:t>
            </a:r>
            <a:endParaRPr lang="en-US" altLang="zh-CN" dirty="0"/>
          </a:p>
          <a:p>
            <a:pPr algn="ctr"/>
            <a:r>
              <a:rPr lang="zh-CN" altLang="en-US" dirty="0"/>
              <a:t>提交信息首字母要⼤写、要关联到 </a:t>
            </a:r>
            <a:r>
              <a:rPr lang="en-US" altLang="zh-CN" dirty="0"/>
              <a:t>Issue Ref #3</a:t>
            </a:r>
            <a:endParaRPr lang="zh-CN" altLang="en-US" dirty="0"/>
          </a:p>
        </p:txBody>
      </p:sp>
      <p:sp>
        <p:nvSpPr>
          <p:cNvPr id="17" name="圆角矩形 16"/>
          <p:cNvSpPr/>
          <p:nvPr/>
        </p:nvSpPr>
        <p:spPr>
          <a:xfrm>
            <a:off x="2699463" y="3143666"/>
            <a:ext cx="6310314" cy="297231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pc="42" dirty="0">
              <a:solidFill>
                <a:schemeClr val="bg1"/>
              </a:solidFill>
              <a:latin typeface="Verdana" panose="020B0604030504040204" charset="0"/>
              <a:ea typeface="微软雅黑" panose="020B0503020204020204" pitchFamily="34" charset="-122"/>
              <a:sym typeface="+mn-ea"/>
            </a:endParaRPr>
          </a:p>
          <a:p>
            <a:pPr algn="ct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a:t>
            </a:r>
            <a:r>
              <a:rPr lang="zh-CN" altLang="en-US" spc="42" dirty="0">
                <a:solidFill>
                  <a:schemeClr val="bg1"/>
                </a:solidFill>
                <a:latin typeface="Verdana" panose="020B0604030504040204" charset="0"/>
                <a:ea typeface="微软雅黑" panose="020B0503020204020204" pitchFamily="34" charset="-122"/>
                <a:sym typeface="+mn-ea"/>
              </a:rPr>
              <a:t>在</a:t>
            </a:r>
            <a:r>
              <a:rPr lang="en-US" altLang="zh-CN" spc="42" dirty="0" err="1">
                <a:solidFill>
                  <a:schemeClr val="bg1"/>
                </a:solidFill>
                <a:latin typeface="Verdana" panose="020B0604030504040204" charset="0"/>
                <a:ea typeface="微软雅黑" panose="020B0503020204020204" pitchFamily="34" charset="-122"/>
                <a:sym typeface="+mn-ea"/>
              </a:rPr>
              <a:t>gitlab-ci.yml</a:t>
            </a:r>
            <a:r>
              <a:rPr lang="zh-CN" altLang="en-US" spc="42" dirty="0">
                <a:solidFill>
                  <a:schemeClr val="bg1"/>
                </a:solidFill>
                <a:latin typeface="Verdana" panose="020B0604030504040204" charset="0"/>
                <a:ea typeface="微软雅黑" panose="020B0503020204020204" pitchFamily="34" charset="-122"/>
                <a:sym typeface="+mn-ea"/>
              </a:rPr>
              <a:t>文件中写入单元测试代码</a:t>
            </a: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1.</a:t>
            </a:r>
            <a:r>
              <a:rPr lang="zh-CN" altLang="en-US" spc="42" dirty="0">
                <a:solidFill>
                  <a:schemeClr val="bg1"/>
                </a:solidFill>
                <a:latin typeface="Verdana" panose="020B0604030504040204" charset="0"/>
                <a:ea typeface="微软雅黑" panose="020B0503020204020204" pitchFamily="34" charset="-122"/>
                <a:sym typeface="+mn-ea"/>
              </a:rPr>
              <a:t>初始化数据</a:t>
            </a: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2.</a:t>
            </a:r>
            <a:r>
              <a:rPr lang="zh-CN" altLang="en-US" spc="42" dirty="0">
                <a:solidFill>
                  <a:schemeClr val="bg1"/>
                </a:solidFill>
                <a:latin typeface="Verdana" panose="020B0604030504040204" charset="0"/>
                <a:ea typeface="微软雅黑" panose="020B0503020204020204" pitchFamily="34" charset="-122"/>
                <a:sym typeface="+mn-ea"/>
              </a:rPr>
              <a:t>执行要测试的业务</a:t>
            </a: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3.</a:t>
            </a:r>
            <a:r>
              <a:rPr lang="zh-CN" altLang="en-US" spc="42" dirty="0">
                <a:solidFill>
                  <a:schemeClr val="bg1"/>
                </a:solidFill>
                <a:latin typeface="Verdana" panose="020B0604030504040204" charset="0"/>
                <a:ea typeface="微软雅黑" panose="020B0503020204020204" pitchFamily="34" charset="-122"/>
                <a:sym typeface="+mn-ea"/>
              </a:rPr>
              <a:t>验证测试的数据</a:t>
            </a: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4.</a:t>
            </a:r>
            <a:r>
              <a:rPr lang="zh-CN" altLang="en-US" spc="42" dirty="0">
                <a:solidFill>
                  <a:schemeClr val="bg1"/>
                </a:solidFill>
                <a:latin typeface="Verdana" panose="020B0604030504040204" charset="0"/>
                <a:ea typeface="微软雅黑" panose="020B0503020204020204" pitchFamily="34" charset="-122"/>
                <a:sym typeface="+mn-ea"/>
              </a:rPr>
              <a:t>清理数据</a:t>
            </a:r>
            <a:endParaRPr lang="en-US" altLang="zh-CN" spc="42" dirty="0">
              <a:solidFill>
                <a:schemeClr val="bg1"/>
              </a:solidFill>
              <a:latin typeface="Verdana" panose="020B0604030504040204" charset="0"/>
              <a:ea typeface="微软雅黑" panose="020B0503020204020204" pitchFamily="34" charset="-122"/>
              <a:sym typeface="+mn-ea"/>
            </a:endParaRPr>
          </a:p>
          <a:p>
            <a:r>
              <a:rPr lang="en-US" altLang="zh-CN" spc="42" dirty="0">
                <a:solidFill>
                  <a:schemeClr val="bg1"/>
                </a:solidFill>
                <a:latin typeface="Verdana" panose="020B0604030504040204" charset="0"/>
                <a:ea typeface="微软雅黑" panose="020B0503020204020204" pitchFamily="34" charset="-122"/>
                <a:sym typeface="+mn-ea"/>
              </a:rPr>
              <a:t>       </a:t>
            </a:r>
            <a:r>
              <a:rPr lang="zh-CN" altLang="en-US" spc="42" dirty="0">
                <a:solidFill>
                  <a:schemeClr val="bg1"/>
                </a:solidFill>
                <a:latin typeface="Verdana" panose="020B0604030504040204" charset="0"/>
                <a:ea typeface="微软雅黑" panose="020B0503020204020204" pitchFamily="34" charset="-122"/>
                <a:sym typeface="+mn-ea"/>
              </a:rPr>
              <a:t>当有</a:t>
            </a:r>
            <a:r>
              <a:rPr lang="en-US" altLang="zh-CN" spc="42" dirty="0">
                <a:solidFill>
                  <a:schemeClr val="bg1"/>
                </a:solidFill>
                <a:latin typeface="Verdana" panose="020B0604030504040204" charset="0"/>
                <a:ea typeface="微软雅黑" panose="020B0503020204020204" pitchFamily="34" charset="-122"/>
                <a:sym typeface="+mn-ea"/>
              </a:rPr>
              <a:t>Merge Request</a:t>
            </a:r>
            <a:r>
              <a:rPr lang="zh-CN" altLang="en-US" spc="42" dirty="0">
                <a:solidFill>
                  <a:schemeClr val="bg1"/>
                </a:solidFill>
                <a:latin typeface="Verdana" panose="020B0604030504040204" charset="0"/>
                <a:ea typeface="微软雅黑" panose="020B0503020204020204" pitchFamily="34" charset="-122"/>
                <a:sym typeface="+mn-ea"/>
              </a:rPr>
              <a:t>时</a:t>
            </a:r>
            <a:r>
              <a:rPr lang="en-US" altLang="zh-CN" spc="42" dirty="0">
                <a:solidFill>
                  <a:schemeClr val="bg1"/>
                </a:solidFill>
                <a:latin typeface="Verdana" panose="020B0604030504040204" charset="0"/>
                <a:ea typeface="微软雅黑" panose="020B0503020204020204" pitchFamily="34" charset="-122"/>
                <a:sym typeface="+mn-ea"/>
              </a:rPr>
              <a:t>runner</a:t>
            </a:r>
            <a:r>
              <a:rPr lang="zh-CN" altLang="en-US" spc="42" dirty="0">
                <a:solidFill>
                  <a:schemeClr val="bg1"/>
                </a:solidFill>
                <a:latin typeface="Verdana" panose="020B0604030504040204" charset="0"/>
                <a:ea typeface="微软雅黑" panose="020B0503020204020204" pitchFamily="34" charset="-122"/>
                <a:sym typeface="+mn-ea"/>
              </a:rPr>
              <a:t>就会</a:t>
            </a:r>
            <a:endParaRPr lang="en-US" altLang="zh-CN" spc="42" dirty="0">
              <a:solidFill>
                <a:schemeClr val="bg1"/>
              </a:solidFill>
              <a:latin typeface="Verdana" panose="020B0604030504040204" charset="0"/>
              <a:ea typeface="微软雅黑" panose="020B0503020204020204" pitchFamily="34" charset="-122"/>
              <a:sym typeface="+mn-ea"/>
            </a:endParaRPr>
          </a:p>
          <a:p>
            <a:r>
              <a:rPr lang="zh-CN" altLang="en-US" spc="42" dirty="0">
                <a:solidFill>
                  <a:schemeClr val="bg1"/>
                </a:solidFill>
                <a:latin typeface="Verdana" panose="020B0604030504040204" charset="0"/>
                <a:ea typeface="微软雅黑" panose="020B0503020204020204" pitchFamily="34" charset="-122"/>
                <a:sym typeface="+mn-ea"/>
              </a:rPr>
              <a:t>       自动运行</a:t>
            </a:r>
            <a:r>
              <a:rPr lang="en-US" altLang="zh-CN" spc="42" dirty="0" err="1">
                <a:solidFill>
                  <a:schemeClr val="bg1"/>
                </a:solidFill>
                <a:latin typeface="Verdana" panose="020B0604030504040204" charset="0"/>
                <a:ea typeface="微软雅黑" panose="020B0503020204020204" pitchFamily="34" charset="-122"/>
                <a:sym typeface="+mn-ea"/>
              </a:rPr>
              <a:t>yml</a:t>
            </a:r>
            <a:r>
              <a:rPr lang="zh-CN" altLang="en-US" spc="42" dirty="0">
                <a:solidFill>
                  <a:schemeClr val="bg1"/>
                </a:solidFill>
                <a:latin typeface="Verdana" panose="020B0604030504040204" charset="0"/>
                <a:ea typeface="微软雅黑" panose="020B0503020204020204" pitchFamily="34" charset="-122"/>
                <a:sym typeface="+mn-ea"/>
              </a:rPr>
              <a:t>文件对提交的代码进行单元测试</a:t>
            </a:r>
            <a:endParaRPr lang="en-US" altLang="zh-CN" spc="42" dirty="0">
              <a:solidFill>
                <a:schemeClr val="bg1"/>
              </a:solidFill>
              <a:latin typeface="Verdana" panose="020B0604030504040204" charset="0"/>
              <a:ea typeface="微软雅黑" panose="020B0503020204020204" pitchFamily="34" charset="-122"/>
              <a:sym typeface="+mn-ea"/>
            </a:endParaRPr>
          </a:p>
          <a:p>
            <a:pPr algn="ctr"/>
            <a:r>
              <a:rPr lang="en-US" altLang="zh-CN" b="1" spc="42" dirty="0">
                <a:solidFill>
                  <a:schemeClr val="bg1"/>
                </a:solidFill>
                <a:latin typeface="Verdana" panose="020B0604030504040204" charset="0"/>
                <a:ea typeface="微软雅黑" panose="020B0503020204020204" pitchFamily="34" charset="-122"/>
                <a:sym typeface="+mn-ea"/>
              </a:rPr>
              <a:t>  </a:t>
            </a:r>
            <a:endParaRPr lang="zh-CN" altLang="en-US" dirty="0"/>
          </a:p>
        </p:txBody>
      </p:sp>
      <p:sp>
        <p:nvSpPr>
          <p:cNvPr id="22" name="圆角矩形 3">
            <a:extLst>
              <a:ext uri="{FF2B5EF4-FFF2-40B4-BE49-F238E27FC236}">
                <a16:creationId xmlns:a16="http://schemas.microsoft.com/office/drawing/2014/main" id="{B545447F-B56D-4E83-A573-99F95686E4A2}"/>
              </a:ext>
            </a:extLst>
          </p:cNvPr>
          <p:cNvSpPr/>
          <p:nvPr/>
        </p:nvSpPr>
        <p:spPr>
          <a:xfrm>
            <a:off x="201335" y="14154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单元测试</a:t>
            </a:r>
          </a:p>
        </p:txBody>
      </p:sp>
      <p:sp>
        <p:nvSpPr>
          <p:cNvPr id="2" name="文本框 1">
            <a:extLst>
              <a:ext uri="{FF2B5EF4-FFF2-40B4-BE49-F238E27FC236}">
                <a16:creationId xmlns:a16="http://schemas.microsoft.com/office/drawing/2014/main" id="{7ED03D98-C07D-4167-9E1C-1B62C5250C79}"/>
              </a:ext>
            </a:extLst>
          </p:cNvPr>
          <p:cNvSpPr txBox="1"/>
          <p:nvPr/>
        </p:nvSpPr>
        <p:spPr>
          <a:xfrm>
            <a:off x="3405930" y="1132514"/>
            <a:ext cx="2097248" cy="369332"/>
          </a:xfrm>
          <a:prstGeom prst="rect">
            <a:avLst/>
          </a:prstGeom>
          <a:noFill/>
        </p:spPr>
        <p:txBody>
          <a:bodyPr wrap="square" rtlCol="0">
            <a:spAutoFit/>
          </a:bodyPr>
          <a:lstStyle/>
          <a:p>
            <a:r>
              <a:rPr lang="zh-CN" altLang="en-US" dirty="0">
                <a:solidFill>
                  <a:schemeClr val="bg1"/>
                </a:solidFill>
              </a:rPr>
              <a:t>提交人：</a:t>
            </a:r>
          </a:p>
        </p:txBody>
      </p:sp>
      <p:sp>
        <p:nvSpPr>
          <p:cNvPr id="3" name="文本框 2">
            <a:extLst>
              <a:ext uri="{FF2B5EF4-FFF2-40B4-BE49-F238E27FC236}">
                <a16:creationId xmlns:a16="http://schemas.microsoft.com/office/drawing/2014/main" id="{2D4E76E4-CC5A-4948-80A7-E8083D7E5725}"/>
              </a:ext>
            </a:extLst>
          </p:cNvPr>
          <p:cNvSpPr txBox="1"/>
          <p:nvPr/>
        </p:nvSpPr>
        <p:spPr>
          <a:xfrm>
            <a:off x="3405930" y="3244334"/>
            <a:ext cx="1795244" cy="369332"/>
          </a:xfrm>
          <a:prstGeom prst="rect">
            <a:avLst/>
          </a:prstGeom>
          <a:noFill/>
        </p:spPr>
        <p:txBody>
          <a:bodyPr wrap="square" rtlCol="0">
            <a:spAutoFit/>
          </a:bodyPr>
          <a:lstStyle/>
          <a:p>
            <a:r>
              <a:rPr lang="zh-CN" altLang="en-US" b="1" dirty="0">
                <a:solidFill>
                  <a:schemeClr val="bg1"/>
                </a:solidFill>
              </a:rPr>
              <a:t>组长或负责人：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7F4F421-56BF-4ECC-8C30-194B58A90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35" y="802167"/>
            <a:ext cx="3551279" cy="4351338"/>
          </a:xfrm>
        </p:spPr>
      </p:pic>
      <p:pic>
        <p:nvPicPr>
          <p:cNvPr id="7" name="图片 6">
            <a:extLst>
              <a:ext uri="{FF2B5EF4-FFF2-40B4-BE49-F238E27FC236}">
                <a16:creationId xmlns:a16="http://schemas.microsoft.com/office/drawing/2014/main" id="{B34E64A2-9437-4CEE-A123-3461E1378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614" y="802167"/>
            <a:ext cx="3383147" cy="3390997"/>
          </a:xfrm>
          <a:prstGeom prst="rect">
            <a:avLst/>
          </a:prstGeom>
        </p:spPr>
      </p:pic>
      <p:pic>
        <p:nvPicPr>
          <p:cNvPr id="9" name="图片 8">
            <a:extLst>
              <a:ext uri="{FF2B5EF4-FFF2-40B4-BE49-F238E27FC236}">
                <a16:creationId xmlns:a16="http://schemas.microsoft.com/office/drawing/2014/main" id="{7BE869B1-6845-4B6C-80C9-ECD1B957CD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123" y="802167"/>
            <a:ext cx="4971756" cy="5584041"/>
          </a:xfrm>
          <a:prstGeom prst="rect">
            <a:avLst/>
          </a:prstGeom>
        </p:spPr>
      </p:pic>
      <p:sp>
        <p:nvSpPr>
          <p:cNvPr id="10" name="圆角矩形 3">
            <a:extLst>
              <a:ext uri="{FF2B5EF4-FFF2-40B4-BE49-F238E27FC236}">
                <a16:creationId xmlns:a16="http://schemas.microsoft.com/office/drawing/2014/main" id="{AFD87BDD-236A-4663-84FF-4071D5F270E2}"/>
              </a:ext>
            </a:extLst>
          </p:cNvPr>
          <p:cNvSpPr/>
          <p:nvPr/>
        </p:nvSpPr>
        <p:spPr>
          <a:xfrm>
            <a:off x="201335" y="14154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单元测试流程</a:t>
            </a:r>
          </a:p>
        </p:txBody>
      </p:sp>
    </p:spTree>
    <p:extLst>
      <p:ext uri="{BB962C8B-B14F-4D97-AF65-F5344CB8AC3E}">
        <p14:creationId xmlns:p14="http://schemas.microsoft.com/office/powerpoint/2010/main" val="422128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1"/>
            <a:ext cx="5629275"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在项目开始前，我们先根据自己的擅长部分确定了项目分工。并且利用一两天的时间掌握了</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git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并能熟练运用。</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p>
        </p:txBody>
      </p:sp>
      <p:sp>
        <p:nvSpPr>
          <p:cNvPr id="6" name="文本框 5"/>
          <p:cNvSpPr txBox="1"/>
          <p:nvPr/>
        </p:nvSpPr>
        <p:spPr>
          <a:xfrm>
            <a:off x="1038224" y="3166111"/>
            <a:ext cx="5883275"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项目分工及</a:t>
            </a:r>
            <a:r>
              <a:rPr lang="en-US" altLang="zh-CN" sz="3600" kern="0" dirty="0">
                <a:solidFill>
                  <a:srgbClr val="383987"/>
                </a:solidFill>
                <a:latin typeface="微软雅黑" panose="020B0503020204020204" charset="-122"/>
                <a:ea typeface="微软雅黑" panose="020B0503020204020204" charset="-122"/>
                <a:sym typeface="+mn-ea"/>
              </a:rPr>
              <a:t>git</a:t>
            </a:r>
            <a:r>
              <a:rPr lang="zh-CN" altLang="en-US" sz="3600" kern="0" dirty="0">
                <a:solidFill>
                  <a:srgbClr val="383987"/>
                </a:solidFill>
                <a:latin typeface="微软雅黑" panose="020B0503020204020204" charset="-122"/>
                <a:ea typeface="微软雅黑" panose="020B0503020204020204" charset="-122"/>
                <a:sym typeface="+mn-ea"/>
              </a:rPr>
              <a:t>的正确使用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sym typeface="+mn-ea"/>
              </a:rPr>
              <a:t>项目前端</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3082290" cy="1167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200" kern="0" dirty="0">
                <a:solidFill>
                  <a:schemeClr val="bg1"/>
                </a:solidFill>
                <a:latin typeface="Arial" panose="020B0604020202020204" pitchFamily="34" charset="0"/>
                <a:ea typeface="微软雅黑" panose="020B0503020204020204" charset="-122"/>
                <a:sym typeface="Arial" panose="020B0604020202020204" pitchFamily="34" charset="0"/>
              </a:rPr>
              <a:t>由于有组员基础较为薄弱，所以前端分配了四个人。</a:t>
            </a: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主要负责编写项目前端，使用框架</a:t>
            </a:r>
            <a:r>
              <a:rPr lang="en-US" altLang="zh-CN" sz="1200" kern="0" noProof="0" dirty="0" err="1">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vue</a:t>
            </a: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a:t>
            </a:r>
            <a:r>
              <a:rPr lang="en-US" altLang="zh-CN" sz="1200" kern="0" noProof="0" dirty="0" err="1">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axios</a:t>
            </a: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的使用和各个页面的绘制等。</a:t>
            </a:r>
            <a:endParaRPr lang="en-US" altLang="zh-CN"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前端人员：张翔，玉苏普，居莱提，王鸿宇</a:t>
            </a:r>
            <a:endParaRPr lang="en-US" altLang="zh-CN"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sym typeface="+mn-ea"/>
              </a:rPr>
              <a:t>项目后端</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1167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后端分配了两个人，罗嵘和曹勇。</a:t>
            </a:r>
            <a:endParaRPr lang="en-US" altLang="zh-CN"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主要负责编写项目后端，使用</a:t>
            </a:r>
            <a:r>
              <a:rPr lang="en-US" altLang="zh-CN" sz="1200" kern="0" noProof="0" dirty="0" err="1">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django</a:t>
            </a: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框架，数据库构建，</a:t>
            </a:r>
            <a:r>
              <a:rPr lang="en-US" altLang="zh-CN" sz="1200" kern="0" noProof="0" dirty="0" err="1">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axios</a:t>
            </a:r>
            <a:r>
              <a:rPr lang="zh-CN" altLang="en-US"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rPr>
              <a:t>的使用和</a:t>
            </a:r>
            <a:r>
              <a:rPr lang="zh-CN" altLang="en-US" sz="1200" kern="0" dirty="0">
                <a:solidFill>
                  <a:schemeClr val="bg1"/>
                </a:solidFill>
                <a:latin typeface="Arial" panose="020B0604020202020204" pitchFamily="34" charset="0"/>
                <a:ea typeface="微软雅黑" panose="020B0503020204020204" charset="-122"/>
                <a:sym typeface="Arial" panose="020B0604020202020204" pitchFamily="34" charset="0"/>
              </a:rPr>
              <a:t>前后端数据交互等</a:t>
            </a:r>
            <a:endParaRPr lang="en-US" altLang="zh-CN" sz="12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174432" y="4544060"/>
            <a:ext cx="9843135" cy="13081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28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项目的其他事务比如数据库的设计，</a:t>
            </a:r>
            <a:r>
              <a:rPr lang="en-US" altLang="zh-CN" sz="28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Gitlab CI</a:t>
            </a:r>
            <a:r>
              <a:rPr lang="zh-CN" altLang="en-US" sz="28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流水线的搭建由所有人共同商议完成。</a:t>
            </a:r>
            <a:endParaRPr lang="en-US" altLang="zh-CN" sz="28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960565" y="1565319"/>
            <a:ext cx="2522836" cy="584775"/>
          </a:xfrm>
          <a:prstGeom prst="rect">
            <a:avLst/>
          </a:prstGeom>
          <a:noFill/>
        </p:spPr>
        <p:txBody>
          <a:bodyPr wrap="square" rtlCol="0">
            <a:spAutoFit/>
          </a:bodyPr>
          <a:lstStyle/>
          <a:p>
            <a:r>
              <a:rPr lang="zh-CN" altLang="en-US" sz="1600" b="1" dirty="0">
                <a:solidFill>
                  <a:schemeClr val="tx1">
                    <a:lumMod val="65000"/>
                    <a:lumOff val="35000"/>
                  </a:schemeClr>
                </a:solidFill>
                <a:ea typeface="微软雅黑" panose="020B0503020204020204" pitchFamily="34" charset="-122"/>
                <a:sym typeface="+mn-ea"/>
              </a:rPr>
              <a:t>拉取远程仓库的更新内容</a:t>
            </a: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6951364" y="1857707"/>
            <a:ext cx="4539615"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Git  pull  origin  </a:t>
            </a:r>
            <a:r>
              <a:rPr lang="zh-CN" altLang="en-US"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远程分支：本地分支</a:t>
            </a:r>
            <a:endParaRPr lang="en-US" altLang="zh-CN" sz="1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6960565" y="3066900"/>
            <a:ext cx="2334293" cy="338554"/>
          </a:xfrm>
          <a:prstGeom prst="rect">
            <a:avLst/>
          </a:prstGeom>
          <a:noFill/>
        </p:spPr>
        <p:txBody>
          <a:bodyPr wrap="none" rtlCol="0">
            <a:spAutoFit/>
          </a:bodyPr>
          <a:lstStyle/>
          <a:p>
            <a:pPr algn="l"/>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的其他一些常用命令</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1348779" y="1325411"/>
            <a:ext cx="3490636" cy="338554"/>
          </a:xfrm>
          <a:prstGeom prst="rect">
            <a:avLst/>
          </a:prstGeom>
          <a:noFill/>
        </p:spPr>
        <p:txBody>
          <a:bodyPr wrap="none" rtlCol="0">
            <a:spAutoFit/>
          </a:bodyPr>
          <a:lstStyle/>
          <a:p>
            <a:r>
              <a:rPr lang="zh-CN" altLang="en-US" sz="1600"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在项目文件中创建</a:t>
            </a:r>
            <a:r>
              <a:rPr lang="en-US" altLang="zh-CN" sz="1600"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a:t>
            </a:r>
            <a:r>
              <a:rPr lang="en-US" altLang="zh-CN" sz="1600" b="1" noProof="0" dirty="0" err="1">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gitignore</a:t>
            </a:r>
            <a:r>
              <a:rPr lang="zh-CN" altLang="en-US" sz="1600"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文件夹</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1348779" y="1621360"/>
            <a:ext cx="4449588" cy="6133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加入到</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1200" dirty="0" err="1">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gitignore</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文件夹中的文件会被自动忽略，不会被</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git status</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命令察觉到未跟踪</a:t>
            </a:r>
            <a:endParaRPr lang="en-US" altLang="zh-CN" sz="12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664574" y="1688333"/>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432550" y="1687924"/>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13" name="组合 12"/>
          <p:cNvGrpSpPr/>
          <p:nvPr/>
        </p:nvGrpSpPr>
        <p:grpSpPr>
          <a:xfrm>
            <a:off x="6456498" y="3252932"/>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11" name="文本框 10">
            <a:extLst>
              <a:ext uri="{FF2B5EF4-FFF2-40B4-BE49-F238E27FC236}">
                <a16:creationId xmlns:a16="http://schemas.microsoft.com/office/drawing/2014/main" id="{DAEC10D3-4D5A-4B50-BFF6-758ADA87E4D1}"/>
              </a:ext>
            </a:extLst>
          </p:cNvPr>
          <p:cNvSpPr txBox="1"/>
          <p:nvPr/>
        </p:nvSpPr>
        <p:spPr>
          <a:xfrm>
            <a:off x="690545" y="372497"/>
            <a:ext cx="2733676" cy="461665"/>
          </a:xfrm>
          <a:prstGeom prst="rect">
            <a:avLst/>
          </a:prstGeom>
          <a:noFill/>
        </p:spPr>
        <p:txBody>
          <a:bodyPr wrap="square" rtlCol="0">
            <a:spAutoFit/>
          </a:bodyPr>
          <a:lstStyle/>
          <a:p>
            <a:r>
              <a:rPr lang="en-US" altLang="zh-CN" sz="2400" dirty="0">
                <a:latin typeface="Microsoft YaHei Light" panose="020B0502040204020203" pitchFamily="34" charset="-122"/>
                <a:ea typeface="Microsoft YaHei Light" panose="020B0502040204020203" pitchFamily="34" charset="-122"/>
              </a:rPr>
              <a:t>Git</a:t>
            </a:r>
            <a:r>
              <a:rPr lang="zh-CN" altLang="en-US" sz="2400" dirty="0">
                <a:latin typeface="Microsoft YaHei Light" panose="020B0502040204020203" pitchFamily="34" charset="-122"/>
                <a:ea typeface="Microsoft YaHei Light" panose="020B0502040204020203" pitchFamily="34" charset="-122"/>
              </a:rPr>
              <a:t>的正确使用</a:t>
            </a:r>
            <a:endParaRPr lang="en-US" altLang="zh-CN" sz="2400" dirty="0">
              <a:latin typeface="Microsoft YaHei Light" panose="020B0502040204020203" pitchFamily="34" charset="-122"/>
              <a:ea typeface="Microsoft YaHei Light" panose="020B0502040204020203" pitchFamily="34" charset="-122"/>
            </a:endParaRPr>
          </a:p>
        </p:txBody>
      </p:sp>
      <p:grpSp>
        <p:nvGrpSpPr>
          <p:cNvPr id="26" name="组合 25">
            <a:extLst>
              <a:ext uri="{FF2B5EF4-FFF2-40B4-BE49-F238E27FC236}">
                <a16:creationId xmlns:a16="http://schemas.microsoft.com/office/drawing/2014/main" id="{0AFC3F99-9CA4-4427-BC3A-587FEFAE22DD}"/>
              </a:ext>
            </a:extLst>
          </p:cNvPr>
          <p:cNvGrpSpPr/>
          <p:nvPr/>
        </p:nvGrpSpPr>
        <p:grpSpPr>
          <a:xfrm>
            <a:off x="187475" y="351553"/>
            <a:ext cx="502920" cy="503555"/>
            <a:chOff x="9783" y="4485"/>
            <a:chExt cx="3354" cy="3356"/>
          </a:xfrm>
        </p:grpSpPr>
        <p:sp>
          <p:nvSpPr>
            <p:cNvPr id="27" name="AutoShape 11">
              <a:extLst>
                <a:ext uri="{FF2B5EF4-FFF2-40B4-BE49-F238E27FC236}">
                  <a16:creationId xmlns:a16="http://schemas.microsoft.com/office/drawing/2014/main" id="{7A80C88B-BDB0-46EA-B400-487349F3954B}"/>
                </a:ext>
              </a:extLst>
            </p:cNvPr>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8" name="AutoShape 14">
              <a:extLst>
                <a:ext uri="{FF2B5EF4-FFF2-40B4-BE49-F238E27FC236}">
                  <a16:creationId xmlns:a16="http://schemas.microsoft.com/office/drawing/2014/main" id="{4EB2938D-18A9-4074-8571-D66AB5AA6936}"/>
                </a:ext>
              </a:extLst>
            </p:cNvPr>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pic>
        <p:nvPicPr>
          <p:cNvPr id="15" name="图片 14">
            <a:extLst>
              <a:ext uri="{FF2B5EF4-FFF2-40B4-BE49-F238E27FC236}">
                <a16:creationId xmlns:a16="http://schemas.microsoft.com/office/drawing/2014/main" id="{03A6A3D8-5DEB-460D-AB45-FA16E0F76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160" y="2226841"/>
            <a:ext cx="2176203" cy="538664"/>
          </a:xfrm>
          <a:prstGeom prst="rect">
            <a:avLst/>
          </a:prstGeom>
        </p:spPr>
      </p:pic>
      <p:sp>
        <p:nvSpPr>
          <p:cNvPr id="16" name="文本框 15">
            <a:extLst>
              <a:ext uri="{FF2B5EF4-FFF2-40B4-BE49-F238E27FC236}">
                <a16:creationId xmlns:a16="http://schemas.microsoft.com/office/drawing/2014/main" id="{543CC040-BBE0-4B80-A2AB-359E6AB0CFE3}"/>
              </a:ext>
            </a:extLst>
          </p:cNvPr>
          <p:cNvSpPr txBox="1"/>
          <p:nvPr/>
        </p:nvSpPr>
        <p:spPr>
          <a:xfrm>
            <a:off x="6973773" y="3405454"/>
            <a:ext cx="3490636" cy="523220"/>
          </a:xfrm>
          <a:prstGeom prst="rect">
            <a:avLst/>
          </a:prstGeom>
          <a:noFill/>
        </p:spPr>
        <p:txBody>
          <a:bodyPr wrap="square" rtlCol="0">
            <a:spAutoFit/>
          </a:bodyPr>
          <a:lstStyle/>
          <a:p>
            <a:r>
              <a:rPr lang="en-US" altLang="zh-CN" sz="1400" dirty="0"/>
              <a:t>Git  help -a             </a:t>
            </a:r>
            <a:r>
              <a:rPr lang="zh-CN" altLang="en-US" sz="1400" dirty="0"/>
              <a:t>查看</a:t>
            </a:r>
            <a:r>
              <a:rPr lang="en-US" altLang="zh-CN" sz="1400" dirty="0"/>
              <a:t>git</a:t>
            </a:r>
            <a:r>
              <a:rPr lang="zh-CN" altLang="en-US" sz="1400" dirty="0"/>
              <a:t>命令</a:t>
            </a:r>
            <a:endParaRPr lang="en-US" altLang="zh-CN" sz="1400" dirty="0"/>
          </a:p>
          <a:p>
            <a:r>
              <a:rPr lang="en-US" altLang="zh-CN" sz="1400" dirty="0"/>
              <a:t>Git  config --           </a:t>
            </a:r>
            <a:r>
              <a:rPr lang="zh-CN" altLang="en-US" sz="1400" dirty="0"/>
              <a:t>查看更改配置</a:t>
            </a:r>
          </a:p>
        </p:txBody>
      </p:sp>
      <p:grpSp>
        <p:nvGrpSpPr>
          <p:cNvPr id="37" name="组合 36">
            <a:extLst>
              <a:ext uri="{FF2B5EF4-FFF2-40B4-BE49-F238E27FC236}">
                <a16:creationId xmlns:a16="http://schemas.microsoft.com/office/drawing/2014/main" id="{A625511C-3DF3-49F9-9E55-CB3D480FF801}"/>
              </a:ext>
            </a:extLst>
          </p:cNvPr>
          <p:cNvGrpSpPr/>
          <p:nvPr/>
        </p:nvGrpSpPr>
        <p:grpSpPr>
          <a:xfrm>
            <a:off x="641222" y="3254375"/>
            <a:ext cx="502920" cy="503555"/>
            <a:chOff x="9783" y="4485"/>
            <a:chExt cx="3354" cy="3356"/>
          </a:xfrm>
        </p:grpSpPr>
        <p:sp>
          <p:nvSpPr>
            <p:cNvPr id="38" name="AutoShape 11">
              <a:extLst>
                <a:ext uri="{FF2B5EF4-FFF2-40B4-BE49-F238E27FC236}">
                  <a16:creationId xmlns:a16="http://schemas.microsoft.com/office/drawing/2014/main" id="{1F59A760-7C07-46A7-A17D-2B849F004560}"/>
                </a:ext>
              </a:extLst>
            </p:cNvPr>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39" name="AutoShape 14">
              <a:extLst>
                <a:ext uri="{FF2B5EF4-FFF2-40B4-BE49-F238E27FC236}">
                  <a16:creationId xmlns:a16="http://schemas.microsoft.com/office/drawing/2014/main" id="{E9C764B5-F208-4276-8975-98CF7B0AD9C4}"/>
                </a:ext>
              </a:extLst>
            </p:cNvPr>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sp>
        <p:nvSpPr>
          <p:cNvPr id="17" name="文本框 16">
            <a:extLst>
              <a:ext uri="{FF2B5EF4-FFF2-40B4-BE49-F238E27FC236}">
                <a16:creationId xmlns:a16="http://schemas.microsoft.com/office/drawing/2014/main" id="{DB4CBC05-3146-4C74-987C-C0883E337412}"/>
              </a:ext>
            </a:extLst>
          </p:cNvPr>
          <p:cNvSpPr txBox="1"/>
          <p:nvPr/>
        </p:nvSpPr>
        <p:spPr>
          <a:xfrm>
            <a:off x="1348779" y="3011939"/>
            <a:ext cx="1811321" cy="338554"/>
          </a:xfrm>
          <a:prstGeom prst="rect">
            <a:avLst/>
          </a:prstGeom>
          <a:noFill/>
        </p:spPr>
        <p:txBody>
          <a:bodyPr wrap="square" rtlCol="0">
            <a:spAutoFit/>
          </a:bodyPr>
          <a:lstStyle/>
          <a:p>
            <a:r>
              <a:rPr lang="zh-CN" altLang="en-US" sz="1600" b="1" dirty="0">
                <a:latin typeface="Microsoft YaHei Light" panose="020B0502040204020203" pitchFamily="34" charset="-122"/>
                <a:ea typeface="Microsoft YaHei Light" panose="020B0502040204020203" pitchFamily="34" charset="-122"/>
              </a:rPr>
              <a:t>克隆仓库</a:t>
            </a:r>
          </a:p>
        </p:txBody>
      </p:sp>
      <p:sp>
        <p:nvSpPr>
          <p:cNvPr id="18" name="文本框 17">
            <a:extLst>
              <a:ext uri="{FF2B5EF4-FFF2-40B4-BE49-F238E27FC236}">
                <a16:creationId xmlns:a16="http://schemas.microsoft.com/office/drawing/2014/main" id="{5D78AAE4-B9AF-4983-B8D3-95C41BEB8A81}"/>
              </a:ext>
            </a:extLst>
          </p:cNvPr>
          <p:cNvSpPr txBox="1"/>
          <p:nvPr/>
        </p:nvSpPr>
        <p:spPr>
          <a:xfrm>
            <a:off x="1348779" y="3297463"/>
            <a:ext cx="2327820" cy="369332"/>
          </a:xfrm>
          <a:prstGeom prst="rect">
            <a:avLst/>
          </a:prstGeom>
          <a:noFill/>
        </p:spPr>
        <p:txBody>
          <a:bodyPr wrap="square" rtlCol="0">
            <a:spAutoFit/>
          </a:bodyPr>
          <a:lstStyle/>
          <a:p>
            <a:r>
              <a:rPr lang="en-US" altLang="zh-CN" dirty="0"/>
              <a:t>Git</a:t>
            </a:r>
            <a:r>
              <a:rPr lang="zh-CN" altLang="en-US" dirty="0"/>
              <a:t> </a:t>
            </a:r>
            <a:r>
              <a:rPr lang="en-US" altLang="zh-CN" dirty="0"/>
              <a:t>clone</a:t>
            </a:r>
            <a:r>
              <a:rPr lang="zh-CN" altLang="en-US" dirty="0"/>
              <a:t>  </a:t>
            </a:r>
            <a:r>
              <a:rPr lang="en-US" altLang="zh-CN" dirty="0"/>
              <a:t>&lt;git</a:t>
            </a:r>
            <a:r>
              <a:rPr lang="zh-CN" altLang="en-US" dirty="0"/>
              <a:t>链接</a:t>
            </a:r>
            <a:r>
              <a:rPr lang="en-US" altLang="zh-CN" dirty="0"/>
              <a:t>&gt;</a:t>
            </a:r>
          </a:p>
        </p:txBody>
      </p:sp>
      <p:sp>
        <p:nvSpPr>
          <p:cNvPr id="19" name="文本框 18">
            <a:extLst>
              <a:ext uri="{FF2B5EF4-FFF2-40B4-BE49-F238E27FC236}">
                <a16:creationId xmlns:a16="http://schemas.microsoft.com/office/drawing/2014/main" id="{B2175ED5-08EF-41E5-8C81-42F2022A4682}"/>
              </a:ext>
            </a:extLst>
          </p:cNvPr>
          <p:cNvSpPr txBox="1"/>
          <p:nvPr/>
        </p:nvSpPr>
        <p:spPr>
          <a:xfrm>
            <a:off x="1348779" y="3703620"/>
            <a:ext cx="2401046" cy="307777"/>
          </a:xfrm>
          <a:prstGeom prst="rect">
            <a:avLst/>
          </a:prstGeom>
          <a:noFill/>
        </p:spPr>
        <p:txBody>
          <a:bodyPr wrap="square" rtlCol="0">
            <a:spAutoFit/>
          </a:bodyPr>
          <a:lstStyle/>
          <a:p>
            <a:r>
              <a:rPr lang="zh-CN" altLang="en-US" sz="1400" dirty="0"/>
              <a:t>将项目克隆到本地上</a:t>
            </a:r>
          </a:p>
        </p:txBody>
      </p:sp>
      <p:grpSp>
        <p:nvGrpSpPr>
          <p:cNvPr id="43" name="组合 42">
            <a:extLst>
              <a:ext uri="{FF2B5EF4-FFF2-40B4-BE49-F238E27FC236}">
                <a16:creationId xmlns:a16="http://schemas.microsoft.com/office/drawing/2014/main" id="{6BBA0331-48C9-4C92-846F-EB17DB895B0D}"/>
              </a:ext>
            </a:extLst>
          </p:cNvPr>
          <p:cNvGrpSpPr/>
          <p:nvPr/>
        </p:nvGrpSpPr>
        <p:grpSpPr>
          <a:xfrm>
            <a:off x="641222" y="4844404"/>
            <a:ext cx="499110" cy="500380"/>
            <a:chOff x="16833" y="15877"/>
            <a:chExt cx="3352" cy="3356"/>
          </a:xfrm>
        </p:grpSpPr>
        <p:sp>
          <p:nvSpPr>
            <p:cNvPr id="44" name="AutoShape 12">
              <a:extLst>
                <a:ext uri="{FF2B5EF4-FFF2-40B4-BE49-F238E27FC236}">
                  <a16:creationId xmlns:a16="http://schemas.microsoft.com/office/drawing/2014/main" id="{C016D07E-399D-47ED-A54B-0EF2B00BB975}"/>
                </a:ext>
              </a:extLst>
            </p:cNvPr>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45" name="AutoShape 18">
              <a:extLst>
                <a:ext uri="{FF2B5EF4-FFF2-40B4-BE49-F238E27FC236}">
                  <a16:creationId xmlns:a16="http://schemas.microsoft.com/office/drawing/2014/main" id="{EE40107F-4B4D-459D-A483-527E9EA2D8A6}"/>
                </a:ext>
              </a:extLst>
            </p:cNvPr>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0" name="文本框 19">
            <a:extLst>
              <a:ext uri="{FF2B5EF4-FFF2-40B4-BE49-F238E27FC236}">
                <a16:creationId xmlns:a16="http://schemas.microsoft.com/office/drawing/2014/main" id="{84A9BCEF-6435-415A-8F27-A91A52BFBAB6}"/>
              </a:ext>
            </a:extLst>
          </p:cNvPr>
          <p:cNvSpPr txBox="1"/>
          <p:nvPr/>
        </p:nvSpPr>
        <p:spPr>
          <a:xfrm>
            <a:off x="1297961" y="4703445"/>
            <a:ext cx="2617112" cy="338554"/>
          </a:xfrm>
          <a:prstGeom prst="rect">
            <a:avLst/>
          </a:prstGeom>
          <a:noFill/>
        </p:spPr>
        <p:txBody>
          <a:bodyPr wrap="square" rtlCol="0">
            <a:spAutoFit/>
          </a:bodyPr>
          <a:lstStyle/>
          <a:p>
            <a:r>
              <a:rPr lang="zh-CN" altLang="en-US" sz="1600" b="1" dirty="0">
                <a:latin typeface="Microsoft YaHei Light" panose="020B0502040204020203" pitchFamily="34" charset="-122"/>
                <a:ea typeface="Microsoft YaHei Light" panose="020B0502040204020203" pitchFamily="34" charset="-122"/>
              </a:rPr>
              <a:t>查看项目的提交历史</a:t>
            </a:r>
          </a:p>
        </p:txBody>
      </p:sp>
      <p:sp>
        <p:nvSpPr>
          <p:cNvPr id="21" name="文本框 20">
            <a:extLst>
              <a:ext uri="{FF2B5EF4-FFF2-40B4-BE49-F238E27FC236}">
                <a16:creationId xmlns:a16="http://schemas.microsoft.com/office/drawing/2014/main" id="{F312EEE9-E64F-4BB0-9705-CF954A9F0EA4}"/>
              </a:ext>
            </a:extLst>
          </p:cNvPr>
          <p:cNvSpPr txBox="1"/>
          <p:nvPr/>
        </p:nvSpPr>
        <p:spPr>
          <a:xfrm>
            <a:off x="1348779" y="5055381"/>
            <a:ext cx="2617112" cy="369332"/>
          </a:xfrm>
          <a:prstGeom prst="rect">
            <a:avLst/>
          </a:prstGeom>
          <a:noFill/>
        </p:spPr>
        <p:txBody>
          <a:bodyPr wrap="square" rtlCol="0">
            <a:spAutoFit/>
          </a:bodyPr>
          <a:lstStyle/>
          <a:p>
            <a:r>
              <a:rPr lang="en-US" altLang="zh-CN" dirty="0"/>
              <a:t>Git log  --</a:t>
            </a:r>
            <a:endParaRPr lang="zh-CN" altLang="en-US" dirty="0"/>
          </a:p>
        </p:txBody>
      </p:sp>
      <p:sp>
        <p:nvSpPr>
          <p:cNvPr id="22" name="文本框 21">
            <a:extLst>
              <a:ext uri="{FF2B5EF4-FFF2-40B4-BE49-F238E27FC236}">
                <a16:creationId xmlns:a16="http://schemas.microsoft.com/office/drawing/2014/main" id="{D5384589-DDDB-4CE6-9A0D-4B04DE5E9BB6}"/>
              </a:ext>
            </a:extLst>
          </p:cNvPr>
          <p:cNvSpPr txBox="1"/>
          <p:nvPr/>
        </p:nvSpPr>
        <p:spPr>
          <a:xfrm>
            <a:off x="1280482" y="5472447"/>
            <a:ext cx="3970616" cy="523220"/>
          </a:xfrm>
          <a:prstGeom prst="rect">
            <a:avLst/>
          </a:prstGeom>
          <a:noFill/>
        </p:spPr>
        <p:txBody>
          <a:bodyPr wrap="square" rtlCol="0">
            <a:spAutoFit/>
          </a:bodyPr>
          <a:lstStyle/>
          <a:p>
            <a:r>
              <a:rPr lang="en-US" altLang="zh-CN" sz="1400" dirty="0"/>
              <a:t>-3</a:t>
            </a:r>
            <a:r>
              <a:rPr lang="zh-CN" altLang="en-US" sz="1400" dirty="0"/>
              <a:t>表示显示的历史提交个数，</a:t>
            </a:r>
            <a:r>
              <a:rPr lang="en-US" altLang="zh-CN" sz="1400" dirty="0"/>
              <a:t>-p</a:t>
            </a:r>
            <a:r>
              <a:rPr lang="zh-CN" altLang="en-US" sz="1400" dirty="0"/>
              <a:t>表详细表示，</a:t>
            </a:r>
            <a:r>
              <a:rPr lang="en-US" altLang="zh-CN" sz="1400" dirty="0"/>
              <a:t>--online</a:t>
            </a:r>
            <a:r>
              <a:rPr lang="zh-CN" altLang="en-US" sz="1400" dirty="0"/>
              <a:t>表逐行查看，</a:t>
            </a:r>
            <a:r>
              <a:rPr lang="en-US" altLang="zh-CN" sz="1400" dirty="0"/>
              <a:t>--graph</a:t>
            </a:r>
            <a:r>
              <a:rPr lang="zh-CN" altLang="en-US" sz="1400" dirty="0"/>
              <a:t>表显示提交结构图</a:t>
            </a:r>
          </a:p>
        </p:txBody>
      </p:sp>
      <p:sp>
        <p:nvSpPr>
          <p:cNvPr id="24" name="文本框 23">
            <a:extLst>
              <a:ext uri="{FF2B5EF4-FFF2-40B4-BE49-F238E27FC236}">
                <a16:creationId xmlns:a16="http://schemas.microsoft.com/office/drawing/2014/main" id="{75565CD2-6BA1-4F12-B88E-E3D4A26095F2}"/>
              </a:ext>
            </a:extLst>
          </p:cNvPr>
          <p:cNvSpPr txBox="1"/>
          <p:nvPr/>
        </p:nvSpPr>
        <p:spPr>
          <a:xfrm>
            <a:off x="6973773" y="3824275"/>
            <a:ext cx="4539615" cy="1600438"/>
          </a:xfrm>
          <a:prstGeom prst="rect">
            <a:avLst/>
          </a:prstGeom>
          <a:noFill/>
        </p:spPr>
        <p:txBody>
          <a:bodyPr wrap="square" rtlCol="0">
            <a:spAutoFit/>
          </a:bodyPr>
          <a:lstStyle/>
          <a:p>
            <a:r>
              <a:rPr lang="en-US" altLang="zh-CN" sz="1400" dirty="0"/>
              <a:t>Git  fetch	          </a:t>
            </a:r>
            <a:r>
              <a:rPr lang="zh-CN" altLang="en-US" sz="1400" dirty="0"/>
              <a:t>更新所有分支</a:t>
            </a:r>
            <a:endParaRPr lang="en-US" altLang="zh-CN" sz="1400" dirty="0"/>
          </a:p>
          <a:p>
            <a:r>
              <a:rPr lang="en-US" altLang="zh-CN" sz="1400" dirty="0"/>
              <a:t>Git</a:t>
            </a:r>
            <a:r>
              <a:rPr lang="zh-CN" altLang="en-US" sz="1400" dirty="0"/>
              <a:t>  </a:t>
            </a:r>
            <a:r>
              <a:rPr lang="en-US" altLang="zh-CN" sz="1400" dirty="0"/>
              <a:t>reset</a:t>
            </a:r>
            <a:r>
              <a:rPr lang="zh-CN" altLang="en-US" sz="1400" dirty="0"/>
              <a:t> </a:t>
            </a:r>
            <a:r>
              <a:rPr lang="en-US" altLang="zh-CN" sz="1400" dirty="0"/>
              <a:t>--hard</a:t>
            </a:r>
            <a:r>
              <a:rPr lang="zh-CN" altLang="en-US" sz="1400" dirty="0"/>
              <a:t> </a:t>
            </a:r>
            <a:r>
              <a:rPr lang="en-US" altLang="zh-CN" sz="1400" dirty="0"/>
              <a:t>HEAD~(1</a:t>
            </a:r>
            <a:r>
              <a:rPr lang="zh-CN" altLang="en-US" sz="1400" dirty="0"/>
              <a:t>，</a:t>
            </a:r>
            <a:r>
              <a:rPr lang="en-US" altLang="zh-CN" sz="1400" dirty="0"/>
              <a:t>2</a:t>
            </a:r>
            <a:r>
              <a:rPr lang="zh-CN" altLang="en-US" sz="1400" dirty="0"/>
              <a:t>，</a:t>
            </a:r>
            <a:r>
              <a:rPr lang="en-US" altLang="zh-CN" sz="1400" dirty="0"/>
              <a:t>3</a:t>
            </a:r>
            <a:r>
              <a:rPr lang="zh-CN" altLang="en-US" sz="1400" dirty="0"/>
              <a:t>。。。</a:t>
            </a:r>
            <a:r>
              <a:rPr lang="en-US" altLang="zh-CN" sz="1400" dirty="0"/>
              <a:t>)          </a:t>
            </a:r>
            <a:r>
              <a:rPr lang="zh-CN" altLang="en-US" sz="1400" dirty="0"/>
              <a:t>回滚</a:t>
            </a:r>
            <a:endParaRPr lang="en-US" altLang="zh-CN" sz="1400" dirty="0"/>
          </a:p>
          <a:p>
            <a:r>
              <a:rPr lang="en-US" altLang="zh-CN" sz="1400" dirty="0"/>
              <a:t>Git</a:t>
            </a:r>
            <a:r>
              <a:rPr lang="zh-CN" altLang="en-US" sz="1400" dirty="0"/>
              <a:t>  </a:t>
            </a:r>
            <a:r>
              <a:rPr lang="en-US" altLang="zh-CN" sz="1400" dirty="0"/>
              <a:t>branch</a:t>
            </a:r>
            <a:r>
              <a:rPr lang="zh-CN" altLang="en-US" sz="1400" dirty="0"/>
              <a:t> </a:t>
            </a:r>
            <a:r>
              <a:rPr lang="en-US" altLang="zh-CN" sz="1400" dirty="0"/>
              <a:t>-b         </a:t>
            </a:r>
            <a:r>
              <a:rPr lang="zh-CN" altLang="en-US" sz="1400" dirty="0"/>
              <a:t>创建分支</a:t>
            </a:r>
            <a:endParaRPr lang="en-US" altLang="zh-CN" sz="1400" dirty="0"/>
          </a:p>
          <a:p>
            <a:r>
              <a:rPr lang="en-US" altLang="zh-CN" sz="1400" dirty="0"/>
              <a:t>Git</a:t>
            </a:r>
            <a:r>
              <a:rPr lang="zh-CN" altLang="en-US" sz="1400" dirty="0"/>
              <a:t>  </a:t>
            </a:r>
            <a:r>
              <a:rPr lang="en-US" altLang="zh-CN" sz="1400" dirty="0"/>
              <a:t>checkout </a:t>
            </a:r>
            <a:r>
              <a:rPr lang="zh-CN" altLang="en-US" sz="1400" dirty="0"/>
              <a:t>         切换分支</a:t>
            </a:r>
            <a:endParaRPr lang="en-US" altLang="zh-CN" sz="1400" dirty="0"/>
          </a:p>
          <a:p>
            <a:r>
              <a:rPr lang="en-US" altLang="zh-CN" sz="1400" dirty="0"/>
              <a:t>Git  merge               </a:t>
            </a:r>
            <a:r>
              <a:rPr lang="zh-CN" altLang="en-US" sz="1400" dirty="0"/>
              <a:t>合并分支</a:t>
            </a:r>
            <a:endParaRPr lang="en-US" altLang="zh-CN" sz="1400" dirty="0"/>
          </a:p>
          <a:p>
            <a:r>
              <a:rPr lang="en-US" altLang="zh-CN" sz="1400" dirty="0"/>
              <a:t>Git  stash                 </a:t>
            </a:r>
            <a:r>
              <a:rPr lang="zh-CN" altLang="en-US" sz="1400" dirty="0"/>
              <a:t>将所有暂存区的文件压入共有栈</a:t>
            </a:r>
            <a:endParaRPr lang="en-US" altLang="zh-CN" sz="1400" dirty="0"/>
          </a:p>
          <a:p>
            <a:r>
              <a:rPr lang="en-US" altLang="zh-CN" sz="1400" dirty="0"/>
              <a:t>Git  stash  pop        </a:t>
            </a:r>
            <a:r>
              <a:rPr lang="zh-CN" altLang="en-US" sz="1400" dirty="0"/>
              <a:t>将栈中的文件加入到当前分支中  </a:t>
            </a:r>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2195704" y="827287"/>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7200292" y="822338"/>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7268713" y="3919267"/>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2137064" y="3919267"/>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dirty="0">
              <a:ln>
                <a:noFill/>
              </a:ln>
              <a:solidFill>
                <a:srgbClr val="FFFFFF"/>
              </a:solidFill>
              <a:effectLst/>
              <a:uLnTx/>
              <a:uFillTx/>
              <a:latin typeface="+mn-lt"/>
              <a:ea typeface="+mn-ea"/>
              <a:cs typeface="+mn-cs"/>
            </a:endParaRPr>
          </a:p>
        </p:txBody>
      </p:sp>
      <p:sp>
        <p:nvSpPr>
          <p:cNvPr id="20" name="文本框 19"/>
          <p:cNvSpPr txBox="1"/>
          <p:nvPr/>
        </p:nvSpPr>
        <p:spPr>
          <a:xfrm>
            <a:off x="2219950" y="1209337"/>
            <a:ext cx="2540635" cy="276999"/>
          </a:xfrm>
          <a:prstGeom prst="rect">
            <a:avLst/>
          </a:prstGeom>
          <a:noFill/>
        </p:spPr>
        <p:txBody>
          <a:bodyPr wrap="square" rtlCol="0">
            <a:spAutoFit/>
          </a:bodyPr>
          <a:lstStyle/>
          <a:p>
            <a:pPr algn="ctr"/>
            <a:r>
              <a:rPr lang="zh-CN" altLang="en-US" sz="1200" dirty="0">
                <a:latin typeface="微软雅黑" panose="020B0503020204020204" charset="-122"/>
                <a:ea typeface="微软雅黑" panose="020B0503020204020204" charset="-122"/>
              </a:rPr>
              <a:t>查看当前状态并创建要提交的分支</a:t>
            </a:r>
            <a:endParaRPr lang="en-US" altLang="zh-CN" sz="1200" dirty="0">
              <a:latin typeface="微软雅黑" panose="020B0503020204020204" charset="-122"/>
              <a:ea typeface="微软雅黑" panose="020B0503020204020204" charset="-122"/>
            </a:endParaRPr>
          </a:p>
        </p:txBody>
      </p:sp>
      <p:sp>
        <p:nvSpPr>
          <p:cNvPr id="7" name="文本框 6"/>
          <p:cNvSpPr txBox="1"/>
          <p:nvPr/>
        </p:nvSpPr>
        <p:spPr>
          <a:xfrm>
            <a:off x="2320268" y="1594359"/>
            <a:ext cx="2342039" cy="1015663"/>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rPr>
              <a:t>Git  status</a:t>
            </a:r>
          </a:p>
          <a:p>
            <a:r>
              <a:rPr lang="en-US" altLang="zh-CN" sz="1200" dirty="0">
                <a:latin typeface="微软雅黑" panose="020B0503020204020204" charset="-122"/>
                <a:ea typeface="微软雅黑" panose="020B0503020204020204" charset="-122"/>
              </a:rPr>
              <a:t>Git  checkout –b  &lt;</a:t>
            </a:r>
            <a:r>
              <a:rPr lang="zh-CN" altLang="en-US" sz="1200" dirty="0">
                <a:latin typeface="微软雅黑" panose="020B0503020204020204" charset="-122"/>
                <a:ea typeface="微软雅黑" panose="020B0503020204020204" charset="-122"/>
              </a:rPr>
              <a:t>次分支名</a:t>
            </a:r>
            <a:r>
              <a:rPr lang="en-US" altLang="zh-CN" sz="1200" dirty="0">
                <a:latin typeface="微软雅黑" panose="020B0503020204020204" charset="-122"/>
                <a:ea typeface="微软雅黑" panose="020B0503020204020204" charset="-122"/>
              </a:rPr>
              <a:t>&gt;</a:t>
            </a:r>
          </a:p>
          <a:p>
            <a:r>
              <a:rPr lang="en-US" altLang="zh-CN" sz="1200" dirty="0">
                <a:latin typeface="微软雅黑" panose="020B0503020204020204" charset="-122"/>
                <a:ea typeface="微软雅黑" panose="020B0503020204020204" charset="-122"/>
              </a:rPr>
              <a:t>Git  branch   </a:t>
            </a:r>
          </a:p>
          <a:p>
            <a:r>
              <a:rPr lang="zh-CN" altLang="en-US" sz="1200" dirty="0">
                <a:latin typeface="微软雅黑" panose="020B0503020204020204" charset="-122"/>
                <a:ea typeface="微软雅黑" panose="020B0503020204020204" charset="-122"/>
              </a:rPr>
              <a:t>查看是否已经在次分支上</a:t>
            </a:r>
            <a:endParaRPr lang="en-US" altLang="zh-CN" sz="1200" dirty="0">
              <a:latin typeface="微软雅黑" panose="020B0503020204020204" charset="-122"/>
              <a:ea typeface="微软雅黑" panose="020B0503020204020204" charset="-122"/>
            </a:endParaRPr>
          </a:p>
          <a:p>
            <a:r>
              <a:rPr lang="zh-CN" altLang="en-US" sz="1200" dirty="0">
                <a:latin typeface="微软雅黑" panose="020B0503020204020204" charset="-122"/>
                <a:ea typeface="微软雅黑" panose="020B0503020204020204" charset="-122"/>
              </a:rPr>
              <a:t> * 表示当前处在的分支</a:t>
            </a:r>
            <a:r>
              <a:rPr lang="en-US" altLang="zh-CN" sz="1200" dirty="0">
                <a:latin typeface="微软雅黑" panose="020B0503020204020204" charset="-122"/>
                <a:ea typeface="微软雅黑" panose="020B0503020204020204" charset="-122"/>
              </a:rPr>
              <a:t>      </a:t>
            </a:r>
          </a:p>
        </p:txBody>
      </p:sp>
      <p:cxnSp>
        <p:nvCxnSpPr>
          <p:cNvPr id="8" name="直接连接符 7"/>
          <p:cNvCxnSpPr/>
          <p:nvPr/>
        </p:nvCxnSpPr>
        <p:spPr>
          <a:xfrm>
            <a:off x="2565698" y="1486336"/>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085667" y="1299949"/>
            <a:ext cx="2540635" cy="287020"/>
          </a:xfrm>
          <a:prstGeom prst="rect">
            <a:avLst/>
          </a:prstGeom>
          <a:noFill/>
        </p:spPr>
        <p:txBody>
          <a:bodyPr wrap="square" rtlCol="0">
            <a:spAutoFit/>
          </a:bodyPr>
          <a:lstStyle/>
          <a:p>
            <a:pPr algn="ctr"/>
            <a:r>
              <a:rPr lang="zh-CN" altLang="en-US" sz="1200" dirty="0">
                <a:latin typeface="微软雅黑" panose="020B0503020204020204" charset="-122"/>
                <a:ea typeface="微软雅黑" panose="020B0503020204020204" charset="-122"/>
              </a:rPr>
              <a:t>将修改的文件放入暂存区</a:t>
            </a:r>
            <a:endParaRPr lang="en-US" altLang="zh-CN" sz="1200" dirty="0">
              <a:latin typeface="微软雅黑" panose="020B0503020204020204" charset="-122"/>
              <a:ea typeface="微软雅黑" panose="020B0503020204020204" charset="-122"/>
            </a:endParaRPr>
          </a:p>
        </p:txBody>
      </p:sp>
      <p:sp>
        <p:nvSpPr>
          <p:cNvPr id="10" name="文本框 9"/>
          <p:cNvSpPr txBox="1"/>
          <p:nvPr/>
        </p:nvSpPr>
        <p:spPr>
          <a:xfrm>
            <a:off x="7463182" y="1656250"/>
            <a:ext cx="1742440" cy="830997"/>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rPr>
              <a:t>Git add </a:t>
            </a:r>
            <a:r>
              <a:rPr lang="zh-CN" altLang="en-US" sz="1200" dirty="0">
                <a:latin typeface="微软雅黑" panose="020B0503020204020204" charset="-122"/>
                <a:ea typeface="微软雅黑" panose="020B0503020204020204" charset="-122"/>
              </a:rPr>
              <a:t> </a:t>
            </a:r>
            <a:r>
              <a:rPr lang="en-US" altLang="zh-CN" sz="1200" dirty="0">
                <a:latin typeface="微软雅黑" panose="020B0503020204020204" charset="-122"/>
                <a:ea typeface="微软雅黑" panose="020B0503020204020204" charset="-122"/>
              </a:rPr>
              <a:t>&lt;</a:t>
            </a:r>
            <a:r>
              <a:rPr lang="zh-CN" altLang="en-US" sz="1200" dirty="0">
                <a:latin typeface="微软雅黑" panose="020B0503020204020204" charset="-122"/>
                <a:ea typeface="微软雅黑" panose="020B0503020204020204" charset="-122"/>
              </a:rPr>
              <a:t>文件名</a:t>
            </a:r>
            <a:r>
              <a:rPr lang="en-US" altLang="zh-CN" sz="1200" dirty="0">
                <a:latin typeface="微软雅黑" panose="020B0503020204020204" charset="-122"/>
                <a:ea typeface="微软雅黑" panose="020B0503020204020204" charset="-122"/>
              </a:rPr>
              <a:t>&gt;</a:t>
            </a:r>
          </a:p>
          <a:p>
            <a:r>
              <a:rPr lang="en-US" altLang="zh-CN" sz="1200" dirty="0">
                <a:latin typeface="微软雅黑" panose="020B0503020204020204" charset="-122"/>
                <a:ea typeface="微软雅黑" panose="020B0503020204020204" charset="-122"/>
              </a:rPr>
              <a:t>Git add .</a:t>
            </a:r>
          </a:p>
          <a:p>
            <a:r>
              <a:rPr lang="en-US" altLang="zh-CN" sz="1200" dirty="0">
                <a:latin typeface="微软雅黑" panose="020B0503020204020204" charset="-122"/>
                <a:ea typeface="微软雅黑" panose="020B0503020204020204" charset="-122"/>
              </a:rPr>
              <a:t>. </a:t>
            </a:r>
            <a:r>
              <a:rPr lang="zh-CN" altLang="en-US" sz="1200" dirty="0">
                <a:latin typeface="微软雅黑" panose="020B0503020204020204" charset="-122"/>
                <a:ea typeface="微软雅黑" panose="020B0503020204020204" charset="-122"/>
              </a:rPr>
              <a:t>表示将所有修改的文件加入暂存区</a:t>
            </a:r>
            <a:endParaRPr lang="en-US" altLang="zh-CN" sz="1200" dirty="0">
              <a:latin typeface="微软雅黑" panose="020B0503020204020204" charset="-122"/>
              <a:ea typeface="微软雅黑" panose="020B0503020204020204" charset="-122"/>
            </a:endParaRPr>
          </a:p>
        </p:txBody>
      </p:sp>
      <p:cxnSp>
        <p:nvCxnSpPr>
          <p:cNvPr id="12" name="直接连接符 11"/>
          <p:cNvCxnSpPr/>
          <p:nvPr/>
        </p:nvCxnSpPr>
        <p:spPr>
          <a:xfrm>
            <a:off x="7586288" y="1595061"/>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00292" y="444467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提交修改到次分支</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7338873" y="4807203"/>
            <a:ext cx="2655419" cy="276999"/>
          </a:xfrm>
          <a:prstGeom prst="rect">
            <a:avLst/>
          </a:prstGeom>
          <a:noFill/>
        </p:spPr>
        <p:txBody>
          <a:bodyPr wrap="square" rtlCol="0">
            <a:spAutoFit/>
          </a:bodyPr>
          <a:lstStyle/>
          <a:p>
            <a:pPr algn="ctr"/>
            <a:r>
              <a:rPr lang="en-US" altLang="zh-CN" sz="1200" dirty="0">
                <a:latin typeface="微软雅黑" panose="020B0503020204020204" charset="-122"/>
                <a:ea typeface="微软雅黑" panose="020B0503020204020204" charset="-122"/>
              </a:rPr>
              <a:t>Git</a:t>
            </a:r>
            <a:r>
              <a:rPr lang="zh-CN" altLang="en-US" sz="1200" dirty="0">
                <a:latin typeface="微软雅黑" panose="020B0503020204020204" charset="-122"/>
                <a:ea typeface="微软雅黑" panose="020B0503020204020204" charset="-122"/>
              </a:rPr>
              <a:t> </a:t>
            </a:r>
            <a:r>
              <a:rPr lang="en-US" altLang="zh-CN" sz="1200" dirty="0">
                <a:latin typeface="微软雅黑" panose="020B0503020204020204" charset="-122"/>
                <a:ea typeface="微软雅黑" panose="020B0503020204020204" charset="-122"/>
              </a:rPr>
              <a:t>commit</a:t>
            </a:r>
            <a:r>
              <a:rPr lang="zh-CN" altLang="en-US" sz="1200" dirty="0">
                <a:latin typeface="微软雅黑" panose="020B0503020204020204" charset="-122"/>
                <a:ea typeface="微软雅黑" panose="020B0503020204020204" charset="-122"/>
              </a:rPr>
              <a:t> </a:t>
            </a:r>
            <a:r>
              <a:rPr lang="en-US" altLang="zh-CN" sz="1200" dirty="0">
                <a:latin typeface="微软雅黑" panose="020B0503020204020204" charset="-122"/>
                <a:ea typeface="微软雅黑" panose="020B0503020204020204" charset="-122"/>
              </a:rPr>
              <a:t>–m</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Message Ref #3”</a:t>
            </a:r>
          </a:p>
        </p:txBody>
      </p:sp>
      <p:cxnSp>
        <p:nvCxnSpPr>
          <p:cNvPr id="15" name="直接连接符 14"/>
          <p:cNvCxnSpPr/>
          <p:nvPr/>
        </p:nvCxnSpPr>
        <p:spPr>
          <a:xfrm>
            <a:off x="7649872" y="4715993"/>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00856" y="4439816"/>
            <a:ext cx="2540635" cy="287020"/>
          </a:xfrm>
          <a:prstGeom prst="rect">
            <a:avLst/>
          </a:prstGeom>
          <a:noFill/>
        </p:spPr>
        <p:txBody>
          <a:bodyPr wrap="square" rtlCol="0">
            <a:spAutoFit/>
          </a:bodyPr>
          <a:lstStyle/>
          <a:p>
            <a:pPr algn="ctr"/>
            <a:r>
              <a:rPr lang="zh-CN" altLang="en-US" sz="1200" dirty="0">
                <a:latin typeface="微软雅黑" panose="020B0503020204020204" charset="-122"/>
                <a:ea typeface="微软雅黑" panose="020B0503020204020204" charset="-122"/>
              </a:rPr>
              <a:t>将次分支提交到远程主仓库</a:t>
            </a:r>
            <a:endParaRPr lang="en-US" altLang="zh-CN" sz="1200" dirty="0">
              <a:latin typeface="微软雅黑" panose="020B0503020204020204" charset="-122"/>
              <a:ea typeface="微软雅黑" panose="020B0503020204020204" charset="-122"/>
            </a:endParaRPr>
          </a:p>
        </p:txBody>
      </p:sp>
      <p:sp>
        <p:nvSpPr>
          <p:cNvPr id="21" name="文本框 20"/>
          <p:cNvSpPr txBox="1"/>
          <p:nvPr/>
        </p:nvSpPr>
        <p:spPr>
          <a:xfrm>
            <a:off x="2242887" y="4936718"/>
            <a:ext cx="2173853" cy="477054"/>
          </a:xfrm>
          <a:prstGeom prst="rect">
            <a:avLst/>
          </a:prstGeom>
          <a:noFill/>
        </p:spPr>
        <p:txBody>
          <a:bodyPr wrap="square" rtlCol="0">
            <a:spAutoFit/>
          </a:bodyPr>
          <a:lstStyle/>
          <a:p>
            <a:r>
              <a:rPr lang="nl-NL" altLang="zh-CN" sz="1400" dirty="0">
                <a:latin typeface="微软雅黑" panose="020B0503020204020204" charset="-122"/>
                <a:ea typeface="微软雅黑" panose="020B0503020204020204" charset="-122"/>
              </a:rPr>
              <a:t>git  push  -u  origin   </a:t>
            </a:r>
          </a:p>
          <a:p>
            <a:r>
              <a:rPr lang="en-US" altLang="zh-CN" sz="1100" dirty="0">
                <a:latin typeface="微软雅黑" panose="020B0503020204020204" charset="-122"/>
                <a:ea typeface="微软雅黑" panose="020B0503020204020204" charset="-122"/>
              </a:rPr>
              <a:t>&lt;</a:t>
            </a:r>
            <a:r>
              <a:rPr lang="zh-CN" altLang="en-US" sz="1100" dirty="0">
                <a:latin typeface="微软雅黑" panose="020B0503020204020204" charset="-122"/>
                <a:ea typeface="微软雅黑" panose="020B0503020204020204" charset="-122"/>
              </a:rPr>
              <a:t>远端分支名</a:t>
            </a:r>
            <a:r>
              <a:rPr lang="en-US" altLang="zh-CN" sz="1100" dirty="0">
                <a:latin typeface="微软雅黑" panose="020B0503020204020204" charset="-122"/>
                <a:ea typeface="微软雅黑" panose="020B0503020204020204" charset="-122"/>
              </a:rPr>
              <a:t>&gt;:</a:t>
            </a:r>
            <a:r>
              <a:rPr lang="nl-NL" altLang="zh-CN" sz="1100" dirty="0">
                <a:latin typeface="微软雅黑" panose="020B0503020204020204" charset="-122"/>
                <a:ea typeface="微软雅黑" panose="020B0503020204020204" charset="-122"/>
              </a:rPr>
              <a:t>&lt;</a:t>
            </a:r>
            <a:r>
              <a:rPr lang="zh-CN" altLang="nl-NL" sz="1100" dirty="0">
                <a:latin typeface="微软雅黑" panose="020B0503020204020204" charset="-122"/>
                <a:ea typeface="微软雅黑" panose="020B0503020204020204" charset="-122"/>
              </a:rPr>
              <a:t>本</a:t>
            </a:r>
            <a:r>
              <a:rPr lang="zh-CN" altLang="en-US" sz="1100" dirty="0">
                <a:latin typeface="微软雅黑" panose="020B0503020204020204" charset="-122"/>
                <a:ea typeface="微软雅黑" panose="020B0503020204020204" charset="-122"/>
              </a:rPr>
              <a:t>地</a:t>
            </a:r>
            <a:r>
              <a:rPr lang="zh-CN" altLang="nl-NL" sz="1100" dirty="0">
                <a:latin typeface="微软雅黑" panose="020B0503020204020204" charset="-122"/>
                <a:ea typeface="微软雅黑" panose="020B0503020204020204" charset="-122"/>
              </a:rPr>
              <a:t>分支名</a:t>
            </a:r>
            <a:r>
              <a:rPr lang="nl-NL" altLang="zh-CN" sz="1100" dirty="0">
                <a:latin typeface="微软雅黑" panose="020B0503020204020204" charset="-122"/>
                <a:ea typeface="微软雅黑" panose="020B0503020204020204" charset="-122"/>
              </a:rPr>
              <a:t>&gt; </a:t>
            </a:r>
            <a:endParaRPr lang="en-US" altLang="zh-CN" sz="1100" dirty="0">
              <a:latin typeface="微软雅黑" panose="020B0503020204020204" charset="-122"/>
              <a:ea typeface="微软雅黑" panose="020B0503020204020204" charset="-122"/>
            </a:endParaRPr>
          </a:p>
        </p:txBody>
      </p:sp>
      <p:cxnSp>
        <p:nvCxnSpPr>
          <p:cNvPr id="22" name="直接连接符 21"/>
          <p:cNvCxnSpPr/>
          <p:nvPr/>
        </p:nvCxnSpPr>
        <p:spPr>
          <a:xfrm>
            <a:off x="2450118" y="4734928"/>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F6C6AA0-839A-4A03-BB5F-676C1DEC2E5D}"/>
              </a:ext>
            </a:extLst>
          </p:cNvPr>
          <p:cNvSpPr txBox="1"/>
          <p:nvPr/>
        </p:nvSpPr>
        <p:spPr>
          <a:xfrm>
            <a:off x="696286" y="453006"/>
            <a:ext cx="1606530" cy="369332"/>
          </a:xfrm>
          <a:prstGeom prst="rect">
            <a:avLst/>
          </a:prstGeom>
          <a:noFill/>
        </p:spPr>
        <p:txBody>
          <a:bodyPr wrap="none" rtlCol="0">
            <a:spAutoFit/>
          </a:bodyPr>
          <a:lstStyle/>
          <a:p>
            <a:r>
              <a:rPr lang="zh-CN" altLang="en-US" dirty="0"/>
              <a:t>组员提交流程</a:t>
            </a:r>
          </a:p>
        </p:txBody>
      </p:sp>
      <p:grpSp>
        <p:nvGrpSpPr>
          <p:cNvPr id="23" name="组合 22">
            <a:extLst>
              <a:ext uri="{FF2B5EF4-FFF2-40B4-BE49-F238E27FC236}">
                <a16:creationId xmlns:a16="http://schemas.microsoft.com/office/drawing/2014/main" id="{CE8AEF5D-695D-4BF8-8604-48964B1A2BDC}"/>
              </a:ext>
            </a:extLst>
          </p:cNvPr>
          <p:cNvGrpSpPr/>
          <p:nvPr/>
        </p:nvGrpSpPr>
        <p:grpSpPr>
          <a:xfrm>
            <a:off x="216861" y="397959"/>
            <a:ext cx="479425" cy="479425"/>
            <a:chOff x="16833" y="6605"/>
            <a:chExt cx="3352" cy="3352"/>
          </a:xfrm>
        </p:grpSpPr>
        <p:sp>
          <p:nvSpPr>
            <p:cNvPr id="24" name="AutoShape 9">
              <a:extLst>
                <a:ext uri="{FF2B5EF4-FFF2-40B4-BE49-F238E27FC236}">
                  <a16:creationId xmlns:a16="http://schemas.microsoft.com/office/drawing/2014/main" id="{07B4CECB-FF77-43F5-A2E3-AE55869BFD20}"/>
                </a:ext>
              </a:extLst>
            </p:cNvPr>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6" name="AutoShape 19">
              <a:extLst>
                <a:ext uri="{FF2B5EF4-FFF2-40B4-BE49-F238E27FC236}">
                  <a16:creationId xmlns:a16="http://schemas.microsoft.com/office/drawing/2014/main" id="{3CAC05BF-9761-48EC-9A1C-A4F5BF3AAD59}"/>
                </a:ext>
              </a:extLst>
            </p:cNvPr>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sp>
        <p:nvSpPr>
          <p:cNvPr id="27" name="箭头: 右 26">
            <a:extLst>
              <a:ext uri="{FF2B5EF4-FFF2-40B4-BE49-F238E27FC236}">
                <a16:creationId xmlns:a16="http://schemas.microsoft.com/office/drawing/2014/main" id="{60A3B6B5-5FDE-4B4C-8AA2-0B1669E66D57}"/>
              </a:ext>
            </a:extLst>
          </p:cNvPr>
          <p:cNvSpPr/>
          <p:nvPr/>
        </p:nvSpPr>
        <p:spPr>
          <a:xfrm>
            <a:off x="5279643" y="1562654"/>
            <a:ext cx="1104929" cy="58278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11EEF799-1220-4103-908C-BB426B3A9C4F}"/>
              </a:ext>
            </a:extLst>
          </p:cNvPr>
          <p:cNvSpPr/>
          <p:nvPr/>
        </p:nvSpPr>
        <p:spPr>
          <a:xfrm>
            <a:off x="8147886" y="3165576"/>
            <a:ext cx="419450" cy="6044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左 16">
            <a:extLst>
              <a:ext uri="{FF2B5EF4-FFF2-40B4-BE49-F238E27FC236}">
                <a16:creationId xmlns:a16="http://schemas.microsoft.com/office/drawing/2014/main" id="{105DE299-2F7E-4500-AC44-816A2CB940DA}"/>
              </a:ext>
            </a:extLst>
          </p:cNvPr>
          <p:cNvSpPr/>
          <p:nvPr/>
        </p:nvSpPr>
        <p:spPr>
          <a:xfrm>
            <a:off x="5169249" y="4712558"/>
            <a:ext cx="1215323" cy="6432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2FE6C643-9DB7-4820-80BA-92DABAA7C040}"/>
              </a:ext>
            </a:extLst>
          </p:cNvPr>
          <p:cNvSpPr txBox="1"/>
          <p:nvPr/>
        </p:nvSpPr>
        <p:spPr>
          <a:xfrm>
            <a:off x="7338872" y="5094317"/>
            <a:ext cx="2655419" cy="540257"/>
          </a:xfrm>
          <a:prstGeom prst="rect">
            <a:avLst/>
          </a:prstGeom>
          <a:noFill/>
        </p:spPr>
        <p:txBody>
          <a:bodyPr wrap="square" rtlCol="0">
            <a:spAutoFit/>
          </a:bodyPr>
          <a:lstStyle/>
          <a:p>
            <a:r>
              <a:rPr lang="en-US" altLang="zh-CN" sz="1400" dirty="0"/>
              <a:t>Message</a:t>
            </a:r>
            <a:r>
              <a:rPr lang="zh-CN" altLang="en-US" sz="1400" dirty="0"/>
              <a:t>首字母要大写</a:t>
            </a:r>
            <a:endParaRPr lang="en-US" altLang="zh-CN" sz="1400" dirty="0"/>
          </a:p>
          <a:p>
            <a:r>
              <a:rPr lang="en-US" altLang="zh-CN" sz="1400" dirty="0"/>
              <a:t>Ref #3  </a:t>
            </a:r>
            <a:r>
              <a:rPr lang="zh-CN" altLang="en-US" sz="1400" dirty="0"/>
              <a:t>表示解决的</a:t>
            </a:r>
            <a:r>
              <a:rPr lang="en-US" altLang="zh-CN" sz="1400" dirty="0"/>
              <a:t>Issue</a:t>
            </a:r>
            <a:r>
              <a:rPr lang="zh-CN" altLang="en-US" sz="1400" dirty="0"/>
              <a:t>编号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Gitlab </a:t>
            </a:r>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项目管理</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作为项⽬的</a:t>
            </a:r>
            <a:r>
              <a:rPr lang="en-US" altLang="zh-CN"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developer</a:t>
            </a: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，每⼀个⼈都有共同维护技术项⽬过程、节奏、完成度的义务</a:t>
            </a:r>
            <a:endParaRPr lang="en-US" altLang="zh-CN"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0000"/>
              </a:lnSpc>
              <a:buNone/>
            </a:pP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使用</a:t>
            </a:r>
            <a:r>
              <a:rPr lang="en-US" altLang="zh-CN"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Gitlab</a:t>
            </a: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a:t>
            </a:r>
            <a:r>
              <a:rPr lang="en-US" altLang="zh-CN"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Gitlab</a:t>
            </a: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的一系列的设定使我们可以方便地进行项目管理。事半功倍！</a:t>
            </a:r>
            <a:endParaRPr lang="en-US" altLang="zh-CN"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0000"/>
              </a:lnSpc>
              <a:buNone/>
            </a:pPr>
            <a:r>
              <a:rPr lang="zh-CN" alt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rPr>
              <a:t>今天展示的重点由有以下六点：</a:t>
            </a: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dirty="0">
                <a:solidFill>
                  <a:schemeClr val="tx1">
                    <a:lumMod val="65000"/>
                    <a:lumOff val="35000"/>
                  </a:schemeClr>
                </a:solidFill>
                <a:latin typeface="+mn-lt"/>
                <a:ea typeface="微软雅黑" panose="020B0503020204020204" pitchFamily="34" charset="-122"/>
                <a:sym typeface="+mn-ea"/>
              </a:rPr>
              <a:t>Gitlab</a:t>
            </a:r>
            <a:r>
              <a:rPr lang="zh-CN" altLang="en-US" sz="1600" dirty="0">
                <a:solidFill>
                  <a:schemeClr val="tx1">
                    <a:lumMod val="65000"/>
                    <a:lumOff val="35000"/>
                  </a:schemeClr>
                </a:solidFill>
                <a:latin typeface="+mn-lt"/>
                <a:ea typeface="微软雅黑" panose="020B0503020204020204" pitchFamily="34" charset="-122"/>
                <a:sym typeface="+mn-ea"/>
              </a:rPr>
              <a:t>项目管理</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1" name="Text Placeholder 33"/>
          <p:cNvSpPr txBox="1"/>
          <p:nvPr/>
        </p:nvSpPr>
        <p:spPr>
          <a:xfrm>
            <a:off x="7021451" y="2958550"/>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Milestone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设定</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2" name="Oval 41"/>
          <p:cNvSpPr txBox="1">
            <a:spLocks noChangeAspect="1"/>
          </p:cNvSpPr>
          <p:nvPr/>
        </p:nvSpPr>
        <p:spPr>
          <a:xfrm>
            <a:off x="9239404" y="2794012"/>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4" name="Text Placeholder 33"/>
          <p:cNvSpPr txBox="1"/>
          <p:nvPr/>
        </p:nvSpPr>
        <p:spPr>
          <a:xfrm>
            <a:off x="9885949" y="2973108"/>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Issue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拆分</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5" name="Oval 44"/>
          <p:cNvSpPr txBox="1">
            <a:spLocks noChangeAspect="1"/>
          </p:cNvSpPr>
          <p:nvPr/>
        </p:nvSpPr>
        <p:spPr>
          <a:xfrm>
            <a:off x="9214057" y="3790490"/>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7" name="Text Placeholder 33"/>
          <p:cNvSpPr txBox="1"/>
          <p:nvPr/>
        </p:nvSpPr>
        <p:spPr>
          <a:xfrm>
            <a:off x="9799006" y="3948043"/>
            <a:ext cx="2443021" cy="55179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使用</a:t>
            </a: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Label</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进行优先级管理</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48" name="Oval 47"/>
          <p:cNvSpPr txBox="1">
            <a:spLocks noChangeAspect="1"/>
          </p:cNvSpPr>
          <p:nvPr/>
        </p:nvSpPr>
        <p:spPr>
          <a:xfrm>
            <a:off x="6351773" y="4691997"/>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50" name="Text Placeholder 33"/>
          <p:cNvSpPr txBox="1"/>
          <p:nvPr/>
        </p:nvSpPr>
        <p:spPr>
          <a:xfrm>
            <a:off x="6936722" y="4818769"/>
            <a:ext cx="1939682" cy="2984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Issue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内的时间记录</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1" name="Oval 50"/>
          <p:cNvSpPr txBox="1">
            <a:spLocks noChangeAspect="1"/>
          </p:cNvSpPr>
          <p:nvPr/>
        </p:nvSpPr>
        <p:spPr>
          <a:xfrm>
            <a:off x="6355720" y="3766258"/>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4302859" y="3689413"/>
            <a:ext cx="2440930" cy="179211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02265" y="3947045"/>
            <a:ext cx="1874139"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Board</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上的事务拖动</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6" name="Text Placeholder 33"/>
          <p:cNvSpPr txBox="1"/>
          <p:nvPr/>
        </p:nvSpPr>
        <p:spPr>
          <a:xfrm>
            <a:off x="9824353" y="4862462"/>
            <a:ext cx="2073908" cy="2984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Merge Request</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的评审</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5" name="图片 4" descr="C:\Users\影\Desktop\78.jpg78"/>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4288790" y="2433955"/>
            <a:ext cx="1384935" cy="2378075"/>
          </a:xfrm>
          <a:prstGeom prst="rect">
            <a:avLst/>
          </a:prstGeom>
        </p:spPr>
      </p:pic>
      <p:sp>
        <p:nvSpPr>
          <p:cNvPr id="26" name="Oval 50">
            <a:extLst>
              <a:ext uri="{FF2B5EF4-FFF2-40B4-BE49-F238E27FC236}">
                <a16:creationId xmlns:a16="http://schemas.microsoft.com/office/drawing/2014/main" id="{3EB5D20B-C90A-4FE9-B552-AE4EEC465CBF}"/>
              </a:ext>
            </a:extLst>
          </p:cNvPr>
          <p:cNvSpPr txBox="1">
            <a:spLocks noChangeAspect="1"/>
          </p:cNvSpPr>
          <p:nvPr/>
        </p:nvSpPr>
        <p:spPr>
          <a:xfrm>
            <a:off x="6375627" y="5646028"/>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a:t>
            </a:r>
            <a:r>
              <a:rPr lang="en-US" altLang="zh-CN" sz="1200" dirty="0">
                <a:solidFill>
                  <a:schemeClr val="bg1"/>
                </a:solidFill>
                <a:sym typeface="+mn-ea"/>
              </a:rPr>
              <a:t>7</a:t>
            </a:r>
            <a:endParaRPr lang="en-US" sz="1200" dirty="0">
              <a:solidFill>
                <a:schemeClr val="bg1"/>
              </a:solidFill>
              <a:sym typeface="+mn-ea"/>
            </a:endParaRPr>
          </a:p>
        </p:txBody>
      </p:sp>
      <p:sp>
        <p:nvSpPr>
          <p:cNvPr id="2" name="矩形 1">
            <a:extLst>
              <a:ext uri="{FF2B5EF4-FFF2-40B4-BE49-F238E27FC236}">
                <a16:creationId xmlns:a16="http://schemas.microsoft.com/office/drawing/2014/main" id="{E3E5C1CB-B952-4CD5-85E3-B366526131BB}"/>
              </a:ext>
            </a:extLst>
          </p:cNvPr>
          <p:cNvSpPr/>
          <p:nvPr/>
        </p:nvSpPr>
        <p:spPr>
          <a:xfrm>
            <a:off x="6926898" y="5773898"/>
            <a:ext cx="2518638" cy="369332"/>
          </a:xfrm>
          <a:prstGeom prst="rect">
            <a:avLst/>
          </a:prstGeom>
        </p:spPr>
        <p:txBody>
          <a:bodyPr wrap="none">
            <a:spAutoFit/>
          </a:bodyPr>
          <a:lstStyle/>
          <a:p>
            <a:r>
              <a:rPr lang="en-US"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Gitlab</a:t>
            </a:r>
            <a:r>
              <a:rPr lang="en-AU"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 CI</a:t>
            </a:r>
            <a:r>
              <a:rPr lang="zh-CN" altLang="en-US"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流水线的搭建</a:t>
            </a:r>
            <a:endParaRPr lang="en-US" altLang="zh-CN"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B</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L</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F</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M</a:t>
              </a:r>
            </a:p>
          </p:txBody>
        </p:sp>
      </p:grpSp>
      <p:sp>
        <p:nvSpPr>
          <p:cNvPr id="36" name="文本框 35"/>
          <p:cNvSpPr txBox="1"/>
          <p:nvPr/>
        </p:nvSpPr>
        <p:spPr>
          <a:xfrm>
            <a:off x="7659808" y="1031419"/>
            <a:ext cx="197729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查看</a:t>
            </a: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Milestone</a:t>
            </a:r>
          </a:p>
        </p:txBody>
      </p:sp>
      <p:sp>
        <p:nvSpPr>
          <p:cNvPr id="37" name="文本框 36"/>
          <p:cNvSpPr txBox="1"/>
          <p:nvPr/>
        </p:nvSpPr>
        <p:spPr>
          <a:xfrm>
            <a:off x="7659808" y="4876130"/>
            <a:ext cx="3858276"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一个</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Milestone</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下又可以划分数个</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Issue</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，组员可以通过提交解决</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Issue</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a:p>
            <a:pPr indent="0" algn="l" fontAlgn="auto"/>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组长通过</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merge request</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来增加里程碑的完成度。</a:t>
            </a:r>
            <a:endPar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a:p>
            <a:pPr indent="0" algn="l" fontAlgn="auto"/>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当完成度</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100%</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，组长可以提前关闭里程碑；时间不够，也可以延长里程碑的</a:t>
            </a:r>
            <a:r>
              <a:rPr lang="en-US" altLang="zh-CN"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due date</a:t>
            </a:r>
            <a:r>
              <a:rPr lang="zh-CN" altLang="en-US" sz="14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4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968077"/>
            <a:ext cx="181546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spc="42" dirty="0">
                <a:solidFill>
                  <a:schemeClr val="bg1">
                    <a:lumMod val="50000"/>
                  </a:schemeClr>
                </a:solidFill>
                <a:latin typeface="Verdana" panose="020B0604030504040204" charset="0"/>
                <a:ea typeface="微软雅黑" panose="020B0503020204020204" pitchFamily="34" charset="-122"/>
                <a:cs typeface="Oswald Light"/>
                <a:sym typeface="+mn-ea"/>
              </a:rPr>
              <a:t>建立</a:t>
            </a:r>
            <a:r>
              <a:rPr lang="en-US" altLang="zh-CN" sz="1600" b="1" spc="42" dirty="0">
                <a:solidFill>
                  <a:schemeClr val="bg1">
                    <a:lumMod val="50000"/>
                  </a:schemeClr>
                </a:solidFill>
                <a:latin typeface="Verdana" panose="020B0604030504040204" charset="0"/>
                <a:ea typeface="微软雅黑" panose="020B0503020204020204" pitchFamily="34" charset="-122"/>
                <a:cs typeface="Oswald Light"/>
                <a:sym typeface="+mn-ea"/>
              </a:rPr>
              <a:t>Milestone</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1116636" y="4738370"/>
            <a:ext cx="332391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r>
              <a:rPr lang="en-US" altLang="zh-CN" sz="16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Milestone</a:t>
            </a:r>
            <a:r>
              <a:rPr lang="zh-CN" altLang="en-US" sz="1600" kern="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的设定要合乎情理，划定一段时间，这段时间完成一定量的任务，不能太多，也不能太少。</a:t>
            </a:r>
            <a:endParaRPr lang="en-US" altLang="zh-CN" sz="16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1829848" y="4375939"/>
            <a:ext cx="233797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b="1" spc="42" dirty="0">
                <a:solidFill>
                  <a:schemeClr val="bg1">
                    <a:lumMod val="50000"/>
                  </a:schemeClr>
                </a:solidFill>
                <a:latin typeface="Verdana" panose="020B0604030504040204" charset="0"/>
                <a:ea typeface="微软雅黑" panose="020B0503020204020204" pitchFamily="34" charset="-122"/>
                <a:cs typeface="Oswald Light"/>
                <a:sym typeface="+mn-ea"/>
              </a:rPr>
              <a:t>合理规划</a:t>
            </a:r>
            <a:r>
              <a:rPr lang="en-US" altLang="zh-CN" sz="1600" b="1" spc="42" dirty="0">
                <a:solidFill>
                  <a:schemeClr val="bg1">
                    <a:lumMod val="50000"/>
                  </a:schemeClr>
                </a:solidFill>
                <a:latin typeface="Verdana" panose="020B0604030504040204" charset="0"/>
                <a:ea typeface="微软雅黑" panose="020B0503020204020204" pitchFamily="34" charset="-122"/>
                <a:cs typeface="Oswald Light"/>
                <a:sym typeface="+mn-ea"/>
              </a:rPr>
              <a:t>Milestone</a:t>
            </a:r>
            <a:endPar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6" name="Oval 38">
            <a:extLst>
              <a:ext uri="{FF2B5EF4-FFF2-40B4-BE49-F238E27FC236}">
                <a16:creationId xmlns:a16="http://schemas.microsoft.com/office/drawing/2014/main" id="{0D6F5384-6F18-4197-844B-13BF9CC12B77}"/>
              </a:ext>
            </a:extLst>
          </p:cNvPr>
          <p:cNvSpPr txBox="1">
            <a:spLocks noChangeAspect="1"/>
          </p:cNvSpPr>
          <p:nvPr/>
        </p:nvSpPr>
        <p:spPr>
          <a:xfrm>
            <a:off x="146775" y="182068"/>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18" name="Text Placeholder 33">
            <a:extLst>
              <a:ext uri="{FF2B5EF4-FFF2-40B4-BE49-F238E27FC236}">
                <a16:creationId xmlns:a16="http://schemas.microsoft.com/office/drawing/2014/main" id="{F8DF590A-2B94-4F6D-A6CB-8AD07F938560}"/>
              </a:ext>
            </a:extLst>
          </p:cNvPr>
          <p:cNvSpPr txBox="1"/>
          <p:nvPr/>
        </p:nvSpPr>
        <p:spPr>
          <a:xfrm>
            <a:off x="793320" y="346606"/>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Milestone</a:t>
            </a:r>
            <a:r>
              <a:rPr lang="zh-CN" altLang="en-US"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设定</a:t>
            </a:r>
            <a:endParaRPr lang="en-AU" sz="1600" b="1"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pic>
        <p:nvPicPr>
          <p:cNvPr id="7" name="图片 6">
            <a:extLst>
              <a:ext uri="{FF2B5EF4-FFF2-40B4-BE49-F238E27FC236}">
                <a16:creationId xmlns:a16="http://schemas.microsoft.com/office/drawing/2014/main" id="{2B25FEF9-D37D-45D5-B378-3893EA6EC169}"/>
              </a:ext>
            </a:extLst>
          </p:cNvPr>
          <p:cNvPicPr>
            <a:picLocks noChangeAspect="1"/>
          </p:cNvPicPr>
          <p:nvPr/>
        </p:nvPicPr>
        <p:blipFill>
          <a:blip r:embed="rId2"/>
          <a:stretch>
            <a:fillRect/>
          </a:stretch>
        </p:blipFill>
        <p:spPr>
          <a:xfrm>
            <a:off x="78975" y="1293989"/>
            <a:ext cx="4361579" cy="1560814"/>
          </a:xfrm>
          <a:prstGeom prst="rect">
            <a:avLst/>
          </a:prstGeom>
        </p:spPr>
      </p:pic>
      <p:pic>
        <p:nvPicPr>
          <p:cNvPr id="10" name="图片 9">
            <a:extLst>
              <a:ext uri="{FF2B5EF4-FFF2-40B4-BE49-F238E27FC236}">
                <a16:creationId xmlns:a16="http://schemas.microsoft.com/office/drawing/2014/main" id="{AE9FA3BC-ADFF-441C-9E19-7A4FB5FCB5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9808" y="1506021"/>
            <a:ext cx="3564662" cy="1591995"/>
          </a:xfrm>
          <a:prstGeom prst="rect">
            <a:avLst/>
          </a:prstGeom>
        </p:spPr>
      </p:pic>
      <p:sp>
        <p:nvSpPr>
          <p:cNvPr id="11" name="矩形 10">
            <a:extLst>
              <a:ext uri="{FF2B5EF4-FFF2-40B4-BE49-F238E27FC236}">
                <a16:creationId xmlns:a16="http://schemas.microsoft.com/office/drawing/2014/main" id="{7E569CC6-FA2E-4EF8-9364-C72108BF8DF7}"/>
              </a:ext>
            </a:extLst>
          </p:cNvPr>
          <p:cNvSpPr/>
          <p:nvPr/>
        </p:nvSpPr>
        <p:spPr>
          <a:xfrm>
            <a:off x="7678579" y="4375939"/>
            <a:ext cx="1763560" cy="338554"/>
          </a:xfrm>
          <a:prstGeom prst="rect">
            <a:avLst/>
          </a:prstGeom>
        </p:spPr>
        <p:txBody>
          <a:bodyPr wrap="none">
            <a:spAutoFit/>
          </a:bodyPr>
          <a:lstStyle/>
          <a:p>
            <a:pPr algn="r"/>
            <a:r>
              <a:rPr lang="zh-CN" altLang="en-US" sz="1600" b="1" spc="42" dirty="0">
                <a:solidFill>
                  <a:schemeClr val="bg1">
                    <a:lumMod val="50000"/>
                  </a:schemeClr>
                </a:solidFill>
                <a:latin typeface="Verdana" panose="020B0604030504040204" charset="0"/>
                <a:ea typeface="微软雅黑" panose="020B0503020204020204" pitchFamily="34" charset="-122"/>
                <a:cs typeface="Oswald Light"/>
                <a:sym typeface="+mn-ea"/>
              </a:rPr>
              <a:t>管理</a:t>
            </a:r>
            <a:r>
              <a:rPr lang="en-US" altLang="zh-CN" sz="1600" b="1" spc="42" dirty="0">
                <a:solidFill>
                  <a:schemeClr val="bg1">
                    <a:lumMod val="50000"/>
                  </a:schemeClr>
                </a:solidFill>
                <a:latin typeface="Verdana" panose="020B0604030504040204" charset="0"/>
                <a:ea typeface="微软雅黑" panose="020B0503020204020204" pitchFamily="34" charset="-122"/>
                <a:cs typeface="Oswald Light"/>
                <a:sym typeface="+mn-ea"/>
              </a:rPr>
              <a:t>Milestone</a:t>
            </a:r>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1693</Words>
  <Application>Microsoft Office PowerPoint</Application>
  <PresentationFormat>宽屏</PresentationFormat>
  <Paragraphs>309</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FontAwesome</vt:lpstr>
      <vt:lpstr>Gill Sans</vt:lpstr>
      <vt:lpstr>Microsoft YaHei Light</vt:lpstr>
      <vt:lpstr>Roboto Light</vt:lpstr>
      <vt:lpstr>Roboto Medium</vt:lpstr>
      <vt:lpstr>微软雅黑</vt:lpstr>
      <vt:lpstr>微软雅黑 Light</vt:lpstr>
      <vt:lpstr>Agency FB</vt:lpstr>
      <vt:lpstr>Arial</vt:lpstr>
      <vt:lpstr>Calibri</vt:lpstr>
      <vt:lpstr>Calibri Light</vt:lpstr>
      <vt:lpstr>Impact</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Issue列表</vt:lpstr>
      <vt:lpstr>PowerPoint 演示文稿</vt:lpstr>
      <vt:lpstr>第一周boards情况</vt:lpstr>
      <vt:lpstr>PowerPoint 演示文稿</vt:lpstr>
      <vt:lpstr>PowerPoint 演示文稿</vt:lpstr>
      <vt:lpstr>PowerPoint 演示文稿</vt:lpstr>
      <vt:lpstr>人工Review场景</vt:lpstr>
      <vt:lpstr>PowerPoint 演示文稿</vt:lpstr>
      <vt:lpstr>流水线示例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水彩墨迹</dc:title>
  <dc:creator>第一PPT</dc:creator>
  <cp:keywords>www.1ppt.com</cp:keywords>
  <dc:description>第一PPT，www.1ppt.com</dc:description>
  <cp:lastModifiedBy>1786386686@qq.com</cp:lastModifiedBy>
  <cp:revision>67</cp:revision>
  <dcterms:created xsi:type="dcterms:W3CDTF">2015-05-05T08:02:00Z</dcterms:created>
  <dcterms:modified xsi:type="dcterms:W3CDTF">2019-12-28T17:11:29Z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