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376" r:id="rId36"/>
    <p:sldId id="377" r:id="rId37"/>
    <p:sldId id="378" r:id="rId38"/>
    <p:sldId id="379" r:id="rId39"/>
    <p:sldId id="380" r:id="rId40"/>
    <p:sldId id="381" r:id="rId41"/>
    <p:sldId id="382" r:id="rId42"/>
    <p:sldId id="383" r:id="rId43"/>
    <p:sldId id="384" r:id="rId44"/>
    <p:sldId id="385" r:id="rId45"/>
    <p:sldId id="38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FB05-13EF-4859-AE4E-0BCC2D5F1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A353B-FEBB-4CF1-ACFB-FDF7A3080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E7166-96F5-4C40-B857-C6FAF01F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4FA7-399A-40AC-ADDA-6FDF003CDC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C8F0F-740C-4D40-8597-84275249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83590-202B-4112-A0C9-8BF0C0FD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56F-B14E-448D-AC96-3AC68486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0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BEB0-18E5-44CC-AC5C-D1C13270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2F3DA-FF20-46A0-B312-1C503E7B3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E1039-47FF-4513-B77A-B0DDC8D8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4FA7-399A-40AC-ADDA-6FDF003CDC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72BE3-C324-4053-8AC2-B5D1715B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4C38F-12B2-4ECB-968D-EC07E915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56F-B14E-448D-AC96-3AC68486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6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D802C-6DF3-48CC-B259-38126D831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D54DA-7928-4BAC-8DF2-A317DD4B6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47145-4CC8-44C6-9E8D-C775CB22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4FA7-399A-40AC-ADDA-6FDF003CDC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64592-CB7F-47DE-8EAB-B35F1FA5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F37EE-8D7E-46B8-89CF-98E81359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56F-B14E-448D-AC96-3AC68486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1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91F3-24FE-4775-9BF8-AFD0924B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EE783-7517-4149-8EA4-74D41F210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38233-9776-4A88-B92F-3CC4387D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4FA7-399A-40AC-ADDA-6FDF003CDC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17038-A159-41C0-AC93-E59A7E59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CBA41-FFCE-4D1D-8759-27EE2532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56F-B14E-448D-AC96-3AC68486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6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178C1-68A6-40A6-A93B-405096AD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00C4D-397F-48FF-8A24-F8ED10429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D4837-07AE-47A5-9384-31EA3F29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4FA7-399A-40AC-ADDA-6FDF003CDC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5A76C-06D4-46E3-9A52-EE7A37D0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FF6DC-B7C8-440E-8C5A-360E1DB6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56F-B14E-448D-AC96-3AC68486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0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D571-D138-4B50-8941-5C9D0220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E6F45-4CE6-4B78-B454-209DA9378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0C1BC-5E0B-47D1-B5DF-BFBAA179D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BDF00-BFD3-43F6-99D1-67FC5CF1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4FA7-399A-40AC-ADDA-6FDF003CDC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0D6A3-37B3-4250-8256-185D5C2E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28A3E-6DC1-4DEE-800D-AA41E720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56F-B14E-448D-AC96-3AC68486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7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3168-79A7-4B9D-AC5C-D62EC2E75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0863A-9F34-439D-8A8F-8FB11EB56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8311A-E1BF-4FC3-BBB5-AC47529CD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099EA-5436-49BA-ACF4-4A4311246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E4A31-9259-429C-B00E-F733FA338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04CB4-1D13-4A49-B9A3-F3931882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4FA7-399A-40AC-ADDA-6FDF003CDC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CA234-BA29-48FF-A91D-24CCBB0C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1CE3F-0A4E-4306-90DD-47A8EB86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56F-B14E-448D-AC96-3AC68486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5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6F93B-6307-4DF1-985D-D0C378A1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5FD52-DFA2-4972-866B-340CC024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4FA7-399A-40AC-ADDA-6FDF003CDC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6682F-7294-4DE5-B226-D46EFDBE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2A614-18FD-428C-BAEF-B1AB8658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56F-B14E-448D-AC96-3AC68486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1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4A357D-3D28-4393-B7F4-14189FC1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4FA7-399A-40AC-ADDA-6FDF003CDC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9C2D3-E84A-40E5-9189-1DCABC67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E80FB-EE12-49BC-91C6-367047A3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56F-B14E-448D-AC96-3AC68486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9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4BE3-04A3-4B77-8985-33AA46E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2975C-0622-422E-8054-3660F83CF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43109-379C-4AA5-BB4C-8A83E0026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AB251-B10C-4704-9215-C97A44CA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4FA7-399A-40AC-ADDA-6FDF003CDC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FB746-AD06-4D30-AEA6-A6BB4657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5EE09-0E2F-4B67-A577-34CC0205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56F-B14E-448D-AC96-3AC68486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6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D031-6516-46D9-BEE2-98297FD0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4F754-79E4-46F2-BC94-96C6EF982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42294-B5E3-420B-9E9E-8F1093E24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DEC6F-F6E9-4B1F-8EE3-1AC47289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4FA7-399A-40AC-ADDA-6FDF003CDC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3C34D-D14C-4E39-86FA-4B9A1233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EDC2D-0402-4142-9025-3828B498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56F-B14E-448D-AC96-3AC68486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9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46B92-5BAB-427A-9079-12578C23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E4180-4F1E-44D0-AD87-7411A1583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A2BB5-91D0-4531-95A5-0305E2127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64FA7-399A-40AC-ADDA-6FDF003CDC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41D2A-D6E1-4EFC-9F02-DF274F429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FF7B7-688B-4AA7-B053-314479E1A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C356F-B14E-448D-AC96-3AC68486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9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986E-2C2C-4AE4-B6B7-BEC7D5C5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39" y="524334"/>
            <a:ext cx="6712324" cy="1036469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diagnostic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rgbClr val="66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A08F58-AC2F-4524-A6EF-2C93D17F9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0015" y="2175573"/>
            <a:ext cx="2579918" cy="713131"/>
          </a:xfrm>
          <a:ln>
            <a:noFill/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660066"/>
                </a:solidFill>
              </a:rPr>
              <a:t>P(</a:t>
            </a:r>
            <a:r>
              <a:rPr lang="mr-IN" sz="3000" dirty="0">
                <a:solidFill>
                  <a:srgbClr val="660066"/>
                </a:solidFill>
              </a:rPr>
              <a:t>Y</a:t>
            </a:r>
            <a:r>
              <a:rPr lang="en-US" sz="3000" dirty="0">
                <a:solidFill>
                  <a:srgbClr val="660066"/>
                </a:solidFill>
              </a:rPr>
              <a:t>=1|</a:t>
            </a:r>
            <a:r>
              <a:rPr lang="en-US" sz="3000" dirty="0">
                <a:solidFill>
                  <a:srgbClr val="008000"/>
                </a:solidFill>
              </a:rPr>
              <a:t>x</a:t>
            </a:r>
            <a:r>
              <a:rPr lang="en-US" sz="3000" dirty="0">
                <a:solidFill>
                  <a:srgbClr val="660066"/>
                </a:solidFill>
              </a:rPr>
              <a:t>)</a:t>
            </a:r>
            <a:r>
              <a:rPr lang="mr-IN" sz="3000" dirty="0"/>
              <a:t> =f(</a:t>
            </a:r>
            <a:r>
              <a:rPr lang="mr-IN" sz="3000" dirty="0">
                <a:solidFill>
                  <a:srgbClr val="008000"/>
                </a:solidFill>
              </a:rPr>
              <a:t>X</a:t>
            </a:r>
            <a:r>
              <a:rPr lang="mr-IN" sz="3000" dirty="0"/>
              <a:t>)</a:t>
            </a:r>
            <a:r>
              <a:rPr lang="en-US" sz="3000" dirty="0">
                <a:solidFill>
                  <a:srgbClr val="FF0000"/>
                </a:solidFill>
              </a:rPr>
              <a:t> 	</a:t>
            </a:r>
            <a:r>
              <a:rPr lang="en-US" sz="1500" dirty="0"/>
              <a:t>        </a:t>
            </a:r>
            <a:endParaRPr lang="mr-IN" sz="3000" b="1" dirty="0"/>
          </a:p>
          <a:p>
            <a:pPr marL="0" indent="0">
              <a:buNone/>
            </a:pPr>
            <a:endParaRPr lang="en-US" sz="3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mr-IN" sz="3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A2AC41B-E8EE-44B4-B19B-B37D7BFC28DF}"/>
              </a:ext>
            </a:extLst>
          </p:cNvPr>
          <p:cNvGraphicFramePr>
            <a:graphicFrameLocks noGrp="1"/>
          </p:cNvGraphicFramePr>
          <p:nvPr/>
        </p:nvGraphicFramePr>
        <p:xfrm>
          <a:off x="2002534" y="3690746"/>
          <a:ext cx="4093464" cy="1238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555">
                  <a:extLst>
                    <a:ext uri="{9D8B030D-6E8A-4147-A177-3AD203B41FA5}">
                      <a16:colId xmlns:a16="http://schemas.microsoft.com/office/drawing/2014/main" val="1948256857"/>
                    </a:ext>
                  </a:extLst>
                </a:gridCol>
                <a:gridCol w="1193177">
                  <a:extLst>
                    <a:ext uri="{9D8B030D-6E8A-4147-A177-3AD203B41FA5}">
                      <a16:colId xmlns:a16="http://schemas.microsoft.com/office/drawing/2014/main" val="2169149663"/>
                    </a:ext>
                  </a:extLst>
                </a:gridCol>
                <a:gridCol w="1222645">
                  <a:extLst>
                    <a:ext uri="{9D8B030D-6E8A-4147-A177-3AD203B41FA5}">
                      <a16:colId xmlns:a16="http://schemas.microsoft.com/office/drawing/2014/main" val="1039185361"/>
                    </a:ext>
                  </a:extLst>
                </a:gridCol>
                <a:gridCol w="824087">
                  <a:extLst>
                    <a:ext uri="{9D8B030D-6E8A-4147-A177-3AD203B41FA5}">
                      <a16:colId xmlns:a16="http://schemas.microsoft.com/office/drawing/2014/main" val="4096717960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MexicoF2F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Predicted</a:t>
                      </a:r>
                    </a:p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Predicted</a:t>
                      </a:r>
                    </a:p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Total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9275240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dirty="0">
                          <a:effectLst/>
                          <a:latin typeface="SourceSansPro"/>
                        </a:rPr>
                        <a:t>Actually 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dirty="0">
                          <a:solidFill>
                            <a:srgbClr val="4CAF50"/>
                          </a:solidFill>
                          <a:effectLst/>
                          <a:latin typeface="SourceSansPro"/>
                        </a:rPr>
                        <a:t>6,300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dirty="0">
                          <a:solidFill>
                            <a:srgbClr val="CE1228"/>
                          </a:solidFill>
                          <a:effectLst/>
                          <a:latin typeface="SourceSansPro"/>
                        </a:rPr>
                        <a:t>1,408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dirty="0">
                          <a:solidFill>
                            <a:srgbClr val="FFC000"/>
                          </a:solidFill>
                          <a:effectLst/>
                          <a:latin typeface="SourceSansPro"/>
                        </a:rPr>
                        <a:t>7,708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90731357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>
                          <a:effectLst/>
                          <a:latin typeface="SourceSansPro"/>
                        </a:rPr>
                        <a:t>Actually 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dirty="0">
                          <a:solidFill>
                            <a:srgbClr val="CE1228"/>
                          </a:solidFill>
                          <a:effectLst/>
                          <a:latin typeface="SourceSansPro"/>
                        </a:rPr>
                        <a:t>2,015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dirty="0">
                          <a:solidFill>
                            <a:srgbClr val="4CAF50"/>
                          </a:solidFill>
                          <a:effectLst/>
                          <a:latin typeface="SourceSansPro"/>
                        </a:rPr>
                        <a:t>1,995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dirty="0">
                          <a:effectLst/>
                          <a:latin typeface="SourceSansPro"/>
                        </a:rPr>
                        <a:t>4,010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12662392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>
                          <a:effectLst/>
                          <a:latin typeface="SourceSansPro"/>
                        </a:rPr>
                        <a:t>Total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dirty="0">
                          <a:effectLst/>
                          <a:latin typeface="SourceSansPro"/>
                        </a:rPr>
                        <a:t>8,315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dirty="0">
                          <a:effectLst/>
                          <a:latin typeface="SourceSansPro"/>
                        </a:rPr>
                        <a:t>3,403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dirty="0">
                          <a:effectLst/>
                          <a:latin typeface="SourceSansPro"/>
                        </a:rPr>
                        <a:t>11,718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1024395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0A3C30B-8DA7-4561-AA0B-21C641E18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50" y="3356955"/>
            <a:ext cx="3807543" cy="18284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E53C71-1491-4B96-B76B-D8011EF73976}"/>
              </a:ext>
            </a:extLst>
          </p:cNvPr>
          <p:cNvSpPr txBox="1"/>
          <p:nvPr/>
        </p:nvSpPr>
        <p:spPr>
          <a:xfrm>
            <a:off x="9305877" y="4697645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 </a:t>
            </a:r>
            <a:r>
              <a:rPr lang="en-US" sz="750" dirty="0"/>
              <a:t>(</a:t>
            </a:r>
            <a:r>
              <a:rPr lang="en-US" sz="750" dirty="0">
                <a:solidFill>
                  <a:schemeClr val="accent3"/>
                </a:solidFill>
              </a:rPr>
              <a:t>6,300+1,995</a:t>
            </a:r>
            <a:r>
              <a:rPr lang="en-US" sz="750" dirty="0"/>
              <a:t>)/11,718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BC851D-9D28-4A35-B09C-FF3B3A8BC924}"/>
              </a:ext>
            </a:extLst>
          </p:cNvPr>
          <p:cNvSpPr txBox="1"/>
          <p:nvPr/>
        </p:nvSpPr>
        <p:spPr>
          <a:xfrm>
            <a:off x="9466906" y="4309871"/>
            <a:ext cx="100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Average Recall &amp; Precision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7E3A5-B12E-4EAC-A4BF-0DE082D9A618}"/>
              </a:ext>
            </a:extLst>
          </p:cNvPr>
          <p:cNvSpPr txBox="1"/>
          <p:nvPr/>
        </p:nvSpPr>
        <p:spPr>
          <a:xfrm>
            <a:off x="9727482" y="4058374"/>
            <a:ext cx="65434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solidFill>
                  <a:schemeClr val="accent3"/>
                </a:solidFill>
              </a:rPr>
              <a:t>6,300</a:t>
            </a:r>
            <a:r>
              <a:rPr lang="en-US" sz="750" dirty="0"/>
              <a:t>/7,708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2F775-DDF2-4B4F-84DB-8E3C3DE9E6D3}"/>
              </a:ext>
            </a:extLst>
          </p:cNvPr>
          <p:cNvSpPr txBox="1"/>
          <p:nvPr/>
        </p:nvSpPr>
        <p:spPr>
          <a:xfrm>
            <a:off x="9671665" y="3742775"/>
            <a:ext cx="70083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/>
              <a:t> </a:t>
            </a:r>
            <a:r>
              <a:rPr lang="en-US" sz="750" dirty="0">
                <a:solidFill>
                  <a:schemeClr val="accent3"/>
                </a:solidFill>
              </a:rPr>
              <a:t>6.,300</a:t>
            </a:r>
            <a:r>
              <a:rPr lang="en-US" sz="750" dirty="0"/>
              <a:t>/8,315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2C42B-4A8D-4F63-803E-08DC53A05C54}"/>
              </a:ext>
            </a:extLst>
          </p:cNvPr>
          <p:cNvSpPr txBox="1"/>
          <p:nvPr/>
        </p:nvSpPr>
        <p:spPr>
          <a:xfrm>
            <a:off x="8446637" y="2717063"/>
            <a:ext cx="17184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Threshold =0.4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090" y="342238"/>
            <a:ext cx="1999910" cy="153955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A08F58-AC2F-4524-A6EF-2C93D17F9F5A}"/>
              </a:ext>
            </a:extLst>
          </p:cNvPr>
          <p:cNvSpPr txBox="1">
            <a:spLocks/>
          </p:cNvSpPr>
          <p:nvPr/>
        </p:nvSpPr>
        <p:spPr>
          <a:xfrm>
            <a:off x="2002535" y="1542242"/>
            <a:ext cx="5817480" cy="199277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sz="1800" dirty="0"/>
              <a:t> The model computes the probability of success</a:t>
            </a:r>
          </a:p>
          <a:p>
            <a:pPr>
              <a:buFont typeface="Wingdings" charset="2"/>
              <a:buChar char="Ø"/>
            </a:pPr>
            <a:r>
              <a:rPr lang="en-US" sz="1800" dirty="0"/>
              <a:t>Threshold should be selected to predict 1 and 0</a:t>
            </a:r>
          </a:p>
          <a:p>
            <a:pPr>
              <a:buFont typeface="Wingdings" charset="2"/>
              <a:buChar char="Ø"/>
            </a:pPr>
            <a:r>
              <a:rPr lang="en-US" sz="1800" dirty="0"/>
              <a:t>Actuals and predicted values are compared</a:t>
            </a:r>
          </a:p>
          <a:p>
            <a:pPr marL="0" indent="0">
              <a:buNone/>
            </a:pPr>
            <a:r>
              <a:rPr lang="en-US" sz="1800" dirty="0"/>
              <a:t>Example on Confusion Matrix for the testing set</a:t>
            </a:r>
          </a:p>
          <a:p>
            <a:pPr>
              <a:buFont typeface="Wingdings" charset="2"/>
              <a:buChar char="Ø"/>
            </a:pPr>
            <a:endParaRPr lang="en-US" sz="12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A08F58-AC2F-4524-A6EF-2C93D17F9F5A}"/>
              </a:ext>
            </a:extLst>
          </p:cNvPr>
          <p:cNvSpPr txBox="1">
            <a:spLocks/>
          </p:cNvSpPr>
          <p:nvPr/>
        </p:nvSpPr>
        <p:spPr>
          <a:xfrm>
            <a:off x="6642268" y="5395996"/>
            <a:ext cx="4025732" cy="14396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Recall or sensitivity </a:t>
            </a:r>
            <a:r>
              <a:rPr lang="mr-IN" sz="1200" dirty="0"/>
              <a:t>–</a:t>
            </a:r>
            <a:r>
              <a:rPr lang="en-US" sz="1200" dirty="0"/>
              <a:t> Pct. of true 1 correctly predicted </a:t>
            </a:r>
          </a:p>
          <a:p>
            <a:pPr marL="0" indent="0">
              <a:buNone/>
            </a:pPr>
            <a:r>
              <a:rPr lang="en-US" sz="1200" b="1" dirty="0"/>
              <a:t>Specificity </a:t>
            </a:r>
            <a:r>
              <a:rPr lang="mr-IN" sz="1200" dirty="0"/>
              <a:t>–</a:t>
            </a:r>
            <a:r>
              <a:rPr lang="en-US" sz="1200" dirty="0"/>
              <a:t> Percentage of True 0 correctly predicted</a:t>
            </a:r>
          </a:p>
          <a:p>
            <a:pPr marL="0" indent="0">
              <a:buNone/>
            </a:pPr>
            <a:r>
              <a:rPr lang="en-US" sz="1200" b="1" dirty="0"/>
              <a:t>Accuracy</a:t>
            </a:r>
            <a:r>
              <a:rPr lang="en-US" sz="1200" dirty="0"/>
              <a:t> </a:t>
            </a:r>
            <a:r>
              <a:rPr lang="mr-IN" sz="1200" dirty="0"/>
              <a:t>–</a:t>
            </a:r>
            <a:r>
              <a:rPr lang="en-US" sz="1200" dirty="0"/>
              <a:t> Total percent correct predictions</a:t>
            </a:r>
          </a:p>
          <a:p>
            <a:pPr marL="0" indent="0">
              <a:buNone/>
            </a:pPr>
            <a:r>
              <a:rPr lang="en-US" sz="1200" b="1" dirty="0"/>
              <a:t>Precision</a:t>
            </a:r>
            <a:r>
              <a:rPr lang="en-US" sz="1200" dirty="0"/>
              <a:t> </a:t>
            </a:r>
            <a:r>
              <a:rPr lang="mr-IN" sz="1200" dirty="0"/>
              <a:t>–</a:t>
            </a:r>
            <a:r>
              <a:rPr lang="en-US" sz="1200" dirty="0"/>
              <a:t> Pct. of true 1 among the predicted 1</a:t>
            </a:r>
          </a:p>
        </p:txBody>
      </p:sp>
    </p:spTree>
    <p:extLst>
      <p:ext uri="{BB962C8B-B14F-4D97-AF65-F5344CB8AC3E}">
        <p14:creationId xmlns:p14="http://schemas.microsoft.com/office/powerpoint/2010/main" val="1412479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3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413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007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528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9461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500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666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6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148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90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103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344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85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649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243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9517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897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35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821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2169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533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944E6E-AF0B-4980-B185-82CB91148A59}"/>
              </a:ext>
            </a:extLst>
          </p:cNvPr>
          <p:cNvSpPr txBox="1"/>
          <p:nvPr/>
        </p:nvSpPr>
        <p:spPr>
          <a:xfrm>
            <a:off x="1480" y="0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Use the Boston Data to answer the rest of the questions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/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What percent of suburbs have values of </a:t>
            </a:r>
            <a:r>
              <a:rPr lang="en-US" b="1" i="0" dirty="0" err="1">
                <a:solidFill>
                  <a:srgbClr val="2D3B45"/>
                </a:solidFill>
                <a:effectLst/>
                <a:latin typeface="Lato Extended"/>
              </a:rPr>
              <a:t>medv</a:t>
            </a:r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 between 20 and 40 assuming a normal distribution of </a:t>
            </a:r>
            <a:r>
              <a:rPr lang="en-US" b="1" i="0" dirty="0" err="1">
                <a:solidFill>
                  <a:srgbClr val="2D3B45"/>
                </a:solidFill>
                <a:effectLst/>
                <a:latin typeface="Lato Extended"/>
              </a:rPr>
              <a:t>medv</a:t>
            </a:r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?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05967-642D-4203-A1BD-8526E417BCF0}"/>
              </a:ext>
            </a:extLst>
          </p:cNvPr>
          <p:cNvSpPr txBox="1"/>
          <p:nvPr/>
        </p:nvSpPr>
        <p:spPr>
          <a:xfrm>
            <a:off x="0" y="1200329"/>
            <a:ext cx="105910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#Q-8 What percent of suburbs have values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medv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between 20 and 40 assuming a normal distribution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medv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?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## Probability till 20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pnorm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(20,mean(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Boston$medv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),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sd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Boston$medv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),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lower.tail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=TRUE)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# 0.3915077## Probability till 40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pnorm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(40,mean(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Boston$medv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),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sd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Boston$medv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),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lower.tail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=TRUE)#0.9712313##Probability between 20 and 40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pnorm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(40,mean(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Boston$medv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),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sd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Boston$medv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),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lower.tail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=TRUE) -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pnorm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(20,mean(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Boston$medv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),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sd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Boston$medv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),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lower.tail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=TRUE)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# Probability between 20 and 40 is 0.5797236 , rounded to 58%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47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065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9628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919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809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6318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234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3260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029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7673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862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3049C8-F3F8-4675-A172-CD5F35047939}"/>
              </a:ext>
            </a:extLst>
          </p:cNvPr>
          <p:cNvSpPr txBox="1"/>
          <p:nvPr/>
        </p:nvSpPr>
        <p:spPr>
          <a:xfrm>
            <a:off x="-104314" y="0"/>
            <a:ext cx="122963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###########################################################################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Q-9 What percent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medv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suburbs are above 25 assuming a normal distribution?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## Probability till 25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pnorm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(25,mean(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Boston$medv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),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sd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Boston$medv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),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lower.tail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=TRUE)# 0.6057495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##Probability larger than 25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1-pnorm(25,mean(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Boston$medv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),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sd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Boston$medv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),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lower.tail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=TRUE)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# Probability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larrer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than 25 is 0.3942505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approx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39%##########################################################################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D723D-7462-408B-BAF8-96A64BADAA9C}"/>
              </a:ext>
            </a:extLst>
          </p:cNvPr>
          <p:cNvSpPr txBox="1"/>
          <p:nvPr/>
        </p:nvSpPr>
        <p:spPr>
          <a:xfrm>
            <a:off x="-104314" y="2597549"/>
            <a:ext cx="122963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############################################################################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Q-10 What percent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medv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are below 30 assuming a normal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disdistribution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?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## Probability till 30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pnorm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(30,mean(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Boston$medv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),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sd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Boston$medv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),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lower.tail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=TRUE)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#79%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##########################################################################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4309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5831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00985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162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0968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2841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425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B084CA-EA83-4AD4-85D5-ECE3A12C4896}"/>
              </a:ext>
            </a:extLst>
          </p:cNvPr>
          <p:cNvSpPr txBox="1"/>
          <p:nvPr/>
        </p:nvSpPr>
        <p:spPr>
          <a:xfrm>
            <a:off x="-86558" y="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Q12 Describe the distribution of </a:t>
            </a:r>
            <a:r>
              <a:rPr lang="en-US" b="0" i="0" dirty="0" err="1">
                <a:solidFill>
                  <a:srgbClr val="2D3B45"/>
                </a:solidFill>
                <a:effectLst/>
                <a:latin typeface="Lato Extended"/>
              </a:rPr>
              <a:t>medv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61C53-D24B-41F1-B721-2C6AEFE39F7A}"/>
              </a:ext>
            </a:extLst>
          </p:cNvPr>
          <p:cNvSpPr txBox="1"/>
          <p:nvPr/>
        </p:nvSpPr>
        <p:spPr>
          <a:xfrm>
            <a:off x="0" y="369332"/>
            <a:ext cx="6161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Skewed to the right with outliers(</a:t>
            </a:r>
            <a:r>
              <a:rPr lang="zh-CN" altLang="en-US" b="0" i="0" dirty="0">
                <a:solidFill>
                  <a:srgbClr val="2D3B45"/>
                </a:solidFill>
                <a:effectLst/>
                <a:latin typeface="Lato Extended"/>
              </a:rPr>
              <a:t>反着的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F1944-317C-4D52-85B4-441A30472A67}"/>
              </a:ext>
            </a:extLst>
          </p:cNvPr>
          <p:cNvSpPr txBox="1"/>
          <p:nvPr/>
        </p:nvSpPr>
        <p:spPr>
          <a:xfrm>
            <a:off x="-86558" y="1134500"/>
            <a:ext cx="602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Aggregate(</a:t>
            </a:r>
            <a:r>
              <a:rPr lang="en-US" altLang="zh-CN" dirty="0" err="1"/>
              <a:t>medv</a:t>
            </a:r>
            <a:r>
              <a:rPr lang="en-US" altLang="zh-CN" dirty="0"/>
              <a:t> ~ </a:t>
            </a:r>
            <a:r>
              <a:rPr lang="en-US" altLang="zh-CN" dirty="0" err="1"/>
              <a:t>rm_round+bostron$chars</a:t>
            </a:r>
            <a:r>
              <a:rPr lang="en-US" altLang="zh-CN" dirty="0"/>
              <a:t>, data = , mean)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8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91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59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58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207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449</Words>
  <Application>Microsoft Office PowerPoint</Application>
  <PresentationFormat>Widescreen</PresentationFormat>
  <Paragraphs>60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Lato Extended</vt:lpstr>
      <vt:lpstr>SourceSansPro</vt:lpstr>
      <vt:lpstr>Arial</vt:lpstr>
      <vt:lpstr>Calibri</vt:lpstr>
      <vt:lpstr>Calibri Light</vt:lpstr>
      <vt:lpstr>Garamond</vt:lpstr>
      <vt:lpstr>Lato</vt:lpstr>
      <vt:lpstr>Wingdings</vt:lpstr>
      <vt:lpstr>Office Theme</vt:lpstr>
      <vt:lpstr>Model diagnostic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diagnostic </dc:title>
  <dc:creator>Haoyu Wang</dc:creator>
  <cp:lastModifiedBy>Haoyu Wang</cp:lastModifiedBy>
  <cp:revision>1</cp:revision>
  <dcterms:created xsi:type="dcterms:W3CDTF">2021-12-15T02:28:17Z</dcterms:created>
  <dcterms:modified xsi:type="dcterms:W3CDTF">2021-12-15T04:26:05Z</dcterms:modified>
</cp:coreProperties>
</file>