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2" r:id="rId8"/>
    <p:sldId id="263" r:id="rId9"/>
    <p:sldId id="264" r:id="rId10"/>
    <p:sldId id="261"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33"/>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ss-ca76b183-e7c6acc9-dku.us-east-1.app.dataiku.io/projects/ASSIGNMENT5/analysis/17xtB5Pv/ml/p/xlucoZYY/A-ASSIGNMENT5-17xtB5Pv-xlucoZYY-s1-pp6-m1/repor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D40A-1135-F24E-9D5B-3018097402E1}"/>
              </a:ext>
            </a:extLst>
          </p:cNvPr>
          <p:cNvSpPr>
            <a:spLocks noGrp="1"/>
          </p:cNvSpPr>
          <p:nvPr>
            <p:ph type="ctrTitle"/>
          </p:nvPr>
        </p:nvSpPr>
        <p:spPr/>
        <p:txBody>
          <a:bodyPr/>
          <a:lstStyle/>
          <a:p>
            <a:r>
              <a:rPr lang="en-US" dirty="0"/>
              <a:t>Assignment 5</a:t>
            </a:r>
            <a:br>
              <a:rPr lang="en-US" dirty="0"/>
            </a:br>
            <a:endParaRPr lang="en-US" dirty="0"/>
          </a:p>
        </p:txBody>
      </p:sp>
      <p:sp>
        <p:nvSpPr>
          <p:cNvPr id="3" name="Subtitle 2">
            <a:extLst>
              <a:ext uri="{FF2B5EF4-FFF2-40B4-BE49-F238E27FC236}">
                <a16:creationId xmlns:a16="http://schemas.microsoft.com/office/drawing/2014/main" id="{FEF649C1-91A6-654D-BF30-C3F48AC6BE1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9573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A87B-E0C7-CA43-841E-7E359FD581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CA7784-69EF-2D4B-91E6-0FE0BC7775BD}"/>
              </a:ext>
            </a:extLst>
          </p:cNvPr>
          <p:cNvSpPr>
            <a:spLocks noGrp="1"/>
          </p:cNvSpPr>
          <p:nvPr>
            <p:ph idx="1"/>
          </p:nvPr>
        </p:nvSpPr>
        <p:spPr>
          <a:xfrm>
            <a:off x="8049534" y="518160"/>
            <a:ext cx="3689075" cy="6339839"/>
          </a:xfrm>
        </p:spPr>
        <p:txBody>
          <a:bodyPr/>
          <a:lstStyle/>
          <a:p>
            <a:r>
              <a:rPr lang="en-US" altLang="zh-CN" dirty="0"/>
              <a:t>For</a:t>
            </a:r>
            <a:r>
              <a:rPr lang="zh-CN" altLang="en-US" dirty="0"/>
              <a:t> </a:t>
            </a:r>
            <a:r>
              <a:rPr lang="en-US" altLang="zh-CN" dirty="0"/>
              <a:t>the</a:t>
            </a:r>
            <a:r>
              <a:rPr lang="zh-CN" altLang="en-US" dirty="0"/>
              <a:t> </a:t>
            </a:r>
            <a:r>
              <a:rPr lang="en-US" altLang="zh-CN" dirty="0" err="1"/>
              <a:t>glu</a:t>
            </a:r>
            <a:r>
              <a:rPr lang="en-US" altLang="zh-CN" dirty="0"/>
              <a:t>,</a:t>
            </a:r>
            <a:r>
              <a:rPr lang="zh-CN" altLang="en-US" dirty="0"/>
              <a:t> </a:t>
            </a:r>
            <a:r>
              <a:rPr lang="en-US" altLang="zh-CN" dirty="0"/>
              <a:t>it</a:t>
            </a:r>
            <a:r>
              <a:rPr lang="zh-CN" altLang="en-US" dirty="0"/>
              <a:t> </a:t>
            </a:r>
            <a:r>
              <a:rPr lang="en-US" altLang="zh-CN" dirty="0"/>
              <a:t>remain</a:t>
            </a:r>
            <a:r>
              <a:rPr lang="zh-CN" altLang="en-US" dirty="0"/>
              <a:t> </a:t>
            </a:r>
            <a:r>
              <a:rPr lang="en-US" altLang="zh-CN" dirty="0"/>
              <a:t>in</a:t>
            </a:r>
            <a:r>
              <a:rPr lang="zh-CN" altLang="en-US" dirty="0"/>
              <a:t> </a:t>
            </a:r>
            <a:r>
              <a:rPr lang="en-US" altLang="zh-CN" dirty="0"/>
              <a:t>a</a:t>
            </a:r>
            <a:r>
              <a:rPr lang="zh-CN" altLang="en-US" dirty="0"/>
              <a:t> </a:t>
            </a:r>
            <a:r>
              <a:rPr lang="en-US" altLang="zh-CN" dirty="0"/>
              <a:t>reasonable</a:t>
            </a:r>
            <a:r>
              <a:rPr lang="zh-CN" altLang="en-US" dirty="0"/>
              <a:t> </a:t>
            </a:r>
            <a:r>
              <a:rPr lang="en-US" altLang="zh-CN" dirty="0"/>
              <a:t>increasing</a:t>
            </a:r>
            <a:r>
              <a:rPr lang="zh-CN" altLang="en-US" dirty="0"/>
              <a:t> </a:t>
            </a:r>
            <a:r>
              <a:rPr lang="en-US" altLang="zh-CN" dirty="0"/>
              <a:t>chance</a:t>
            </a:r>
            <a:r>
              <a:rPr lang="zh-CN" altLang="en-US" dirty="0"/>
              <a:t> </a:t>
            </a:r>
            <a:r>
              <a:rPr lang="en-US" altLang="zh-CN" dirty="0"/>
              <a:t>of</a:t>
            </a:r>
            <a:r>
              <a:rPr lang="zh-CN" altLang="en-US" dirty="0"/>
              <a:t> </a:t>
            </a:r>
            <a:r>
              <a:rPr lang="en-US" altLang="zh-CN" dirty="0"/>
              <a:t>getting</a:t>
            </a:r>
            <a:r>
              <a:rPr lang="zh-CN" altLang="en-US" dirty="0"/>
              <a:t> </a:t>
            </a:r>
            <a:r>
              <a:rPr lang="en-US" altLang="zh-CN" dirty="0"/>
              <a:t>diabetes,</a:t>
            </a:r>
            <a:r>
              <a:rPr lang="zh-CN" altLang="en-US" dirty="0"/>
              <a:t> </a:t>
            </a:r>
            <a:r>
              <a:rPr lang="en-US" altLang="zh-CN" dirty="0"/>
              <a:t>but</a:t>
            </a:r>
            <a:r>
              <a:rPr lang="zh-CN" altLang="en-US" dirty="0"/>
              <a:t> </a:t>
            </a:r>
            <a:r>
              <a:rPr lang="en-US" altLang="zh-CN" dirty="0"/>
              <a:t>after</a:t>
            </a:r>
            <a:r>
              <a:rPr lang="zh-CN" altLang="en-US" dirty="0"/>
              <a:t> </a:t>
            </a:r>
            <a:r>
              <a:rPr lang="en-US" altLang="zh-CN" dirty="0"/>
              <a:t>154</a:t>
            </a:r>
            <a:r>
              <a:rPr lang="zh-CN" altLang="en-US" dirty="0"/>
              <a:t> </a:t>
            </a:r>
            <a:r>
              <a:rPr lang="en-US" altLang="zh-CN" dirty="0"/>
              <a:t>it</a:t>
            </a:r>
            <a:r>
              <a:rPr lang="zh-CN" altLang="en-US" dirty="0"/>
              <a:t> </a:t>
            </a:r>
            <a:r>
              <a:rPr lang="en-US" altLang="zh-CN" dirty="0"/>
              <a:t>grows</a:t>
            </a:r>
            <a:r>
              <a:rPr lang="zh-CN" altLang="en-US" dirty="0"/>
              <a:t> </a:t>
            </a:r>
            <a:r>
              <a:rPr lang="en-US" altLang="zh-CN" dirty="0"/>
              <a:t>rapidly</a:t>
            </a:r>
            <a:r>
              <a:rPr lang="zh-CN" altLang="en-US" dirty="0"/>
              <a:t> </a:t>
            </a:r>
            <a:r>
              <a:rPr lang="en-US" altLang="zh-CN" dirty="0"/>
              <a:t>and</a:t>
            </a:r>
            <a:r>
              <a:rPr lang="zh-CN" altLang="en-US" dirty="0"/>
              <a:t> </a:t>
            </a:r>
            <a:r>
              <a:rPr lang="en-US" altLang="zh-CN" dirty="0"/>
              <a:t>it</a:t>
            </a:r>
            <a:r>
              <a:rPr lang="zh-CN" altLang="en-US" dirty="0"/>
              <a:t> </a:t>
            </a:r>
            <a:r>
              <a:rPr lang="en-US" altLang="zh-CN" dirty="0"/>
              <a:t>the</a:t>
            </a:r>
            <a:r>
              <a:rPr lang="zh-CN" altLang="en-US" dirty="0"/>
              <a:t> </a:t>
            </a:r>
            <a:r>
              <a:rPr lang="en-US" altLang="zh-CN" dirty="0"/>
              <a:t>first</a:t>
            </a:r>
            <a:r>
              <a:rPr lang="zh-CN" altLang="en-US" dirty="0"/>
              <a:t> </a:t>
            </a:r>
            <a:r>
              <a:rPr lang="en-US" altLang="zh-CN" dirty="0"/>
              <a:t>tree</a:t>
            </a:r>
            <a:r>
              <a:rPr lang="zh-CN" altLang="en-US" dirty="0"/>
              <a:t> </a:t>
            </a:r>
            <a:r>
              <a:rPr lang="en-US" altLang="zh-CN" dirty="0"/>
              <a:t>split</a:t>
            </a:r>
            <a:r>
              <a:rPr lang="zh-CN" altLang="en-US" dirty="0"/>
              <a:t> </a:t>
            </a:r>
            <a:r>
              <a:rPr lang="en-US" altLang="zh-CN" dirty="0"/>
              <a:t>condition.</a:t>
            </a:r>
            <a:endParaRPr lang="en-US" dirty="0"/>
          </a:p>
        </p:txBody>
      </p:sp>
      <p:pic>
        <p:nvPicPr>
          <p:cNvPr id="4" name="Picture 3">
            <a:extLst>
              <a:ext uri="{FF2B5EF4-FFF2-40B4-BE49-F238E27FC236}">
                <a16:creationId xmlns:a16="http://schemas.microsoft.com/office/drawing/2014/main" id="{45E9B39D-621D-4947-9B38-361D5414C251}"/>
              </a:ext>
            </a:extLst>
          </p:cNvPr>
          <p:cNvPicPr>
            <a:picLocks noChangeAspect="1"/>
          </p:cNvPicPr>
          <p:nvPr/>
        </p:nvPicPr>
        <p:blipFill>
          <a:blip r:embed="rId2"/>
          <a:stretch>
            <a:fillRect/>
          </a:stretch>
        </p:blipFill>
        <p:spPr>
          <a:xfrm>
            <a:off x="365761" y="1546860"/>
            <a:ext cx="7363734" cy="3916680"/>
          </a:xfrm>
          <a:prstGeom prst="rect">
            <a:avLst/>
          </a:prstGeom>
        </p:spPr>
      </p:pic>
    </p:spTree>
    <p:extLst>
      <p:ext uri="{BB962C8B-B14F-4D97-AF65-F5344CB8AC3E}">
        <p14:creationId xmlns:p14="http://schemas.microsoft.com/office/powerpoint/2010/main" val="58410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3833-9DEE-5643-ADBD-2E715E3AC5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37EC17-B7E9-9943-A4E3-0406264368E3}"/>
              </a:ext>
            </a:extLst>
          </p:cNvPr>
          <p:cNvSpPr>
            <a:spLocks noGrp="1"/>
          </p:cNvSpPr>
          <p:nvPr>
            <p:ph idx="1"/>
          </p:nvPr>
        </p:nvSpPr>
        <p:spPr>
          <a:xfrm>
            <a:off x="7475220" y="609600"/>
            <a:ext cx="3582036" cy="5539740"/>
          </a:xfrm>
        </p:spPr>
        <p:txBody>
          <a:bodyPr/>
          <a:lstStyle/>
          <a:p>
            <a:r>
              <a:rPr lang="en-US" altLang="zh-CN" dirty="0"/>
              <a:t>Since</a:t>
            </a:r>
            <a:r>
              <a:rPr lang="zh-CN" altLang="en-US" dirty="0"/>
              <a:t> </a:t>
            </a:r>
            <a:r>
              <a:rPr lang="en-US" altLang="zh-CN" dirty="0"/>
              <a:t>age</a:t>
            </a:r>
            <a:r>
              <a:rPr lang="zh-CN" altLang="en-US" dirty="0"/>
              <a:t> </a:t>
            </a:r>
            <a:r>
              <a:rPr lang="en-US" altLang="zh-CN" dirty="0"/>
              <a:t>24,</a:t>
            </a:r>
            <a:r>
              <a:rPr lang="zh-CN" altLang="en-US" dirty="0"/>
              <a:t> </a:t>
            </a:r>
            <a:r>
              <a:rPr lang="en-US" altLang="zh-CN" dirty="0"/>
              <a:t>people</a:t>
            </a:r>
            <a:r>
              <a:rPr lang="zh-CN" altLang="en-US" dirty="0"/>
              <a:t> </a:t>
            </a:r>
            <a:r>
              <a:rPr lang="en-US" altLang="zh-CN" dirty="0"/>
              <a:t>start</a:t>
            </a:r>
            <a:r>
              <a:rPr lang="zh-CN" altLang="en-US" dirty="0"/>
              <a:t> </a:t>
            </a:r>
            <a:r>
              <a:rPr lang="en-US" altLang="zh-CN" dirty="0"/>
              <a:t>to</a:t>
            </a:r>
            <a:r>
              <a:rPr lang="zh-CN" altLang="en-US" dirty="0"/>
              <a:t> </a:t>
            </a:r>
            <a:r>
              <a:rPr lang="en-US" altLang="zh-CN" dirty="0"/>
              <a:t>have</a:t>
            </a:r>
            <a:r>
              <a:rPr lang="zh-CN" altLang="en-US" dirty="0"/>
              <a:t> </a:t>
            </a:r>
            <a:r>
              <a:rPr lang="en-US" altLang="zh-CN" dirty="0"/>
              <a:t>a</a:t>
            </a:r>
            <a:r>
              <a:rPr lang="zh-CN" altLang="en-US" dirty="0"/>
              <a:t> </a:t>
            </a:r>
            <a:r>
              <a:rPr lang="en-US" altLang="zh-CN" dirty="0"/>
              <a:t>growing</a:t>
            </a:r>
            <a:r>
              <a:rPr lang="zh-CN" altLang="en-US" dirty="0"/>
              <a:t> </a:t>
            </a:r>
            <a:r>
              <a:rPr lang="en-US" altLang="zh-CN" dirty="0"/>
              <a:t>trend</a:t>
            </a:r>
            <a:r>
              <a:rPr lang="zh-CN" altLang="en-US" dirty="0"/>
              <a:t> </a:t>
            </a:r>
            <a:r>
              <a:rPr lang="en-US" altLang="zh-CN" dirty="0"/>
              <a:t>of</a:t>
            </a:r>
            <a:r>
              <a:rPr lang="zh-CN" altLang="en-US" dirty="0"/>
              <a:t> </a:t>
            </a:r>
            <a:r>
              <a:rPr lang="en-US" altLang="zh-CN" dirty="0"/>
              <a:t>getting</a:t>
            </a:r>
            <a:r>
              <a:rPr lang="zh-CN" altLang="en-US" dirty="0"/>
              <a:t> </a:t>
            </a:r>
            <a:r>
              <a:rPr lang="en-US" altLang="zh-CN" dirty="0"/>
              <a:t>diabetes.</a:t>
            </a:r>
          </a:p>
          <a:p>
            <a:r>
              <a:rPr lang="en-US" altLang="zh-CN" dirty="0"/>
              <a:t>And</a:t>
            </a:r>
            <a:r>
              <a:rPr lang="zh-CN" altLang="en-US" dirty="0"/>
              <a:t> </a:t>
            </a:r>
            <a:r>
              <a:rPr lang="en-US" altLang="zh-CN" dirty="0"/>
              <a:t>the</a:t>
            </a:r>
            <a:r>
              <a:rPr lang="zh-CN" altLang="en-US" dirty="0"/>
              <a:t> </a:t>
            </a:r>
            <a:r>
              <a:rPr lang="en-US" altLang="zh-CN" dirty="0"/>
              <a:t>decision</a:t>
            </a:r>
            <a:r>
              <a:rPr lang="zh-CN" altLang="en-US" dirty="0"/>
              <a:t> </a:t>
            </a:r>
            <a:r>
              <a:rPr lang="en-US" altLang="zh-CN" dirty="0"/>
              <a:t>tree</a:t>
            </a:r>
            <a:r>
              <a:rPr lang="zh-CN" altLang="en-US" dirty="0"/>
              <a:t> </a:t>
            </a:r>
            <a:r>
              <a:rPr lang="en-US" altLang="zh-CN" dirty="0"/>
              <a:t>showed</a:t>
            </a:r>
            <a:r>
              <a:rPr lang="zh-CN" altLang="en-US" dirty="0"/>
              <a:t> </a:t>
            </a:r>
            <a:r>
              <a:rPr lang="en-US" altLang="zh-CN" dirty="0"/>
              <a:t>was</a:t>
            </a:r>
            <a:r>
              <a:rPr lang="zh-CN" altLang="en-US" dirty="0"/>
              <a:t> </a:t>
            </a:r>
            <a:r>
              <a:rPr lang="en-US" altLang="zh-CN" dirty="0"/>
              <a:t>25.5</a:t>
            </a:r>
            <a:endParaRPr lang="en-US" dirty="0"/>
          </a:p>
        </p:txBody>
      </p:sp>
      <p:pic>
        <p:nvPicPr>
          <p:cNvPr id="4" name="Picture 3">
            <a:extLst>
              <a:ext uri="{FF2B5EF4-FFF2-40B4-BE49-F238E27FC236}">
                <a16:creationId xmlns:a16="http://schemas.microsoft.com/office/drawing/2014/main" id="{D5788CB7-C49F-3E44-91FC-58C8FFF3A580}"/>
              </a:ext>
            </a:extLst>
          </p:cNvPr>
          <p:cNvPicPr>
            <a:picLocks noChangeAspect="1"/>
          </p:cNvPicPr>
          <p:nvPr/>
        </p:nvPicPr>
        <p:blipFill>
          <a:blip r:embed="rId2"/>
          <a:stretch>
            <a:fillRect/>
          </a:stretch>
        </p:blipFill>
        <p:spPr>
          <a:xfrm>
            <a:off x="217947" y="1656080"/>
            <a:ext cx="7257273" cy="4230370"/>
          </a:xfrm>
          <a:prstGeom prst="rect">
            <a:avLst/>
          </a:prstGeom>
        </p:spPr>
      </p:pic>
    </p:spTree>
    <p:extLst>
      <p:ext uri="{BB962C8B-B14F-4D97-AF65-F5344CB8AC3E}">
        <p14:creationId xmlns:p14="http://schemas.microsoft.com/office/powerpoint/2010/main" val="44440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A35A-C5A9-A549-8495-D71DEC79D9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273172-F12A-5440-8661-F1A7F0D809DD}"/>
              </a:ext>
            </a:extLst>
          </p:cNvPr>
          <p:cNvSpPr>
            <a:spLocks noGrp="1"/>
          </p:cNvSpPr>
          <p:nvPr>
            <p:ph idx="1"/>
          </p:nvPr>
        </p:nvSpPr>
        <p:spPr>
          <a:xfrm>
            <a:off x="6525661" y="609601"/>
            <a:ext cx="4291565" cy="5181600"/>
          </a:xfrm>
        </p:spPr>
        <p:txBody>
          <a:bodyPr/>
          <a:lstStyle/>
          <a:p>
            <a:r>
              <a:rPr lang="en-US" altLang="zh-CN" dirty="0"/>
              <a:t>From</a:t>
            </a:r>
            <a:r>
              <a:rPr lang="zh-CN" altLang="en-US" dirty="0"/>
              <a:t> </a:t>
            </a:r>
            <a:r>
              <a:rPr lang="en-US" altLang="zh-CN" dirty="0"/>
              <a:t>the</a:t>
            </a:r>
            <a:r>
              <a:rPr lang="zh-CN" altLang="en-US" dirty="0"/>
              <a:t> </a:t>
            </a:r>
            <a:r>
              <a:rPr lang="en-US" altLang="zh-CN" dirty="0"/>
              <a:t>plot,</a:t>
            </a:r>
            <a:r>
              <a:rPr lang="zh-CN" altLang="en-US" dirty="0"/>
              <a:t> </a:t>
            </a:r>
            <a:r>
              <a:rPr lang="en-US" altLang="zh-CN" dirty="0"/>
              <a:t>we</a:t>
            </a:r>
            <a:r>
              <a:rPr lang="zh-CN" altLang="en-US" dirty="0"/>
              <a:t> </a:t>
            </a:r>
            <a:r>
              <a:rPr lang="en-US" altLang="zh-CN" dirty="0"/>
              <a:t>can</a:t>
            </a:r>
            <a:r>
              <a:rPr lang="zh-CN" altLang="en-US" dirty="0"/>
              <a:t> </a:t>
            </a:r>
            <a:r>
              <a:rPr lang="en-US" altLang="zh-CN" dirty="0"/>
              <a:t>tell</a:t>
            </a:r>
            <a:r>
              <a:rPr lang="zh-CN" altLang="en-US" dirty="0"/>
              <a:t> </a:t>
            </a:r>
            <a:r>
              <a:rPr lang="en-US" altLang="zh-CN" dirty="0"/>
              <a:t>that</a:t>
            </a:r>
            <a:r>
              <a:rPr lang="zh-CN" altLang="en-US" dirty="0"/>
              <a:t> </a:t>
            </a:r>
            <a:r>
              <a:rPr lang="en-US" altLang="zh-CN" dirty="0"/>
              <a:t>if</a:t>
            </a:r>
            <a:r>
              <a:rPr lang="zh-CN" altLang="en-US" dirty="0"/>
              <a:t> </a:t>
            </a:r>
            <a:r>
              <a:rPr lang="en-US" altLang="zh-CN" dirty="0" err="1"/>
              <a:t>ped</a:t>
            </a:r>
            <a:r>
              <a:rPr lang="zh-CN" altLang="en-US" dirty="0"/>
              <a:t> </a:t>
            </a:r>
            <a:r>
              <a:rPr lang="en-US" altLang="zh-CN" dirty="0"/>
              <a:t>if</a:t>
            </a:r>
            <a:r>
              <a:rPr lang="zh-CN" altLang="en-US" dirty="0"/>
              <a:t> </a:t>
            </a:r>
            <a:r>
              <a:rPr lang="en-US" altLang="zh-CN" dirty="0"/>
              <a:t>over</a:t>
            </a:r>
            <a:r>
              <a:rPr lang="zh-CN" altLang="en-US" dirty="0"/>
              <a:t> </a:t>
            </a:r>
            <a:r>
              <a:rPr lang="en-US" altLang="zh-CN" dirty="0"/>
              <a:t>something</a:t>
            </a:r>
            <a:r>
              <a:rPr lang="zh-CN" altLang="en-US" dirty="0"/>
              <a:t> </a:t>
            </a:r>
            <a:r>
              <a:rPr lang="en-US" altLang="zh-CN" dirty="0"/>
              <a:t>around</a:t>
            </a:r>
            <a:r>
              <a:rPr lang="zh-CN" altLang="en-US" dirty="0"/>
              <a:t> </a:t>
            </a:r>
            <a:r>
              <a:rPr lang="en-US" altLang="zh-CN" dirty="0"/>
              <a:t>50,</a:t>
            </a:r>
            <a:r>
              <a:rPr lang="zh-CN" altLang="en-US" dirty="0"/>
              <a:t> </a:t>
            </a:r>
            <a:r>
              <a:rPr lang="en-US" altLang="zh-CN" dirty="0"/>
              <a:t>you</a:t>
            </a:r>
            <a:r>
              <a:rPr lang="zh-CN" altLang="en-US" dirty="0"/>
              <a:t> </a:t>
            </a:r>
            <a:r>
              <a:rPr lang="en-US" altLang="zh-CN" dirty="0"/>
              <a:t>have</a:t>
            </a:r>
            <a:r>
              <a:rPr lang="zh-CN" altLang="en-US" dirty="0"/>
              <a:t> </a:t>
            </a:r>
            <a:r>
              <a:rPr lang="en-US" altLang="zh-CN" dirty="0"/>
              <a:t>higher</a:t>
            </a:r>
            <a:r>
              <a:rPr lang="zh-CN" altLang="en-US" dirty="0"/>
              <a:t> </a:t>
            </a:r>
            <a:r>
              <a:rPr lang="en-US" altLang="zh-CN" dirty="0"/>
              <a:t>chance</a:t>
            </a:r>
            <a:r>
              <a:rPr lang="zh-CN" altLang="en-US" dirty="0"/>
              <a:t> </a:t>
            </a:r>
            <a:r>
              <a:rPr lang="en-US" altLang="zh-CN" dirty="0"/>
              <a:t>to</a:t>
            </a:r>
            <a:r>
              <a:rPr lang="zh-CN" altLang="en-US" dirty="0"/>
              <a:t> </a:t>
            </a:r>
            <a:r>
              <a:rPr lang="en-US" altLang="zh-CN" dirty="0"/>
              <a:t>get</a:t>
            </a:r>
            <a:r>
              <a:rPr lang="zh-CN" altLang="en-US" dirty="0"/>
              <a:t> </a:t>
            </a:r>
            <a:r>
              <a:rPr lang="en-US" altLang="zh-CN" dirty="0"/>
              <a:t>diabetes.</a:t>
            </a:r>
          </a:p>
          <a:p>
            <a:r>
              <a:rPr lang="en-US" altLang="zh-CN" dirty="0"/>
              <a:t>But</a:t>
            </a:r>
            <a:r>
              <a:rPr lang="zh-CN" altLang="en-US" dirty="0"/>
              <a:t> </a:t>
            </a:r>
            <a:r>
              <a:rPr lang="en-US" altLang="zh-CN" dirty="0"/>
              <a:t>it</a:t>
            </a:r>
            <a:r>
              <a:rPr lang="zh-CN" altLang="en-US" dirty="0"/>
              <a:t> </a:t>
            </a:r>
            <a:r>
              <a:rPr lang="en-US" altLang="zh-CN" dirty="0"/>
              <a:t>is</a:t>
            </a:r>
            <a:r>
              <a:rPr lang="zh-CN" altLang="en-US" dirty="0"/>
              <a:t> </a:t>
            </a:r>
            <a:r>
              <a:rPr lang="en-US" altLang="zh-CN" dirty="0"/>
              <a:t>hard</a:t>
            </a:r>
            <a:r>
              <a:rPr lang="zh-CN" altLang="en-US" dirty="0"/>
              <a:t> </a:t>
            </a:r>
            <a:r>
              <a:rPr lang="en-US" altLang="zh-CN" dirty="0"/>
              <a:t>to</a:t>
            </a:r>
            <a:r>
              <a:rPr lang="zh-CN" altLang="en-US" dirty="0"/>
              <a:t> </a:t>
            </a:r>
            <a:r>
              <a:rPr lang="en-US" altLang="zh-CN" dirty="0"/>
              <a:t>get</a:t>
            </a:r>
            <a:r>
              <a:rPr lang="zh-CN" altLang="en-US" dirty="0"/>
              <a:t> </a:t>
            </a:r>
            <a:r>
              <a:rPr lang="en-US" altLang="zh-CN" dirty="0"/>
              <a:t>others’</a:t>
            </a:r>
            <a:r>
              <a:rPr lang="zh-CN" altLang="en-US" dirty="0"/>
              <a:t> </a:t>
            </a:r>
            <a:r>
              <a:rPr lang="en-US" altLang="zh-CN" dirty="0"/>
              <a:t>medical</a:t>
            </a:r>
            <a:r>
              <a:rPr lang="zh-CN" altLang="en-US" dirty="0"/>
              <a:t> </a:t>
            </a:r>
            <a:r>
              <a:rPr lang="en-US" altLang="zh-CN" dirty="0"/>
              <a:t>records</a:t>
            </a:r>
            <a:r>
              <a:rPr lang="zh-CN" altLang="en-US" dirty="0"/>
              <a:t> </a:t>
            </a:r>
            <a:r>
              <a:rPr lang="en-US" altLang="zh-CN" dirty="0"/>
              <a:t>so</a:t>
            </a:r>
            <a:r>
              <a:rPr lang="zh-CN" altLang="en-US" dirty="0"/>
              <a:t> </a:t>
            </a:r>
            <a:r>
              <a:rPr lang="en-US" altLang="zh-CN" dirty="0"/>
              <a:t>no</a:t>
            </a:r>
            <a:r>
              <a:rPr lang="zh-CN" altLang="en-US" dirty="0"/>
              <a:t> </a:t>
            </a:r>
            <a:r>
              <a:rPr lang="en-US" altLang="zh-CN" dirty="0"/>
              <a:t>suggestion</a:t>
            </a:r>
            <a:r>
              <a:rPr lang="zh-CN" altLang="en-US" dirty="0"/>
              <a:t> </a:t>
            </a:r>
            <a:r>
              <a:rPr lang="en-US" altLang="zh-CN" dirty="0"/>
              <a:t>on</a:t>
            </a:r>
            <a:r>
              <a:rPr lang="zh-CN" altLang="en-US" dirty="0"/>
              <a:t> </a:t>
            </a:r>
            <a:r>
              <a:rPr lang="en-US" altLang="zh-CN" dirty="0"/>
              <a:t>this</a:t>
            </a:r>
            <a:r>
              <a:rPr lang="zh-CN" altLang="en-US" dirty="0"/>
              <a:t> </a:t>
            </a:r>
            <a:r>
              <a:rPr lang="en-US" altLang="zh-CN" dirty="0"/>
              <a:t>variable.</a:t>
            </a:r>
            <a:endParaRPr lang="en-US" dirty="0"/>
          </a:p>
        </p:txBody>
      </p:sp>
      <p:pic>
        <p:nvPicPr>
          <p:cNvPr id="4" name="Picture 3">
            <a:extLst>
              <a:ext uri="{FF2B5EF4-FFF2-40B4-BE49-F238E27FC236}">
                <a16:creationId xmlns:a16="http://schemas.microsoft.com/office/drawing/2014/main" id="{A11CAAC8-ADF8-2E49-9097-412CF597FC65}"/>
              </a:ext>
            </a:extLst>
          </p:cNvPr>
          <p:cNvPicPr>
            <a:picLocks noChangeAspect="1"/>
          </p:cNvPicPr>
          <p:nvPr/>
        </p:nvPicPr>
        <p:blipFill>
          <a:blip r:embed="rId2"/>
          <a:stretch>
            <a:fillRect/>
          </a:stretch>
        </p:blipFill>
        <p:spPr>
          <a:xfrm>
            <a:off x="539750" y="609600"/>
            <a:ext cx="5839860" cy="2759710"/>
          </a:xfrm>
          <a:prstGeom prst="rect">
            <a:avLst/>
          </a:prstGeom>
        </p:spPr>
      </p:pic>
      <p:pic>
        <p:nvPicPr>
          <p:cNvPr id="5" name="Picture 4">
            <a:extLst>
              <a:ext uri="{FF2B5EF4-FFF2-40B4-BE49-F238E27FC236}">
                <a16:creationId xmlns:a16="http://schemas.microsoft.com/office/drawing/2014/main" id="{99371F79-D21D-F341-A099-1FE670F55E0D}"/>
              </a:ext>
            </a:extLst>
          </p:cNvPr>
          <p:cNvPicPr>
            <a:picLocks noChangeAspect="1"/>
          </p:cNvPicPr>
          <p:nvPr/>
        </p:nvPicPr>
        <p:blipFill>
          <a:blip r:embed="rId3"/>
          <a:stretch>
            <a:fillRect/>
          </a:stretch>
        </p:blipFill>
        <p:spPr>
          <a:xfrm>
            <a:off x="539750" y="3573780"/>
            <a:ext cx="5472809" cy="2835910"/>
          </a:xfrm>
          <a:prstGeom prst="rect">
            <a:avLst/>
          </a:prstGeom>
        </p:spPr>
      </p:pic>
    </p:spTree>
    <p:extLst>
      <p:ext uri="{BB962C8B-B14F-4D97-AF65-F5344CB8AC3E}">
        <p14:creationId xmlns:p14="http://schemas.microsoft.com/office/powerpoint/2010/main" val="1960437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ED5D-838B-C44E-B854-F294EED6B2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8CA965-8248-5445-A106-93F775101CF6}"/>
              </a:ext>
            </a:extLst>
          </p:cNvPr>
          <p:cNvSpPr>
            <a:spLocks noGrp="1"/>
          </p:cNvSpPr>
          <p:nvPr>
            <p:ph idx="1"/>
          </p:nvPr>
        </p:nvSpPr>
        <p:spPr>
          <a:xfrm>
            <a:off x="7383780" y="697231"/>
            <a:ext cx="3433446" cy="5093970"/>
          </a:xfrm>
        </p:spPr>
        <p:txBody>
          <a:bodyPr/>
          <a:lstStyle/>
          <a:p>
            <a:r>
              <a:rPr lang="en-US" altLang="zh-CN" dirty="0"/>
              <a:t>Since</a:t>
            </a:r>
            <a:r>
              <a:rPr lang="zh-CN" altLang="en-US" dirty="0"/>
              <a:t> </a:t>
            </a:r>
            <a:r>
              <a:rPr lang="en-US" altLang="zh-CN" dirty="0" err="1"/>
              <a:t>nperg</a:t>
            </a:r>
            <a:r>
              <a:rPr lang="en-US" altLang="zh-CN" dirty="0"/>
              <a:t>,</a:t>
            </a:r>
            <a:r>
              <a:rPr lang="zh-CN" altLang="en-US" dirty="0"/>
              <a:t> </a:t>
            </a:r>
            <a:r>
              <a:rPr lang="en-US" altLang="zh-CN" dirty="0"/>
              <a:t>skin</a:t>
            </a:r>
            <a:r>
              <a:rPr lang="zh-CN" altLang="en-US" dirty="0"/>
              <a:t> </a:t>
            </a:r>
            <a:r>
              <a:rPr lang="en-US" altLang="zh-CN" dirty="0"/>
              <a:t>and</a:t>
            </a:r>
            <a:r>
              <a:rPr lang="zh-CN" altLang="en-US" dirty="0"/>
              <a:t> </a:t>
            </a:r>
            <a:r>
              <a:rPr lang="en-US" altLang="zh-CN" dirty="0" err="1"/>
              <a:t>bp</a:t>
            </a:r>
            <a:r>
              <a:rPr lang="zh-CN" altLang="en-US" dirty="0"/>
              <a:t> </a:t>
            </a:r>
            <a:r>
              <a:rPr lang="en-US" altLang="zh-CN" dirty="0"/>
              <a:t>significant</a:t>
            </a:r>
            <a:r>
              <a:rPr lang="zh-CN" altLang="en-US" dirty="0"/>
              <a:t> </a:t>
            </a:r>
            <a:r>
              <a:rPr lang="en-US" altLang="zh-CN" dirty="0"/>
              <a:t>are</a:t>
            </a:r>
            <a:r>
              <a:rPr lang="zh-CN" altLang="en-US" dirty="0"/>
              <a:t> </a:t>
            </a:r>
            <a:r>
              <a:rPr lang="en-US" altLang="zh-CN" dirty="0"/>
              <a:t>not</a:t>
            </a:r>
            <a:r>
              <a:rPr lang="zh-CN" altLang="en-US" dirty="0"/>
              <a:t> </a:t>
            </a:r>
            <a:r>
              <a:rPr lang="en-US" altLang="zh-CN" dirty="0"/>
              <a:t>significant</a:t>
            </a:r>
            <a:r>
              <a:rPr lang="zh-CN" altLang="en-US" dirty="0"/>
              <a:t> </a:t>
            </a:r>
            <a:r>
              <a:rPr lang="en-US" altLang="zh-CN" dirty="0"/>
              <a:t>important</a:t>
            </a:r>
            <a:r>
              <a:rPr lang="zh-CN" altLang="en-US" dirty="0"/>
              <a:t> </a:t>
            </a:r>
            <a:r>
              <a:rPr lang="en-US" altLang="zh-CN" dirty="0"/>
              <a:t>to</a:t>
            </a:r>
            <a:r>
              <a:rPr lang="zh-CN" altLang="en-US" dirty="0"/>
              <a:t> </a:t>
            </a:r>
            <a:r>
              <a:rPr lang="en-US" altLang="zh-CN" dirty="0"/>
              <a:t>the</a:t>
            </a:r>
            <a:r>
              <a:rPr lang="zh-CN" altLang="en-US" dirty="0"/>
              <a:t> </a:t>
            </a:r>
            <a:r>
              <a:rPr lang="en-US" altLang="zh-CN" dirty="0"/>
              <a:t>objective</a:t>
            </a:r>
            <a:r>
              <a:rPr lang="zh-CN" altLang="en-US" dirty="0"/>
              <a:t> </a:t>
            </a:r>
            <a:r>
              <a:rPr lang="en-US" altLang="zh-CN" dirty="0"/>
              <a:t>variable</a:t>
            </a:r>
            <a:r>
              <a:rPr lang="zh-CN" altLang="en-US" dirty="0"/>
              <a:t> </a:t>
            </a:r>
            <a:r>
              <a:rPr lang="en-US" altLang="zh-CN" dirty="0"/>
              <a:t>so</a:t>
            </a:r>
            <a:r>
              <a:rPr lang="zh-CN" altLang="en-US" dirty="0"/>
              <a:t> </a:t>
            </a:r>
            <a:r>
              <a:rPr lang="en-US" altLang="zh-CN" dirty="0"/>
              <a:t>we</a:t>
            </a:r>
            <a:r>
              <a:rPr lang="zh-CN" altLang="en-US" dirty="0"/>
              <a:t> </a:t>
            </a:r>
            <a:r>
              <a:rPr lang="en-US" altLang="zh-CN" dirty="0"/>
              <a:t>will</a:t>
            </a:r>
            <a:r>
              <a:rPr lang="zh-CN" altLang="en-US" dirty="0"/>
              <a:t> </a:t>
            </a:r>
            <a:r>
              <a:rPr lang="en-US" altLang="zh-CN" dirty="0"/>
              <a:t>no</a:t>
            </a:r>
            <a:r>
              <a:rPr lang="zh-CN" altLang="en-US" dirty="0"/>
              <a:t> </a:t>
            </a:r>
            <a:r>
              <a:rPr lang="en-US" altLang="zh-CN" dirty="0"/>
              <a:t>t</a:t>
            </a:r>
            <a:r>
              <a:rPr lang="zh-CN" altLang="en-US" dirty="0"/>
              <a:t> </a:t>
            </a:r>
            <a:r>
              <a:rPr lang="en-US" altLang="zh-CN" dirty="0"/>
              <a:t>make</a:t>
            </a:r>
            <a:r>
              <a:rPr lang="zh-CN" altLang="en-US" dirty="0"/>
              <a:t> </a:t>
            </a:r>
            <a:r>
              <a:rPr lang="en-US" altLang="zh-CN" dirty="0"/>
              <a:t>suggestion</a:t>
            </a:r>
            <a:r>
              <a:rPr lang="zh-CN" altLang="en-US" dirty="0"/>
              <a:t> </a:t>
            </a:r>
            <a:r>
              <a:rPr lang="en-US" altLang="zh-CN" dirty="0"/>
              <a:t>on</a:t>
            </a:r>
            <a:r>
              <a:rPr lang="zh-CN" altLang="en-US" dirty="0"/>
              <a:t> </a:t>
            </a:r>
            <a:r>
              <a:rPr lang="en-US" altLang="zh-CN" dirty="0"/>
              <a:t>these</a:t>
            </a:r>
            <a:r>
              <a:rPr lang="zh-CN" altLang="en-US" dirty="0"/>
              <a:t> </a:t>
            </a:r>
            <a:r>
              <a:rPr lang="en-US" altLang="zh-CN" dirty="0"/>
              <a:t>two</a:t>
            </a:r>
            <a:r>
              <a:rPr lang="zh-CN" altLang="en-US" dirty="0"/>
              <a:t> </a:t>
            </a:r>
            <a:r>
              <a:rPr lang="en-US" altLang="zh-CN" dirty="0"/>
              <a:t>variable.</a:t>
            </a:r>
          </a:p>
          <a:p>
            <a:r>
              <a:rPr lang="en-US" altLang="zh-CN" dirty="0"/>
              <a:t>Also</a:t>
            </a:r>
            <a:r>
              <a:rPr lang="zh-CN" altLang="en-US" dirty="0"/>
              <a:t> </a:t>
            </a:r>
            <a:r>
              <a:rPr lang="en-US" altLang="zh-CN" dirty="0" err="1"/>
              <a:t>nperg</a:t>
            </a:r>
            <a:r>
              <a:rPr lang="zh-CN" altLang="en-US" dirty="0"/>
              <a:t> </a:t>
            </a:r>
            <a:r>
              <a:rPr lang="en-US" altLang="zh-CN" dirty="0"/>
              <a:t>is</a:t>
            </a:r>
            <a:r>
              <a:rPr lang="zh-CN" altLang="en-US" dirty="0"/>
              <a:t> </a:t>
            </a:r>
            <a:r>
              <a:rPr lang="en-US" altLang="zh-CN" dirty="0"/>
              <a:t>a</a:t>
            </a:r>
            <a:r>
              <a:rPr lang="zh-CN" altLang="en-US" dirty="0"/>
              <a:t> </a:t>
            </a:r>
            <a:r>
              <a:rPr lang="en-US" altLang="zh-CN" dirty="0"/>
              <a:t>personal</a:t>
            </a:r>
            <a:r>
              <a:rPr lang="zh-CN" altLang="en-US" dirty="0"/>
              <a:t> </a:t>
            </a:r>
            <a:r>
              <a:rPr lang="en-US" altLang="zh-CN" dirty="0"/>
              <a:t>matter</a:t>
            </a:r>
            <a:r>
              <a:rPr lang="zh-CN" altLang="en-US" dirty="0"/>
              <a:t> </a:t>
            </a:r>
            <a:r>
              <a:rPr lang="en-US" altLang="zh-CN" dirty="0"/>
              <a:t>which</a:t>
            </a:r>
            <a:r>
              <a:rPr lang="zh-CN" altLang="en-US" dirty="0"/>
              <a:t> </a:t>
            </a:r>
            <a:r>
              <a:rPr lang="en-US" altLang="zh-CN" dirty="0"/>
              <a:t>is</a:t>
            </a:r>
            <a:r>
              <a:rPr lang="zh-CN" altLang="en-US" dirty="0"/>
              <a:t> </a:t>
            </a:r>
            <a:r>
              <a:rPr lang="en-US" altLang="zh-CN" dirty="0"/>
              <a:t>impropriate</a:t>
            </a:r>
            <a:r>
              <a:rPr lang="zh-CN" altLang="en-US" dirty="0"/>
              <a:t> </a:t>
            </a:r>
            <a:r>
              <a:rPr lang="en-US" altLang="zh-CN" dirty="0"/>
              <a:t>to</a:t>
            </a:r>
            <a:r>
              <a:rPr lang="zh-CN" altLang="en-US" dirty="0"/>
              <a:t> </a:t>
            </a:r>
            <a:r>
              <a:rPr lang="en-US" altLang="zh-CN" dirty="0"/>
              <a:t>make</a:t>
            </a:r>
            <a:r>
              <a:rPr lang="zh-CN" altLang="en-US" dirty="0"/>
              <a:t> </a:t>
            </a:r>
            <a:r>
              <a:rPr lang="en-US" altLang="zh-CN" dirty="0"/>
              <a:t>suggestion.</a:t>
            </a:r>
          </a:p>
        </p:txBody>
      </p:sp>
      <p:pic>
        <p:nvPicPr>
          <p:cNvPr id="4" name="Picture 3">
            <a:extLst>
              <a:ext uri="{FF2B5EF4-FFF2-40B4-BE49-F238E27FC236}">
                <a16:creationId xmlns:a16="http://schemas.microsoft.com/office/drawing/2014/main" id="{F1094049-30D2-F341-914F-BA02260CE8CB}"/>
              </a:ext>
            </a:extLst>
          </p:cNvPr>
          <p:cNvPicPr>
            <a:picLocks noChangeAspect="1"/>
          </p:cNvPicPr>
          <p:nvPr/>
        </p:nvPicPr>
        <p:blipFill>
          <a:blip r:embed="rId2"/>
          <a:stretch>
            <a:fillRect/>
          </a:stretch>
        </p:blipFill>
        <p:spPr>
          <a:xfrm>
            <a:off x="0" y="1616065"/>
            <a:ext cx="7113463" cy="3596016"/>
          </a:xfrm>
          <a:prstGeom prst="rect">
            <a:avLst/>
          </a:prstGeom>
        </p:spPr>
      </p:pic>
    </p:spTree>
    <p:extLst>
      <p:ext uri="{BB962C8B-B14F-4D97-AF65-F5344CB8AC3E}">
        <p14:creationId xmlns:p14="http://schemas.microsoft.com/office/powerpoint/2010/main" val="362870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7686-F8AD-D144-8242-01013D24EF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124A4A-8B26-E64B-BE14-1E6AFA7A79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236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9860-A084-2545-8E58-4A852771FBD1}"/>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A2E1C43D-384B-0140-81FD-4F848F80643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8129D1A-BCB9-4B41-8008-CCE7BFE53D7F}"/>
              </a:ext>
            </a:extLst>
          </p:cNvPr>
          <p:cNvPicPr>
            <a:picLocks noChangeAspect="1"/>
          </p:cNvPicPr>
          <p:nvPr/>
        </p:nvPicPr>
        <p:blipFill>
          <a:blip r:embed="rId2"/>
          <a:stretch>
            <a:fillRect/>
          </a:stretch>
        </p:blipFill>
        <p:spPr>
          <a:xfrm>
            <a:off x="0" y="1827218"/>
            <a:ext cx="12192000" cy="5030782"/>
          </a:xfrm>
          <a:prstGeom prst="rect">
            <a:avLst/>
          </a:prstGeom>
        </p:spPr>
      </p:pic>
    </p:spTree>
    <p:extLst>
      <p:ext uri="{BB962C8B-B14F-4D97-AF65-F5344CB8AC3E}">
        <p14:creationId xmlns:p14="http://schemas.microsoft.com/office/powerpoint/2010/main" val="21438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FB33-5E48-6141-830B-AEA70BAC7044}"/>
              </a:ext>
            </a:extLst>
          </p:cNvPr>
          <p:cNvSpPr>
            <a:spLocks noGrp="1"/>
          </p:cNvSpPr>
          <p:nvPr>
            <p:ph type="title"/>
          </p:nvPr>
        </p:nvSpPr>
        <p:spPr/>
        <p:txBody>
          <a:bodyPr/>
          <a:lstStyle/>
          <a:p>
            <a:r>
              <a:rPr lang="en-US" dirty="0"/>
              <a:t>SGD</a:t>
            </a:r>
          </a:p>
        </p:txBody>
      </p:sp>
      <p:sp>
        <p:nvSpPr>
          <p:cNvPr id="3" name="Content Placeholder 2">
            <a:extLst>
              <a:ext uri="{FF2B5EF4-FFF2-40B4-BE49-F238E27FC236}">
                <a16:creationId xmlns:a16="http://schemas.microsoft.com/office/drawing/2014/main" id="{FCEC62B5-C36C-FE46-86F8-ED52D1893AB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40D30D5-652E-8A45-8525-F50587BEA9D3}"/>
              </a:ext>
            </a:extLst>
          </p:cNvPr>
          <p:cNvPicPr>
            <a:picLocks noChangeAspect="1"/>
          </p:cNvPicPr>
          <p:nvPr/>
        </p:nvPicPr>
        <p:blipFill>
          <a:blip r:embed="rId2"/>
          <a:stretch>
            <a:fillRect/>
          </a:stretch>
        </p:blipFill>
        <p:spPr>
          <a:xfrm>
            <a:off x="0" y="1894336"/>
            <a:ext cx="12192000" cy="4963664"/>
          </a:xfrm>
          <a:prstGeom prst="rect">
            <a:avLst/>
          </a:prstGeom>
        </p:spPr>
      </p:pic>
    </p:spTree>
    <p:extLst>
      <p:ext uri="{BB962C8B-B14F-4D97-AF65-F5344CB8AC3E}">
        <p14:creationId xmlns:p14="http://schemas.microsoft.com/office/powerpoint/2010/main" val="111245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FB33-5E48-6141-830B-AEA70BAC7044}"/>
              </a:ext>
            </a:extLst>
          </p:cNvPr>
          <p:cNvSpPr>
            <a:spLocks noGrp="1"/>
          </p:cNvSpPr>
          <p:nvPr>
            <p:ph type="title"/>
          </p:nvPr>
        </p:nvSpPr>
        <p:spPr/>
        <p:txBody>
          <a:bodyPr/>
          <a:lstStyle/>
          <a:p>
            <a:r>
              <a:rPr lang="en-US" dirty="0" err="1"/>
              <a:t>LASSO_lars</a:t>
            </a:r>
            <a:endParaRPr lang="en-US" dirty="0"/>
          </a:p>
        </p:txBody>
      </p:sp>
      <p:sp>
        <p:nvSpPr>
          <p:cNvPr id="3" name="Content Placeholder 2">
            <a:extLst>
              <a:ext uri="{FF2B5EF4-FFF2-40B4-BE49-F238E27FC236}">
                <a16:creationId xmlns:a16="http://schemas.microsoft.com/office/drawing/2014/main" id="{FCEC62B5-C36C-FE46-86F8-ED52D1893AB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724E80C-F912-3946-BEAC-412C131C901F}"/>
              </a:ext>
            </a:extLst>
          </p:cNvPr>
          <p:cNvPicPr>
            <a:picLocks noChangeAspect="1"/>
          </p:cNvPicPr>
          <p:nvPr/>
        </p:nvPicPr>
        <p:blipFill>
          <a:blip r:embed="rId2"/>
          <a:stretch>
            <a:fillRect/>
          </a:stretch>
        </p:blipFill>
        <p:spPr>
          <a:xfrm>
            <a:off x="0" y="1981200"/>
            <a:ext cx="12192000" cy="4876800"/>
          </a:xfrm>
          <a:prstGeom prst="rect">
            <a:avLst/>
          </a:prstGeom>
        </p:spPr>
      </p:pic>
    </p:spTree>
    <p:extLst>
      <p:ext uri="{BB962C8B-B14F-4D97-AF65-F5344CB8AC3E}">
        <p14:creationId xmlns:p14="http://schemas.microsoft.com/office/powerpoint/2010/main" val="316743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24B2-EE6D-C547-8F17-593F8CBFBCC8}"/>
              </a:ext>
            </a:extLst>
          </p:cNvPr>
          <p:cNvSpPr>
            <a:spLocks noGrp="1"/>
          </p:cNvSpPr>
          <p:nvPr>
            <p:ph type="title"/>
          </p:nvPr>
        </p:nvSpPr>
        <p:spPr/>
        <p:txBody>
          <a:bodyPr/>
          <a:lstStyle/>
          <a:p>
            <a:r>
              <a:rPr lang="en-US" dirty="0">
                <a:hlinkClick r:id="rId2">
                  <a:extLst>
                    <a:ext uri="{A12FA001-AC4F-418D-AE19-62706E023703}">
                      <ahyp:hlinkClr xmlns:ahyp="http://schemas.microsoft.com/office/drawing/2018/hyperlinkcolor" val="tx"/>
                    </a:ext>
                  </a:extLst>
                </a:hlinkClick>
              </a:rPr>
              <a:t>Gradient Boosted Trees </a:t>
            </a:r>
            <a:endParaRPr lang="en-US" dirty="0"/>
          </a:p>
        </p:txBody>
      </p:sp>
      <p:sp>
        <p:nvSpPr>
          <p:cNvPr id="3" name="Content Placeholder 2">
            <a:extLst>
              <a:ext uri="{FF2B5EF4-FFF2-40B4-BE49-F238E27FC236}">
                <a16:creationId xmlns:a16="http://schemas.microsoft.com/office/drawing/2014/main" id="{E4423129-77FD-0A40-8D44-F64F15405B2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53B9019-078F-A54E-B763-4CE4C695C22E}"/>
              </a:ext>
            </a:extLst>
          </p:cNvPr>
          <p:cNvPicPr>
            <a:picLocks noChangeAspect="1"/>
          </p:cNvPicPr>
          <p:nvPr/>
        </p:nvPicPr>
        <p:blipFill>
          <a:blip r:embed="rId3"/>
          <a:stretch>
            <a:fillRect/>
          </a:stretch>
        </p:blipFill>
        <p:spPr>
          <a:xfrm>
            <a:off x="0" y="1851124"/>
            <a:ext cx="12192000" cy="5006876"/>
          </a:xfrm>
          <a:prstGeom prst="rect">
            <a:avLst/>
          </a:prstGeom>
        </p:spPr>
      </p:pic>
    </p:spTree>
    <p:extLst>
      <p:ext uri="{BB962C8B-B14F-4D97-AF65-F5344CB8AC3E}">
        <p14:creationId xmlns:p14="http://schemas.microsoft.com/office/powerpoint/2010/main" val="69793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4946-75D7-694C-BE2E-4CE6A966F7CB}"/>
              </a:ext>
            </a:extLst>
          </p:cNvPr>
          <p:cNvSpPr>
            <a:spLocks noGrp="1"/>
          </p:cNvSpPr>
          <p:nvPr>
            <p:ph type="title"/>
          </p:nvPr>
        </p:nvSpPr>
        <p:spPr/>
        <p:txBody>
          <a:bodyPr/>
          <a:lstStyle/>
          <a:p>
            <a:r>
              <a:rPr lang="en-US" dirty="0"/>
              <a:t>Light GBM</a:t>
            </a:r>
          </a:p>
        </p:txBody>
      </p:sp>
      <p:sp>
        <p:nvSpPr>
          <p:cNvPr id="3" name="Content Placeholder 2">
            <a:extLst>
              <a:ext uri="{FF2B5EF4-FFF2-40B4-BE49-F238E27FC236}">
                <a16:creationId xmlns:a16="http://schemas.microsoft.com/office/drawing/2014/main" id="{76338FDB-F33A-1048-B5F0-1C558C6115C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65CF11D-3911-E940-A889-36E391647BBC}"/>
              </a:ext>
            </a:extLst>
          </p:cNvPr>
          <p:cNvPicPr>
            <a:picLocks noChangeAspect="1"/>
          </p:cNvPicPr>
          <p:nvPr/>
        </p:nvPicPr>
        <p:blipFill>
          <a:blip r:embed="rId2"/>
          <a:stretch>
            <a:fillRect/>
          </a:stretch>
        </p:blipFill>
        <p:spPr>
          <a:xfrm>
            <a:off x="0" y="1718539"/>
            <a:ext cx="12192000" cy="5139461"/>
          </a:xfrm>
          <a:prstGeom prst="rect">
            <a:avLst/>
          </a:prstGeom>
        </p:spPr>
      </p:pic>
    </p:spTree>
    <p:extLst>
      <p:ext uri="{BB962C8B-B14F-4D97-AF65-F5344CB8AC3E}">
        <p14:creationId xmlns:p14="http://schemas.microsoft.com/office/powerpoint/2010/main" val="279358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0B73-998D-E84D-A988-21069ECAE2C2}"/>
              </a:ext>
            </a:extLst>
          </p:cNvPr>
          <p:cNvSpPr>
            <a:spLocks noGrp="1"/>
          </p:cNvSpPr>
          <p:nvPr>
            <p:ph type="title"/>
          </p:nvPr>
        </p:nvSpPr>
        <p:spPr/>
        <p:txBody>
          <a:bodyPr/>
          <a:lstStyle/>
          <a:p>
            <a:r>
              <a:rPr lang="en-US" dirty="0"/>
              <a:t>Model choosing</a:t>
            </a:r>
          </a:p>
        </p:txBody>
      </p:sp>
      <p:sp>
        <p:nvSpPr>
          <p:cNvPr id="3" name="Content Placeholder 2">
            <a:extLst>
              <a:ext uri="{FF2B5EF4-FFF2-40B4-BE49-F238E27FC236}">
                <a16:creationId xmlns:a16="http://schemas.microsoft.com/office/drawing/2014/main" id="{BC2C083D-CB0E-1340-A9B0-038E9D982B09}"/>
              </a:ext>
            </a:extLst>
          </p:cNvPr>
          <p:cNvSpPr>
            <a:spLocks noGrp="1"/>
          </p:cNvSpPr>
          <p:nvPr>
            <p:ph idx="1"/>
          </p:nvPr>
        </p:nvSpPr>
        <p:spPr/>
        <p:txBody>
          <a:bodyPr/>
          <a:lstStyle/>
          <a:p>
            <a:r>
              <a:rPr lang="en-US" dirty="0"/>
              <a:t>As showed on the density chart, only first 2 charts and the last one the have the two obvious peak. And the first and the second one the peak is on the far left and right side plus Logistic regression has best F-1 score so we choose the model of Logistic regression.</a:t>
            </a:r>
          </a:p>
        </p:txBody>
      </p:sp>
    </p:spTree>
    <p:extLst>
      <p:ext uri="{BB962C8B-B14F-4D97-AF65-F5344CB8AC3E}">
        <p14:creationId xmlns:p14="http://schemas.microsoft.com/office/powerpoint/2010/main" val="3854431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3856-5D22-E940-9CF4-952F986CB57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3508E5B-5190-6F49-A261-8C2A28F7EFEB}"/>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DDA0C03-E35D-4442-A0B9-F3C71648088F}"/>
              </a:ext>
            </a:extLst>
          </p:cNvPr>
          <p:cNvPicPr>
            <a:picLocks noChangeAspect="1"/>
          </p:cNvPicPr>
          <p:nvPr/>
        </p:nvPicPr>
        <p:blipFill>
          <a:blip r:embed="rId2"/>
          <a:stretch>
            <a:fillRect/>
          </a:stretch>
        </p:blipFill>
        <p:spPr>
          <a:xfrm>
            <a:off x="685801" y="609600"/>
            <a:ext cx="6064469" cy="5191667"/>
          </a:xfrm>
          <a:prstGeom prst="rect">
            <a:avLst/>
          </a:prstGeom>
        </p:spPr>
      </p:pic>
      <p:sp>
        <p:nvSpPr>
          <p:cNvPr id="5" name="TextBox 4">
            <a:extLst>
              <a:ext uri="{FF2B5EF4-FFF2-40B4-BE49-F238E27FC236}">
                <a16:creationId xmlns:a16="http://schemas.microsoft.com/office/drawing/2014/main" id="{86391334-35E6-174B-9A0C-A3AFA9D3F320}"/>
              </a:ext>
            </a:extLst>
          </p:cNvPr>
          <p:cNvSpPr txBox="1"/>
          <p:nvPr/>
        </p:nvSpPr>
        <p:spPr>
          <a:xfrm>
            <a:off x="7011339" y="919061"/>
            <a:ext cx="3767442" cy="1754326"/>
          </a:xfrm>
          <a:prstGeom prst="rect">
            <a:avLst/>
          </a:prstGeom>
          <a:noFill/>
        </p:spPr>
        <p:txBody>
          <a:bodyPr wrap="none" rtlCol="0">
            <a:spAutoFit/>
          </a:bodyPr>
          <a:lstStyle/>
          <a:p>
            <a:r>
              <a:rPr lang="en-US" dirty="0"/>
              <a:t>As it showed on the plot the partial </a:t>
            </a:r>
          </a:p>
          <a:p>
            <a:r>
              <a:rPr lang="en-US" dirty="0"/>
              <a:t>dependence here is a fixed number </a:t>
            </a:r>
          </a:p>
          <a:p>
            <a:r>
              <a:rPr lang="en-US" dirty="0"/>
              <a:t>Which indicate that a consistent  grow</a:t>
            </a:r>
          </a:p>
          <a:p>
            <a:r>
              <a:rPr lang="en-US" dirty="0"/>
              <a:t>if </a:t>
            </a:r>
            <a:r>
              <a:rPr lang="en-US" dirty="0" err="1"/>
              <a:t>bmi</a:t>
            </a:r>
            <a:r>
              <a:rPr lang="en-US" dirty="0"/>
              <a:t> increase which is not true.</a:t>
            </a:r>
          </a:p>
          <a:p>
            <a:r>
              <a:rPr lang="en-US" dirty="0"/>
              <a:t>So we should switch to a none linear </a:t>
            </a:r>
          </a:p>
          <a:p>
            <a:r>
              <a:rPr lang="en-US" dirty="0"/>
              <a:t>model to show the dependence.</a:t>
            </a:r>
          </a:p>
        </p:txBody>
      </p:sp>
    </p:spTree>
    <p:extLst>
      <p:ext uri="{BB962C8B-B14F-4D97-AF65-F5344CB8AC3E}">
        <p14:creationId xmlns:p14="http://schemas.microsoft.com/office/powerpoint/2010/main" val="7166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F54F-1BBE-F24D-9247-E1B55BD0288D}"/>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A5FCEBD6-69C3-514D-8FE5-F5715CB0A7AE}"/>
              </a:ext>
            </a:extLst>
          </p:cNvPr>
          <p:cNvSpPr>
            <a:spLocks noGrp="1"/>
          </p:cNvSpPr>
          <p:nvPr>
            <p:ph idx="1"/>
          </p:nvPr>
        </p:nvSpPr>
        <p:spPr>
          <a:xfrm>
            <a:off x="7693572" y="1630417"/>
            <a:ext cx="3123654" cy="4160783"/>
          </a:xfrm>
        </p:spPr>
        <p:txBody>
          <a:bodyPr>
            <a:normAutofit lnSpcReduction="10000"/>
          </a:bodyPr>
          <a:lstStyle/>
          <a:p>
            <a:r>
              <a:rPr lang="en-US" dirty="0"/>
              <a:t>We choose the Gradient Boosted Trees as the model since the F-1 scores is highest in non linear model.</a:t>
            </a:r>
          </a:p>
          <a:p>
            <a:r>
              <a:rPr lang="en-US" dirty="0"/>
              <a:t>And we can see that since the BMI &gt; 261. There is a rapid growth in the partial dependence.</a:t>
            </a:r>
          </a:p>
          <a:p>
            <a:r>
              <a:rPr lang="en-US" dirty="0"/>
              <a:t>So the rules to the health department is that to avoid or prevent citizens over BMI over 26.1 in order to decrease the chance to get diabetes. </a:t>
            </a:r>
          </a:p>
        </p:txBody>
      </p:sp>
      <p:pic>
        <p:nvPicPr>
          <p:cNvPr id="4" name="Picture 3">
            <a:extLst>
              <a:ext uri="{FF2B5EF4-FFF2-40B4-BE49-F238E27FC236}">
                <a16:creationId xmlns:a16="http://schemas.microsoft.com/office/drawing/2014/main" id="{E4035DAF-6834-054E-A6AB-FCE26F956275}"/>
              </a:ext>
            </a:extLst>
          </p:cNvPr>
          <p:cNvPicPr>
            <a:picLocks noChangeAspect="1"/>
          </p:cNvPicPr>
          <p:nvPr/>
        </p:nvPicPr>
        <p:blipFill>
          <a:blip r:embed="rId2"/>
          <a:stretch>
            <a:fillRect/>
          </a:stretch>
        </p:blipFill>
        <p:spPr>
          <a:xfrm>
            <a:off x="130286" y="1630417"/>
            <a:ext cx="7310451" cy="4160783"/>
          </a:xfrm>
          <a:prstGeom prst="rect">
            <a:avLst/>
          </a:prstGeom>
        </p:spPr>
      </p:pic>
    </p:spTree>
    <p:extLst>
      <p:ext uri="{BB962C8B-B14F-4D97-AF65-F5344CB8AC3E}">
        <p14:creationId xmlns:p14="http://schemas.microsoft.com/office/powerpoint/2010/main" val="246385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129</TotalTime>
  <Words>316</Words>
  <Application>Microsoft Macintosh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宋体</vt:lpstr>
      <vt:lpstr>Arial</vt:lpstr>
      <vt:lpstr>Calibri</vt:lpstr>
      <vt:lpstr>Calibri Light</vt:lpstr>
      <vt:lpstr>Celestial</vt:lpstr>
      <vt:lpstr>Assignment 5 </vt:lpstr>
      <vt:lpstr>Logistic regression</vt:lpstr>
      <vt:lpstr>SGD</vt:lpstr>
      <vt:lpstr>LASSO_lars</vt:lpstr>
      <vt:lpstr>Gradient Boosted Trees </vt:lpstr>
      <vt:lpstr>Light GBM</vt:lpstr>
      <vt:lpstr>Model choosing</vt:lpstr>
      <vt:lpstr>PowerPoint Presentation</vt:lpstr>
      <vt:lpstr>Suggestions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5 </dc:title>
  <dc:creator>hw493@scarletmail.rutgers.edu</dc:creator>
  <cp:lastModifiedBy>1919788784@qq.com</cp:lastModifiedBy>
  <cp:revision>6</cp:revision>
  <dcterms:created xsi:type="dcterms:W3CDTF">2021-12-08T17:11:28Z</dcterms:created>
  <dcterms:modified xsi:type="dcterms:W3CDTF">2021-12-11T00:14:46Z</dcterms:modified>
</cp:coreProperties>
</file>