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Ex1.xml" ContentType="application/vnd.ms-office.chartex+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73" r:id="rId3"/>
    <p:sldId id="272" r:id="rId4"/>
    <p:sldId id="261" r:id="rId5"/>
    <p:sldId id="263" r:id="rId6"/>
    <p:sldId id="264" r:id="rId7"/>
    <p:sldId id="265" r:id="rId8"/>
    <p:sldId id="331" r:id="rId9"/>
    <p:sldId id="332" r:id="rId10"/>
    <p:sldId id="333" r:id="rId11"/>
    <p:sldId id="334" r:id="rId12"/>
    <p:sldId id="335" r:id="rId13"/>
    <p:sldId id="336" r:id="rId14"/>
    <p:sldId id="337" r:id="rId15"/>
    <p:sldId id="338" r:id="rId16"/>
    <p:sldId id="339" r:id="rId17"/>
    <p:sldId id="340" r:id="rId18"/>
    <p:sldId id="274" r:id="rId19"/>
    <p:sldId id="275" r:id="rId20"/>
    <p:sldId id="276" r:id="rId21"/>
    <p:sldId id="277" r:id="rId22"/>
    <p:sldId id="278" r:id="rId23"/>
    <p:sldId id="279" r:id="rId24"/>
    <p:sldId id="280" r:id="rId25"/>
    <p:sldId id="281" r:id="rId26"/>
    <p:sldId id="282" r:id="rId27"/>
    <p:sldId id="283" r:id="rId28"/>
    <p:sldId id="313" r:id="rId29"/>
    <p:sldId id="314" r:id="rId30"/>
    <p:sldId id="315" r:id="rId31"/>
    <p:sldId id="284"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267" r:id="rId53"/>
    <p:sldId id="268" r:id="rId54"/>
    <p:sldId id="271" r:id="rId55"/>
    <p:sldId id="316" r:id="rId56"/>
    <p:sldId id="341" r:id="rId57"/>
    <p:sldId id="317" r:id="rId58"/>
    <p:sldId id="318" r:id="rId59"/>
    <p:sldId id="342" r:id="rId60"/>
    <p:sldId id="32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baseline="0">
                <a:solidFill>
                  <a:schemeClr val="tx1">
                    <a:lumMod val="65000"/>
                    <a:lumOff val="35000"/>
                  </a:schemeClr>
                </a:solidFill>
                <a:latin typeface="+mn-lt"/>
                <a:ea typeface="+mn-ea"/>
                <a:cs typeface="+mn-cs"/>
              </a:defRPr>
            </a:pPr>
            <a:r>
              <a:rPr lang="en-US" sz="1862" b="0" i="0" u="none" strike="noStrike" baseline="0" dirty="0">
                <a:solidFill>
                  <a:prstClr val="black">
                    <a:lumMod val="65000"/>
                    <a:lumOff val="35000"/>
                  </a:prstClr>
                </a:solidFill>
                <a:latin typeface="Century Gothic" panose="020F0302020204030204"/>
              </a:rPr>
              <a:t>Mean 8.76, </a:t>
            </a:r>
            <a:r>
              <a:rPr lang="en-US" sz="1862" b="0" i="0" u="none" strike="noStrike" baseline="0" dirty="0" err="1">
                <a:solidFill>
                  <a:prstClr val="black">
                    <a:lumMod val="65000"/>
                    <a:lumOff val="35000"/>
                  </a:prstClr>
                </a:solidFill>
                <a:latin typeface="Century Gothic" panose="020F0302020204030204"/>
              </a:rPr>
              <a:t>sd</a:t>
            </a:r>
            <a:r>
              <a:rPr lang="en-US" sz="1862" b="0" i="0" u="none" strike="noStrike" baseline="0" dirty="0">
                <a:solidFill>
                  <a:prstClr val="black">
                    <a:lumMod val="65000"/>
                    <a:lumOff val="35000"/>
                  </a:prstClr>
                </a:solidFill>
                <a:latin typeface="Century Gothic" panose="020F0302020204030204"/>
              </a:rPr>
              <a:t> = 4.40</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Frequency</c:v>
                </c:pt>
              </c:strCache>
            </c:strRef>
          </c:tx>
          <c:spPr>
            <a:solidFill>
              <a:schemeClr val="accent1"/>
            </a:solidFill>
            <a:ln>
              <a:solidFill>
                <a:schemeClr val="accent1"/>
              </a:solidFill>
            </a:ln>
            <a:effectLst/>
          </c:spPr>
          <c:invertIfNegative val="0"/>
          <c:cat>
            <c:numRef>
              <c:f>Sheet1!$A$2:$A$23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Sheet1!$B$2:$B$23</c:f>
              <c:numCache>
                <c:formatCode>General</c:formatCode>
                <c:ptCount val="22"/>
                <c:pt idx="0">
                  <c:v>6</c:v>
                </c:pt>
                <c:pt idx="1">
                  <c:v>7</c:v>
                </c:pt>
                <c:pt idx="2">
                  <c:v>8</c:v>
                </c:pt>
                <c:pt idx="3">
                  <c:v>8</c:v>
                </c:pt>
                <c:pt idx="4">
                  <c:v>11</c:v>
                </c:pt>
                <c:pt idx="5">
                  <c:v>22</c:v>
                </c:pt>
                <c:pt idx="6">
                  <c:v>24</c:v>
                </c:pt>
                <c:pt idx="7">
                  <c:v>34</c:v>
                </c:pt>
                <c:pt idx="8">
                  <c:v>23</c:v>
                </c:pt>
                <c:pt idx="9">
                  <c:v>12</c:v>
                </c:pt>
                <c:pt idx="10">
                  <c:v>8</c:v>
                </c:pt>
                <c:pt idx="11">
                  <c:v>7</c:v>
                </c:pt>
                <c:pt idx="12">
                  <c:v>6</c:v>
                </c:pt>
                <c:pt idx="13">
                  <c:v>6</c:v>
                </c:pt>
                <c:pt idx="14">
                  <c:v>6</c:v>
                </c:pt>
                <c:pt idx="15">
                  <c:v>5</c:v>
                </c:pt>
                <c:pt idx="16">
                  <c:v>6</c:v>
                </c:pt>
                <c:pt idx="17">
                  <c:v>3</c:v>
                </c:pt>
                <c:pt idx="18">
                  <c:v>2</c:v>
                </c:pt>
                <c:pt idx="19">
                  <c:v>3</c:v>
                </c:pt>
                <c:pt idx="20">
                  <c:v>1</c:v>
                </c:pt>
                <c:pt idx="21">
                  <c:v>1</c:v>
                </c:pt>
              </c:numCache>
            </c:numRef>
          </c:val>
          <c:extLst>
            <c:ext xmlns:c16="http://schemas.microsoft.com/office/drawing/2014/chart" uri="{C3380CC4-5D6E-409C-BE32-E72D297353CC}">
              <c16:uniqueId val="{00000000-1EB6-4589-BC0F-071B9CC95AB2}"/>
            </c:ext>
          </c:extLst>
        </c:ser>
        <c:ser>
          <c:idx val="1"/>
          <c:order val="1"/>
          <c:tx>
            <c:strRef>
              <c:f>Sheet1!$C$1</c:f>
              <c:strCache>
                <c:ptCount val="1"/>
              </c:strCache>
            </c:strRef>
          </c:tx>
          <c:spPr>
            <a:solidFill>
              <a:schemeClr val="accent2"/>
            </a:solidFill>
            <a:ln>
              <a:solidFill>
                <a:schemeClr val="accent2"/>
              </a:solidFill>
            </a:ln>
            <a:effectLst/>
          </c:spPr>
          <c:invertIfNegative val="0"/>
          <c:cat>
            <c:numRef>
              <c:f>Sheet1!$A$2:$A$23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Sheet1!$C$2:$C$23</c:f>
              <c:numCache>
                <c:formatCode>General</c:formatCode>
                <c:ptCount val="22"/>
              </c:numCache>
            </c:numRef>
          </c:val>
          <c:extLst>
            <c:ext xmlns:c16="http://schemas.microsoft.com/office/drawing/2014/chart" uri="{C3380CC4-5D6E-409C-BE32-E72D297353CC}">
              <c16:uniqueId val="{00000001-1EB6-4589-BC0F-071B9CC95AB2}"/>
            </c:ext>
          </c:extLst>
        </c:ser>
        <c:ser>
          <c:idx val="2"/>
          <c:order val="2"/>
          <c:tx>
            <c:strRef>
              <c:f>Sheet1!$D$1</c:f>
              <c:strCache>
                <c:ptCount val="1"/>
              </c:strCache>
            </c:strRef>
          </c:tx>
          <c:spPr>
            <a:solidFill>
              <a:schemeClr val="accent3"/>
            </a:solidFill>
            <a:ln>
              <a:solidFill>
                <a:schemeClr val="accent3"/>
              </a:solidFill>
            </a:ln>
            <a:effectLst/>
          </c:spPr>
          <c:invertIfNegative val="0"/>
          <c:cat>
            <c:numRef>
              <c:f>Sheet1!$A$2:$A$23</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numCache>
            </c:numRef>
          </c:cat>
          <c:val>
            <c:numRef>
              <c:f>Sheet1!$D$2:$D$23</c:f>
              <c:numCache>
                <c:formatCode>General</c:formatCode>
                <c:ptCount val="22"/>
              </c:numCache>
            </c:numRef>
          </c:val>
          <c:extLst>
            <c:ext xmlns:c16="http://schemas.microsoft.com/office/drawing/2014/chart" uri="{C3380CC4-5D6E-409C-BE32-E72D297353CC}">
              <c16:uniqueId val="{00000002-1EB6-4589-BC0F-071B9CC95AB2}"/>
            </c:ext>
          </c:extLst>
        </c:ser>
        <c:dLbls>
          <c:showLegendKey val="0"/>
          <c:showVal val="0"/>
          <c:showCatName val="0"/>
          <c:showSerName val="0"/>
          <c:showPercent val="0"/>
          <c:showBubbleSize val="0"/>
        </c:dLbls>
        <c:gapWidth val="100"/>
        <c:axId val="-2100573528"/>
        <c:axId val="-2048966552"/>
      </c:barChart>
      <c:catAx>
        <c:axId val="-2100573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crossAx val="-2048966552"/>
        <c:crosses val="autoZero"/>
        <c:auto val="1"/>
        <c:lblAlgn val="ctr"/>
        <c:lblOffset val="100"/>
        <c:noMultiLvlLbl val="0"/>
      </c:catAx>
      <c:valAx>
        <c:axId val="-2048966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crossAx val="-2100573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tockChart>
        <c:ser>
          <c:idx val="0"/>
          <c:order val="0"/>
          <c:tx>
            <c:strRef>
              <c:f>Sheet1!$B$1</c:f>
              <c:strCache>
                <c:ptCount val="1"/>
                <c:pt idx="0">
                  <c:v>1st quantile</c:v>
                </c:pt>
              </c:strCache>
            </c:strRef>
          </c:tx>
          <c:spPr>
            <a:ln w="31750">
              <a:noFill/>
            </a:ln>
          </c:spPr>
          <c:marker>
            <c:symbol val="none"/>
          </c:marker>
          <c:cat>
            <c:strRef>
              <c:f>Sheet1!$A$2</c:f>
              <c:strCache>
                <c:ptCount val="1"/>
                <c:pt idx="0">
                  <c:v>glasses of water a day</c:v>
                </c:pt>
              </c:strCache>
            </c:strRef>
          </c:cat>
          <c:val>
            <c:numRef>
              <c:f>Sheet1!$B$2</c:f>
              <c:numCache>
                <c:formatCode>General</c:formatCode>
                <c:ptCount val="1"/>
                <c:pt idx="0">
                  <c:v>6</c:v>
                </c:pt>
              </c:numCache>
            </c:numRef>
          </c:val>
          <c:smooth val="0"/>
          <c:extLst>
            <c:ext xmlns:c16="http://schemas.microsoft.com/office/drawing/2014/chart" uri="{C3380CC4-5D6E-409C-BE32-E72D297353CC}">
              <c16:uniqueId val="{00000000-9A9F-4003-8C33-A6DAF6D0559C}"/>
            </c:ext>
          </c:extLst>
        </c:ser>
        <c:ser>
          <c:idx val="1"/>
          <c:order val="1"/>
          <c:tx>
            <c:strRef>
              <c:f>Sheet1!$C$1</c:f>
              <c:strCache>
                <c:ptCount val="1"/>
                <c:pt idx="0">
                  <c:v>Max</c:v>
                </c:pt>
              </c:strCache>
            </c:strRef>
          </c:tx>
          <c:spPr>
            <a:ln w="31750">
              <a:noFill/>
            </a:ln>
          </c:spPr>
          <c:marker>
            <c:symbol val="none"/>
          </c:marker>
          <c:cat>
            <c:strRef>
              <c:f>Sheet1!$A$2</c:f>
              <c:strCache>
                <c:ptCount val="1"/>
                <c:pt idx="0">
                  <c:v>glasses of water a day</c:v>
                </c:pt>
              </c:strCache>
            </c:strRef>
          </c:cat>
          <c:val>
            <c:numRef>
              <c:f>Sheet1!$C$2</c:f>
              <c:numCache>
                <c:formatCode>General</c:formatCode>
                <c:ptCount val="1"/>
                <c:pt idx="0">
                  <c:v>22</c:v>
                </c:pt>
              </c:numCache>
            </c:numRef>
          </c:val>
          <c:smooth val="0"/>
          <c:extLst>
            <c:ext xmlns:c16="http://schemas.microsoft.com/office/drawing/2014/chart" uri="{C3380CC4-5D6E-409C-BE32-E72D297353CC}">
              <c16:uniqueId val="{00000001-9A9F-4003-8C33-A6DAF6D0559C}"/>
            </c:ext>
          </c:extLst>
        </c:ser>
        <c:ser>
          <c:idx val="2"/>
          <c:order val="2"/>
          <c:tx>
            <c:strRef>
              <c:f>Sheet1!$D$1</c:f>
              <c:strCache>
                <c:ptCount val="1"/>
                <c:pt idx="0">
                  <c:v>Min</c:v>
                </c:pt>
              </c:strCache>
            </c:strRef>
          </c:tx>
          <c:spPr>
            <a:ln w="31750">
              <a:noFill/>
            </a:ln>
          </c:spPr>
          <c:marker>
            <c:symbol val="none"/>
          </c:marker>
          <c:cat>
            <c:strRef>
              <c:f>Sheet1!$A$2</c:f>
              <c:strCache>
                <c:ptCount val="1"/>
                <c:pt idx="0">
                  <c:v>glasses of water a day</c:v>
                </c:pt>
              </c:strCache>
            </c:strRef>
          </c:cat>
          <c:val>
            <c:numRef>
              <c:f>Sheet1!$D$2</c:f>
              <c:numCache>
                <c:formatCode>General</c:formatCode>
                <c:ptCount val="1"/>
                <c:pt idx="0">
                  <c:v>1</c:v>
                </c:pt>
              </c:numCache>
            </c:numRef>
          </c:val>
          <c:smooth val="0"/>
          <c:extLst>
            <c:ext xmlns:c16="http://schemas.microsoft.com/office/drawing/2014/chart" uri="{C3380CC4-5D6E-409C-BE32-E72D297353CC}">
              <c16:uniqueId val="{00000002-9A9F-4003-8C33-A6DAF6D0559C}"/>
            </c:ext>
          </c:extLst>
        </c:ser>
        <c:ser>
          <c:idx val="3"/>
          <c:order val="3"/>
          <c:tx>
            <c:strRef>
              <c:f>Sheet1!$E$1</c:f>
              <c:strCache>
                <c:ptCount val="1"/>
                <c:pt idx="0">
                  <c:v>3rd quantile</c:v>
                </c:pt>
              </c:strCache>
            </c:strRef>
          </c:tx>
          <c:spPr>
            <a:ln w="31750">
              <a:noFill/>
            </a:ln>
          </c:spPr>
          <c:marker>
            <c:symbol val="none"/>
          </c:marker>
          <c:cat>
            <c:strRef>
              <c:f>Sheet1!$A$2</c:f>
              <c:strCache>
                <c:ptCount val="1"/>
                <c:pt idx="0">
                  <c:v>glasses of water a day</c:v>
                </c:pt>
              </c:strCache>
            </c:strRef>
          </c:cat>
          <c:val>
            <c:numRef>
              <c:f>Sheet1!$E$2</c:f>
              <c:numCache>
                <c:formatCode>General</c:formatCode>
                <c:ptCount val="1"/>
                <c:pt idx="0">
                  <c:v>11</c:v>
                </c:pt>
              </c:numCache>
            </c:numRef>
          </c:val>
          <c:smooth val="0"/>
          <c:extLst>
            <c:ext xmlns:c16="http://schemas.microsoft.com/office/drawing/2014/chart" uri="{C3380CC4-5D6E-409C-BE32-E72D297353CC}">
              <c16:uniqueId val="{00000003-9A9F-4003-8C33-A6DAF6D0559C}"/>
            </c:ext>
          </c:extLst>
        </c:ser>
        <c:dLbls>
          <c:showLegendKey val="0"/>
          <c:showVal val="0"/>
          <c:showCatName val="0"/>
          <c:showSerName val="0"/>
          <c:showPercent val="0"/>
          <c:showBubbleSize val="0"/>
        </c:dLbls>
        <c:hiLowLines/>
        <c:upDownBars>
          <c:gapWidth val="150"/>
          <c:upBars/>
          <c:downBars/>
        </c:upDownBars>
        <c:axId val="-2122413400"/>
        <c:axId val="-2082427464"/>
      </c:stockChart>
      <c:catAx>
        <c:axId val="-2122413400"/>
        <c:scaling>
          <c:orientation val="minMax"/>
        </c:scaling>
        <c:delete val="0"/>
        <c:axPos val="b"/>
        <c:numFmt formatCode="General" sourceLinked="1"/>
        <c:majorTickMark val="out"/>
        <c:minorTickMark val="none"/>
        <c:tickLblPos val="nextTo"/>
        <c:crossAx val="-2082427464"/>
        <c:crosses val="autoZero"/>
        <c:auto val="1"/>
        <c:lblAlgn val="ctr"/>
        <c:lblOffset val="100"/>
        <c:noMultiLvlLbl val="0"/>
      </c:catAx>
      <c:valAx>
        <c:axId val="-2082427464"/>
        <c:scaling>
          <c:orientation val="minMax"/>
        </c:scaling>
        <c:delete val="0"/>
        <c:axPos val="l"/>
        <c:majorGridlines/>
        <c:numFmt formatCode="General" sourceLinked="1"/>
        <c:majorTickMark val="out"/>
        <c:minorTickMark val="none"/>
        <c:tickLblPos val="nextTo"/>
        <c:crossAx val="-2122413400"/>
        <c:crosses val="autoZero"/>
        <c:crossBetween val="between"/>
      </c:valAx>
    </c:plotArea>
    <c:legend>
      <c:legendPos val="r"/>
      <c:layout>
        <c:manualLayout>
          <c:xMode val="edge"/>
          <c:yMode val="edge"/>
          <c:x val="0.64337046611321003"/>
          <c:y val="0.26719640926150601"/>
          <c:w val="0.33005442926693201"/>
          <c:h val="0.48846296832393998"/>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1</cx:pt>
          <cx:pt idx="10">Category 1</cx:pt>
          <cx:pt idx="11">Category 1</cx:pt>
          <cx:pt idx="12">Category 1</cx:pt>
          <cx:pt idx="13">Category 1</cx:pt>
          <cx:pt idx="14">Category 1</cx:pt>
          <cx:pt idx="15">Category 1</cx:pt>
          <cx:pt idx="16">Category 1</cx:pt>
          <cx:pt idx="17">Category 1</cx:pt>
          <cx:pt idx="18">Category 1</cx:pt>
          <cx:pt idx="19">Category 1</cx:pt>
          <cx:pt idx="20">Category 1</cx:pt>
          <cx:pt idx="21">Category 1</cx:pt>
        </cx:lvl>
      </cx:strDim>
      <cx:numDim type="val">
        <cx:f>Sheet1!$B$2:$B$23</cx:f>
        <cx:lvl ptCount="22" formatCode="General">
          <cx:pt idx="0">-7</cx:pt>
          <cx:pt idx="1">-10</cx:pt>
          <cx:pt idx="2">-28</cx:pt>
          <cx:pt idx="3">47</cx:pt>
          <cx:pt idx="4">11</cx:pt>
          <cx:pt idx="5">-24</cx:pt>
          <cx:pt idx="6">-24</cx:pt>
          <cx:pt idx="7">36</cx:pt>
          <cx:pt idx="8">10</cx:pt>
          <cx:pt idx="9">-78</cx:pt>
          <cx:pt idx="10">47</cx:pt>
          <cx:pt idx="11">-24</cx:pt>
          <cx:pt idx="12">-17</cx:pt>
          <cx:pt idx="13">-12</cx:pt>
          <cx:pt idx="14">-11</cx:pt>
          <cx:pt idx="15">17</cx:pt>
          <cx:pt idx="16">14</cx:pt>
          <cx:pt idx="17">46</cx:pt>
          <cx:pt idx="18">-18</cx:pt>
          <cx:pt idx="19">19</cx:pt>
          <cx:pt idx="20">-26</cx:pt>
          <cx:pt idx="21">-20</cx:pt>
        </cx:lvl>
      </cx:numDim>
    </cx:data>
    <cx:data id="1">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1</cx:pt>
          <cx:pt idx="10">Category 1</cx:pt>
          <cx:pt idx="11">Category 1</cx:pt>
          <cx:pt idx="12">Category 1</cx:pt>
          <cx:pt idx="13">Category 1</cx:pt>
          <cx:pt idx="14">Category 1</cx:pt>
          <cx:pt idx="15">Category 1</cx:pt>
          <cx:pt idx="16">Category 1</cx:pt>
          <cx:pt idx="17">Category 1</cx:pt>
          <cx:pt idx="18">Category 1</cx:pt>
          <cx:pt idx="19">Category 1</cx:pt>
          <cx:pt idx="20">Category 1</cx:pt>
          <cx:pt idx="21">Category 1</cx:pt>
        </cx:lvl>
      </cx:strDim>
      <cx:numDim type="val">
        <cx:f>Sheet1!$C$2:$C$23</cx:f>
        <cx:lvl ptCount="22" formatCode="General">
          <cx:pt idx="0">-3</cx:pt>
          <cx:pt idx="1">1</cx:pt>
          <cx:pt idx="2">-6</cx:pt>
          <cx:pt idx="3">10</cx:pt>
          <cx:pt idx="4">34</cx:pt>
          <cx:pt idx="5">128</cx:pt>
          <cx:pt idx="6">22</cx:pt>
          <cx:pt idx="7">-12</cx:pt>
          <cx:pt idx="8">-28</cx:pt>
          <cx:pt idx="9">6</cx:pt>
          <cx:pt idx="10">31</cx:pt>
          <cx:pt idx="11">3</cx:pt>
          <cx:pt idx="12">12</cx:pt>
          <cx:pt idx="13">-12</cx:pt>
          <cx:pt idx="14">-13</cx:pt>
          <cx:pt idx="15">6</cx:pt>
          <cx:pt idx="16">15</cx:pt>
          <cx:pt idx="17">41</cx:pt>
          <cx:pt idx="18">16</cx:pt>
          <cx:pt idx="19">10</cx:pt>
          <cx:pt idx="20">23</cx:pt>
          <cx:pt idx="21">16</cx:pt>
        </cx:lvl>
      </cx:numDim>
    </cx:data>
    <cx:data id="2">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1</cx:pt>
          <cx:pt idx="10">Category 1</cx:pt>
          <cx:pt idx="11">Category 1</cx:pt>
          <cx:pt idx="12">Category 1</cx:pt>
          <cx:pt idx="13">Category 1</cx:pt>
          <cx:pt idx="14">Category 1</cx:pt>
          <cx:pt idx="15">Category 1</cx:pt>
          <cx:pt idx="16">Category 1</cx:pt>
          <cx:pt idx="17">Category 1</cx:pt>
          <cx:pt idx="18">Category 1</cx:pt>
          <cx:pt idx="19">Category 1</cx:pt>
          <cx:pt idx="20">Category 1</cx:pt>
          <cx:pt idx="21">Category 1</cx:pt>
        </cx:lvl>
      </cx:strDim>
      <cx:numDim type="val">
        <cx:f>Sheet1!$D$2:$D$23</cx:f>
        <cx:lvl ptCount="22" formatCode="General">
          <cx:pt idx="0">-24</cx:pt>
          <cx:pt idx="1">11</cx:pt>
          <cx:pt idx="2">34</cx:pt>
          <cx:pt idx="3">-19</cx:pt>
          <cx:pt idx="4">4</cx:pt>
          <cx:pt idx="5">27</cx:pt>
          <cx:pt idx="6">27</cx:pt>
          <cx:pt idx="7">-3</cx:pt>
          <cx:pt idx="8">44</cx:pt>
          <cx:pt idx="9">50</cx:pt>
          <cx:pt idx="10">91</cx:pt>
          <cx:pt idx="11">-8</cx:pt>
          <cx:pt idx="12">36</cx:pt>
          <cx:pt idx="13">16</cx:pt>
          <cx:pt idx="14">24</cx:pt>
          <cx:pt idx="15">46</cx:pt>
          <cx:pt idx="16">14</cx:pt>
          <cx:pt idx="17">-6</cx:pt>
          <cx:pt idx="18">48</cx:pt>
          <cx:pt idx="19">23</cx:pt>
          <cx:pt idx="20">23</cx:pt>
          <cx:pt idx="21">-18</cx:pt>
        </cx:lvl>
      </cx:numDim>
    </cx:data>
  </cx:chartData>
  <cx:chart>
    <cx:title pos="t" align="ctr" overlay="0">
      <cx:tx>
        <cx:txData>
          <cx:v>Univariate Plots</cx:v>
        </cx:txData>
      </cx:tx>
      <cx:txPr>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entury Gothic" panose="020F0302020204030204"/>
            </a:rPr>
            <a:t>Univariate Plots</a:t>
          </a:r>
        </a:p>
      </cx:txPr>
    </cx:title>
    <cx:plotArea>
      <cx:plotAreaRegion>
        <cx:series layoutId="boxWhisker" uniqueId="{3BAF2CB6-BEED-4C44-A87C-B2B3F9EAF7BF}">
          <cx:tx>
            <cx:txData>
              <cx:f>Sheet1!$B$1</cx:f>
              <cx:v>Series1</cx:v>
            </cx:txData>
          </cx:tx>
          <cx:dataId val="0"/>
          <cx:layoutPr>
            <cx:visibility meanLine="0" meanMarker="1" nonoutliers="0" outliers="1"/>
            <cx:statistics quartileMethod="exclusive"/>
          </cx:layoutPr>
        </cx:series>
        <cx:series layoutId="boxWhisker" uniqueId="{8A30C863-5EBE-4E34-A4DA-819D8734A563}">
          <cx:tx>
            <cx:txData>
              <cx:f>Sheet1!$C$1</cx:f>
              <cx:v>Series2</cx:v>
            </cx:txData>
          </cx:tx>
          <cx:dataId val="1"/>
          <cx:layoutPr>
            <cx:visibility meanLine="0" meanMarker="1" nonoutliers="0" outliers="1"/>
            <cx:statistics quartileMethod="exclusive"/>
          </cx:layoutPr>
        </cx:series>
        <cx:series layoutId="boxWhisker" uniqueId="{1AB233A2-7CFA-4844-BECB-840A971CDCA5}">
          <cx:tx>
            <cx:txData>
              <cx:f>Sheet1!$D$1</cx:f>
              <cx:v>Series3</cx:v>
            </cx:txData>
          </cx:tx>
          <cx:dataId val="2"/>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svg"/><Relationship Id="rId1" Type="http://schemas.openxmlformats.org/officeDocument/2006/relationships/image" Target="../media/image78.png"/><Relationship Id="rId4" Type="http://schemas.openxmlformats.org/officeDocument/2006/relationships/image" Target="../media/image8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svg"/><Relationship Id="rId1" Type="http://schemas.openxmlformats.org/officeDocument/2006/relationships/image" Target="../media/image78.png"/><Relationship Id="rId4" Type="http://schemas.openxmlformats.org/officeDocument/2006/relationships/image" Target="../media/image8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93BED-ECDA-4FD1-A855-D37895C69AC5}" type="doc">
      <dgm:prSet loTypeId="urn:microsoft.com/office/officeart/2018/5/layout/CenteredIconLabelDescriptionList" loCatId="icon" qsTypeId="urn:microsoft.com/office/officeart/2005/8/quickstyle/simple1" qsCatId="simple" csTypeId="urn:microsoft.com/office/officeart/2005/8/colors/accent3_2" csCatId="accent3" phldr="1"/>
      <dgm:spPr/>
      <dgm:t>
        <a:bodyPr/>
        <a:lstStyle/>
        <a:p>
          <a:endParaRPr lang="en-US"/>
        </a:p>
      </dgm:t>
    </dgm:pt>
    <dgm:pt modelId="{40894FA3-7B76-4ABE-B5BA-5E1C3EA69C88}">
      <dgm:prSet/>
      <dgm:spPr/>
      <dgm:t>
        <a:bodyPr/>
        <a:lstStyle/>
        <a:p>
          <a:pPr>
            <a:lnSpc>
              <a:spcPct val="100000"/>
            </a:lnSpc>
            <a:defRPr b="1"/>
          </a:pPr>
          <a:r>
            <a:rPr lang="en-US" dirty="0"/>
            <a:t>1. Data – Upload file</a:t>
          </a:r>
        </a:p>
      </dgm:t>
    </dgm:pt>
    <dgm:pt modelId="{386778F3-427C-4763-86D0-45B424E69597}" type="parTrans" cxnId="{A2562777-EEF2-40DC-9DA5-41A717E875D7}">
      <dgm:prSet/>
      <dgm:spPr/>
      <dgm:t>
        <a:bodyPr/>
        <a:lstStyle/>
        <a:p>
          <a:endParaRPr lang="en-US"/>
        </a:p>
      </dgm:t>
    </dgm:pt>
    <dgm:pt modelId="{15D7632D-E7D9-4CA4-9A09-16C857331229}" type="sibTrans" cxnId="{A2562777-EEF2-40DC-9DA5-41A717E875D7}">
      <dgm:prSet/>
      <dgm:spPr/>
      <dgm:t>
        <a:bodyPr/>
        <a:lstStyle/>
        <a:p>
          <a:endParaRPr lang="en-US"/>
        </a:p>
      </dgm:t>
    </dgm:pt>
    <dgm:pt modelId="{8413063D-EE77-4CB3-8B7A-AB3024F61B97}">
      <dgm:prSet/>
      <dgm:spPr/>
      <dgm:t>
        <a:bodyPr/>
        <a:lstStyle/>
        <a:p>
          <a:pPr>
            <a:lnSpc>
              <a:spcPct val="100000"/>
            </a:lnSpc>
            <a:defRPr b="1"/>
          </a:pPr>
          <a:r>
            <a:rPr lang="en-US" dirty="0"/>
            <a:t>2. Go to Sheet and Explore</a:t>
          </a:r>
        </a:p>
      </dgm:t>
    </dgm:pt>
    <dgm:pt modelId="{684ACC55-26AB-4BE6-9783-5CAFAE341A00}" type="parTrans" cxnId="{B85B404C-3FC4-4CA5-87AB-808C94A5179A}">
      <dgm:prSet/>
      <dgm:spPr/>
      <dgm:t>
        <a:bodyPr/>
        <a:lstStyle/>
        <a:p>
          <a:endParaRPr lang="en-US"/>
        </a:p>
      </dgm:t>
    </dgm:pt>
    <dgm:pt modelId="{EF95383F-DC93-4A19-BCFF-7C0DA5600D89}" type="sibTrans" cxnId="{B85B404C-3FC4-4CA5-87AB-808C94A5179A}">
      <dgm:prSet/>
      <dgm:spPr/>
      <dgm:t>
        <a:bodyPr/>
        <a:lstStyle/>
        <a:p>
          <a:endParaRPr lang="en-US"/>
        </a:p>
      </dgm:t>
    </dgm:pt>
    <dgm:pt modelId="{F7E648F8-B203-4574-AC11-421BC955FB0D}">
      <dgm:prSet custT="1"/>
      <dgm:spPr/>
      <dgm:t>
        <a:bodyPr/>
        <a:lstStyle/>
        <a:p>
          <a:pPr>
            <a:lnSpc>
              <a:spcPct val="100000"/>
            </a:lnSpc>
          </a:pPr>
          <a:r>
            <a:rPr lang="en-US" sz="1700" dirty="0"/>
            <a:t>Menu</a:t>
          </a:r>
        </a:p>
      </dgm:t>
    </dgm:pt>
    <dgm:pt modelId="{7D724E24-B072-406E-B948-CB7BE713008B}" type="parTrans" cxnId="{7DC25E13-CE7E-4E6E-8869-0A0020C87A97}">
      <dgm:prSet/>
      <dgm:spPr/>
      <dgm:t>
        <a:bodyPr/>
        <a:lstStyle/>
        <a:p>
          <a:endParaRPr lang="en-US"/>
        </a:p>
      </dgm:t>
    </dgm:pt>
    <dgm:pt modelId="{8C7A4A6D-50EC-4B80-A4D3-4A8CBC576E06}" type="sibTrans" cxnId="{7DC25E13-CE7E-4E6E-8869-0A0020C87A97}">
      <dgm:prSet/>
      <dgm:spPr/>
      <dgm:t>
        <a:bodyPr/>
        <a:lstStyle/>
        <a:p>
          <a:endParaRPr lang="en-US"/>
        </a:p>
      </dgm:t>
    </dgm:pt>
    <dgm:pt modelId="{7F9A2584-C313-4478-A933-3B7CF249E670}">
      <dgm:prSet custT="1"/>
      <dgm:spPr/>
      <dgm:t>
        <a:bodyPr/>
        <a:lstStyle/>
        <a:p>
          <a:pPr>
            <a:lnSpc>
              <a:spcPct val="100000"/>
            </a:lnSpc>
          </a:pPr>
          <a:r>
            <a:rPr lang="en-US" sz="1700" dirty="0"/>
            <a:t>Toolbar</a:t>
          </a:r>
        </a:p>
        <a:p>
          <a:pPr>
            <a:lnSpc>
              <a:spcPct val="100000"/>
            </a:lnSpc>
          </a:pPr>
          <a:r>
            <a:rPr lang="en-US" sz="1700" dirty="0"/>
            <a:t>Dimensions - Measures</a:t>
          </a:r>
        </a:p>
      </dgm:t>
    </dgm:pt>
    <dgm:pt modelId="{FE71291D-3328-4BCC-95E2-65AA0620CF22}" type="parTrans" cxnId="{8C6AF8DE-1FEA-4C8A-813E-1BDAC8ABE416}">
      <dgm:prSet/>
      <dgm:spPr/>
      <dgm:t>
        <a:bodyPr/>
        <a:lstStyle/>
        <a:p>
          <a:endParaRPr lang="en-US"/>
        </a:p>
      </dgm:t>
    </dgm:pt>
    <dgm:pt modelId="{A4BC9FAE-AD6E-458C-987B-6FE3B060085E}" type="sibTrans" cxnId="{8C6AF8DE-1FEA-4C8A-813E-1BDAC8ABE416}">
      <dgm:prSet/>
      <dgm:spPr/>
      <dgm:t>
        <a:bodyPr/>
        <a:lstStyle/>
        <a:p>
          <a:endParaRPr lang="en-US"/>
        </a:p>
      </dgm:t>
    </dgm:pt>
    <dgm:pt modelId="{13B8430A-D6C2-4412-A462-7C5F5FBD54C1}">
      <dgm:prSet/>
      <dgm:spPr/>
      <dgm:t>
        <a:bodyPr/>
        <a:lstStyle/>
        <a:p>
          <a:pPr>
            <a:lnSpc>
              <a:spcPct val="100000"/>
            </a:lnSpc>
            <a:defRPr b="1"/>
          </a:pPr>
          <a:r>
            <a:rPr lang="en-US" dirty="0"/>
            <a:t>3. Plot</a:t>
          </a:r>
        </a:p>
      </dgm:t>
    </dgm:pt>
    <dgm:pt modelId="{245A7772-3796-412B-8D69-B4EC9E86A96B}" type="parTrans" cxnId="{094BE5D4-717A-4B4A-8BEE-4B3B853F4E41}">
      <dgm:prSet/>
      <dgm:spPr/>
      <dgm:t>
        <a:bodyPr/>
        <a:lstStyle/>
        <a:p>
          <a:endParaRPr lang="en-US"/>
        </a:p>
      </dgm:t>
    </dgm:pt>
    <dgm:pt modelId="{837A3954-9D40-43BC-A17D-4F37E67FC137}" type="sibTrans" cxnId="{094BE5D4-717A-4B4A-8BEE-4B3B853F4E41}">
      <dgm:prSet/>
      <dgm:spPr/>
      <dgm:t>
        <a:bodyPr/>
        <a:lstStyle/>
        <a:p>
          <a:endParaRPr lang="en-US"/>
        </a:p>
      </dgm:t>
    </dgm:pt>
    <dgm:pt modelId="{51C79DDE-AABE-4129-90AD-2BF03C6666E1}">
      <dgm:prSet custT="1"/>
      <dgm:spPr/>
      <dgm:t>
        <a:bodyPr/>
        <a:lstStyle/>
        <a:p>
          <a:pPr>
            <a:lnSpc>
              <a:spcPct val="100000"/>
            </a:lnSpc>
          </a:pPr>
          <a:r>
            <a:rPr lang="en-US" sz="1700" dirty="0"/>
            <a:t>Estimates of Location</a:t>
          </a:r>
        </a:p>
        <a:p>
          <a:pPr>
            <a:lnSpc>
              <a:spcPct val="100000"/>
            </a:lnSpc>
          </a:pPr>
          <a:r>
            <a:rPr lang="en-US" sz="1700" dirty="0"/>
            <a:t>Estimates of Variability</a:t>
          </a:r>
        </a:p>
        <a:p>
          <a:pPr>
            <a:lnSpc>
              <a:spcPct val="100000"/>
            </a:lnSpc>
          </a:pPr>
          <a:r>
            <a:rPr lang="en-US" sz="1700" dirty="0"/>
            <a:t>Univariate Graphs</a:t>
          </a:r>
        </a:p>
        <a:p>
          <a:pPr>
            <a:lnSpc>
              <a:spcPct val="100000"/>
            </a:lnSpc>
          </a:pPr>
          <a:r>
            <a:rPr lang="en-US" sz="1700" dirty="0"/>
            <a:t>Bivariate Graphs</a:t>
          </a:r>
        </a:p>
        <a:p>
          <a:pPr>
            <a:lnSpc>
              <a:spcPct val="100000"/>
            </a:lnSpc>
          </a:pPr>
          <a:r>
            <a:rPr lang="en-US" sz="1700" dirty="0"/>
            <a:t>Multivariate Graphs</a:t>
          </a:r>
        </a:p>
        <a:p>
          <a:pPr>
            <a:lnSpc>
              <a:spcPct val="100000"/>
            </a:lnSpc>
          </a:pPr>
          <a:r>
            <a:rPr lang="en-US" sz="1700" dirty="0"/>
            <a:t>Time Dependent Graphs</a:t>
          </a:r>
        </a:p>
        <a:p>
          <a:pPr>
            <a:lnSpc>
              <a:spcPct val="100000"/>
            </a:lnSpc>
          </a:pPr>
          <a:endParaRPr lang="en-US" sz="1300" dirty="0"/>
        </a:p>
      </dgm:t>
    </dgm:pt>
    <dgm:pt modelId="{D132816B-D687-4EB1-A934-268CF6C67DCC}" type="parTrans" cxnId="{4ED8C64A-38CF-4B3E-B88E-79B0418C2467}">
      <dgm:prSet/>
      <dgm:spPr/>
      <dgm:t>
        <a:bodyPr/>
        <a:lstStyle/>
        <a:p>
          <a:endParaRPr lang="en-US"/>
        </a:p>
      </dgm:t>
    </dgm:pt>
    <dgm:pt modelId="{76FB2C63-501F-42BC-A485-F2461BC8EE24}" type="sibTrans" cxnId="{4ED8C64A-38CF-4B3E-B88E-79B0418C2467}">
      <dgm:prSet/>
      <dgm:spPr/>
      <dgm:t>
        <a:bodyPr/>
        <a:lstStyle/>
        <a:p>
          <a:endParaRPr lang="en-US"/>
        </a:p>
      </dgm:t>
    </dgm:pt>
    <dgm:pt modelId="{425D689A-B34D-4C83-8FE5-F6C34EC93E3D}">
      <dgm:prSet/>
      <dgm:spPr/>
      <dgm:t>
        <a:bodyPr/>
        <a:lstStyle/>
        <a:p>
          <a:pPr>
            <a:lnSpc>
              <a:spcPct val="100000"/>
            </a:lnSpc>
          </a:pPr>
          <a:endParaRPr lang="en-US" sz="1300" dirty="0"/>
        </a:p>
      </dgm:t>
    </dgm:pt>
    <dgm:pt modelId="{583C9284-9498-42CA-9F8E-8B54E2B50286}" type="parTrans" cxnId="{2C0CB746-EB01-412D-9AB2-0B9BE3A442A8}">
      <dgm:prSet/>
      <dgm:spPr/>
      <dgm:t>
        <a:bodyPr/>
        <a:lstStyle/>
        <a:p>
          <a:endParaRPr lang="en-US"/>
        </a:p>
      </dgm:t>
    </dgm:pt>
    <dgm:pt modelId="{FAE0D1DC-8961-4504-835B-11D1EEE7BFF1}" type="sibTrans" cxnId="{2C0CB746-EB01-412D-9AB2-0B9BE3A442A8}">
      <dgm:prSet/>
      <dgm:spPr/>
      <dgm:t>
        <a:bodyPr/>
        <a:lstStyle/>
        <a:p>
          <a:endParaRPr lang="en-US"/>
        </a:p>
      </dgm:t>
    </dgm:pt>
    <dgm:pt modelId="{B4EB000A-9E76-4F0E-89D9-7FE074B779B6}" type="pres">
      <dgm:prSet presAssocID="{00193BED-ECDA-4FD1-A855-D37895C69AC5}" presName="root" presStyleCnt="0">
        <dgm:presLayoutVars>
          <dgm:dir/>
          <dgm:resizeHandles val="exact"/>
        </dgm:presLayoutVars>
      </dgm:prSet>
      <dgm:spPr/>
    </dgm:pt>
    <dgm:pt modelId="{AF2B072C-5F9D-47EA-89D6-55826D9753CA}" type="pres">
      <dgm:prSet presAssocID="{40894FA3-7B76-4ABE-B5BA-5E1C3EA69C88}" presName="compNode" presStyleCnt="0"/>
      <dgm:spPr/>
    </dgm:pt>
    <dgm:pt modelId="{A1E41D2D-9C6C-4C4E-B768-E90710E282E2}" type="pres">
      <dgm:prSet presAssocID="{40894FA3-7B76-4ABE-B5BA-5E1C3EA69C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C1897143-6C7D-4BF6-A5C0-E74066E6FD1E}" type="pres">
      <dgm:prSet presAssocID="{40894FA3-7B76-4ABE-B5BA-5E1C3EA69C88}" presName="iconSpace" presStyleCnt="0"/>
      <dgm:spPr/>
    </dgm:pt>
    <dgm:pt modelId="{7A9B78A2-A32A-43BF-9322-2E8F5A3DB924}" type="pres">
      <dgm:prSet presAssocID="{40894FA3-7B76-4ABE-B5BA-5E1C3EA69C88}" presName="parTx" presStyleLbl="revTx" presStyleIdx="0" presStyleCnt="6">
        <dgm:presLayoutVars>
          <dgm:chMax val="0"/>
          <dgm:chPref val="0"/>
        </dgm:presLayoutVars>
      </dgm:prSet>
      <dgm:spPr/>
    </dgm:pt>
    <dgm:pt modelId="{F86C0E07-18A0-4C46-8F4E-9311C1464C56}" type="pres">
      <dgm:prSet presAssocID="{40894FA3-7B76-4ABE-B5BA-5E1C3EA69C88}" presName="txSpace" presStyleCnt="0"/>
      <dgm:spPr/>
    </dgm:pt>
    <dgm:pt modelId="{0274DF9F-9DD1-42A3-B0C0-9F5DA70DCCA4}" type="pres">
      <dgm:prSet presAssocID="{40894FA3-7B76-4ABE-B5BA-5E1C3EA69C88}" presName="desTx" presStyleLbl="revTx" presStyleIdx="1" presStyleCnt="6">
        <dgm:presLayoutVars/>
      </dgm:prSet>
      <dgm:spPr/>
    </dgm:pt>
    <dgm:pt modelId="{FE10FD45-6488-4852-B30B-1B8328A0903F}" type="pres">
      <dgm:prSet presAssocID="{15D7632D-E7D9-4CA4-9A09-16C857331229}" presName="sibTrans" presStyleCnt="0"/>
      <dgm:spPr/>
    </dgm:pt>
    <dgm:pt modelId="{2B49C996-C15F-42BF-9363-E0D905297AC0}" type="pres">
      <dgm:prSet presAssocID="{8413063D-EE77-4CB3-8B7A-AB3024F61B97}" presName="compNode" presStyleCnt="0"/>
      <dgm:spPr/>
    </dgm:pt>
    <dgm:pt modelId="{C601B279-9A93-454D-B2C8-FD2869844377}" type="pres">
      <dgm:prSet presAssocID="{8413063D-EE77-4CB3-8B7A-AB3024F61B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7976417A-C6B4-48A1-9C0F-B89E5372B756}" type="pres">
      <dgm:prSet presAssocID="{8413063D-EE77-4CB3-8B7A-AB3024F61B97}" presName="iconSpace" presStyleCnt="0"/>
      <dgm:spPr/>
    </dgm:pt>
    <dgm:pt modelId="{62BD03A2-3E93-4CB9-A5EB-55384A81B044}" type="pres">
      <dgm:prSet presAssocID="{8413063D-EE77-4CB3-8B7A-AB3024F61B97}" presName="parTx" presStyleLbl="revTx" presStyleIdx="2" presStyleCnt="6">
        <dgm:presLayoutVars>
          <dgm:chMax val="0"/>
          <dgm:chPref val="0"/>
        </dgm:presLayoutVars>
      </dgm:prSet>
      <dgm:spPr/>
    </dgm:pt>
    <dgm:pt modelId="{D5B215EC-B604-47A1-A104-A93168ADF953}" type="pres">
      <dgm:prSet presAssocID="{8413063D-EE77-4CB3-8B7A-AB3024F61B97}" presName="txSpace" presStyleCnt="0"/>
      <dgm:spPr/>
    </dgm:pt>
    <dgm:pt modelId="{B092720C-5254-40B7-ADF3-7CC3649642BD}" type="pres">
      <dgm:prSet presAssocID="{8413063D-EE77-4CB3-8B7A-AB3024F61B97}" presName="desTx" presStyleLbl="revTx" presStyleIdx="3" presStyleCnt="6" custLinFactNeighborX="0" custLinFactNeighborY="200">
        <dgm:presLayoutVars/>
      </dgm:prSet>
      <dgm:spPr/>
    </dgm:pt>
    <dgm:pt modelId="{9E43320E-5741-4848-8B1B-F1B101A24E48}" type="pres">
      <dgm:prSet presAssocID="{EF95383F-DC93-4A19-BCFF-7C0DA5600D89}" presName="sibTrans" presStyleCnt="0"/>
      <dgm:spPr/>
    </dgm:pt>
    <dgm:pt modelId="{23610E32-CBD0-416F-A666-87698DD67AE3}" type="pres">
      <dgm:prSet presAssocID="{13B8430A-D6C2-4412-A462-7C5F5FBD54C1}" presName="compNode" presStyleCnt="0"/>
      <dgm:spPr/>
    </dgm:pt>
    <dgm:pt modelId="{3C4C214C-1F28-4980-9508-80FB10889F72}" type="pres">
      <dgm:prSet presAssocID="{13B8430A-D6C2-4412-A462-7C5F5FBD54C1}" presName="iconRect" presStyleLbl="node1" presStyleIdx="2" presStyleCnt="3"/>
      <dgm:spPr/>
    </dgm:pt>
    <dgm:pt modelId="{46347B19-EB11-4860-9C53-D58A7AB74EAB}" type="pres">
      <dgm:prSet presAssocID="{13B8430A-D6C2-4412-A462-7C5F5FBD54C1}" presName="iconSpace" presStyleCnt="0"/>
      <dgm:spPr/>
    </dgm:pt>
    <dgm:pt modelId="{7053C080-742B-41F7-83A6-B22BC65DDEDE}" type="pres">
      <dgm:prSet presAssocID="{13B8430A-D6C2-4412-A462-7C5F5FBD54C1}" presName="parTx" presStyleLbl="revTx" presStyleIdx="4" presStyleCnt="6">
        <dgm:presLayoutVars>
          <dgm:chMax val="0"/>
          <dgm:chPref val="0"/>
        </dgm:presLayoutVars>
      </dgm:prSet>
      <dgm:spPr/>
    </dgm:pt>
    <dgm:pt modelId="{BC9BD480-0509-46C3-B129-DF2498F2FA75}" type="pres">
      <dgm:prSet presAssocID="{13B8430A-D6C2-4412-A462-7C5F5FBD54C1}" presName="txSpace" presStyleCnt="0"/>
      <dgm:spPr/>
    </dgm:pt>
    <dgm:pt modelId="{7CEF2531-B6F0-4205-A6DC-1C925E83D8B8}" type="pres">
      <dgm:prSet presAssocID="{13B8430A-D6C2-4412-A462-7C5F5FBD54C1}" presName="desTx" presStyleLbl="revTx" presStyleIdx="5" presStyleCnt="6">
        <dgm:presLayoutVars/>
      </dgm:prSet>
      <dgm:spPr/>
    </dgm:pt>
  </dgm:ptLst>
  <dgm:cxnLst>
    <dgm:cxn modelId="{1E93340B-A464-7B4D-B5E4-3D6869A07562}" type="presOf" srcId="{F7E648F8-B203-4574-AC11-421BC955FB0D}" destId="{B092720C-5254-40B7-ADF3-7CC3649642BD}" srcOrd="0" destOrd="0" presId="urn:microsoft.com/office/officeart/2018/5/layout/CenteredIconLabelDescriptionList"/>
    <dgm:cxn modelId="{7DC25E13-CE7E-4E6E-8869-0A0020C87A97}" srcId="{8413063D-EE77-4CB3-8B7A-AB3024F61B97}" destId="{F7E648F8-B203-4574-AC11-421BC955FB0D}" srcOrd="0" destOrd="0" parTransId="{7D724E24-B072-406E-B948-CB7BE713008B}" sibTransId="{8C7A4A6D-50EC-4B80-A4D3-4A8CBC576E06}"/>
    <dgm:cxn modelId="{1D34FC16-3210-114D-BEA4-E8FFFC8D4881}" type="presOf" srcId="{13B8430A-D6C2-4412-A462-7C5F5FBD54C1}" destId="{7053C080-742B-41F7-83A6-B22BC65DDEDE}" srcOrd="0" destOrd="0" presId="urn:microsoft.com/office/officeart/2018/5/layout/CenteredIconLabelDescriptionList"/>
    <dgm:cxn modelId="{00A24F24-9E74-9643-B2DF-9759CF6869FC}" type="presOf" srcId="{8413063D-EE77-4CB3-8B7A-AB3024F61B97}" destId="{62BD03A2-3E93-4CB9-A5EB-55384A81B044}" srcOrd="0" destOrd="0" presId="urn:microsoft.com/office/officeart/2018/5/layout/CenteredIconLabelDescriptionList"/>
    <dgm:cxn modelId="{D5D9D42C-D04D-D943-AC34-DBF0AF569052}" type="presOf" srcId="{7F9A2584-C313-4478-A933-3B7CF249E670}" destId="{B092720C-5254-40B7-ADF3-7CC3649642BD}" srcOrd="0" destOrd="1" presId="urn:microsoft.com/office/officeart/2018/5/layout/CenteredIconLabelDescriptionList"/>
    <dgm:cxn modelId="{2C0CB746-EB01-412D-9AB2-0B9BE3A442A8}" srcId="{13B8430A-D6C2-4412-A462-7C5F5FBD54C1}" destId="{425D689A-B34D-4C83-8FE5-F6C34EC93E3D}" srcOrd="1" destOrd="0" parTransId="{583C9284-9498-42CA-9F8E-8B54E2B50286}" sibTransId="{FAE0D1DC-8961-4504-835B-11D1EEE7BFF1}"/>
    <dgm:cxn modelId="{4ED8C64A-38CF-4B3E-B88E-79B0418C2467}" srcId="{13B8430A-D6C2-4412-A462-7C5F5FBD54C1}" destId="{51C79DDE-AABE-4129-90AD-2BF03C6666E1}" srcOrd="0" destOrd="0" parTransId="{D132816B-D687-4EB1-A934-268CF6C67DCC}" sibTransId="{76FB2C63-501F-42BC-A485-F2461BC8EE24}"/>
    <dgm:cxn modelId="{B85B404C-3FC4-4CA5-87AB-808C94A5179A}" srcId="{00193BED-ECDA-4FD1-A855-D37895C69AC5}" destId="{8413063D-EE77-4CB3-8B7A-AB3024F61B97}" srcOrd="1" destOrd="0" parTransId="{684ACC55-26AB-4BE6-9783-5CAFAE341A00}" sibTransId="{EF95383F-DC93-4A19-BCFF-7C0DA5600D89}"/>
    <dgm:cxn modelId="{A2562777-EEF2-40DC-9DA5-41A717E875D7}" srcId="{00193BED-ECDA-4FD1-A855-D37895C69AC5}" destId="{40894FA3-7B76-4ABE-B5BA-5E1C3EA69C88}" srcOrd="0" destOrd="0" parTransId="{386778F3-427C-4763-86D0-45B424E69597}" sibTransId="{15D7632D-E7D9-4CA4-9A09-16C857331229}"/>
    <dgm:cxn modelId="{A2419859-F7FC-BC4D-AD24-54EDFE213B3C}" type="presOf" srcId="{00193BED-ECDA-4FD1-A855-D37895C69AC5}" destId="{B4EB000A-9E76-4F0E-89D9-7FE074B779B6}" srcOrd="0" destOrd="0" presId="urn:microsoft.com/office/officeart/2018/5/layout/CenteredIconLabelDescriptionList"/>
    <dgm:cxn modelId="{29602B7C-49F9-6F46-82B5-594A57D6E5AF}" type="presOf" srcId="{51C79DDE-AABE-4129-90AD-2BF03C6666E1}" destId="{7CEF2531-B6F0-4205-A6DC-1C925E83D8B8}" srcOrd="0" destOrd="0" presId="urn:microsoft.com/office/officeart/2018/5/layout/CenteredIconLabelDescriptionList"/>
    <dgm:cxn modelId="{69F2677E-2C5D-5741-AE7C-A246F02BB52C}" type="presOf" srcId="{40894FA3-7B76-4ABE-B5BA-5E1C3EA69C88}" destId="{7A9B78A2-A32A-43BF-9322-2E8F5A3DB924}" srcOrd="0" destOrd="0" presId="urn:microsoft.com/office/officeart/2018/5/layout/CenteredIconLabelDescriptionList"/>
    <dgm:cxn modelId="{094BE5D4-717A-4B4A-8BEE-4B3B853F4E41}" srcId="{00193BED-ECDA-4FD1-A855-D37895C69AC5}" destId="{13B8430A-D6C2-4412-A462-7C5F5FBD54C1}" srcOrd="2" destOrd="0" parTransId="{245A7772-3796-412B-8D69-B4EC9E86A96B}" sibTransId="{837A3954-9D40-43BC-A17D-4F37E67FC137}"/>
    <dgm:cxn modelId="{8C6AF8DE-1FEA-4C8A-813E-1BDAC8ABE416}" srcId="{8413063D-EE77-4CB3-8B7A-AB3024F61B97}" destId="{7F9A2584-C313-4478-A933-3B7CF249E670}" srcOrd="1" destOrd="0" parTransId="{FE71291D-3328-4BCC-95E2-65AA0620CF22}" sibTransId="{A4BC9FAE-AD6E-458C-987B-6FE3B060085E}"/>
    <dgm:cxn modelId="{C026A4EA-6056-4B4C-B4B6-0C9CAF68FF4C}" type="presOf" srcId="{425D689A-B34D-4C83-8FE5-F6C34EC93E3D}" destId="{7CEF2531-B6F0-4205-A6DC-1C925E83D8B8}" srcOrd="0" destOrd="1" presId="urn:microsoft.com/office/officeart/2018/5/layout/CenteredIconLabelDescriptionList"/>
    <dgm:cxn modelId="{C34D7FAD-7722-5342-A86C-E162CCB8251D}" type="presParOf" srcId="{B4EB000A-9E76-4F0E-89D9-7FE074B779B6}" destId="{AF2B072C-5F9D-47EA-89D6-55826D9753CA}" srcOrd="0" destOrd="0" presId="urn:microsoft.com/office/officeart/2018/5/layout/CenteredIconLabelDescriptionList"/>
    <dgm:cxn modelId="{92152470-A74F-FF42-A6B8-FC67254935CB}" type="presParOf" srcId="{AF2B072C-5F9D-47EA-89D6-55826D9753CA}" destId="{A1E41D2D-9C6C-4C4E-B768-E90710E282E2}" srcOrd="0" destOrd="0" presId="urn:microsoft.com/office/officeart/2018/5/layout/CenteredIconLabelDescriptionList"/>
    <dgm:cxn modelId="{5E5C907C-46C7-5142-A4EF-E51383BFE36F}" type="presParOf" srcId="{AF2B072C-5F9D-47EA-89D6-55826D9753CA}" destId="{C1897143-6C7D-4BF6-A5C0-E74066E6FD1E}" srcOrd="1" destOrd="0" presId="urn:microsoft.com/office/officeart/2018/5/layout/CenteredIconLabelDescriptionList"/>
    <dgm:cxn modelId="{E9C569B6-2243-8746-94EB-FBB1B34542E0}" type="presParOf" srcId="{AF2B072C-5F9D-47EA-89D6-55826D9753CA}" destId="{7A9B78A2-A32A-43BF-9322-2E8F5A3DB924}" srcOrd="2" destOrd="0" presId="urn:microsoft.com/office/officeart/2018/5/layout/CenteredIconLabelDescriptionList"/>
    <dgm:cxn modelId="{193E277F-E7B1-0843-9A05-4DAEF0B9BB01}" type="presParOf" srcId="{AF2B072C-5F9D-47EA-89D6-55826D9753CA}" destId="{F86C0E07-18A0-4C46-8F4E-9311C1464C56}" srcOrd="3" destOrd="0" presId="urn:microsoft.com/office/officeart/2018/5/layout/CenteredIconLabelDescriptionList"/>
    <dgm:cxn modelId="{7777112D-0004-4D46-AB40-F3F6489CF813}" type="presParOf" srcId="{AF2B072C-5F9D-47EA-89D6-55826D9753CA}" destId="{0274DF9F-9DD1-42A3-B0C0-9F5DA70DCCA4}" srcOrd="4" destOrd="0" presId="urn:microsoft.com/office/officeart/2018/5/layout/CenteredIconLabelDescriptionList"/>
    <dgm:cxn modelId="{7EE4703C-5470-994E-B88F-FAFE0BC8ADDA}" type="presParOf" srcId="{B4EB000A-9E76-4F0E-89D9-7FE074B779B6}" destId="{FE10FD45-6488-4852-B30B-1B8328A0903F}" srcOrd="1" destOrd="0" presId="urn:microsoft.com/office/officeart/2018/5/layout/CenteredIconLabelDescriptionList"/>
    <dgm:cxn modelId="{5E3EFCCF-0494-5F40-B305-6EDAF304995F}" type="presParOf" srcId="{B4EB000A-9E76-4F0E-89D9-7FE074B779B6}" destId="{2B49C996-C15F-42BF-9363-E0D905297AC0}" srcOrd="2" destOrd="0" presId="urn:microsoft.com/office/officeart/2018/5/layout/CenteredIconLabelDescriptionList"/>
    <dgm:cxn modelId="{024C91DA-C222-264B-A4C1-D361B1FCFFE4}" type="presParOf" srcId="{2B49C996-C15F-42BF-9363-E0D905297AC0}" destId="{C601B279-9A93-454D-B2C8-FD2869844377}" srcOrd="0" destOrd="0" presId="urn:microsoft.com/office/officeart/2018/5/layout/CenteredIconLabelDescriptionList"/>
    <dgm:cxn modelId="{0D233BCD-0850-3A42-B14C-A04F74C5BC69}" type="presParOf" srcId="{2B49C996-C15F-42BF-9363-E0D905297AC0}" destId="{7976417A-C6B4-48A1-9C0F-B89E5372B756}" srcOrd="1" destOrd="0" presId="urn:microsoft.com/office/officeart/2018/5/layout/CenteredIconLabelDescriptionList"/>
    <dgm:cxn modelId="{271272D3-628A-014C-84D4-807F1BAD4B86}" type="presParOf" srcId="{2B49C996-C15F-42BF-9363-E0D905297AC0}" destId="{62BD03A2-3E93-4CB9-A5EB-55384A81B044}" srcOrd="2" destOrd="0" presId="urn:microsoft.com/office/officeart/2018/5/layout/CenteredIconLabelDescriptionList"/>
    <dgm:cxn modelId="{4DF96BA4-82FF-834A-AD98-567170DE3045}" type="presParOf" srcId="{2B49C996-C15F-42BF-9363-E0D905297AC0}" destId="{D5B215EC-B604-47A1-A104-A93168ADF953}" srcOrd="3" destOrd="0" presId="urn:microsoft.com/office/officeart/2018/5/layout/CenteredIconLabelDescriptionList"/>
    <dgm:cxn modelId="{0B9411AA-A65E-E142-8EE5-4F2B41A0549A}" type="presParOf" srcId="{2B49C996-C15F-42BF-9363-E0D905297AC0}" destId="{B092720C-5254-40B7-ADF3-7CC3649642BD}" srcOrd="4" destOrd="0" presId="urn:microsoft.com/office/officeart/2018/5/layout/CenteredIconLabelDescriptionList"/>
    <dgm:cxn modelId="{6069F4E5-EDC2-AC40-9013-DA890650A876}" type="presParOf" srcId="{B4EB000A-9E76-4F0E-89D9-7FE074B779B6}" destId="{9E43320E-5741-4848-8B1B-F1B101A24E48}" srcOrd="3" destOrd="0" presId="urn:microsoft.com/office/officeart/2018/5/layout/CenteredIconLabelDescriptionList"/>
    <dgm:cxn modelId="{0451676A-816B-FA49-89E3-B6343F0F0EFE}" type="presParOf" srcId="{B4EB000A-9E76-4F0E-89D9-7FE074B779B6}" destId="{23610E32-CBD0-416F-A666-87698DD67AE3}" srcOrd="4" destOrd="0" presId="urn:microsoft.com/office/officeart/2018/5/layout/CenteredIconLabelDescriptionList"/>
    <dgm:cxn modelId="{3FDD2FF8-2DE6-DA4A-BA44-C434617496B7}" type="presParOf" srcId="{23610E32-CBD0-416F-A666-87698DD67AE3}" destId="{3C4C214C-1F28-4980-9508-80FB10889F72}" srcOrd="0" destOrd="0" presId="urn:microsoft.com/office/officeart/2018/5/layout/CenteredIconLabelDescriptionList"/>
    <dgm:cxn modelId="{30996EAD-8E22-4347-BBC0-6D2C1EDC7542}" type="presParOf" srcId="{23610E32-CBD0-416F-A666-87698DD67AE3}" destId="{46347B19-EB11-4860-9C53-D58A7AB74EAB}" srcOrd="1" destOrd="0" presId="urn:microsoft.com/office/officeart/2018/5/layout/CenteredIconLabelDescriptionList"/>
    <dgm:cxn modelId="{6338107D-A19C-ED46-A5DB-8F0A8B29818A}" type="presParOf" srcId="{23610E32-CBD0-416F-A666-87698DD67AE3}" destId="{7053C080-742B-41F7-83A6-B22BC65DDEDE}" srcOrd="2" destOrd="0" presId="urn:microsoft.com/office/officeart/2018/5/layout/CenteredIconLabelDescriptionList"/>
    <dgm:cxn modelId="{7FEA7C54-6ECF-1C4F-8F9D-3F3EF085710F}" type="presParOf" srcId="{23610E32-CBD0-416F-A666-87698DD67AE3}" destId="{BC9BD480-0509-46C3-B129-DF2498F2FA75}" srcOrd="3" destOrd="0" presId="urn:microsoft.com/office/officeart/2018/5/layout/CenteredIconLabelDescriptionList"/>
    <dgm:cxn modelId="{9CCFE7D4-49EF-E94A-B755-FE4457DB4A36}" type="presParOf" srcId="{23610E32-CBD0-416F-A666-87698DD67AE3}" destId="{7CEF2531-B6F0-4205-A6DC-1C925E83D8B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41D2D-9C6C-4C4E-B768-E90710E282E2}">
      <dsp:nvSpPr>
        <dsp:cNvPr id="0" name=""/>
        <dsp:cNvSpPr/>
      </dsp:nvSpPr>
      <dsp:spPr>
        <a:xfrm>
          <a:off x="742224" y="139681"/>
          <a:ext cx="785471" cy="7291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9B78A2-A32A-43BF-9322-2E8F5A3DB924}">
      <dsp:nvSpPr>
        <dsp:cNvPr id="0" name=""/>
        <dsp:cNvSpPr/>
      </dsp:nvSpPr>
      <dsp:spPr>
        <a:xfrm>
          <a:off x="12858" y="1022385"/>
          <a:ext cx="2244204" cy="38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1. Data – Upload file</a:t>
          </a:r>
        </a:p>
      </dsp:txBody>
      <dsp:txXfrm>
        <a:off x="12858" y="1022385"/>
        <a:ext cx="2244204" cy="381239"/>
      </dsp:txXfrm>
    </dsp:sp>
    <dsp:sp modelId="{0274DF9F-9DD1-42A3-B0C0-9F5DA70DCCA4}">
      <dsp:nvSpPr>
        <dsp:cNvPr id="0" name=""/>
        <dsp:cNvSpPr/>
      </dsp:nvSpPr>
      <dsp:spPr>
        <a:xfrm>
          <a:off x="12858" y="1475030"/>
          <a:ext cx="2244204" cy="2234911"/>
        </a:xfrm>
        <a:prstGeom prst="rect">
          <a:avLst/>
        </a:prstGeom>
        <a:noFill/>
        <a:ln>
          <a:noFill/>
        </a:ln>
        <a:effectLst/>
      </dsp:spPr>
      <dsp:style>
        <a:lnRef idx="0">
          <a:scrgbClr r="0" g="0" b="0"/>
        </a:lnRef>
        <a:fillRef idx="0">
          <a:scrgbClr r="0" g="0" b="0"/>
        </a:fillRef>
        <a:effectRef idx="0">
          <a:scrgbClr r="0" g="0" b="0"/>
        </a:effectRef>
        <a:fontRef idx="minor"/>
      </dsp:style>
    </dsp:sp>
    <dsp:sp modelId="{C601B279-9A93-454D-B2C8-FD2869844377}">
      <dsp:nvSpPr>
        <dsp:cNvPr id="0" name=""/>
        <dsp:cNvSpPr/>
      </dsp:nvSpPr>
      <dsp:spPr>
        <a:xfrm>
          <a:off x="3379164" y="139681"/>
          <a:ext cx="785471" cy="7291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BD03A2-3E93-4CB9-A5EB-55384A81B044}">
      <dsp:nvSpPr>
        <dsp:cNvPr id="0" name=""/>
        <dsp:cNvSpPr/>
      </dsp:nvSpPr>
      <dsp:spPr>
        <a:xfrm>
          <a:off x="2649797" y="1022385"/>
          <a:ext cx="2244204" cy="38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2. Go to Sheet and Explore</a:t>
          </a:r>
        </a:p>
      </dsp:txBody>
      <dsp:txXfrm>
        <a:off x="2649797" y="1022385"/>
        <a:ext cx="2244204" cy="381239"/>
      </dsp:txXfrm>
    </dsp:sp>
    <dsp:sp modelId="{B092720C-5254-40B7-ADF3-7CC3649642BD}">
      <dsp:nvSpPr>
        <dsp:cNvPr id="0" name=""/>
        <dsp:cNvSpPr/>
      </dsp:nvSpPr>
      <dsp:spPr>
        <a:xfrm>
          <a:off x="2649797" y="1479500"/>
          <a:ext cx="2244204" cy="2234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Menu</a:t>
          </a:r>
        </a:p>
        <a:p>
          <a:pPr marL="0" lvl="0" indent="0" algn="ctr" defTabSz="755650">
            <a:lnSpc>
              <a:spcPct val="100000"/>
            </a:lnSpc>
            <a:spcBef>
              <a:spcPct val="0"/>
            </a:spcBef>
            <a:spcAft>
              <a:spcPct val="35000"/>
            </a:spcAft>
            <a:buNone/>
          </a:pPr>
          <a:r>
            <a:rPr lang="en-US" sz="1700" kern="1200" dirty="0"/>
            <a:t>Toolbar</a:t>
          </a:r>
        </a:p>
        <a:p>
          <a:pPr marL="0" lvl="0" indent="0" algn="ctr" defTabSz="755650">
            <a:lnSpc>
              <a:spcPct val="100000"/>
            </a:lnSpc>
            <a:spcBef>
              <a:spcPct val="0"/>
            </a:spcBef>
            <a:spcAft>
              <a:spcPct val="35000"/>
            </a:spcAft>
            <a:buNone/>
          </a:pPr>
          <a:r>
            <a:rPr lang="en-US" sz="1700" kern="1200" dirty="0"/>
            <a:t>Dimensions - Measures</a:t>
          </a:r>
        </a:p>
      </dsp:txBody>
      <dsp:txXfrm>
        <a:off x="2649797" y="1479500"/>
        <a:ext cx="2244204" cy="2234911"/>
      </dsp:txXfrm>
    </dsp:sp>
    <dsp:sp modelId="{3C4C214C-1F28-4980-9508-80FB10889F72}">
      <dsp:nvSpPr>
        <dsp:cNvPr id="0" name=""/>
        <dsp:cNvSpPr/>
      </dsp:nvSpPr>
      <dsp:spPr>
        <a:xfrm>
          <a:off x="6016104" y="139681"/>
          <a:ext cx="785471" cy="729182"/>
        </a:xfrm>
        <a:prstGeom prst="rect">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53C080-742B-41F7-83A6-B22BC65DDEDE}">
      <dsp:nvSpPr>
        <dsp:cNvPr id="0" name=""/>
        <dsp:cNvSpPr/>
      </dsp:nvSpPr>
      <dsp:spPr>
        <a:xfrm>
          <a:off x="5286737" y="1022385"/>
          <a:ext cx="2244204" cy="38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3. Plot</a:t>
          </a:r>
        </a:p>
      </dsp:txBody>
      <dsp:txXfrm>
        <a:off x="5286737" y="1022385"/>
        <a:ext cx="2244204" cy="381239"/>
      </dsp:txXfrm>
    </dsp:sp>
    <dsp:sp modelId="{7CEF2531-B6F0-4205-A6DC-1C925E83D8B8}">
      <dsp:nvSpPr>
        <dsp:cNvPr id="0" name=""/>
        <dsp:cNvSpPr/>
      </dsp:nvSpPr>
      <dsp:spPr>
        <a:xfrm>
          <a:off x="5286737" y="1475030"/>
          <a:ext cx="2244204" cy="2234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Estimates of Location</a:t>
          </a:r>
        </a:p>
        <a:p>
          <a:pPr marL="0" lvl="0" indent="0" algn="ctr" defTabSz="755650">
            <a:lnSpc>
              <a:spcPct val="100000"/>
            </a:lnSpc>
            <a:spcBef>
              <a:spcPct val="0"/>
            </a:spcBef>
            <a:spcAft>
              <a:spcPct val="35000"/>
            </a:spcAft>
            <a:buNone/>
          </a:pPr>
          <a:r>
            <a:rPr lang="en-US" sz="1700" kern="1200" dirty="0"/>
            <a:t>Estimates of Variability</a:t>
          </a:r>
        </a:p>
        <a:p>
          <a:pPr marL="0" lvl="0" indent="0" algn="ctr" defTabSz="755650">
            <a:lnSpc>
              <a:spcPct val="100000"/>
            </a:lnSpc>
            <a:spcBef>
              <a:spcPct val="0"/>
            </a:spcBef>
            <a:spcAft>
              <a:spcPct val="35000"/>
            </a:spcAft>
            <a:buNone/>
          </a:pPr>
          <a:r>
            <a:rPr lang="en-US" sz="1700" kern="1200" dirty="0"/>
            <a:t>Univariate Graphs</a:t>
          </a:r>
        </a:p>
        <a:p>
          <a:pPr marL="0" lvl="0" indent="0" algn="ctr" defTabSz="755650">
            <a:lnSpc>
              <a:spcPct val="100000"/>
            </a:lnSpc>
            <a:spcBef>
              <a:spcPct val="0"/>
            </a:spcBef>
            <a:spcAft>
              <a:spcPct val="35000"/>
            </a:spcAft>
            <a:buNone/>
          </a:pPr>
          <a:r>
            <a:rPr lang="en-US" sz="1700" kern="1200" dirty="0"/>
            <a:t>Bivariate Graphs</a:t>
          </a:r>
        </a:p>
        <a:p>
          <a:pPr marL="0" lvl="0" indent="0" algn="ctr" defTabSz="755650">
            <a:lnSpc>
              <a:spcPct val="100000"/>
            </a:lnSpc>
            <a:spcBef>
              <a:spcPct val="0"/>
            </a:spcBef>
            <a:spcAft>
              <a:spcPct val="35000"/>
            </a:spcAft>
            <a:buNone/>
          </a:pPr>
          <a:r>
            <a:rPr lang="en-US" sz="1700" kern="1200" dirty="0"/>
            <a:t>Multivariate Graphs</a:t>
          </a:r>
        </a:p>
        <a:p>
          <a:pPr marL="0" lvl="0" indent="0" algn="ctr" defTabSz="755650">
            <a:lnSpc>
              <a:spcPct val="100000"/>
            </a:lnSpc>
            <a:spcBef>
              <a:spcPct val="0"/>
            </a:spcBef>
            <a:spcAft>
              <a:spcPct val="35000"/>
            </a:spcAft>
            <a:buNone/>
          </a:pPr>
          <a:r>
            <a:rPr lang="en-US" sz="1700" kern="1200" dirty="0"/>
            <a:t>Time Dependent Graphs</a:t>
          </a:r>
        </a:p>
        <a:p>
          <a:pPr marL="0" lvl="0" indent="0" algn="ctr" defTabSz="755650">
            <a:lnSpc>
              <a:spcPct val="100000"/>
            </a:lnSpc>
            <a:spcBef>
              <a:spcPct val="0"/>
            </a:spcBef>
            <a:spcAft>
              <a:spcPct val="35000"/>
            </a:spcAft>
            <a:buNone/>
          </a:pPr>
          <a:endParaRPr lang="en-US" sz="1300" kern="1200" dirty="0"/>
        </a:p>
        <a:p>
          <a:pPr marL="0" lvl="0" indent="0" algn="ctr" defTabSz="577850">
            <a:lnSpc>
              <a:spcPct val="100000"/>
            </a:lnSpc>
            <a:spcBef>
              <a:spcPct val="0"/>
            </a:spcBef>
            <a:spcAft>
              <a:spcPct val="35000"/>
            </a:spcAft>
            <a:buNone/>
          </a:pPr>
          <a:endParaRPr lang="en-US" sz="1300" kern="1200" dirty="0"/>
        </a:p>
      </dsp:txBody>
      <dsp:txXfrm>
        <a:off x="5286737" y="1475030"/>
        <a:ext cx="2244204" cy="223491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October 17,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Sunday, October 17,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October 17,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Sunday, October 17,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October 17, 2021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October 17,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October 17, 2021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Sunday, October 17, 2021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October 17, 2021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October 17,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October 17, 2021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October 17, 2021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microsoft.com/office/2014/relationships/chartEx" Target="../charts/chartEx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 Id="rId5" Type="http://schemas.openxmlformats.org/officeDocument/2006/relationships/image" Target="../media/image73.png"/><Relationship Id="rId4" Type="http://schemas.openxmlformats.org/officeDocument/2006/relationships/image" Target="../media/image7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hyperlink" Target="https://en.wikipedia.org/wiki/Outlier%23cite_note-2" TargetMode="External"/><Relationship Id="rId3" Type="http://schemas.openxmlformats.org/officeDocument/2006/relationships/hyperlink" Target="https://en.wikipedia.org/wiki/Data" TargetMode="External"/><Relationship Id="rId7" Type="http://schemas.openxmlformats.org/officeDocument/2006/relationships/hyperlink" Target="https://en.wikipedia.org/wiki/Data_point"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4.xml"/><Relationship Id="rId6" Type="http://schemas.openxmlformats.org/officeDocument/2006/relationships/hyperlink" Target="https://en.wikipedia.org/wiki/Unit_of_observation%23Data_point" TargetMode="External"/><Relationship Id="rId5" Type="http://schemas.openxmlformats.org/officeDocument/2006/relationships/hyperlink" Target="https://en.wikipedia.org/wiki/Variable_(mathematics)" TargetMode="External"/><Relationship Id="rId4" Type="http://schemas.openxmlformats.org/officeDocument/2006/relationships/hyperlink" Target="https://en.wikipedia.org/wiki/Value_(mathematics)" TargetMode="External"/><Relationship Id="rId9" Type="http://schemas.openxmlformats.org/officeDocument/2006/relationships/hyperlink" Target="https://en.wikipedia.org/wiki/Data_se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Analytics FOR BUSINESS Intelligence</a:t>
            </a:r>
          </a:p>
        </p:txBody>
      </p:sp>
      <p:sp>
        <p:nvSpPr>
          <p:cNvPr id="3" name="Subtitle 2"/>
          <p:cNvSpPr>
            <a:spLocks noGrp="1"/>
          </p:cNvSpPr>
          <p:nvPr>
            <p:ph type="subTitle" idx="1"/>
          </p:nvPr>
        </p:nvSpPr>
        <p:spPr/>
        <p:txBody>
          <a:bodyPr/>
          <a:lstStyle/>
          <a:p>
            <a:r>
              <a:rPr lang="en-US" dirty="0"/>
              <a:t>Fall 2021</a:t>
            </a:r>
          </a:p>
          <a:p>
            <a:r>
              <a:rPr lang="en-US" dirty="0"/>
              <a:t>Nuria Diaz-Tena</a:t>
            </a:r>
          </a:p>
        </p:txBody>
      </p:sp>
    </p:spTree>
    <p:extLst>
      <p:ext uri="{BB962C8B-B14F-4D97-AF65-F5344CB8AC3E}">
        <p14:creationId xmlns:p14="http://schemas.microsoft.com/office/powerpoint/2010/main" val="64726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259618" y="672745"/>
            <a:ext cx="8571491" cy="892549"/>
          </a:xfrm>
        </p:spPr>
        <p:txBody>
          <a:bodyPr>
            <a:normAutofit fontScale="90000"/>
          </a:bodyPr>
          <a:lstStyle/>
          <a:p>
            <a:r>
              <a:rPr lang="en-US" dirty="0">
                <a:latin typeface="Calibri" panose="020F0502020204030204" pitchFamily="34" charset="0"/>
                <a:cs typeface="Calibri" panose="020F0502020204030204" pitchFamily="34" charset="0"/>
              </a:rPr>
              <a:t>Proportions </a:t>
            </a:r>
            <a:r>
              <a:rPr lang="mr-IN"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Pie charts</a:t>
            </a:r>
            <a:br>
              <a:rPr lang="en-US" dirty="0">
                <a:latin typeface="Calibri" panose="020F0502020204030204" pitchFamily="34" charset="0"/>
                <a:cs typeface="Calibri" panose="020F0502020204030204" pitchFamily="34" charset="0"/>
              </a:rPr>
            </a:br>
            <a:endParaRPr lang="en-US" sz="3200" dirty="0">
              <a:solidFill>
                <a:srgbClr val="660066"/>
              </a:solidFill>
              <a:latin typeface="Calibri" panose="020F0502020204030204" pitchFamily="34" charset="0"/>
              <a:cs typeface="Calibri" panose="020F0502020204030204" pitchFamily="34" charset="0"/>
            </a:endParaRPr>
          </a:p>
        </p:txBody>
      </p:sp>
      <p:sp>
        <p:nvSpPr>
          <p:cNvPr id="7" name="Rectangle 6"/>
          <p:cNvSpPr/>
          <p:nvPr/>
        </p:nvSpPr>
        <p:spPr>
          <a:xfrm>
            <a:off x="5722499" y="397218"/>
            <a:ext cx="3136530" cy="830997"/>
          </a:xfrm>
          <a:prstGeom prst="rect">
            <a:avLst/>
          </a:prstGeom>
        </p:spPr>
        <p:txBody>
          <a:bodyPr wrap="square">
            <a:spAutoFit/>
          </a:bodyPr>
          <a:lstStyle/>
          <a:p>
            <a:r>
              <a:rPr lang="en-US" sz="1600" b="1" dirty="0"/>
              <a:t>Market share of five hypothetical companies, A–E, for the years 2015–2017</a:t>
            </a:r>
          </a:p>
        </p:txBody>
      </p:sp>
      <p:pic>
        <p:nvPicPr>
          <p:cNvPr id="3" name="Picture 2"/>
          <p:cNvPicPr>
            <a:picLocks noChangeAspect="1"/>
          </p:cNvPicPr>
          <p:nvPr/>
        </p:nvPicPr>
        <p:blipFill>
          <a:blip r:embed="rId2"/>
          <a:stretch>
            <a:fillRect/>
          </a:stretch>
        </p:blipFill>
        <p:spPr>
          <a:xfrm>
            <a:off x="532189" y="3124154"/>
            <a:ext cx="8298919" cy="3149600"/>
          </a:xfrm>
          <a:prstGeom prst="rect">
            <a:avLst/>
          </a:prstGeom>
        </p:spPr>
      </p:pic>
      <p:sp>
        <p:nvSpPr>
          <p:cNvPr id="4" name="Rectangle 3"/>
          <p:cNvSpPr/>
          <p:nvPr/>
        </p:nvSpPr>
        <p:spPr>
          <a:xfrm>
            <a:off x="410496" y="1370484"/>
            <a:ext cx="6951223" cy="1200329"/>
          </a:xfrm>
          <a:prstGeom prst="rect">
            <a:avLst/>
          </a:prstGeom>
        </p:spPr>
        <p:txBody>
          <a:bodyPr wrap="square">
            <a:spAutoFit/>
          </a:bodyPr>
          <a:lstStyle/>
          <a:p>
            <a:r>
              <a:rPr lang="en-US" dirty="0"/>
              <a:t>This visualization has two major problems: </a:t>
            </a:r>
          </a:p>
          <a:p>
            <a:pPr marL="800100" lvl="1" indent="-342900">
              <a:buAutoNum type="arabicPeriod"/>
            </a:pPr>
            <a:r>
              <a:rPr lang="en-US" dirty="0"/>
              <a:t>A comparison of relative market share within years is nearly impossible. </a:t>
            </a:r>
          </a:p>
          <a:p>
            <a:pPr marL="800100" lvl="1" indent="-342900">
              <a:buAutoNum type="arabicPeriod"/>
            </a:pPr>
            <a:r>
              <a:rPr lang="en-US" dirty="0"/>
              <a:t>Changes in market share across years are difficult to see</a:t>
            </a:r>
          </a:p>
        </p:txBody>
      </p:sp>
    </p:spTree>
    <p:extLst>
      <p:ext uri="{BB962C8B-B14F-4D97-AF65-F5344CB8AC3E}">
        <p14:creationId xmlns:p14="http://schemas.microsoft.com/office/powerpoint/2010/main" val="120088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281770" y="436474"/>
            <a:ext cx="8571491" cy="892549"/>
          </a:xfrm>
        </p:spPr>
        <p:txBody>
          <a:bodyPr>
            <a:normAutofit/>
          </a:bodyPr>
          <a:lstStyle/>
          <a:p>
            <a:r>
              <a:rPr lang="en-US" dirty="0">
                <a:latin typeface="Calibri" panose="020F0502020204030204" pitchFamily="34" charset="0"/>
                <a:cs typeface="Calibri" panose="020F0502020204030204" pitchFamily="34" charset="0"/>
              </a:rPr>
              <a:t>Proportions </a:t>
            </a:r>
            <a:r>
              <a:rPr lang="mr-IN"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Stack bars</a:t>
            </a:r>
            <a:endParaRPr lang="en-US" sz="3200" dirty="0">
              <a:solidFill>
                <a:srgbClr val="660066"/>
              </a:solidFill>
              <a:latin typeface="Calibri" panose="020F0502020204030204" pitchFamily="34" charset="0"/>
              <a:cs typeface="Calibri" panose="020F0502020204030204" pitchFamily="34" charset="0"/>
            </a:endParaRPr>
          </a:p>
        </p:txBody>
      </p:sp>
      <p:sp>
        <p:nvSpPr>
          <p:cNvPr id="7" name="Rectangle 6"/>
          <p:cNvSpPr/>
          <p:nvPr/>
        </p:nvSpPr>
        <p:spPr>
          <a:xfrm>
            <a:off x="5722499" y="397218"/>
            <a:ext cx="3136530" cy="830997"/>
          </a:xfrm>
          <a:prstGeom prst="rect">
            <a:avLst/>
          </a:prstGeom>
        </p:spPr>
        <p:txBody>
          <a:bodyPr wrap="square">
            <a:spAutoFit/>
          </a:bodyPr>
          <a:lstStyle/>
          <a:p>
            <a:r>
              <a:rPr lang="en-US" sz="1600" b="1" dirty="0"/>
              <a:t>Market share of five hypothetical companies, A–E, for the years 2015–2017</a:t>
            </a:r>
          </a:p>
        </p:txBody>
      </p:sp>
      <p:sp>
        <p:nvSpPr>
          <p:cNvPr id="4" name="Rectangle 3"/>
          <p:cNvSpPr/>
          <p:nvPr/>
        </p:nvSpPr>
        <p:spPr>
          <a:xfrm>
            <a:off x="410496" y="1370485"/>
            <a:ext cx="8376309" cy="1477328"/>
          </a:xfrm>
          <a:prstGeom prst="rect">
            <a:avLst/>
          </a:prstGeom>
        </p:spPr>
        <p:txBody>
          <a:bodyPr wrap="square">
            <a:spAutoFit/>
          </a:bodyPr>
          <a:lstStyle/>
          <a:p>
            <a:r>
              <a:rPr lang="en-US" dirty="0"/>
              <a:t>This visualization has two major problems: </a:t>
            </a:r>
          </a:p>
          <a:p>
            <a:pPr marL="800100" lvl="1" indent="-342900">
              <a:buAutoNum type="arabicPeriod"/>
            </a:pPr>
            <a:r>
              <a:rPr lang="en-US" dirty="0"/>
              <a:t>A comparison of relative market shares within years is difficult. </a:t>
            </a:r>
          </a:p>
          <a:p>
            <a:pPr marL="800100" lvl="1" indent="-342900">
              <a:buAutoNum type="arabicPeriod"/>
            </a:pPr>
            <a:r>
              <a:rPr lang="en-US" dirty="0"/>
              <a:t>Changes in market share across years are difficult to see for the middle companies B, C, and D, because the location of the bars changes across years.</a:t>
            </a:r>
          </a:p>
        </p:txBody>
      </p:sp>
      <p:pic>
        <p:nvPicPr>
          <p:cNvPr id="5" name="Picture 4"/>
          <p:cNvPicPr>
            <a:picLocks noChangeAspect="1"/>
          </p:cNvPicPr>
          <p:nvPr/>
        </p:nvPicPr>
        <p:blipFill>
          <a:blip r:embed="rId2"/>
          <a:stretch>
            <a:fillRect/>
          </a:stretch>
        </p:blipFill>
        <p:spPr>
          <a:xfrm>
            <a:off x="2237312" y="2559803"/>
            <a:ext cx="4888122" cy="3893839"/>
          </a:xfrm>
          <a:prstGeom prst="rect">
            <a:avLst/>
          </a:prstGeom>
        </p:spPr>
      </p:pic>
    </p:spTree>
    <p:extLst>
      <p:ext uri="{BB962C8B-B14F-4D97-AF65-F5344CB8AC3E}">
        <p14:creationId xmlns:p14="http://schemas.microsoft.com/office/powerpoint/2010/main" val="136129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259618" y="672745"/>
            <a:ext cx="8571491" cy="892549"/>
          </a:xfrm>
        </p:spPr>
        <p:txBody>
          <a:bodyPr>
            <a:normAutofit fontScale="90000"/>
          </a:bodyPr>
          <a:lstStyle/>
          <a:p>
            <a:r>
              <a:rPr lang="en-US" dirty="0">
                <a:latin typeface="Calibri" panose="020F0502020204030204" pitchFamily="34" charset="0"/>
                <a:cs typeface="Calibri" panose="020F0502020204030204" pitchFamily="34" charset="0"/>
              </a:rPr>
              <a:t>Proportions </a:t>
            </a:r>
            <a:r>
              <a:rPr lang="mr-IN"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Side by side bars</a:t>
            </a:r>
            <a:br>
              <a:rPr lang="en-US" dirty="0">
                <a:latin typeface="Calibri" panose="020F0502020204030204" pitchFamily="34" charset="0"/>
                <a:cs typeface="Calibri" panose="020F0502020204030204" pitchFamily="34" charset="0"/>
              </a:rPr>
            </a:br>
            <a:endParaRPr lang="en-US" sz="3200" dirty="0">
              <a:solidFill>
                <a:srgbClr val="660066"/>
              </a:solidFill>
              <a:latin typeface="Calibri" panose="020F0502020204030204" pitchFamily="34" charset="0"/>
              <a:cs typeface="Calibri" panose="020F0502020204030204" pitchFamily="34" charset="0"/>
            </a:endParaRPr>
          </a:p>
        </p:txBody>
      </p:sp>
      <p:sp>
        <p:nvSpPr>
          <p:cNvPr id="7" name="Rectangle 6"/>
          <p:cNvSpPr/>
          <p:nvPr/>
        </p:nvSpPr>
        <p:spPr>
          <a:xfrm>
            <a:off x="6364896" y="397218"/>
            <a:ext cx="2494132" cy="830997"/>
          </a:xfrm>
          <a:prstGeom prst="rect">
            <a:avLst/>
          </a:prstGeom>
        </p:spPr>
        <p:txBody>
          <a:bodyPr wrap="square">
            <a:spAutoFit/>
          </a:bodyPr>
          <a:lstStyle/>
          <a:p>
            <a:r>
              <a:rPr lang="en-US" sz="1600" b="1" dirty="0"/>
              <a:t>Party composition of the 8th German Bundestag, 1976–1980</a:t>
            </a:r>
          </a:p>
        </p:txBody>
      </p:sp>
      <p:pic>
        <p:nvPicPr>
          <p:cNvPr id="4" name="Picture 3"/>
          <p:cNvPicPr>
            <a:picLocks noChangeAspect="1"/>
          </p:cNvPicPr>
          <p:nvPr/>
        </p:nvPicPr>
        <p:blipFill>
          <a:blip r:embed="rId2"/>
          <a:stretch>
            <a:fillRect/>
          </a:stretch>
        </p:blipFill>
        <p:spPr>
          <a:xfrm>
            <a:off x="2060100" y="3007005"/>
            <a:ext cx="4282644" cy="3476172"/>
          </a:xfrm>
          <a:prstGeom prst="rect">
            <a:avLst/>
          </a:prstGeom>
        </p:spPr>
      </p:pic>
      <p:sp>
        <p:nvSpPr>
          <p:cNvPr id="5" name="Rectangle 4"/>
          <p:cNvSpPr/>
          <p:nvPr/>
        </p:nvSpPr>
        <p:spPr>
          <a:xfrm>
            <a:off x="292355" y="1418363"/>
            <a:ext cx="8464915" cy="1477328"/>
          </a:xfrm>
          <a:prstGeom prst="rect">
            <a:avLst/>
          </a:prstGeom>
        </p:spPr>
        <p:txBody>
          <a:bodyPr wrap="square">
            <a:spAutoFit/>
          </a:bodyPr>
          <a:lstStyle/>
          <a:p>
            <a:r>
              <a:rPr lang="en-US" dirty="0"/>
              <a:t>For this hypothetical data set, side-by-side bars are the best choice. This visualization highlights that both companies A and B have increased their market share from 2015 to 2017 while both companies D and E have reduced theirs. It also shows that market shares increase sequentially from company A to E in 2015 and similarly decrease in 2017.</a:t>
            </a:r>
          </a:p>
        </p:txBody>
      </p:sp>
    </p:spTree>
    <p:extLst>
      <p:ext uri="{BB962C8B-B14F-4D97-AF65-F5344CB8AC3E}">
        <p14:creationId xmlns:p14="http://schemas.microsoft.com/office/powerpoint/2010/main" val="369376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259618" y="672745"/>
            <a:ext cx="8571491" cy="892549"/>
          </a:xfrm>
        </p:spPr>
        <p:txBody>
          <a:bodyPr>
            <a:normAutofit fontScale="90000"/>
          </a:bodyPr>
          <a:lstStyle/>
          <a:p>
            <a:r>
              <a:rPr lang="en-US">
                <a:latin typeface="Calibri" panose="020F0502020204030204" pitchFamily="34" charset="0"/>
                <a:cs typeface="Calibri" panose="020F0502020204030204" pitchFamily="34" charset="0"/>
              </a:rPr>
              <a:t>Proportions </a:t>
            </a:r>
            <a:r>
              <a:rPr lang="mr-IN">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Stack bars</a:t>
            </a:r>
            <a:br>
              <a:rPr lang="en-US">
                <a:latin typeface="Calibri" panose="020F0502020204030204" pitchFamily="34" charset="0"/>
                <a:cs typeface="Calibri" panose="020F0502020204030204" pitchFamily="34" charset="0"/>
              </a:rPr>
            </a:br>
            <a:endParaRPr lang="en-US" sz="3200" dirty="0">
              <a:solidFill>
                <a:srgbClr val="660066"/>
              </a:solidFill>
              <a:latin typeface="Calibri" panose="020F0502020204030204" pitchFamily="34" charset="0"/>
              <a:cs typeface="Calibri" panose="020F0502020204030204" pitchFamily="34" charset="0"/>
            </a:endParaRPr>
          </a:p>
        </p:txBody>
      </p:sp>
      <p:sp>
        <p:nvSpPr>
          <p:cNvPr id="7" name="Rectangle 6"/>
          <p:cNvSpPr/>
          <p:nvPr/>
        </p:nvSpPr>
        <p:spPr>
          <a:xfrm>
            <a:off x="4933853" y="397219"/>
            <a:ext cx="3925175" cy="1077218"/>
          </a:xfrm>
          <a:prstGeom prst="rect">
            <a:avLst/>
          </a:prstGeom>
        </p:spPr>
        <p:txBody>
          <a:bodyPr wrap="square">
            <a:spAutoFit/>
          </a:bodyPr>
          <a:lstStyle/>
          <a:p>
            <a:r>
              <a:rPr lang="en-US" sz="1600" b="1" dirty="0"/>
              <a:t>Change in the gender composition of the Rwandan parliament over time, 1997 to 2016. Data source: Inter-Parliamentary Union (IPU), </a:t>
            </a:r>
            <a:r>
              <a:rPr lang="en-US" sz="1600" b="1" dirty="0" err="1"/>
              <a:t>ipu.org</a:t>
            </a:r>
            <a:r>
              <a:rPr lang="en-US" sz="1600" b="1" dirty="0"/>
              <a:t>.</a:t>
            </a:r>
          </a:p>
        </p:txBody>
      </p:sp>
      <p:pic>
        <p:nvPicPr>
          <p:cNvPr id="3" name="Picture 2"/>
          <p:cNvPicPr>
            <a:picLocks noChangeAspect="1"/>
          </p:cNvPicPr>
          <p:nvPr/>
        </p:nvPicPr>
        <p:blipFill>
          <a:blip r:embed="rId2"/>
          <a:stretch>
            <a:fillRect/>
          </a:stretch>
        </p:blipFill>
        <p:spPr>
          <a:xfrm>
            <a:off x="1921983" y="3517779"/>
            <a:ext cx="4678813" cy="3310603"/>
          </a:xfrm>
          <a:prstGeom prst="rect">
            <a:avLst/>
          </a:prstGeom>
        </p:spPr>
      </p:pic>
      <p:sp>
        <p:nvSpPr>
          <p:cNvPr id="8" name="Rectangle 7"/>
          <p:cNvSpPr/>
          <p:nvPr/>
        </p:nvSpPr>
        <p:spPr>
          <a:xfrm>
            <a:off x="312553" y="1424000"/>
            <a:ext cx="8483547" cy="2031325"/>
          </a:xfrm>
          <a:prstGeom prst="rect">
            <a:avLst/>
          </a:prstGeom>
        </p:spPr>
        <p:txBody>
          <a:bodyPr wrap="square">
            <a:spAutoFit/>
          </a:bodyPr>
          <a:lstStyle/>
          <a:p>
            <a:r>
              <a:rPr lang="en-US" dirty="0"/>
              <a:t>Rwanda has had a majority female parliament since 2008, and since 2013 nearly two-thirds of its members of parliament are female. This figure provides an immediate visual representation of the changing proportions over time. To help the reader see exactly when the majority turned female, I have added a dashed horizontal line at 50%. Without this line, it would be near impossible to determine whether from 2003 to 2007 the majority was male or female. I have not added similar lines at 25% and 75%, to avoid making the figure too cluttered.</a:t>
            </a:r>
          </a:p>
        </p:txBody>
      </p:sp>
    </p:spTree>
    <p:extLst>
      <p:ext uri="{BB962C8B-B14F-4D97-AF65-F5344CB8AC3E}">
        <p14:creationId xmlns:p14="http://schemas.microsoft.com/office/powerpoint/2010/main" val="2966586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267001" y="485697"/>
            <a:ext cx="8571491" cy="892549"/>
          </a:xfrm>
        </p:spPr>
        <p:txBody>
          <a:bodyPr>
            <a:normAutofit fontScale="90000"/>
          </a:bodyPr>
          <a:lstStyle/>
          <a:p>
            <a:r>
              <a:rPr lang="en-US" dirty="0">
                <a:latin typeface="Calibri" panose="020F0502020204030204" pitchFamily="34" charset="0"/>
                <a:cs typeface="Calibri" panose="020F0502020204030204" pitchFamily="34" charset="0"/>
              </a:rPr>
              <a:t>Proportions </a:t>
            </a:r>
            <a:br>
              <a:rPr lang="en-US" dirty="0">
                <a:latin typeface="Calibri" panose="020F0502020204030204" pitchFamily="34" charset="0"/>
                <a:cs typeface="Calibri" panose="020F0502020204030204" pitchFamily="34" charset="0"/>
              </a:rPr>
            </a:br>
            <a:endParaRPr lang="en-US" sz="3200" dirty="0">
              <a:solidFill>
                <a:srgbClr val="660066"/>
              </a:solidFill>
              <a:latin typeface="Calibri" panose="020F0502020204030204" pitchFamily="34" charset="0"/>
              <a:cs typeface="Calibri" panose="020F0502020204030204" pitchFamily="34" charset="0"/>
            </a:endParaRPr>
          </a:p>
        </p:txBody>
      </p:sp>
      <p:sp>
        <p:nvSpPr>
          <p:cNvPr id="7" name="Rectangle 6"/>
          <p:cNvSpPr/>
          <p:nvPr/>
        </p:nvSpPr>
        <p:spPr>
          <a:xfrm>
            <a:off x="6150763" y="397218"/>
            <a:ext cx="2708264" cy="830997"/>
          </a:xfrm>
          <a:prstGeom prst="rect">
            <a:avLst/>
          </a:prstGeom>
        </p:spPr>
        <p:txBody>
          <a:bodyPr wrap="square">
            <a:spAutoFit/>
          </a:bodyPr>
          <a:lstStyle/>
          <a:p>
            <a:r>
              <a:rPr lang="en-US" sz="1600" b="1" dirty="0"/>
              <a:t>Health status by age, as reported by the general social survey (GSS)</a:t>
            </a:r>
          </a:p>
        </p:txBody>
      </p:sp>
      <p:pic>
        <p:nvPicPr>
          <p:cNvPr id="4" name="Picture 3"/>
          <p:cNvPicPr>
            <a:picLocks noChangeAspect="1"/>
          </p:cNvPicPr>
          <p:nvPr/>
        </p:nvPicPr>
        <p:blipFill>
          <a:blip r:embed="rId2"/>
          <a:stretch>
            <a:fillRect/>
          </a:stretch>
        </p:blipFill>
        <p:spPr>
          <a:xfrm>
            <a:off x="324206" y="4476414"/>
            <a:ext cx="3345578" cy="2385993"/>
          </a:xfrm>
          <a:prstGeom prst="rect">
            <a:avLst/>
          </a:prstGeom>
        </p:spPr>
      </p:pic>
      <p:sp>
        <p:nvSpPr>
          <p:cNvPr id="6" name="Rectangle 5"/>
          <p:cNvSpPr/>
          <p:nvPr/>
        </p:nvSpPr>
        <p:spPr>
          <a:xfrm>
            <a:off x="292355" y="1073516"/>
            <a:ext cx="3880502" cy="3416320"/>
          </a:xfrm>
          <a:prstGeom prst="rect">
            <a:avLst/>
          </a:prstGeom>
        </p:spPr>
        <p:txBody>
          <a:bodyPr wrap="square">
            <a:spAutoFit/>
          </a:bodyPr>
          <a:lstStyle/>
          <a:p>
            <a:r>
              <a:rPr lang="en-US" dirty="0"/>
              <a:t>Stacked densities</a:t>
            </a:r>
          </a:p>
          <a:p>
            <a:r>
              <a:rPr lang="en-US" dirty="0"/>
              <a:t>The densities consider the health status of people as a function of age. Age can be considered a continuous variable, and visualizing the data in this way works reasonably well. We can see clearly that overall health declines as people age, and we can also see that despite this trend, over half of the population remain in good or excellent health until very old age.</a:t>
            </a:r>
          </a:p>
        </p:txBody>
      </p:sp>
      <p:pic>
        <p:nvPicPr>
          <p:cNvPr id="9" name="Picture 8"/>
          <p:cNvPicPr>
            <a:picLocks noChangeAspect="1"/>
          </p:cNvPicPr>
          <p:nvPr/>
        </p:nvPicPr>
        <p:blipFill>
          <a:blip r:embed="rId3"/>
          <a:stretch>
            <a:fillRect/>
          </a:stretch>
        </p:blipFill>
        <p:spPr>
          <a:xfrm>
            <a:off x="3906067" y="4452982"/>
            <a:ext cx="4943997" cy="2357291"/>
          </a:xfrm>
          <a:prstGeom prst="rect">
            <a:avLst/>
          </a:prstGeom>
        </p:spPr>
      </p:pic>
      <p:sp>
        <p:nvSpPr>
          <p:cNvPr id="10" name="Rectangle 9"/>
          <p:cNvSpPr/>
          <p:nvPr/>
        </p:nvSpPr>
        <p:spPr>
          <a:xfrm>
            <a:off x="4293810" y="1048033"/>
            <a:ext cx="4513532" cy="3416320"/>
          </a:xfrm>
          <a:prstGeom prst="rect">
            <a:avLst/>
          </a:prstGeom>
        </p:spPr>
        <p:txBody>
          <a:bodyPr wrap="square">
            <a:spAutoFit/>
          </a:bodyPr>
          <a:lstStyle/>
          <a:p>
            <a:r>
              <a:rPr lang="en-US" dirty="0"/>
              <a:t>Separate plot for each group</a:t>
            </a:r>
          </a:p>
          <a:p>
            <a:r>
              <a:rPr lang="en-US" dirty="0"/>
              <a:t>Each plot is showing the respective group relative to the whole. The overall age distribution in the dataset is shown as the shaded gray areas, and the age distributions for each health status are shown in blue. This figure highlights that in absolute terms, the number people with excellent or good health declines past ages 30–40, while the number of people with fair health remains approximately constant across all ages.</a:t>
            </a:r>
          </a:p>
        </p:txBody>
      </p:sp>
    </p:spTree>
    <p:extLst>
      <p:ext uri="{BB962C8B-B14F-4D97-AF65-F5344CB8AC3E}">
        <p14:creationId xmlns:p14="http://schemas.microsoft.com/office/powerpoint/2010/main" val="125737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303073" y="406251"/>
            <a:ext cx="6081914" cy="892549"/>
          </a:xfrm>
        </p:spPr>
        <p:txBody>
          <a:bodyPr>
            <a:normAutofit fontScale="90000"/>
          </a:bodyPr>
          <a:lstStyle/>
          <a:p>
            <a:r>
              <a:rPr lang="en-US" dirty="0">
                <a:latin typeface="Calibri" panose="020F0502020204030204" pitchFamily="34" charset="0"/>
                <a:cs typeface="Calibri" panose="020F0502020204030204" pitchFamily="34" charset="0"/>
              </a:rPr>
              <a:t>Proportions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endParaRPr lang="en-US" sz="3200" dirty="0">
              <a:solidFill>
                <a:srgbClr val="660066"/>
              </a:solidFill>
              <a:latin typeface="Calibri" panose="020F0502020204030204" pitchFamily="34" charset="0"/>
              <a:cs typeface="Calibri" panose="020F0502020204030204" pitchFamily="34" charset="0"/>
            </a:endParaRPr>
          </a:p>
        </p:txBody>
      </p:sp>
      <p:sp>
        <p:nvSpPr>
          <p:cNvPr id="7" name="Rectangle 6"/>
          <p:cNvSpPr/>
          <p:nvPr/>
        </p:nvSpPr>
        <p:spPr>
          <a:xfrm>
            <a:off x="3750621" y="396845"/>
            <a:ext cx="5108408" cy="1569660"/>
          </a:xfrm>
          <a:prstGeom prst="rect">
            <a:avLst/>
          </a:prstGeom>
        </p:spPr>
        <p:txBody>
          <a:bodyPr wrap="square">
            <a:spAutoFit/>
          </a:bodyPr>
          <a:lstStyle/>
          <a:p>
            <a:r>
              <a:rPr lang="en-US" sz="1600" b="1" dirty="0"/>
              <a:t>Bridges in Pittsburgh by construction material (steel, wood, iron) and by date of construction (crafts, before 1870, and modern, after 1940) Data source: </a:t>
            </a:r>
            <a:r>
              <a:rPr lang="en-US" sz="1600" b="1" dirty="0" err="1"/>
              <a:t>Yoram</a:t>
            </a:r>
            <a:r>
              <a:rPr lang="en-US" sz="1600" b="1" dirty="0"/>
              <a:t> Reich and Steven J. </a:t>
            </a:r>
            <a:r>
              <a:rPr lang="en-US" sz="1600" b="1" dirty="0" err="1"/>
              <a:t>Fenves</a:t>
            </a:r>
            <a:r>
              <a:rPr lang="en-US" sz="1600" b="1" dirty="0"/>
              <a:t>, via the UCI Machine Learning Repository (</a:t>
            </a:r>
            <a:r>
              <a:rPr lang="en-US" sz="1600" b="1" dirty="0" err="1"/>
              <a:t>Dua</a:t>
            </a:r>
            <a:r>
              <a:rPr lang="en-US" sz="1600" b="1" dirty="0"/>
              <a:t> and </a:t>
            </a:r>
            <a:r>
              <a:rPr lang="en-US" sz="1600" b="1" dirty="0" err="1"/>
              <a:t>Karra</a:t>
            </a:r>
            <a:r>
              <a:rPr lang="en-US" sz="1600" b="1" dirty="0"/>
              <a:t> </a:t>
            </a:r>
            <a:r>
              <a:rPr lang="en-US" sz="1600" b="1" dirty="0" err="1"/>
              <a:t>Taniskidou</a:t>
            </a:r>
            <a:r>
              <a:rPr lang="en-US" sz="1600" b="1" dirty="0"/>
              <a:t> 2017)</a:t>
            </a:r>
          </a:p>
        </p:txBody>
      </p:sp>
      <p:pic>
        <p:nvPicPr>
          <p:cNvPr id="3" name="Picture 2"/>
          <p:cNvPicPr>
            <a:picLocks noChangeAspect="1"/>
          </p:cNvPicPr>
          <p:nvPr/>
        </p:nvPicPr>
        <p:blipFill>
          <a:blip r:embed="rId2"/>
          <a:stretch>
            <a:fillRect/>
          </a:stretch>
        </p:blipFill>
        <p:spPr>
          <a:xfrm>
            <a:off x="193524" y="2933693"/>
            <a:ext cx="4064000" cy="3504097"/>
          </a:xfrm>
          <a:prstGeom prst="rect">
            <a:avLst/>
          </a:prstGeom>
        </p:spPr>
      </p:pic>
      <p:sp>
        <p:nvSpPr>
          <p:cNvPr id="12" name="Rectangle 11"/>
          <p:cNvSpPr/>
          <p:nvPr/>
        </p:nvSpPr>
        <p:spPr>
          <a:xfrm>
            <a:off x="307783" y="2047337"/>
            <a:ext cx="8324600" cy="584776"/>
          </a:xfrm>
          <a:prstGeom prst="rect">
            <a:avLst/>
          </a:prstGeom>
        </p:spPr>
        <p:txBody>
          <a:bodyPr wrap="square">
            <a:spAutoFit/>
          </a:bodyPr>
          <a:lstStyle/>
          <a:p>
            <a:r>
              <a:rPr lang="en-US" sz="1600" dirty="0"/>
              <a:t>These figures are invalid, because the percentages add up to more than 100%. There is overlap between construction material and date of construction. </a:t>
            </a:r>
            <a:endParaRPr lang="en-US" sz="1600" b="1" dirty="0"/>
          </a:p>
        </p:txBody>
      </p:sp>
      <p:pic>
        <p:nvPicPr>
          <p:cNvPr id="8" name="Picture 7"/>
          <p:cNvPicPr>
            <a:picLocks noChangeAspect="1"/>
          </p:cNvPicPr>
          <p:nvPr/>
        </p:nvPicPr>
        <p:blipFill>
          <a:blip r:embed="rId3"/>
          <a:stretch>
            <a:fillRect/>
          </a:stretch>
        </p:blipFill>
        <p:spPr>
          <a:xfrm>
            <a:off x="4420376" y="2971464"/>
            <a:ext cx="4245339" cy="3509853"/>
          </a:xfrm>
          <a:prstGeom prst="rect">
            <a:avLst/>
          </a:prstGeom>
        </p:spPr>
      </p:pic>
    </p:spTree>
    <p:extLst>
      <p:ext uri="{BB962C8B-B14F-4D97-AF65-F5344CB8AC3E}">
        <p14:creationId xmlns:p14="http://schemas.microsoft.com/office/powerpoint/2010/main" val="83113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303073" y="406251"/>
            <a:ext cx="6081914" cy="892549"/>
          </a:xfrm>
        </p:spPr>
        <p:txBody>
          <a:bodyPr>
            <a:normAutofit fontScale="90000"/>
          </a:bodyPr>
          <a:lstStyle/>
          <a:p>
            <a:r>
              <a:rPr lang="en-US" dirty="0">
                <a:latin typeface="Calibri" panose="020F0502020204030204" pitchFamily="34" charset="0"/>
                <a:cs typeface="Calibri" panose="020F0502020204030204" pitchFamily="34" charset="0"/>
              </a:rPr>
              <a:t>Mosaic Plots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endParaRPr lang="en-US" sz="3200" dirty="0">
              <a:solidFill>
                <a:srgbClr val="660066"/>
              </a:solidFill>
              <a:latin typeface="Calibri" panose="020F0502020204030204" pitchFamily="34" charset="0"/>
              <a:cs typeface="Calibri" panose="020F0502020204030204" pitchFamily="34" charset="0"/>
            </a:endParaRPr>
          </a:p>
        </p:txBody>
      </p:sp>
      <p:sp>
        <p:nvSpPr>
          <p:cNvPr id="7" name="Rectangle 6"/>
          <p:cNvSpPr/>
          <p:nvPr/>
        </p:nvSpPr>
        <p:spPr>
          <a:xfrm>
            <a:off x="3048000" y="263800"/>
            <a:ext cx="6125499" cy="1323439"/>
          </a:xfrm>
          <a:prstGeom prst="rect">
            <a:avLst/>
          </a:prstGeom>
        </p:spPr>
        <p:txBody>
          <a:bodyPr wrap="square">
            <a:spAutoFit/>
          </a:bodyPr>
          <a:lstStyle/>
          <a:p>
            <a:r>
              <a:rPr lang="en-US" sz="1600" b="1" dirty="0"/>
              <a:t>Bridges in Pittsburgh by construction material (steel, wood, iron) and by date of construction (crafts, before 1870, and modern, after 1940) Data source: </a:t>
            </a:r>
            <a:r>
              <a:rPr lang="en-US" sz="1600" b="1" dirty="0" err="1"/>
              <a:t>Yoram</a:t>
            </a:r>
            <a:r>
              <a:rPr lang="en-US" sz="1600" b="1" dirty="0"/>
              <a:t> Reich and Steven J. </a:t>
            </a:r>
            <a:r>
              <a:rPr lang="en-US" sz="1600" b="1" dirty="0" err="1"/>
              <a:t>Fenves</a:t>
            </a:r>
            <a:r>
              <a:rPr lang="en-US" sz="1600" b="1" dirty="0"/>
              <a:t>, via the UCI Machine Learning Repository (</a:t>
            </a:r>
            <a:r>
              <a:rPr lang="en-US" sz="1600" b="1" dirty="0" err="1"/>
              <a:t>Dua</a:t>
            </a:r>
            <a:r>
              <a:rPr lang="en-US" sz="1600" b="1" dirty="0"/>
              <a:t> and </a:t>
            </a:r>
            <a:r>
              <a:rPr lang="en-US" sz="1600" b="1" dirty="0" err="1"/>
              <a:t>Karra</a:t>
            </a:r>
            <a:r>
              <a:rPr lang="en-US" sz="1600" b="1" dirty="0"/>
              <a:t> </a:t>
            </a:r>
            <a:r>
              <a:rPr lang="en-US" sz="1600" b="1" dirty="0" err="1"/>
              <a:t>Taniskidou</a:t>
            </a:r>
            <a:r>
              <a:rPr lang="en-US" sz="1600" b="1" dirty="0"/>
              <a:t> 2017)</a:t>
            </a:r>
          </a:p>
        </p:txBody>
      </p:sp>
      <p:pic>
        <p:nvPicPr>
          <p:cNvPr id="4" name="Picture 3"/>
          <p:cNvPicPr>
            <a:picLocks noChangeAspect="1"/>
          </p:cNvPicPr>
          <p:nvPr/>
        </p:nvPicPr>
        <p:blipFill>
          <a:blip r:embed="rId2"/>
          <a:stretch>
            <a:fillRect/>
          </a:stretch>
        </p:blipFill>
        <p:spPr>
          <a:xfrm>
            <a:off x="2811682" y="3791457"/>
            <a:ext cx="3708276" cy="3112191"/>
          </a:xfrm>
          <a:prstGeom prst="rect">
            <a:avLst/>
          </a:prstGeom>
        </p:spPr>
      </p:pic>
      <p:sp>
        <p:nvSpPr>
          <p:cNvPr id="5" name="Rectangle 4"/>
          <p:cNvSpPr/>
          <p:nvPr/>
        </p:nvSpPr>
        <p:spPr>
          <a:xfrm>
            <a:off x="324891" y="1619585"/>
            <a:ext cx="8819109" cy="2308324"/>
          </a:xfrm>
          <a:prstGeom prst="rect">
            <a:avLst/>
          </a:prstGeom>
        </p:spPr>
        <p:txBody>
          <a:bodyPr wrap="square">
            <a:spAutoFit/>
          </a:bodyPr>
          <a:lstStyle/>
          <a:p>
            <a:r>
              <a:rPr lang="en-US" dirty="0"/>
              <a:t>Whenever we have categories that overlap, it is best to show clearly how they relate to each other. On first glance, a mosaic plot looks similar to a stacked bar plot. However, unlike in a stacked bar plot, in a mosaic plot both the heights and the widths of individual shaded areas vary. The plot shows two additional construction eras, emerging (from 1870 to 1889) and mature (1890 to 1939). In combination with crafts and modern, these construction eras cover all bridges in the dataset, as do the three building materials. This is a critical condition for a mosaic plot: Every categorical variable shown must cover all the observations in the dataset.</a:t>
            </a:r>
          </a:p>
        </p:txBody>
      </p:sp>
    </p:spTree>
    <p:extLst>
      <p:ext uri="{BB962C8B-B14F-4D97-AF65-F5344CB8AC3E}">
        <p14:creationId xmlns:p14="http://schemas.microsoft.com/office/powerpoint/2010/main" val="335979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303073" y="406251"/>
            <a:ext cx="6081914" cy="892549"/>
          </a:xfrm>
        </p:spPr>
        <p:txBody>
          <a:bodyPr>
            <a:normAutofit fontScale="90000"/>
          </a:bodyPr>
          <a:lstStyle/>
          <a:p>
            <a:r>
              <a:rPr lang="en-US" dirty="0">
                <a:latin typeface="Calibri" panose="020F0502020204030204" pitchFamily="34" charset="0"/>
                <a:cs typeface="Calibri" panose="020F0502020204030204" pitchFamily="34" charset="0"/>
              </a:rPr>
              <a:t>Nested Pies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t>
            </a:r>
            <a:endParaRPr lang="en-US" sz="3200" dirty="0">
              <a:solidFill>
                <a:srgbClr val="660066"/>
              </a:solidFill>
              <a:latin typeface="Calibri" panose="020F0502020204030204" pitchFamily="34" charset="0"/>
              <a:cs typeface="Calibri" panose="020F0502020204030204" pitchFamily="34" charset="0"/>
            </a:endParaRPr>
          </a:p>
        </p:txBody>
      </p:sp>
      <p:sp>
        <p:nvSpPr>
          <p:cNvPr id="7" name="Rectangle 6"/>
          <p:cNvSpPr/>
          <p:nvPr/>
        </p:nvSpPr>
        <p:spPr>
          <a:xfrm>
            <a:off x="3861762" y="396845"/>
            <a:ext cx="5085871" cy="1569660"/>
          </a:xfrm>
          <a:prstGeom prst="rect">
            <a:avLst/>
          </a:prstGeom>
        </p:spPr>
        <p:txBody>
          <a:bodyPr wrap="square">
            <a:spAutoFit/>
          </a:bodyPr>
          <a:lstStyle/>
          <a:p>
            <a:r>
              <a:rPr lang="en-US" sz="1600" b="1" dirty="0"/>
              <a:t>Bridges in Pittsburgh by construction material (steel, wood, iron) and by date of construction (crafts, before 1870, and modern, after 1940) Data source: </a:t>
            </a:r>
            <a:r>
              <a:rPr lang="en-US" sz="1600" b="1" dirty="0" err="1"/>
              <a:t>Yoram</a:t>
            </a:r>
            <a:r>
              <a:rPr lang="en-US" sz="1600" b="1" dirty="0"/>
              <a:t> Reich and Steven J. </a:t>
            </a:r>
            <a:r>
              <a:rPr lang="en-US" sz="1600" b="1" dirty="0" err="1"/>
              <a:t>Fenves</a:t>
            </a:r>
            <a:r>
              <a:rPr lang="en-US" sz="1600" b="1" dirty="0"/>
              <a:t>, via the UCI Machine Learning Repository (</a:t>
            </a:r>
            <a:r>
              <a:rPr lang="en-US" sz="1600" b="1" dirty="0" err="1"/>
              <a:t>Dua</a:t>
            </a:r>
            <a:r>
              <a:rPr lang="en-US" sz="1600" b="1" dirty="0"/>
              <a:t> and </a:t>
            </a:r>
            <a:r>
              <a:rPr lang="en-US" sz="1600" b="1" dirty="0" err="1"/>
              <a:t>Karra</a:t>
            </a:r>
            <a:r>
              <a:rPr lang="en-US" sz="1600" b="1" dirty="0"/>
              <a:t> </a:t>
            </a:r>
            <a:r>
              <a:rPr lang="en-US" sz="1600" b="1" dirty="0" err="1"/>
              <a:t>Taniskidou</a:t>
            </a:r>
            <a:r>
              <a:rPr lang="en-US" sz="1600" b="1" dirty="0"/>
              <a:t> 2017)</a:t>
            </a:r>
          </a:p>
        </p:txBody>
      </p:sp>
      <p:pic>
        <p:nvPicPr>
          <p:cNvPr id="3" name="Picture 2"/>
          <p:cNvPicPr>
            <a:picLocks noChangeAspect="1"/>
          </p:cNvPicPr>
          <p:nvPr/>
        </p:nvPicPr>
        <p:blipFill>
          <a:blip r:embed="rId2"/>
          <a:stretch>
            <a:fillRect/>
          </a:stretch>
        </p:blipFill>
        <p:spPr>
          <a:xfrm>
            <a:off x="1632857" y="3453215"/>
            <a:ext cx="4212934" cy="3359795"/>
          </a:xfrm>
          <a:prstGeom prst="rect">
            <a:avLst/>
          </a:prstGeom>
        </p:spPr>
      </p:pic>
      <p:sp>
        <p:nvSpPr>
          <p:cNvPr id="6" name="Rectangle 5"/>
          <p:cNvSpPr/>
          <p:nvPr/>
        </p:nvSpPr>
        <p:spPr>
          <a:xfrm>
            <a:off x="273204" y="2057644"/>
            <a:ext cx="8410228" cy="1477328"/>
          </a:xfrm>
          <a:prstGeom prst="rect">
            <a:avLst/>
          </a:prstGeom>
        </p:spPr>
        <p:txBody>
          <a:bodyPr wrap="square">
            <a:spAutoFit/>
          </a:bodyPr>
          <a:lstStyle/>
          <a:p>
            <a:r>
              <a:rPr lang="en-US" dirty="0"/>
              <a:t>Nested Pies (inner and outer circles)</a:t>
            </a:r>
          </a:p>
          <a:p>
            <a:r>
              <a:rPr lang="en-US" dirty="0"/>
              <a:t>The inner circle shows the breakdown of the data by one variable (here, building material) and the outer circle shows the breakdown of each slice of the inner circle by the second variable (here, era of bridge construction). This visualization is reasonable. However, it is difficult to comprehend</a:t>
            </a:r>
          </a:p>
        </p:txBody>
      </p:sp>
    </p:spTree>
    <p:extLst>
      <p:ext uri="{BB962C8B-B14F-4D97-AF65-F5344CB8AC3E}">
        <p14:creationId xmlns:p14="http://schemas.microsoft.com/office/powerpoint/2010/main" val="251102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303925"/>
            <a:ext cx="8687805" cy="1371600"/>
          </a:xfrm>
        </p:spPr>
        <p:txBody>
          <a:bodyPr>
            <a:normAutofit/>
          </a:bodyPr>
          <a:lstStyle/>
          <a:p>
            <a:r>
              <a:rPr lang="en-US" dirty="0">
                <a:solidFill>
                  <a:srgbClr val="FF6600"/>
                </a:solidFill>
              </a:rPr>
              <a:t>Plotting Categorical Variables</a:t>
            </a:r>
            <a:br>
              <a:rPr lang="en-US" dirty="0">
                <a:solidFill>
                  <a:srgbClr val="FF6600"/>
                </a:solidFill>
              </a:rPr>
            </a:br>
            <a:r>
              <a:rPr lang="en-US" sz="3600" dirty="0">
                <a:solidFill>
                  <a:srgbClr val="FF6600"/>
                </a:solidFill>
              </a:rPr>
              <a:t>Pie charts and Bar Charts</a:t>
            </a:r>
            <a:endParaRPr lang="en-US" sz="3600" dirty="0"/>
          </a:p>
        </p:txBody>
      </p:sp>
      <p:pic>
        <p:nvPicPr>
          <p:cNvPr id="3" name="Picture 2"/>
          <p:cNvPicPr>
            <a:picLocks noChangeAspect="1"/>
          </p:cNvPicPr>
          <p:nvPr/>
        </p:nvPicPr>
        <p:blipFill>
          <a:blip r:embed="rId2"/>
          <a:stretch>
            <a:fillRect/>
          </a:stretch>
        </p:blipFill>
        <p:spPr>
          <a:xfrm>
            <a:off x="2262409" y="1701490"/>
            <a:ext cx="6019786" cy="4993219"/>
          </a:xfrm>
          <a:prstGeom prst="rect">
            <a:avLst/>
          </a:prstGeom>
        </p:spPr>
      </p:pic>
      <p:sp>
        <p:nvSpPr>
          <p:cNvPr id="4" name="Title 1"/>
          <p:cNvSpPr txBox="1">
            <a:spLocks/>
          </p:cNvSpPr>
          <p:nvPr/>
        </p:nvSpPr>
        <p:spPr>
          <a:xfrm>
            <a:off x="279401" y="1530385"/>
            <a:ext cx="2393647" cy="365847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br>
              <a:rPr lang="en-US" dirty="0">
                <a:solidFill>
                  <a:srgbClr val="FF6600"/>
                </a:solidFill>
              </a:rPr>
            </a:br>
            <a:r>
              <a:rPr lang="en-US" sz="3600" dirty="0">
                <a:solidFill>
                  <a:srgbClr val="FF6600"/>
                </a:solidFill>
              </a:rPr>
              <a:t>UGLY</a:t>
            </a:r>
            <a:r>
              <a:rPr lang="en-US" sz="3600" dirty="0"/>
              <a:t>? </a:t>
            </a:r>
            <a:r>
              <a:rPr lang="en-US" sz="3600" dirty="0">
                <a:solidFill>
                  <a:srgbClr val="FF0000"/>
                </a:solidFill>
              </a:rPr>
              <a:t>BAD?</a:t>
            </a:r>
            <a:r>
              <a:rPr lang="en-US" sz="3600" dirty="0"/>
              <a:t>  </a:t>
            </a:r>
            <a:r>
              <a:rPr lang="en-US" sz="3600" dirty="0">
                <a:solidFill>
                  <a:schemeClr val="accent2"/>
                </a:solidFill>
              </a:rPr>
              <a:t>WRONG?</a:t>
            </a:r>
            <a:r>
              <a:rPr lang="en-US" sz="3600" dirty="0"/>
              <a:t> </a:t>
            </a:r>
          </a:p>
          <a:p>
            <a:endParaRPr lang="en-US" sz="3600" dirty="0"/>
          </a:p>
          <a:p>
            <a:r>
              <a:rPr lang="en-US" sz="3600" dirty="0"/>
              <a:t>why?</a:t>
            </a:r>
          </a:p>
        </p:txBody>
      </p:sp>
    </p:spTree>
    <p:extLst>
      <p:ext uri="{BB962C8B-B14F-4D97-AF65-F5344CB8AC3E}">
        <p14:creationId xmlns:p14="http://schemas.microsoft.com/office/powerpoint/2010/main" val="396796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219260"/>
            <a:ext cx="7543800" cy="1371600"/>
          </a:xfrm>
        </p:spPr>
        <p:txBody>
          <a:bodyPr/>
          <a:lstStyle/>
          <a:p>
            <a:r>
              <a:rPr lang="en-US" dirty="0"/>
              <a:t>UGLY, BAD and WRONG why?</a:t>
            </a:r>
          </a:p>
        </p:txBody>
      </p:sp>
      <p:pic>
        <p:nvPicPr>
          <p:cNvPr id="3" name="Picture 2"/>
          <p:cNvPicPr>
            <a:picLocks noChangeAspect="1"/>
          </p:cNvPicPr>
          <p:nvPr/>
        </p:nvPicPr>
        <p:blipFill>
          <a:blip r:embed="rId2"/>
          <a:stretch>
            <a:fillRect/>
          </a:stretch>
        </p:blipFill>
        <p:spPr>
          <a:xfrm>
            <a:off x="1055372" y="1201023"/>
            <a:ext cx="4196003" cy="3480449"/>
          </a:xfrm>
          <a:prstGeom prst="rect">
            <a:avLst/>
          </a:prstGeom>
        </p:spPr>
      </p:pic>
      <p:sp>
        <p:nvSpPr>
          <p:cNvPr id="4" name="Rectangle 3"/>
          <p:cNvSpPr/>
          <p:nvPr/>
        </p:nvSpPr>
        <p:spPr>
          <a:xfrm>
            <a:off x="117602" y="1405515"/>
            <a:ext cx="4829354" cy="5355313"/>
          </a:xfrm>
          <a:prstGeom prst="rect">
            <a:avLst/>
          </a:prstGeom>
        </p:spPr>
        <p:txBody>
          <a:bodyPr wrap="square">
            <a:spAutoFit/>
          </a:bodyPr>
          <a:lstStyle/>
          <a:p>
            <a:r>
              <a:rPr lang="en-US" dirty="0"/>
              <a:t>(a) Reasonable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 Bad</a:t>
            </a:r>
          </a:p>
          <a:p>
            <a:pPr marL="742950" lvl="1" indent="-285750">
              <a:buFont typeface="Arial"/>
              <a:buChar char="•"/>
            </a:pPr>
            <a:r>
              <a:rPr lang="en-US" dirty="0"/>
              <a:t>Misleading - Each bar is shown with its own y-axis scale. One can easily get the impression that the three values are closer together than they actually are. </a:t>
            </a:r>
          </a:p>
          <a:p>
            <a:endParaRPr lang="en-US" dirty="0"/>
          </a:p>
        </p:txBody>
      </p:sp>
      <p:sp>
        <p:nvSpPr>
          <p:cNvPr id="5" name="Rectangle 4"/>
          <p:cNvSpPr/>
          <p:nvPr/>
        </p:nvSpPr>
        <p:spPr>
          <a:xfrm>
            <a:off x="5277923" y="1275033"/>
            <a:ext cx="3866077" cy="5632312"/>
          </a:xfrm>
          <a:prstGeom prst="rect">
            <a:avLst/>
          </a:prstGeom>
        </p:spPr>
        <p:txBody>
          <a:bodyPr wrap="square">
            <a:spAutoFit/>
          </a:bodyPr>
          <a:lstStyle/>
          <a:p>
            <a:r>
              <a:rPr lang="en-US" dirty="0"/>
              <a:t>(b) Ugly</a:t>
            </a:r>
          </a:p>
          <a:p>
            <a:pPr marL="800100" lvl="1" indent="-342900">
              <a:buFont typeface="Arial"/>
              <a:buChar char="•"/>
            </a:pPr>
            <a:r>
              <a:rPr lang="en-US" dirty="0"/>
              <a:t>Technically correct</a:t>
            </a:r>
          </a:p>
          <a:p>
            <a:pPr marL="800100" lvl="1" indent="-342900">
              <a:buFont typeface="Arial"/>
              <a:buChar char="•"/>
            </a:pPr>
            <a:r>
              <a:rPr lang="en-US" dirty="0"/>
              <a:t>Not aesthetically pleasing</a:t>
            </a:r>
          </a:p>
          <a:p>
            <a:pPr marL="1257300" lvl="2" indent="-342900">
              <a:buFont typeface="Arial"/>
              <a:buChar char="•"/>
            </a:pPr>
            <a:r>
              <a:rPr lang="en-US" dirty="0"/>
              <a:t>The colors are too bright and not useful</a:t>
            </a:r>
          </a:p>
          <a:p>
            <a:pPr marL="1257300" lvl="2" indent="-342900">
              <a:buFont typeface="Arial"/>
              <a:buChar char="•"/>
            </a:pPr>
            <a:r>
              <a:rPr lang="en-US" dirty="0"/>
              <a:t>The background grid is too prominent</a:t>
            </a:r>
          </a:p>
          <a:p>
            <a:pPr marL="1257300" lvl="2" indent="-342900">
              <a:buFont typeface="Arial"/>
              <a:buChar char="•"/>
            </a:pPr>
            <a:r>
              <a:rPr lang="en-US" dirty="0"/>
              <a:t>The text is displayed using three different fonts in three different sizes</a:t>
            </a:r>
          </a:p>
          <a:p>
            <a:r>
              <a:rPr lang="en-US" dirty="0"/>
              <a:t>(d) Wrong </a:t>
            </a:r>
          </a:p>
          <a:p>
            <a:pPr marL="742950" lvl="1" indent="-285750">
              <a:buFont typeface="Arial"/>
              <a:buChar char="•"/>
            </a:pPr>
            <a:r>
              <a:rPr lang="en-US" dirty="0"/>
              <a:t>Misleading -  Without an explicit y axis scale, the numbers represented by the bars cannot be ascertained. The bars appear to be of lengths 1, 3, and 2, even though the values displayed are meant to be 3, 5, and 4.</a:t>
            </a:r>
          </a:p>
        </p:txBody>
      </p:sp>
    </p:spTree>
    <p:extLst>
      <p:ext uri="{BB962C8B-B14F-4D97-AF65-F5344CB8AC3E}">
        <p14:creationId xmlns:p14="http://schemas.microsoft.com/office/powerpoint/2010/main" val="206612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647701" y="642594"/>
            <a:ext cx="8223249" cy="1371600"/>
          </a:xfrm>
        </p:spPr>
        <p:txBody>
          <a:bodyPr>
            <a:normAutofit/>
          </a:bodyPr>
          <a:lstStyle/>
          <a:p>
            <a:r>
              <a:rPr lang="en-US" dirty="0">
                <a:latin typeface="Calibri" panose="020F0502020204030204" pitchFamily="34" charset="0"/>
                <a:cs typeface="Calibri" panose="020F0502020204030204" pitchFamily="34" charset="0"/>
              </a:rPr>
              <a:t>Introduction &amp; Explanatory Data Analysis</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idx="1"/>
          </p:nvPr>
        </p:nvSpPr>
        <p:spPr>
          <a:xfrm>
            <a:off x="946150" y="2832126"/>
            <a:ext cx="7543800" cy="3383280"/>
          </a:xfrm>
        </p:spPr>
        <p:txBody>
          <a:bodyPr>
            <a:normAutofit/>
          </a:bodyPr>
          <a:lstStyle/>
          <a:p>
            <a:pPr marL="0" indent="0">
              <a:buNone/>
            </a:pPr>
            <a:r>
              <a:rPr lang="en-US" sz="1800" b="1" dirty="0">
                <a:latin typeface="Calibri" panose="020F0502020204030204" pitchFamily="34" charset="0"/>
                <a:cs typeface="Calibri" panose="020F0502020204030204" pitchFamily="34" charset="0"/>
              </a:rPr>
              <a:t>Introduction</a:t>
            </a: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Goal of the Course</a:t>
            </a: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Assignments</a:t>
            </a: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Office Hours: 5 to 6:00pm on Thursdays using Zoom (same as the course)</a:t>
            </a: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Understanding Data Sets</a:t>
            </a: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Intro to Tableau</a:t>
            </a:r>
          </a:p>
          <a:p>
            <a:pPr lvl="1">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Canvas will provide all materials for the course and it will be updated weekly</a:t>
            </a:r>
          </a:p>
        </p:txBody>
      </p:sp>
    </p:spTree>
    <p:extLst>
      <p:ext uri="{BB962C8B-B14F-4D97-AF65-F5344CB8AC3E}">
        <p14:creationId xmlns:p14="http://schemas.microsoft.com/office/powerpoint/2010/main" val="2313678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334708"/>
            <a:ext cx="3857830" cy="3449458"/>
          </a:xfrm>
        </p:spPr>
        <p:txBody>
          <a:bodyPr>
            <a:normAutofit/>
          </a:bodyPr>
          <a:lstStyle/>
          <a:p>
            <a:r>
              <a:rPr lang="en-US" sz="3600" dirty="0"/>
              <a:t>What is the    </a:t>
            </a:r>
            <a:br>
              <a:rPr lang="en-US" sz="3600" dirty="0"/>
            </a:br>
            <a:r>
              <a:rPr lang="en-US" sz="3600" dirty="0"/>
              <a:t>   difference?</a:t>
            </a:r>
            <a:br>
              <a:rPr lang="en-US" sz="3600" dirty="0"/>
            </a:br>
            <a:r>
              <a:rPr lang="en-US" sz="3600" dirty="0"/>
              <a:t>When will you use </a:t>
            </a:r>
            <a:br>
              <a:rPr lang="en-US" sz="3600" dirty="0"/>
            </a:br>
            <a:r>
              <a:rPr lang="en-US" sz="3600" dirty="0"/>
              <a:t>   the top plot?</a:t>
            </a:r>
            <a:br>
              <a:rPr lang="en-US" sz="3600" dirty="0"/>
            </a:br>
            <a:r>
              <a:rPr lang="en-US" sz="3600" dirty="0"/>
              <a:t> When will you use </a:t>
            </a:r>
            <a:br>
              <a:rPr lang="en-US" sz="3600" dirty="0"/>
            </a:br>
            <a:r>
              <a:rPr lang="en-US" sz="3600" dirty="0"/>
              <a:t>   the bottom plot?</a:t>
            </a:r>
          </a:p>
        </p:txBody>
      </p:sp>
      <p:sp>
        <p:nvSpPr>
          <p:cNvPr id="5" name="TextBox 4"/>
          <p:cNvSpPr txBox="1"/>
          <p:nvPr/>
        </p:nvSpPr>
        <p:spPr>
          <a:xfrm>
            <a:off x="7552850" y="4925830"/>
            <a:ext cx="184666"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2"/>
          <a:stretch>
            <a:fillRect/>
          </a:stretch>
        </p:blipFill>
        <p:spPr>
          <a:xfrm>
            <a:off x="3957738" y="450817"/>
            <a:ext cx="4897547" cy="3140934"/>
          </a:xfrm>
          <a:prstGeom prst="rect">
            <a:avLst/>
          </a:prstGeom>
        </p:spPr>
      </p:pic>
      <p:pic>
        <p:nvPicPr>
          <p:cNvPr id="8" name="Picture 7"/>
          <p:cNvPicPr>
            <a:picLocks noChangeAspect="1"/>
          </p:cNvPicPr>
          <p:nvPr/>
        </p:nvPicPr>
        <p:blipFill>
          <a:blip r:embed="rId3"/>
          <a:stretch>
            <a:fillRect/>
          </a:stretch>
        </p:blipFill>
        <p:spPr>
          <a:xfrm>
            <a:off x="1491330" y="3597232"/>
            <a:ext cx="7353300" cy="2832100"/>
          </a:xfrm>
          <a:prstGeom prst="rect">
            <a:avLst/>
          </a:prstGeom>
        </p:spPr>
      </p:pic>
    </p:spTree>
    <p:extLst>
      <p:ext uri="{BB962C8B-B14F-4D97-AF65-F5344CB8AC3E}">
        <p14:creationId xmlns:p14="http://schemas.microsoft.com/office/powerpoint/2010/main" val="11784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334708"/>
            <a:ext cx="3857830" cy="3449458"/>
          </a:xfrm>
        </p:spPr>
        <p:txBody>
          <a:bodyPr>
            <a:normAutofit/>
          </a:bodyPr>
          <a:lstStyle/>
          <a:p>
            <a:r>
              <a:rPr lang="en-US" sz="3600" dirty="0"/>
              <a:t>What is the    </a:t>
            </a:r>
            <a:br>
              <a:rPr lang="en-US" sz="3600" dirty="0"/>
            </a:br>
            <a:r>
              <a:rPr lang="en-US" sz="3600" dirty="0"/>
              <a:t>   difference?</a:t>
            </a:r>
            <a:br>
              <a:rPr lang="en-US" sz="3600" dirty="0"/>
            </a:br>
            <a:endParaRPr lang="en-US" sz="3600" dirty="0"/>
          </a:p>
        </p:txBody>
      </p:sp>
      <p:sp>
        <p:nvSpPr>
          <p:cNvPr id="5" name="TextBox 4"/>
          <p:cNvSpPr txBox="1"/>
          <p:nvPr/>
        </p:nvSpPr>
        <p:spPr>
          <a:xfrm>
            <a:off x="7552850" y="4925830"/>
            <a:ext cx="184666"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2"/>
          <a:stretch>
            <a:fillRect/>
          </a:stretch>
        </p:blipFill>
        <p:spPr>
          <a:xfrm>
            <a:off x="3957738" y="386677"/>
            <a:ext cx="4897547" cy="3140934"/>
          </a:xfrm>
          <a:prstGeom prst="rect">
            <a:avLst/>
          </a:prstGeom>
        </p:spPr>
      </p:pic>
      <p:pic>
        <p:nvPicPr>
          <p:cNvPr id="3" name="Picture 2"/>
          <p:cNvPicPr>
            <a:picLocks noChangeAspect="1"/>
          </p:cNvPicPr>
          <p:nvPr/>
        </p:nvPicPr>
        <p:blipFill>
          <a:blip r:embed="rId3"/>
          <a:stretch>
            <a:fillRect/>
          </a:stretch>
        </p:blipFill>
        <p:spPr>
          <a:xfrm>
            <a:off x="3992908" y="3415955"/>
            <a:ext cx="4861409" cy="3029843"/>
          </a:xfrm>
          <a:prstGeom prst="rect">
            <a:avLst/>
          </a:prstGeom>
        </p:spPr>
      </p:pic>
    </p:spTree>
    <p:extLst>
      <p:ext uri="{BB962C8B-B14F-4D97-AF65-F5344CB8AC3E}">
        <p14:creationId xmlns:p14="http://schemas.microsoft.com/office/powerpoint/2010/main" val="2893360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44" y="321881"/>
            <a:ext cx="7543800" cy="1371600"/>
          </a:xfrm>
        </p:spPr>
        <p:txBody>
          <a:bodyPr/>
          <a:lstStyle/>
          <a:p>
            <a:r>
              <a:rPr lang="en-US" dirty="0"/>
              <a:t>Using 5 scales</a:t>
            </a:r>
          </a:p>
        </p:txBody>
      </p:sp>
      <p:pic>
        <p:nvPicPr>
          <p:cNvPr id="3" name="Picture 2"/>
          <p:cNvPicPr>
            <a:picLocks noChangeAspect="1"/>
          </p:cNvPicPr>
          <p:nvPr/>
        </p:nvPicPr>
        <p:blipFill>
          <a:blip r:embed="rId2"/>
          <a:stretch>
            <a:fillRect/>
          </a:stretch>
        </p:blipFill>
        <p:spPr>
          <a:xfrm>
            <a:off x="3208940" y="1834358"/>
            <a:ext cx="5655870" cy="4668807"/>
          </a:xfrm>
          <a:prstGeom prst="rect">
            <a:avLst/>
          </a:prstGeom>
        </p:spPr>
      </p:pic>
      <p:sp>
        <p:nvSpPr>
          <p:cNvPr id="5" name="Rectangle 4"/>
          <p:cNvSpPr/>
          <p:nvPr/>
        </p:nvSpPr>
        <p:spPr>
          <a:xfrm>
            <a:off x="429057" y="1990221"/>
            <a:ext cx="3371422" cy="1477328"/>
          </a:xfrm>
          <a:prstGeom prst="rect">
            <a:avLst/>
          </a:prstGeom>
        </p:spPr>
        <p:txBody>
          <a:bodyPr wrap="square">
            <a:spAutoFit/>
          </a:bodyPr>
          <a:lstStyle/>
          <a:p>
            <a:pPr marL="285750" indent="-285750">
              <a:buFont typeface="Wingdings" charset="2"/>
              <a:buChar char="§"/>
            </a:pPr>
            <a:r>
              <a:rPr lang="en-US" dirty="0"/>
              <a:t>Displacement </a:t>
            </a:r>
            <a:r>
              <a:rPr lang="mr-IN" dirty="0"/>
              <a:t>–</a:t>
            </a:r>
            <a:r>
              <a:rPr lang="en-US" dirty="0"/>
              <a:t>  x axis </a:t>
            </a:r>
          </a:p>
          <a:p>
            <a:pPr marL="285750" indent="-285750">
              <a:buFont typeface="Wingdings" charset="2"/>
              <a:buChar char="§"/>
            </a:pPr>
            <a:r>
              <a:rPr lang="en-US" dirty="0"/>
              <a:t>MPG - y axis</a:t>
            </a:r>
          </a:p>
          <a:p>
            <a:pPr marL="285750" indent="-285750">
              <a:buFont typeface="Wingdings" charset="2"/>
              <a:buChar char="§"/>
            </a:pPr>
            <a:r>
              <a:rPr lang="en-US" dirty="0"/>
              <a:t>Power -  color </a:t>
            </a:r>
          </a:p>
          <a:p>
            <a:pPr marL="285750" indent="-285750">
              <a:buFont typeface="Wingdings" charset="2"/>
              <a:buChar char="§"/>
            </a:pPr>
            <a:r>
              <a:rPr lang="en-US" dirty="0"/>
              <a:t>Weight </a:t>
            </a:r>
            <a:r>
              <a:rPr lang="mr-IN" dirty="0"/>
              <a:t>–</a:t>
            </a:r>
            <a:r>
              <a:rPr lang="en-US" dirty="0"/>
              <a:t> size </a:t>
            </a:r>
          </a:p>
          <a:p>
            <a:pPr marL="285750" indent="-285750">
              <a:buFont typeface="Wingdings" charset="2"/>
              <a:buChar char="§"/>
            </a:pPr>
            <a:r>
              <a:rPr lang="en-US" dirty="0"/>
              <a:t>Cylinders - shape</a:t>
            </a:r>
          </a:p>
        </p:txBody>
      </p:sp>
    </p:spTree>
    <p:extLst>
      <p:ext uri="{BB962C8B-B14F-4D97-AF65-F5344CB8AC3E}">
        <p14:creationId xmlns:p14="http://schemas.microsoft.com/office/powerpoint/2010/main" val="168153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44" y="321881"/>
            <a:ext cx="7543800" cy="1371600"/>
          </a:xfrm>
        </p:spPr>
        <p:txBody>
          <a:bodyPr/>
          <a:lstStyle/>
          <a:p>
            <a:r>
              <a:rPr lang="en-US" dirty="0"/>
              <a:t>What is the difference?</a:t>
            </a:r>
            <a:br>
              <a:rPr lang="en-US" dirty="0"/>
            </a:br>
            <a:endParaRPr lang="en-US" dirty="0"/>
          </a:p>
        </p:txBody>
      </p:sp>
      <p:pic>
        <p:nvPicPr>
          <p:cNvPr id="4" name="Picture 3"/>
          <p:cNvPicPr>
            <a:picLocks noChangeAspect="1"/>
          </p:cNvPicPr>
          <p:nvPr/>
        </p:nvPicPr>
        <p:blipFill>
          <a:blip r:embed="rId2"/>
          <a:stretch>
            <a:fillRect/>
          </a:stretch>
        </p:blipFill>
        <p:spPr>
          <a:xfrm>
            <a:off x="3126976" y="1172248"/>
            <a:ext cx="5680297" cy="5224977"/>
          </a:xfrm>
          <a:prstGeom prst="rect">
            <a:avLst/>
          </a:prstGeom>
        </p:spPr>
      </p:pic>
    </p:spTree>
    <p:extLst>
      <p:ext uri="{BB962C8B-B14F-4D97-AF65-F5344CB8AC3E}">
        <p14:creationId xmlns:p14="http://schemas.microsoft.com/office/powerpoint/2010/main" val="2316437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44" y="430736"/>
            <a:ext cx="8639697" cy="1371600"/>
          </a:xfrm>
        </p:spPr>
        <p:txBody>
          <a:bodyPr>
            <a:normAutofit fontScale="90000"/>
          </a:bodyPr>
          <a:lstStyle/>
          <a:p>
            <a:r>
              <a:rPr lang="en-US" sz="3800" dirty="0"/>
              <a:t>X and Y axes using same Units and equal grid spacing  </a:t>
            </a:r>
            <a:br>
              <a:rPr lang="en-US" dirty="0"/>
            </a:br>
            <a:endParaRPr lang="en-US" dirty="0"/>
          </a:p>
        </p:txBody>
      </p:sp>
      <p:pic>
        <p:nvPicPr>
          <p:cNvPr id="3" name="Picture 2"/>
          <p:cNvPicPr>
            <a:picLocks noChangeAspect="1"/>
          </p:cNvPicPr>
          <p:nvPr/>
        </p:nvPicPr>
        <p:blipFill>
          <a:blip r:embed="rId2"/>
          <a:stretch>
            <a:fillRect/>
          </a:stretch>
        </p:blipFill>
        <p:spPr>
          <a:xfrm>
            <a:off x="1741485" y="1273064"/>
            <a:ext cx="7065500" cy="4771826"/>
          </a:xfrm>
          <a:prstGeom prst="rect">
            <a:avLst/>
          </a:prstGeom>
        </p:spPr>
      </p:pic>
      <p:sp>
        <p:nvSpPr>
          <p:cNvPr id="5" name="Rectangle 4"/>
          <p:cNvSpPr/>
          <p:nvPr/>
        </p:nvSpPr>
        <p:spPr>
          <a:xfrm>
            <a:off x="206180" y="1990221"/>
            <a:ext cx="1414355" cy="1754327"/>
          </a:xfrm>
          <a:prstGeom prst="rect">
            <a:avLst/>
          </a:prstGeom>
        </p:spPr>
        <p:txBody>
          <a:bodyPr wrap="square">
            <a:spAutoFit/>
          </a:bodyPr>
          <a:lstStyle/>
          <a:p>
            <a:r>
              <a:rPr lang="en-US" dirty="0"/>
              <a:t>Where are the highest temperatures in Houston or San Diego?</a:t>
            </a:r>
          </a:p>
        </p:txBody>
      </p:sp>
      <p:cxnSp>
        <p:nvCxnSpPr>
          <p:cNvPr id="6" name="Straight Connector 5"/>
          <p:cNvCxnSpPr/>
          <p:nvPr/>
        </p:nvCxnSpPr>
        <p:spPr>
          <a:xfrm flipH="1">
            <a:off x="2567215" y="2371561"/>
            <a:ext cx="2232180" cy="296319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375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44" y="321881"/>
            <a:ext cx="7543800" cy="1371600"/>
          </a:xfrm>
        </p:spPr>
        <p:txBody>
          <a:bodyPr/>
          <a:lstStyle/>
          <a:p>
            <a:r>
              <a:rPr lang="en-US" dirty="0"/>
              <a:t>Can you improve this plot?</a:t>
            </a:r>
          </a:p>
        </p:txBody>
      </p:sp>
      <p:sp>
        <p:nvSpPr>
          <p:cNvPr id="5" name="Rectangle 4"/>
          <p:cNvSpPr/>
          <p:nvPr/>
        </p:nvSpPr>
        <p:spPr>
          <a:xfrm>
            <a:off x="429058" y="1990222"/>
            <a:ext cx="1658801" cy="646331"/>
          </a:xfrm>
          <a:prstGeom prst="rect">
            <a:avLst/>
          </a:prstGeom>
        </p:spPr>
        <p:txBody>
          <a:bodyPr wrap="square">
            <a:spAutoFit/>
          </a:bodyPr>
          <a:lstStyle/>
          <a:p>
            <a:r>
              <a:rPr lang="en-US" dirty="0"/>
              <a:t>What is the problem?</a:t>
            </a:r>
          </a:p>
        </p:txBody>
      </p:sp>
      <p:pic>
        <p:nvPicPr>
          <p:cNvPr id="4" name="Picture 3"/>
          <p:cNvPicPr>
            <a:picLocks noChangeAspect="1"/>
          </p:cNvPicPr>
          <p:nvPr/>
        </p:nvPicPr>
        <p:blipFill>
          <a:blip r:embed="rId2"/>
          <a:stretch>
            <a:fillRect/>
          </a:stretch>
        </p:blipFill>
        <p:spPr>
          <a:xfrm>
            <a:off x="2107101" y="1581201"/>
            <a:ext cx="6717778" cy="4822153"/>
          </a:xfrm>
          <a:prstGeom prst="rect">
            <a:avLst/>
          </a:prstGeom>
        </p:spPr>
      </p:pic>
    </p:spTree>
    <p:extLst>
      <p:ext uri="{BB962C8B-B14F-4D97-AF65-F5344CB8AC3E}">
        <p14:creationId xmlns:p14="http://schemas.microsoft.com/office/powerpoint/2010/main" val="1718605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44" y="321882"/>
            <a:ext cx="7543800" cy="1050681"/>
          </a:xfrm>
        </p:spPr>
        <p:txBody>
          <a:bodyPr>
            <a:normAutofit fontScale="90000"/>
          </a:bodyPr>
          <a:lstStyle/>
          <a:p>
            <a:r>
              <a:rPr lang="en-US" dirty="0"/>
              <a:t>Same Plot, different scale on Y axis</a:t>
            </a:r>
          </a:p>
        </p:txBody>
      </p:sp>
      <p:sp>
        <p:nvSpPr>
          <p:cNvPr id="5" name="Rectangle 4"/>
          <p:cNvSpPr/>
          <p:nvPr/>
        </p:nvSpPr>
        <p:spPr>
          <a:xfrm>
            <a:off x="211348" y="1990221"/>
            <a:ext cx="1658801" cy="369332"/>
          </a:xfrm>
          <a:prstGeom prst="rect">
            <a:avLst/>
          </a:prstGeom>
        </p:spPr>
        <p:txBody>
          <a:bodyPr wrap="square">
            <a:spAutoFit/>
          </a:bodyPr>
          <a:lstStyle/>
          <a:p>
            <a:r>
              <a:rPr lang="en-US" dirty="0"/>
              <a:t>Take logs</a:t>
            </a:r>
          </a:p>
        </p:txBody>
      </p:sp>
      <p:pic>
        <p:nvPicPr>
          <p:cNvPr id="3" name="Picture 2"/>
          <p:cNvPicPr>
            <a:picLocks noChangeAspect="1"/>
          </p:cNvPicPr>
          <p:nvPr/>
        </p:nvPicPr>
        <p:blipFill>
          <a:blip r:embed="rId2"/>
          <a:stretch>
            <a:fillRect/>
          </a:stretch>
        </p:blipFill>
        <p:spPr>
          <a:xfrm>
            <a:off x="1424740" y="1146712"/>
            <a:ext cx="7391400" cy="5295900"/>
          </a:xfrm>
          <a:prstGeom prst="rect">
            <a:avLst/>
          </a:prstGeom>
        </p:spPr>
      </p:pic>
    </p:spTree>
    <p:extLst>
      <p:ext uri="{BB962C8B-B14F-4D97-AF65-F5344CB8AC3E}">
        <p14:creationId xmlns:p14="http://schemas.microsoft.com/office/powerpoint/2010/main" val="2698042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334708"/>
            <a:ext cx="3290163" cy="3449458"/>
          </a:xfrm>
        </p:spPr>
        <p:txBody>
          <a:bodyPr>
            <a:normAutofit fontScale="90000"/>
          </a:bodyPr>
          <a:lstStyle/>
          <a:p>
            <a:r>
              <a:rPr lang="en-US" sz="3600" dirty="0"/>
              <a:t>The </a:t>
            </a:r>
            <a:r>
              <a:rPr lang="en-US" sz="3600" b="1" dirty="0">
                <a:solidFill>
                  <a:srgbClr val="008000"/>
                </a:solidFill>
              </a:rPr>
              <a:t>colors</a:t>
            </a:r>
            <a:r>
              <a:rPr lang="en-US" sz="3600" dirty="0"/>
              <a:t> show that states in the West and South have seen  the largest population growth</a:t>
            </a:r>
            <a:br>
              <a:rPr lang="en-US" sz="3600" dirty="0"/>
            </a:br>
            <a:endParaRPr lang="en-US" sz="3600" dirty="0"/>
          </a:p>
        </p:txBody>
      </p:sp>
      <p:sp>
        <p:nvSpPr>
          <p:cNvPr id="5" name="TextBox 4"/>
          <p:cNvSpPr txBox="1"/>
          <p:nvPr/>
        </p:nvSpPr>
        <p:spPr>
          <a:xfrm>
            <a:off x="7552850" y="4925830"/>
            <a:ext cx="184666"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stretch>
            <a:fillRect/>
          </a:stretch>
        </p:blipFill>
        <p:spPr>
          <a:xfrm>
            <a:off x="3617671" y="79530"/>
            <a:ext cx="5526329" cy="6640107"/>
          </a:xfrm>
          <a:prstGeom prst="rect">
            <a:avLst/>
          </a:prstGeom>
        </p:spPr>
      </p:pic>
    </p:spTree>
    <p:extLst>
      <p:ext uri="{BB962C8B-B14F-4D97-AF65-F5344CB8AC3E}">
        <p14:creationId xmlns:p14="http://schemas.microsoft.com/office/powerpoint/2010/main" val="1342457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219260"/>
            <a:ext cx="7543800" cy="1371600"/>
          </a:xfrm>
        </p:spPr>
        <p:txBody>
          <a:bodyPr/>
          <a:lstStyle/>
          <a:p>
            <a:r>
              <a:rPr lang="en-US" dirty="0"/>
              <a:t>Amounts for One Category</a:t>
            </a:r>
          </a:p>
        </p:txBody>
      </p:sp>
      <p:pic>
        <p:nvPicPr>
          <p:cNvPr id="4" name="Picture 3"/>
          <p:cNvPicPr>
            <a:picLocks noChangeAspect="1"/>
          </p:cNvPicPr>
          <p:nvPr/>
        </p:nvPicPr>
        <p:blipFill>
          <a:blip r:embed="rId2"/>
          <a:stretch>
            <a:fillRect/>
          </a:stretch>
        </p:blipFill>
        <p:spPr>
          <a:xfrm>
            <a:off x="5458695" y="1514337"/>
            <a:ext cx="3396446" cy="1596882"/>
          </a:xfrm>
          <a:prstGeom prst="rect">
            <a:avLst/>
          </a:prstGeom>
        </p:spPr>
      </p:pic>
      <p:pic>
        <p:nvPicPr>
          <p:cNvPr id="6" name="Picture 5"/>
          <p:cNvPicPr>
            <a:picLocks noChangeAspect="1"/>
          </p:cNvPicPr>
          <p:nvPr/>
        </p:nvPicPr>
        <p:blipFill>
          <a:blip r:embed="rId3"/>
          <a:stretch>
            <a:fillRect/>
          </a:stretch>
        </p:blipFill>
        <p:spPr>
          <a:xfrm>
            <a:off x="293084" y="4130218"/>
            <a:ext cx="2188974" cy="2314457"/>
          </a:xfrm>
          <a:prstGeom prst="rect">
            <a:avLst/>
          </a:prstGeom>
        </p:spPr>
      </p:pic>
      <p:pic>
        <p:nvPicPr>
          <p:cNvPr id="7" name="Picture 6"/>
          <p:cNvPicPr>
            <a:picLocks noChangeAspect="1"/>
          </p:cNvPicPr>
          <p:nvPr/>
        </p:nvPicPr>
        <p:blipFill>
          <a:blip r:embed="rId4"/>
          <a:stretch>
            <a:fillRect/>
          </a:stretch>
        </p:blipFill>
        <p:spPr>
          <a:xfrm>
            <a:off x="5760926" y="4193001"/>
            <a:ext cx="3068241" cy="2281036"/>
          </a:xfrm>
          <a:prstGeom prst="rect">
            <a:avLst/>
          </a:prstGeom>
        </p:spPr>
      </p:pic>
      <p:pic>
        <p:nvPicPr>
          <p:cNvPr id="8" name="Picture 7"/>
          <p:cNvPicPr>
            <a:picLocks noChangeAspect="1"/>
          </p:cNvPicPr>
          <p:nvPr/>
        </p:nvPicPr>
        <p:blipFill>
          <a:blip r:embed="rId5"/>
          <a:stretch>
            <a:fillRect/>
          </a:stretch>
        </p:blipFill>
        <p:spPr>
          <a:xfrm>
            <a:off x="2650154" y="4124550"/>
            <a:ext cx="3037515" cy="2337765"/>
          </a:xfrm>
          <a:prstGeom prst="rect">
            <a:avLst/>
          </a:prstGeom>
        </p:spPr>
      </p:pic>
      <p:sp>
        <p:nvSpPr>
          <p:cNvPr id="9" name="Content Placeholder 3"/>
          <p:cNvSpPr txBox="1">
            <a:spLocks/>
          </p:cNvSpPr>
          <p:nvPr/>
        </p:nvSpPr>
        <p:spPr>
          <a:xfrm>
            <a:off x="359994" y="2075870"/>
            <a:ext cx="8450851" cy="190491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Weekend Movies Gross Profit on Dec 22-24 2017</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No space for Movie titles                 Sorting by Profits will improve plot</a:t>
            </a:r>
            <a:endParaRPr lang="en-US" sz="2200" dirty="0">
              <a:solidFill>
                <a:srgbClr val="57903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19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219260"/>
            <a:ext cx="7543800" cy="1371600"/>
          </a:xfrm>
        </p:spPr>
        <p:txBody>
          <a:bodyPr/>
          <a:lstStyle/>
          <a:p>
            <a:r>
              <a:rPr lang="en-US" dirty="0"/>
              <a:t>Amounts for One Category</a:t>
            </a:r>
            <a:br>
              <a:rPr lang="en-US" dirty="0"/>
            </a:br>
            <a:r>
              <a:rPr lang="en-US" dirty="0"/>
              <a:t>               </a:t>
            </a:r>
            <a:r>
              <a:rPr lang="en-US" sz="3200" dirty="0"/>
              <a:t>Histograms</a:t>
            </a:r>
          </a:p>
        </p:txBody>
      </p:sp>
      <p:pic>
        <p:nvPicPr>
          <p:cNvPr id="4" name="Picture 3"/>
          <p:cNvPicPr>
            <a:picLocks noChangeAspect="1"/>
          </p:cNvPicPr>
          <p:nvPr/>
        </p:nvPicPr>
        <p:blipFill>
          <a:blip r:embed="rId2"/>
          <a:stretch>
            <a:fillRect/>
          </a:stretch>
        </p:blipFill>
        <p:spPr>
          <a:xfrm>
            <a:off x="5458695" y="1018442"/>
            <a:ext cx="3396446" cy="1596882"/>
          </a:xfrm>
          <a:prstGeom prst="rect">
            <a:avLst/>
          </a:prstGeom>
        </p:spPr>
      </p:pic>
      <p:sp>
        <p:nvSpPr>
          <p:cNvPr id="9" name="Content Placeholder 3"/>
          <p:cNvSpPr txBox="1">
            <a:spLocks/>
          </p:cNvSpPr>
          <p:nvPr/>
        </p:nvSpPr>
        <p:spPr>
          <a:xfrm>
            <a:off x="625603" y="1730555"/>
            <a:ext cx="8157767" cy="150536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US Median Income by Age group</a:t>
            </a:r>
          </a:p>
          <a:p>
            <a:pPr marL="0" indent="0">
              <a:buNone/>
            </a:pPr>
            <a:endParaRPr lang="en-US" b="1" dirty="0"/>
          </a:p>
          <a:p>
            <a:pPr marL="0" indent="0">
              <a:buNone/>
            </a:pPr>
            <a:endParaRPr lang="en-US" b="1" dirty="0"/>
          </a:p>
          <a:p>
            <a:pPr marL="0" indent="0">
              <a:buNone/>
            </a:pPr>
            <a:r>
              <a:rPr lang="en-US" b="1" dirty="0"/>
              <a:t>                                                                                                               Should not be sorted by Profits</a:t>
            </a:r>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293095" y="3345092"/>
            <a:ext cx="4243163" cy="3116735"/>
          </a:xfrm>
          <a:prstGeom prst="rect">
            <a:avLst/>
          </a:prstGeom>
        </p:spPr>
      </p:pic>
      <p:pic>
        <p:nvPicPr>
          <p:cNvPr id="5" name="Picture 4"/>
          <p:cNvPicPr>
            <a:picLocks noChangeAspect="1"/>
          </p:cNvPicPr>
          <p:nvPr/>
        </p:nvPicPr>
        <p:blipFill>
          <a:blip r:embed="rId4"/>
          <a:stretch>
            <a:fillRect/>
          </a:stretch>
        </p:blipFill>
        <p:spPr>
          <a:xfrm>
            <a:off x="4451222" y="3223355"/>
            <a:ext cx="4405423" cy="3238960"/>
          </a:xfrm>
          <a:prstGeom prst="rect">
            <a:avLst/>
          </a:prstGeom>
        </p:spPr>
      </p:pic>
    </p:spTree>
    <p:extLst>
      <p:ext uri="{BB962C8B-B14F-4D97-AF65-F5344CB8AC3E}">
        <p14:creationId xmlns:p14="http://schemas.microsoft.com/office/powerpoint/2010/main" val="361068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5116B90-4412-4D8C-8759-3CBE494F6AE8}"/>
              </a:ext>
            </a:extLst>
          </p:cNvPr>
          <p:cNvSpPr>
            <a:spLocks noGrp="1"/>
          </p:cNvSpPr>
          <p:nvPr>
            <p:ph type="title"/>
          </p:nvPr>
        </p:nvSpPr>
        <p:spPr>
          <a:xfrm>
            <a:off x="800100" y="390479"/>
            <a:ext cx="7543800" cy="907230"/>
          </a:xfrm>
        </p:spPr>
        <p:txBody>
          <a:bodyPr/>
          <a:lstStyle/>
          <a:p>
            <a:r>
              <a:rPr lang="en-US" dirty="0"/>
              <a:t>Course Planning</a:t>
            </a:r>
          </a:p>
        </p:txBody>
      </p:sp>
      <p:graphicFrame>
        <p:nvGraphicFramePr>
          <p:cNvPr id="5" name="Content Placeholder 4">
            <a:extLst>
              <a:ext uri="{FF2B5EF4-FFF2-40B4-BE49-F238E27FC236}">
                <a16:creationId xmlns:a16="http://schemas.microsoft.com/office/drawing/2014/main" id="{57593E65-234B-464D-8CDE-9702ECCF7BA8}"/>
              </a:ext>
            </a:extLst>
          </p:cNvPr>
          <p:cNvGraphicFramePr>
            <a:graphicFrameLocks noGrp="1"/>
          </p:cNvGraphicFramePr>
          <p:nvPr>
            <p:ph idx="1"/>
            <p:extLst>
              <p:ext uri="{D42A27DB-BD31-4B8C-83A1-F6EECF244321}">
                <p14:modId xmlns:p14="http://schemas.microsoft.com/office/powerpoint/2010/main" val="575086973"/>
              </p:ext>
            </p:extLst>
          </p:nvPr>
        </p:nvGraphicFramePr>
        <p:xfrm>
          <a:off x="561638" y="1314481"/>
          <a:ext cx="7974252" cy="5180360"/>
        </p:xfrm>
        <a:graphic>
          <a:graphicData uri="http://schemas.openxmlformats.org/drawingml/2006/table">
            <a:tbl>
              <a:tblPr firstRow="1" firstCol="1" bandRow="1">
                <a:tableStyleId>{5C22544A-7EE6-4342-B048-85BDC9FD1C3A}</a:tableStyleId>
              </a:tblPr>
              <a:tblGrid>
                <a:gridCol w="787844">
                  <a:extLst>
                    <a:ext uri="{9D8B030D-6E8A-4147-A177-3AD203B41FA5}">
                      <a16:colId xmlns:a16="http://schemas.microsoft.com/office/drawing/2014/main" val="1891450742"/>
                    </a:ext>
                  </a:extLst>
                </a:gridCol>
                <a:gridCol w="940710">
                  <a:extLst>
                    <a:ext uri="{9D8B030D-6E8A-4147-A177-3AD203B41FA5}">
                      <a16:colId xmlns:a16="http://schemas.microsoft.com/office/drawing/2014/main" val="38775591"/>
                    </a:ext>
                  </a:extLst>
                </a:gridCol>
                <a:gridCol w="4268655">
                  <a:extLst>
                    <a:ext uri="{9D8B030D-6E8A-4147-A177-3AD203B41FA5}">
                      <a16:colId xmlns:a16="http://schemas.microsoft.com/office/drawing/2014/main" val="518451049"/>
                    </a:ext>
                  </a:extLst>
                </a:gridCol>
                <a:gridCol w="1328612">
                  <a:extLst>
                    <a:ext uri="{9D8B030D-6E8A-4147-A177-3AD203B41FA5}">
                      <a16:colId xmlns:a16="http://schemas.microsoft.com/office/drawing/2014/main" val="3094159817"/>
                    </a:ext>
                  </a:extLst>
                </a:gridCol>
                <a:gridCol w="648431">
                  <a:extLst>
                    <a:ext uri="{9D8B030D-6E8A-4147-A177-3AD203B41FA5}">
                      <a16:colId xmlns:a16="http://schemas.microsoft.com/office/drawing/2014/main" val="2956933963"/>
                    </a:ext>
                  </a:extLst>
                </a:gridCol>
              </a:tblGrid>
              <a:tr h="279927">
                <a:tc>
                  <a:txBody>
                    <a:bodyPr/>
                    <a:lstStyle/>
                    <a:p>
                      <a:pPr marL="0" marR="0" algn="ctr">
                        <a:lnSpc>
                          <a:spcPct val="115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Lecture</a:t>
                      </a: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ea typeface="Calibri" panose="020F0502020204030204" pitchFamily="34" charset="0"/>
                          <a:cs typeface="Times New Roman" panose="02020603050405020304" pitchFamily="18" charset="0"/>
                        </a:rPr>
                        <a:t>Date</a:t>
                      </a: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rPr>
                        <a:t>Topic </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tc>
                  <a:txBody>
                    <a:bodyPr/>
                    <a:lstStyle/>
                    <a:p>
                      <a:pPr marL="0" marR="0" algn="ctr">
                        <a:lnSpc>
                          <a:spcPct val="115000"/>
                        </a:lnSpc>
                        <a:spcBef>
                          <a:spcPts val="0"/>
                        </a:spcBef>
                        <a:spcAft>
                          <a:spcPts val="0"/>
                        </a:spcAft>
                      </a:pPr>
                      <a:r>
                        <a:rPr lang="en-US" sz="1400" dirty="0">
                          <a:effectLst/>
                          <a:latin typeface="+mj-lt"/>
                        </a:rPr>
                        <a:t>Assignments</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tc>
                  <a:txBody>
                    <a:bodyPr/>
                    <a:lstStyle/>
                    <a:p>
                      <a:pPr marL="0" marR="0" algn="ctr">
                        <a:lnSpc>
                          <a:spcPct val="115000"/>
                        </a:lnSpc>
                        <a:spcBef>
                          <a:spcPts val="0"/>
                        </a:spcBef>
                        <a:spcAft>
                          <a:spcPts val="0"/>
                        </a:spcAft>
                      </a:pPr>
                      <a:r>
                        <a:rPr lang="en-US" sz="1400" dirty="0" err="1">
                          <a:effectLst/>
                          <a:latin typeface="+mj-lt"/>
                        </a:rPr>
                        <a:t>Wg</a:t>
                      </a:r>
                      <a:endParaRPr lang="en-US" sz="1400" dirty="0">
                        <a:effectLst/>
                        <a:latin typeface="+mj-lt"/>
                        <a:ea typeface="Calibri" panose="020F0502020204030204" pitchFamily="34" charset="0"/>
                        <a:cs typeface="Times New Roman" panose="02020603050405020304" pitchFamily="18" charset="0"/>
                      </a:endParaRPr>
                    </a:p>
                  </a:txBody>
                  <a:tcPr marL="61628" marR="61628" marT="0" marB="0" anchor="ctr"/>
                </a:tc>
                <a:extLst>
                  <a:ext uri="{0D108BD9-81ED-4DB2-BD59-A6C34878D82A}">
                    <a16:rowId xmlns:a16="http://schemas.microsoft.com/office/drawing/2014/main" val="1745906405"/>
                  </a:ext>
                </a:extLst>
              </a:tr>
              <a:tr h="471123">
                <a:tc>
                  <a:txBody>
                    <a:bodyPr/>
                    <a:lstStyle/>
                    <a:p>
                      <a:pPr marL="0" marR="0" algn="r">
                        <a:lnSpc>
                          <a:spcPct val="115000"/>
                        </a:lnSpc>
                        <a:spcBef>
                          <a:spcPts val="0"/>
                        </a:spcBef>
                        <a:spcAft>
                          <a:spcPts val="0"/>
                        </a:spcAft>
                      </a:pPr>
                      <a:r>
                        <a:rPr lang="en-US" sz="1400" dirty="0">
                          <a:effectLst/>
                          <a:latin typeface="+mn-lt"/>
                        </a:rPr>
                        <a:t>1</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9/01/21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1" dirty="0">
                          <a:effectLst/>
                          <a:latin typeface="+mn-lt"/>
                        </a:rPr>
                        <a:t>Introduction, Visualizations  &amp; Exploratory Data Analysis - Chapter</a:t>
                      </a:r>
                      <a:r>
                        <a:rPr lang="en-US" sz="1400" b="1" baseline="0" dirty="0">
                          <a:effectLst/>
                          <a:latin typeface="+mn-lt"/>
                        </a:rPr>
                        <a:t> 1</a:t>
                      </a:r>
                      <a:endParaRPr lang="en-US" sz="1400" b="1"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algn="l">
                        <a:lnSpc>
                          <a:spcPct val="115000"/>
                        </a:lnSpc>
                      </a:pPr>
                      <a:endParaRPr lang="en-US" sz="1400" dirty="0">
                        <a:effectLst/>
                        <a:latin typeface="+mn-lt"/>
                        <a:cs typeface="Times New Roman" panose="02020603050405020304" pitchFamily="18" charset="0"/>
                      </a:endParaRPr>
                    </a:p>
                  </a:txBody>
                  <a:tcPr marL="61628" marR="61628" marT="0" marB="0" anchor="b"/>
                </a:tc>
                <a:tc>
                  <a:txBody>
                    <a:bodyPr/>
                    <a:lstStyle/>
                    <a:p>
                      <a:pPr marL="0" marR="0" algn="ctr">
                        <a:lnSpc>
                          <a:spcPct val="115000"/>
                        </a:lnSpc>
                        <a:spcBef>
                          <a:spcPts val="0"/>
                        </a:spcBef>
                        <a:spcAft>
                          <a:spcPts val="0"/>
                        </a:spcAft>
                      </a:pPr>
                      <a:r>
                        <a:rPr lang="en-US" sz="1400" dirty="0">
                          <a:effectLst/>
                          <a:latin typeface="+mn-lt"/>
                        </a:rPr>
                        <a:t> </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334705323"/>
                  </a:ext>
                </a:extLst>
              </a:tr>
              <a:tr h="279927">
                <a:tc>
                  <a:txBody>
                    <a:bodyPr/>
                    <a:lstStyle/>
                    <a:p>
                      <a:pPr marL="0" marR="0" algn="r">
                        <a:lnSpc>
                          <a:spcPct val="115000"/>
                        </a:lnSpc>
                        <a:spcBef>
                          <a:spcPts val="0"/>
                        </a:spcBef>
                        <a:spcAft>
                          <a:spcPts val="0"/>
                        </a:spcAft>
                      </a:pPr>
                      <a:r>
                        <a:rPr lang="en-US" sz="1400" dirty="0">
                          <a:effectLst/>
                          <a:latin typeface="+mn-lt"/>
                        </a:rPr>
                        <a:t>2</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9/15/21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0" kern="1200" dirty="0">
                          <a:solidFill>
                            <a:srgbClr val="000000"/>
                          </a:solidFill>
                          <a:effectLst/>
                          <a:latin typeface="+mn-lt"/>
                          <a:ea typeface="Times New Roman" panose="02020603050405020304" pitchFamily="18" charset="0"/>
                          <a:cs typeface="Calibri" panose="020F0502020204030204" pitchFamily="34" charset="0"/>
                        </a:rPr>
                        <a:t>Introduction to  R - Chapter 2</a:t>
                      </a:r>
                      <a:endParaRPr lang="en-US" sz="1400" b="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935628294"/>
                  </a:ext>
                </a:extLst>
              </a:tr>
              <a:tr h="279927">
                <a:tc>
                  <a:txBody>
                    <a:bodyPr/>
                    <a:lstStyle/>
                    <a:p>
                      <a:pPr marL="0" marR="0" algn="r">
                        <a:lnSpc>
                          <a:spcPct val="115000"/>
                        </a:lnSpc>
                        <a:spcBef>
                          <a:spcPts val="0"/>
                        </a:spcBef>
                        <a:spcAft>
                          <a:spcPts val="0"/>
                        </a:spcAft>
                      </a:pPr>
                      <a:r>
                        <a:rPr lang="en-US" sz="1400" dirty="0">
                          <a:effectLst/>
                          <a:latin typeface="+mn-lt"/>
                        </a:rPr>
                        <a:t>3</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9/22/21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b="0" kern="1200" dirty="0">
                          <a:solidFill>
                            <a:srgbClr val="000000"/>
                          </a:solidFill>
                          <a:effectLst/>
                          <a:latin typeface="+mn-lt"/>
                          <a:ea typeface="Times New Roman" panose="02020603050405020304" pitchFamily="18" charset="0"/>
                          <a:cs typeface="Calibri" panose="020F0502020204030204" pitchFamily="34" charset="0"/>
                        </a:rPr>
                        <a:t>Statistical Experiments</a:t>
                      </a:r>
                      <a:r>
                        <a:rPr lang="en-US" sz="1400" b="0" kern="1200" baseline="0" dirty="0">
                          <a:solidFill>
                            <a:schemeClr val="dk1"/>
                          </a:solidFill>
                          <a:effectLst/>
                          <a:latin typeface="+mn-lt"/>
                          <a:ea typeface="Calibri" panose="020F0502020204030204" pitchFamily="34" charset="0"/>
                          <a:cs typeface="Times New Roman" panose="02020603050405020304" pitchFamily="18" charset="0"/>
                        </a:rPr>
                        <a:t>         </a:t>
                      </a:r>
                      <a:endParaRPr lang="en-US" sz="1400" b="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Homework #1</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4199240085"/>
                  </a:ext>
                </a:extLst>
              </a:tr>
              <a:tr h="279927">
                <a:tc>
                  <a:txBody>
                    <a:bodyPr/>
                    <a:lstStyle/>
                    <a:p>
                      <a:pPr marL="0" marR="0" algn="r">
                        <a:lnSpc>
                          <a:spcPct val="115000"/>
                        </a:lnSpc>
                        <a:spcBef>
                          <a:spcPts val="0"/>
                        </a:spcBef>
                        <a:spcAft>
                          <a:spcPts val="0"/>
                        </a:spcAft>
                      </a:pPr>
                      <a:r>
                        <a:rPr lang="en-US" sz="1400" dirty="0">
                          <a:effectLst/>
                          <a:latin typeface="+mn-lt"/>
                        </a:rPr>
                        <a:t>4</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9/29/21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b="0" kern="1200" dirty="0">
                          <a:solidFill>
                            <a:srgbClr val="000000"/>
                          </a:solidFill>
                          <a:effectLst/>
                          <a:latin typeface="+mn-lt"/>
                          <a:ea typeface="Times New Roman" panose="02020603050405020304" pitchFamily="18" charset="0"/>
                          <a:cs typeface="Calibri" panose="020F0502020204030204" pitchFamily="34" charset="0"/>
                        </a:rPr>
                        <a:t>Regression </a:t>
                      </a:r>
                      <a:r>
                        <a:rPr lang="mr-IN" sz="1400" b="0" kern="1200" dirty="0">
                          <a:solidFill>
                            <a:srgbClr val="000000"/>
                          </a:solidFill>
                          <a:effectLst/>
                          <a:latin typeface="+mn-lt"/>
                          <a:ea typeface="Times New Roman" panose="02020603050405020304" pitchFamily="18" charset="0"/>
                          <a:cs typeface="Calibri" panose="020F0502020204030204" pitchFamily="34" charset="0"/>
                        </a:rPr>
                        <a:t>–</a:t>
                      </a:r>
                      <a:r>
                        <a:rPr lang="en-US" sz="1400" b="0" kern="1200" dirty="0">
                          <a:solidFill>
                            <a:srgbClr val="000000"/>
                          </a:solidFill>
                          <a:effectLst/>
                          <a:latin typeface="+mn-lt"/>
                          <a:ea typeface="Times New Roman" panose="02020603050405020304" pitchFamily="18" charset="0"/>
                          <a:cs typeface="Calibri" panose="020F0502020204030204" pitchFamily="34" charset="0"/>
                        </a:rPr>
                        <a:t> Chapter 3      </a:t>
                      </a:r>
                      <a:endParaRPr lang="en-US" sz="1400" b="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Homework #2</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899884739"/>
                  </a:ext>
                </a:extLst>
              </a:tr>
              <a:tr h="279927">
                <a:tc>
                  <a:txBody>
                    <a:bodyPr/>
                    <a:lstStyle/>
                    <a:p>
                      <a:pPr marL="0" marR="0" algn="r">
                        <a:lnSpc>
                          <a:spcPct val="115000"/>
                        </a:lnSpc>
                        <a:spcBef>
                          <a:spcPts val="0"/>
                        </a:spcBef>
                        <a:spcAft>
                          <a:spcPts val="0"/>
                        </a:spcAft>
                      </a:pPr>
                      <a:r>
                        <a:rPr lang="en-US" sz="1400" dirty="0">
                          <a:effectLst/>
                          <a:latin typeface="+mn-lt"/>
                        </a:rPr>
                        <a:t>5</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10/06/21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Bayesian Models</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4051322337"/>
                  </a:ext>
                </a:extLst>
              </a:tr>
              <a:tr h="279927">
                <a:tc>
                  <a:txBody>
                    <a:bodyPr/>
                    <a:lstStyle/>
                    <a:p>
                      <a:pPr marL="0" marR="0" algn="r">
                        <a:lnSpc>
                          <a:spcPct val="115000"/>
                        </a:lnSpc>
                        <a:spcBef>
                          <a:spcPts val="0"/>
                        </a:spcBef>
                        <a:spcAft>
                          <a:spcPts val="0"/>
                        </a:spcAft>
                      </a:pPr>
                      <a:r>
                        <a:rPr lang="en-US" sz="1400" dirty="0">
                          <a:effectLst/>
                          <a:latin typeface="+mn-lt"/>
                        </a:rPr>
                        <a:t>6</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10/13/21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r>
                        <a:rPr lang="en-US" sz="1400" dirty="0">
                          <a:latin typeface="+mn-lt"/>
                        </a:rPr>
                        <a:t>Models Review                    </a:t>
                      </a: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Project #1</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15%</a:t>
                      </a:r>
                    </a:p>
                  </a:txBody>
                  <a:tcPr marL="61628" marR="61628" marT="0" marB="0"/>
                </a:tc>
                <a:extLst>
                  <a:ext uri="{0D108BD9-81ED-4DB2-BD59-A6C34878D82A}">
                    <a16:rowId xmlns:a16="http://schemas.microsoft.com/office/drawing/2014/main" val="1964258406"/>
                  </a:ext>
                </a:extLst>
              </a:tr>
              <a:tr h="279927">
                <a:tc>
                  <a:txBody>
                    <a:bodyPr/>
                    <a:lstStyle/>
                    <a:p>
                      <a:pPr marL="0" marR="0" algn="r">
                        <a:lnSpc>
                          <a:spcPct val="115000"/>
                        </a:lnSpc>
                        <a:spcBef>
                          <a:spcPts val="0"/>
                        </a:spcBef>
                        <a:spcAft>
                          <a:spcPts val="0"/>
                        </a:spcAft>
                      </a:pPr>
                      <a:r>
                        <a:rPr lang="en-US" sz="1400" dirty="0">
                          <a:effectLst/>
                          <a:latin typeface="+mn-lt"/>
                        </a:rPr>
                        <a:t>7</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10/20/21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Midterm</a:t>
                      </a:r>
                      <a:r>
                        <a:rPr lang="en-US" sz="1400" baseline="0" dirty="0">
                          <a:solidFill>
                            <a:srgbClr val="000000"/>
                          </a:solidFill>
                          <a:effectLst/>
                          <a:latin typeface="+mn-lt"/>
                          <a:ea typeface="Times New Roman" panose="02020603050405020304" pitchFamily="18" charset="0"/>
                          <a:cs typeface="Calibri" panose="020F0502020204030204" pitchFamily="34" charset="0"/>
                        </a:rPr>
                        <a:t> Exam</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Midterm</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20%</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129277042"/>
                  </a:ext>
                </a:extLst>
              </a:tr>
              <a:tr h="279927">
                <a:tc>
                  <a:txBody>
                    <a:bodyPr/>
                    <a:lstStyle/>
                    <a:p>
                      <a:pPr marL="0" marR="0" algn="r">
                        <a:lnSpc>
                          <a:spcPct val="115000"/>
                        </a:lnSpc>
                        <a:spcBef>
                          <a:spcPts val="0"/>
                        </a:spcBef>
                        <a:spcAft>
                          <a:spcPts val="0"/>
                        </a:spcAft>
                      </a:pPr>
                      <a:r>
                        <a:rPr lang="en-US" sz="1400" dirty="0">
                          <a:effectLst/>
                          <a:latin typeface="+mn-lt"/>
                        </a:rPr>
                        <a:t>8</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10/27/21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Classification Models </a:t>
                      </a:r>
                      <a:r>
                        <a:rPr lang="mr-IN" sz="1400" dirty="0">
                          <a:effectLst/>
                          <a:latin typeface="+mn-lt"/>
                          <a:ea typeface="Calibri" panose="020F0502020204030204" pitchFamily="34" charset="0"/>
                          <a:cs typeface="Times New Roman" panose="02020603050405020304" pitchFamily="18" charset="0"/>
                        </a:rPr>
                        <a:t>–</a:t>
                      </a:r>
                      <a:r>
                        <a:rPr lang="en-US" sz="1400" dirty="0">
                          <a:effectLst/>
                          <a:latin typeface="+mn-lt"/>
                          <a:ea typeface="Calibri" panose="020F0502020204030204" pitchFamily="34" charset="0"/>
                          <a:cs typeface="Times New Roman" panose="02020603050405020304" pitchFamily="18" charset="0"/>
                        </a:rPr>
                        <a:t> Chapter 4</a:t>
                      </a:r>
                    </a:p>
                  </a:txBody>
                  <a:tcPr marL="51435" marR="51435" marT="0" marB="0" anchor="b"/>
                </a:tc>
                <a:tc>
                  <a:txBody>
                    <a:bodyPr/>
                    <a:lstStyle/>
                    <a:p>
                      <a:pPr marL="0" marR="0" algn="l">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55268224"/>
                  </a:ext>
                </a:extLst>
              </a:tr>
              <a:tr h="471123">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a:effectLst/>
                          <a:latin typeface="+mn-lt"/>
                        </a:rPr>
                        <a:t>9</a:t>
                      </a:r>
                      <a:endParaRPr lang="en-US" sz="1400" dirty="0">
                        <a:effectLst/>
                        <a:latin typeface="+mn-lt"/>
                        <a:ea typeface="Calibri" panose="020F0502020204030204" pitchFamily="34" charset="0"/>
                        <a:cs typeface="Times New Roman" panose="02020603050405020304" pitchFamily="18" charset="0"/>
                      </a:endParaRPr>
                    </a:p>
                    <a:p>
                      <a:pPr algn="r"/>
                      <a:endParaRPr lang="en-US" sz="1400" dirty="0">
                        <a:latin typeface="+mn-lt"/>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11/03/21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rgbClr val="000000"/>
                          </a:solidFill>
                          <a:effectLst/>
                          <a:latin typeface="+mn-lt"/>
                          <a:ea typeface="Times New Roman" panose="02020603050405020304" pitchFamily="18" charset="0"/>
                          <a:cs typeface="Calibri" panose="020F0502020204030204" pitchFamily="34" charset="0"/>
                        </a:rPr>
                        <a:t>Cross Validation and Advance Classification </a:t>
                      </a:r>
                      <a:r>
                        <a:rPr lang="mr-IN" sz="1400" kern="1200" dirty="0">
                          <a:solidFill>
                            <a:srgbClr val="000000"/>
                          </a:solidFill>
                          <a:effectLst/>
                          <a:latin typeface="+mn-lt"/>
                          <a:ea typeface="Times New Roman" panose="02020603050405020304" pitchFamily="18" charset="0"/>
                          <a:cs typeface="Calibri" panose="020F0502020204030204" pitchFamily="34" charset="0"/>
                        </a:rPr>
                        <a:t>–</a:t>
                      </a:r>
                      <a:r>
                        <a:rPr lang="en-US" sz="1400" kern="1200" dirty="0">
                          <a:solidFill>
                            <a:srgbClr val="000000"/>
                          </a:solidFill>
                          <a:effectLst/>
                          <a:latin typeface="+mn-lt"/>
                          <a:ea typeface="Times New Roman" panose="02020603050405020304" pitchFamily="18" charset="0"/>
                          <a:cs typeface="Calibri" panose="020F0502020204030204" pitchFamily="34" charset="0"/>
                        </a:rPr>
                        <a:t> Chapter 5 to 9                   </a:t>
                      </a:r>
                      <a:endParaRPr lang="en-US" sz="1400" kern="1200" dirty="0">
                        <a:solidFill>
                          <a:schemeClr val="dk1"/>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r>
                        <a:rPr lang="en-US" sz="1400" dirty="0">
                          <a:effectLst/>
                          <a:latin typeface="+mn-lt"/>
                          <a:cs typeface="Times New Roman" panose="02020603050405020304" pitchFamily="18" charset="0"/>
                        </a:rPr>
                        <a:t>Homework #3</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5% </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802871404"/>
                  </a:ext>
                </a:extLst>
              </a:tr>
              <a:tr h="279927">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10</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11/10/21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Advance Classification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Homework #4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5%</a:t>
                      </a:r>
                    </a:p>
                  </a:txBody>
                  <a:tcPr marL="61628" marR="61628" marT="0" marB="0"/>
                </a:tc>
                <a:extLst>
                  <a:ext uri="{0D108BD9-81ED-4DB2-BD59-A6C34878D82A}">
                    <a16:rowId xmlns:a16="http://schemas.microsoft.com/office/drawing/2014/main" val="2298090164"/>
                  </a:ext>
                </a:extLst>
              </a:tr>
              <a:tr h="279927">
                <a:tc>
                  <a:txBody>
                    <a:bodyPr/>
                    <a:lstStyle/>
                    <a:p>
                      <a:pPr marL="0" marR="0" algn="r">
                        <a:lnSpc>
                          <a:spcPct val="115000"/>
                        </a:lnSpc>
                        <a:spcBef>
                          <a:spcPts val="0"/>
                        </a:spcBef>
                        <a:spcAft>
                          <a:spcPts val="0"/>
                        </a:spcAft>
                      </a:pPr>
                      <a:r>
                        <a:rPr lang="en-US" sz="1400" dirty="0">
                          <a:effectLst/>
                          <a:latin typeface="+mn-lt"/>
                        </a:rPr>
                        <a:t>11</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11/17/21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Support</a:t>
                      </a:r>
                      <a:r>
                        <a:rPr lang="en-US" sz="1400" baseline="0" dirty="0">
                          <a:solidFill>
                            <a:srgbClr val="000000"/>
                          </a:solidFill>
                          <a:effectLst/>
                          <a:latin typeface="+mn-lt"/>
                          <a:ea typeface="Times New Roman" panose="02020603050405020304" pitchFamily="18" charset="0"/>
                          <a:cs typeface="Calibri" panose="020F0502020204030204" pitchFamily="34" charset="0"/>
                        </a:rPr>
                        <a:t> Vector Machines - Chapter 9</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endParaRPr lang="en-US" sz="1400" dirty="0">
                        <a:latin typeface="+mn-lt"/>
                      </a:endParaRPr>
                    </a:p>
                  </a:txBody>
                  <a:tcPr marL="51435" marR="51435" marT="0" marB="0" anchor="b"/>
                </a:tc>
                <a:tc>
                  <a:txBody>
                    <a:bodyPr/>
                    <a:lstStyle/>
                    <a:p>
                      <a:pPr algn="ctr"/>
                      <a:endParaRPr lang="en-US" sz="1400" b="0" dirty="0">
                        <a:latin typeface="+mn-lt"/>
                      </a:endParaRPr>
                    </a:p>
                  </a:txBody>
                  <a:tcPr marL="61628" marR="61628" marT="0" marB="0"/>
                </a:tc>
                <a:extLst>
                  <a:ext uri="{0D108BD9-81ED-4DB2-BD59-A6C34878D82A}">
                    <a16:rowId xmlns:a16="http://schemas.microsoft.com/office/drawing/2014/main" val="3525027299"/>
                  </a:ext>
                </a:extLst>
              </a:tr>
              <a:tr h="279927">
                <a:tc>
                  <a:txBody>
                    <a:bodyPr/>
                    <a:lstStyle/>
                    <a:p>
                      <a:pPr marL="0" marR="0" algn="r">
                        <a:lnSpc>
                          <a:spcPct val="115000"/>
                        </a:lnSpc>
                        <a:spcBef>
                          <a:spcPts val="0"/>
                        </a:spcBef>
                        <a:spcAft>
                          <a:spcPts val="0"/>
                        </a:spcAft>
                      </a:pPr>
                      <a:r>
                        <a:rPr lang="en-US" sz="1400" dirty="0">
                          <a:effectLst/>
                          <a:latin typeface="+mn-lt"/>
                        </a:rPr>
                        <a:t>12</a:t>
                      </a:r>
                      <a:endParaRPr lang="en-US" sz="1400" dirty="0">
                        <a:effectLst/>
                        <a:latin typeface="+mn-lt"/>
                        <a:ea typeface="Calibri" panose="020F0502020204030204" pitchFamily="34" charset="0"/>
                        <a:cs typeface="Times New Roman" panose="02020603050405020304" pitchFamily="18" charset="0"/>
                      </a:endParaRPr>
                    </a:p>
                  </a:txBody>
                  <a:tcPr marL="61628" marR="61628" marT="0" marB="0" anchor="b"/>
                </a:tc>
                <a:tc>
                  <a:txBody>
                    <a:bodyPr/>
                    <a:lstStyle/>
                    <a:p>
                      <a:pPr marL="0" marR="0" algn="r">
                        <a:lnSpc>
                          <a:spcPct val="115000"/>
                        </a:lnSpc>
                        <a:spcBef>
                          <a:spcPts val="0"/>
                        </a:spcBef>
                        <a:spcAft>
                          <a:spcPts val="0"/>
                        </a:spcAft>
                      </a:pP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chemeClr val="tx2"/>
                          </a:solidFill>
                          <a:effectLst/>
                          <a:latin typeface="+mn-lt"/>
                          <a:ea typeface="Times New Roman" panose="02020603050405020304" pitchFamily="18" charset="0"/>
                          <a:cs typeface="Calibri" panose="020F0502020204030204" pitchFamily="34" charset="0"/>
                        </a:rPr>
                        <a:t>Thanksgiving</a:t>
                      </a:r>
                      <a:r>
                        <a:rPr lang="en-US" sz="1400" baseline="0" dirty="0">
                          <a:solidFill>
                            <a:schemeClr val="tx2"/>
                          </a:solidFill>
                          <a:effectLst/>
                          <a:latin typeface="+mn-lt"/>
                          <a:ea typeface="Times New Roman" panose="02020603050405020304" pitchFamily="18" charset="0"/>
                          <a:cs typeface="Calibri" panose="020F0502020204030204" pitchFamily="34" charset="0"/>
                        </a:rPr>
                        <a:t> Recess</a:t>
                      </a:r>
                      <a:endParaRPr lang="en-US" sz="1400" dirty="0">
                        <a:solidFill>
                          <a:schemeClr val="tx2"/>
                        </a:solidFill>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 </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982648810"/>
                  </a:ext>
                </a:extLst>
              </a:tr>
              <a:tr h="279927">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13</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12/01/21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a:solidFill>
                            <a:srgbClr val="000000"/>
                          </a:solidFill>
                          <a:effectLst/>
                          <a:latin typeface="+mn-lt"/>
                          <a:ea typeface="Times New Roman" panose="02020603050405020304" pitchFamily="18" charset="0"/>
                          <a:cs typeface="Calibri" panose="020F0502020204030204" pitchFamily="34" charset="0"/>
                        </a:rPr>
                        <a:t>Clustering</a:t>
                      </a:r>
                      <a:r>
                        <a:rPr lang="en-US" sz="1400" kern="1200" baseline="0" dirty="0">
                          <a:solidFill>
                            <a:srgbClr val="000000"/>
                          </a:solidFill>
                          <a:effectLst/>
                          <a:latin typeface="+mn-lt"/>
                          <a:ea typeface="Times New Roman" panose="02020603050405020304" pitchFamily="18" charset="0"/>
                          <a:cs typeface="Calibri" panose="020F0502020204030204" pitchFamily="34" charset="0"/>
                        </a:rPr>
                        <a:t> - Chapter 10</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lnSpc>
                          <a:spcPct val="115000"/>
                        </a:lnSpc>
                      </a:pPr>
                      <a:endParaRPr lang="en-US" sz="1400" dirty="0">
                        <a:effectLst/>
                        <a:latin typeface="+mn-lt"/>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 </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2809188576"/>
                  </a:ext>
                </a:extLst>
              </a:tr>
              <a:tr h="279927">
                <a:tc>
                  <a:txBody>
                    <a:bodyPr/>
                    <a:lstStyle/>
                    <a:p>
                      <a:pPr algn="r"/>
                      <a:r>
                        <a:rPr lang="en-US" sz="1400" dirty="0">
                          <a:latin typeface="+mn-lt"/>
                        </a:rPr>
                        <a:t>14</a:t>
                      </a:r>
                    </a:p>
                  </a:txBody>
                  <a:tcPr marL="61628" marR="61628" marT="0" marB="0" anchor="b"/>
                </a:tc>
                <a:tc>
                  <a:txBody>
                    <a:bodyPr/>
                    <a:lstStyle/>
                    <a:p>
                      <a:pPr marL="0" marR="0" algn="r">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12/06/21</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Project</a:t>
                      </a:r>
                      <a:r>
                        <a:rPr lang="en-US" sz="1400" baseline="0" dirty="0">
                          <a:solidFill>
                            <a:srgbClr val="000000"/>
                          </a:solidFill>
                          <a:effectLst/>
                          <a:latin typeface="+mn-lt"/>
                          <a:ea typeface="Times New Roman" panose="02020603050405020304" pitchFamily="18" charset="0"/>
                          <a:cs typeface="Calibri" panose="020F0502020204030204" pitchFamily="34" charset="0"/>
                        </a:rPr>
                        <a:t> Discussion</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algn="l"/>
                      <a:endParaRPr lang="en-US" sz="1400" dirty="0">
                        <a:latin typeface="+mn-lt"/>
                      </a:endParaRPr>
                    </a:p>
                  </a:txBody>
                  <a:tcPr marL="51435" marR="51435" marT="0" marB="0" anchor="b"/>
                </a:tc>
                <a:tc>
                  <a:txBody>
                    <a:bodyPr/>
                    <a:lstStyle/>
                    <a:p>
                      <a:pPr algn="ctr"/>
                      <a:endParaRPr lang="en-US" sz="1400" b="0" dirty="0">
                        <a:latin typeface="+mn-lt"/>
                      </a:endParaRPr>
                    </a:p>
                  </a:txBody>
                  <a:tcPr marL="61628" marR="61628" marT="0" marB="0"/>
                </a:tc>
                <a:extLst>
                  <a:ext uri="{0D108BD9-81ED-4DB2-BD59-A6C34878D82A}">
                    <a16:rowId xmlns:a16="http://schemas.microsoft.com/office/drawing/2014/main" val="288882835"/>
                  </a:ext>
                </a:extLst>
              </a:tr>
              <a:tr h="279927">
                <a:tc>
                  <a:txBody>
                    <a:bodyPr/>
                    <a:lstStyle/>
                    <a:p>
                      <a:pPr algn="r"/>
                      <a:r>
                        <a:rPr lang="en-US" sz="1400" dirty="0">
                          <a:latin typeface="+mn-lt"/>
                        </a:rPr>
                        <a:t>15</a:t>
                      </a:r>
                    </a:p>
                  </a:txBody>
                  <a:tcPr marL="61628" marR="61628" marT="0" marB="0" anchor="b"/>
                </a:tc>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12/08/21</a:t>
                      </a: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Final</a:t>
                      </a:r>
                      <a:r>
                        <a:rPr lang="en-US" sz="1400" baseline="0" dirty="0">
                          <a:effectLst/>
                          <a:latin typeface="+mn-lt"/>
                          <a:ea typeface="Calibri" panose="020F0502020204030204" pitchFamily="34" charset="0"/>
                          <a:cs typeface="Times New Roman" panose="02020603050405020304" pitchFamily="18" charset="0"/>
                        </a:rPr>
                        <a:t> Exam Preparation   Project2</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Project #2</a:t>
                      </a: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ea typeface="Calibri" panose="020F0502020204030204" pitchFamily="34" charset="0"/>
                          <a:cs typeface="Times New Roman" panose="02020603050405020304" pitchFamily="18" charset="0"/>
                        </a:rPr>
                        <a:t>15%</a:t>
                      </a:r>
                    </a:p>
                  </a:txBody>
                  <a:tcPr marL="61628" marR="61628" marT="0" marB="0"/>
                </a:tc>
                <a:extLst>
                  <a:ext uri="{0D108BD9-81ED-4DB2-BD59-A6C34878D82A}">
                    <a16:rowId xmlns:a16="http://schemas.microsoft.com/office/drawing/2014/main" val="10015"/>
                  </a:ext>
                </a:extLst>
              </a:tr>
              <a:tr h="279927">
                <a:tc>
                  <a:txBody>
                    <a:bodyPr/>
                    <a:lstStyle/>
                    <a:p>
                      <a:pPr algn="r"/>
                      <a:r>
                        <a:rPr lang="en-US" sz="1400" dirty="0">
                          <a:latin typeface="+mn-lt"/>
                        </a:rPr>
                        <a:t>16</a:t>
                      </a:r>
                    </a:p>
                  </a:txBody>
                  <a:tcPr marL="61628" marR="61628" marT="0" marB="0" anchor="b"/>
                </a:tc>
                <a:tc>
                  <a:txBody>
                    <a:bodyPr/>
                    <a:lstStyle/>
                    <a:p>
                      <a:pPr marL="0" marR="0" algn="r">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12/22/21</a:t>
                      </a:r>
                    </a:p>
                  </a:txBody>
                  <a:tcPr marL="51435" marR="51435" marT="0" marB="0" anchor="b"/>
                </a:tc>
                <a:tc>
                  <a:txBody>
                    <a:bodyPr/>
                    <a:lstStyle/>
                    <a:p>
                      <a:pPr marL="0" marR="0" algn="l">
                        <a:lnSpc>
                          <a:spcPct val="115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Final Exam</a:t>
                      </a:r>
                    </a:p>
                  </a:txBody>
                  <a:tcPr marL="51435" marR="51435" marT="0" marB="0" anchor="b"/>
                </a:tc>
                <a:tc>
                  <a:txBody>
                    <a:bodyPr/>
                    <a:lstStyle/>
                    <a:p>
                      <a:pPr marL="0" marR="0" algn="l">
                        <a:lnSpc>
                          <a:spcPct val="115000"/>
                        </a:lnSpc>
                        <a:spcBef>
                          <a:spcPts val="0"/>
                        </a:spcBef>
                        <a:spcAft>
                          <a:spcPts val="0"/>
                        </a:spcAft>
                      </a:pPr>
                      <a:r>
                        <a:rPr lang="en-US" sz="1400" dirty="0">
                          <a:solidFill>
                            <a:srgbClr val="000000"/>
                          </a:solidFill>
                          <a:effectLst/>
                          <a:latin typeface="+mn-lt"/>
                          <a:ea typeface="Times New Roman" panose="02020603050405020304" pitchFamily="18" charset="0"/>
                          <a:cs typeface="Calibri" panose="020F0502020204030204" pitchFamily="34" charset="0"/>
                        </a:rPr>
                        <a:t>Final</a:t>
                      </a:r>
                      <a:endParaRPr lang="en-US" sz="1400" dirty="0">
                        <a:effectLst/>
                        <a:latin typeface="+mn-lt"/>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115000"/>
                        </a:lnSpc>
                        <a:spcBef>
                          <a:spcPts val="0"/>
                        </a:spcBef>
                        <a:spcAft>
                          <a:spcPts val="0"/>
                        </a:spcAft>
                      </a:pPr>
                      <a:r>
                        <a:rPr lang="en-US" sz="1400" b="0" dirty="0">
                          <a:effectLst/>
                          <a:latin typeface="+mn-lt"/>
                        </a:rPr>
                        <a:t>30%</a:t>
                      </a:r>
                      <a:endParaRPr lang="en-US" sz="1400" b="0" dirty="0">
                        <a:effectLst/>
                        <a:latin typeface="+mn-lt"/>
                        <a:ea typeface="Calibri" panose="020F0502020204030204" pitchFamily="34" charset="0"/>
                        <a:cs typeface="Times New Roman" panose="02020603050405020304" pitchFamily="18" charset="0"/>
                      </a:endParaRPr>
                    </a:p>
                  </a:txBody>
                  <a:tcPr marL="61628" marR="61628"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567549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176" y="1735217"/>
            <a:ext cx="8679965" cy="1477328"/>
          </a:xfrm>
          <a:prstGeom prst="rect">
            <a:avLst/>
          </a:prstGeom>
        </p:spPr>
        <p:txBody>
          <a:bodyPr wrap="square">
            <a:spAutoFit/>
          </a:bodyPr>
          <a:lstStyle/>
          <a:p>
            <a:r>
              <a:rPr lang="en-US" b="1" dirty="0"/>
              <a:t>Life Expectancy in the Americas</a:t>
            </a:r>
          </a:p>
          <a:p>
            <a:endParaRPr lang="en-US" dirty="0"/>
          </a:p>
          <a:p>
            <a:endParaRPr lang="en-US" dirty="0"/>
          </a:p>
          <a:p>
            <a:r>
              <a:rPr lang="en-US" dirty="0"/>
              <a:t>K                                         </a:t>
            </a:r>
            <a:r>
              <a:rPr lang="en-US" sz="1400" dirty="0"/>
              <a:t>Too much emphasis to the length                 It is not meaningful to sort on</a:t>
            </a:r>
          </a:p>
          <a:p>
            <a:r>
              <a:rPr lang="en-US" dirty="0"/>
              <a:t>                                            </a:t>
            </a:r>
            <a:r>
              <a:rPr lang="en-US" sz="1400" dirty="0"/>
              <a:t>of  the bar instead of the end of it                 alphabetical order </a:t>
            </a:r>
          </a:p>
        </p:txBody>
      </p:sp>
      <p:pic>
        <p:nvPicPr>
          <p:cNvPr id="5" name="Picture 4"/>
          <p:cNvPicPr>
            <a:picLocks noChangeAspect="1"/>
          </p:cNvPicPr>
          <p:nvPr/>
        </p:nvPicPr>
        <p:blipFill>
          <a:blip r:embed="rId2"/>
          <a:stretch>
            <a:fillRect/>
          </a:stretch>
        </p:blipFill>
        <p:spPr>
          <a:xfrm>
            <a:off x="302206" y="3281975"/>
            <a:ext cx="3042295" cy="3469195"/>
          </a:xfrm>
          <a:prstGeom prst="rect">
            <a:avLst/>
          </a:prstGeom>
        </p:spPr>
      </p:pic>
      <p:pic>
        <p:nvPicPr>
          <p:cNvPr id="7" name="Picture 6"/>
          <p:cNvPicPr>
            <a:picLocks noChangeAspect="1"/>
          </p:cNvPicPr>
          <p:nvPr/>
        </p:nvPicPr>
        <p:blipFill>
          <a:blip r:embed="rId3"/>
          <a:stretch>
            <a:fillRect/>
          </a:stretch>
        </p:blipFill>
        <p:spPr>
          <a:xfrm>
            <a:off x="5652215" y="908543"/>
            <a:ext cx="3396446" cy="1596882"/>
          </a:xfrm>
          <a:prstGeom prst="rect">
            <a:avLst/>
          </a:prstGeom>
        </p:spPr>
      </p:pic>
      <p:pic>
        <p:nvPicPr>
          <p:cNvPr id="8" name="Picture 7"/>
          <p:cNvPicPr>
            <a:picLocks noChangeAspect="1"/>
          </p:cNvPicPr>
          <p:nvPr/>
        </p:nvPicPr>
        <p:blipFill>
          <a:blip r:embed="rId4"/>
          <a:stretch>
            <a:fillRect/>
          </a:stretch>
        </p:blipFill>
        <p:spPr>
          <a:xfrm>
            <a:off x="3271503" y="3306880"/>
            <a:ext cx="2938219" cy="3459807"/>
          </a:xfrm>
          <a:prstGeom prst="rect">
            <a:avLst/>
          </a:prstGeom>
        </p:spPr>
      </p:pic>
      <p:pic>
        <p:nvPicPr>
          <p:cNvPr id="9" name="Picture 8"/>
          <p:cNvPicPr>
            <a:picLocks noChangeAspect="1"/>
          </p:cNvPicPr>
          <p:nvPr/>
        </p:nvPicPr>
        <p:blipFill>
          <a:blip r:embed="rId5"/>
          <a:stretch>
            <a:fillRect/>
          </a:stretch>
        </p:blipFill>
        <p:spPr>
          <a:xfrm>
            <a:off x="6091272" y="3306280"/>
            <a:ext cx="2991580" cy="3476212"/>
          </a:xfrm>
          <a:prstGeom prst="rect">
            <a:avLst/>
          </a:prstGeom>
        </p:spPr>
      </p:pic>
      <p:sp>
        <p:nvSpPr>
          <p:cNvPr id="6" name="Title 1"/>
          <p:cNvSpPr txBox="1">
            <a:spLocks/>
          </p:cNvSpPr>
          <p:nvPr/>
        </p:nvSpPr>
        <p:spPr>
          <a:xfrm>
            <a:off x="288560" y="390215"/>
            <a:ext cx="75438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Amounts for One Category</a:t>
            </a:r>
            <a:br>
              <a:rPr lang="en-US" dirty="0"/>
            </a:br>
            <a:r>
              <a:rPr lang="en-US" dirty="0"/>
              <a:t>               </a:t>
            </a:r>
            <a:r>
              <a:rPr lang="en-US" sz="3200" dirty="0"/>
              <a:t>Dots</a:t>
            </a:r>
          </a:p>
        </p:txBody>
      </p:sp>
    </p:spTree>
    <p:extLst>
      <p:ext uri="{BB962C8B-B14F-4D97-AF65-F5344CB8AC3E}">
        <p14:creationId xmlns:p14="http://schemas.microsoft.com/office/powerpoint/2010/main" val="3649035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806414"/>
            <a:ext cx="8581968" cy="1717721"/>
          </a:xfrm>
        </p:spPr>
        <p:txBody>
          <a:bodyPr>
            <a:normAutofit fontScale="90000"/>
          </a:bodyPr>
          <a:lstStyle/>
          <a:p>
            <a:r>
              <a:rPr lang="en-US" sz="3600" dirty="0"/>
              <a:t>The </a:t>
            </a:r>
            <a:r>
              <a:rPr lang="en-US" sz="3600" b="1" dirty="0">
                <a:solidFill>
                  <a:srgbClr val="008000"/>
                </a:solidFill>
              </a:rPr>
              <a:t>colors</a:t>
            </a:r>
            <a:r>
              <a:rPr lang="en-US" sz="3600" dirty="0"/>
              <a:t> can show values using a sequential scale</a:t>
            </a:r>
            <a:br>
              <a:rPr lang="en-US" sz="3600" dirty="0"/>
            </a:br>
            <a:br>
              <a:rPr lang="en-US" sz="3600" dirty="0"/>
            </a:br>
            <a:endParaRPr lang="en-US" sz="3600" dirty="0"/>
          </a:p>
        </p:txBody>
      </p:sp>
      <p:sp>
        <p:nvSpPr>
          <p:cNvPr id="5" name="TextBox 4"/>
          <p:cNvSpPr txBox="1"/>
          <p:nvPr/>
        </p:nvSpPr>
        <p:spPr>
          <a:xfrm>
            <a:off x="7552850" y="4925830"/>
            <a:ext cx="184666"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2"/>
          <a:stretch>
            <a:fillRect/>
          </a:stretch>
        </p:blipFill>
        <p:spPr>
          <a:xfrm>
            <a:off x="259779" y="2862234"/>
            <a:ext cx="4502846" cy="3534089"/>
          </a:xfrm>
          <a:prstGeom prst="rect">
            <a:avLst/>
          </a:prstGeom>
        </p:spPr>
      </p:pic>
      <p:pic>
        <p:nvPicPr>
          <p:cNvPr id="6" name="Picture 5"/>
          <p:cNvPicPr>
            <a:picLocks noChangeAspect="1"/>
          </p:cNvPicPr>
          <p:nvPr/>
        </p:nvPicPr>
        <p:blipFill>
          <a:blip r:embed="rId3"/>
          <a:stretch>
            <a:fillRect/>
          </a:stretch>
        </p:blipFill>
        <p:spPr>
          <a:xfrm>
            <a:off x="4473980" y="2814054"/>
            <a:ext cx="4422586" cy="3576598"/>
          </a:xfrm>
          <a:prstGeom prst="rect">
            <a:avLst/>
          </a:prstGeom>
        </p:spPr>
      </p:pic>
      <p:sp>
        <p:nvSpPr>
          <p:cNvPr id="7" name="Rectangle 6"/>
          <p:cNvSpPr/>
          <p:nvPr/>
        </p:nvSpPr>
        <p:spPr>
          <a:xfrm>
            <a:off x="4691366" y="2144154"/>
            <a:ext cx="4189247" cy="646331"/>
          </a:xfrm>
          <a:prstGeom prst="rect">
            <a:avLst/>
          </a:prstGeom>
        </p:spPr>
        <p:txBody>
          <a:bodyPr wrap="square">
            <a:spAutoFit/>
          </a:bodyPr>
          <a:lstStyle/>
          <a:p>
            <a:r>
              <a:rPr lang="en-US" dirty="0"/>
              <a:t>Important to Distinguish greater then or smaller than 50%</a:t>
            </a:r>
          </a:p>
        </p:txBody>
      </p:sp>
    </p:spTree>
    <p:extLst>
      <p:ext uri="{BB962C8B-B14F-4D97-AF65-F5344CB8AC3E}">
        <p14:creationId xmlns:p14="http://schemas.microsoft.com/office/powerpoint/2010/main" val="513849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219260"/>
            <a:ext cx="7543800" cy="1371600"/>
          </a:xfrm>
        </p:spPr>
        <p:txBody>
          <a:bodyPr/>
          <a:lstStyle/>
          <a:p>
            <a:r>
              <a:rPr lang="en-US" dirty="0"/>
              <a:t>Amounts for Several Categories</a:t>
            </a:r>
          </a:p>
        </p:txBody>
      </p:sp>
      <p:pic>
        <p:nvPicPr>
          <p:cNvPr id="6" name="Picture 5"/>
          <p:cNvPicPr>
            <a:picLocks noChangeAspect="1"/>
          </p:cNvPicPr>
          <p:nvPr/>
        </p:nvPicPr>
        <p:blipFill>
          <a:blip r:embed="rId2"/>
          <a:stretch>
            <a:fillRect/>
          </a:stretch>
        </p:blipFill>
        <p:spPr>
          <a:xfrm>
            <a:off x="301115" y="2419832"/>
            <a:ext cx="6810375" cy="2298700"/>
          </a:xfrm>
          <a:prstGeom prst="rect">
            <a:avLst/>
          </a:prstGeom>
        </p:spPr>
      </p:pic>
      <p:pic>
        <p:nvPicPr>
          <p:cNvPr id="7" name="Picture 6"/>
          <p:cNvPicPr>
            <a:picLocks noChangeAspect="1"/>
          </p:cNvPicPr>
          <p:nvPr/>
        </p:nvPicPr>
        <p:blipFill>
          <a:blip r:embed="rId3"/>
          <a:stretch>
            <a:fillRect/>
          </a:stretch>
        </p:blipFill>
        <p:spPr>
          <a:xfrm>
            <a:off x="6826207" y="2442200"/>
            <a:ext cx="1937735" cy="2248977"/>
          </a:xfrm>
          <a:prstGeom prst="rect">
            <a:avLst/>
          </a:prstGeom>
        </p:spPr>
      </p:pic>
    </p:spTree>
    <p:extLst>
      <p:ext uri="{BB962C8B-B14F-4D97-AF65-F5344CB8AC3E}">
        <p14:creationId xmlns:p14="http://schemas.microsoft.com/office/powerpoint/2010/main" val="3964487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19260"/>
            <a:ext cx="8623034" cy="1371600"/>
          </a:xfrm>
        </p:spPr>
        <p:txBody>
          <a:bodyPr/>
          <a:lstStyle/>
          <a:p>
            <a:r>
              <a:rPr lang="en-US" dirty="0"/>
              <a:t>Amounts for Several Categories </a:t>
            </a:r>
            <a:r>
              <a:rPr lang="mr-IN" dirty="0"/>
              <a:t>–</a:t>
            </a:r>
            <a:r>
              <a:rPr lang="en-US" dirty="0"/>
              <a:t> Group Bars</a:t>
            </a:r>
          </a:p>
        </p:txBody>
      </p:sp>
      <p:sp>
        <p:nvSpPr>
          <p:cNvPr id="8" name="Content Placeholder 3"/>
          <p:cNvSpPr txBox="1">
            <a:spLocks/>
          </p:cNvSpPr>
          <p:nvPr/>
        </p:nvSpPr>
        <p:spPr>
          <a:xfrm>
            <a:off x="311403" y="1557745"/>
            <a:ext cx="4478694" cy="58953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US Median Income by Age and Race </a:t>
            </a:r>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97094" y="3952436"/>
            <a:ext cx="4081337" cy="2520622"/>
          </a:xfrm>
          <a:prstGeom prst="rect">
            <a:avLst/>
          </a:prstGeom>
        </p:spPr>
      </p:pic>
      <p:sp>
        <p:nvSpPr>
          <p:cNvPr id="9" name="Content Placeholder 3"/>
          <p:cNvSpPr txBox="1">
            <a:spLocks/>
          </p:cNvSpPr>
          <p:nvPr/>
        </p:nvSpPr>
        <p:spPr>
          <a:xfrm>
            <a:off x="4616077" y="2139386"/>
            <a:ext cx="4527923" cy="167044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OK</a:t>
            </a:r>
          </a:p>
          <a:p>
            <a:pPr marL="0" indent="0">
              <a:buNone/>
            </a:pPr>
            <a:r>
              <a:rPr lang="en-US" dirty="0"/>
              <a:t>Same observations as previously</a:t>
            </a:r>
          </a:p>
          <a:p>
            <a:pPr marL="0" indent="0">
              <a:buNone/>
            </a:pPr>
            <a:r>
              <a:rPr lang="en-US" dirty="0"/>
              <a:t>Do not use stack bars (no meaning adding the median</a:t>
            </a:r>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10" name="Content Placeholder 3"/>
          <p:cNvSpPr txBox="1">
            <a:spLocks/>
          </p:cNvSpPr>
          <p:nvPr/>
        </p:nvSpPr>
        <p:spPr>
          <a:xfrm>
            <a:off x="352432" y="2102753"/>
            <a:ext cx="4117103" cy="165823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OK</a:t>
            </a:r>
          </a:p>
          <a:p>
            <a:pPr marL="0" indent="0">
              <a:buNone/>
            </a:pPr>
            <a:r>
              <a:rPr lang="en-US" dirty="0"/>
              <a:t>It is difficult to compare median incomes across age groups for a given racial group.   </a:t>
            </a:r>
          </a:p>
          <a:p>
            <a:pPr marL="0" indent="0">
              <a:buNone/>
            </a:pPr>
            <a:r>
              <a:rPr lang="en-US" dirty="0"/>
              <a:t>It is appropriate if we are primarily interested in the differences in income levels among racial groups                                                                                                                       </a:t>
            </a: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3"/>
          <a:stretch>
            <a:fillRect/>
          </a:stretch>
        </p:blipFill>
        <p:spPr>
          <a:xfrm>
            <a:off x="4418657" y="3918033"/>
            <a:ext cx="4657802" cy="2545247"/>
          </a:xfrm>
          <a:prstGeom prst="rect">
            <a:avLst/>
          </a:prstGeom>
        </p:spPr>
      </p:pic>
    </p:spTree>
    <p:extLst>
      <p:ext uri="{BB962C8B-B14F-4D97-AF65-F5344CB8AC3E}">
        <p14:creationId xmlns:p14="http://schemas.microsoft.com/office/powerpoint/2010/main" val="2893131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219260"/>
            <a:ext cx="8558922" cy="1371600"/>
          </a:xfrm>
        </p:spPr>
        <p:txBody>
          <a:bodyPr/>
          <a:lstStyle/>
          <a:p>
            <a:r>
              <a:rPr lang="en-US" dirty="0"/>
              <a:t>Amounts for Several Categories </a:t>
            </a:r>
            <a:r>
              <a:rPr lang="mr-IN" dirty="0"/>
              <a:t>–</a:t>
            </a:r>
            <a:r>
              <a:rPr lang="en-US" dirty="0"/>
              <a:t> Group Bars</a:t>
            </a:r>
          </a:p>
        </p:txBody>
      </p:sp>
      <p:sp>
        <p:nvSpPr>
          <p:cNvPr id="8" name="Content Placeholder 3"/>
          <p:cNvSpPr txBox="1">
            <a:spLocks/>
          </p:cNvSpPr>
          <p:nvPr/>
        </p:nvSpPr>
        <p:spPr>
          <a:xfrm>
            <a:off x="311403" y="1447498"/>
            <a:ext cx="4478694" cy="58953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US Median Income by Age and Race </a:t>
            </a:r>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9" name="Content Placeholder 3"/>
          <p:cNvSpPr txBox="1">
            <a:spLocks/>
          </p:cNvSpPr>
          <p:nvPr/>
        </p:nvSpPr>
        <p:spPr>
          <a:xfrm>
            <a:off x="4616077" y="2139386"/>
            <a:ext cx="4986826" cy="167044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OK</a:t>
            </a:r>
          </a:p>
          <a:p>
            <a:pPr marL="0" indent="0">
              <a:buNone/>
            </a:pPr>
            <a:r>
              <a:rPr lang="en-US" dirty="0"/>
              <a:t>Same observations as previously</a:t>
            </a:r>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10" name="Content Placeholder 3"/>
          <p:cNvSpPr txBox="1">
            <a:spLocks/>
          </p:cNvSpPr>
          <p:nvPr/>
        </p:nvSpPr>
        <p:spPr>
          <a:xfrm>
            <a:off x="955121" y="2176019"/>
            <a:ext cx="4117103" cy="165823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PREFERABLE</a:t>
            </a:r>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021380" y="1932855"/>
            <a:ext cx="5934957" cy="4834219"/>
          </a:xfrm>
          <a:prstGeom prst="rect">
            <a:avLst/>
          </a:prstGeom>
        </p:spPr>
      </p:pic>
    </p:spTree>
    <p:extLst>
      <p:ext uri="{BB962C8B-B14F-4D97-AF65-F5344CB8AC3E}">
        <p14:creationId xmlns:p14="http://schemas.microsoft.com/office/powerpoint/2010/main" val="916769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19260"/>
            <a:ext cx="8577239" cy="1371600"/>
          </a:xfrm>
        </p:spPr>
        <p:txBody>
          <a:bodyPr/>
          <a:lstStyle/>
          <a:p>
            <a:r>
              <a:rPr lang="en-US" dirty="0"/>
              <a:t>Amounts for Several Categories </a:t>
            </a:r>
            <a:r>
              <a:rPr lang="mr-IN" dirty="0"/>
              <a:t>–</a:t>
            </a:r>
            <a:r>
              <a:rPr lang="en-US" dirty="0"/>
              <a:t> Stack Bars</a:t>
            </a:r>
          </a:p>
        </p:txBody>
      </p:sp>
      <p:sp>
        <p:nvSpPr>
          <p:cNvPr id="8" name="Content Placeholder 3"/>
          <p:cNvSpPr txBox="1">
            <a:spLocks/>
          </p:cNvSpPr>
          <p:nvPr/>
        </p:nvSpPr>
        <p:spPr>
          <a:xfrm>
            <a:off x="357197" y="1678695"/>
            <a:ext cx="4478694" cy="58953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 Passengers on a flight by class and gender</a:t>
            </a:r>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9" name="Content Placeholder 3"/>
          <p:cNvSpPr txBox="1">
            <a:spLocks/>
          </p:cNvSpPr>
          <p:nvPr/>
        </p:nvSpPr>
        <p:spPr>
          <a:xfrm>
            <a:off x="4616077" y="2139386"/>
            <a:ext cx="4986826" cy="167044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OK</a:t>
            </a:r>
          </a:p>
          <a:p>
            <a:pPr marL="0" indent="0">
              <a:buNone/>
            </a:pPr>
            <a:r>
              <a:rPr lang="en-US" dirty="0"/>
              <a:t>Same observations as previously</a:t>
            </a:r>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10" name="Content Placeholder 3"/>
          <p:cNvSpPr txBox="1">
            <a:spLocks/>
          </p:cNvSpPr>
          <p:nvPr/>
        </p:nvSpPr>
        <p:spPr>
          <a:xfrm>
            <a:off x="498975" y="2200441"/>
            <a:ext cx="4117103" cy="165823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PREFERABLE</a:t>
            </a:r>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202124" y="2162381"/>
            <a:ext cx="6076950" cy="4267200"/>
          </a:xfrm>
          <a:prstGeom prst="rect">
            <a:avLst/>
          </a:prstGeom>
        </p:spPr>
      </p:pic>
    </p:spTree>
    <p:extLst>
      <p:ext uri="{BB962C8B-B14F-4D97-AF65-F5344CB8AC3E}">
        <p14:creationId xmlns:p14="http://schemas.microsoft.com/office/powerpoint/2010/main" val="3069559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19260"/>
            <a:ext cx="8577239" cy="1371600"/>
          </a:xfrm>
        </p:spPr>
        <p:txBody>
          <a:bodyPr/>
          <a:lstStyle/>
          <a:p>
            <a:r>
              <a:rPr lang="en-US" dirty="0"/>
              <a:t>Amounts for Several Categories </a:t>
            </a:r>
            <a:r>
              <a:rPr lang="mr-IN" dirty="0"/>
              <a:t>–</a:t>
            </a:r>
            <a:r>
              <a:rPr lang="en-US" dirty="0"/>
              <a:t> Heat Maps</a:t>
            </a:r>
          </a:p>
        </p:txBody>
      </p:sp>
      <p:sp>
        <p:nvSpPr>
          <p:cNvPr id="8" name="Content Placeholder 3"/>
          <p:cNvSpPr txBox="1">
            <a:spLocks/>
          </p:cNvSpPr>
          <p:nvPr/>
        </p:nvSpPr>
        <p:spPr>
          <a:xfrm>
            <a:off x="357197" y="1448890"/>
            <a:ext cx="4478694" cy="58953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 Internet users by country and Year</a:t>
            </a:r>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10" name="Content Placeholder 3"/>
          <p:cNvSpPr txBox="1">
            <a:spLocks/>
          </p:cNvSpPr>
          <p:nvPr/>
        </p:nvSpPr>
        <p:spPr>
          <a:xfrm>
            <a:off x="3035986" y="2038798"/>
            <a:ext cx="4117103" cy="165823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How are these heat maps sorted?</a:t>
            </a:r>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282071" y="2918428"/>
            <a:ext cx="4254471" cy="3521450"/>
          </a:xfrm>
          <a:prstGeom prst="rect">
            <a:avLst/>
          </a:prstGeom>
        </p:spPr>
      </p:pic>
      <p:pic>
        <p:nvPicPr>
          <p:cNvPr id="6" name="Picture 5"/>
          <p:cNvPicPr>
            <a:picLocks noChangeAspect="1"/>
          </p:cNvPicPr>
          <p:nvPr/>
        </p:nvPicPr>
        <p:blipFill>
          <a:blip r:embed="rId3"/>
          <a:stretch>
            <a:fillRect/>
          </a:stretch>
        </p:blipFill>
        <p:spPr>
          <a:xfrm>
            <a:off x="4652713" y="2942883"/>
            <a:ext cx="4188342" cy="3533625"/>
          </a:xfrm>
          <a:prstGeom prst="rect">
            <a:avLst/>
          </a:prstGeom>
        </p:spPr>
      </p:pic>
    </p:spTree>
    <p:extLst>
      <p:ext uri="{BB962C8B-B14F-4D97-AF65-F5344CB8AC3E}">
        <p14:creationId xmlns:p14="http://schemas.microsoft.com/office/powerpoint/2010/main" val="3343259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3164210" y="2310340"/>
            <a:ext cx="4117103" cy="165823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How are these heat maps sorted?</a:t>
            </a:r>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857571" y="681470"/>
            <a:ext cx="5932922" cy="2164312"/>
          </a:xfrm>
          <a:prstGeom prst="rect">
            <a:avLst/>
          </a:prstGeom>
        </p:spPr>
      </p:pic>
      <p:pic>
        <p:nvPicPr>
          <p:cNvPr id="4" name="Picture 3"/>
          <p:cNvPicPr>
            <a:picLocks noChangeAspect="1"/>
          </p:cNvPicPr>
          <p:nvPr/>
        </p:nvPicPr>
        <p:blipFill>
          <a:blip r:embed="rId3"/>
          <a:stretch>
            <a:fillRect/>
          </a:stretch>
        </p:blipFill>
        <p:spPr>
          <a:xfrm>
            <a:off x="3056108" y="2755563"/>
            <a:ext cx="5791374" cy="3701374"/>
          </a:xfrm>
          <a:prstGeom prst="rect">
            <a:avLst/>
          </a:prstGeom>
        </p:spPr>
      </p:pic>
      <p:sp>
        <p:nvSpPr>
          <p:cNvPr id="2" name="Title 1"/>
          <p:cNvSpPr>
            <a:spLocks noGrp="1"/>
          </p:cNvSpPr>
          <p:nvPr>
            <p:ph type="title"/>
          </p:nvPr>
        </p:nvSpPr>
        <p:spPr>
          <a:xfrm>
            <a:off x="279400" y="696028"/>
            <a:ext cx="2752190" cy="2152565"/>
          </a:xfrm>
          <a:solidFill>
            <a:schemeClr val="accent5"/>
          </a:solidFill>
        </p:spPr>
        <p:txBody>
          <a:bodyPr/>
          <a:lstStyle/>
          <a:p>
            <a:r>
              <a:rPr lang="en-US" dirty="0"/>
              <a:t>Distributions</a:t>
            </a:r>
          </a:p>
        </p:txBody>
      </p:sp>
    </p:spTree>
    <p:extLst>
      <p:ext uri="{BB962C8B-B14F-4D97-AF65-F5344CB8AC3E}">
        <p14:creationId xmlns:p14="http://schemas.microsoft.com/office/powerpoint/2010/main" val="68566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19260"/>
            <a:ext cx="8577239" cy="1371600"/>
          </a:xfrm>
        </p:spPr>
        <p:txBody>
          <a:bodyPr/>
          <a:lstStyle/>
          <a:p>
            <a:r>
              <a:rPr lang="en-US" dirty="0"/>
              <a:t>Distributions </a:t>
            </a:r>
            <a:r>
              <a:rPr lang="mr-IN" dirty="0"/>
              <a:t>–</a:t>
            </a:r>
            <a:r>
              <a:rPr lang="en-US" dirty="0"/>
              <a:t> Histograms</a:t>
            </a:r>
          </a:p>
        </p:txBody>
      </p:sp>
      <p:sp>
        <p:nvSpPr>
          <p:cNvPr id="8" name="Content Placeholder 3"/>
          <p:cNvSpPr txBox="1">
            <a:spLocks/>
          </p:cNvSpPr>
          <p:nvPr/>
        </p:nvSpPr>
        <p:spPr>
          <a:xfrm>
            <a:off x="357197" y="1364225"/>
            <a:ext cx="4478694" cy="58953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 Passengers at the Titanic by age groups</a:t>
            </a:r>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10" name="Content Placeholder 3"/>
          <p:cNvSpPr txBox="1">
            <a:spLocks/>
          </p:cNvSpPr>
          <p:nvPr/>
        </p:nvSpPr>
        <p:spPr>
          <a:xfrm>
            <a:off x="7272153" y="1919588"/>
            <a:ext cx="1593646" cy="418590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solidFill>
                  <a:srgbClr val="008000"/>
                </a:solidFill>
              </a:rPr>
              <a:t>Age bins are OK</a:t>
            </a: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r>
              <a:rPr lang="en-US" b="1" dirty="0">
                <a:solidFill>
                  <a:srgbClr val="FF0000"/>
                </a:solidFill>
              </a:rPr>
              <a:t>Age Bins width of fifteen years are too large</a:t>
            </a: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p:txBody>
      </p:sp>
      <p:pic>
        <p:nvPicPr>
          <p:cNvPr id="3" name="Picture 2"/>
          <p:cNvPicPr>
            <a:picLocks noChangeAspect="1"/>
          </p:cNvPicPr>
          <p:nvPr/>
        </p:nvPicPr>
        <p:blipFill>
          <a:blip r:embed="rId2"/>
          <a:stretch>
            <a:fillRect/>
          </a:stretch>
        </p:blipFill>
        <p:spPr>
          <a:xfrm>
            <a:off x="1763871" y="1892704"/>
            <a:ext cx="5508286" cy="4560851"/>
          </a:xfrm>
          <a:prstGeom prst="rect">
            <a:avLst/>
          </a:prstGeom>
        </p:spPr>
      </p:pic>
      <p:sp>
        <p:nvSpPr>
          <p:cNvPr id="9" name="Content Placeholder 3"/>
          <p:cNvSpPr txBox="1">
            <a:spLocks/>
          </p:cNvSpPr>
          <p:nvPr/>
        </p:nvSpPr>
        <p:spPr>
          <a:xfrm>
            <a:off x="402620" y="1962089"/>
            <a:ext cx="1328409" cy="405793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solidFill>
                  <a:srgbClr val="FF0000"/>
                </a:solidFill>
              </a:rPr>
              <a:t>Age Bins width of one year are too small</a:t>
            </a: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r>
              <a:rPr lang="en-US" b="1" dirty="0">
                <a:solidFill>
                  <a:srgbClr val="008000"/>
                </a:solidFill>
              </a:rPr>
              <a:t>Age bins are OK</a:t>
            </a: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7907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00" y="436970"/>
            <a:ext cx="5550499" cy="1371600"/>
          </a:xfrm>
        </p:spPr>
        <p:txBody>
          <a:bodyPr>
            <a:normAutofit fontScale="90000"/>
          </a:bodyPr>
          <a:lstStyle/>
          <a:p>
            <a:r>
              <a:rPr lang="en-US" dirty="0"/>
              <a:t>Distributions</a:t>
            </a:r>
            <a:r>
              <a:rPr lang="mr-IN" dirty="0"/>
              <a:t>–</a:t>
            </a:r>
            <a:r>
              <a:rPr lang="en-US" dirty="0"/>
              <a:t> Density Plots</a:t>
            </a:r>
            <a:br>
              <a:rPr lang="en-US" dirty="0"/>
            </a:br>
            <a:r>
              <a:rPr lang="en-US" dirty="0"/>
              <a:t> </a:t>
            </a:r>
            <a:r>
              <a:rPr lang="en-US" sz="2700" dirty="0"/>
              <a:t>Good choice for large data sets</a:t>
            </a:r>
          </a:p>
        </p:txBody>
      </p:sp>
      <p:sp>
        <p:nvSpPr>
          <p:cNvPr id="8" name="Content Placeholder 3"/>
          <p:cNvSpPr txBox="1">
            <a:spLocks/>
          </p:cNvSpPr>
          <p:nvPr/>
        </p:nvSpPr>
        <p:spPr>
          <a:xfrm>
            <a:off x="357197" y="1715908"/>
            <a:ext cx="4478694" cy="58953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 Passengers at the Titanic by age </a:t>
            </a:r>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10" name="Content Placeholder 3"/>
          <p:cNvSpPr txBox="1">
            <a:spLocks/>
          </p:cNvSpPr>
          <p:nvPr/>
        </p:nvSpPr>
        <p:spPr>
          <a:xfrm>
            <a:off x="7272153" y="1919588"/>
            <a:ext cx="1593646" cy="418590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solidFill>
                  <a:srgbClr val="008000"/>
                </a:solidFill>
              </a:rPr>
              <a:t>Gaussian Kernel, Bandwidth = 2</a:t>
            </a: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r>
              <a:rPr lang="en-US" b="1" dirty="0">
                <a:solidFill>
                  <a:srgbClr val="008000"/>
                </a:solidFill>
              </a:rPr>
              <a:t>Rectangular Kernel, Bandwidth = 2</a:t>
            </a: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a:p>
            <a:pPr marL="0" indent="0">
              <a:buNone/>
            </a:pPr>
            <a:endParaRPr lang="en-US" b="1" dirty="0">
              <a:solidFill>
                <a:srgbClr val="008000"/>
              </a:solidFill>
            </a:endParaRPr>
          </a:p>
        </p:txBody>
      </p:sp>
      <p:sp>
        <p:nvSpPr>
          <p:cNvPr id="9" name="Content Placeholder 3"/>
          <p:cNvSpPr txBox="1">
            <a:spLocks/>
          </p:cNvSpPr>
          <p:nvPr/>
        </p:nvSpPr>
        <p:spPr>
          <a:xfrm>
            <a:off x="402620" y="2240274"/>
            <a:ext cx="1328409" cy="4057931"/>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solidFill>
                  <a:srgbClr val="FF0000"/>
                </a:solidFill>
              </a:rPr>
              <a:t>Gaussian Kernel, Bandwidth = 0.5</a:t>
            </a:r>
          </a:p>
          <a:p>
            <a:pPr marL="0" indent="0">
              <a:buNone/>
            </a:pPr>
            <a:r>
              <a:rPr lang="en-US" b="1" dirty="0">
                <a:solidFill>
                  <a:srgbClr val="FF0000"/>
                </a:solidFill>
              </a:rPr>
              <a:t>The shape is peaky and busy</a:t>
            </a: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r>
              <a:rPr lang="en-US" b="1" dirty="0">
                <a:solidFill>
                  <a:srgbClr val="FF0000"/>
                </a:solidFill>
              </a:rPr>
              <a:t>Gaussian Kernel, Bandwidth = 5 </a:t>
            </a:r>
          </a:p>
          <a:p>
            <a:pPr marL="0" indent="0">
              <a:buNone/>
            </a:pPr>
            <a:r>
              <a:rPr lang="en-US" b="1" dirty="0">
                <a:solidFill>
                  <a:srgbClr val="FF0000"/>
                </a:solidFill>
              </a:rPr>
              <a:t>The shape is too smooth loosing small patterns of the data</a:t>
            </a: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4" name="Rectangle 3"/>
          <p:cNvSpPr/>
          <p:nvPr/>
        </p:nvSpPr>
        <p:spPr>
          <a:xfrm>
            <a:off x="5520002" y="426801"/>
            <a:ext cx="3645236" cy="1169551"/>
          </a:xfrm>
          <a:prstGeom prst="rect">
            <a:avLst/>
          </a:prstGeom>
        </p:spPr>
        <p:txBody>
          <a:bodyPr wrap="square">
            <a:spAutoFit/>
          </a:bodyPr>
          <a:lstStyle/>
          <a:p>
            <a:r>
              <a:rPr lang="en-US" sz="1400" dirty="0"/>
              <a:t>This curve is estimated from the data using a kernel density estimation procedure that uses a small width (controlled by a parameter called bandwidth).The most widely used kernel is a Gaussian kernel.</a:t>
            </a:r>
          </a:p>
        </p:txBody>
      </p:sp>
      <p:pic>
        <p:nvPicPr>
          <p:cNvPr id="5" name="Picture 4"/>
          <p:cNvPicPr>
            <a:picLocks noChangeAspect="1"/>
          </p:cNvPicPr>
          <p:nvPr/>
        </p:nvPicPr>
        <p:blipFill>
          <a:blip r:embed="rId2"/>
          <a:stretch>
            <a:fillRect/>
          </a:stretch>
        </p:blipFill>
        <p:spPr>
          <a:xfrm>
            <a:off x="1704040" y="2182753"/>
            <a:ext cx="5565621" cy="4584295"/>
          </a:xfrm>
          <a:prstGeom prst="rect">
            <a:avLst/>
          </a:prstGeom>
        </p:spPr>
      </p:pic>
    </p:spTree>
    <p:extLst>
      <p:ext uri="{BB962C8B-B14F-4D97-AF65-F5344CB8AC3E}">
        <p14:creationId xmlns:p14="http://schemas.microsoft.com/office/powerpoint/2010/main" val="116095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p:txBody>
          <a:bodyPr>
            <a:normAutofit fontScale="90000"/>
          </a:bodyPr>
          <a:lstStyle/>
          <a:p>
            <a:r>
              <a:rPr lang="en-US" dirty="0"/>
              <a:t>Using Data Analysis &amp; Visualizations to Answer Questions FAST</a:t>
            </a:r>
          </a:p>
        </p:txBody>
      </p:sp>
      <p:pic>
        <p:nvPicPr>
          <p:cNvPr id="4" name="Picture 3">
            <a:extLst>
              <a:ext uri="{FF2B5EF4-FFF2-40B4-BE49-F238E27FC236}">
                <a16:creationId xmlns:a16="http://schemas.microsoft.com/office/drawing/2014/main" id="{BC0173F2-19AC-44E5-9FD8-9529B415AFED}"/>
              </a:ext>
            </a:extLst>
          </p:cNvPr>
          <p:cNvPicPr>
            <a:picLocks noChangeAspect="1"/>
          </p:cNvPicPr>
          <p:nvPr/>
        </p:nvPicPr>
        <p:blipFill>
          <a:blip r:embed="rId2" cstate="email">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602925" y="3136322"/>
            <a:ext cx="811499" cy="1081999"/>
          </a:xfrm>
          <a:prstGeom prst="rect">
            <a:avLst/>
          </a:prstGeom>
        </p:spPr>
      </p:pic>
      <p:sp>
        <p:nvSpPr>
          <p:cNvPr id="5" name="Rounded Rectangular Callout 10">
            <a:extLst>
              <a:ext uri="{FF2B5EF4-FFF2-40B4-BE49-F238E27FC236}">
                <a16:creationId xmlns:a16="http://schemas.microsoft.com/office/drawing/2014/main" id="{C15A511C-EC64-423C-94DF-1C7E6563C434}"/>
              </a:ext>
            </a:extLst>
          </p:cNvPr>
          <p:cNvSpPr/>
          <p:nvPr/>
        </p:nvSpPr>
        <p:spPr>
          <a:xfrm>
            <a:off x="1680748" y="3136322"/>
            <a:ext cx="655847" cy="418011"/>
          </a:xfrm>
          <a:prstGeom prst="wedgeRoundRectCallout">
            <a:avLst>
              <a:gd name="adj1" fmla="val -26808"/>
              <a:gd name="adj2" fmla="val 68750"/>
              <a:gd name="adj3" fmla="val 16667"/>
            </a:avLst>
          </a:prstGeom>
          <a:ln>
            <a:solidFill>
              <a:schemeClr val="bg2"/>
            </a:solidFill>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b="1" i="1" dirty="0"/>
              <a:t>?</a:t>
            </a:r>
            <a:endParaRPr lang="en-US" sz="1000" b="1" i="1" dirty="0"/>
          </a:p>
        </p:txBody>
      </p:sp>
      <p:sp>
        <p:nvSpPr>
          <p:cNvPr id="7" name="Right Arrow 12">
            <a:extLst>
              <a:ext uri="{FF2B5EF4-FFF2-40B4-BE49-F238E27FC236}">
                <a16:creationId xmlns:a16="http://schemas.microsoft.com/office/drawing/2014/main" id="{6740FB55-A794-42AA-80E4-861BB7DD0E80}"/>
              </a:ext>
            </a:extLst>
          </p:cNvPr>
          <p:cNvSpPr/>
          <p:nvPr/>
        </p:nvSpPr>
        <p:spPr>
          <a:xfrm>
            <a:off x="2517866" y="3703979"/>
            <a:ext cx="280851" cy="24277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8" name="Picture 2">
            <a:extLst>
              <a:ext uri="{FF2B5EF4-FFF2-40B4-BE49-F238E27FC236}">
                <a16:creationId xmlns:a16="http://schemas.microsoft.com/office/drawing/2014/main" id="{36FA841F-797F-403E-A420-E4ED95FDBC3D}"/>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34839" r="15717"/>
          <a:stretch/>
        </p:blipFill>
        <p:spPr bwMode="auto">
          <a:xfrm>
            <a:off x="3119342" y="2884056"/>
            <a:ext cx="2766002" cy="18250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TextBox 8">
            <a:extLst>
              <a:ext uri="{FF2B5EF4-FFF2-40B4-BE49-F238E27FC236}">
                <a16:creationId xmlns:a16="http://schemas.microsoft.com/office/drawing/2014/main" id="{2FB8EE3F-6CC7-4094-B4D7-9AC32280546F}"/>
              </a:ext>
            </a:extLst>
          </p:cNvPr>
          <p:cNvSpPr txBox="1"/>
          <p:nvPr/>
        </p:nvSpPr>
        <p:spPr>
          <a:xfrm>
            <a:off x="6009929" y="3586593"/>
            <a:ext cx="2105976" cy="900246"/>
          </a:xfrm>
          <a:prstGeom prst="rect">
            <a:avLst/>
          </a:prstGeom>
          <a:noFill/>
        </p:spPr>
        <p:txBody>
          <a:bodyPr wrap="square" rtlCol="0">
            <a:spAutoFit/>
          </a:bodyPr>
          <a:lstStyle/>
          <a:p>
            <a:pPr marL="285750" indent="-285750">
              <a:buFont typeface="Arial" panose="020B0604020202020204" pitchFamily="34" charset="0"/>
              <a:buChar char="•"/>
            </a:pPr>
            <a:r>
              <a:rPr lang="en-US" sz="1050" b="1" i="1" dirty="0">
                <a:solidFill>
                  <a:schemeClr val="bg2">
                    <a:lumMod val="25000"/>
                  </a:schemeClr>
                </a:solidFill>
              </a:rPr>
              <a:t>Real-time</a:t>
            </a:r>
          </a:p>
          <a:p>
            <a:pPr marL="285750" indent="-285750">
              <a:buFont typeface="Arial" panose="020B0604020202020204" pitchFamily="34" charset="0"/>
              <a:buChar char="•"/>
            </a:pPr>
            <a:r>
              <a:rPr lang="en-US" sz="1050" b="1" i="1" dirty="0">
                <a:solidFill>
                  <a:schemeClr val="bg2">
                    <a:lumMod val="25000"/>
                  </a:schemeClr>
                </a:solidFill>
              </a:rPr>
              <a:t>Collaborative</a:t>
            </a:r>
          </a:p>
          <a:p>
            <a:pPr marL="285750" indent="-285750">
              <a:buFont typeface="Arial" panose="020B0604020202020204" pitchFamily="34" charset="0"/>
              <a:buChar char="•"/>
            </a:pPr>
            <a:r>
              <a:rPr lang="en-US" sz="1050" b="1" i="1" dirty="0">
                <a:solidFill>
                  <a:schemeClr val="bg2">
                    <a:lumMod val="25000"/>
                  </a:schemeClr>
                </a:solidFill>
              </a:rPr>
              <a:t>Transparent</a:t>
            </a:r>
          </a:p>
          <a:p>
            <a:pPr marL="285750" indent="-285750">
              <a:buFont typeface="Arial" panose="020B0604020202020204" pitchFamily="34" charset="0"/>
              <a:buChar char="•"/>
            </a:pPr>
            <a:endParaRPr lang="en-US" sz="1050" i="1" dirty="0">
              <a:solidFill>
                <a:schemeClr val="bg2">
                  <a:lumMod val="25000"/>
                </a:schemeClr>
              </a:solidFill>
            </a:endParaRPr>
          </a:p>
          <a:p>
            <a:endParaRPr lang="en-US" sz="1050" i="1" dirty="0">
              <a:solidFill>
                <a:schemeClr val="bg2">
                  <a:lumMod val="25000"/>
                </a:schemeClr>
              </a:solidFill>
            </a:endParaRPr>
          </a:p>
        </p:txBody>
      </p:sp>
      <p:sp>
        <p:nvSpPr>
          <p:cNvPr id="10" name="Rectangle 9">
            <a:extLst>
              <a:ext uri="{FF2B5EF4-FFF2-40B4-BE49-F238E27FC236}">
                <a16:creationId xmlns:a16="http://schemas.microsoft.com/office/drawing/2014/main" id="{20B17E6F-1521-4079-A2CA-F7C08B0CDCB2}"/>
              </a:ext>
            </a:extLst>
          </p:cNvPr>
          <p:cNvSpPr/>
          <p:nvPr/>
        </p:nvSpPr>
        <p:spPr>
          <a:xfrm>
            <a:off x="2955071" y="2865006"/>
            <a:ext cx="2976950" cy="1924322"/>
          </a:xfrm>
          <a:prstGeom prst="rect">
            <a:avLst/>
          </a:prstGeom>
          <a:solidFill>
            <a:srgbClr val="F5F5F5">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B4A158F-76E6-4877-9FA8-6BE8973B88B1}"/>
              </a:ext>
            </a:extLst>
          </p:cNvPr>
          <p:cNvPicPr>
            <a:picLocks noChangeAspect="1"/>
          </p:cNvPicPr>
          <p:nvPr/>
        </p:nvPicPr>
        <p:blipFill rotWithShape="1">
          <a:blip r:embed="rId4" cstate="email">
            <a:duotone>
              <a:prstClr val="black"/>
              <a:schemeClr val="accent3">
                <a:tint val="45000"/>
                <a:satMod val="400000"/>
              </a:schemeClr>
            </a:duotone>
            <a:extLst>
              <a:ext uri="{28A0092B-C50C-407E-A947-70E740481C1C}">
                <a14:useLocalDpi xmlns:a14="http://schemas.microsoft.com/office/drawing/2010/main" val="0"/>
              </a:ext>
            </a:extLst>
          </a:blip>
          <a:srcRect t="37938"/>
          <a:stretch/>
        </p:blipFill>
        <p:spPr>
          <a:xfrm>
            <a:off x="4363485" y="3655183"/>
            <a:ext cx="607234" cy="502479"/>
          </a:xfrm>
          <a:prstGeom prst="rect">
            <a:avLst/>
          </a:prstGeom>
        </p:spPr>
      </p:pic>
      <p:pic>
        <p:nvPicPr>
          <p:cNvPr id="12" name="Picture 2">
            <a:extLst>
              <a:ext uri="{FF2B5EF4-FFF2-40B4-BE49-F238E27FC236}">
                <a16:creationId xmlns:a16="http://schemas.microsoft.com/office/drawing/2014/main" id="{40C25637-69FF-4E52-B59B-410FA6B1890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823493" y="3457890"/>
            <a:ext cx="280988" cy="3563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Rounded Rectangular Callout 60">
            <a:extLst>
              <a:ext uri="{FF2B5EF4-FFF2-40B4-BE49-F238E27FC236}">
                <a16:creationId xmlns:a16="http://schemas.microsoft.com/office/drawing/2014/main" id="{06CC7FB7-4C9D-45F9-AF7E-1E2D4FEB4259}"/>
              </a:ext>
            </a:extLst>
          </p:cNvPr>
          <p:cNvSpPr/>
          <p:nvPr/>
        </p:nvSpPr>
        <p:spPr>
          <a:xfrm>
            <a:off x="4336370" y="3476712"/>
            <a:ext cx="269957" cy="209006"/>
          </a:xfrm>
          <a:prstGeom prst="wedgeRoundRectCallout">
            <a:avLst>
              <a:gd name="adj1" fmla="val 43279"/>
              <a:gd name="adj2" fmla="val 70964"/>
              <a:gd name="adj3" fmla="val 16667"/>
            </a:avLst>
          </a:prstGeom>
          <a:ln>
            <a:solidFill>
              <a:schemeClr val="bg2"/>
            </a:solidFill>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sz="1000" b="1" i="1" dirty="0"/>
              <a:t>?</a:t>
            </a:r>
          </a:p>
        </p:txBody>
      </p:sp>
      <p:sp>
        <p:nvSpPr>
          <p:cNvPr id="14" name="Rounded Rectangular Callout 61">
            <a:extLst>
              <a:ext uri="{FF2B5EF4-FFF2-40B4-BE49-F238E27FC236}">
                <a16:creationId xmlns:a16="http://schemas.microsoft.com/office/drawing/2014/main" id="{17671DD9-29C0-4776-A37D-C4C843BE7006}"/>
              </a:ext>
            </a:extLst>
          </p:cNvPr>
          <p:cNvSpPr/>
          <p:nvPr/>
        </p:nvSpPr>
        <p:spPr>
          <a:xfrm>
            <a:off x="4709292" y="3476712"/>
            <a:ext cx="232661" cy="178470"/>
          </a:xfrm>
          <a:prstGeom prst="wedgeRoundRectCallout">
            <a:avLst>
              <a:gd name="adj1" fmla="val -30438"/>
              <a:gd name="adj2" fmla="val 68750"/>
              <a:gd name="adj3" fmla="val 16667"/>
            </a:avLst>
          </a:prstGeom>
          <a:ln>
            <a:solidFill>
              <a:schemeClr val="bg2"/>
            </a:solidFill>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sz="1000" b="1" i="1" dirty="0"/>
              <a:t>?</a:t>
            </a:r>
          </a:p>
        </p:txBody>
      </p:sp>
      <p:sp>
        <p:nvSpPr>
          <p:cNvPr id="15" name="Rounded Rectangular Callout 62">
            <a:extLst>
              <a:ext uri="{FF2B5EF4-FFF2-40B4-BE49-F238E27FC236}">
                <a16:creationId xmlns:a16="http://schemas.microsoft.com/office/drawing/2014/main" id="{06812078-746A-4CAD-83BC-F39B259897B5}"/>
              </a:ext>
            </a:extLst>
          </p:cNvPr>
          <p:cNvSpPr/>
          <p:nvPr/>
        </p:nvSpPr>
        <p:spPr>
          <a:xfrm>
            <a:off x="4941952" y="3676289"/>
            <a:ext cx="211073" cy="255383"/>
          </a:xfrm>
          <a:prstGeom prst="wedgeRoundRectCallout">
            <a:avLst>
              <a:gd name="adj1" fmla="val -50285"/>
              <a:gd name="adj2" fmla="val 77163"/>
              <a:gd name="adj3" fmla="val 16667"/>
            </a:avLst>
          </a:prstGeom>
          <a:ln>
            <a:solidFill>
              <a:schemeClr val="bg2"/>
            </a:solidFill>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sz="1000" b="1" i="1" dirty="0"/>
              <a:t>?</a:t>
            </a:r>
          </a:p>
        </p:txBody>
      </p:sp>
      <p:sp>
        <p:nvSpPr>
          <p:cNvPr id="16" name="Rounded Rectangular Callout 66">
            <a:extLst>
              <a:ext uri="{FF2B5EF4-FFF2-40B4-BE49-F238E27FC236}">
                <a16:creationId xmlns:a16="http://schemas.microsoft.com/office/drawing/2014/main" id="{9B9B7F8D-3479-456A-8813-C1D2E251D494}"/>
              </a:ext>
            </a:extLst>
          </p:cNvPr>
          <p:cNvSpPr/>
          <p:nvPr/>
        </p:nvSpPr>
        <p:spPr>
          <a:xfrm>
            <a:off x="3892447" y="3082853"/>
            <a:ext cx="556157" cy="270500"/>
          </a:xfrm>
          <a:prstGeom prst="wedgeRoundRectCallout">
            <a:avLst>
              <a:gd name="adj1" fmla="val -45571"/>
              <a:gd name="adj2" fmla="val 62311"/>
              <a:gd name="adj3" fmla="val 16667"/>
            </a:avLst>
          </a:prstGeom>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000" b="1" i="1" dirty="0"/>
              <a:t>Answer…</a:t>
            </a:r>
          </a:p>
        </p:txBody>
      </p:sp>
      <p:sp>
        <p:nvSpPr>
          <p:cNvPr id="17" name="Rounded Rectangular Callout 67">
            <a:extLst>
              <a:ext uri="{FF2B5EF4-FFF2-40B4-BE49-F238E27FC236}">
                <a16:creationId xmlns:a16="http://schemas.microsoft.com/office/drawing/2014/main" id="{D7006CF6-FFA3-4303-8555-05E41F049B85}"/>
              </a:ext>
            </a:extLst>
          </p:cNvPr>
          <p:cNvSpPr/>
          <p:nvPr/>
        </p:nvSpPr>
        <p:spPr>
          <a:xfrm>
            <a:off x="3335592" y="3218103"/>
            <a:ext cx="447130" cy="270500"/>
          </a:xfrm>
          <a:prstGeom prst="wedgeRoundRectCallout">
            <a:avLst>
              <a:gd name="adj1" fmla="val 68141"/>
              <a:gd name="adj2" fmla="val 49433"/>
              <a:gd name="adj3" fmla="val 16667"/>
            </a:avLst>
          </a:prstGeom>
          <a:ln/>
        </p:spPr>
        <p:style>
          <a:lnRef idx="3">
            <a:schemeClr val="lt1"/>
          </a:lnRef>
          <a:fillRef idx="1">
            <a:schemeClr val="accent2"/>
          </a:fillRef>
          <a:effectRef idx="1">
            <a:schemeClr val="accent2"/>
          </a:effectRef>
          <a:fontRef idx="minor">
            <a:schemeClr val="lt1"/>
          </a:fontRef>
        </p:style>
        <p:txBody>
          <a:bodyPr lIns="0" rIns="0" rtlCol="0" anchor="ctr"/>
          <a:lstStyle/>
          <a:p>
            <a:pPr algn="ctr"/>
            <a:r>
              <a:rPr lang="en-US" sz="1000" b="1" i="1" dirty="0"/>
              <a:t>Insight…</a:t>
            </a:r>
          </a:p>
        </p:txBody>
      </p:sp>
      <p:sp>
        <p:nvSpPr>
          <p:cNvPr id="18" name="Rectangle 17">
            <a:extLst>
              <a:ext uri="{FF2B5EF4-FFF2-40B4-BE49-F238E27FC236}">
                <a16:creationId xmlns:a16="http://schemas.microsoft.com/office/drawing/2014/main" id="{CFA38D20-E7AA-421C-8A68-35D5DC65033C}"/>
              </a:ext>
            </a:extLst>
          </p:cNvPr>
          <p:cNvSpPr/>
          <p:nvPr/>
        </p:nvSpPr>
        <p:spPr>
          <a:xfrm>
            <a:off x="800100" y="4956764"/>
            <a:ext cx="7543800" cy="1754327"/>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Data analytics and visualization is an emerging field concerned with analyzing, modeling, and visualizing complex high dimensional data. This course will introduce state-of-the-art modeling, analysis and visualization techniques. It will emphasize practical challenges involving complex real world data and include several case studies and hands-on work with Tableau and R programming language.</a:t>
            </a:r>
            <a:endParaRPr lang="en-US" dirty="0"/>
          </a:p>
        </p:txBody>
      </p:sp>
    </p:spTree>
    <p:extLst>
      <p:ext uri="{BB962C8B-B14F-4D97-AF65-F5344CB8AC3E}">
        <p14:creationId xmlns:p14="http://schemas.microsoft.com/office/powerpoint/2010/main" val="900205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219260"/>
            <a:ext cx="5032752" cy="1371600"/>
          </a:xfrm>
        </p:spPr>
        <p:txBody>
          <a:bodyPr>
            <a:normAutofit/>
          </a:bodyPr>
          <a:lstStyle/>
          <a:p>
            <a:r>
              <a:rPr lang="en-US" dirty="0"/>
              <a:t>Distributions</a:t>
            </a:r>
            <a:r>
              <a:rPr lang="mr-IN" dirty="0"/>
              <a:t>–</a:t>
            </a:r>
            <a:r>
              <a:rPr lang="en-US" dirty="0"/>
              <a:t> Density Plots</a:t>
            </a:r>
            <a:endParaRPr lang="en-US" sz="2700" dirty="0"/>
          </a:p>
        </p:txBody>
      </p:sp>
      <p:sp>
        <p:nvSpPr>
          <p:cNvPr id="8" name="Content Placeholder 3"/>
          <p:cNvSpPr txBox="1">
            <a:spLocks/>
          </p:cNvSpPr>
          <p:nvPr/>
        </p:nvSpPr>
        <p:spPr>
          <a:xfrm>
            <a:off x="357197" y="1594030"/>
            <a:ext cx="4478694" cy="58953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 Passengers at the Titanic by age</a:t>
            </a:r>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9" name="Content Placeholder 3"/>
          <p:cNvSpPr txBox="1">
            <a:spLocks/>
          </p:cNvSpPr>
          <p:nvPr/>
        </p:nvSpPr>
        <p:spPr>
          <a:xfrm>
            <a:off x="961313" y="2462740"/>
            <a:ext cx="1328409" cy="405793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solidFill>
                  <a:srgbClr val="FF0000"/>
                </a:solidFill>
              </a:rPr>
              <a:t>What is wrong?</a:t>
            </a: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891237" y="2040431"/>
            <a:ext cx="5962650" cy="4724400"/>
          </a:xfrm>
          <a:prstGeom prst="rect">
            <a:avLst/>
          </a:prstGeom>
        </p:spPr>
      </p:pic>
    </p:spTree>
    <p:extLst>
      <p:ext uri="{BB962C8B-B14F-4D97-AF65-F5344CB8AC3E}">
        <p14:creationId xmlns:p14="http://schemas.microsoft.com/office/powerpoint/2010/main" val="3058197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219260"/>
            <a:ext cx="8549763" cy="1371600"/>
          </a:xfrm>
        </p:spPr>
        <p:txBody>
          <a:bodyPr>
            <a:normAutofit/>
          </a:bodyPr>
          <a:lstStyle/>
          <a:p>
            <a:r>
              <a:rPr lang="en-US" dirty="0"/>
              <a:t>Distributions for two categories </a:t>
            </a:r>
            <a:r>
              <a:rPr lang="mr-IN" dirty="0"/>
              <a:t>–</a:t>
            </a:r>
            <a:r>
              <a:rPr lang="en-US" dirty="0"/>
              <a:t> </a:t>
            </a:r>
            <a:r>
              <a:rPr lang="en-US" sz="3200" dirty="0"/>
              <a:t>Two histograms</a:t>
            </a:r>
          </a:p>
        </p:txBody>
      </p:sp>
      <p:sp>
        <p:nvSpPr>
          <p:cNvPr id="8" name="Content Placeholder 3"/>
          <p:cNvSpPr txBox="1">
            <a:spLocks/>
          </p:cNvSpPr>
          <p:nvPr/>
        </p:nvSpPr>
        <p:spPr>
          <a:xfrm>
            <a:off x="357197" y="1763360"/>
            <a:ext cx="4478694" cy="16396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t># Passengers at the Titanic by age and gender</a:t>
            </a:r>
          </a:p>
          <a:p>
            <a:pPr marL="0" indent="0">
              <a:buNone/>
            </a:pPr>
            <a:endParaRPr lang="en-US" b="1" dirty="0"/>
          </a:p>
          <a:p>
            <a:pPr marL="0" indent="0">
              <a:buNone/>
            </a:pPr>
            <a:r>
              <a:rPr lang="en-US" dirty="0"/>
              <a:t>Age Pyramid</a:t>
            </a:r>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107756" y="2276958"/>
            <a:ext cx="5648325" cy="4495800"/>
          </a:xfrm>
          <a:prstGeom prst="rect">
            <a:avLst/>
          </a:prstGeom>
        </p:spPr>
      </p:pic>
    </p:spTree>
    <p:extLst>
      <p:ext uri="{BB962C8B-B14F-4D97-AF65-F5344CB8AC3E}">
        <p14:creationId xmlns:p14="http://schemas.microsoft.com/office/powerpoint/2010/main" val="251149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219260"/>
            <a:ext cx="8549763" cy="1371600"/>
          </a:xfrm>
        </p:spPr>
        <p:txBody>
          <a:bodyPr>
            <a:normAutofit/>
          </a:bodyPr>
          <a:lstStyle/>
          <a:p>
            <a:r>
              <a:rPr lang="en-US" dirty="0"/>
              <a:t>Distributions for two categories </a:t>
            </a:r>
            <a:r>
              <a:rPr lang="mr-IN" dirty="0"/>
              <a:t>–</a:t>
            </a:r>
            <a:r>
              <a:rPr lang="en-US" dirty="0"/>
              <a:t> </a:t>
            </a:r>
            <a:r>
              <a:rPr lang="en-US" sz="2400" dirty="0"/>
              <a:t>Various density plots  </a:t>
            </a:r>
          </a:p>
        </p:txBody>
      </p:sp>
      <p:sp>
        <p:nvSpPr>
          <p:cNvPr id="8" name="Content Placeholder 3"/>
          <p:cNvSpPr txBox="1">
            <a:spLocks/>
          </p:cNvSpPr>
          <p:nvPr/>
        </p:nvSpPr>
        <p:spPr>
          <a:xfrm>
            <a:off x="357197" y="1278748"/>
            <a:ext cx="4048226" cy="16396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b="1" dirty="0"/>
          </a:p>
          <a:p>
            <a:pPr marL="0" indent="0">
              <a:buNone/>
            </a:pPr>
            <a:r>
              <a:rPr lang="en-US" b="1" dirty="0"/>
              <a:t>Butterfat percentage in the milk of four cattle breeds</a:t>
            </a:r>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3306357" y="2206432"/>
            <a:ext cx="5536906" cy="4264672"/>
          </a:xfrm>
          <a:prstGeom prst="rect">
            <a:avLst/>
          </a:prstGeom>
        </p:spPr>
      </p:pic>
    </p:spTree>
    <p:extLst>
      <p:ext uri="{BB962C8B-B14F-4D97-AF65-F5344CB8AC3E}">
        <p14:creationId xmlns:p14="http://schemas.microsoft.com/office/powerpoint/2010/main" val="4164357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219260"/>
            <a:ext cx="4614186" cy="1371600"/>
          </a:xfrm>
        </p:spPr>
        <p:txBody>
          <a:bodyPr>
            <a:normAutofit/>
          </a:bodyPr>
          <a:lstStyle/>
          <a:p>
            <a:r>
              <a:rPr lang="en-US" dirty="0"/>
              <a:t>Cumulative Distributions </a:t>
            </a:r>
            <a:endParaRPr lang="en-US" sz="2400" dirty="0"/>
          </a:p>
        </p:txBody>
      </p:sp>
      <p:sp>
        <p:nvSpPr>
          <p:cNvPr id="8" name="Content Placeholder 3"/>
          <p:cNvSpPr txBox="1">
            <a:spLocks/>
          </p:cNvSpPr>
          <p:nvPr/>
        </p:nvSpPr>
        <p:spPr>
          <a:xfrm>
            <a:off x="357197" y="1278748"/>
            <a:ext cx="4048226" cy="16396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b="1" dirty="0"/>
          </a:p>
          <a:p>
            <a:pPr marL="0" indent="0">
              <a:buNone/>
            </a:pPr>
            <a:r>
              <a:rPr lang="en-US" b="1" dirty="0"/>
              <a:t>Number of inhabitants by US county on 2010</a:t>
            </a:r>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4907097" y="554772"/>
            <a:ext cx="4113574" cy="6303228"/>
          </a:xfrm>
          <a:prstGeom prst="rect">
            <a:avLst/>
          </a:prstGeom>
        </p:spPr>
      </p:pic>
      <p:sp>
        <p:nvSpPr>
          <p:cNvPr id="4" name="Rectangle 3"/>
          <p:cNvSpPr/>
          <p:nvPr/>
        </p:nvSpPr>
        <p:spPr>
          <a:xfrm>
            <a:off x="413958" y="2727802"/>
            <a:ext cx="4194991" cy="3508653"/>
          </a:xfrm>
          <a:prstGeom prst="rect">
            <a:avLst/>
          </a:prstGeom>
        </p:spPr>
        <p:txBody>
          <a:bodyPr wrap="square">
            <a:spAutoFit/>
          </a:bodyPr>
          <a:lstStyle/>
          <a:p>
            <a:r>
              <a:rPr lang="en-US" dirty="0"/>
              <a:t>This distribution has a very long tail to the right. Even though most counties have relatively small numbers of inhabitants (the median is 25,857), a few counties have extremely large numbers of inhabitants (e.g., Los Angeles County, with 9,818,605 inhabitants). If we try to visualize the distribution of population counts as either a density plot or an cumulative frequency, we obtain figures that are essentially </a:t>
            </a:r>
            <a:r>
              <a:rPr lang="en-US" sz="2400" b="1" dirty="0">
                <a:solidFill>
                  <a:srgbClr val="FF0000"/>
                </a:solidFill>
              </a:rPr>
              <a:t>useless</a:t>
            </a:r>
          </a:p>
        </p:txBody>
      </p:sp>
    </p:spTree>
    <p:extLst>
      <p:ext uri="{BB962C8B-B14F-4D97-AF65-F5344CB8AC3E}">
        <p14:creationId xmlns:p14="http://schemas.microsoft.com/office/powerpoint/2010/main" val="1590890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70" y="98310"/>
            <a:ext cx="5780313" cy="1371600"/>
          </a:xfrm>
        </p:spPr>
        <p:txBody>
          <a:bodyPr>
            <a:normAutofit/>
          </a:bodyPr>
          <a:lstStyle/>
          <a:p>
            <a:r>
              <a:rPr lang="en-US" dirty="0"/>
              <a:t>Cumulative Distributions </a:t>
            </a:r>
            <a:endParaRPr lang="en-US" sz="2400" dirty="0"/>
          </a:p>
        </p:txBody>
      </p:sp>
      <p:sp>
        <p:nvSpPr>
          <p:cNvPr id="8" name="Content Placeholder 3"/>
          <p:cNvSpPr txBox="1">
            <a:spLocks/>
          </p:cNvSpPr>
          <p:nvPr/>
        </p:nvSpPr>
        <p:spPr>
          <a:xfrm>
            <a:off x="4717144" y="-42218"/>
            <a:ext cx="4426856" cy="16396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b="1" dirty="0"/>
          </a:p>
          <a:p>
            <a:pPr marL="0" indent="0">
              <a:buNone/>
            </a:pPr>
            <a:r>
              <a:rPr lang="en-US" b="1" dirty="0"/>
              <a:t>Number of inhabitants by US county on 2010</a:t>
            </a:r>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0" y="1326164"/>
            <a:ext cx="3610153" cy="5531836"/>
          </a:xfrm>
          <a:prstGeom prst="rect">
            <a:avLst/>
          </a:prstGeom>
        </p:spPr>
      </p:pic>
      <p:sp>
        <p:nvSpPr>
          <p:cNvPr id="5" name="Right Arrow 4"/>
          <p:cNvSpPr/>
          <p:nvPr/>
        </p:nvSpPr>
        <p:spPr>
          <a:xfrm>
            <a:off x="3350383" y="3205238"/>
            <a:ext cx="1717524" cy="665237"/>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Log transform</a:t>
            </a:r>
          </a:p>
        </p:txBody>
      </p:sp>
      <p:pic>
        <p:nvPicPr>
          <p:cNvPr id="6" name="Picture 5"/>
          <p:cNvPicPr>
            <a:picLocks noChangeAspect="1"/>
          </p:cNvPicPr>
          <p:nvPr/>
        </p:nvPicPr>
        <p:blipFill>
          <a:blip r:embed="rId3"/>
          <a:stretch>
            <a:fillRect/>
          </a:stretch>
        </p:blipFill>
        <p:spPr>
          <a:xfrm>
            <a:off x="5085966" y="1051148"/>
            <a:ext cx="4058034" cy="5806853"/>
          </a:xfrm>
          <a:prstGeom prst="rect">
            <a:avLst/>
          </a:prstGeom>
        </p:spPr>
      </p:pic>
    </p:spTree>
    <p:extLst>
      <p:ext uri="{BB962C8B-B14F-4D97-AF65-F5344CB8AC3E}">
        <p14:creationId xmlns:p14="http://schemas.microsoft.com/office/powerpoint/2010/main" val="440841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19260"/>
            <a:ext cx="7461552" cy="1371600"/>
          </a:xfrm>
        </p:spPr>
        <p:txBody>
          <a:bodyPr>
            <a:normAutofit/>
          </a:bodyPr>
          <a:lstStyle/>
          <a:p>
            <a:r>
              <a:rPr lang="en-US" dirty="0" err="1"/>
              <a:t>Quantile-quantile</a:t>
            </a:r>
            <a:r>
              <a:rPr lang="en-US" dirty="0"/>
              <a:t> Plots Q-Q Plots</a:t>
            </a:r>
            <a:endParaRPr lang="en-US" sz="2400" dirty="0"/>
          </a:p>
        </p:txBody>
      </p:sp>
      <p:sp>
        <p:nvSpPr>
          <p:cNvPr id="8" name="Content Placeholder 3"/>
          <p:cNvSpPr txBox="1">
            <a:spLocks/>
          </p:cNvSpPr>
          <p:nvPr/>
        </p:nvSpPr>
        <p:spPr>
          <a:xfrm>
            <a:off x="270241" y="1525010"/>
            <a:ext cx="3694697" cy="16396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b="1" dirty="0"/>
          </a:p>
          <a:p>
            <a:pPr marL="0" indent="0">
              <a:buNone/>
            </a:pPr>
            <a:r>
              <a:rPr lang="en-US" b="1" dirty="0"/>
              <a:t>Grades of 12</a:t>
            </a:r>
            <a:r>
              <a:rPr lang="en-US" b="1" baseline="30000" dirty="0"/>
              <a:t>th</a:t>
            </a:r>
            <a:r>
              <a:rPr lang="en-US" b="1" dirty="0"/>
              <a:t> grade students versos the expected ones</a:t>
            </a:r>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4" name="Rectangle 3"/>
          <p:cNvSpPr/>
          <p:nvPr/>
        </p:nvSpPr>
        <p:spPr>
          <a:xfrm>
            <a:off x="536112" y="3597638"/>
            <a:ext cx="3450977" cy="2585323"/>
          </a:xfrm>
          <a:prstGeom prst="rect">
            <a:avLst/>
          </a:prstGeom>
        </p:spPr>
        <p:txBody>
          <a:bodyPr wrap="square">
            <a:spAutoFit/>
          </a:bodyPr>
          <a:lstStyle/>
          <a:p>
            <a:r>
              <a:rPr lang="en-US" dirty="0" err="1"/>
              <a:t>Quantile</a:t>
            </a:r>
            <a:r>
              <a:rPr lang="en-US" dirty="0"/>
              <a:t>–</a:t>
            </a:r>
            <a:r>
              <a:rPr lang="en-US" dirty="0" err="1"/>
              <a:t>quantile</a:t>
            </a:r>
            <a:r>
              <a:rPr lang="en-US" dirty="0"/>
              <a:t> (q-q) plots are a useful visualization when we want to determine to what extent the observed data points do or do not follow a given distribution. </a:t>
            </a:r>
          </a:p>
          <a:p>
            <a:r>
              <a:rPr lang="en-US" dirty="0"/>
              <a:t>Most commonly, q-q plots are constructed using a normal distribution as the reference.</a:t>
            </a:r>
          </a:p>
        </p:txBody>
      </p:sp>
      <p:pic>
        <p:nvPicPr>
          <p:cNvPr id="7" name="Picture 6"/>
          <p:cNvPicPr>
            <a:picLocks noChangeAspect="1"/>
          </p:cNvPicPr>
          <p:nvPr/>
        </p:nvPicPr>
        <p:blipFill>
          <a:blip r:embed="rId2"/>
          <a:stretch>
            <a:fillRect/>
          </a:stretch>
        </p:blipFill>
        <p:spPr>
          <a:xfrm>
            <a:off x="4392531" y="1476824"/>
            <a:ext cx="4466555" cy="4982440"/>
          </a:xfrm>
          <a:prstGeom prst="rect">
            <a:avLst/>
          </a:prstGeom>
        </p:spPr>
      </p:pic>
    </p:spTree>
    <p:extLst>
      <p:ext uri="{BB962C8B-B14F-4D97-AF65-F5344CB8AC3E}">
        <p14:creationId xmlns:p14="http://schemas.microsoft.com/office/powerpoint/2010/main" val="4230252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19260"/>
            <a:ext cx="6465425" cy="1371600"/>
          </a:xfrm>
        </p:spPr>
        <p:txBody>
          <a:bodyPr>
            <a:normAutofit/>
          </a:bodyPr>
          <a:lstStyle/>
          <a:p>
            <a:r>
              <a:rPr lang="en-US" dirty="0"/>
              <a:t>Box Plots</a:t>
            </a:r>
            <a:endParaRPr lang="en-US" sz="2400" dirty="0"/>
          </a:p>
        </p:txBody>
      </p:sp>
      <p:sp>
        <p:nvSpPr>
          <p:cNvPr id="8" name="Content Placeholder 3"/>
          <p:cNvSpPr txBox="1">
            <a:spLocks/>
          </p:cNvSpPr>
          <p:nvPr/>
        </p:nvSpPr>
        <p:spPr>
          <a:xfrm>
            <a:off x="270241" y="1525010"/>
            <a:ext cx="3694697" cy="16396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b="1" dirty="0"/>
          </a:p>
          <a:p>
            <a:pPr marL="0" indent="0">
              <a:buNone/>
            </a:pPr>
            <a:r>
              <a:rPr lang="en-US" b="1" dirty="0"/>
              <a:t>Temperatures in Lincoln, NE in 2016</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44301" y="2732126"/>
            <a:ext cx="5056742" cy="3843852"/>
          </a:xfrm>
          <a:prstGeom prst="rect">
            <a:avLst/>
          </a:prstGeom>
        </p:spPr>
      </p:pic>
      <p:pic>
        <p:nvPicPr>
          <p:cNvPr id="9" name="Picture 8"/>
          <p:cNvPicPr>
            <a:picLocks noChangeAspect="1"/>
          </p:cNvPicPr>
          <p:nvPr/>
        </p:nvPicPr>
        <p:blipFill>
          <a:blip r:embed="rId3"/>
          <a:stretch>
            <a:fillRect/>
          </a:stretch>
        </p:blipFill>
        <p:spPr>
          <a:xfrm>
            <a:off x="4108917" y="19493"/>
            <a:ext cx="5034766" cy="3899635"/>
          </a:xfrm>
          <a:prstGeom prst="rect">
            <a:avLst/>
          </a:prstGeom>
        </p:spPr>
      </p:pic>
    </p:spTree>
    <p:extLst>
      <p:ext uri="{BB962C8B-B14F-4D97-AF65-F5344CB8AC3E}">
        <p14:creationId xmlns:p14="http://schemas.microsoft.com/office/powerpoint/2010/main" val="3211518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19260"/>
            <a:ext cx="6465425" cy="1371600"/>
          </a:xfrm>
        </p:spPr>
        <p:txBody>
          <a:bodyPr>
            <a:normAutofit/>
          </a:bodyPr>
          <a:lstStyle/>
          <a:p>
            <a:r>
              <a:rPr lang="en-US" dirty="0"/>
              <a:t>Violin Plots</a:t>
            </a:r>
            <a:endParaRPr lang="en-US" sz="2400" dirty="0"/>
          </a:p>
        </p:txBody>
      </p:sp>
      <p:sp>
        <p:nvSpPr>
          <p:cNvPr id="8" name="Content Placeholder 3"/>
          <p:cNvSpPr txBox="1">
            <a:spLocks/>
          </p:cNvSpPr>
          <p:nvPr/>
        </p:nvSpPr>
        <p:spPr>
          <a:xfrm>
            <a:off x="281317" y="1214877"/>
            <a:ext cx="3694697" cy="16396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b="1" dirty="0"/>
          </a:p>
          <a:p>
            <a:pPr marL="0" indent="0">
              <a:buNone/>
            </a:pPr>
            <a:r>
              <a:rPr lang="en-US" b="1" dirty="0"/>
              <a:t>Temperatures in Lincoln, NE in 2016</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4259652" y="0"/>
            <a:ext cx="4884348" cy="3712808"/>
          </a:xfrm>
          <a:prstGeom prst="rect">
            <a:avLst/>
          </a:prstGeom>
        </p:spPr>
      </p:pic>
      <p:pic>
        <p:nvPicPr>
          <p:cNvPr id="3" name="Picture 2"/>
          <p:cNvPicPr>
            <a:picLocks noChangeAspect="1"/>
          </p:cNvPicPr>
          <p:nvPr/>
        </p:nvPicPr>
        <p:blipFill>
          <a:blip r:embed="rId3"/>
          <a:stretch>
            <a:fillRect/>
          </a:stretch>
        </p:blipFill>
        <p:spPr>
          <a:xfrm>
            <a:off x="4374722" y="3145631"/>
            <a:ext cx="4651604" cy="3703218"/>
          </a:xfrm>
          <a:prstGeom prst="rect">
            <a:avLst/>
          </a:prstGeom>
        </p:spPr>
      </p:pic>
      <p:sp>
        <p:nvSpPr>
          <p:cNvPr id="4" name="Rectangle 3"/>
          <p:cNvSpPr/>
          <p:nvPr/>
        </p:nvSpPr>
        <p:spPr>
          <a:xfrm>
            <a:off x="325682" y="2127156"/>
            <a:ext cx="3982589" cy="2862323"/>
          </a:xfrm>
          <a:prstGeom prst="rect">
            <a:avLst/>
          </a:prstGeom>
        </p:spPr>
        <p:txBody>
          <a:bodyPr wrap="square">
            <a:spAutoFit/>
          </a:bodyPr>
          <a:lstStyle/>
          <a:p>
            <a:r>
              <a:rPr lang="en-US" dirty="0"/>
              <a:t>Violin plots, which are equivalent to the density estimates  but rotated by 90 degrees and then mirrored </a:t>
            </a:r>
          </a:p>
          <a:p>
            <a:r>
              <a:rPr lang="en-US" dirty="0"/>
              <a:t> Violins can be used whenever one would otherwise use a boxplot, and they provide a much more nuanced picture of the data. In particular, violin plots will accurately represent bimodal data whereas a boxplot will not.</a:t>
            </a:r>
          </a:p>
        </p:txBody>
      </p:sp>
      <p:sp>
        <p:nvSpPr>
          <p:cNvPr id="5" name="Rectangle 4"/>
          <p:cNvSpPr/>
          <p:nvPr/>
        </p:nvSpPr>
        <p:spPr>
          <a:xfrm>
            <a:off x="392133" y="5005352"/>
            <a:ext cx="3960439" cy="1200329"/>
          </a:xfrm>
          <a:prstGeom prst="rect">
            <a:avLst/>
          </a:prstGeom>
        </p:spPr>
        <p:txBody>
          <a:bodyPr wrap="square">
            <a:spAutoFit/>
          </a:bodyPr>
          <a:lstStyle/>
          <a:p>
            <a:r>
              <a:rPr lang="en-US" dirty="0"/>
              <a:t>November seems to have had two temperature clusters, one around 50 degrees and one around 35 degrees Fahrenheit.</a:t>
            </a:r>
          </a:p>
        </p:txBody>
      </p:sp>
    </p:spTree>
    <p:extLst>
      <p:ext uri="{BB962C8B-B14F-4D97-AF65-F5344CB8AC3E}">
        <p14:creationId xmlns:p14="http://schemas.microsoft.com/office/powerpoint/2010/main" val="1541953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19260"/>
            <a:ext cx="6465425" cy="1371600"/>
          </a:xfrm>
        </p:spPr>
        <p:txBody>
          <a:bodyPr>
            <a:normAutofit/>
          </a:bodyPr>
          <a:lstStyle/>
          <a:p>
            <a:r>
              <a:rPr lang="en-US" dirty="0"/>
              <a:t>Strip Chart</a:t>
            </a:r>
            <a:endParaRPr lang="en-US" sz="2400" dirty="0"/>
          </a:p>
        </p:txBody>
      </p:sp>
      <p:sp>
        <p:nvSpPr>
          <p:cNvPr id="8" name="Content Placeholder 3"/>
          <p:cNvSpPr txBox="1">
            <a:spLocks/>
          </p:cNvSpPr>
          <p:nvPr/>
        </p:nvSpPr>
        <p:spPr>
          <a:xfrm>
            <a:off x="281317" y="1214877"/>
            <a:ext cx="3694697" cy="16396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b="1" dirty="0"/>
          </a:p>
          <a:p>
            <a:pPr marL="0" indent="0">
              <a:buNone/>
            </a:pPr>
            <a:r>
              <a:rPr lang="en-US" b="1" dirty="0"/>
              <a:t>Temperatures in Lincoln, NE in 2016</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4" name="Rectangle 3"/>
          <p:cNvSpPr/>
          <p:nvPr/>
        </p:nvSpPr>
        <p:spPr>
          <a:xfrm>
            <a:off x="325682" y="2127156"/>
            <a:ext cx="3982589" cy="369332"/>
          </a:xfrm>
          <a:prstGeom prst="rect">
            <a:avLst/>
          </a:prstGeom>
        </p:spPr>
        <p:txBody>
          <a:bodyPr wrap="square">
            <a:spAutoFit/>
          </a:bodyPr>
          <a:lstStyle/>
          <a:p>
            <a:r>
              <a:rPr lang="en-US" dirty="0"/>
              <a:t>Dots may fall on top of each other</a:t>
            </a:r>
          </a:p>
        </p:txBody>
      </p:sp>
      <p:pic>
        <p:nvPicPr>
          <p:cNvPr id="7" name="Picture 6"/>
          <p:cNvPicPr>
            <a:picLocks noChangeAspect="1"/>
          </p:cNvPicPr>
          <p:nvPr/>
        </p:nvPicPr>
        <p:blipFill>
          <a:blip r:embed="rId2"/>
          <a:stretch>
            <a:fillRect/>
          </a:stretch>
        </p:blipFill>
        <p:spPr>
          <a:xfrm>
            <a:off x="3953863" y="37538"/>
            <a:ext cx="5190137" cy="3945348"/>
          </a:xfrm>
          <a:prstGeom prst="rect">
            <a:avLst/>
          </a:prstGeom>
        </p:spPr>
      </p:pic>
      <p:pic>
        <p:nvPicPr>
          <p:cNvPr id="9" name="Picture 8"/>
          <p:cNvPicPr>
            <a:picLocks noChangeAspect="1"/>
          </p:cNvPicPr>
          <p:nvPr/>
        </p:nvPicPr>
        <p:blipFill>
          <a:blip r:embed="rId3"/>
          <a:stretch>
            <a:fillRect/>
          </a:stretch>
        </p:blipFill>
        <p:spPr>
          <a:xfrm>
            <a:off x="3949241" y="2990819"/>
            <a:ext cx="4999559" cy="3867180"/>
          </a:xfrm>
          <a:prstGeom prst="rect">
            <a:avLst/>
          </a:prstGeom>
        </p:spPr>
      </p:pic>
      <p:sp>
        <p:nvSpPr>
          <p:cNvPr id="10" name="Rectangle 9"/>
          <p:cNvSpPr/>
          <p:nvPr/>
        </p:nvSpPr>
        <p:spPr>
          <a:xfrm>
            <a:off x="381059" y="4591841"/>
            <a:ext cx="3617105" cy="1200329"/>
          </a:xfrm>
          <a:prstGeom prst="rect">
            <a:avLst/>
          </a:prstGeom>
        </p:spPr>
        <p:txBody>
          <a:bodyPr wrap="square">
            <a:spAutoFit/>
          </a:bodyPr>
          <a:lstStyle/>
          <a:p>
            <a:r>
              <a:rPr lang="en-US" dirty="0"/>
              <a:t>The points have been jittered along the x axis to better show the density of points at each temperature value.</a:t>
            </a:r>
          </a:p>
        </p:txBody>
      </p:sp>
    </p:spTree>
    <p:extLst>
      <p:ext uri="{BB962C8B-B14F-4D97-AF65-F5344CB8AC3E}">
        <p14:creationId xmlns:p14="http://schemas.microsoft.com/office/powerpoint/2010/main" val="767691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13645"/>
            <a:ext cx="6465425" cy="1371600"/>
          </a:xfrm>
        </p:spPr>
        <p:txBody>
          <a:bodyPr>
            <a:normAutofit/>
          </a:bodyPr>
          <a:lstStyle/>
          <a:p>
            <a:r>
              <a:rPr lang="en-US" dirty="0" err="1"/>
              <a:t>Sina</a:t>
            </a:r>
            <a:r>
              <a:rPr lang="en-US" dirty="0"/>
              <a:t> Plot</a:t>
            </a:r>
            <a:endParaRPr lang="en-US" sz="2400" dirty="0"/>
          </a:p>
        </p:txBody>
      </p:sp>
      <p:sp>
        <p:nvSpPr>
          <p:cNvPr id="8" name="Content Placeholder 3"/>
          <p:cNvSpPr txBox="1">
            <a:spLocks/>
          </p:cNvSpPr>
          <p:nvPr/>
        </p:nvSpPr>
        <p:spPr>
          <a:xfrm>
            <a:off x="5449303" y="343550"/>
            <a:ext cx="3694697" cy="16396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b="1" dirty="0"/>
          </a:p>
          <a:p>
            <a:pPr marL="0" indent="0">
              <a:buNone/>
            </a:pPr>
            <a:r>
              <a:rPr lang="en-US" b="1" dirty="0"/>
              <a:t>Temperatures in Lincoln, NE in 2016</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3256836" y="1746139"/>
            <a:ext cx="5876925" cy="4711700"/>
          </a:xfrm>
          <a:prstGeom prst="rect">
            <a:avLst/>
          </a:prstGeom>
        </p:spPr>
      </p:pic>
      <p:sp>
        <p:nvSpPr>
          <p:cNvPr id="5" name="Rectangle 4"/>
          <p:cNvSpPr/>
          <p:nvPr/>
        </p:nvSpPr>
        <p:spPr>
          <a:xfrm>
            <a:off x="325681" y="1061941"/>
            <a:ext cx="3036795" cy="5632312"/>
          </a:xfrm>
          <a:prstGeom prst="rect">
            <a:avLst/>
          </a:prstGeom>
        </p:spPr>
        <p:txBody>
          <a:bodyPr wrap="square">
            <a:spAutoFit/>
          </a:bodyPr>
          <a:lstStyle/>
          <a:p>
            <a:r>
              <a:rPr lang="en-US" dirty="0"/>
              <a:t>The </a:t>
            </a:r>
            <a:r>
              <a:rPr lang="en-US" dirty="0" err="1"/>
              <a:t>Sina</a:t>
            </a:r>
            <a:r>
              <a:rPr lang="en-US" dirty="0"/>
              <a:t> Plot is a Combination of:</a:t>
            </a:r>
          </a:p>
          <a:p>
            <a:pPr marL="285750" indent="-285750">
              <a:buFont typeface="Arial"/>
              <a:buChar char="•"/>
            </a:pPr>
            <a:r>
              <a:rPr lang="en-US" dirty="0"/>
              <a:t>spreading out the dots in the x axis</a:t>
            </a:r>
          </a:p>
          <a:p>
            <a:pPr marL="285750" indent="-285750">
              <a:buFont typeface="Arial"/>
              <a:buChar char="•"/>
            </a:pPr>
            <a:r>
              <a:rPr lang="en-US" dirty="0"/>
              <a:t>spreading out the dots in proportion to the point density at a given y coordinate. </a:t>
            </a:r>
          </a:p>
          <a:p>
            <a:endParaRPr lang="en-US" dirty="0"/>
          </a:p>
          <a:p>
            <a:r>
              <a:rPr lang="en-US" dirty="0"/>
              <a:t>This </a:t>
            </a:r>
            <a:r>
              <a:rPr lang="en-US" dirty="0" err="1"/>
              <a:t>sina</a:t>
            </a:r>
            <a:r>
              <a:rPr lang="en-US" dirty="0"/>
              <a:t> plot can be thought of as a hybrid between a violin plot and jittered points, and it shows each individual point while also visualizing the distributions. </a:t>
            </a:r>
          </a:p>
          <a:p>
            <a:r>
              <a:rPr lang="en-US" dirty="0"/>
              <a:t>The </a:t>
            </a:r>
            <a:r>
              <a:rPr lang="en-US" dirty="0" err="1"/>
              <a:t>sina</a:t>
            </a:r>
            <a:r>
              <a:rPr lang="en-US" dirty="0"/>
              <a:t> plots are drawn on top of the violins to highlight the relationship between these two approaches</a:t>
            </a:r>
          </a:p>
        </p:txBody>
      </p:sp>
    </p:spTree>
    <p:extLst>
      <p:ext uri="{BB962C8B-B14F-4D97-AF65-F5344CB8AC3E}">
        <p14:creationId xmlns:p14="http://schemas.microsoft.com/office/powerpoint/2010/main" val="342343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657781" y="394407"/>
            <a:ext cx="7543800" cy="1371600"/>
          </a:xfrm>
        </p:spPr>
        <p:txBody>
          <a:bodyPr>
            <a:normAutofit/>
          </a:bodyPr>
          <a:lstStyle/>
          <a:p>
            <a:r>
              <a:rPr lang="en-US" dirty="0"/>
              <a:t>What is the question?</a:t>
            </a:r>
          </a:p>
        </p:txBody>
      </p:sp>
      <p:sp>
        <p:nvSpPr>
          <p:cNvPr id="18" name="Rectangle 17">
            <a:extLst>
              <a:ext uri="{FF2B5EF4-FFF2-40B4-BE49-F238E27FC236}">
                <a16:creationId xmlns:a16="http://schemas.microsoft.com/office/drawing/2014/main" id="{CFA38D20-E7AA-421C-8A68-35D5DC65033C}"/>
              </a:ext>
            </a:extLst>
          </p:cNvPr>
          <p:cNvSpPr/>
          <p:nvPr/>
        </p:nvSpPr>
        <p:spPr>
          <a:xfrm>
            <a:off x="491588" y="3977687"/>
            <a:ext cx="7543800" cy="2308324"/>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Where is the data?</a:t>
            </a:r>
          </a:p>
          <a:p>
            <a:endParaRPr lang="en-US" dirty="0">
              <a:latin typeface="Times New Roman" panose="02020603050405020304" pitchFamily="18" charset="0"/>
              <a:ea typeface="Calibri" panose="020F0502020204030204" pitchFamily="34" charset="0"/>
            </a:endParaRPr>
          </a:p>
          <a:p>
            <a:r>
              <a:rPr lang="en-US" dirty="0">
                <a:latin typeface="Times New Roman" panose="02020603050405020304" pitchFamily="18" charset="0"/>
                <a:ea typeface="Calibri" panose="020F0502020204030204" pitchFamily="34" charset="0"/>
              </a:rPr>
              <a:t>Is the data already collected?</a:t>
            </a:r>
          </a:p>
          <a:p>
            <a:endParaRPr lang="en-US" dirty="0">
              <a:latin typeface="Times New Roman" panose="02020603050405020304" pitchFamily="18" charset="0"/>
              <a:ea typeface="Calibri" panose="020F0502020204030204" pitchFamily="34" charset="0"/>
            </a:endParaRPr>
          </a:p>
          <a:p>
            <a:r>
              <a:rPr lang="en-US" dirty="0">
                <a:latin typeface="Times New Roman" panose="02020603050405020304" pitchFamily="18" charset="0"/>
                <a:ea typeface="Calibri" panose="020F0502020204030204" pitchFamily="34" charset="0"/>
              </a:rPr>
              <a:t>Do we need to collect the data?</a:t>
            </a:r>
          </a:p>
          <a:p>
            <a:endParaRPr lang="en-US" dirty="0">
              <a:latin typeface="Times New Roman" panose="02020603050405020304" pitchFamily="18" charset="0"/>
              <a:ea typeface="Calibri" panose="020F0502020204030204" pitchFamily="34" charset="0"/>
            </a:endParaRPr>
          </a:p>
          <a:p>
            <a:r>
              <a:rPr lang="en-US" dirty="0">
                <a:latin typeface="Times New Roman" panose="02020603050405020304" pitchFamily="18" charset="0"/>
                <a:ea typeface="Calibri" panose="020F0502020204030204" pitchFamily="34" charset="0"/>
              </a:rPr>
              <a:t>How will we analyze the data?</a:t>
            </a:r>
          </a:p>
          <a:p>
            <a:endParaRPr lang="en-US" dirty="0">
              <a:latin typeface="Times New Roman" panose="02020603050405020304" pitchFamily="18" charset="0"/>
              <a:ea typeface="Calibri" panose="020F0502020204030204" pitchFamily="34" charset="0"/>
            </a:endParaRPr>
          </a:p>
        </p:txBody>
      </p:sp>
      <p:sp>
        <p:nvSpPr>
          <p:cNvPr id="3" name="Rectangle 2"/>
          <p:cNvSpPr/>
          <p:nvPr/>
        </p:nvSpPr>
        <p:spPr>
          <a:xfrm>
            <a:off x="3776930" y="1430733"/>
            <a:ext cx="3995881"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When will be safe not to wear masks ? </a:t>
            </a:r>
          </a:p>
        </p:txBody>
      </p:sp>
      <p:sp>
        <p:nvSpPr>
          <p:cNvPr id="5" name="Rectangle 4"/>
          <p:cNvSpPr/>
          <p:nvPr/>
        </p:nvSpPr>
        <p:spPr>
          <a:xfrm>
            <a:off x="3891230" y="2459073"/>
            <a:ext cx="3995881"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is the effect of COVID on drug sales?</a:t>
            </a:r>
          </a:p>
        </p:txBody>
      </p:sp>
      <p:sp>
        <p:nvSpPr>
          <p:cNvPr id="6" name="Rectangle 5"/>
          <p:cNvSpPr/>
          <p:nvPr/>
        </p:nvSpPr>
        <p:spPr>
          <a:xfrm>
            <a:off x="4005530" y="3560408"/>
            <a:ext cx="3995881"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Do Americans prefer to know about new products on TV or online ?</a:t>
            </a:r>
          </a:p>
        </p:txBody>
      </p:sp>
    </p:spTree>
    <p:extLst>
      <p:ext uri="{BB962C8B-B14F-4D97-AF65-F5344CB8AC3E}">
        <p14:creationId xmlns:p14="http://schemas.microsoft.com/office/powerpoint/2010/main" val="34737825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19260"/>
            <a:ext cx="6465425" cy="1371600"/>
          </a:xfrm>
        </p:spPr>
        <p:txBody>
          <a:bodyPr>
            <a:normAutofit/>
          </a:bodyPr>
          <a:lstStyle/>
          <a:p>
            <a:r>
              <a:rPr lang="en-US" dirty="0"/>
              <a:t>Ridgeline Plot</a:t>
            </a:r>
            <a:endParaRPr lang="en-US" sz="2400" dirty="0"/>
          </a:p>
        </p:txBody>
      </p:sp>
      <p:sp>
        <p:nvSpPr>
          <p:cNvPr id="8" name="Content Placeholder 3"/>
          <p:cNvSpPr txBox="1">
            <a:spLocks/>
          </p:cNvSpPr>
          <p:nvPr/>
        </p:nvSpPr>
        <p:spPr>
          <a:xfrm>
            <a:off x="5449303" y="343550"/>
            <a:ext cx="3694697" cy="16396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b="1" dirty="0"/>
          </a:p>
          <a:p>
            <a:pPr marL="0" indent="0">
              <a:buNone/>
            </a:pPr>
            <a:r>
              <a:rPr lang="en-US" b="1" dirty="0"/>
              <a:t>Temperatures in Lincoln, NE in 2016</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938754" y="1868713"/>
            <a:ext cx="5915025" cy="4597400"/>
          </a:xfrm>
          <a:prstGeom prst="rect">
            <a:avLst/>
          </a:prstGeom>
        </p:spPr>
      </p:pic>
      <p:sp>
        <p:nvSpPr>
          <p:cNvPr id="6" name="Rectangle 5"/>
          <p:cNvSpPr/>
          <p:nvPr/>
        </p:nvSpPr>
        <p:spPr>
          <a:xfrm>
            <a:off x="314606" y="1909609"/>
            <a:ext cx="2498507" cy="923330"/>
          </a:xfrm>
          <a:prstGeom prst="rect">
            <a:avLst/>
          </a:prstGeom>
        </p:spPr>
        <p:txBody>
          <a:bodyPr wrap="square">
            <a:spAutoFit/>
          </a:bodyPr>
          <a:lstStyle/>
          <a:p>
            <a:r>
              <a:rPr lang="en-US" dirty="0"/>
              <a:t>Staggering the distribution plots in the vertical direction</a:t>
            </a:r>
          </a:p>
        </p:txBody>
      </p:sp>
    </p:spTree>
    <p:extLst>
      <p:ext uri="{BB962C8B-B14F-4D97-AF65-F5344CB8AC3E}">
        <p14:creationId xmlns:p14="http://schemas.microsoft.com/office/powerpoint/2010/main" val="36536685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19260"/>
            <a:ext cx="6465425" cy="1371600"/>
          </a:xfrm>
        </p:spPr>
        <p:txBody>
          <a:bodyPr>
            <a:normAutofit/>
          </a:bodyPr>
          <a:lstStyle/>
          <a:p>
            <a:r>
              <a:rPr lang="en-US" dirty="0"/>
              <a:t>Ridgeline Plot</a:t>
            </a:r>
            <a:endParaRPr lang="en-US" sz="2400" dirty="0"/>
          </a:p>
        </p:txBody>
      </p:sp>
      <p:sp>
        <p:nvSpPr>
          <p:cNvPr id="8" name="Content Placeholder 3"/>
          <p:cNvSpPr txBox="1">
            <a:spLocks/>
          </p:cNvSpPr>
          <p:nvPr/>
        </p:nvSpPr>
        <p:spPr>
          <a:xfrm>
            <a:off x="443293" y="1111497"/>
            <a:ext cx="3694697" cy="163968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b="1" dirty="0"/>
          </a:p>
          <a:p>
            <a:pPr marL="0" indent="0">
              <a:buNone/>
            </a:pPr>
            <a:r>
              <a:rPr lang="en-US" b="1" dirty="0"/>
              <a:t>Movie lengths from 1913 to 2005</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a:p>
            <a:pPr lvl="1">
              <a:lnSpc>
                <a:spcPct val="90000"/>
              </a:lnSpc>
            </a:pPr>
            <a:endParaRPr lang="en-US" sz="2200" dirty="0">
              <a:solidFill>
                <a:srgbClr val="57903F"/>
              </a:solidFill>
              <a:latin typeface="Calibri" panose="020F0502020204030204" pitchFamily="34" charset="0"/>
              <a:cs typeface="Calibri" panose="020F0502020204030204" pitchFamily="34" charset="0"/>
            </a:endParaRPr>
          </a:p>
        </p:txBody>
      </p:sp>
      <p:sp>
        <p:nvSpPr>
          <p:cNvPr id="5" name="Rectangle 4"/>
          <p:cNvSpPr/>
          <p:nvPr/>
        </p:nvSpPr>
        <p:spPr>
          <a:xfrm>
            <a:off x="347832" y="2601726"/>
            <a:ext cx="3606031" cy="2308324"/>
          </a:xfrm>
          <a:prstGeom prst="rect">
            <a:avLst/>
          </a:prstGeom>
        </p:spPr>
        <p:txBody>
          <a:bodyPr wrap="square">
            <a:spAutoFit/>
          </a:bodyPr>
          <a:lstStyle/>
          <a:p>
            <a:r>
              <a:rPr lang="en-US" dirty="0"/>
              <a:t>This figure contains almost 100 distinct distributions and yet it is very easy to read. We can see that in the 1920s, movies came in many different lengths, but since about 1960 movie length has standardized to approximately 90 minutes.</a:t>
            </a:r>
          </a:p>
        </p:txBody>
      </p:sp>
      <p:pic>
        <p:nvPicPr>
          <p:cNvPr id="7" name="Picture 6"/>
          <p:cNvPicPr>
            <a:picLocks noChangeAspect="1"/>
          </p:cNvPicPr>
          <p:nvPr/>
        </p:nvPicPr>
        <p:blipFill>
          <a:blip r:embed="rId2"/>
          <a:stretch>
            <a:fillRect/>
          </a:stretch>
        </p:blipFill>
        <p:spPr>
          <a:xfrm>
            <a:off x="4108916" y="391373"/>
            <a:ext cx="4736052" cy="6054717"/>
          </a:xfrm>
          <a:prstGeom prst="rect">
            <a:avLst/>
          </a:prstGeom>
        </p:spPr>
      </p:pic>
    </p:spTree>
    <p:extLst>
      <p:ext uri="{BB962C8B-B14F-4D97-AF65-F5344CB8AC3E}">
        <p14:creationId xmlns:p14="http://schemas.microsoft.com/office/powerpoint/2010/main" val="1392204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0" y="513449"/>
            <a:ext cx="9144000" cy="1371600"/>
          </a:xfrm>
        </p:spPr>
        <p:txBody>
          <a:bodyPr anchor="ctr">
            <a:normAutofit fontScale="90000"/>
          </a:bodyPr>
          <a:lstStyle/>
          <a:p>
            <a:r>
              <a:rPr lang="en-US" dirty="0"/>
              <a:t>Summarizing Numerical data – Histograms and Box Plots (One variable </a:t>
            </a:r>
            <a:r>
              <a:rPr lang="mr-IN" dirty="0"/>
              <a:t>–</a:t>
            </a:r>
            <a:r>
              <a:rPr lang="en-US" dirty="0"/>
              <a:t> </a:t>
            </a:r>
            <a:r>
              <a:rPr lang="en-US" dirty="0" err="1"/>
              <a:t>Univariate</a:t>
            </a:r>
            <a:r>
              <a:rPr lang="en-US" dirty="0"/>
              <a:t> Plots)</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sz="half" idx="1"/>
          </p:nvPr>
        </p:nvSpPr>
        <p:spPr>
          <a:xfrm>
            <a:off x="771236" y="2495358"/>
            <a:ext cx="2403849" cy="3273213"/>
          </a:xfrm>
        </p:spPr>
        <p:txBody>
          <a:bodyPr>
            <a:normAutofit fontScale="70000" lnSpcReduction="20000"/>
          </a:bodyPr>
          <a:lstStyle/>
          <a:p>
            <a:r>
              <a:rPr lang="en-US" b="1" dirty="0"/>
              <a:t>Location</a:t>
            </a:r>
          </a:p>
          <a:p>
            <a:pPr lvl="1"/>
            <a:r>
              <a:rPr lang="en-US" dirty="0"/>
              <a:t>Median</a:t>
            </a:r>
          </a:p>
          <a:p>
            <a:pPr lvl="1"/>
            <a:r>
              <a:rPr lang="en-US" dirty="0"/>
              <a:t>Mean</a:t>
            </a:r>
          </a:p>
          <a:p>
            <a:r>
              <a:rPr lang="en-US" b="1" dirty="0"/>
              <a:t>Variability</a:t>
            </a:r>
          </a:p>
          <a:p>
            <a:pPr lvl="1"/>
            <a:r>
              <a:rPr lang="en-US" dirty="0"/>
              <a:t>Range</a:t>
            </a:r>
          </a:p>
          <a:p>
            <a:pPr lvl="1"/>
            <a:r>
              <a:rPr lang="en-US" dirty="0"/>
              <a:t>IQR</a:t>
            </a:r>
          </a:p>
          <a:p>
            <a:pPr lvl="1"/>
            <a:r>
              <a:rPr lang="en-US" dirty="0"/>
              <a:t>Standard deviation</a:t>
            </a:r>
          </a:p>
          <a:p>
            <a:r>
              <a:rPr lang="en-US" b="1" dirty="0"/>
              <a:t>Shape</a:t>
            </a:r>
          </a:p>
          <a:p>
            <a:pPr lvl="1"/>
            <a:r>
              <a:rPr lang="en-US" dirty="0"/>
              <a:t>Binomial</a:t>
            </a:r>
          </a:p>
          <a:p>
            <a:pPr lvl="1"/>
            <a:r>
              <a:rPr lang="en-US" dirty="0"/>
              <a:t>Normal</a:t>
            </a:r>
          </a:p>
          <a:p>
            <a:pPr lvl="1"/>
            <a:r>
              <a:rPr lang="en-US" dirty="0"/>
              <a:t>Long Tail </a:t>
            </a:r>
          </a:p>
          <a:p>
            <a:pPr lvl="1"/>
            <a:endParaRPr lang="en-US" dirty="0"/>
          </a:p>
          <a:p>
            <a:pPr marL="274320" lvl="1" indent="0">
              <a:buNone/>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0" indent="0">
              <a:buNone/>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graphicFrame>
        <p:nvGraphicFramePr>
          <p:cNvPr id="5" name="Chart 4">
            <a:extLst>
              <a:ext uri="{FF2B5EF4-FFF2-40B4-BE49-F238E27FC236}">
                <a16:creationId xmlns:a16="http://schemas.microsoft.com/office/drawing/2014/main" id="{CB4E2B63-593C-447C-9E99-F382CBB3DF25}"/>
              </a:ext>
            </a:extLst>
          </p:cNvPr>
          <p:cNvGraphicFramePr/>
          <p:nvPr>
            <p:extLst>
              <p:ext uri="{D42A27DB-BD31-4B8C-83A1-F6EECF244321}">
                <p14:modId xmlns:p14="http://schemas.microsoft.com/office/powerpoint/2010/main" val="3650671193"/>
              </p:ext>
            </p:extLst>
          </p:nvPr>
        </p:nvGraphicFramePr>
        <p:xfrm>
          <a:off x="2560888" y="2220711"/>
          <a:ext cx="3041651" cy="37569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1491957073"/>
              </p:ext>
            </p:extLst>
          </p:nvPr>
        </p:nvGraphicFramePr>
        <p:xfrm>
          <a:off x="5863669" y="2513663"/>
          <a:ext cx="2867345" cy="3889562"/>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7398505" y="2241363"/>
            <a:ext cx="1745495" cy="91440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Checking Numbers</a:t>
            </a:r>
          </a:p>
        </p:txBody>
      </p:sp>
    </p:spTree>
    <p:extLst>
      <p:ext uri="{BB962C8B-B14F-4D97-AF65-F5344CB8AC3E}">
        <p14:creationId xmlns:p14="http://schemas.microsoft.com/office/powerpoint/2010/main" val="2488831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744485" y="423655"/>
            <a:ext cx="7543800" cy="1371600"/>
          </a:xfrm>
        </p:spPr>
        <p:txBody>
          <a:bodyPr anchor="ctr">
            <a:normAutofit/>
          </a:bodyPr>
          <a:lstStyle/>
          <a:p>
            <a:r>
              <a:rPr lang="en-US" dirty="0"/>
              <a:t>Box Plots </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sz="half" idx="1"/>
          </p:nvPr>
        </p:nvSpPr>
        <p:spPr>
          <a:xfrm>
            <a:off x="790479" y="1448909"/>
            <a:ext cx="3497580" cy="4400515"/>
          </a:xfrm>
        </p:spPr>
        <p:txBody>
          <a:bodyPr>
            <a:normAutofit fontScale="77500" lnSpcReduction="20000"/>
          </a:bodyPr>
          <a:lstStyle/>
          <a:p>
            <a:r>
              <a:rPr lang="en-US" b="1" dirty="0"/>
              <a:t>Max</a:t>
            </a:r>
          </a:p>
          <a:p>
            <a:r>
              <a:rPr lang="en-US" b="1" dirty="0"/>
              <a:t>Upper whisker = upper hinge + 1.5 IQR</a:t>
            </a:r>
          </a:p>
          <a:p>
            <a:r>
              <a:rPr lang="en-US" b="1" dirty="0"/>
              <a:t>3</a:t>
            </a:r>
            <a:r>
              <a:rPr lang="en-US" b="1" baseline="30000" dirty="0"/>
              <a:t>rd</a:t>
            </a:r>
            <a:r>
              <a:rPr lang="en-US" b="1" dirty="0"/>
              <a:t> quantile (upper hinge)</a:t>
            </a:r>
          </a:p>
          <a:p>
            <a:r>
              <a:rPr lang="en-US" b="1" dirty="0"/>
              <a:t>Median</a:t>
            </a:r>
          </a:p>
          <a:p>
            <a:r>
              <a:rPr lang="en-US" b="1" dirty="0"/>
              <a:t>1rst quantile (lower hinge)</a:t>
            </a:r>
          </a:p>
          <a:p>
            <a:r>
              <a:rPr lang="en-US" b="1" dirty="0"/>
              <a:t>Lower whisker = lower hinge – 1.5 IQR</a:t>
            </a:r>
          </a:p>
          <a:p>
            <a:r>
              <a:rPr lang="en-US" b="1" dirty="0"/>
              <a:t>Min</a:t>
            </a:r>
            <a:endParaRPr lang="en-US" dirty="0"/>
          </a:p>
          <a:p>
            <a:pPr marL="0" indent="0">
              <a:buNone/>
            </a:pPr>
            <a:endParaRPr lang="en-US" dirty="0"/>
          </a:p>
          <a:p>
            <a:pPr marL="0" indent="0">
              <a:buNone/>
            </a:pPr>
            <a:r>
              <a:rPr lang="en-US" dirty="0"/>
              <a:t>IQR = Upper hinge – Lower hinge)</a:t>
            </a:r>
          </a:p>
          <a:p>
            <a:pPr marL="0" indent="0">
              <a:buNone/>
            </a:pPr>
            <a:endParaRPr lang="en-US" sz="6400" dirty="0"/>
          </a:p>
          <a:p>
            <a:pPr marL="0" indent="0">
              <a:buNone/>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774CAC02-FDC1-4860-B879-F658A66DDB12}"/>
                  </a:ext>
                </a:extLst>
              </p:cNvPr>
              <p:cNvGraphicFramePr/>
              <p:nvPr>
                <p:extLst>
                  <p:ext uri="{D42A27DB-BD31-4B8C-83A1-F6EECF244321}">
                    <p14:modId xmlns:p14="http://schemas.microsoft.com/office/powerpoint/2010/main" val="4283761717"/>
                  </p:ext>
                </p:extLst>
              </p:nvPr>
            </p:nvGraphicFramePr>
            <p:xfrm>
              <a:off x="4670392" y="920326"/>
              <a:ext cx="4910667" cy="501734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7" name="Chart 6">
                <a:extLst>
                  <a:ext uri="{FF2B5EF4-FFF2-40B4-BE49-F238E27FC236}">
                    <a16:creationId xmlns:a16="http://schemas.microsoft.com/office/drawing/2014/main" id="{774CAC02-FDC1-4860-B879-F658A66DDB12}"/>
                  </a:ext>
                </a:extLst>
              </p:cNvPr>
              <p:cNvPicPr>
                <a:picLocks noGrp="1" noRot="1" noChangeAspect="1" noMove="1" noResize="1" noEditPoints="1" noAdjustHandles="1" noChangeArrowheads="1" noChangeShapeType="1"/>
              </p:cNvPicPr>
              <p:nvPr/>
            </p:nvPicPr>
            <p:blipFill>
              <a:blip r:embed="rId3"/>
              <a:stretch>
                <a:fillRect/>
              </a:stretch>
            </p:blipFill>
            <p:spPr>
              <a:xfrm>
                <a:off x="4670392" y="920326"/>
                <a:ext cx="4910667" cy="5017347"/>
              </a:xfrm>
              <a:prstGeom prst="rect">
                <a:avLst/>
              </a:prstGeom>
            </p:spPr>
          </p:pic>
        </mc:Fallback>
      </mc:AlternateContent>
    </p:spTree>
    <p:extLst>
      <p:ext uri="{BB962C8B-B14F-4D97-AF65-F5344CB8AC3E}">
        <p14:creationId xmlns:p14="http://schemas.microsoft.com/office/powerpoint/2010/main" val="222270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21-01-04 at 6.59.1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03883" y="4615259"/>
            <a:ext cx="2419361" cy="879767"/>
          </a:xfrm>
          <a:prstGeom prst="rect">
            <a:avLst/>
          </a:prstGeom>
        </p:spPr>
      </p:pic>
      <p:sp>
        <p:nvSpPr>
          <p:cNvPr id="11" name="Content Placeholder 10"/>
          <p:cNvSpPr>
            <a:spLocks noGrp="1"/>
          </p:cNvSpPr>
          <p:nvPr>
            <p:ph sz="half" idx="1"/>
          </p:nvPr>
        </p:nvSpPr>
        <p:spPr>
          <a:xfrm>
            <a:off x="295130" y="192322"/>
            <a:ext cx="3917180" cy="1313582"/>
          </a:xfrm>
        </p:spPr>
        <p:txBody>
          <a:bodyPr>
            <a:normAutofit/>
          </a:bodyPr>
          <a:lstStyle/>
          <a:p>
            <a:pPr marL="0" indent="0">
              <a:buNone/>
            </a:pPr>
            <a:r>
              <a:rPr lang="en-US" sz="4000" b="1" dirty="0"/>
              <a:t>Normal Distribution</a:t>
            </a:r>
          </a:p>
        </p:txBody>
      </p:sp>
      <p:sp>
        <p:nvSpPr>
          <p:cNvPr id="14" name="Content Placeholder 10"/>
          <p:cNvSpPr>
            <a:spLocks noGrp="1"/>
          </p:cNvSpPr>
          <p:nvPr>
            <p:ph sz="half" idx="1"/>
          </p:nvPr>
        </p:nvSpPr>
        <p:spPr>
          <a:xfrm>
            <a:off x="4594957" y="195825"/>
            <a:ext cx="4272359" cy="1313582"/>
          </a:xfrm>
        </p:spPr>
        <p:txBody>
          <a:bodyPr>
            <a:normAutofit/>
          </a:bodyPr>
          <a:lstStyle/>
          <a:p>
            <a:pPr marL="0" indent="0">
              <a:buNone/>
            </a:pPr>
            <a:r>
              <a:rPr lang="en-US" sz="4000" b="1" dirty="0"/>
              <a:t>Binomial Distribution</a:t>
            </a:r>
          </a:p>
        </p:txBody>
      </p:sp>
      <p:pic>
        <p:nvPicPr>
          <p:cNvPr id="18" name="Picture 17" descr="Screen Shot 2021-01-04 at 7.14.18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30653" y="1486537"/>
            <a:ext cx="3313505" cy="1235142"/>
          </a:xfrm>
          <a:prstGeom prst="rect">
            <a:avLst/>
          </a:prstGeom>
        </p:spPr>
      </p:pic>
      <p:sp>
        <p:nvSpPr>
          <p:cNvPr id="3" name="Rectangle 2"/>
          <p:cNvSpPr/>
          <p:nvPr/>
        </p:nvSpPr>
        <p:spPr>
          <a:xfrm>
            <a:off x="295131" y="5530547"/>
            <a:ext cx="3890349" cy="1200329"/>
          </a:xfrm>
          <a:prstGeom prst="rect">
            <a:avLst/>
          </a:prstGeom>
        </p:spPr>
        <p:txBody>
          <a:bodyPr wrap="square">
            <a:spAutoFit/>
          </a:bodyPr>
          <a:lstStyle/>
          <a:p>
            <a:r>
              <a:rPr lang="en-US" dirty="0"/>
              <a:t>The parameter mu  is the mean or expectation of the distribution, while the parameter sigma  is its standard deviation.</a:t>
            </a:r>
          </a:p>
        </p:txBody>
      </p:sp>
      <p:pic>
        <p:nvPicPr>
          <p:cNvPr id="4" name="Picture 3" descr="Screen Shot 2021-01-07 at 3.36.3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57" y="1432097"/>
            <a:ext cx="3705970" cy="2421654"/>
          </a:xfrm>
          <a:prstGeom prst="rect">
            <a:avLst/>
          </a:prstGeom>
        </p:spPr>
      </p:pic>
      <p:sp>
        <p:nvSpPr>
          <p:cNvPr id="5" name="Rectangle 4"/>
          <p:cNvSpPr/>
          <p:nvPr/>
        </p:nvSpPr>
        <p:spPr>
          <a:xfrm>
            <a:off x="4963581" y="5007180"/>
            <a:ext cx="3890320" cy="1477328"/>
          </a:xfrm>
          <a:prstGeom prst="rect">
            <a:avLst/>
          </a:prstGeom>
        </p:spPr>
        <p:txBody>
          <a:bodyPr wrap="square">
            <a:spAutoFit/>
          </a:bodyPr>
          <a:lstStyle/>
          <a:p>
            <a:endParaRPr lang="en-US" dirty="0"/>
          </a:p>
          <a:p>
            <a:r>
              <a:rPr lang="en-US" dirty="0"/>
              <a:t>The binomial distribution B(</a:t>
            </a:r>
            <a:r>
              <a:rPr lang="en-US" dirty="0" err="1"/>
              <a:t>n,p</a:t>
            </a:r>
            <a:r>
              <a:rPr lang="en-US" dirty="0"/>
              <a:t>) is approximately normal with mean </a:t>
            </a:r>
            <a:r>
              <a:rPr lang="en-US" dirty="0" err="1"/>
              <a:t>np</a:t>
            </a:r>
            <a:r>
              <a:rPr lang="en-US" dirty="0"/>
              <a:t> and variance </a:t>
            </a:r>
            <a:r>
              <a:rPr lang="en-US" dirty="0" err="1"/>
              <a:t>np</a:t>
            </a:r>
            <a:r>
              <a:rPr lang="en-US" dirty="0"/>
              <a:t>(1-p) for large n and for p not too close to 0 or 1.</a:t>
            </a:r>
          </a:p>
        </p:txBody>
      </p:sp>
      <p:pic>
        <p:nvPicPr>
          <p:cNvPr id="6" name="Picture 5" descr="Screen Shot 2021-01-07 at 3.46.1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145" y="3774474"/>
            <a:ext cx="3679526" cy="832274"/>
          </a:xfrm>
          <a:prstGeom prst="rect">
            <a:avLst/>
          </a:prstGeom>
        </p:spPr>
      </p:pic>
    </p:spTree>
    <p:extLst>
      <p:ext uri="{BB962C8B-B14F-4D97-AF65-F5344CB8AC3E}">
        <p14:creationId xmlns:p14="http://schemas.microsoft.com/office/powerpoint/2010/main" val="4197748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1347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800100" y="642594"/>
            <a:ext cx="7543800" cy="1371600"/>
          </a:xfrm>
        </p:spPr>
        <p:txBody>
          <a:bodyPr anchor="ctr">
            <a:normAutofit/>
          </a:bodyPr>
          <a:lstStyle/>
          <a:p>
            <a:r>
              <a:rPr lang="en-US" dirty="0"/>
              <a:t>Data Problems</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sz="half" idx="1"/>
          </p:nvPr>
        </p:nvSpPr>
        <p:spPr>
          <a:xfrm>
            <a:off x="800100" y="2103120"/>
            <a:ext cx="7867650" cy="3749040"/>
          </a:xfrm>
        </p:spPr>
        <p:txBody>
          <a:bodyPr>
            <a:normAutofit fontScale="92500" lnSpcReduction="20000"/>
          </a:bodyPr>
          <a:lstStyle/>
          <a:p>
            <a:r>
              <a:rPr lang="en-US" dirty="0"/>
              <a:t>Missing data</a:t>
            </a:r>
          </a:p>
          <a:p>
            <a:pPr lvl="1"/>
            <a:r>
              <a:rPr lang="en-US" dirty="0">
                <a:solidFill>
                  <a:srgbClr val="202122"/>
                </a:solidFill>
                <a:latin typeface="Arial" panose="020B0604020202020204" pitchFamily="34" charset="0"/>
              </a:rPr>
              <a:t>In </a:t>
            </a:r>
            <a:r>
              <a:rPr lang="en-US" dirty="0">
                <a:solidFill>
                  <a:srgbClr val="0B0080"/>
                </a:solidFill>
                <a:latin typeface="Arial" panose="020B0604020202020204" pitchFamily="34" charset="0"/>
                <a:hlinkClick r:id="rId2" tooltip="Statistics"/>
              </a:rPr>
              <a:t>statistics</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missing data</a:t>
            </a:r>
            <a:r>
              <a:rPr lang="en-US" dirty="0">
                <a:solidFill>
                  <a:srgbClr val="202122"/>
                </a:solidFill>
                <a:latin typeface="Arial" panose="020B0604020202020204" pitchFamily="34" charset="0"/>
              </a:rPr>
              <a:t>, or </a:t>
            </a:r>
            <a:r>
              <a:rPr lang="en-US" b="1" dirty="0">
                <a:solidFill>
                  <a:srgbClr val="202122"/>
                </a:solidFill>
                <a:latin typeface="Arial" panose="020B0604020202020204" pitchFamily="34" charset="0"/>
              </a:rPr>
              <a:t>missing values</a:t>
            </a:r>
            <a:r>
              <a:rPr lang="en-US" dirty="0">
                <a:solidFill>
                  <a:srgbClr val="202122"/>
                </a:solidFill>
                <a:latin typeface="Arial" panose="020B0604020202020204" pitchFamily="34" charset="0"/>
              </a:rPr>
              <a:t>, occur when no </a:t>
            </a:r>
            <a:r>
              <a:rPr lang="en-US" dirty="0">
                <a:solidFill>
                  <a:srgbClr val="0B0080"/>
                </a:solidFill>
                <a:latin typeface="Arial" panose="020B0604020202020204" pitchFamily="34" charset="0"/>
                <a:hlinkClick r:id="rId3" tooltip="Data"/>
              </a:rPr>
              <a:t>data</a:t>
            </a:r>
            <a:r>
              <a:rPr lang="en-US" dirty="0">
                <a:solidFill>
                  <a:srgbClr val="202122"/>
                </a:solidFill>
                <a:latin typeface="Arial" panose="020B0604020202020204" pitchFamily="34" charset="0"/>
              </a:rPr>
              <a:t> </a:t>
            </a:r>
            <a:r>
              <a:rPr lang="en-US" dirty="0">
                <a:solidFill>
                  <a:srgbClr val="0B0080"/>
                </a:solidFill>
                <a:latin typeface="Arial" panose="020B0604020202020204" pitchFamily="34" charset="0"/>
                <a:hlinkClick r:id="rId4" tooltip="Value (mathematics)"/>
              </a:rPr>
              <a:t>value</a:t>
            </a:r>
            <a:r>
              <a:rPr lang="en-US" dirty="0">
                <a:solidFill>
                  <a:srgbClr val="202122"/>
                </a:solidFill>
                <a:latin typeface="Arial" panose="020B0604020202020204" pitchFamily="34" charset="0"/>
              </a:rPr>
              <a:t> is stored for the </a:t>
            </a:r>
            <a:r>
              <a:rPr lang="en-US" dirty="0">
                <a:solidFill>
                  <a:srgbClr val="0B0080"/>
                </a:solidFill>
                <a:latin typeface="Arial" panose="020B0604020202020204" pitchFamily="34" charset="0"/>
                <a:hlinkClick r:id="rId5" tooltip="Variable (mathematics)"/>
              </a:rPr>
              <a:t>variable</a:t>
            </a:r>
            <a:r>
              <a:rPr lang="en-US" dirty="0">
                <a:solidFill>
                  <a:srgbClr val="202122"/>
                </a:solidFill>
                <a:latin typeface="Arial" panose="020B0604020202020204" pitchFamily="34" charset="0"/>
              </a:rPr>
              <a:t> in an </a:t>
            </a:r>
            <a:r>
              <a:rPr lang="en-US" dirty="0">
                <a:solidFill>
                  <a:srgbClr val="0B0080"/>
                </a:solidFill>
                <a:latin typeface="Arial" panose="020B0604020202020204" pitchFamily="34" charset="0"/>
                <a:hlinkClick r:id="rId6" tooltip="Unit of observation"/>
              </a:rPr>
              <a:t>observation</a:t>
            </a:r>
            <a:r>
              <a:rPr lang="en-US" dirty="0">
                <a:solidFill>
                  <a:srgbClr val="202122"/>
                </a:solidFill>
                <a:latin typeface="Arial" panose="020B0604020202020204" pitchFamily="34" charset="0"/>
              </a:rPr>
              <a:t>. </a:t>
            </a:r>
            <a:endParaRPr lang="en-US" dirty="0"/>
          </a:p>
          <a:p>
            <a:r>
              <a:rPr lang="en-US" dirty="0"/>
              <a:t>Strange Values?</a:t>
            </a:r>
          </a:p>
          <a:p>
            <a:r>
              <a:rPr lang="en-US" dirty="0"/>
              <a:t>Outliers?</a:t>
            </a:r>
          </a:p>
          <a:p>
            <a:pPr lvl="1"/>
            <a:r>
              <a:rPr lang="en-US" dirty="0"/>
              <a:t>In </a:t>
            </a:r>
            <a:r>
              <a:rPr lang="en-US" dirty="0">
                <a:hlinkClick r:id="rId2" tooltip="Statistics"/>
              </a:rPr>
              <a:t>statistics</a:t>
            </a:r>
            <a:r>
              <a:rPr lang="en-US" dirty="0"/>
              <a:t>, an </a:t>
            </a:r>
            <a:r>
              <a:rPr lang="en-US" b="1" dirty="0"/>
              <a:t>outlier</a:t>
            </a:r>
            <a:r>
              <a:rPr lang="en-US" dirty="0"/>
              <a:t> is a </a:t>
            </a:r>
            <a:r>
              <a:rPr lang="en-US" dirty="0">
                <a:hlinkClick r:id="rId7" tooltip="Data point"/>
              </a:rPr>
              <a:t>data point</a:t>
            </a:r>
            <a:r>
              <a:rPr lang="en-US" dirty="0"/>
              <a:t> that differs significantly from other observations.</a:t>
            </a:r>
            <a:r>
              <a:rPr lang="en-US" baseline="30000" dirty="0">
                <a:hlinkClick r:id="rId8"/>
              </a:rPr>
              <a:t>]</a:t>
            </a:r>
            <a:r>
              <a:rPr lang="en-US" dirty="0"/>
              <a:t> An outlier may be due to variability in the measurement or it may indicate experimental error; the latter are sometimes excluded from the </a:t>
            </a:r>
            <a:r>
              <a:rPr lang="en-US" dirty="0">
                <a:hlinkClick r:id="rId9" tooltip="Data set"/>
              </a:rPr>
              <a:t>data set</a:t>
            </a:r>
            <a:r>
              <a:rPr lang="en-US" dirty="0"/>
              <a:t>. An outlier can cause serious problems in statistical analyses.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5" name="Rectangle 4">
            <a:extLst>
              <a:ext uri="{FF2B5EF4-FFF2-40B4-BE49-F238E27FC236}">
                <a16:creationId xmlns:a16="http://schemas.microsoft.com/office/drawing/2014/main" id="{D5F140B0-67D3-4D23-9AC8-52E50492BCFC}"/>
              </a:ext>
            </a:extLst>
          </p:cNvPr>
          <p:cNvSpPr/>
          <p:nvPr/>
        </p:nvSpPr>
        <p:spPr>
          <a:xfrm>
            <a:off x="3042821" y="1633894"/>
            <a:ext cx="5939162"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36587667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330529" y="83021"/>
            <a:ext cx="8223249" cy="1371600"/>
          </a:xfrm>
        </p:spPr>
        <p:txBody>
          <a:bodyPr>
            <a:normAutofit/>
          </a:bodyPr>
          <a:lstStyle/>
          <a:p>
            <a:r>
              <a:rPr lang="en-US" dirty="0">
                <a:latin typeface="Calibri" panose="020F0502020204030204" pitchFamily="34" charset="0"/>
                <a:cs typeface="Calibri" panose="020F0502020204030204" pitchFamily="34" charset="0"/>
              </a:rPr>
              <a:t>How should you handle missing data</a:t>
            </a:r>
          </a:p>
        </p:txBody>
      </p:sp>
      <p:sp>
        <p:nvSpPr>
          <p:cNvPr id="6" name="Content Placeholder 2">
            <a:extLst>
              <a:ext uri="{FF2B5EF4-FFF2-40B4-BE49-F238E27FC236}">
                <a16:creationId xmlns:a16="http://schemas.microsoft.com/office/drawing/2014/main" id="{35A08F58-AC2F-4524-A6EF-2C93D17F9F5A}"/>
              </a:ext>
            </a:extLst>
          </p:cNvPr>
          <p:cNvSpPr txBox="1">
            <a:spLocks/>
          </p:cNvSpPr>
          <p:nvPr/>
        </p:nvSpPr>
        <p:spPr>
          <a:xfrm>
            <a:off x="492560" y="2693574"/>
            <a:ext cx="3987349" cy="151758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600" dirty="0"/>
              <a:t>Time series data can not miss the time series pattern</a:t>
            </a:r>
          </a:p>
          <a:p>
            <a:pPr marL="0" indent="0">
              <a:buFont typeface="Garamond" pitchFamily="18" charset="0"/>
              <a:buNone/>
            </a:pPr>
            <a:endParaRPr lang="en-US" dirty="0"/>
          </a:p>
        </p:txBody>
      </p:sp>
      <p:sp>
        <p:nvSpPr>
          <p:cNvPr id="5" name="Content Placeholder 4"/>
          <p:cNvSpPr>
            <a:spLocks noGrp="1"/>
          </p:cNvSpPr>
          <p:nvPr>
            <p:ph idx="1"/>
          </p:nvPr>
        </p:nvSpPr>
        <p:spPr>
          <a:xfrm>
            <a:off x="539642" y="1140768"/>
            <a:ext cx="7543800" cy="1518102"/>
          </a:xfrm>
        </p:spPr>
        <p:txBody>
          <a:bodyPr>
            <a:normAutofit fontScale="85000" lnSpcReduction="20000"/>
          </a:bodyPr>
          <a:lstStyle/>
          <a:p>
            <a:r>
              <a:rPr lang="en-US" sz="2000" dirty="0"/>
              <a:t>Can I dropped the missing data? </a:t>
            </a:r>
          </a:p>
          <a:p>
            <a:pPr lvl="1"/>
            <a:r>
              <a:rPr lang="en-US" sz="1800" dirty="0"/>
              <a:t>Yes, if you are sure you are not going to be dropping essential information for your analysis</a:t>
            </a:r>
          </a:p>
          <a:p>
            <a:r>
              <a:rPr lang="en-US" sz="2000" dirty="0"/>
              <a:t>Should I impute it?</a:t>
            </a:r>
          </a:p>
          <a:p>
            <a:pPr lvl="1"/>
            <a:r>
              <a:rPr lang="en-US" sz="1800" dirty="0"/>
              <a:t>Yes if you can</a:t>
            </a:r>
            <a:endParaRPr lang="en-US" sz="2000" dirty="0"/>
          </a:p>
          <a:p>
            <a:pPr marL="0" indent="0">
              <a:buNone/>
            </a:pPr>
            <a:r>
              <a:rPr lang="en-US" sz="2000" dirty="0"/>
              <a:t>Situations when dropping missing data can cause problems:</a:t>
            </a:r>
          </a:p>
          <a:p>
            <a:endParaRPr lang="en-US" sz="2000" dirty="0"/>
          </a:p>
        </p:txBody>
      </p:sp>
      <p:sp>
        <p:nvSpPr>
          <p:cNvPr id="7" name="Content Placeholder 2">
            <a:extLst>
              <a:ext uri="{FF2B5EF4-FFF2-40B4-BE49-F238E27FC236}">
                <a16:creationId xmlns:a16="http://schemas.microsoft.com/office/drawing/2014/main" id="{35A08F58-AC2F-4524-A6EF-2C93D17F9F5A}"/>
              </a:ext>
            </a:extLst>
          </p:cNvPr>
          <p:cNvSpPr txBox="1">
            <a:spLocks/>
          </p:cNvSpPr>
          <p:nvPr/>
        </p:nvSpPr>
        <p:spPr>
          <a:xfrm>
            <a:off x="4618346" y="2707151"/>
            <a:ext cx="4118625" cy="728618"/>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2100" dirty="0"/>
              <a:t>Analyzing Emails in 2020.</a:t>
            </a:r>
          </a:p>
          <a:p>
            <a:pPr marL="0" indent="0">
              <a:buNone/>
            </a:pPr>
            <a:r>
              <a:rPr lang="en-US" sz="1600" dirty="0"/>
              <a:t>You can not loose counts if you dropped the missing specialties.</a:t>
            </a:r>
            <a:r>
              <a:rPr lang="en-US" dirty="0"/>
              <a:t> </a:t>
            </a:r>
          </a:p>
          <a:p>
            <a:pPr marL="0" indent="0">
              <a:buFont typeface="Garamond" pitchFamily="18" charse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46105415"/>
              </p:ext>
            </p:extLst>
          </p:nvPr>
        </p:nvGraphicFramePr>
        <p:xfrm>
          <a:off x="578903" y="3368614"/>
          <a:ext cx="2568941" cy="3200400"/>
        </p:xfrm>
        <a:graphic>
          <a:graphicData uri="http://schemas.openxmlformats.org/drawingml/2006/table">
            <a:tbl>
              <a:tblPr firstRow="1" bandRow="1">
                <a:tableStyleId>{69012ECD-51FC-41F1-AA8D-1B2483CD663E}</a:tableStyleId>
              </a:tblPr>
              <a:tblGrid>
                <a:gridCol w="727383">
                  <a:extLst>
                    <a:ext uri="{9D8B030D-6E8A-4147-A177-3AD203B41FA5}">
                      <a16:colId xmlns:a16="http://schemas.microsoft.com/office/drawing/2014/main" val="20000"/>
                    </a:ext>
                  </a:extLst>
                </a:gridCol>
                <a:gridCol w="784834">
                  <a:extLst>
                    <a:ext uri="{9D8B030D-6E8A-4147-A177-3AD203B41FA5}">
                      <a16:colId xmlns:a16="http://schemas.microsoft.com/office/drawing/2014/main" val="20001"/>
                    </a:ext>
                  </a:extLst>
                </a:gridCol>
                <a:gridCol w="1056724">
                  <a:extLst>
                    <a:ext uri="{9D8B030D-6E8A-4147-A177-3AD203B41FA5}">
                      <a16:colId xmlns:a16="http://schemas.microsoft.com/office/drawing/2014/main" val="20002"/>
                    </a:ext>
                  </a:extLst>
                </a:gridCol>
              </a:tblGrid>
              <a:tr h="194196">
                <a:tc>
                  <a:txBody>
                    <a:bodyPr/>
                    <a:lstStyle/>
                    <a:p>
                      <a:r>
                        <a:rPr lang="en-US" sz="1200" dirty="0"/>
                        <a:t>Date</a:t>
                      </a:r>
                    </a:p>
                  </a:txBody>
                  <a:tcPr marL="68580" marR="68580"/>
                </a:tc>
                <a:tc>
                  <a:txBody>
                    <a:bodyPr/>
                    <a:lstStyle/>
                    <a:p>
                      <a:r>
                        <a:rPr lang="en-US" sz="1200" dirty="0"/>
                        <a:t>Beer’s sales</a:t>
                      </a:r>
                    </a:p>
                  </a:txBody>
                  <a:tcPr marL="68580" marR="68580"/>
                </a:tc>
                <a:tc>
                  <a:txBody>
                    <a:bodyPr/>
                    <a:lstStyle/>
                    <a:p>
                      <a:r>
                        <a:rPr lang="en-US" sz="1200" dirty="0"/>
                        <a:t>Bread</a:t>
                      </a:r>
                      <a:r>
                        <a:rPr lang="en-US" sz="1200" baseline="0" dirty="0"/>
                        <a:t> sales</a:t>
                      </a:r>
                      <a:endParaRPr lang="en-US" sz="1200" dirty="0"/>
                    </a:p>
                  </a:txBody>
                  <a:tcPr marL="68580" marR="68580"/>
                </a:tc>
                <a:extLst>
                  <a:ext uri="{0D108BD9-81ED-4DB2-BD59-A6C34878D82A}">
                    <a16:rowId xmlns:a16="http://schemas.microsoft.com/office/drawing/2014/main" val="10000"/>
                  </a:ext>
                </a:extLst>
              </a:tr>
              <a:tr h="194196">
                <a:tc>
                  <a:txBody>
                    <a:bodyPr/>
                    <a:lstStyle/>
                    <a:p>
                      <a:r>
                        <a:rPr lang="en-US" sz="1200" dirty="0"/>
                        <a:t>Week1</a:t>
                      </a:r>
                    </a:p>
                  </a:txBody>
                  <a:tcPr marL="68580" marR="68580"/>
                </a:tc>
                <a:tc>
                  <a:txBody>
                    <a:bodyPr/>
                    <a:lstStyle/>
                    <a:p>
                      <a:pPr algn="ctr"/>
                      <a:r>
                        <a:rPr lang="en-US" sz="1200" dirty="0"/>
                        <a:t>34</a:t>
                      </a:r>
                    </a:p>
                  </a:txBody>
                  <a:tcPr marL="68580" marR="68580"/>
                </a:tc>
                <a:tc>
                  <a:txBody>
                    <a:bodyPr/>
                    <a:lstStyle/>
                    <a:p>
                      <a:pPr algn="ctr"/>
                      <a:r>
                        <a:rPr lang="en-US" sz="1200" dirty="0"/>
                        <a:t>68</a:t>
                      </a:r>
                    </a:p>
                  </a:txBody>
                  <a:tcPr marL="68580" marR="68580"/>
                </a:tc>
                <a:extLst>
                  <a:ext uri="{0D108BD9-81ED-4DB2-BD59-A6C34878D82A}">
                    <a16:rowId xmlns:a16="http://schemas.microsoft.com/office/drawing/2014/main" val="10001"/>
                  </a:ext>
                </a:extLst>
              </a:tr>
              <a:tr h="194196">
                <a:tc>
                  <a:txBody>
                    <a:bodyPr/>
                    <a:lstStyle/>
                    <a:p>
                      <a:r>
                        <a:rPr lang="en-US" sz="1200" dirty="0"/>
                        <a:t>week2</a:t>
                      </a:r>
                    </a:p>
                  </a:txBody>
                  <a:tcPr marL="68580" marR="68580"/>
                </a:tc>
                <a:tc>
                  <a:txBody>
                    <a:bodyPr/>
                    <a:lstStyle/>
                    <a:p>
                      <a:pPr algn="ctr"/>
                      <a:r>
                        <a:rPr lang="en-US" sz="1200" dirty="0"/>
                        <a:t>44</a:t>
                      </a:r>
                    </a:p>
                  </a:txBody>
                  <a:tcPr marL="68580" marR="68580"/>
                </a:tc>
                <a:tc>
                  <a:txBody>
                    <a:bodyPr/>
                    <a:lstStyle/>
                    <a:p>
                      <a:pPr algn="ctr"/>
                      <a:r>
                        <a:rPr lang="en-US" sz="1200" dirty="0"/>
                        <a:t>88</a:t>
                      </a:r>
                    </a:p>
                  </a:txBody>
                  <a:tcPr marL="68580" marR="68580"/>
                </a:tc>
                <a:extLst>
                  <a:ext uri="{0D108BD9-81ED-4DB2-BD59-A6C34878D82A}">
                    <a16:rowId xmlns:a16="http://schemas.microsoft.com/office/drawing/2014/main" val="10002"/>
                  </a:ext>
                </a:extLst>
              </a:tr>
              <a:tr h="194196">
                <a:tc>
                  <a:txBody>
                    <a:bodyPr/>
                    <a:lstStyle/>
                    <a:p>
                      <a:r>
                        <a:rPr lang="en-US" sz="1200" dirty="0"/>
                        <a:t>week3</a:t>
                      </a:r>
                    </a:p>
                  </a:txBody>
                  <a:tcPr marL="68580" marR="68580"/>
                </a:tc>
                <a:tc>
                  <a:txBody>
                    <a:bodyPr/>
                    <a:lstStyle/>
                    <a:p>
                      <a:pPr algn="ctr"/>
                      <a:r>
                        <a:rPr lang="en-US" sz="1200" dirty="0"/>
                        <a:t>54</a:t>
                      </a:r>
                    </a:p>
                  </a:txBody>
                  <a:tcPr marL="68580" marR="68580"/>
                </a:tc>
                <a:tc>
                  <a:txBody>
                    <a:bodyPr/>
                    <a:lstStyle/>
                    <a:p>
                      <a:pPr algn="ctr"/>
                      <a:r>
                        <a:rPr lang="en-US" sz="1200" dirty="0"/>
                        <a:t>108</a:t>
                      </a:r>
                    </a:p>
                  </a:txBody>
                  <a:tcPr marL="68580" marR="68580"/>
                </a:tc>
                <a:extLst>
                  <a:ext uri="{0D108BD9-81ED-4DB2-BD59-A6C34878D82A}">
                    <a16:rowId xmlns:a16="http://schemas.microsoft.com/office/drawing/2014/main" val="10003"/>
                  </a:ext>
                </a:extLst>
              </a:tr>
              <a:tr h="194196">
                <a:tc>
                  <a:txBody>
                    <a:bodyPr/>
                    <a:lstStyle/>
                    <a:p>
                      <a:r>
                        <a:rPr lang="en-US" sz="1200" dirty="0"/>
                        <a:t>week4</a:t>
                      </a:r>
                    </a:p>
                  </a:txBody>
                  <a:tcPr marL="68580" marR="68580"/>
                </a:tc>
                <a:tc>
                  <a:txBody>
                    <a:bodyPr/>
                    <a:lstStyle/>
                    <a:p>
                      <a:pPr algn="ctr"/>
                      <a:r>
                        <a:rPr lang="en-US" sz="1200" dirty="0"/>
                        <a:t>56</a:t>
                      </a:r>
                    </a:p>
                  </a:txBody>
                  <a:tcPr marL="68580" marR="68580"/>
                </a:tc>
                <a:tc>
                  <a:txBody>
                    <a:bodyPr/>
                    <a:lstStyle/>
                    <a:p>
                      <a:pPr algn="ctr"/>
                      <a:r>
                        <a:rPr lang="en-US" sz="1200" dirty="0"/>
                        <a:t>112</a:t>
                      </a:r>
                    </a:p>
                  </a:txBody>
                  <a:tcPr marL="68580" marR="68580"/>
                </a:tc>
                <a:extLst>
                  <a:ext uri="{0D108BD9-81ED-4DB2-BD59-A6C34878D82A}">
                    <a16:rowId xmlns:a16="http://schemas.microsoft.com/office/drawing/2014/main" val="10004"/>
                  </a:ext>
                </a:extLst>
              </a:tr>
              <a:tr h="194196">
                <a:tc>
                  <a:txBody>
                    <a:bodyPr/>
                    <a:lstStyle/>
                    <a:p>
                      <a:r>
                        <a:rPr lang="en-US" sz="1200" dirty="0"/>
                        <a:t>week5</a:t>
                      </a:r>
                    </a:p>
                  </a:txBody>
                  <a:tcPr marL="68580" marR="68580"/>
                </a:tc>
                <a:tc>
                  <a:txBody>
                    <a:bodyPr/>
                    <a:lstStyle/>
                    <a:p>
                      <a:pPr algn="ctr"/>
                      <a:r>
                        <a:rPr lang="en-US" sz="1200" dirty="0"/>
                        <a:t>43</a:t>
                      </a:r>
                    </a:p>
                  </a:txBody>
                  <a:tcPr marL="68580" marR="68580"/>
                </a:tc>
                <a:tc>
                  <a:txBody>
                    <a:bodyPr/>
                    <a:lstStyle/>
                    <a:p>
                      <a:pPr algn="ctr"/>
                      <a:r>
                        <a:rPr lang="en-US" sz="1200" dirty="0"/>
                        <a:t>86</a:t>
                      </a:r>
                    </a:p>
                  </a:txBody>
                  <a:tcPr marL="68580" marR="68580"/>
                </a:tc>
                <a:extLst>
                  <a:ext uri="{0D108BD9-81ED-4DB2-BD59-A6C34878D82A}">
                    <a16:rowId xmlns:a16="http://schemas.microsoft.com/office/drawing/2014/main" val="10005"/>
                  </a:ext>
                </a:extLst>
              </a:tr>
              <a:tr h="194196">
                <a:tc>
                  <a:txBody>
                    <a:bodyPr/>
                    <a:lstStyle/>
                    <a:p>
                      <a:r>
                        <a:rPr lang="en-US" sz="1200" dirty="0"/>
                        <a:t>week6</a:t>
                      </a:r>
                    </a:p>
                  </a:txBody>
                  <a:tcPr marL="68580" marR="68580">
                    <a:solidFill>
                      <a:schemeClr val="bg2">
                        <a:lumMod val="90000"/>
                      </a:schemeClr>
                    </a:solidFill>
                  </a:tcPr>
                </a:tc>
                <a:tc>
                  <a:txBody>
                    <a:bodyPr/>
                    <a:lstStyle/>
                    <a:p>
                      <a:pPr algn="ctr"/>
                      <a:r>
                        <a:rPr lang="mr-IN" sz="1200" dirty="0"/>
                        <a:t>…</a:t>
                      </a:r>
                      <a:endParaRPr lang="en-US" sz="1200" dirty="0"/>
                    </a:p>
                  </a:txBody>
                  <a:tcPr marL="68580" marR="68580">
                    <a:solidFill>
                      <a:schemeClr val="bg2">
                        <a:lumMod val="90000"/>
                      </a:schemeClr>
                    </a:solidFill>
                  </a:tcPr>
                </a:tc>
                <a:tc>
                  <a:txBody>
                    <a:bodyPr/>
                    <a:lstStyle/>
                    <a:p>
                      <a:pPr algn="ctr"/>
                      <a:r>
                        <a:rPr lang="en-US" sz="1200" dirty="0"/>
                        <a:t>44</a:t>
                      </a:r>
                    </a:p>
                  </a:txBody>
                  <a:tcPr marL="68580" marR="68580">
                    <a:solidFill>
                      <a:schemeClr val="bg2">
                        <a:lumMod val="90000"/>
                      </a:schemeClr>
                    </a:solidFill>
                  </a:tcPr>
                </a:tc>
                <a:extLst>
                  <a:ext uri="{0D108BD9-81ED-4DB2-BD59-A6C34878D82A}">
                    <a16:rowId xmlns:a16="http://schemas.microsoft.com/office/drawing/2014/main" val="10006"/>
                  </a:ext>
                </a:extLst>
              </a:tr>
              <a:tr h="194196">
                <a:tc>
                  <a:txBody>
                    <a:bodyPr/>
                    <a:lstStyle/>
                    <a:p>
                      <a:r>
                        <a:rPr lang="en-US" sz="1200" dirty="0"/>
                        <a:t>week7</a:t>
                      </a:r>
                    </a:p>
                  </a:txBody>
                  <a:tcPr marL="68580" marR="68580"/>
                </a:tc>
                <a:tc>
                  <a:txBody>
                    <a:bodyPr/>
                    <a:lstStyle/>
                    <a:p>
                      <a:pPr algn="ctr"/>
                      <a:r>
                        <a:rPr lang="en-US" sz="1200" dirty="0"/>
                        <a:t>34</a:t>
                      </a:r>
                    </a:p>
                  </a:txBody>
                  <a:tcPr marL="68580" marR="68580"/>
                </a:tc>
                <a:tc>
                  <a:txBody>
                    <a:bodyPr/>
                    <a:lstStyle/>
                    <a:p>
                      <a:pPr algn="ctr"/>
                      <a:r>
                        <a:rPr lang="en-US" sz="1200" dirty="0"/>
                        <a:t>68</a:t>
                      </a:r>
                    </a:p>
                  </a:txBody>
                  <a:tcPr marL="68580" marR="68580"/>
                </a:tc>
                <a:extLst>
                  <a:ext uri="{0D108BD9-81ED-4DB2-BD59-A6C34878D82A}">
                    <a16:rowId xmlns:a16="http://schemas.microsoft.com/office/drawing/2014/main" val="10007"/>
                  </a:ext>
                </a:extLst>
              </a:tr>
              <a:tr h="194196">
                <a:tc>
                  <a:txBody>
                    <a:bodyPr/>
                    <a:lstStyle/>
                    <a:p>
                      <a:r>
                        <a:rPr lang="en-US" sz="1200" dirty="0"/>
                        <a:t>week8</a:t>
                      </a:r>
                    </a:p>
                  </a:txBody>
                  <a:tcPr marL="68580" marR="68580"/>
                </a:tc>
                <a:tc>
                  <a:txBody>
                    <a:bodyPr/>
                    <a:lstStyle/>
                    <a:p>
                      <a:pPr algn="ctr"/>
                      <a:r>
                        <a:rPr lang="en-US" sz="1200" dirty="0"/>
                        <a:t>44</a:t>
                      </a:r>
                    </a:p>
                  </a:txBody>
                  <a:tcPr marL="68580" marR="68580"/>
                </a:tc>
                <a:tc>
                  <a:txBody>
                    <a:bodyPr/>
                    <a:lstStyle/>
                    <a:p>
                      <a:pPr algn="ctr"/>
                      <a:r>
                        <a:rPr lang="en-US" sz="1200" dirty="0"/>
                        <a:t>88</a:t>
                      </a:r>
                    </a:p>
                  </a:txBody>
                  <a:tcPr marL="68580" marR="68580"/>
                </a:tc>
                <a:extLst>
                  <a:ext uri="{0D108BD9-81ED-4DB2-BD59-A6C34878D82A}">
                    <a16:rowId xmlns:a16="http://schemas.microsoft.com/office/drawing/2014/main" val="10008"/>
                  </a:ext>
                </a:extLst>
              </a:tr>
              <a:tr h="194196">
                <a:tc>
                  <a:txBody>
                    <a:bodyPr/>
                    <a:lstStyle/>
                    <a:p>
                      <a:r>
                        <a:rPr lang="en-US" sz="1200" dirty="0"/>
                        <a:t>week9</a:t>
                      </a:r>
                    </a:p>
                  </a:txBody>
                  <a:tcPr marL="68580" marR="68580"/>
                </a:tc>
                <a:tc>
                  <a:txBody>
                    <a:bodyPr/>
                    <a:lstStyle/>
                    <a:p>
                      <a:pPr algn="ctr"/>
                      <a:r>
                        <a:rPr lang="en-US" sz="1200" dirty="0"/>
                        <a:t>54</a:t>
                      </a:r>
                    </a:p>
                  </a:txBody>
                  <a:tcPr marL="68580" marR="68580"/>
                </a:tc>
                <a:tc>
                  <a:txBody>
                    <a:bodyPr/>
                    <a:lstStyle/>
                    <a:p>
                      <a:pPr algn="ctr"/>
                      <a:r>
                        <a:rPr lang="en-US" sz="1200" dirty="0"/>
                        <a:t>108</a:t>
                      </a:r>
                    </a:p>
                  </a:txBody>
                  <a:tcPr marL="68580" marR="68580"/>
                </a:tc>
                <a:extLst>
                  <a:ext uri="{0D108BD9-81ED-4DB2-BD59-A6C34878D82A}">
                    <a16:rowId xmlns:a16="http://schemas.microsoft.com/office/drawing/2014/main" val="10009"/>
                  </a:ext>
                </a:extLst>
              </a:tr>
              <a:tr h="194196">
                <a:tc>
                  <a:txBody>
                    <a:bodyPr/>
                    <a:lstStyle/>
                    <a:p>
                      <a:r>
                        <a:rPr lang="en-US" sz="1200" dirty="0"/>
                        <a:t>week10</a:t>
                      </a:r>
                    </a:p>
                  </a:txBody>
                  <a:tcPr marL="68580" marR="68580">
                    <a:solidFill>
                      <a:schemeClr val="bg2">
                        <a:lumMod val="90000"/>
                      </a:schemeClr>
                    </a:solidFill>
                  </a:tcPr>
                </a:tc>
                <a:tc>
                  <a:txBody>
                    <a:bodyPr/>
                    <a:lstStyle/>
                    <a:p>
                      <a:pPr algn="ctr"/>
                      <a:r>
                        <a:rPr lang="en-US" sz="1200" dirty="0"/>
                        <a:t>56</a:t>
                      </a:r>
                    </a:p>
                  </a:txBody>
                  <a:tcPr marL="68580" marR="68580">
                    <a:solidFill>
                      <a:schemeClr val="bg2">
                        <a:lumMod val="90000"/>
                      </a:schemeClr>
                    </a:solidFill>
                  </a:tcPr>
                </a:tc>
                <a:tc>
                  <a:txBody>
                    <a:bodyPr/>
                    <a:lstStyle/>
                    <a:p>
                      <a:pPr algn="ctr"/>
                      <a:endParaRPr lang="en-US" sz="1200" dirty="0"/>
                    </a:p>
                  </a:txBody>
                  <a:tcPr marL="68580" marR="68580">
                    <a:solidFill>
                      <a:schemeClr val="bg2">
                        <a:lumMod val="90000"/>
                      </a:schemeClr>
                    </a:solidFill>
                  </a:tcPr>
                </a:tc>
                <a:extLst>
                  <a:ext uri="{0D108BD9-81ED-4DB2-BD59-A6C34878D82A}">
                    <a16:rowId xmlns:a16="http://schemas.microsoft.com/office/drawing/2014/main" val="1001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72420577"/>
              </p:ext>
            </p:extLst>
          </p:nvPr>
        </p:nvGraphicFramePr>
        <p:xfrm>
          <a:off x="4778701" y="3362276"/>
          <a:ext cx="2719499" cy="3383280"/>
        </p:xfrm>
        <a:graphic>
          <a:graphicData uri="http://schemas.openxmlformats.org/drawingml/2006/table">
            <a:tbl>
              <a:tblPr firstRow="1" bandRow="1">
                <a:tableStyleId>{69012ECD-51FC-41F1-AA8D-1B2483CD663E}</a:tableStyleId>
              </a:tblPr>
              <a:tblGrid>
                <a:gridCol w="655502">
                  <a:extLst>
                    <a:ext uri="{9D8B030D-6E8A-4147-A177-3AD203B41FA5}">
                      <a16:colId xmlns:a16="http://schemas.microsoft.com/office/drawing/2014/main" val="20000"/>
                    </a:ext>
                  </a:extLst>
                </a:gridCol>
                <a:gridCol w="945341">
                  <a:extLst>
                    <a:ext uri="{9D8B030D-6E8A-4147-A177-3AD203B41FA5}">
                      <a16:colId xmlns:a16="http://schemas.microsoft.com/office/drawing/2014/main" val="20001"/>
                    </a:ext>
                  </a:extLst>
                </a:gridCol>
                <a:gridCol w="1118656">
                  <a:extLst>
                    <a:ext uri="{9D8B030D-6E8A-4147-A177-3AD203B41FA5}">
                      <a16:colId xmlns:a16="http://schemas.microsoft.com/office/drawing/2014/main" val="20002"/>
                    </a:ext>
                  </a:extLst>
                </a:gridCol>
              </a:tblGrid>
              <a:tr h="194196">
                <a:tc>
                  <a:txBody>
                    <a:bodyPr/>
                    <a:lstStyle/>
                    <a:p>
                      <a:r>
                        <a:rPr lang="en-US" sz="1200" dirty="0" err="1"/>
                        <a:t>HCP_id</a:t>
                      </a:r>
                      <a:endParaRPr lang="en-US" sz="1200" dirty="0"/>
                    </a:p>
                  </a:txBody>
                  <a:tcPr marL="68580" marR="68580"/>
                </a:tc>
                <a:tc>
                  <a:txBody>
                    <a:bodyPr/>
                    <a:lstStyle/>
                    <a:p>
                      <a:r>
                        <a:rPr lang="en-US" sz="1200" dirty="0"/>
                        <a:t>spec</a:t>
                      </a:r>
                    </a:p>
                  </a:txBody>
                  <a:tcPr marL="68580" marR="68580"/>
                </a:tc>
                <a:tc>
                  <a:txBody>
                    <a:bodyPr/>
                    <a:lstStyle/>
                    <a:p>
                      <a:r>
                        <a:rPr lang="en-US" sz="1200" dirty="0"/>
                        <a:t>Emails in 2020</a:t>
                      </a:r>
                    </a:p>
                  </a:txBody>
                  <a:tcPr marL="68580" marR="68580"/>
                </a:tc>
                <a:extLst>
                  <a:ext uri="{0D108BD9-81ED-4DB2-BD59-A6C34878D82A}">
                    <a16:rowId xmlns:a16="http://schemas.microsoft.com/office/drawing/2014/main" val="10000"/>
                  </a:ext>
                </a:extLst>
              </a:tr>
              <a:tr h="194196">
                <a:tc>
                  <a:txBody>
                    <a:bodyPr/>
                    <a:lstStyle/>
                    <a:p>
                      <a:r>
                        <a:rPr lang="en-US" sz="1200" dirty="0"/>
                        <a:t>3456</a:t>
                      </a:r>
                    </a:p>
                  </a:txBody>
                  <a:tcPr marL="68580" marR="68580"/>
                </a:tc>
                <a:tc>
                  <a:txBody>
                    <a:bodyPr/>
                    <a:lstStyle/>
                    <a:p>
                      <a:pPr algn="ctr"/>
                      <a:r>
                        <a:rPr lang="en-US" sz="1200" dirty="0"/>
                        <a:t>PCP</a:t>
                      </a:r>
                    </a:p>
                  </a:txBody>
                  <a:tcPr marL="68580" marR="68580"/>
                </a:tc>
                <a:tc>
                  <a:txBody>
                    <a:bodyPr/>
                    <a:lstStyle/>
                    <a:p>
                      <a:pPr algn="ctr"/>
                      <a:r>
                        <a:rPr lang="en-US" sz="1200" dirty="0"/>
                        <a:t>100</a:t>
                      </a:r>
                    </a:p>
                  </a:txBody>
                  <a:tcPr marL="68580" marR="68580"/>
                </a:tc>
                <a:extLst>
                  <a:ext uri="{0D108BD9-81ED-4DB2-BD59-A6C34878D82A}">
                    <a16:rowId xmlns:a16="http://schemas.microsoft.com/office/drawing/2014/main" val="10001"/>
                  </a:ext>
                </a:extLst>
              </a:tr>
              <a:tr h="194196">
                <a:tc>
                  <a:txBody>
                    <a:bodyPr/>
                    <a:lstStyle/>
                    <a:p>
                      <a:r>
                        <a:rPr lang="en-US" sz="1200" dirty="0"/>
                        <a:t>24434</a:t>
                      </a:r>
                    </a:p>
                  </a:txBody>
                  <a:tcPr marL="68580" marR="68580"/>
                </a:tc>
                <a:tc>
                  <a:txBody>
                    <a:bodyPr/>
                    <a:lstStyle/>
                    <a:p>
                      <a:pPr algn="ctr"/>
                      <a:r>
                        <a:rPr lang="en-US" sz="1200" dirty="0" err="1"/>
                        <a:t>Onc</a:t>
                      </a:r>
                      <a:endParaRPr lang="en-US" sz="1200" dirty="0"/>
                    </a:p>
                  </a:txBody>
                  <a:tcPr marL="68580" marR="68580"/>
                </a:tc>
                <a:tc>
                  <a:txBody>
                    <a:bodyPr/>
                    <a:lstStyle/>
                    <a:p>
                      <a:pPr algn="ctr"/>
                      <a:r>
                        <a:rPr lang="en-US" sz="1200" dirty="0"/>
                        <a:t>250</a:t>
                      </a:r>
                    </a:p>
                  </a:txBody>
                  <a:tcPr marL="68580" marR="68580"/>
                </a:tc>
                <a:extLst>
                  <a:ext uri="{0D108BD9-81ED-4DB2-BD59-A6C34878D82A}">
                    <a16:rowId xmlns:a16="http://schemas.microsoft.com/office/drawing/2014/main" val="10002"/>
                  </a:ext>
                </a:extLst>
              </a:tr>
              <a:tr h="194196">
                <a:tc>
                  <a:txBody>
                    <a:bodyPr/>
                    <a:lstStyle/>
                    <a:p>
                      <a:r>
                        <a:rPr lang="en-US" sz="1200" dirty="0"/>
                        <a:t>4563</a:t>
                      </a:r>
                    </a:p>
                  </a:txBody>
                  <a:tcPr marL="68580" marR="68580"/>
                </a:tc>
                <a:tc>
                  <a:txBody>
                    <a:bodyPr/>
                    <a:lstStyle/>
                    <a:p>
                      <a:pPr algn="ctr"/>
                      <a:r>
                        <a:rPr lang="en-US" sz="1200" dirty="0"/>
                        <a:t>Der</a:t>
                      </a:r>
                    </a:p>
                  </a:txBody>
                  <a:tcPr marL="68580" marR="68580"/>
                </a:tc>
                <a:tc>
                  <a:txBody>
                    <a:bodyPr/>
                    <a:lstStyle/>
                    <a:p>
                      <a:pPr algn="ctr"/>
                      <a:r>
                        <a:rPr lang="en-US" sz="1200" dirty="0"/>
                        <a:t>430</a:t>
                      </a:r>
                    </a:p>
                  </a:txBody>
                  <a:tcPr marL="68580" marR="68580"/>
                </a:tc>
                <a:extLst>
                  <a:ext uri="{0D108BD9-81ED-4DB2-BD59-A6C34878D82A}">
                    <a16:rowId xmlns:a16="http://schemas.microsoft.com/office/drawing/2014/main" val="10003"/>
                  </a:ext>
                </a:extLst>
              </a:tr>
              <a:tr h="194196">
                <a:tc>
                  <a:txBody>
                    <a:bodyPr/>
                    <a:lstStyle/>
                    <a:p>
                      <a:r>
                        <a:rPr lang="en-US" sz="1200" dirty="0"/>
                        <a:t>34564</a:t>
                      </a:r>
                    </a:p>
                  </a:txBody>
                  <a:tcPr marL="68580" marR="68580">
                    <a:solidFill>
                      <a:srgbClr val="DDE0D9"/>
                    </a:solidFill>
                  </a:tcPr>
                </a:tc>
                <a:tc>
                  <a:txBody>
                    <a:bodyPr/>
                    <a:lstStyle/>
                    <a:p>
                      <a:pPr algn="ctr"/>
                      <a:endParaRPr lang="en-US" sz="1200" dirty="0"/>
                    </a:p>
                  </a:txBody>
                  <a:tcPr marL="68580" marR="68580">
                    <a:solidFill>
                      <a:srgbClr val="DDE0D9"/>
                    </a:solidFill>
                  </a:tcPr>
                </a:tc>
                <a:tc>
                  <a:txBody>
                    <a:bodyPr/>
                    <a:lstStyle/>
                    <a:p>
                      <a:pPr algn="ctr"/>
                      <a:r>
                        <a:rPr lang="en-US" sz="1200" dirty="0"/>
                        <a:t>540</a:t>
                      </a:r>
                    </a:p>
                  </a:txBody>
                  <a:tcPr marL="68580" marR="68580">
                    <a:solidFill>
                      <a:srgbClr val="DDE0D9"/>
                    </a:solidFill>
                  </a:tcPr>
                </a:tc>
                <a:extLst>
                  <a:ext uri="{0D108BD9-81ED-4DB2-BD59-A6C34878D82A}">
                    <a16:rowId xmlns:a16="http://schemas.microsoft.com/office/drawing/2014/main" val="10004"/>
                  </a:ext>
                </a:extLst>
              </a:tr>
              <a:tr h="194196">
                <a:tc>
                  <a:txBody>
                    <a:bodyPr/>
                    <a:lstStyle/>
                    <a:p>
                      <a:r>
                        <a:rPr lang="en-US" sz="1200" dirty="0"/>
                        <a:t>45675</a:t>
                      </a:r>
                    </a:p>
                  </a:txBody>
                  <a:tcPr marL="68580" marR="68580"/>
                </a:tc>
                <a:tc>
                  <a:txBody>
                    <a:bodyPr/>
                    <a:lstStyle/>
                    <a:p>
                      <a:pPr algn="ctr"/>
                      <a:r>
                        <a:rPr lang="en-US" sz="1200" dirty="0"/>
                        <a:t>PA</a:t>
                      </a:r>
                    </a:p>
                  </a:txBody>
                  <a:tcPr marL="68580" marR="68580"/>
                </a:tc>
                <a:tc>
                  <a:txBody>
                    <a:bodyPr/>
                    <a:lstStyle/>
                    <a:p>
                      <a:pPr algn="ctr"/>
                      <a:r>
                        <a:rPr lang="en-US" sz="1200" dirty="0"/>
                        <a:t>560</a:t>
                      </a:r>
                    </a:p>
                  </a:txBody>
                  <a:tcPr marL="68580" marR="68580"/>
                </a:tc>
                <a:extLst>
                  <a:ext uri="{0D108BD9-81ED-4DB2-BD59-A6C34878D82A}">
                    <a16:rowId xmlns:a16="http://schemas.microsoft.com/office/drawing/2014/main" val="10005"/>
                  </a:ext>
                </a:extLst>
              </a:tr>
              <a:tr h="194196">
                <a:tc>
                  <a:txBody>
                    <a:bodyPr/>
                    <a:lstStyle/>
                    <a:p>
                      <a:r>
                        <a:rPr lang="en-US" sz="1200" dirty="0"/>
                        <a:t>56786</a:t>
                      </a:r>
                    </a:p>
                  </a:txBody>
                  <a:tcPr marL="68580" marR="68580">
                    <a:solidFill>
                      <a:schemeClr val="bg2">
                        <a:lumMod val="90000"/>
                      </a:schemeClr>
                    </a:solidFill>
                  </a:tcPr>
                </a:tc>
                <a:tc>
                  <a:txBody>
                    <a:bodyPr/>
                    <a:lstStyle/>
                    <a:p>
                      <a:pPr algn="ctr"/>
                      <a:r>
                        <a:rPr lang="en-US" sz="1200" dirty="0"/>
                        <a:t>NP</a:t>
                      </a:r>
                    </a:p>
                  </a:txBody>
                  <a:tcPr marL="68580" marR="68580">
                    <a:solidFill>
                      <a:schemeClr val="bg2">
                        <a:lumMod val="90000"/>
                      </a:schemeClr>
                    </a:solidFill>
                  </a:tcPr>
                </a:tc>
                <a:tc>
                  <a:txBody>
                    <a:bodyPr/>
                    <a:lstStyle/>
                    <a:p>
                      <a:pPr algn="ctr"/>
                      <a:r>
                        <a:rPr lang="en-US" sz="1200" dirty="0"/>
                        <a:t>450</a:t>
                      </a:r>
                    </a:p>
                  </a:txBody>
                  <a:tcPr marL="68580" marR="68580">
                    <a:solidFill>
                      <a:schemeClr val="bg2">
                        <a:lumMod val="90000"/>
                      </a:schemeClr>
                    </a:solidFill>
                  </a:tcPr>
                </a:tc>
                <a:extLst>
                  <a:ext uri="{0D108BD9-81ED-4DB2-BD59-A6C34878D82A}">
                    <a16:rowId xmlns:a16="http://schemas.microsoft.com/office/drawing/2014/main" val="10006"/>
                  </a:ext>
                </a:extLst>
              </a:tr>
              <a:tr h="194196">
                <a:tc>
                  <a:txBody>
                    <a:bodyPr/>
                    <a:lstStyle/>
                    <a:p>
                      <a:r>
                        <a:rPr lang="en-US" sz="1200" dirty="0"/>
                        <a:t>67897</a:t>
                      </a:r>
                    </a:p>
                  </a:txBody>
                  <a:tcPr marL="68580" marR="68580"/>
                </a:tc>
                <a:tc>
                  <a:txBody>
                    <a:bodyPr/>
                    <a:lstStyle/>
                    <a:p>
                      <a:pPr algn="ctr"/>
                      <a:r>
                        <a:rPr lang="en-US" sz="1200" dirty="0"/>
                        <a:t>dentist</a:t>
                      </a:r>
                    </a:p>
                  </a:txBody>
                  <a:tcPr marL="68580" marR="68580"/>
                </a:tc>
                <a:tc>
                  <a:txBody>
                    <a:bodyPr/>
                    <a:lstStyle/>
                    <a:p>
                      <a:pPr algn="ctr"/>
                      <a:r>
                        <a:rPr lang="en-US" sz="1200" dirty="0"/>
                        <a:t>430</a:t>
                      </a:r>
                    </a:p>
                  </a:txBody>
                  <a:tcPr marL="68580" marR="68580"/>
                </a:tc>
                <a:extLst>
                  <a:ext uri="{0D108BD9-81ED-4DB2-BD59-A6C34878D82A}">
                    <a16:rowId xmlns:a16="http://schemas.microsoft.com/office/drawing/2014/main" val="10007"/>
                  </a:ext>
                </a:extLst>
              </a:tr>
              <a:tr h="194196">
                <a:tc>
                  <a:txBody>
                    <a:bodyPr/>
                    <a:lstStyle/>
                    <a:p>
                      <a:r>
                        <a:rPr lang="en-US" sz="1200" dirty="0"/>
                        <a:t>78908</a:t>
                      </a:r>
                    </a:p>
                  </a:txBody>
                  <a:tcPr marL="68580" marR="68580"/>
                </a:tc>
                <a:tc>
                  <a:txBody>
                    <a:bodyPr/>
                    <a:lstStyle/>
                    <a:p>
                      <a:pPr algn="ctr"/>
                      <a:r>
                        <a:rPr lang="en-US" sz="1200" dirty="0"/>
                        <a:t>periodontics</a:t>
                      </a:r>
                    </a:p>
                  </a:txBody>
                  <a:tcPr marL="68580" marR="68580"/>
                </a:tc>
                <a:tc>
                  <a:txBody>
                    <a:bodyPr/>
                    <a:lstStyle/>
                    <a:p>
                      <a:pPr algn="ctr"/>
                      <a:r>
                        <a:rPr lang="en-US" sz="1200" dirty="0"/>
                        <a:t>560</a:t>
                      </a:r>
                    </a:p>
                  </a:txBody>
                  <a:tcPr marL="68580" marR="68580"/>
                </a:tc>
                <a:extLst>
                  <a:ext uri="{0D108BD9-81ED-4DB2-BD59-A6C34878D82A}">
                    <a16:rowId xmlns:a16="http://schemas.microsoft.com/office/drawing/2014/main" val="10008"/>
                  </a:ext>
                </a:extLst>
              </a:tr>
              <a:tr h="194196">
                <a:tc>
                  <a:txBody>
                    <a:bodyPr/>
                    <a:lstStyle/>
                    <a:p>
                      <a:r>
                        <a:rPr lang="en-US" sz="1200" dirty="0"/>
                        <a:t>12349</a:t>
                      </a:r>
                    </a:p>
                  </a:txBody>
                  <a:tcPr marL="68580" marR="68580"/>
                </a:tc>
                <a:tc>
                  <a:txBody>
                    <a:bodyPr/>
                    <a:lstStyle/>
                    <a:p>
                      <a:pPr algn="ctr"/>
                      <a:r>
                        <a:rPr lang="en-US" sz="1200" dirty="0"/>
                        <a:t>Unknown</a:t>
                      </a:r>
                    </a:p>
                  </a:txBody>
                  <a:tcPr marL="68580" marR="68580"/>
                </a:tc>
                <a:tc>
                  <a:txBody>
                    <a:bodyPr/>
                    <a:lstStyle/>
                    <a:p>
                      <a:pPr algn="ctr"/>
                      <a:r>
                        <a:rPr lang="en-US" sz="1200" dirty="0"/>
                        <a:t>430</a:t>
                      </a:r>
                    </a:p>
                  </a:txBody>
                  <a:tcPr marL="68580" marR="68580"/>
                </a:tc>
                <a:extLst>
                  <a:ext uri="{0D108BD9-81ED-4DB2-BD59-A6C34878D82A}">
                    <a16:rowId xmlns:a16="http://schemas.microsoft.com/office/drawing/2014/main" val="10009"/>
                  </a:ext>
                </a:extLst>
              </a:tr>
              <a:tr h="194196">
                <a:tc>
                  <a:txBody>
                    <a:bodyPr/>
                    <a:lstStyle/>
                    <a:p>
                      <a:r>
                        <a:rPr lang="en-US" sz="1200" dirty="0"/>
                        <a:t>23410</a:t>
                      </a:r>
                    </a:p>
                  </a:txBody>
                  <a:tcPr marL="68580" marR="68580">
                    <a:solidFill>
                      <a:srgbClr val="DDE0D9"/>
                    </a:solidFill>
                  </a:tcPr>
                </a:tc>
                <a:tc>
                  <a:txBody>
                    <a:bodyPr/>
                    <a:lstStyle/>
                    <a:p>
                      <a:pPr algn="ctr"/>
                      <a:endParaRPr lang="en-US" sz="1200" dirty="0"/>
                    </a:p>
                  </a:txBody>
                  <a:tcPr marL="68580" marR="68580">
                    <a:solidFill>
                      <a:srgbClr val="DDE0D9"/>
                    </a:solidFill>
                  </a:tcPr>
                </a:tc>
                <a:tc>
                  <a:txBody>
                    <a:bodyPr/>
                    <a:lstStyle/>
                    <a:p>
                      <a:pPr algn="ctr"/>
                      <a:r>
                        <a:rPr lang="en-US" sz="1200" dirty="0"/>
                        <a:t>654</a:t>
                      </a:r>
                    </a:p>
                  </a:txBody>
                  <a:tcPr marL="68580" marR="68580">
                    <a:solidFill>
                      <a:srgbClr val="DDE0D9"/>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6319971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330529" y="83021"/>
            <a:ext cx="8223249" cy="1371600"/>
          </a:xfrm>
        </p:spPr>
        <p:txBody>
          <a:bodyPr>
            <a:normAutofit/>
          </a:bodyPr>
          <a:lstStyle/>
          <a:p>
            <a:r>
              <a:rPr lang="en-US" dirty="0">
                <a:latin typeface="Calibri" panose="020F0502020204030204" pitchFamily="34" charset="0"/>
                <a:cs typeface="Calibri" panose="020F0502020204030204" pitchFamily="34" charset="0"/>
              </a:rPr>
              <a:t>What questions should you ask yourself?</a:t>
            </a:r>
          </a:p>
        </p:txBody>
      </p:sp>
      <p:sp>
        <p:nvSpPr>
          <p:cNvPr id="6" name="Content Placeholder 2">
            <a:extLst>
              <a:ext uri="{FF2B5EF4-FFF2-40B4-BE49-F238E27FC236}">
                <a16:creationId xmlns:a16="http://schemas.microsoft.com/office/drawing/2014/main" id="{35A08F58-AC2F-4524-A6EF-2C93D17F9F5A}"/>
              </a:ext>
            </a:extLst>
          </p:cNvPr>
          <p:cNvSpPr txBox="1">
            <a:spLocks/>
          </p:cNvSpPr>
          <p:nvPr/>
        </p:nvSpPr>
        <p:spPr>
          <a:xfrm>
            <a:off x="656277" y="3457502"/>
            <a:ext cx="8057964" cy="18304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600" dirty="0"/>
              <a:t>If you decide to group the data weekly or monthly, which variables will you keep and how will you group them?</a:t>
            </a:r>
          </a:p>
          <a:p>
            <a:pPr lvl="1">
              <a:buFont typeface="Arial"/>
              <a:buChar char="•"/>
            </a:pPr>
            <a:r>
              <a:rPr lang="en-US" sz="1400" dirty="0"/>
              <a:t>You can not add cumulative metrics</a:t>
            </a:r>
          </a:p>
          <a:p>
            <a:pPr lvl="1">
              <a:buFont typeface="Arial"/>
              <a:buChar char="•"/>
            </a:pPr>
            <a:r>
              <a:rPr lang="en-US" sz="1400" dirty="0"/>
              <a:t>Which States will you keep?</a:t>
            </a:r>
          </a:p>
          <a:p>
            <a:pPr lvl="1">
              <a:buFont typeface="Arial"/>
              <a:buChar char="•"/>
            </a:pPr>
            <a:r>
              <a:rPr lang="en-US" sz="1400" dirty="0"/>
              <a:t>Which dates will you keep?</a:t>
            </a:r>
          </a:p>
          <a:p>
            <a:pPr lvl="1">
              <a:buFont typeface="Arial"/>
              <a:buChar char="•"/>
            </a:pPr>
            <a:r>
              <a:rPr lang="en-US" sz="1400" dirty="0"/>
              <a:t>Which metrics will you keep?</a:t>
            </a:r>
          </a:p>
          <a:p>
            <a:pPr lvl="1">
              <a:buFont typeface="Arial"/>
              <a:buChar char="•"/>
            </a:pPr>
            <a:endParaRPr lang="en-US" sz="1400" dirty="0"/>
          </a:p>
          <a:p>
            <a:pPr lvl="1">
              <a:buFont typeface="Arial"/>
              <a:buChar char="•"/>
            </a:pPr>
            <a:endParaRPr lang="en-US" sz="1400" dirty="0"/>
          </a:p>
          <a:p>
            <a:pPr marL="0" indent="0">
              <a:buNone/>
            </a:pPr>
            <a:endParaRPr lang="en-US" sz="1600" dirty="0"/>
          </a:p>
          <a:p>
            <a:pPr marL="0" indent="0">
              <a:buFont typeface="Garamond" pitchFamily="18" charset="0"/>
              <a:buNone/>
            </a:pPr>
            <a:endParaRPr lang="en-US" dirty="0"/>
          </a:p>
        </p:txBody>
      </p:sp>
      <p:sp>
        <p:nvSpPr>
          <p:cNvPr id="5" name="Content Placeholder 4"/>
          <p:cNvSpPr>
            <a:spLocks noGrp="1"/>
          </p:cNvSpPr>
          <p:nvPr>
            <p:ph idx="1"/>
          </p:nvPr>
        </p:nvSpPr>
        <p:spPr>
          <a:xfrm>
            <a:off x="658709" y="1537614"/>
            <a:ext cx="7543800" cy="1518102"/>
          </a:xfrm>
        </p:spPr>
        <p:txBody>
          <a:bodyPr>
            <a:normAutofit fontScale="92500" lnSpcReduction="20000"/>
          </a:bodyPr>
          <a:lstStyle/>
          <a:p>
            <a:r>
              <a:rPr lang="en-US" sz="2000" dirty="0"/>
              <a:t>Is the data granularity appropriate to analyze the data?</a:t>
            </a:r>
          </a:p>
          <a:p>
            <a:pPr lvl="1"/>
            <a:r>
              <a:rPr lang="en-US" sz="1800" dirty="0"/>
              <a:t> The Tracking COVID data  is daily by State. Can I use weekly by state? Can that fix the missing data problem? Can that fix the huge daily variability in some metrics?</a:t>
            </a:r>
          </a:p>
          <a:p>
            <a:pPr lvl="1"/>
            <a:r>
              <a:rPr lang="en-US" sz="1800" dirty="0"/>
              <a:t>Do I need January or February data? Should I analyze the data starting in March or Mid March?</a:t>
            </a:r>
          </a:p>
          <a:p>
            <a:pPr marL="274320" lvl="1" indent="0">
              <a:buNone/>
            </a:pP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24037815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330529" y="83021"/>
            <a:ext cx="8629289" cy="1371600"/>
          </a:xfrm>
        </p:spPr>
        <p:txBody>
          <a:bodyPr>
            <a:normAutofit/>
          </a:bodyPr>
          <a:lstStyle/>
          <a:p>
            <a:r>
              <a:rPr lang="en-US" sz="3600" dirty="0">
                <a:latin typeface="Calibri" panose="020F0502020204030204" pitchFamily="34" charset="0"/>
                <a:cs typeface="Calibri" panose="020F0502020204030204" pitchFamily="34" charset="0"/>
              </a:rPr>
              <a:t>Merging data sets is a great source of LOST/MISSING data</a:t>
            </a:r>
          </a:p>
        </p:txBody>
      </p:sp>
      <p:sp>
        <p:nvSpPr>
          <p:cNvPr id="9" name="TextBox 8"/>
          <p:cNvSpPr txBox="1"/>
          <p:nvPr/>
        </p:nvSpPr>
        <p:spPr>
          <a:xfrm>
            <a:off x="893006" y="2519975"/>
            <a:ext cx="2031137" cy="738664"/>
          </a:xfrm>
          <a:prstGeom prst="rect">
            <a:avLst/>
          </a:prstGeom>
          <a:noFill/>
        </p:spPr>
        <p:txBody>
          <a:bodyPr wrap="none" rtlCol="0">
            <a:spAutoFit/>
          </a:bodyPr>
          <a:lstStyle/>
          <a:p>
            <a:r>
              <a:rPr lang="en-US" sz="1400" b="1" dirty="0"/>
              <a:t>HCP with emails</a:t>
            </a:r>
          </a:p>
          <a:p>
            <a:r>
              <a:rPr lang="en-US" sz="1400" b="1" dirty="0"/>
              <a:t>Count 10,000</a:t>
            </a:r>
          </a:p>
          <a:p>
            <a:r>
              <a:rPr lang="en-US" sz="1400" b="1" dirty="0"/>
              <a:t>Sum emails 1,000,000</a:t>
            </a:r>
          </a:p>
        </p:txBody>
      </p:sp>
      <p:sp>
        <p:nvSpPr>
          <p:cNvPr id="10" name="TextBox 9"/>
          <p:cNvSpPr txBox="1"/>
          <p:nvPr/>
        </p:nvSpPr>
        <p:spPr>
          <a:xfrm>
            <a:off x="2600526" y="1273569"/>
            <a:ext cx="2256873" cy="954107"/>
          </a:xfrm>
          <a:prstGeom prst="rect">
            <a:avLst/>
          </a:prstGeom>
          <a:noFill/>
        </p:spPr>
        <p:txBody>
          <a:bodyPr wrap="none" rtlCol="0">
            <a:spAutoFit/>
          </a:bodyPr>
          <a:lstStyle/>
          <a:p>
            <a:r>
              <a:rPr lang="en-US" sz="1400" b="1" dirty="0">
                <a:solidFill>
                  <a:schemeClr val="accent3"/>
                </a:solidFill>
              </a:rPr>
              <a:t>HCP with sales &amp; emails</a:t>
            </a:r>
          </a:p>
          <a:p>
            <a:r>
              <a:rPr lang="en-US" sz="1400" b="1" dirty="0">
                <a:solidFill>
                  <a:schemeClr val="accent3"/>
                </a:solidFill>
              </a:rPr>
              <a:t>Count 5,000</a:t>
            </a:r>
          </a:p>
          <a:p>
            <a:r>
              <a:rPr lang="en-US" sz="1400" b="1" dirty="0">
                <a:solidFill>
                  <a:schemeClr val="accent3"/>
                </a:solidFill>
              </a:rPr>
              <a:t>Sum emails 500,000</a:t>
            </a:r>
          </a:p>
          <a:p>
            <a:r>
              <a:rPr lang="en-US" sz="1400" b="1" dirty="0">
                <a:solidFill>
                  <a:schemeClr val="accent3"/>
                </a:solidFill>
              </a:rPr>
              <a:t>Sum of sales $40,000</a:t>
            </a:r>
          </a:p>
        </p:txBody>
      </p:sp>
      <p:sp>
        <p:nvSpPr>
          <p:cNvPr id="11" name="TextBox 10"/>
          <p:cNvSpPr txBox="1"/>
          <p:nvPr/>
        </p:nvSpPr>
        <p:spPr>
          <a:xfrm>
            <a:off x="3875038" y="2566823"/>
            <a:ext cx="1468508" cy="738664"/>
          </a:xfrm>
          <a:prstGeom prst="rect">
            <a:avLst/>
          </a:prstGeom>
          <a:noFill/>
        </p:spPr>
        <p:txBody>
          <a:bodyPr wrap="none" rtlCol="0">
            <a:spAutoFit/>
          </a:bodyPr>
          <a:lstStyle/>
          <a:p>
            <a:r>
              <a:rPr lang="en-US" sz="1400" b="1" dirty="0"/>
              <a:t>HCP with sales</a:t>
            </a:r>
          </a:p>
          <a:p>
            <a:r>
              <a:rPr lang="en-US" sz="1400" b="1" dirty="0"/>
              <a:t>Count 6,000</a:t>
            </a:r>
          </a:p>
          <a:p>
            <a:r>
              <a:rPr lang="en-US" sz="1400" b="1" dirty="0"/>
              <a:t>Sales  $50,000</a:t>
            </a:r>
          </a:p>
        </p:txBody>
      </p:sp>
      <p:sp>
        <p:nvSpPr>
          <p:cNvPr id="15" name="TextBox 14"/>
          <p:cNvSpPr txBox="1"/>
          <p:nvPr/>
        </p:nvSpPr>
        <p:spPr>
          <a:xfrm>
            <a:off x="204137" y="4377869"/>
            <a:ext cx="2852063" cy="1169551"/>
          </a:xfrm>
          <a:prstGeom prst="rect">
            <a:avLst/>
          </a:prstGeom>
          <a:noFill/>
        </p:spPr>
        <p:txBody>
          <a:bodyPr wrap="none" rtlCol="0">
            <a:spAutoFit/>
          </a:bodyPr>
          <a:lstStyle/>
          <a:p>
            <a:r>
              <a:rPr lang="en-US" sz="1400" b="1" dirty="0">
                <a:solidFill>
                  <a:srgbClr val="000000"/>
                </a:solidFill>
              </a:rPr>
              <a:t>Keep all HCPs in email data set</a:t>
            </a:r>
          </a:p>
          <a:p>
            <a:r>
              <a:rPr lang="en-US" sz="1400" b="1" dirty="0">
                <a:solidFill>
                  <a:srgbClr val="000000"/>
                </a:solidFill>
              </a:rPr>
              <a:t>Count 10,000</a:t>
            </a:r>
          </a:p>
          <a:p>
            <a:r>
              <a:rPr lang="en-US" sz="1400" b="1" dirty="0">
                <a:solidFill>
                  <a:srgbClr val="000000"/>
                </a:solidFill>
              </a:rPr>
              <a:t>Sum emails 1,000,000</a:t>
            </a:r>
          </a:p>
          <a:p>
            <a:r>
              <a:rPr lang="en-US" sz="1400" b="1" dirty="0">
                <a:solidFill>
                  <a:srgbClr val="000000"/>
                </a:solidFill>
              </a:rPr>
              <a:t>Sum of sales $40,000</a:t>
            </a:r>
          </a:p>
          <a:p>
            <a:r>
              <a:rPr lang="en-US" sz="1400" b="1" dirty="0">
                <a:solidFill>
                  <a:srgbClr val="FF0000"/>
                </a:solidFill>
              </a:rPr>
              <a:t>Missing sales</a:t>
            </a:r>
          </a:p>
        </p:txBody>
      </p:sp>
      <p:sp>
        <p:nvSpPr>
          <p:cNvPr id="17" name="TextBox 16"/>
          <p:cNvSpPr txBox="1"/>
          <p:nvPr/>
        </p:nvSpPr>
        <p:spPr>
          <a:xfrm>
            <a:off x="3272265" y="4332763"/>
            <a:ext cx="2878325" cy="1169551"/>
          </a:xfrm>
          <a:prstGeom prst="rect">
            <a:avLst/>
          </a:prstGeom>
          <a:noFill/>
        </p:spPr>
        <p:txBody>
          <a:bodyPr wrap="none" rtlCol="0">
            <a:spAutoFit/>
          </a:bodyPr>
          <a:lstStyle/>
          <a:p>
            <a:r>
              <a:rPr lang="en-US" sz="1400" b="1" dirty="0">
                <a:solidFill>
                  <a:srgbClr val="000000"/>
                </a:solidFill>
              </a:rPr>
              <a:t>Keep all HCPs in both data sets</a:t>
            </a:r>
          </a:p>
          <a:p>
            <a:r>
              <a:rPr lang="en-US" sz="1400" b="1" dirty="0">
                <a:solidFill>
                  <a:srgbClr val="000000"/>
                </a:solidFill>
              </a:rPr>
              <a:t>Count 11,000</a:t>
            </a:r>
          </a:p>
          <a:p>
            <a:r>
              <a:rPr lang="en-US" sz="1400" b="1" dirty="0">
                <a:solidFill>
                  <a:srgbClr val="000000"/>
                </a:solidFill>
              </a:rPr>
              <a:t>Sum emails 1,000,000</a:t>
            </a:r>
          </a:p>
          <a:p>
            <a:r>
              <a:rPr lang="en-US" sz="1400" b="1" dirty="0">
                <a:solidFill>
                  <a:srgbClr val="000000"/>
                </a:solidFill>
              </a:rPr>
              <a:t>Sum of sales $50,000</a:t>
            </a:r>
          </a:p>
          <a:p>
            <a:r>
              <a:rPr lang="en-US" sz="1400" b="1" dirty="0">
                <a:solidFill>
                  <a:srgbClr val="FF0000"/>
                </a:solidFill>
              </a:rPr>
              <a:t>Missing sales and emails</a:t>
            </a:r>
          </a:p>
        </p:txBody>
      </p:sp>
      <p:sp>
        <p:nvSpPr>
          <p:cNvPr id="18" name="TextBox 17"/>
          <p:cNvSpPr txBox="1"/>
          <p:nvPr/>
        </p:nvSpPr>
        <p:spPr>
          <a:xfrm>
            <a:off x="6125109" y="4316530"/>
            <a:ext cx="2835720" cy="1169551"/>
          </a:xfrm>
          <a:prstGeom prst="rect">
            <a:avLst/>
          </a:prstGeom>
          <a:noFill/>
        </p:spPr>
        <p:txBody>
          <a:bodyPr wrap="none" rtlCol="0">
            <a:spAutoFit/>
          </a:bodyPr>
          <a:lstStyle/>
          <a:p>
            <a:r>
              <a:rPr lang="en-US" sz="1400" b="1" dirty="0">
                <a:solidFill>
                  <a:srgbClr val="000000"/>
                </a:solidFill>
              </a:rPr>
              <a:t>Keep all HCP in sales data sets</a:t>
            </a:r>
          </a:p>
          <a:p>
            <a:r>
              <a:rPr lang="en-US" sz="1400" b="1" dirty="0">
                <a:solidFill>
                  <a:srgbClr val="000000"/>
                </a:solidFill>
              </a:rPr>
              <a:t>Count 6,000</a:t>
            </a:r>
          </a:p>
          <a:p>
            <a:r>
              <a:rPr lang="en-US" sz="1400" b="1" dirty="0">
                <a:solidFill>
                  <a:srgbClr val="000000"/>
                </a:solidFill>
              </a:rPr>
              <a:t>Sum of emails 500,000</a:t>
            </a:r>
          </a:p>
          <a:p>
            <a:r>
              <a:rPr lang="en-US" sz="1400" b="1" dirty="0">
                <a:solidFill>
                  <a:srgbClr val="000000"/>
                </a:solidFill>
              </a:rPr>
              <a:t>Sales  $50,000</a:t>
            </a:r>
          </a:p>
          <a:p>
            <a:r>
              <a:rPr lang="en-US" sz="1400" b="1" dirty="0">
                <a:solidFill>
                  <a:srgbClr val="FF0000"/>
                </a:solidFill>
              </a:rPr>
              <a:t>Missing emails</a:t>
            </a:r>
          </a:p>
        </p:txBody>
      </p:sp>
      <p:pic>
        <p:nvPicPr>
          <p:cNvPr id="3" name="Picture 2"/>
          <p:cNvPicPr>
            <a:picLocks noChangeAspect="1"/>
          </p:cNvPicPr>
          <p:nvPr/>
        </p:nvPicPr>
        <p:blipFill>
          <a:blip r:embed="rId2"/>
          <a:stretch>
            <a:fillRect/>
          </a:stretch>
        </p:blipFill>
        <p:spPr>
          <a:xfrm>
            <a:off x="2672961" y="2281134"/>
            <a:ext cx="1026358" cy="1280189"/>
          </a:xfrm>
          <a:prstGeom prst="rect">
            <a:avLst/>
          </a:prstGeom>
        </p:spPr>
      </p:pic>
      <p:pic>
        <p:nvPicPr>
          <p:cNvPr id="5" name="Picture 4"/>
          <p:cNvPicPr>
            <a:picLocks noChangeAspect="1"/>
          </p:cNvPicPr>
          <p:nvPr/>
        </p:nvPicPr>
        <p:blipFill>
          <a:blip r:embed="rId3"/>
          <a:stretch>
            <a:fillRect/>
          </a:stretch>
        </p:blipFill>
        <p:spPr>
          <a:xfrm>
            <a:off x="1258863" y="5644122"/>
            <a:ext cx="561975" cy="774700"/>
          </a:xfrm>
          <a:prstGeom prst="rect">
            <a:avLst/>
          </a:prstGeom>
        </p:spPr>
      </p:pic>
      <p:pic>
        <p:nvPicPr>
          <p:cNvPr id="6" name="Picture 5"/>
          <p:cNvPicPr>
            <a:picLocks noChangeAspect="1"/>
          </p:cNvPicPr>
          <p:nvPr/>
        </p:nvPicPr>
        <p:blipFill>
          <a:blip r:embed="rId4"/>
          <a:stretch>
            <a:fillRect/>
          </a:stretch>
        </p:blipFill>
        <p:spPr>
          <a:xfrm>
            <a:off x="3798915" y="5573931"/>
            <a:ext cx="571500" cy="711200"/>
          </a:xfrm>
          <a:prstGeom prst="rect">
            <a:avLst/>
          </a:prstGeom>
        </p:spPr>
      </p:pic>
      <p:pic>
        <p:nvPicPr>
          <p:cNvPr id="12" name="Picture 11"/>
          <p:cNvPicPr>
            <a:picLocks noChangeAspect="1"/>
          </p:cNvPicPr>
          <p:nvPr/>
        </p:nvPicPr>
        <p:blipFill>
          <a:blip r:embed="rId5"/>
          <a:stretch>
            <a:fillRect/>
          </a:stretch>
        </p:blipFill>
        <p:spPr>
          <a:xfrm>
            <a:off x="6486644" y="5562807"/>
            <a:ext cx="561975" cy="635000"/>
          </a:xfrm>
          <a:prstGeom prst="rect">
            <a:avLst/>
          </a:prstGeom>
        </p:spPr>
      </p:pic>
    </p:spTree>
    <p:extLst>
      <p:ext uri="{BB962C8B-B14F-4D97-AF65-F5344CB8AC3E}">
        <p14:creationId xmlns:p14="http://schemas.microsoft.com/office/powerpoint/2010/main" val="382102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961703-D0C3-4E30-969A-D50AE4B0BB6F}"/>
              </a:ext>
            </a:extLst>
          </p:cNvPr>
          <p:cNvPicPr>
            <a:picLocks noChangeAspect="1"/>
          </p:cNvPicPr>
          <p:nvPr/>
        </p:nvPicPr>
        <p:blipFill>
          <a:blip r:embed="rId2"/>
          <a:stretch>
            <a:fillRect/>
          </a:stretch>
        </p:blipFill>
        <p:spPr>
          <a:xfrm>
            <a:off x="240030" y="393827"/>
            <a:ext cx="5772151" cy="3270885"/>
          </a:xfrm>
          <a:prstGeom prst="rect">
            <a:avLst/>
          </a:prstGeom>
          <a:noFill/>
          <a:ln>
            <a:noFill/>
          </a:ln>
        </p:spPr>
      </p:pic>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6357937" y="603504"/>
            <a:ext cx="2358581" cy="1645920"/>
          </a:xfrm>
        </p:spPr>
        <p:txBody>
          <a:bodyPr anchor="b">
            <a:normAutofit/>
          </a:bodyPr>
          <a:lstStyle/>
          <a:p>
            <a:r>
              <a:rPr lang="en-US" dirty="0"/>
              <a:t>Structured vs Unstructured Data</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type="body" sz="half" idx="2"/>
          </p:nvPr>
        </p:nvSpPr>
        <p:spPr>
          <a:xfrm>
            <a:off x="6357937" y="2249424"/>
            <a:ext cx="2358581" cy="3940660"/>
          </a:xfrm>
        </p:spPr>
        <p:txBody>
          <a:bodyPr>
            <a:normAutofit fontScale="92500"/>
          </a:bodyPr>
          <a:lstStyle/>
          <a:p>
            <a:pPr>
              <a:lnSpc>
                <a:spcPct val="100000"/>
              </a:lnSpc>
            </a:pPr>
            <a:r>
              <a:rPr lang="en-US" sz="1500" dirty="0"/>
              <a:t>What is the difference between </a:t>
            </a:r>
            <a:r>
              <a:rPr lang="en-US" sz="1500" b="1" dirty="0"/>
              <a:t>structured and unstructured data</a:t>
            </a:r>
            <a:r>
              <a:rPr lang="en-US" sz="1500" dirty="0"/>
              <a:t>? </a:t>
            </a:r>
          </a:p>
          <a:p>
            <a:pPr>
              <a:lnSpc>
                <a:spcPct val="100000"/>
              </a:lnSpc>
            </a:pPr>
            <a:r>
              <a:rPr lang="en-US" sz="1500" b="1" dirty="0"/>
              <a:t>Structured data</a:t>
            </a:r>
            <a:r>
              <a:rPr lang="en-US" sz="1500" dirty="0"/>
              <a:t> is highly-organized </a:t>
            </a:r>
            <a:r>
              <a:rPr lang="en-US" sz="1500" b="1" dirty="0"/>
              <a:t>and</a:t>
            </a:r>
            <a:r>
              <a:rPr lang="en-US" sz="1500" dirty="0"/>
              <a:t> formatted in a way so it's easily searchable in relational databases. </a:t>
            </a:r>
          </a:p>
          <a:p>
            <a:pPr>
              <a:lnSpc>
                <a:spcPct val="100000"/>
              </a:lnSpc>
            </a:pPr>
            <a:r>
              <a:rPr lang="en-US" sz="1500" b="1" dirty="0"/>
              <a:t>Unstructured data</a:t>
            </a:r>
            <a:r>
              <a:rPr lang="en-US" sz="1500" dirty="0"/>
              <a:t> has no pre-defined format or organization, making it much more difficult to collect, process, </a:t>
            </a:r>
            <a:r>
              <a:rPr lang="en-US" sz="1500" b="1" dirty="0"/>
              <a:t>and</a:t>
            </a:r>
            <a:r>
              <a:rPr lang="en-US" sz="1500" dirty="0"/>
              <a:t> analyze</a:t>
            </a:r>
          </a:p>
          <a:p>
            <a:pPr>
              <a:lnSpc>
                <a:spcPct val="100000"/>
              </a:lnSpc>
            </a:pPr>
            <a:endParaRPr lang="en-US" sz="1500" dirty="0"/>
          </a:p>
          <a:p>
            <a:pPr>
              <a:lnSpc>
                <a:spcPct val="100000"/>
              </a:lnSpc>
            </a:pPr>
            <a:r>
              <a:rPr lang="en-US" sz="1500" b="1" dirty="0"/>
              <a:t>Rows</a:t>
            </a:r>
            <a:r>
              <a:rPr lang="en-US" sz="1500" dirty="0"/>
              <a:t> - What is the data granularity?</a:t>
            </a:r>
          </a:p>
          <a:p>
            <a:pPr>
              <a:lnSpc>
                <a:spcPct val="100000"/>
              </a:lnSpc>
            </a:pPr>
            <a:endParaRPr lang="en-US" sz="1500" dirty="0"/>
          </a:p>
          <a:p>
            <a:pPr marL="342900" indent="-342900">
              <a:lnSpc>
                <a:spcPct val="100000"/>
              </a:lnSpc>
              <a:buFont typeface="+mj-lt"/>
              <a:buAutoNum type="arabicPeriod"/>
            </a:pPr>
            <a:endParaRPr lang="en-US" sz="1500" dirty="0"/>
          </a:p>
          <a:p>
            <a:pPr marL="342900" indent="-342900">
              <a:lnSpc>
                <a:spcPct val="100000"/>
              </a:lnSpc>
              <a:buFont typeface="+mj-lt"/>
              <a:buAutoNum type="arabicPeriod"/>
            </a:pPr>
            <a:endParaRPr lang="en-US" sz="1500" dirty="0"/>
          </a:p>
          <a:p>
            <a:pPr marL="342900" indent="-342900">
              <a:lnSpc>
                <a:spcPct val="100000"/>
              </a:lnSpc>
              <a:buFont typeface="+mj-lt"/>
              <a:buAutoNum type="arabicPeriod"/>
            </a:pPr>
            <a:endParaRPr lang="en-US" sz="1500" dirty="0"/>
          </a:p>
          <a:p>
            <a:pPr marL="342900" indent="-342900">
              <a:lnSpc>
                <a:spcPct val="100000"/>
              </a:lnSpc>
              <a:buFont typeface="+mj-lt"/>
              <a:buAutoNum type="arabicPeriod"/>
            </a:pPr>
            <a:endParaRPr lang="en-US" sz="1500" dirty="0"/>
          </a:p>
        </p:txBody>
      </p:sp>
      <p:pic>
        <p:nvPicPr>
          <p:cNvPr id="8" name="Picture 7">
            <a:extLst>
              <a:ext uri="{FF2B5EF4-FFF2-40B4-BE49-F238E27FC236}">
                <a16:creationId xmlns:a16="http://schemas.microsoft.com/office/drawing/2014/main" id="{0187A25B-15AD-45F7-ADC1-1564C3742A20}"/>
              </a:ext>
            </a:extLst>
          </p:cNvPr>
          <p:cNvPicPr>
            <a:picLocks noChangeAspect="1"/>
          </p:cNvPicPr>
          <p:nvPr/>
        </p:nvPicPr>
        <p:blipFill>
          <a:blip r:embed="rId3"/>
          <a:stretch>
            <a:fillRect/>
          </a:stretch>
        </p:blipFill>
        <p:spPr>
          <a:xfrm>
            <a:off x="240030" y="4262934"/>
            <a:ext cx="5772151" cy="1940891"/>
          </a:xfrm>
          <a:prstGeom prst="rect">
            <a:avLst/>
          </a:prstGeom>
        </p:spPr>
      </p:pic>
    </p:spTree>
    <p:extLst>
      <p:ext uri="{BB962C8B-B14F-4D97-AF65-F5344CB8AC3E}">
        <p14:creationId xmlns:p14="http://schemas.microsoft.com/office/powerpoint/2010/main" val="22648924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800100" y="642594"/>
            <a:ext cx="7543800" cy="1371600"/>
          </a:xfrm>
        </p:spPr>
        <p:txBody>
          <a:bodyPr anchor="ctr">
            <a:normAutofit/>
          </a:bodyPr>
          <a:lstStyle/>
          <a:p>
            <a:r>
              <a:rPr lang="en-US" dirty="0"/>
              <a:t>Exploring the Data </a:t>
            </a:r>
          </a:p>
        </p:txBody>
      </p:sp>
      <p:graphicFrame>
        <p:nvGraphicFramePr>
          <p:cNvPr id="5" name="Content Placeholder 2">
            <a:extLst>
              <a:ext uri="{FF2B5EF4-FFF2-40B4-BE49-F238E27FC236}">
                <a16:creationId xmlns:a16="http://schemas.microsoft.com/office/drawing/2014/main" id="{4E3B6ED4-F0C3-4C19-8BD7-47BC6D6EC6B3}"/>
              </a:ext>
            </a:extLst>
          </p:cNvPr>
          <p:cNvGraphicFramePr>
            <a:graphicFrameLocks noGrp="1"/>
          </p:cNvGraphicFramePr>
          <p:nvPr>
            <p:ph idx="1"/>
            <p:extLst>
              <p:ext uri="{D42A27DB-BD31-4B8C-83A1-F6EECF244321}">
                <p14:modId xmlns:p14="http://schemas.microsoft.com/office/powerpoint/2010/main" val="920683253"/>
              </p:ext>
            </p:extLst>
          </p:nvPr>
        </p:nvGraphicFramePr>
        <p:xfrm>
          <a:off x="219869" y="1738145"/>
          <a:ext cx="75438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D4BF0AE8-6C13-4FFB-B9F1-7BBE32C868C4}"/>
              </a:ext>
            </a:extLst>
          </p:cNvPr>
          <p:cNvGrpSpPr/>
          <p:nvPr/>
        </p:nvGrpSpPr>
        <p:grpSpPr>
          <a:xfrm>
            <a:off x="-241711" y="3901643"/>
            <a:ext cx="4235255" cy="1852099"/>
            <a:chOff x="4080193" y="1889160"/>
            <a:chExt cx="5647006" cy="1852099"/>
          </a:xfrm>
        </p:grpSpPr>
        <p:sp>
          <p:nvSpPr>
            <p:cNvPr id="7" name="Rectangle 6">
              <a:extLst>
                <a:ext uri="{FF2B5EF4-FFF2-40B4-BE49-F238E27FC236}">
                  <a16:creationId xmlns:a16="http://schemas.microsoft.com/office/drawing/2014/main" id="{8D9F1872-5B1E-4C7E-B0C6-51313201DA19}"/>
                </a:ext>
              </a:extLst>
            </p:cNvPr>
            <p:cNvSpPr/>
            <p:nvPr/>
          </p:nvSpPr>
          <p:spPr>
            <a:xfrm>
              <a:off x="5407199" y="2497236"/>
              <a:ext cx="4320000" cy="124402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2D822292-7342-4EA9-AF68-A90B4D7966A3}"/>
                </a:ext>
              </a:extLst>
            </p:cNvPr>
            <p:cNvSpPr txBox="1"/>
            <p:nvPr/>
          </p:nvSpPr>
          <p:spPr>
            <a:xfrm>
              <a:off x="4080193" y="1889160"/>
              <a:ext cx="4320000" cy="12440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dirty="0"/>
                <a:t>Structured Data</a:t>
              </a:r>
            </a:p>
            <a:p>
              <a:pPr marL="0" lvl="0" indent="0" algn="ctr" defTabSz="755650">
                <a:lnSpc>
                  <a:spcPct val="90000"/>
                </a:lnSpc>
                <a:spcBef>
                  <a:spcPct val="0"/>
                </a:spcBef>
                <a:spcAft>
                  <a:spcPct val="35000"/>
                </a:spcAft>
                <a:buNone/>
              </a:pPr>
              <a:r>
                <a:rPr lang="en-US" sz="1700" kern="1200" dirty="0"/>
                <a:t>Data granular</a:t>
              </a:r>
              <a:r>
                <a:rPr lang="en-US" sz="1700" dirty="0"/>
                <a:t>ity</a:t>
              </a:r>
              <a:endParaRPr lang="en-US" sz="1700" kern="1200" dirty="0"/>
            </a:p>
            <a:p>
              <a:pPr marL="0" lvl="0" indent="0" algn="ctr" defTabSz="755650">
                <a:lnSpc>
                  <a:spcPct val="90000"/>
                </a:lnSpc>
                <a:spcBef>
                  <a:spcPct val="0"/>
                </a:spcBef>
                <a:spcAft>
                  <a:spcPct val="35000"/>
                </a:spcAft>
                <a:buNone/>
              </a:pPr>
              <a:endParaRPr lang="en-US" sz="1700" kern="1200" dirty="0"/>
            </a:p>
          </p:txBody>
        </p:sp>
      </p:grpSp>
      <p:sp>
        <p:nvSpPr>
          <p:cNvPr id="11" name="Rectangle 10"/>
          <p:cNvSpPr/>
          <p:nvPr/>
        </p:nvSpPr>
        <p:spPr>
          <a:xfrm>
            <a:off x="7080266" y="5621867"/>
            <a:ext cx="1745495" cy="914400"/>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Accessing Excel and/or Tableau</a:t>
            </a:r>
          </a:p>
        </p:txBody>
      </p:sp>
    </p:spTree>
    <p:extLst>
      <p:ext uri="{BB962C8B-B14F-4D97-AF65-F5344CB8AC3E}">
        <p14:creationId xmlns:p14="http://schemas.microsoft.com/office/powerpoint/2010/main" val="246003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800100" y="642594"/>
            <a:ext cx="7543800" cy="1371600"/>
          </a:xfrm>
        </p:spPr>
        <p:txBody>
          <a:bodyPr anchor="ctr">
            <a:normAutofit/>
          </a:bodyPr>
          <a:lstStyle/>
          <a:p>
            <a:r>
              <a:rPr lang="en-US" dirty="0"/>
              <a:t>Types of Variables</a:t>
            </a:r>
          </a:p>
        </p:txBody>
      </p:sp>
      <p:sp>
        <p:nvSpPr>
          <p:cNvPr id="3" name="Content Placeholder 2">
            <a:extLst>
              <a:ext uri="{FF2B5EF4-FFF2-40B4-BE49-F238E27FC236}">
                <a16:creationId xmlns:a16="http://schemas.microsoft.com/office/drawing/2014/main" id="{35A08F58-AC2F-4524-A6EF-2C93D17F9F5A}"/>
              </a:ext>
            </a:extLst>
          </p:cNvPr>
          <p:cNvSpPr>
            <a:spLocks noGrp="1"/>
          </p:cNvSpPr>
          <p:nvPr>
            <p:ph sz="half" idx="1"/>
          </p:nvPr>
        </p:nvSpPr>
        <p:spPr>
          <a:xfrm>
            <a:off x="362857" y="2103120"/>
            <a:ext cx="4257039" cy="3749040"/>
          </a:xfrm>
        </p:spPr>
        <p:txBody>
          <a:bodyPr>
            <a:normAutofit fontScale="92500"/>
          </a:bodyPr>
          <a:lstStyle/>
          <a:p>
            <a:pPr marL="0" indent="0">
              <a:buNone/>
            </a:pPr>
            <a:endParaRPr lang="en-US" b="1" dirty="0"/>
          </a:p>
          <a:p>
            <a:endParaRPr lang="en-US" b="1" dirty="0"/>
          </a:p>
          <a:p>
            <a:r>
              <a:rPr lang="en-US" b="1" dirty="0"/>
              <a:t>Dimensions</a:t>
            </a:r>
            <a:r>
              <a:rPr lang="en-US" dirty="0"/>
              <a:t> and </a:t>
            </a:r>
            <a:r>
              <a:rPr lang="en-US" b="1" dirty="0"/>
              <a:t>Measurements</a:t>
            </a:r>
            <a:r>
              <a:rPr lang="en-US" dirty="0"/>
              <a:t> (Tableau)</a:t>
            </a:r>
          </a:p>
          <a:p>
            <a:r>
              <a:rPr lang="en-US" dirty="0"/>
              <a:t>Classifiers and Metrics</a:t>
            </a:r>
          </a:p>
          <a:p>
            <a:r>
              <a:rPr lang="en-US" dirty="0"/>
              <a:t>Discrete or continuous</a:t>
            </a:r>
          </a:p>
          <a:p>
            <a:r>
              <a:rPr lang="en-US" dirty="0"/>
              <a:t>Categorical and Numerical</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4" name="Picture 3">
            <a:extLst>
              <a:ext uri="{FF2B5EF4-FFF2-40B4-BE49-F238E27FC236}">
                <a16:creationId xmlns:a16="http://schemas.microsoft.com/office/drawing/2014/main" id="{54DE7025-E1C4-41D8-BA8E-09EAD9EF1FC6}"/>
              </a:ext>
            </a:extLst>
          </p:cNvPr>
          <p:cNvPicPr>
            <a:picLocks noChangeAspect="1"/>
          </p:cNvPicPr>
          <p:nvPr/>
        </p:nvPicPr>
        <p:blipFill>
          <a:blip r:embed="rId2"/>
          <a:stretch>
            <a:fillRect/>
          </a:stretch>
        </p:blipFill>
        <p:spPr>
          <a:xfrm>
            <a:off x="4846320" y="2607755"/>
            <a:ext cx="3497580" cy="2739770"/>
          </a:xfrm>
          <a:prstGeom prst="rect">
            <a:avLst/>
          </a:prstGeom>
          <a:noFill/>
        </p:spPr>
      </p:pic>
    </p:spTree>
    <p:extLst>
      <p:ext uri="{BB962C8B-B14F-4D97-AF65-F5344CB8AC3E}">
        <p14:creationId xmlns:p14="http://schemas.microsoft.com/office/powerpoint/2010/main" val="92737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Visualize </a:t>
            </a:r>
            <a:br>
              <a:rPr lang="en-US" dirty="0"/>
            </a:br>
            <a:r>
              <a:rPr lang="en-US" dirty="0"/>
              <a:t>Amounts </a:t>
            </a:r>
            <a:br>
              <a:rPr lang="en-US" dirty="0"/>
            </a:br>
            <a:r>
              <a:rPr lang="en-US" dirty="0"/>
              <a:t>and </a:t>
            </a:r>
            <a:br>
              <a:rPr lang="en-US" dirty="0"/>
            </a:br>
            <a:r>
              <a:rPr lang="en-US" dirty="0"/>
              <a:t>Distributions</a:t>
            </a:r>
          </a:p>
        </p:txBody>
      </p:sp>
    </p:spTree>
    <p:extLst>
      <p:ext uri="{BB962C8B-B14F-4D97-AF65-F5344CB8AC3E}">
        <p14:creationId xmlns:p14="http://schemas.microsoft.com/office/powerpoint/2010/main" val="25161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986E-2C2C-4AE4-B6B7-BEC7D5C543E5}"/>
              </a:ext>
            </a:extLst>
          </p:cNvPr>
          <p:cNvSpPr>
            <a:spLocks noGrp="1"/>
          </p:cNvSpPr>
          <p:nvPr>
            <p:ph type="title"/>
          </p:nvPr>
        </p:nvSpPr>
        <p:spPr>
          <a:xfrm>
            <a:off x="259618" y="672745"/>
            <a:ext cx="8571491" cy="892549"/>
          </a:xfrm>
        </p:spPr>
        <p:txBody>
          <a:bodyPr>
            <a:normAutofit fontScale="90000"/>
          </a:bodyPr>
          <a:lstStyle/>
          <a:p>
            <a:r>
              <a:rPr lang="en-US" dirty="0">
                <a:latin typeface="Calibri" panose="020F0502020204030204" pitchFamily="34" charset="0"/>
                <a:cs typeface="Calibri" panose="020F0502020204030204" pitchFamily="34" charset="0"/>
              </a:rPr>
              <a:t>Proportions </a:t>
            </a:r>
            <a:r>
              <a:rPr lang="mr-IN"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Pie charts</a:t>
            </a:r>
            <a:br>
              <a:rPr lang="en-US" dirty="0">
                <a:latin typeface="Calibri" panose="020F0502020204030204" pitchFamily="34" charset="0"/>
                <a:cs typeface="Calibri" panose="020F0502020204030204" pitchFamily="34" charset="0"/>
              </a:rPr>
            </a:br>
            <a:endParaRPr lang="en-US" sz="3200" dirty="0">
              <a:solidFill>
                <a:srgbClr val="660066"/>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0" y="4221237"/>
            <a:ext cx="3049549" cy="2056183"/>
          </a:xfrm>
          <a:prstGeom prst="rect">
            <a:avLst/>
          </a:prstGeom>
        </p:spPr>
      </p:pic>
      <p:sp>
        <p:nvSpPr>
          <p:cNvPr id="7" name="Rectangle 6"/>
          <p:cNvSpPr/>
          <p:nvPr/>
        </p:nvSpPr>
        <p:spPr>
          <a:xfrm>
            <a:off x="6364896" y="397218"/>
            <a:ext cx="2494132" cy="830997"/>
          </a:xfrm>
          <a:prstGeom prst="rect">
            <a:avLst/>
          </a:prstGeom>
        </p:spPr>
        <p:txBody>
          <a:bodyPr wrap="square">
            <a:spAutoFit/>
          </a:bodyPr>
          <a:lstStyle/>
          <a:p>
            <a:r>
              <a:rPr lang="en-US" sz="1600" b="1" dirty="0"/>
              <a:t>Party composition of the 8th German Bundestag, 1976–1980</a:t>
            </a:r>
          </a:p>
        </p:txBody>
      </p:sp>
      <p:sp>
        <p:nvSpPr>
          <p:cNvPr id="8" name="Rectangle 7"/>
          <p:cNvSpPr/>
          <p:nvPr/>
        </p:nvSpPr>
        <p:spPr>
          <a:xfrm>
            <a:off x="284837" y="1297808"/>
            <a:ext cx="2764712" cy="1754327"/>
          </a:xfrm>
          <a:prstGeom prst="rect">
            <a:avLst/>
          </a:prstGeom>
        </p:spPr>
        <p:txBody>
          <a:bodyPr wrap="square">
            <a:spAutoFit/>
          </a:bodyPr>
          <a:lstStyle/>
          <a:p>
            <a:r>
              <a:rPr lang="en-US" b="1" dirty="0"/>
              <a:t>Pie chart</a:t>
            </a:r>
          </a:p>
          <a:p>
            <a:r>
              <a:rPr lang="en-US" dirty="0"/>
              <a:t>This visualization shows clearly that the ruling coalition of SPD and FDP had a small majority over the opposition CD</a:t>
            </a:r>
          </a:p>
        </p:txBody>
      </p:sp>
      <p:pic>
        <p:nvPicPr>
          <p:cNvPr id="9" name="Picture 8"/>
          <p:cNvPicPr>
            <a:picLocks noChangeAspect="1"/>
          </p:cNvPicPr>
          <p:nvPr/>
        </p:nvPicPr>
        <p:blipFill>
          <a:blip r:embed="rId3"/>
          <a:stretch>
            <a:fillRect/>
          </a:stretch>
        </p:blipFill>
        <p:spPr>
          <a:xfrm>
            <a:off x="3644616" y="3399487"/>
            <a:ext cx="1570718" cy="3433140"/>
          </a:xfrm>
          <a:prstGeom prst="rect">
            <a:avLst/>
          </a:prstGeom>
        </p:spPr>
      </p:pic>
      <p:sp>
        <p:nvSpPr>
          <p:cNvPr id="10" name="Rectangle 9"/>
          <p:cNvSpPr/>
          <p:nvPr/>
        </p:nvSpPr>
        <p:spPr>
          <a:xfrm>
            <a:off x="3285823" y="1302239"/>
            <a:ext cx="2761568" cy="2308324"/>
          </a:xfrm>
          <a:prstGeom prst="rect">
            <a:avLst/>
          </a:prstGeom>
        </p:spPr>
        <p:txBody>
          <a:bodyPr wrap="square">
            <a:spAutoFit/>
          </a:bodyPr>
          <a:lstStyle/>
          <a:p>
            <a:r>
              <a:rPr lang="en-US" b="1" dirty="0"/>
              <a:t>Stacked bars. </a:t>
            </a:r>
          </a:p>
          <a:p>
            <a:r>
              <a:rPr lang="en-US" dirty="0"/>
              <a:t>It is not immediately obvious that SPD and FDP jointly had more seats than CDU/CSU. However, the stacked bar shows the total number of seats</a:t>
            </a:r>
          </a:p>
        </p:txBody>
      </p:sp>
      <p:pic>
        <p:nvPicPr>
          <p:cNvPr id="11" name="Picture 10"/>
          <p:cNvPicPr>
            <a:picLocks noChangeAspect="1"/>
          </p:cNvPicPr>
          <p:nvPr/>
        </p:nvPicPr>
        <p:blipFill>
          <a:blip r:embed="rId4"/>
          <a:stretch>
            <a:fillRect/>
          </a:stretch>
        </p:blipFill>
        <p:spPr>
          <a:xfrm>
            <a:off x="6046837" y="3960068"/>
            <a:ext cx="2805028" cy="2795583"/>
          </a:xfrm>
          <a:prstGeom prst="rect">
            <a:avLst/>
          </a:prstGeom>
        </p:spPr>
      </p:pic>
      <p:sp>
        <p:nvSpPr>
          <p:cNvPr id="12" name="Rectangle 11"/>
          <p:cNvSpPr/>
          <p:nvPr/>
        </p:nvSpPr>
        <p:spPr>
          <a:xfrm>
            <a:off x="6087851" y="1277442"/>
            <a:ext cx="2761568" cy="2031325"/>
          </a:xfrm>
          <a:prstGeom prst="rect">
            <a:avLst/>
          </a:prstGeom>
        </p:spPr>
        <p:txBody>
          <a:bodyPr wrap="square">
            <a:spAutoFit/>
          </a:bodyPr>
          <a:lstStyle/>
          <a:p>
            <a:r>
              <a:rPr lang="en-US" b="1" dirty="0"/>
              <a:t>Side-by-side bars. </a:t>
            </a:r>
          </a:p>
          <a:p>
            <a:r>
              <a:rPr lang="en-US" dirty="0" err="1"/>
              <a:t>Tt</a:t>
            </a:r>
            <a:r>
              <a:rPr lang="en-US" dirty="0"/>
              <a:t> is not immediately obvious that SPD and FDP jointly had more seats than CDU/CSU. The bars easily compare the three parties.</a:t>
            </a:r>
          </a:p>
        </p:txBody>
      </p:sp>
    </p:spTree>
    <p:extLst>
      <p:ext uri="{BB962C8B-B14F-4D97-AF65-F5344CB8AC3E}">
        <p14:creationId xmlns:p14="http://schemas.microsoft.com/office/powerpoint/2010/main" val="323562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125</TotalTime>
  <Words>3206</Words>
  <Application>Microsoft Office PowerPoint</Application>
  <PresentationFormat>On-screen Show (4:3)</PresentationFormat>
  <Paragraphs>602</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Century Gothic</vt:lpstr>
      <vt:lpstr>Garamond</vt:lpstr>
      <vt:lpstr>Times New Roman</vt:lpstr>
      <vt:lpstr>Wingdings</vt:lpstr>
      <vt:lpstr>Clarity</vt:lpstr>
      <vt:lpstr>Analytics FOR BUSINESS Intelligence</vt:lpstr>
      <vt:lpstr>Introduction &amp; Explanatory Data Analysis</vt:lpstr>
      <vt:lpstr>Course Planning</vt:lpstr>
      <vt:lpstr>Using Data Analysis &amp; Visualizations to Answer Questions FAST</vt:lpstr>
      <vt:lpstr>What is the question?</vt:lpstr>
      <vt:lpstr>Structured vs Unstructured Data</vt:lpstr>
      <vt:lpstr>Types of Variables</vt:lpstr>
      <vt:lpstr>Visualize  Amounts  and  Distributions</vt:lpstr>
      <vt:lpstr>Proportions – Pie charts </vt:lpstr>
      <vt:lpstr>Proportions – Pie charts </vt:lpstr>
      <vt:lpstr>Proportions – Stack bars</vt:lpstr>
      <vt:lpstr>Proportions – Side by side bars </vt:lpstr>
      <vt:lpstr>Proportions – Stack bars </vt:lpstr>
      <vt:lpstr>Proportions  </vt:lpstr>
      <vt:lpstr>Proportions     </vt:lpstr>
      <vt:lpstr>Mosaic Plots     </vt:lpstr>
      <vt:lpstr>Nested Pies     </vt:lpstr>
      <vt:lpstr>Plotting Categorical Variables Pie charts and Bar Charts</vt:lpstr>
      <vt:lpstr>UGLY, BAD and WRONG why?</vt:lpstr>
      <vt:lpstr>What is the        difference? When will you use     the top plot?  When will you use     the bottom plot?</vt:lpstr>
      <vt:lpstr>What is the        difference? </vt:lpstr>
      <vt:lpstr>Using 5 scales</vt:lpstr>
      <vt:lpstr>What is the difference? </vt:lpstr>
      <vt:lpstr>X and Y axes using same Units and equal grid spacing   </vt:lpstr>
      <vt:lpstr>Can you improve this plot?</vt:lpstr>
      <vt:lpstr>Same Plot, different scale on Y axis</vt:lpstr>
      <vt:lpstr>The colors show that states in the West and South have seen  the largest population growth </vt:lpstr>
      <vt:lpstr>Amounts for One Category</vt:lpstr>
      <vt:lpstr>Amounts for One Category                Histograms</vt:lpstr>
      <vt:lpstr>PowerPoint Presentation</vt:lpstr>
      <vt:lpstr>The colors can show values using a sequential scale  </vt:lpstr>
      <vt:lpstr>Amounts for Several Categories</vt:lpstr>
      <vt:lpstr>Amounts for Several Categories – Group Bars</vt:lpstr>
      <vt:lpstr>Amounts for Several Categories – Group Bars</vt:lpstr>
      <vt:lpstr>Amounts for Several Categories – Stack Bars</vt:lpstr>
      <vt:lpstr>Amounts for Several Categories – Heat Maps</vt:lpstr>
      <vt:lpstr>Distributions</vt:lpstr>
      <vt:lpstr>Distributions – Histograms</vt:lpstr>
      <vt:lpstr>Distributions– Density Plots  Good choice for large data sets</vt:lpstr>
      <vt:lpstr>Distributions– Density Plots</vt:lpstr>
      <vt:lpstr>Distributions for two categories – Two histograms</vt:lpstr>
      <vt:lpstr>Distributions for two categories – Various density plots  </vt:lpstr>
      <vt:lpstr>Cumulative Distributions </vt:lpstr>
      <vt:lpstr>Cumulative Distributions </vt:lpstr>
      <vt:lpstr>Quantile-quantile Plots Q-Q Plots</vt:lpstr>
      <vt:lpstr>Box Plots</vt:lpstr>
      <vt:lpstr>Violin Plots</vt:lpstr>
      <vt:lpstr>Strip Chart</vt:lpstr>
      <vt:lpstr>Sina Plot</vt:lpstr>
      <vt:lpstr>Ridgeline Plot</vt:lpstr>
      <vt:lpstr>Ridgeline Plot</vt:lpstr>
      <vt:lpstr>Summarizing Numerical data – Histograms and Box Plots (One variable – Univariate Plots)</vt:lpstr>
      <vt:lpstr>Box Plots </vt:lpstr>
      <vt:lpstr>PowerPoint Presentation</vt:lpstr>
      <vt:lpstr>Missing data</vt:lpstr>
      <vt:lpstr>Data Problems</vt:lpstr>
      <vt:lpstr>How should you handle missing data</vt:lpstr>
      <vt:lpstr>What questions should you ask yourself?</vt:lpstr>
      <vt:lpstr>Merging data sets is a great source of LOST/MISSING data</vt:lpstr>
      <vt:lpstr>Exploring the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FOR BUSINESS Intelligence</dc:title>
  <dc:creator>Nuria Diaz-Tena</dc:creator>
  <cp:lastModifiedBy>Haoyu Wang</cp:lastModifiedBy>
  <cp:revision>13</cp:revision>
  <dcterms:created xsi:type="dcterms:W3CDTF">2021-08-28T13:56:49Z</dcterms:created>
  <dcterms:modified xsi:type="dcterms:W3CDTF">2021-10-17T21:02:11Z</dcterms:modified>
</cp:coreProperties>
</file>